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7" r:id="rId14"/>
  </p:sldIdLst>
  <p:sldSz cx="9144000" cy="6858000" type="screen4x3"/>
  <p:notesSz cx="6858000" cy="9144000"/>
  <p:defaultTextStyle>
    <a:defPPr>
      <a:defRPr lang="ar-DZ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53" d="100"/>
          <a:sy n="53" d="100"/>
        </p:scale>
        <p:origin x="-96" y="-3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DZ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9A991161-5008-4F5F-A576-3B7AD7C3E458}" type="datetimeFigureOut">
              <a:rPr lang="ar-DZ" smtClean="0"/>
              <a:t>28-02-1430</a:t>
            </a:fld>
            <a:endParaRPr lang="ar-DZ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DZ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DZ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DZ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891E4B5B-7EE1-4B36-9787-1179769EBF87}" type="slidenum">
              <a:rPr lang="ar-DZ" smtClean="0"/>
              <a:t>‹N°›</a:t>
            </a:fld>
            <a:endParaRPr lang="ar-D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DZ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4B5B-7EE1-4B36-9787-1179769EBF87}" type="slidenum">
              <a:rPr lang="ar-DZ" smtClean="0"/>
              <a:t>1</a:t>
            </a:fld>
            <a:endParaRPr lang="ar-DZ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DZ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4B5B-7EE1-4B36-9787-1179769EBF87}" type="slidenum">
              <a:rPr lang="ar-DZ" smtClean="0"/>
              <a:t>10</a:t>
            </a:fld>
            <a:endParaRPr lang="ar-DZ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DZ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4B5B-7EE1-4B36-9787-1179769EBF87}" type="slidenum">
              <a:rPr lang="ar-DZ" smtClean="0"/>
              <a:t>11</a:t>
            </a:fld>
            <a:endParaRPr lang="ar-DZ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DZ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4B5B-7EE1-4B36-9787-1179769EBF87}" type="slidenum">
              <a:rPr lang="ar-DZ" smtClean="0"/>
              <a:t>12</a:t>
            </a:fld>
            <a:endParaRPr lang="ar-DZ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DZ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4B5B-7EE1-4B36-9787-1179769EBF87}" type="slidenum">
              <a:rPr lang="ar-DZ" smtClean="0"/>
              <a:t>13</a:t>
            </a:fld>
            <a:endParaRPr lang="ar-D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DZ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4B5B-7EE1-4B36-9787-1179769EBF87}" type="slidenum">
              <a:rPr lang="ar-DZ" smtClean="0"/>
              <a:t>2</a:t>
            </a:fld>
            <a:endParaRPr lang="ar-D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DZ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4B5B-7EE1-4B36-9787-1179769EBF87}" type="slidenum">
              <a:rPr lang="ar-DZ" smtClean="0"/>
              <a:t>3</a:t>
            </a:fld>
            <a:endParaRPr lang="ar-D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DZ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4B5B-7EE1-4B36-9787-1179769EBF87}" type="slidenum">
              <a:rPr lang="ar-DZ" smtClean="0"/>
              <a:t>4</a:t>
            </a:fld>
            <a:endParaRPr lang="ar-DZ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DZ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4B5B-7EE1-4B36-9787-1179769EBF87}" type="slidenum">
              <a:rPr lang="ar-DZ" smtClean="0"/>
              <a:t>5</a:t>
            </a:fld>
            <a:endParaRPr lang="ar-DZ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DZ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4B5B-7EE1-4B36-9787-1179769EBF87}" type="slidenum">
              <a:rPr lang="ar-DZ" smtClean="0"/>
              <a:t>6</a:t>
            </a:fld>
            <a:endParaRPr lang="ar-DZ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DZ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4B5B-7EE1-4B36-9787-1179769EBF87}" type="slidenum">
              <a:rPr lang="ar-DZ" smtClean="0"/>
              <a:t>7</a:t>
            </a:fld>
            <a:endParaRPr lang="ar-DZ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DZ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4B5B-7EE1-4B36-9787-1179769EBF87}" type="slidenum">
              <a:rPr lang="ar-DZ" smtClean="0"/>
              <a:t>8</a:t>
            </a:fld>
            <a:endParaRPr lang="ar-DZ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DZ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4B5B-7EE1-4B36-9787-1179769EBF87}" type="slidenum">
              <a:rPr lang="ar-DZ" smtClean="0"/>
              <a:t>9</a:t>
            </a:fld>
            <a:endParaRPr lang="ar-D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ar-DZ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ar-DZ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0822F-3FF0-4FBB-AD2E-732A9A1F32E5}" type="datetimeFigureOut">
              <a:rPr lang="ar-DZ" smtClean="0"/>
              <a:t>28-02-1430</a:t>
            </a:fld>
            <a:endParaRPr lang="ar-DZ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033A7-9DB7-4E41-A07E-669DD04619E5}" type="slidenum">
              <a:rPr lang="ar-DZ" smtClean="0"/>
              <a:t>‹N°›</a:t>
            </a:fld>
            <a:endParaRPr lang="ar-D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ar-DZ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DZ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0822F-3FF0-4FBB-AD2E-732A9A1F32E5}" type="datetimeFigureOut">
              <a:rPr lang="ar-DZ" smtClean="0"/>
              <a:t>28-02-1430</a:t>
            </a:fld>
            <a:endParaRPr lang="ar-DZ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033A7-9DB7-4E41-A07E-669DD04619E5}" type="slidenum">
              <a:rPr lang="ar-DZ" smtClean="0"/>
              <a:t>‹N°›</a:t>
            </a:fld>
            <a:endParaRPr lang="ar-D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ar-DZ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DZ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0822F-3FF0-4FBB-AD2E-732A9A1F32E5}" type="datetimeFigureOut">
              <a:rPr lang="ar-DZ" smtClean="0"/>
              <a:t>28-02-1430</a:t>
            </a:fld>
            <a:endParaRPr lang="ar-DZ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033A7-9DB7-4E41-A07E-669DD04619E5}" type="slidenum">
              <a:rPr lang="ar-DZ" smtClean="0"/>
              <a:t>‹N°›</a:t>
            </a:fld>
            <a:endParaRPr lang="ar-D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ar-DZ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DZ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0822F-3FF0-4FBB-AD2E-732A9A1F32E5}" type="datetimeFigureOut">
              <a:rPr lang="ar-DZ" smtClean="0"/>
              <a:t>28-02-1430</a:t>
            </a:fld>
            <a:endParaRPr lang="ar-DZ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033A7-9DB7-4E41-A07E-669DD04619E5}" type="slidenum">
              <a:rPr lang="ar-DZ" smtClean="0"/>
              <a:t>‹N°›</a:t>
            </a:fld>
            <a:endParaRPr lang="ar-D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ar-DZ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0822F-3FF0-4FBB-AD2E-732A9A1F32E5}" type="datetimeFigureOut">
              <a:rPr lang="ar-DZ" smtClean="0"/>
              <a:t>28-02-1430</a:t>
            </a:fld>
            <a:endParaRPr lang="ar-DZ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033A7-9DB7-4E41-A07E-669DD04619E5}" type="slidenum">
              <a:rPr lang="ar-DZ" smtClean="0"/>
              <a:t>‹N°›</a:t>
            </a:fld>
            <a:endParaRPr lang="ar-D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ar-DZ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DZ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DZ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0822F-3FF0-4FBB-AD2E-732A9A1F32E5}" type="datetimeFigureOut">
              <a:rPr lang="ar-DZ" smtClean="0"/>
              <a:t>28-02-1430</a:t>
            </a:fld>
            <a:endParaRPr lang="ar-DZ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033A7-9DB7-4E41-A07E-669DD04619E5}" type="slidenum">
              <a:rPr lang="ar-DZ" smtClean="0"/>
              <a:t>‹N°›</a:t>
            </a:fld>
            <a:endParaRPr lang="ar-D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ar-DZ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DZ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DZ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0822F-3FF0-4FBB-AD2E-732A9A1F32E5}" type="datetimeFigureOut">
              <a:rPr lang="ar-DZ" smtClean="0"/>
              <a:t>28-02-1430</a:t>
            </a:fld>
            <a:endParaRPr lang="ar-DZ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033A7-9DB7-4E41-A07E-669DD04619E5}" type="slidenum">
              <a:rPr lang="ar-DZ" smtClean="0"/>
              <a:t>‹N°›</a:t>
            </a:fld>
            <a:endParaRPr lang="ar-D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ar-DZ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0822F-3FF0-4FBB-AD2E-732A9A1F32E5}" type="datetimeFigureOut">
              <a:rPr lang="ar-DZ" smtClean="0"/>
              <a:t>28-02-1430</a:t>
            </a:fld>
            <a:endParaRPr lang="ar-DZ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033A7-9DB7-4E41-A07E-669DD04619E5}" type="slidenum">
              <a:rPr lang="ar-DZ" smtClean="0"/>
              <a:t>‹N°›</a:t>
            </a:fld>
            <a:endParaRPr lang="ar-D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0822F-3FF0-4FBB-AD2E-732A9A1F32E5}" type="datetimeFigureOut">
              <a:rPr lang="ar-DZ" smtClean="0"/>
              <a:t>28-02-1430</a:t>
            </a:fld>
            <a:endParaRPr lang="ar-DZ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033A7-9DB7-4E41-A07E-669DD04619E5}" type="slidenum">
              <a:rPr lang="ar-DZ" smtClean="0"/>
              <a:t>‹N°›</a:t>
            </a:fld>
            <a:endParaRPr lang="ar-D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ar-DZ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DZ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0822F-3FF0-4FBB-AD2E-732A9A1F32E5}" type="datetimeFigureOut">
              <a:rPr lang="ar-DZ" smtClean="0"/>
              <a:t>28-02-1430</a:t>
            </a:fld>
            <a:endParaRPr lang="ar-DZ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033A7-9DB7-4E41-A07E-669DD04619E5}" type="slidenum">
              <a:rPr lang="ar-DZ" smtClean="0"/>
              <a:t>‹N°›</a:t>
            </a:fld>
            <a:endParaRPr lang="ar-D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ar-DZ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DZ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0822F-3FF0-4FBB-AD2E-732A9A1F32E5}" type="datetimeFigureOut">
              <a:rPr lang="ar-DZ" smtClean="0"/>
              <a:t>28-02-1430</a:t>
            </a:fld>
            <a:endParaRPr lang="ar-DZ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033A7-9DB7-4E41-A07E-669DD04619E5}" type="slidenum">
              <a:rPr lang="ar-DZ" smtClean="0"/>
              <a:t>‹N°›</a:t>
            </a:fld>
            <a:endParaRPr lang="ar-D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ar-DZ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DZ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50822F-3FF0-4FBB-AD2E-732A9A1F32E5}" type="datetimeFigureOut">
              <a:rPr lang="ar-DZ" smtClean="0"/>
              <a:t>28-02-1430</a:t>
            </a:fld>
            <a:endParaRPr lang="ar-DZ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DZ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3033A7-9DB7-4E41-A07E-669DD04619E5}" type="slidenum">
              <a:rPr lang="ar-DZ" smtClean="0"/>
              <a:t>‹N°›</a:t>
            </a:fld>
            <a:endParaRPr lang="ar-D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DZ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à coins arrondis 4"/>
          <p:cNvSpPr/>
          <p:nvPr/>
        </p:nvSpPr>
        <p:spPr>
          <a:xfrm>
            <a:off x="928662" y="1428736"/>
            <a:ext cx="7500990" cy="2571768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DZ" sz="8800" dirty="0" smtClean="0">
                <a:cs typeface="Pen Kufi" pitchFamily="2" charset="-78"/>
              </a:rPr>
              <a:t>التسويق</a:t>
            </a:r>
            <a:endParaRPr lang="ar-DZ" sz="8800" dirty="0">
              <a:cs typeface="Pen Kufi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à coins arrondis 3"/>
          <p:cNvSpPr/>
          <p:nvPr/>
        </p:nvSpPr>
        <p:spPr>
          <a:xfrm>
            <a:off x="1000100" y="1928802"/>
            <a:ext cx="7215238" cy="35719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lvl="0">
              <a:buFont typeface="Wingdings" pitchFamily="2" charset="2"/>
              <a:buChar char="ü"/>
            </a:pPr>
            <a:r>
              <a:rPr lang="ar-SA" sz="2800" dirty="0" smtClean="0">
                <a:cs typeface="MCS Madinah S_U normal." pitchFamily="2" charset="-78"/>
              </a:rPr>
              <a:t>ارتفاع </a:t>
            </a:r>
            <a:r>
              <a:rPr lang="ar-SA" sz="2800" dirty="0">
                <a:cs typeface="MCS Madinah S_U normal." pitchFamily="2" charset="-78"/>
              </a:rPr>
              <a:t>أسعار السلع والمنتجات بسبب ارتفاع تكلفة الإشهار.</a:t>
            </a:r>
            <a:endParaRPr lang="en-US" sz="2800" dirty="0">
              <a:cs typeface="MCS Madinah S_U normal." pitchFamily="2" charset="-78"/>
            </a:endParaRPr>
          </a:p>
          <a:p>
            <a:pPr lvl="0">
              <a:buFont typeface="Wingdings" pitchFamily="2" charset="2"/>
              <a:buChar char="ü"/>
            </a:pPr>
            <a:r>
              <a:rPr lang="ar-SA" sz="2800" dirty="0">
                <a:cs typeface="MCS Madinah S_U normal." pitchFamily="2" charset="-78"/>
              </a:rPr>
              <a:t>التأثير على سلوك المستهلك وذلك بافتعال حاجات عديمة الأهمية.</a:t>
            </a:r>
            <a:endParaRPr lang="en-US" sz="2800" dirty="0">
              <a:cs typeface="MCS Madinah S_U normal." pitchFamily="2" charset="-78"/>
            </a:endParaRPr>
          </a:p>
          <a:p>
            <a:pPr algn="ctr">
              <a:buFont typeface="Wingdings" pitchFamily="2" charset="2"/>
              <a:buChar char="ü"/>
            </a:pPr>
            <a:endParaRPr lang="ar-DZ" sz="2800" dirty="0">
              <a:cs typeface="MCS Madinah S_U normal." pitchFamily="2" charset="-78"/>
            </a:endParaRPr>
          </a:p>
        </p:txBody>
      </p:sp>
      <p:sp>
        <p:nvSpPr>
          <p:cNvPr id="5" name="Rectangle à coins arrondis 4"/>
          <p:cNvSpPr/>
          <p:nvPr/>
        </p:nvSpPr>
        <p:spPr>
          <a:xfrm>
            <a:off x="1855123" y="785794"/>
            <a:ext cx="5726203" cy="1000132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cs typeface="Pen Kufi" pitchFamily="2" charset="-78"/>
              </a:rPr>
              <a:t>سلبيات الإشهار:</a:t>
            </a:r>
            <a:endParaRPr lang="en-US" sz="3200" dirty="0" smtClean="0">
              <a:cs typeface="Pen Kufi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à coins arrondis 3"/>
          <p:cNvSpPr/>
          <p:nvPr/>
        </p:nvSpPr>
        <p:spPr>
          <a:xfrm>
            <a:off x="1000100" y="1928802"/>
            <a:ext cx="7215238" cy="35719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2800" dirty="0">
                <a:cs typeface="MCS Madinah S_U normal." pitchFamily="2" charset="-78"/>
              </a:rPr>
              <a:t>هي عملية مكملة للإشهار ترتكز على </a:t>
            </a:r>
            <a:r>
              <a:rPr lang="ar-SA" sz="2800" dirty="0" smtClean="0">
                <a:cs typeface="MCS Madinah S_U normal." pitchFamily="2" charset="-78"/>
              </a:rPr>
              <a:t>ما</a:t>
            </a:r>
            <a:r>
              <a:rPr lang="ar-DZ" sz="2800" dirty="0" smtClean="0">
                <a:cs typeface="MCS Madinah S_U normal." pitchFamily="2" charset="-78"/>
              </a:rPr>
              <a:t> </a:t>
            </a:r>
            <a:r>
              <a:rPr lang="ar-SA" sz="2800" dirty="0" smtClean="0">
                <a:cs typeface="MCS Madinah S_U normal." pitchFamily="2" charset="-78"/>
              </a:rPr>
              <a:t>يلي</a:t>
            </a:r>
            <a:r>
              <a:rPr lang="ar-SA" sz="2800" dirty="0">
                <a:cs typeface="MCS Madinah S_U normal." pitchFamily="2" charset="-78"/>
              </a:rPr>
              <a:t>:</a:t>
            </a:r>
            <a:endParaRPr lang="en-US" sz="2800" dirty="0">
              <a:cs typeface="MCS Madinah S_U normal." pitchFamily="2" charset="-78"/>
            </a:endParaRPr>
          </a:p>
          <a:p>
            <a:pPr>
              <a:buFont typeface="Wingdings" pitchFamily="2" charset="2"/>
              <a:buChar char="Ø"/>
            </a:pPr>
            <a:r>
              <a:rPr lang="ar-SA" sz="2800" dirty="0" smtClean="0">
                <a:cs typeface="MCS Madinah S_U normal." pitchFamily="2" charset="-78"/>
              </a:rPr>
              <a:t> </a:t>
            </a:r>
            <a:r>
              <a:rPr lang="ar-SA" sz="2800" dirty="0">
                <a:cs typeface="MCS Madinah S_U normal." pitchFamily="2" charset="-78"/>
              </a:rPr>
              <a:t>طريقة التعبئة والتغليف.</a:t>
            </a:r>
            <a:endParaRPr lang="en-US" sz="2800" dirty="0">
              <a:cs typeface="MCS Madinah S_U normal." pitchFamily="2" charset="-78"/>
            </a:endParaRPr>
          </a:p>
          <a:p>
            <a:pPr>
              <a:buFont typeface="Wingdings" pitchFamily="2" charset="2"/>
              <a:buChar char="Ø"/>
            </a:pPr>
            <a:r>
              <a:rPr lang="ar-SA" sz="2800" dirty="0" smtClean="0">
                <a:cs typeface="MCS Madinah S_U normal." pitchFamily="2" charset="-78"/>
              </a:rPr>
              <a:t>المشاركة </a:t>
            </a:r>
            <a:r>
              <a:rPr lang="ar-SA" sz="2800" dirty="0">
                <a:cs typeface="MCS Madinah S_U normal." pitchFamily="2" charset="-78"/>
              </a:rPr>
              <a:t>في المعارض.</a:t>
            </a:r>
            <a:endParaRPr lang="en-US" sz="2800" dirty="0">
              <a:cs typeface="MCS Madinah S_U normal." pitchFamily="2" charset="-78"/>
            </a:endParaRPr>
          </a:p>
          <a:p>
            <a:pPr>
              <a:buFont typeface="Wingdings" pitchFamily="2" charset="2"/>
              <a:buChar char="Ø"/>
            </a:pPr>
            <a:r>
              <a:rPr lang="ar-SA" sz="2800" dirty="0" smtClean="0">
                <a:cs typeface="MCS Madinah S_U normal." pitchFamily="2" charset="-78"/>
              </a:rPr>
              <a:t>منح </a:t>
            </a:r>
            <a:r>
              <a:rPr lang="ar-SA" sz="2800" dirty="0">
                <a:cs typeface="MCS Madinah S_U normal." pitchFamily="2" charset="-78"/>
              </a:rPr>
              <a:t>تخفيضات</a:t>
            </a:r>
            <a:r>
              <a:rPr lang="ar-SA" sz="2800" dirty="0" smtClean="0">
                <a:cs typeface="MCS Madinah S_U normal." pitchFamily="2" charset="-78"/>
              </a:rPr>
              <a:t>.</a:t>
            </a:r>
            <a:r>
              <a:rPr lang="ar-SA" sz="2800" dirty="0"/>
              <a:t> </a:t>
            </a:r>
            <a:endParaRPr lang="ar-DZ" sz="2800" dirty="0" smtClean="0"/>
          </a:p>
          <a:p>
            <a:pPr>
              <a:buFont typeface="Wingdings" pitchFamily="2" charset="2"/>
              <a:buChar char="Ø"/>
            </a:pPr>
            <a:r>
              <a:rPr lang="ar-SA" sz="2800" dirty="0" smtClean="0"/>
              <a:t>تقديم </a:t>
            </a:r>
            <a:r>
              <a:rPr lang="ar-SA" sz="2800" dirty="0"/>
              <a:t>هدايا.</a:t>
            </a:r>
            <a:r>
              <a:rPr lang="ar-DZ" sz="2800" dirty="0"/>
              <a:t>( </a:t>
            </a:r>
            <a:r>
              <a:rPr lang="fr-FR" sz="2800" dirty="0"/>
              <a:t>BONUS</a:t>
            </a:r>
            <a:r>
              <a:rPr lang="ar-DZ" sz="2800" dirty="0"/>
              <a:t>)</a:t>
            </a:r>
            <a:endParaRPr lang="en-US" sz="2800" dirty="0"/>
          </a:p>
          <a:p>
            <a:pPr>
              <a:buFont typeface="Wingdings" pitchFamily="2" charset="2"/>
              <a:buChar char="Ø"/>
            </a:pPr>
            <a:r>
              <a:rPr lang="ar-DZ" sz="2800" dirty="0" smtClean="0"/>
              <a:t>تقديم </a:t>
            </a:r>
            <a:r>
              <a:rPr lang="ar-DZ" sz="2800" dirty="0"/>
              <a:t>عينات مجانية (الإشهار في أماكن البيع)</a:t>
            </a:r>
            <a:endParaRPr lang="en-US" sz="2800" dirty="0"/>
          </a:p>
          <a:p>
            <a:endParaRPr lang="ar-DZ" sz="2800" dirty="0">
              <a:cs typeface="MCS Madinah S_U normal." pitchFamily="2" charset="-78"/>
            </a:endParaRPr>
          </a:p>
        </p:txBody>
      </p:sp>
      <p:sp>
        <p:nvSpPr>
          <p:cNvPr id="5" name="Rectangle à coins arrondis 4"/>
          <p:cNvSpPr/>
          <p:nvPr/>
        </p:nvSpPr>
        <p:spPr>
          <a:xfrm>
            <a:off x="1855123" y="857232"/>
            <a:ext cx="5726203" cy="928694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lvl="0" algn="ctr"/>
            <a:r>
              <a:rPr lang="ar-SA" sz="3200" b="1" dirty="0">
                <a:cs typeface="Pen Kufi" pitchFamily="2" charset="-78"/>
              </a:rPr>
              <a:t>ترقية المبيعات: (تنشيط المبيعات</a:t>
            </a:r>
            <a:r>
              <a:rPr lang="ar-SA" sz="3200" b="1" dirty="0" smtClean="0">
                <a:cs typeface="Pen Kufi" pitchFamily="2" charset="-78"/>
              </a:rPr>
              <a:t>)</a:t>
            </a:r>
            <a:endParaRPr lang="en-US" sz="3200" dirty="0">
              <a:cs typeface="Pen Kufi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à coins arrondis 3"/>
          <p:cNvSpPr/>
          <p:nvPr/>
        </p:nvSpPr>
        <p:spPr>
          <a:xfrm>
            <a:off x="1000100" y="1928802"/>
            <a:ext cx="7215238" cy="385765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2800" dirty="0" smtClean="0">
                <a:cs typeface="MCS Madinah S_U normal." pitchFamily="2" charset="-78"/>
              </a:rPr>
              <a:t>يلزم </a:t>
            </a:r>
            <a:r>
              <a:rPr lang="ar-SA" sz="2800" dirty="0">
                <a:cs typeface="MCS Madinah S_U normal." pitchFamily="2" charset="-78"/>
              </a:rPr>
              <a:t>القانون التجاري المنتجين باحترام شروط الإنتاج ومواصفات </a:t>
            </a:r>
            <a:r>
              <a:rPr lang="ar-SA" sz="2800" dirty="0" smtClean="0">
                <a:cs typeface="MCS Madinah S_U normal." pitchFamily="2" charset="-78"/>
              </a:rPr>
              <a:t>المنتج </a:t>
            </a:r>
            <a:r>
              <a:rPr lang="ar-SA" sz="2800" dirty="0">
                <a:cs typeface="MCS Madinah S_U normal." pitchFamily="2" charset="-78"/>
              </a:rPr>
              <a:t>عند الإنتاج </a:t>
            </a:r>
            <a:r>
              <a:rPr lang="ar-SA" sz="2800" dirty="0" smtClean="0">
                <a:cs typeface="MCS Madinah S_U normal." pitchFamily="2" charset="-78"/>
              </a:rPr>
              <a:t>والتوزيع</a:t>
            </a:r>
            <a:r>
              <a:rPr lang="ar-DZ" sz="2800" dirty="0" smtClean="0">
                <a:cs typeface="MCS Madinah S_U normal." pitchFamily="2" charset="-78"/>
              </a:rPr>
              <a:t> </a:t>
            </a:r>
            <a:r>
              <a:rPr lang="ar-SA" sz="2800" dirty="0" smtClean="0">
                <a:cs typeface="MCS Madinah S_U normal." pitchFamily="2" charset="-78"/>
              </a:rPr>
              <a:t>منها</a:t>
            </a:r>
            <a:r>
              <a:rPr lang="ar-SA" sz="2800" dirty="0">
                <a:cs typeface="MCS Madinah S_U normal." pitchFamily="2" charset="-78"/>
              </a:rPr>
              <a:t>:</a:t>
            </a:r>
            <a:endParaRPr lang="en-US" sz="2800" dirty="0">
              <a:cs typeface="MCS Madinah S_U normal." pitchFamily="2" charset="-78"/>
            </a:endParaRPr>
          </a:p>
          <a:p>
            <a:pPr lvl="0">
              <a:buFont typeface="Wingdings" pitchFamily="2" charset="2"/>
              <a:buChar char="§"/>
            </a:pPr>
            <a:r>
              <a:rPr lang="ar-SA" sz="2800" dirty="0">
                <a:cs typeface="MCS Madinah S_U normal." pitchFamily="2" charset="-78"/>
              </a:rPr>
              <a:t>ذكر المكونات التي يتكون منها </a:t>
            </a:r>
            <a:r>
              <a:rPr lang="ar-SA" sz="2800" dirty="0" smtClean="0">
                <a:cs typeface="MCS Madinah S_U normal." pitchFamily="2" charset="-78"/>
              </a:rPr>
              <a:t>المنتج.</a:t>
            </a:r>
            <a:endParaRPr lang="en-US" sz="2800" dirty="0">
              <a:cs typeface="MCS Madinah S_U normal." pitchFamily="2" charset="-78"/>
            </a:endParaRPr>
          </a:p>
          <a:p>
            <a:pPr lvl="0">
              <a:buFont typeface="Wingdings" pitchFamily="2" charset="2"/>
              <a:buChar char="§"/>
            </a:pPr>
            <a:r>
              <a:rPr lang="ar-SA" sz="2800" dirty="0">
                <a:cs typeface="MCS Madinah S_U normal." pitchFamily="2" charset="-78"/>
              </a:rPr>
              <a:t>استخدام مواد التعبئة والتغليف غير الضارة بالصحة والبيئة.</a:t>
            </a:r>
            <a:endParaRPr lang="en-US" sz="2800" dirty="0">
              <a:cs typeface="MCS Madinah S_U normal." pitchFamily="2" charset="-78"/>
            </a:endParaRPr>
          </a:p>
          <a:p>
            <a:pPr lvl="0">
              <a:buFont typeface="Wingdings" pitchFamily="2" charset="2"/>
              <a:buChar char="§"/>
            </a:pPr>
            <a:r>
              <a:rPr lang="ar-SA" sz="2800" dirty="0">
                <a:cs typeface="MCS Madinah S_U normal." pitchFamily="2" charset="-78"/>
              </a:rPr>
              <a:t>ذكر تاريخ الإنتاج وتاريخ انتهاء مدة الصلاحية.</a:t>
            </a:r>
            <a:endParaRPr lang="en-US" sz="2800" dirty="0">
              <a:cs typeface="MCS Madinah S_U normal." pitchFamily="2" charset="-78"/>
            </a:endParaRPr>
          </a:p>
          <a:p>
            <a:pPr lvl="0">
              <a:buFont typeface="Wingdings" pitchFamily="2" charset="2"/>
              <a:buChar char="§"/>
            </a:pPr>
            <a:r>
              <a:rPr lang="ar-SA" sz="2800" dirty="0">
                <a:cs typeface="MCS Madinah S_U normal." pitchFamily="2" charset="-78"/>
              </a:rPr>
              <a:t>الوزن الصافي.</a:t>
            </a:r>
            <a:endParaRPr lang="en-US" sz="2800" dirty="0">
              <a:cs typeface="MCS Madinah S_U normal." pitchFamily="2" charset="-78"/>
            </a:endParaRPr>
          </a:p>
          <a:p>
            <a:pPr lvl="0">
              <a:buFont typeface="Wingdings" pitchFamily="2" charset="2"/>
              <a:buChar char="§"/>
            </a:pPr>
            <a:r>
              <a:rPr lang="ar-SA" sz="2800" dirty="0">
                <a:cs typeface="MCS Madinah S_U normal." pitchFamily="2" charset="-78"/>
              </a:rPr>
              <a:t>ذكر إرشادات تتعلق بعملية نقل </a:t>
            </a:r>
            <a:r>
              <a:rPr lang="ar-SA" sz="2800" dirty="0" smtClean="0">
                <a:cs typeface="MCS Madinah S_U normal." pitchFamily="2" charset="-78"/>
              </a:rPr>
              <a:t>المنتج </a:t>
            </a:r>
            <a:r>
              <a:rPr lang="ar-SA" sz="2800" dirty="0">
                <a:cs typeface="MCS Madinah S_U normal." pitchFamily="2" charset="-78"/>
              </a:rPr>
              <a:t>وطريقة استعماله.</a:t>
            </a:r>
            <a:endParaRPr lang="en-US" sz="2800" dirty="0">
              <a:cs typeface="MCS Madinah S_U normal." pitchFamily="2" charset="-78"/>
            </a:endParaRPr>
          </a:p>
          <a:p>
            <a:endParaRPr lang="ar-DZ" sz="2800" dirty="0">
              <a:cs typeface="MCS Madinah S_U normal." pitchFamily="2" charset="-78"/>
            </a:endParaRPr>
          </a:p>
        </p:txBody>
      </p:sp>
      <p:sp>
        <p:nvSpPr>
          <p:cNvPr id="5" name="Rectangle à coins arrondis 4"/>
          <p:cNvSpPr/>
          <p:nvPr/>
        </p:nvSpPr>
        <p:spPr>
          <a:xfrm>
            <a:off x="1855123" y="857232"/>
            <a:ext cx="5726203" cy="928694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cs typeface="Pen Kufi" pitchFamily="2" charset="-78"/>
              </a:rPr>
              <a:t>حماية المستهلك:</a:t>
            </a:r>
            <a:endParaRPr lang="en-US" sz="3200" dirty="0" smtClean="0">
              <a:cs typeface="Pen Kufi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à coins arrondis 3"/>
          <p:cNvSpPr/>
          <p:nvPr/>
        </p:nvSpPr>
        <p:spPr>
          <a:xfrm>
            <a:off x="1000100" y="1928802"/>
            <a:ext cx="7215238" cy="35719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2800" dirty="0" smtClean="0">
                <a:cs typeface="MCS Madinah S_U normal." pitchFamily="2" charset="-78"/>
              </a:rPr>
              <a:t>يقال </a:t>
            </a:r>
            <a:r>
              <a:rPr lang="ar-SA" sz="2800" dirty="0">
                <a:cs typeface="MCS Madinah S_U normal." pitchFamily="2" charset="-78"/>
              </a:rPr>
              <a:t>أن التسويق يعتمد بالدرجة الأولى على المنتج والسعر والمكان والترويج والمعروفة </a:t>
            </a:r>
            <a:r>
              <a:rPr lang="ar-SA" sz="2800" dirty="0" err="1">
                <a:cs typeface="MCS Madinah S_U normal." pitchFamily="2" charset="-78"/>
              </a:rPr>
              <a:t>ب</a:t>
            </a:r>
            <a:r>
              <a:rPr lang="ar-SA" sz="2800" dirty="0">
                <a:cs typeface="MCS Madinah S_U normal." pitchFamily="2" charset="-78"/>
              </a:rPr>
              <a:t>  </a:t>
            </a:r>
            <a:r>
              <a:rPr lang="fr-FR" sz="2800" b="1" dirty="0">
                <a:cs typeface="MCS Madinah S_U normal." pitchFamily="2" charset="-78"/>
              </a:rPr>
              <a:t>P</a:t>
            </a:r>
            <a:r>
              <a:rPr lang="ar-SA" sz="2800" b="1" dirty="0">
                <a:cs typeface="MCS Madinah S_U normal." pitchFamily="2" charset="-78"/>
              </a:rPr>
              <a:t>4</a:t>
            </a:r>
            <a:r>
              <a:rPr lang="ar-SA" sz="2800" dirty="0">
                <a:cs typeface="MCS Madinah S_U normal." pitchFamily="2" charset="-78"/>
              </a:rPr>
              <a:t> </a:t>
            </a:r>
            <a:endParaRPr lang="en-US" sz="2800" dirty="0">
              <a:cs typeface="MCS Madinah S_U normal." pitchFamily="2" charset="-78"/>
            </a:endParaRPr>
          </a:p>
          <a:p>
            <a:pPr>
              <a:buFont typeface="Arial" pitchFamily="34" charset="0"/>
              <a:buChar char="•"/>
            </a:pPr>
            <a:r>
              <a:rPr lang="ar-DZ" sz="2800" dirty="0">
                <a:cs typeface="MCS Madinah S_U normal." pitchFamily="2" charset="-78"/>
              </a:rPr>
              <a:t>حاول أن تشرح ذلك مبينا مدى  صحة العبارة؟</a:t>
            </a:r>
            <a:endParaRPr lang="en-US" sz="2800" dirty="0">
              <a:cs typeface="MCS Madinah S_U normal." pitchFamily="2" charset="-78"/>
            </a:endParaRPr>
          </a:p>
          <a:p>
            <a:pPr>
              <a:buFont typeface="Arial" pitchFamily="34" charset="0"/>
              <a:buChar char="•"/>
            </a:pPr>
            <a:r>
              <a:rPr lang="ar-SA" sz="2800" dirty="0">
                <a:cs typeface="MCS Madinah S_U normal." pitchFamily="2" charset="-78"/>
              </a:rPr>
              <a:t>هل التسويق عملية تبدأ قبل إنتاج المنتج أم بعده؟</a:t>
            </a:r>
            <a:endParaRPr lang="en-US" sz="2800" dirty="0">
              <a:cs typeface="MCS Madinah S_U normal." pitchFamily="2" charset="-78"/>
            </a:endParaRPr>
          </a:p>
        </p:txBody>
      </p:sp>
      <p:sp>
        <p:nvSpPr>
          <p:cNvPr id="5" name="Rectangle à coins arrondis 4"/>
          <p:cNvSpPr/>
          <p:nvPr/>
        </p:nvSpPr>
        <p:spPr>
          <a:xfrm>
            <a:off x="1855123" y="857232"/>
            <a:ext cx="5726203" cy="928694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cs typeface="Pen Kufi" pitchFamily="2" charset="-78"/>
              </a:rPr>
              <a:t>تطبيق:</a:t>
            </a:r>
            <a:endParaRPr lang="en-US" sz="3200" dirty="0">
              <a:cs typeface="Pen Kufi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à coins arrondis 3"/>
          <p:cNvSpPr/>
          <p:nvPr/>
        </p:nvSpPr>
        <p:spPr>
          <a:xfrm>
            <a:off x="1785918" y="357166"/>
            <a:ext cx="5572164" cy="785818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200" b="1" dirty="0">
                <a:cs typeface="Pen Kufi" pitchFamily="2" charset="-78"/>
              </a:rPr>
              <a:t>الوضعية:</a:t>
            </a:r>
            <a:r>
              <a:rPr lang="ar-DZ" sz="3200" b="1" dirty="0">
                <a:cs typeface="Pen Kufi" pitchFamily="2" charset="-78"/>
              </a:rPr>
              <a:t>	</a:t>
            </a:r>
            <a:endParaRPr lang="en-US" sz="3200" dirty="0">
              <a:cs typeface="Pen Kufi" pitchFamily="2" charset="-78"/>
            </a:endParaRPr>
          </a:p>
        </p:txBody>
      </p:sp>
      <p:sp>
        <p:nvSpPr>
          <p:cNvPr id="5" name="Rectangle à coins arrondis 4"/>
          <p:cNvSpPr/>
          <p:nvPr/>
        </p:nvSpPr>
        <p:spPr>
          <a:xfrm>
            <a:off x="500034" y="1357298"/>
            <a:ext cx="8072494" cy="328614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200" dirty="0">
                <a:cs typeface="MCS Madinah S_U normal." pitchFamily="2" charset="-78"/>
              </a:rPr>
              <a:t>يعتقد الكثير من الأشخاص أن التسويق </a:t>
            </a:r>
            <a:r>
              <a:rPr lang="ar-AE" sz="3200" dirty="0">
                <a:cs typeface="MCS Madinah S_U normal." pitchFamily="2" charset="-78"/>
              </a:rPr>
              <a:t>عبارة عن إعلان في الجريدة أو التلفزيون وقد يصل إلى عرض المنتج في المحلات أو السوبر ماركت لتجربته، ولكن في الحقيقة التسويق مختلف تماما عن ما </a:t>
            </a:r>
            <a:r>
              <a:rPr lang="ar-AE" sz="3200" dirty="0" err="1">
                <a:cs typeface="MCS Madinah S_U normal." pitchFamily="2" charset="-78"/>
              </a:rPr>
              <a:t>يعتقده</a:t>
            </a:r>
            <a:r>
              <a:rPr lang="ar-AE" sz="3200" dirty="0">
                <a:cs typeface="MCS Madinah S_U normal." pitchFamily="2" charset="-78"/>
              </a:rPr>
              <a:t> كثير من الناس؛ فالتسويق مفهوم أوسع من ذلك.</a:t>
            </a:r>
            <a:endParaRPr lang="en-US" sz="3200" dirty="0">
              <a:cs typeface="MCS Madinah S_U normal." pitchFamily="2" charset="-78"/>
            </a:endParaRPr>
          </a:p>
          <a:p>
            <a:pPr algn="ctr"/>
            <a:endParaRPr lang="ar-DZ" sz="3200" dirty="0">
              <a:cs typeface="MCS Madinah S_U normal." pitchFamily="2" charset="-78"/>
            </a:endParaRPr>
          </a:p>
        </p:txBody>
      </p:sp>
      <p:sp>
        <p:nvSpPr>
          <p:cNvPr id="6" name="Rectangle à coins arrondis 5"/>
          <p:cNvSpPr/>
          <p:nvPr/>
        </p:nvSpPr>
        <p:spPr>
          <a:xfrm>
            <a:off x="571472" y="4786322"/>
            <a:ext cx="7929618" cy="114300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400" b="1" dirty="0">
                <a:cs typeface="MCS Madinah S_U normal." pitchFamily="2" charset="-78"/>
              </a:rPr>
              <a:t>فما المقصود بعملية التسويق ضمن الوظيفة التجارية في المؤسسة؟ وما هي مراحلها؟ </a:t>
            </a:r>
            <a:r>
              <a:rPr lang="ar-SA" sz="2400" b="1" dirty="0" err="1">
                <a:cs typeface="MCS Madinah S_U normal." pitchFamily="2" charset="-78"/>
              </a:rPr>
              <a:t>ومماذا</a:t>
            </a:r>
            <a:r>
              <a:rPr lang="ar-SA" sz="2400" b="1" dirty="0">
                <a:cs typeface="MCS Madinah S_U normal." pitchFamily="2" charset="-78"/>
              </a:rPr>
              <a:t> تتكون؟</a:t>
            </a:r>
            <a:endParaRPr lang="en-US" sz="2400" dirty="0">
              <a:cs typeface="MCS Madinah S_U normal." pitchFamily="2" charset="-78"/>
            </a:endParaRPr>
          </a:p>
          <a:p>
            <a:pPr algn="ctr"/>
            <a:endParaRPr lang="ar-DZ" sz="2400" dirty="0">
              <a:cs typeface="MCS Madinah S_U normal.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à coins arrondis 3"/>
          <p:cNvSpPr/>
          <p:nvPr/>
        </p:nvSpPr>
        <p:spPr>
          <a:xfrm>
            <a:off x="1857356" y="1571612"/>
            <a:ext cx="5572164" cy="785818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200" b="1" dirty="0">
                <a:cs typeface="Pen Kufi" pitchFamily="2" charset="-78"/>
              </a:rPr>
              <a:t>1. تعريف التسويق</a:t>
            </a:r>
            <a:r>
              <a:rPr lang="ar-SA" sz="3200" b="1" dirty="0" smtClean="0">
                <a:cs typeface="Pen Kufi" pitchFamily="2" charset="-78"/>
              </a:rPr>
              <a:t>:</a:t>
            </a:r>
            <a:endParaRPr lang="en-US" sz="3200" dirty="0">
              <a:cs typeface="Pen Kufi" pitchFamily="2" charset="-78"/>
            </a:endParaRPr>
          </a:p>
        </p:txBody>
      </p:sp>
      <p:sp>
        <p:nvSpPr>
          <p:cNvPr id="5" name="Rectangle à coins arrondis 4"/>
          <p:cNvSpPr/>
          <p:nvPr/>
        </p:nvSpPr>
        <p:spPr>
          <a:xfrm>
            <a:off x="500034" y="2786058"/>
            <a:ext cx="8072494" cy="207170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200" dirty="0"/>
              <a:t>وهو يتمثل في أنشطة تسمح للمنتج بوضع السلع أو الخدمات  تحت تصرف المستهلك في الوقت والمكان المناسبين</a:t>
            </a:r>
            <a:r>
              <a:rPr lang="ar-SA" sz="3200" dirty="0" smtClean="0"/>
              <a:t>.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à coins arrondis 3"/>
          <p:cNvSpPr/>
          <p:nvPr/>
        </p:nvSpPr>
        <p:spPr>
          <a:xfrm>
            <a:off x="1571604" y="2214554"/>
            <a:ext cx="5572164" cy="785818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lvl="0" algn="ctr"/>
            <a:r>
              <a:rPr lang="ar-SA" sz="3200" b="1" dirty="0">
                <a:cs typeface="Pen Kufi" pitchFamily="2" charset="-78"/>
              </a:rPr>
              <a:t>دراسة السوق</a:t>
            </a:r>
            <a:r>
              <a:rPr lang="ar-SA" sz="3200" b="1" dirty="0" smtClean="0">
                <a:cs typeface="Pen Kufi" pitchFamily="2" charset="-78"/>
              </a:rPr>
              <a:t>:</a:t>
            </a:r>
            <a:endParaRPr lang="en-US" sz="3200" dirty="0">
              <a:cs typeface="Pen Kufi" pitchFamily="2" charset="-78"/>
            </a:endParaRPr>
          </a:p>
        </p:txBody>
      </p:sp>
      <p:sp>
        <p:nvSpPr>
          <p:cNvPr id="5" name="Rectangle à coins arrondis 4"/>
          <p:cNvSpPr/>
          <p:nvPr/>
        </p:nvSpPr>
        <p:spPr>
          <a:xfrm>
            <a:off x="500034" y="3500438"/>
            <a:ext cx="8072494" cy="157163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200" dirty="0" smtClean="0">
                <a:cs typeface="MCS Madinah S_U normal." pitchFamily="2" charset="-78"/>
              </a:rPr>
              <a:t>من خلال معرفة القدرة الشرائية للمستهلك؛ معرفة احتياجات الزبائن من </a:t>
            </a:r>
            <a:r>
              <a:rPr lang="ar-SA" sz="3200" dirty="0" err="1" smtClean="0">
                <a:cs typeface="MCS Madinah S_U normal." pitchFamily="2" charset="-78"/>
              </a:rPr>
              <a:t>المنتوجات</a:t>
            </a:r>
            <a:r>
              <a:rPr lang="ar-SA" sz="3200" dirty="0" smtClean="0">
                <a:cs typeface="MCS Madinah S_U normal." pitchFamily="2" charset="-78"/>
              </a:rPr>
              <a:t> الحالية والجديدة وكذلك رغبات وأذواق الزبائن</a:t>
            </a:r>
            <a:endParaRPr lang="ar-DZ" sz="3200" dirty="0">
              <a:cs typeface="MCS Madinah S_U normal." pitchFamily="2" charset="-78"/>
            </a:endParaRPr>
          </a:p>
        </p:txBody>
      </p:sp>
      <p:sp>
        <p:nvSpPr>
          <p:cNvPr id="6" name="Rectangle à coins arrondis 5"/>
          <p:cNvSpPr/>
          <p:nvPr/>
        </p:nvSpPr>
        <p:spPr>
          <a:xfrm>
            <a:off x="1714480" y="1214422"/>
            <a:ext cx="5429288" cy="785818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200" b="1" dirty="0">
                <a:cs typeface="Pen Kufi" pitchFamily="2" charset="-78"/>
              </a:rPr>
              <a:t>2. المراحل المتعلقة بالتسويق</a:t>
            </a:r>
            <a:r>
              <a:rPr lang="ar-SA" sz="3200" b="1" dirty="0" smtClean="0">
                <a:cs typeface="Pen Kufi" pitchFamily="2" charset="-78"/>
              </a:rPr>
              <a:t>:</a:t>
            </a:r>
            <a:endParaRPr lang="en-US" sz="3200" dirty="0">
              <a:cs typeface="Pen Kufi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à coins arrondis 4"/>
          <p:cNvSpPr/>
          <p:nvPr/>
        </p:nvSpPr>
        <p:spPr>
          <a:xfrm>
            <a:off x="500034" y="1142984"/>
            <a:ext cx="8072494" cy="64294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200" dirty="0">
                <a:cs typeface="MCS Madinah S_U normal." pitchFamily="2" charset="-78"/>
              </a:rPr>
              <a:t>يقصد </a:t>
            </a:r>
            <a:r>
              <a:rPr lang="ar-SA" sz="3200" dirty="0" err="1">
                <a:cs typeface="MCS Madinah S_U normal." pitchFamily="2" charset="-78"/>
              </a:rPr>
              <a:t>بها</a:t>
            </a:r>
            <a:r>
              <a:rPr lang="ar-SA" sz="3200" dirty="0">
                <a:cs typeface="MCS Madinah S_U normal." pitchFamily="2" charset="-78"/>
              </a:rPr>
              <a:t> الطريق التي تسلكها السلع من المنتج إلى </a:t>
            </a:r>
            <a:r>
              <a:rPr lang="ar-SA" sz="3200" dirty="0" smtClean="0">
                <a:cs typeface="MCS Madinah S_U normal." pitchFamily="2" charset="-78"/>
              </a:rPr>
              <a:t>المستهلك</a:t>
            </a:r>
            <a:endParaRPr lang="en-US" sz="3200" dirty="0">
              <a:cs typeface="MCS Madinah S_U normal." pitchFamily="2" charset="-78"/>
            </a:endParaRPr>
          </a:p>
        </p:txBody>
      </p:sp>
      <p:sp>
        <p:nvSpPr>
          <p:cNvPr id="6" name="Rectangle à coins arrondis 5"/>
          <p:cNvSpPr/>
          <p:nvPr/>
        </p:nvSpPr>
        <p:spPr>
          <a:xfrm>
            <a:off x="1357290" y="285728"/>
            <a:ext cx="5572164" cy="785818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200" b="1" dirty="0">
                <a:cs typeface="Pen Kufi" pitchFamily="2" charset="-78"/>
              </a:rPr>
              <a:t>قنوات التوزيع</a:t>
            </a:r>
            <a:r>
              <a:rPr lang="ar-SA" sz="3200" b="1" dirty="0" smtClean="0">
                <a:cs typeface="Pen Kufi" pitchFamily="2" charset="-78"/>
              </a:rPr>
              <a:t>:</a:t>
            </a:r>
            <a:endParaRPr lang="en-US" sz="3200" dirty="0">
              <a:cs typeface="Pen Kufi" pitchFamily="2" charset="-78"/>
            </a:endParaRPr>
          </a:p>
        </p:txBody>
      </p:sp>
      <p:sp>
        <p:nvSpPr>
          <p:cNvPr id="7" name="Rectangle à coins arrondis 6"/>
          <p:cNvSpPr/>
          <p:nvPr/>
        </p:nvSpPr>
        <p:spPr>
          <a:xfrm>
            <a:off x="500034" y="2071678"/>
            <a:ext cx="8215370" cy="250033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2400" b="1" dirty="0">
                <a:cs typeface="MCS Madinah S_U normal." pitchFamily="2" charset="-78"/>
              </a:rPr>
              <a:t>  الاتصال المباشر بالمستهلك</a:t>
            </a:r>
            <a:endParaRPr lang="en-US" sz="2400" dirty="0">
              <a:cs typeface="MCS Madinah S_U normal." pitchFamily="2" charset="-78"/>
            </a:endParaRPr>
          </a:p>
          <a:p>
            <a:r>
              <a:rPr lang="ar-AE" sz="2400" dirty="0">
                <a:cs typeface="MCS Madinah S_U normal." pitchFamily="2" charset="-78"/>
              </a:rPr>
              <a:t> @_____________________________________@</a:t>
            </a:r>
            <a:endParaRPr lang="en-US" sz="2400" dirty="0">
              <a:cs typeface="MCS Madinah S_U normal." pitchFamily="2" charset="-78"/>
            </a:endParaRPr>
          </a:p>
          <a:p>
            <a:r>
              <a:rPr lang="ar-AE" sz="2400" dirty="0">
                <a:cs typeface="MCS Madinah S_U normal." pitchFamily="2" charset="-78"/>
              </a:rPr>
              <a:t>منتج                                                                       مستهلك</a:t>
            </a:r>
            <a:endParaRPr lang="en-US" sz="2400" dirty="0">
              <a:cs typeface="MCS Madinah S_U normal." pitchFamily="2" charset="-78"/>
            </a:endParaRPr>
          </a:p>
          <a:p>
            <a:r>
              <a:rPr lang="ar-AE" sz="2400" dirty="0">
                <a:cs typeface="MCS Madinah S_U normal." pitchFamily="2" charset="-78"/>
              </a:rPr>
              <a:t> هنا لا يوجد طرفي الاتصال بين منتج السلعة وبين مستهلك السلعة وهى تتلاءم مع صغار المنتجين بصفه عامه وكبارهم في ظروف معينه.</a:t>
            </a:r>
            <a:endParaRPr lang="en-US" sz="2400" dirty="0">
              <a:cs typeface="MCS Madinah S_U normal." pitchFamily="2" charset="-78"/>
            </a:endParaRPr>
          </a:p>
          <a:p>
            <a:pPr algn="ctr"/>
            <a:endParaRPr lang="ar-DZ" sz="2400" dirty="0">
              <a:cs typeface="MCS Madinah S_U normal." pitchFamily="2" charset="-78"/>
            </a:endParaRPr>
          </a:p>
        </p:txBody>
      </p:sp>
      <p:sp>
        <p:nvSpPr>
          <p:cNvPr id="8" name="Rectangle à coins arrondis 7"/>
          <p:cNvSpPr/>
          <p:nvPr/>
        </p:nvSpPr>
        <p:spPr>
          <a:xfrm>
            <a:off x="357158" y="4714884"/>
            <a:ext cx="8358246" cy="192882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2400" b="1" dirty="0">
                <a:cs typeface="MCS Madinah S_U normal." pitchFamily="2" charset="-78"/>
              </a:rPr>
              <a:t>الاتصال من خلال استخدام وسيط واحد</a:t>
            </a:r>
            <a:endParaRPr lang="en-US" sz="2400" dirty="0">
              <a:cs typeface="MCS Madinah S_U normal." pitchFamily="2" charset="-78"/>
            </a:endParaRPr>
          </a:p>
          <a:p>
            <a:r>
              <a:rPr lang="ar-AE" sz="2400" dirty="0">
                <a:cs typeface="MCS Madinah S_U normal." pitchFamily="2" charset="-78"/>
              </a:rPr>
              <a:t>@__________________________________________@</a:t>
            </a:r>
            <a:endParaRPr lang="en-US" sz="2400" dirty="0">
              <a:cs typeface="MCS Madinah S_U normal." pitchFamily="2" charset="-78"/>
            </a:endParaRPr>
          </a:p>
          <a:p>
            <a:r>
              <a:rPr lang="ar-AE" sz="2400" dirty="0">
                <a:cs typeface="MCS Madinah S_U normal." pitchFamily="2" charset="-78"/>
              </a:rPr>
              <a:t>منتج                           (وكيل البيع أو متجر تجزئه كبير)                        مستهلك</a:t>
            </a:r>
            <a:endParaRPr lang="en-US" sz="2400" dirty="0">
              <a:cs typeface="MCS Madinah S_U normal." pitchFamily="2" charset="-78"/>
            </a:endParaRPr>
          </a:p>
          <a:p>
            <a:pPr algn="ctr"/>
            <a:endParaRPr lang="ar-DZ" sz="2400" dirty="0">
              <a:cs typeface="MCS Madinah S_U normal.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à coins arrondis 5"/>
          <p:cNvSpPr/>
          <p:nvPr/>
        </p:nvSpPr>
        <p:spPr>
          <a:xfrm>
            <a:off x="642910" y="1285860"/>
            <a:ext cx="8072494" cy="242889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2400" b="1" dirty="0"/>
              <a:t>الاتصال من خلال استخدام وسيطين</a:t>
            </a:r>
            <a:endParaRPr lang="en-US" sz="2400" dirty="0"/>
          </a:p>
          <a:p>
            <a:r>
              <a:rPr lang="ar-AE" sz="2400" dirty="0" smtClean="0"/>
              <a:t>@____________@_________@___________@</a:t>
            </a:r>
            <a:endParaRPr lang="en-US" sz="2400" dirty="0"/>
          </a:p>
          <a:p>
            <a:r>
              <a:rPr lang="ar-AE" sz="2400" dirty="0"/>
              <a:t>منتج                     تاجر جملة       </a:t>
            </a:r>
            <a:r>
              <a:rPr lang="ar-AE" sz="2400" dirty="0" smtClean="0"/>
              <a:t>تاجر </a:t>
            </a:r>
            <a:r>
              <a:rPr lang="ar-AE" sz="2400" dirty="0"/>
              <a:t>تجزئة              </a:t>
            </a:r>
            <a:r>
              <a:rPr lang="ar-AE" sz="2400" dirty="0" smtClean="0"/>
              <a:t>مستهلك</a:t>
            </a:r>
            <a:endParaRPr lang="en-US" sz="2400" dirty="0"/>
          </a:p>
          <a:p>
            <a:r>
              <a:rPr lang="ar-AE" sz="2400" dirty="0"/>
              <a:t> وهى الأكثر شيوعا</a:t>
            </a:r>
            <a:endParaRPr lang="en-US" sz="2400" dirty="0"/>
          </a:p>
          <a:p>
            <a:pPr algn="ctr"/>
            <a:endParaRPr lang="ar-DZ" sz="2400" dirty="0">
              <a:cs typeface="MCS Madinah S_U normal." pitchFamily="2" charset="-78"/>
            </a:endParaRPr>
          </a:p>
        </p:txBody>
      </p:sp>
      <p:sp>
        <p:nvSpPr>
          <p:cNvPr id="7" name="Rectangle à coins arrondis 6"/>
          <p:cNvSpPr/>
          <p:nvPr/>
        </p:nvSpPr>
        <p:spPr>
          <a:xfrm>
            <a:off x="642910" y="4000504"/>
            <a:ext cx="8072494" cy="257176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AE" sz="2400" b="1" dirty="0">
                <a:cs typeface="MCS Madinah S_U normal." pitchFamily="2" charset="-78"/>
              </a:rPr>
              <a:t>الاتصال من خلال أكثر من وسيطين</a:t>
            </a:r>
            <a:endParaRPr lang="en-US" sz="2400" dirty="0">
              <a:cs typeface="MCS Madinah S_U normal." pitchFamily="2" charset="-78"/>
            </a:endParaRPr>
          </a:p>
          <a:p>
            <a:r>
              <a:rPr lang="ar-AE" sz="2400" dirty="0" smtClean="0">
                <a:cs typeface="MCS Madinah S_U normal." pitchFamily="2" charset="-78"/>
              </a:rPr>
              <a:t>@__________@________@_________@____________@</a:t>
            </a:r>
            <a:endParaRPr lang="en-US" sz="2400" dirty="0">
              <a:cs typeface="MCS Madinah S_U normal." pitchFamily="2" charset="-78"/>
            </a:endParaRPr>
          </a:p>
          <a:p>
            <a:r>
              <a:rPr lang="ar-AE" sz="2400" dirty="0">
                <a:cs typeface="MCS Madinah S_U normal." pitchFamily="2" charset="-78"/>
              </a:rPr>
              <a:t>منتج                   تاجر جملة       </a:t>
            </a:r>
            <a:r>
              <a:rPr lang="ar-AE" sz="2400" dirty="0" smtClean="0">
                <a:cs typeface="MCS Madinah S_U normal." pitchFamily="2" charset="-78"/>
              </a:rPr>
              <a:t> </a:t>
            </a:r>
            <a:r>
              <a:rPr lang="ar-AE" sz="2400" dirty="0">
                <a:cs typeface="MCS Madinah S_U normal." pitchFamily="2" charset="-78"/>
              </a:rPr>
              <a:t>   تاجر نصف جملة         تاجر تجزئة                   مستهلك</a:t>
            </a:r>
            <a:endParaRPr lang="en-US" sz="2400" dirty="0">
              <a:cs typeface="MCS Madinah S_U normal." pitchFamily="2" charset="-78"/>
            </a:endParaRPr>
          </a:p>
          <a:p>
            <a:r>
              <a:rPr lang="ar-AE" sz="2400" dirty="0">
                <a:cs typeface="MCS Madinah S_U normal." pitchFamily="2" charset="-78"/>
              </a:rPr>
              <a:t> </a:t>
            </a:r>
            <a:r>
              <a:rPr lang="ar-AE" sz="2400" dirty="0" smtClean="0">
                <a:cs typeface="MCS Madinah S_U normal." pitchFamily="2" charset="-78"/>
              </a:rPr>
              <a:t>تعتبر </a:t>
            </a:r>
            <a:r>
              <a:rPr lang="ar-AE" sz="2400" dirty="0">
                <a:cs typeface="MCS Madinah S_U normal." pitchFamily="2" charset="-78"/>
              </a:rPr>
              <a:t>هذه الطريقة من الطرق الأفضل للمنتجات التي تنتج بكميات كبيرة</a:t>
            </a:r>
            <a:endParaRPr lang="en-US" sz="2400" dirty="0">
              <a:cs typeface="MCS Madinah S_U normal." pitchFamily="2" charset="-78"/>
            </a:endParaRPr>
          </a:p>
          <a:p>
            <a:endParaRPr lang="ar-DZ" sz="2400" dirty="0">
              <a:cs typeface="MCS Madinah S_U normal." pitchFamily="2" charset="-78"/>
            </a:endParaRPr>
          </a:p>
        </p:txBody>
      </p:sp>
      <p:sp>
        <p:nvSpPr>
          <p:cNvPr id="8" name="Rectangle à coins arrondis 7"/>
          <p:cNvSpPr/>
          <p:nvPr/>
        </p:nvSpPr>
        <p:spPr>
          <a:xfrm>
            <a:off x="1643042" y="214290"/>
            <a:ext cx="5572164" cy="785818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200" b="1" dirty="0">
                <a:cs typeface="Pen Kufi" pitchFamily="2" charset="-78"/>
              </a:rPr>
              <a:t>قنوات التوزيع</a:t>
            </a:r>
            <a:r>
              <a:rPr lang="ar-SA" sz="3200" b="1" dirty="0" smtClean="0">
                <a:cs typeface="Pen Kufi" pitchFamily="2" charset="-78"/>
              </a:rPr>
              <a:t>:</a:t>
            </a:r>
            <a:endParaRPr lang="en-US" sz="3200" dirty="0">
              <a:cs typeface="Pen Kufi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à coins arrondis 3"/>
          <p:cNvSpPr/>
          <p:nvPr/>
        </p:nvSpPr>
        <p:spPr>
          <a:xfrm>
            <a:off x="500034" y="214290"/>
            <a:ext cx="8072494" cy="121444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AE" sz="2800" dirty="0" smtClean="0">
                <a:cs typeface="MCS Madinah S_U normal." pitchFamily="2" charset="-78"/>
              </a:rPr>
              <a:t>في مجال التسويق يفضل استخدام الطرق القصيرة مثل الأولي والثانية وذلك للمميزات العديدة ومنها:</a:t>
            </a:r>
            <a:endParaRPr lang="en-US" sz="2800" dirty="0" smtClean="0">
              <a:cs typeface="MCS Madinah S_U normal." pitchFamily="2" charset="-78"/>
            </a:endParaRPr>
          </a:p>
        </p:txBody>
      </p:sp>
      <p:sp>
        <p:nvSpPr>
          <p:cNvPr id="5" name="Rectangle à coins arrondis 4"/>
          <p:cNvSpPr/>
          <p:nvPr/>
        </p:nvSpPr>
        <p:spPr>
          <a:xfrm>
            <a:off x="857224" y="1571612"/>
            <a:ext cx="7358114" cy="407196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2800" dirty="0" smtClean="0">
                <a:cs typeface="MCS Madinah S_U normal." pitchFamily="2" charset="-78"/>
              </a:rPr>
              <a:t>1</a:t>
            </a:r>
            <a:r>
              <a:rPr lang="ar-SA" sz="2800" dirty="0">
                <a:cs typeface="MCS Madinah S_U normal." pitchFamily="2" charset="-78"/>
              </a:rPr>
              <a:t>.     </a:t>
            </a:r>
            <a:r>
              <a:rPr lang="ar-AE" sz="2800" dirty="0">
                <a:cs typeface="MCS Madinah S_U normal." pitchFamily="2" charset="-78"/>
              </a:rPr>
              <a:t>توفير تكلفة العمولات التي تحمل على تكلفة التسويق للوحدة المباعة.</a:t>
            </a:r>
            <a:endParaRPr lang="en-US" sz="2800" dirty="0">
              <a:cs typeface="MCS Madinah S_U normal." pitchFamily="2" charset="-78"/>
            </a:endParaRPr>
          </a:p>
          <a:p>
            <a:r>
              <a:rPr lang="ar-SA" sz="2800" dirty="0">
                <a:cs typeface="MCS Madinah S_U normal." pitchFamily="2" charset="-78"/>
              </a:rPr>
              <a:t>2.     </a:t>
            </a:r>
            <a:r>
              <a:rPr lang="ar-AE" sz="2800" dirty="0">
                <a:cs typeface="MCS Madinah S_U normal." pitchFamily="2" charset="-78"/>
              </a:rPr>
              <a:t>سرعة وصول المنتج إلى المشترى.</a:t>
            </a:r>
            <a:endParaRPr lang="en-US" sz="2800" dirty="0">
              <a:cs typeface="MCS Madinah S_U normal." pitchFamily="2" charset="-78"/>
            </a:endParaRPr>
          </a:p>
          <a:p>
            <a:r>
              <a:rPr lang="ar-SA" sz="2800" dirty="0">
                <a:cs typeface="MCS Madinah S_U normal." pitchFamily="2" charset="-78"/>
              </a:rPr>
              <a:t>3.     </a:t>
            </a:r>
            <a:r>
              <a:rPr lang="ar-AE" sz="2800" dirty="0">
                <a:cs typeface="MCS Madinah S_U normal." pitchFamily="2" charset="-78"/>
              </a:rPr>
              <a:t>تفادى المشاكل المترتبة على طول قناة التسوق.</a:t>
            </a:r>
            <a:endParaRPr lang="en-US" sz="2800" dirty="0">
              <a:cs typeface="MCS Madinah S_U normal." pitchFamily="2" charset="-78"/>
            </a:endParaRPr>
          </a:p>
          <a:p>
            <a:r>
              <a:rPr lang="ar-SA" sz="2800" dirty="0">
                <a:cs typeface="MCS Madinah S_U normal." pitchFamily="2" charset="-78"/>
              </a:rPr>
              <a:t>4.      الحصول على معلومات </a:t>
            </a:r>
            <a:r>
              <a:rPr lang="ar-SA" sz="2800" dirty="0" err="1">
                <a:cs typeface="MCS Madinah S_U normal." pitchFamily="2" charset="-78"/>
              </a:rPr>
              <a:t>موثوقة</a:t>
            </a:r>
            <a:r>
              <a:rPr lang="ar-SA" sz="2800" dirty="0">
                <a:cs typeface="MCS Madinah S_U normal." pitchFamily="2" charset="-78"/>
              </a:rPr>
              <a:t> من خلال </a:t>
            </a:r>
            <a:r>
              <a:rPr lang="ar-SA" sz="2800" dirty="0" err="1">
                <a:cs typeface="MCS Madinah S_U normal." pitchFamily="2" charset="-78"/>
              </a:rPr>
              <a:t>الإتصال</a:t>
            </a:r>
            <a:r>
              <a:rPr lang="ar-SA" sz="2800" dirty="0">
                <a:cs typeface="MCS Madinah S_U normal." pitchFamily="2" charset="-78"/>
              </a:rPr>
              <a:t> المباشر بالمستهلك (تفيد في دراسة السوق )</a:t>
            </a:r>
            <a:endParaRPr lang="en-US" sz="2800" dirty="0">
              <a:cs typeface="MCS Madinah S_U normal." pitchFamily="2" charset="-78"/>
            </a:endParaRPr>
          </a:p>
          <a:p>
            <a:pPr algn="ctr"/>
            <a:endParaRPr lang="ar-DZ" sz="2800" dirty="0">
              <a:cs typeface="MCS Madinah S_U normal.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à coins arrondis 3"/>
          <p:cNvSpPr/>
          <p:nvPr/>
        </p:nvSpPr>
        <p:spPr>
          <a:xfrm>
            <a:off x="1428728" y="214290"/>
            <a:ext cx="6286544" cy="857256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lvl="0" algn="ctr"/>
            <a:r>
              <a:rPr lang="ar-SA" sz="2800" b="1" dirty="0" smtClean="0">
                <a:cs typeface="Pen Kufi" pitchFamily="2" charset="-78"/>
              </a:rPr>
              <a:t>الإشهار:</a:t>
            </a:r>
            <a:endParaRPr lang="en-US" sz="2800" dirty="0" smtClean="0">
              <a:cs typeface="Pen Kufi" pitchFamily="2" charset="-78"/>
            </a:endParaRPr>
          </a:p>
        </p:txBody>
      </p:sp>
      <p:sp>
        <p:nvSpPr>
          <p:cNvPr id="5" name="Rectangle à coins arrondis 4"/>
          <p:cNvSpPr/>
          <p:nvPr/>
        </p:nvSpPr>
        <p:spPr>
          <a:xfrm>
            <a:off x="857224" y="2928934"/>
            <a:ext cx="7358114" cy="3429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800" dirty="0" smtClean="0">
                <a:cs typeface="MCS Madinah S_U normal." pitchFamily="2" charset="-78"/>
              </a:rPr>
              <a:t>ومن </a:t>
            </a:r>
            <a:r>
              <a:rPr lang="ar-SA" sz="2800" dirty="0">
                <a:cs typeface="MCS Madinah S_U normal." pitchFamily="2" charset="-78"/>
              </a:rPr>
              <a:t>أهدافه:</a:t>
            </a:r>
            <a:endParaRPr lang="en-US" sz="2800" dirty="0">
              <a:cs typeface="MCS Madinah S_U normal." pitchFamily="2" charset="-78"/>
            </a:endParaRPr>
          </a:p>
          <a:p>
            <a:pPr lvl="0">
              <a:buFont typeface="Wingdings" pitchFamily="2" charset="2"/>
              <a:buChar char="Ø"/>
            </a:pPr>
            <a:r>
              <a:rPr lang="ar-SA" sz="2800" dirty="0">
                <a:cs typeface="MCS Madinah S_U normal." pitchFamily="2" charset="-78"/>
              </a:rPr>
              <a:t>الزيادة في قيمة المبيعات.</a:t>
            </a:r>
            <a:endParaRPr lang="en-US" sz="2800" dirty="0">
              <a:cs typeface="MCS Madinah S_U normal." pitchFamily="2" charset="-78"/>
            </a:endParaRPr>
          </a:p>
          <a:p>
            <a:pPr lvl="0">
              <a:buFont typeface="Wingdings" pitchFamily="2" charset="2"/>
              <a:buChar char="Ø"/>
            </a:pPr>
            <a:r>
              <a:rPr lang="ar-SA" sz="2800" dirty="0">
                <a:cs typeface="MCS Madinah S_U normal." pitchFamily="2" charset="-78"/>
              </a:rPr>
              <a:t>التعريف </a:t>
            </a:r>
            <a:r>
              <a:rPr lang="ar-SA" sz="2800" dirty="0" smtClean="0">
                <a:cs typeface="MCS Madinah S_U normal." pitchFamily="2" charset="-78"/>
              </a:rPr>
              <a:t>بالمنتج </a:t>
            </a:r>
            <a:r>
              <a:rPr lang="ar-SA" sz="2800" dirty="0">
                <a:cs typeface="MCS Madinah S_U normal." pitchFamily="2" charset="-78"/>
              </a:rPr>
              <a:t>الجديد وبعلامته وبطريقة توزيعه لتغيير عادات المستهلك.</a:t>
            </a:r>
            <a:endParaRPr lang="en-US" sz="2800" dirty="0">
              <a:cs typeface="MCS Madinah S_U normal." pitchFamily="2" charset="-78"/>
            </a:endParaRPr>
          </a:p>
          <a:p>
            <a:pPr lvl="0">
              <a:buFont typeface="Wingdings" pitchFamily="2" charset="2"/>
              <a:buChar char="Ø"/>
            </a:pPr>
            <a:r>
              <a:rPr lang="ar-SA" sz="2800" dirty="0">
                <a:cs typeface="MCS Madinah S_U normal." pitchFamily="2" charset="-78"/>
              </a:rPr>
              <a:t>البحث عن زبائن جدد.</a:t>
            </a:r>
            <a:endParaRPr lang="en-US" sz="2800" dirty="0">
              <a:cs typeface="MCS Madinah S_U normal." pitchFamily="2" charset="-78"/>
            </a:endParaRPr>
          </a:p>
          <a:p>
            <a:pPr>
              <a:buFont typeface="Wingdings" pitchFamily="2" charset="2"/>
              <a:buChar char="Ø"/>
            </a:pPr>
            <a:r>
              <a:rPr lang="ar-SA" sz="2800" dirty="0">
                <a:cs typeface="MCS Madinah S_U normal." pitchFamily="2" charset="-78"/>
              </a:rPr>
              <a:t>زيادة حجم الثقة بين المؤسسة وزبائنها.</a:t>
            </a:r>
            <a:endParaRPr lang="ar-DZ" sz="2800" dirty="0">
              <a:cs typeface="MCS Madinah S_U normal." pitchFamily="2" charset="-78"/>
            </a:endParaRPr>
          </a:p>
        </p:txBody>
      </p:sp>
      <p:sp>
        <p:nvSpPr>
          <p:cNvPr id="6" name="Rectangle à coins arrondis 5"/>
          <p:cNvSpPr/>
          <p:nvPr/>
        </p:nvSpPr>
        <p:spPr>
          <a:xfrm>
            <a:off x="428596" y="1357298"/>
            <a:ext cx="8358246" cy="128588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lvl="0" algn="ctr"/>
            <a:r>
              <a:rPr lang="ar-SA" sz="2800" dirty="0" smtClean="0">
                <a:cs typeface="MCS Madinah S_U normal." pitchFamily="2" charset="-78"/>
              </a:rPr>
              <a:t>يتمثل في مجموع الوسائل المستعملة لإعلام الجمهور. بهدف توليد الرغبة لديهم لشراء السلع أو الخدمات</a:t>
            </a:r>
            <a:endParaRPr lang="ar-DZ" sz="2800" dirty="0">
              <a:cs typeface="MCS Madinah S_U normal.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à coins arrondis 3"/>
          <p:cNvSpPr/>
          <p:nvPr/>
        </p:nvSpPr>
        <p:spPr>
          <a:xfrm>
            <a:off x="1357290" y="714356"/>
            <a:ext cx="6643734" cy="1071570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cs typeface="Pen Kufi" pitchFamily="2" charset="-78"/>
              </a:rPr>
              <a:t>فوائد الإشهار:</a:t>
            </a:r>
            <a:endParaRPr lang="en-US" sz="3200" dirty="0" smtClean="0">
              <a:cs typeface="Pen Kufi" pitchFamily="2" charset="-78"/>
            </a:endParaRPr>
          </a:p>
        </p:txBody>
      </p:sp>
      <p:sp>
        <p:nvSpPr>
          <p:cNvPr id="5" name="Rectangle à coins arrondis 4"/>
          <p:cNvSpPr/>
          <p:nvPr/>
        </p:nvSpPr>
        <p:spPr>
          <a:xfrm>
            <a:off x="1000100" y="1928802"/>
            <a:ext cx="7358114" cy="407196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lvl="0">
              <a:buFont typeface="Wingdings" pitchFamily="2" charset="2"/>
              <a:buChar char="Ø"/>
            </a:pPr>
            <a:r>
              <a:rPr lang="ar-SA" sz="2800" dirty="0" smtClean="0">
                <a:cs typeface="MCS Madinah S_U normal." pitchFamily="2" charset="-78"/>
              </a:rPr>
              <a:t>إجبار </a:t>
            </a:r>
            <a:r>
              <a:rPr lang="ar-SA" sz="2800" dirty="0">
                <a:cs typeface="MCS Madinah S_U normal." pitchFamily="2" charset="-78"/>
              </a:rPr>
              <a:t>المنتجين على تحسين منتجاتهم.</a:t>
            </a:r>
            <a:endParaRPr lang="en-US" sz="2800" dirty="0">
              <a:cs typeface="MCS Madinah S_U normal." pitchFamily="2" charset="-78"/>
            </a:endParaRPr>
          </a:p>
          <a:p>
            <a:pPr lvl="0">
              <a:buFont typeface="Wingdings" pitchFamily="2" charset="2"/>
              <a:buChar char="Ø"/>
            </a:pPr>
            <a:r>
              <a:rPr lang="ar-SA" sz="2800" dirty="0">
                <a:cs typeface="MCS Madinah S_U normal." pitchFamily="2" charset="-78"/>
              </a:rPr>
              <a:t>إعلام المستهلكين.</a:t>
            </a:r>
            <a:endParaRPr lang="en-US" sz="2800" dirty="0">
              <a:cs typeface="MCS Madinah S_U normal." pitchFamily="2" charset="-78"/>
            </a:endParaRPr>
          </a:p>
          <a:p>
            <a:pPr lvl="0">
              <a:buFont typeface="Wingdings" pitchFamily="2" charset="2"/>
              <a:buChar char="Ø"/>
            </a:pPr>
            <a:r>
              <a:rPr lang="ar-SA" sz="2800" dirty="0">
                <a:cs typeface="MCS Madinah S_U normal." pitchFamily="2" charset="-78"/>
              </a:rPr>
              <a:t>الحصول على زبائن جدد.</a:t>
            </a:r>
            <a:endParaRPr lang="en-US" sz="2800" dirty="0">
              <a:cs typeface="MCS Madinah S_U normal." pitchFamily="2" charset="-78"/>
            </a:endParaRPr>
          </a:p>
          <a:p>
            <a:pPr>
              <a:buFont typeface="Wingdings" pitchFamily="2" charset="2"/>
              <a:buChar char="Ø"/>
            </a:pPr>
            <a:endParaRPr lang="ar-DZ" sz="2800" dirty="0">
              <a:cs typeface="MCS Madinah S_U normal.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383</Words>
  <Application>Microsoft Office PowerPoint</Application>
  <PresentationFormat>Affichage à l'écran (4:3)</PresentationFormat>
  <Paragraphs>77</Paragraphs>
  <Slides>13</Slides>
  <Notes>13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4" baseType="lpstr">
      <vt:lpstr>Thème Office</vt:lpstr>
      <vt:lpstr>Diapositive 1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  <vt:lpstr>Diapositive 9</vt:lpstr>
      <vt:lpstr>Diapositive 10</vt:lpstr>
      <vt:lpstr>Diapositive 11</vt:lpstr>
      <vt:lpstr>Diapositive 12</vt:lpstr>
      <vt:lpstr>Diapositive 13</vt:lpstr>
    </vt:vector>
  </TitlesOfParts>
  <Company>education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belkenadil mokhtar</dc:creator>
  <cp:lastModifiedBy>belkenadil mokhtar</cp:lastModifiedBy>
  <cp:revision>17</cp:revision>
  <dcterms:created xsi:type="dcterms:W3CDTF">2009-02-23T21:32:46Z</dcterms:created>
  <dcterms:modified xsi:type="dcterms:W3CDTF">2009-02-23T22:25:22Z</dcterms:modified>
</cp:coreProperties>
</file>