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330" r:id="rId4"/>
    <p:sldId id="331" r:id="rId5"/>
    <p:sldId id="258" r:id="rId6"/>
    <p:sldId id="329" r:id="rId7"/>
    <p:sldId id="259" r:id="rId8"/>
    <p:sldId id="267" r:id="rId9"/>
    <p:sldId id="260" r:id="rId10"/>
    <p:sldId id="261" r:id="rId11"/>
    <p:sldId id="263" r:id="rId12"/>
    <p:sldId id="264" r:id="rId13"/>
    <p:sldId id="318" r:id="rId14"/>
    <p:sldId id="265" r:id="rId15"/>
    <p:sldId id="266" r:id="rId16"/>
    <p:sldId id="268" r:id="rId17"/>
    <p:sldId id="269" r:id="rId18"/>
    <p:sldId id="271" r:id="rId19"/>
    <p:sldId id="272" r:id="rId20"/>
    <p:sldId id="273" r:id="rId21"/>
    <p:sldId id="274" r:id="rId22"/>
    <p:sldId id="275" r:id="rId23"/>
    <p:sldId id="276" r:id="rId24"/>
    <p:sldId id="277" r:id="rId25"/>
    <p:sldId id="283" r:id="rId26"/>
    <p:sldId id="278" r:id="rId27"/>
    <p:sldId id="279" r:id="rId28"/>
    <p:sldId id="280" r:id="rId29"/>
    <p:sldId id="281" r:id="rId30"/>
    <p:sldId id="282"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9" r:id="rId66"/>
    <p:sldId id="320" r:id="rId67"/>
    <p:sldId id="321" r:id="rId68"/>
    <p:sldId id="322" r:id="rId69"/>
    <p:sldId id="323" r:id="rId70"/>
    <p:sldId id="324" r:id="rId71"/>
    <p:sldId id="325" r:id="rId72"/>
    <p:sldId id="326" r:id="rId73"/>
    <p:sldId id="327" r:id="rId74"/>
    <p:sldId id="328" r:id="rId7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69C7853C-536D-4A76-A0AE-DD22124D55A5}" styleName="Style à thème 1 - Accentuation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1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64E2BF4-ED3F-4E79-875C-99FBC9C07510}" type="datetimeFigureOut">
              <a:rPr lang="fr-FR" smtClean="0"/>
              <a:pPr/>
              <a:t>13/12/2016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1CC2777-B715-4D33-9DD4-C5C5BC6027B3}"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4E2BF4-ED3F-4E79-875C-99FBC9C07510}" type="datetimeFigureOut">
              <a:rPr lang="fr-FR" smtClean="0"/>
              <a:pPr/>
              <a:t>13/12/2016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CC2777-B715-4D33-9DD4-C5C5BC6027B3}"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fr.wikipedia.org/wiki/Fichier:Divinylbenzene14.PNG" TargetMode="Externa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hyperlink" Target="http://fr.wikipedia.org/wiki/Fichier:Styrene_acsv.svg" TargetMode="External"/><Relationship Id="rId4" Type="http://schemas.openxmlformats.org/officeDocument/2006/relationships/image" Target="../media/image10.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dardel.info/IX/applications_FR.html"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gif"/><Relationship Id="rId1" Type="http://schemas.openxmlformats.org/officeDocument/2006/relationships/slideLayout" Target="../slideLayouts/slideLayout2.xml"/><Relationship Id="rId5" Type="http://schemas.openxmlformats.org/officeDocument/2006/relationships/image" Target="../media/image20.gif"/><Relationship Id="rId4" Type="http://schemas.openxmlformats.org/officeDocument/2006/relationships/image" Target="../media/image19.gif"/></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3143248"/>
            <a:ext cx="8501122" cy="928694"/>
          </a:xfrm>
        </p:spPr>
        <p:style>
          <a:lnRef idx="1">
            <a:schemeClr val="dk1"/>
          </a:lnRef>
          <a:fillRef idx="3">
            <a:schemeClr val="dk1"/>
          </a:fillRef>
          <a:effectRef idx="2">
            <a:schemeClr val="dk1"/>
          </a:effectRef>
          <a:fontRef idx="minor">
            <a:schemeClr val="lt1"/>
          </a:fontRef>
        </p:style>
        <p:txBody>
          <a:bodyPr>
            <a:norm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buNone/>
            </a:pPr>
            <a:r>
              <a:rPr lang="fr-FR" sz="4400" b="1" dirty="0">
                <a:effectLst>
                  <a:glow rad="228600">
                    <a:schemeClr val="accent3">
                      <a:satMod val="175000"/>
                      <a:alpha val="40000"/>
                    </a:schemeClr>
                  </a:glow>
                </a:effectLst>
              </a:rPr>
              <a:t>Chromatographie en phase liquide</a:t>
            </a:r>
            <a:endParaRPr lang="fr-FR" sz="4400" dirty="0">
              <a:effectLst>
                <a:glow rad="228600">
                  <a:schemeClr val="accent3">
                    <a:satMod val="175000"/>
                    <a:alpha val="40000"/>
                  </a:schemeClr>
                </a:glow>
              </a:effectLst>
            </a:endParaRPr>
          </a:p>
          <a:p>
            <a:pPr algn="ctr">
              <a:buNone/>
            </a:pPr>
            <a:endParaRPr lang="fr-FR"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buNone/>
            </a:pPr>
            <a:endParaRPr lang="fr-FR" sz="54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a:p>
            <a:pPr algn="ctr">
              <a:buNone/>
            </a:pPr>
            <a:endParaRPr lang="fr-FR"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4" name="Rectangle 3"/>
          <p:cNvSpPr/>
          <p:nvPr/>
        </p:nvSpPr>
        <p:spPr>
          <a:xfrm>
            <a:off x="4286248" y="4857760"/>
            <a:ext cx="4214842" cy="5000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12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5123" name="Rectangle 3"/>
          <p:cNvSpPr>
            <a:spLocks noChangeArrowheads="1"/>
          </p:cNvSpPr>
          <p:nvPr/>
        </p:nvSpPr>
        <p:spPr bwMode="auto">
          <a:xfrm>
            <a:off x="0" y="928670"/>
            <a:ext cx="4919873" cy="707886"/>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2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FF00"/>
                </a:solidFill>
                <a:effectLst/>
                <a:latin typeface="Times New Roman" pitchFamily="18" charset="0"/>
                <a:cs typeface="Times New Roman" pitchFamily="18" charset="0"/>
              </a:rPr>
              <a:t>Faculté des Sciences de la Nature                                                 </a:t>
            </a:r>
            <a:endParaRPr kumimoji="0" lang="fr-FR" sz="12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et de Vie et Sciences de la Terre et de l</a:t>
            </a:r>
            <a:r>
              <a:rPr kumimoji="0" lang="fr-FR" sz="1400" b="1" i="0" u="none" strike="noStrike" cap="none" normalizeH="0" baseline="0" dirty="0" smtClean="0">
                <a:ln>
                  <a:noFill/>
                </a:ln>
                <a:solidFill>
                  <a:srgbClr val="FFFF00"/>
                </a:solidFill>
                <a:effectLst/>
                <a:latin typeface="Calibri"/>
                <a:ea typeface="Calibri" pitchFamily="34" charset="0"/>
                <a:cs typeface="Times New Roman" pitchFamily="18" charset="0"/>
              </a:rPr>
              <a:t>’</a:t>
            </a:r>
            <a:r>
              <a:rPr kumimoji="0" lang="fr-FR" sz="1400" b="1" i="0" u="none" strike="noStrike" cap="none" normalizeH="0" baseline="0" dirty="0" smtClean="0">
                <a:ln>
                  <a:noFill/>
                </a:ln>
                <a:solidFill>
                  <a:srgbClr val="FFFF00"/>
                </a:solidFill>
                <a:effectLst/>
                <a:latin typeface="Times New Roman" pitchFamily="18" charset="0"/>
                <a:ea typeface="Calibri" pitchFamily="34" charset="0"/>
                <a:cs typeface="Times New Roman" pitchFamily="18" charset="0"/>
              </a:rPr>
              <a:t>Univers</a:t>
            </a:r>
            <a:endParaRPr kumimoji="0" lang="fr-FR" sz="2000" b="0" i="0" u="none" strike="noStrike" cap="none" normalizeH="0" baseline="0" dirty="0" smtClean="0">
              <a:ln>
                <a:noFill/>
              </a:ln>
              <a:solidFill>
                <a:srgbClr val="FFFF00"/>
              </a:solidFill>
              <a:effectLst/>
              <a:latin typeface="Arial" pitchFamily="34" charset="0"/>
              <a:cs typeface="Arial" pitchFamily="34" charset="0"/>
            </a:endParaRPr>
          </a:p>
        </p:txBody>
      </p:sp>
      <p:sp>
        <p:nvSpPr>
          <p:cNvPr id="9" name="ZoneTexte 8"/>
          <p:cNvSpPr txBox="1"/>
          <p:nvPr/>
        </p:nvSpPr>
        <p:spPr>
          <a:xfrm>
            <a:off x="1428728" y="0"/>
            <a:ext cx="6000792" cy="461665"/>
          </a:xfrm>
          <a:prstGeom prst="rect">
            <a:avLst/>
          </a:prstGeom>
          <a:noFill/>
        </p:spPr>
        <p:txBody>
          <a:bodyPr wrap="square" rtlCol="0">
            <a:spAutoFit/>
          </a:bodyPr>
          <a:lstStyle/>
          <a:p>
            <a:pPr algn="ctr"/>
            <a:r>
              <a:rPr lang="fr-FR" sz="2400" dirty="0" smtClean="0">
                <a:solidFill>
                  <a:srgbClr val="FFFF00"/>
                </a:solidFill>
              </a:rPr>
              <a:t>Université de Ghardaïa </a:t>
            </a:r>
            <a:endParaRPr lang="fr-FR" sz="2400" dirty="0">
              <a:solidFill>
                <a:srgbClr val="FFFF00"/>
              </a:solidFill>
            </a:endParaRPr>
          </a:p>
        </p:txBody>
      </p:sp>
      <p:sp>
        <p:nvSpPr>
          <p:cNvPr id="8" name="Rectangle 7"/>
          <p:cNvSpPr/>
          <p:nvPr/>
        </p:nvSpPr>
        <p:spPr>
          <a:xfrm>
            <a:off x="4357686" y="4572008"/>
            <a:ext cx="4286280" cy="7858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t>Présenté par Mme: HAMID OUDJANA </a:t>
            </a:r>
            <a:endParaRPr lang="fr-F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57158" y="285728"/>
            <a:ext cx="8429684" cy="1470025"/>
          </a:xfrm>
        </p:spPr>
        <p:txBody>
          <a:bodyPr>
            <a:noAutofit/>
          </a:bodyPr>
          <a:lstStyle/>
          <a:p>
            <a:r>
              <a:rPr lang="fr-FR" sz="3200" b="1" dirty="0">
                <a:solidFill>
                  <a:srgbClr val="FFC000"/>
                </a:solidFill>
              </a:rPr>
              <a:t>3-chromatographie d’exclusion ou tamisage moléculaire :</a:t>
            </a:r>
            <a:r>
              <a:rPr lang="fr-FR" sz="3200" dirty="0">
                <a:solidFill>
                  <a:srgbClr val="FFFF00"/>
                </a:solidFill>
              </a:rPr>
              <a:t/>
            </a:r>
            <a:br>
              <a:rPr lang="fr-FR" sz="3200" dirty="0">
                <a:solidFill>
                  <a:srgbClr val="FFFF00"/>
                </a:solidFill>
              </a:rPr>
            </a:br>
            <a:endParaRPr lang="fr-FR" sz="3200" dirty="0">
              <a:solidFill>
                <a:srgbClr val="FFFF00"/>
              </a:solidFill>
            </a:endParaRPr>
          </a:p>
        </p:txBody>
      </p:sp>
      <p:sp>
        <p:nvSpPr>
          <p:cNvPr id="3" name="Sous-titre 2"/>
          <p:cNvSpPr>
            <a:spLocks noGrp="1"/>
          </p:cNvSpPr>
          <p:nvPr>
            <p:ph type="subTitle" idx="1"/>
          </p:nvPr>
        </p:nvSpPr>
        <p:spPr>
          <a:xfrm>
            <a:off x="214282" y="1428736"/>
            <a:ext cx="8501122" cy="5000660"/>
          </a:xfrm>
        </p:spPr>
        <p:txBody>
          <a:bodyPr>
            <a:normAutofit fontScale="62500" lnSpcReduction="20000"/>
          </a:bodyPr>
          <a:lstStyle/>
          <a:p>
            <a:pPr algn="l"/>
            <a:r>
              <a:rPr lang="fr-FR" sz="7400" b="1" dirty="0">
                <a:solidFill>
                  <a:srgbClr val="FFC000"/>
                </a:solidFill>
              </a:rPr>
              <a:t>3.1-Principe </a:t>
            </a:r>
            <a:r>
              <a:rPr lang="fr-FR" sz="7400" b="1" dirty="0" smtClean="0">
                <a:solidFill>
                  <a:srgbClr val="FFC000"/>
                </a:solidFill>
              </a:rPr>
              <a:t>:</a:t>
            </a:r>
          </a:p>
          <a:p>
            <a:pPr algn="just"/>
            <a:r>
              <a:rPr lang="fr-FR" sz="7400" dirty="0">
                <a:solidFill>
                  <a:srgbClr val="FFFF00"/>
                </a:solidFill>
              </a:rPr>
              <a:t>La chromatographie d’exclusion sur gel est une technique chromatographique qui permet de séparer des molécules, en fonction de </a:t>
            </a:r>
            <a:r>
              <a:rPr lang="fr-FR" sz="7400" u="sng" dirty="0">
                <a:solidFill>
                  <a:srgbClr val="FFFF00"/>
                </a:solidFill>
              </a:rPr>
              <a:t>leur taille</a:t>
            </a:r>
            <a:r>
              <a:rPr lang="fr-FR" sz="7400" dirty="0">
                <a:solidFill>
                  <a:srgbClr val="FFFF00"/>
                </a:solidFill>
              </a:rPr>
              <a:t> et de </a:t>
            </a:r>
            <a:r>
              <a:rPr lang="fr-FR" sz="7400" u="sng" dirty="0">
                <a:solidFill>
                  <a:srgbClr val="FFFF00"/>
                </a:solidFill>
              </a:rPr>
              <a:t>leur forme</a:t>
            </a:r>
            <a:r>
              <a:rPr lang="fr-FR" sz="7400" dirty="0">
                <a:solidFill>
                  <a:srgbClr val="FFFF00"/>
                </a:solidFill>
              </a:rPr>
              <a:t>.</a:t>
            </a:r>
          </a:p>
          <a:p>
            <a:r>
              <a:rPr lang="fr-FR" sz="5100" dirty="0">
                <a:solidFill>
                  <a:srgbClr val="FFFF00"/>
                </a:solidFill>
              </a:rPr>
              <a:t> </a:t>
            </a:r>
          </a:p>
          <a:p>
            <a:endParaRPr lang="fr-FR" dirty="0"/>
          </a:p>
          <a:p>
            <a:endParaRPr lang="fr-F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lnSpcReduction="10000"/>
          </a:bodyPr>
          <a:lstStyle/>
          <a:p>
            <a:pPr algn="just"/>
            <a:r>
              <a:rPr lang="fr-FR" dirty="0">
                <a:solidFill>
                  <a:srgbClr val="FFFF00"/>
                </a:solidFill>
              </a:rPr>
              <a:t>Un mélange de solutés de masse molaires variables traverse une épaisseur donnée de gel dans ce cas :</a:t>
            </a:r>
          </a:p>
          <a:p>
            <a:pPr lvl="0" algn="just">
              <a:buFont typeface="Wingdings" pitchFamily="2" charset="2"/>
              <a:buChar char="Ø"/>
            </a:pPr>
            <a:r>
              <a:rPr lang="fr-FR" u="sng" dirty="0">
                <a:solidFill>
                  <a:srgbClr val="FFFF00"/>
                </a:solidFill>
              </a:rPr>
              <a:t>les grosse molécules, celles dont le diamètre est supérieur à celui des pores, son exclues et sont éluées les premières</a:t>
            </a:r>
          </a:p>
          <a:p>
            <a:pPr lvl="0" algn="just">
              <a:buFont typeface="Wingdings" pitchFamily="2" charset="2"/>
              <a:buChar char="Ø"/>
            </a:pPr>
            <a:r>
              <a:rPr lang="fr-FR" u="sng" dirty="0">
                <a:solidFill>
                  <a:srgbClr val="FFFF00"/>
                </a:solidFill>
              </a:rPr>
              <a:t>les petites et moyennes molécules son éluées plus tardivement, car incluses, leur migration est freinée en diffusant dans le gel.</a:t>
            </a:r>
          </a:p>
        </p:txBody>
      </p:sp>
    </p:spTree>
    <p:extLst>
      <p:ext uri="{BB962C8B-B14F-4D97-AF65-F5344CB8AC3E}">
        <p14:creationId xmlns:p14="http://schemas.microsoft.com/office/powerpoint/2010/main" val="2885329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lgn="just"/>
            <a:r>
              <a:rPr lang="fr-FR" dirty="0">
                <a:solidFill>
                  <a:srgbClr val="FFFF00"/>
                </a:solidFill>
              </a:rPr>
              <a:t>La séparation est donc réalisée par le fait que les solutés sont élués dans l’ordre inverse des masses moléculaires, il existe une relation linéaire entre le volume d’élution et le logarithme de la masse moléculaire.</a:t>
            </a:r>
          </a:p>
        </p:txBody>
      </p:sp>
    </p:spTree>
    <p:extLst>
      <p:ext uri="{BB962C8B-B14F-4D97-AF65-F5344CB8AC3E}">
        <p14:creationId xmlns:p14="http://schemas.microsoft.com/office/powerpoint/2010/main" val="1321927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85720" y="5072074"/>
            <a:ext cx="4286280" cy="1143000"/>
          </a:xfrm>
        </p:spPr>
        <p:txBody>
          <a:bodyPr>
            <a:normAutofit/>
          </a:bodyPr>
          <a:lstStyle/>
          <a:p>
            <a:r>
              <a:rPr lang="fr-FR" sz="2000" dirty="0" smtClean="0">
                <a:solidFill>
                  <a:srgbClr val="FFFF00"/>
                </a:solidFill>
              </a:rPr>
              <a:t>Tamisage </a:t>
            </a:r>
            <a:r>
              <a:rPr lang="fr-FR" sz="2000" dirty="0">
                <a:solidFill>
                  <a:srgbClr val="FFFF00"/>
                </a:solidFill>
              </a:rPr>
              <a:t>moléculaire</a:t>
            </a:r>
          </a:p>
        </p:txBody>
      </p:sp>
      <p:pic>
        <p:nvPicPr>
          <p:cNvPr id="4" name="Espace réservé du contenu 3" descr="http://www.123bio.net/cours/chromato/images/exclu.jpg"/>
          <p:cNvPicPr>
            <a:picLocks noGrp="1"/>
          </p:cNvPicPr>
          <p:nvPr>
            <p:ph idx="1"/>
          </p:nvPr>
        </p:nvPicPr>
        <p:blipFill>
          <a:blip r:embed="rId2"/>
          <a:srcRect/>
          <a:stretch>
            <a:fillRect/>
          </a:stretch>
        </p:blipFill>
        <p:spPr bwMode="auto">
          <a:xfrm>
            <a:off x="357158" y="1000108"/>
            <a:ext cx="4214842" cy="4000528"/>
          </a:xfrm>
          <a:prstGeom prst="rect">
            <a:avLst/>
          </a:prstGeom>
          <a:noFill/>
          <a:ln w="9525">
            <a:noFill/>
            <a:miter lim="800000"/>
            <a:headEnd/>
            <a:tailEnd/>
          </a:ln>
        </p:spPr>
      </p:pic>
      <p:pic>
        <p:nvPicPr>
          <p:cNvPr id="6" name="Image 5" descr="http://www.123bio.net/cours/chromato/images/elution.jpg"/>
          <p:cNvPicPr/>
          <p:nvPr/>
        </p:nvPicPr>
        <p:blipFill>
          <a:blip r:embed="rId3"/>
          <a:srcRect/>
          <a:stretch>
            <a:fillRect/>
          </a:stretch>
        </p:blipFill>
        <p:spPr bwMode="auto">
          <a:xfrm>
            <a:off x="4714876" y="1000108"/>
            <a:ext cx="4234897" cy="4000528"/>
          </a:xfrm>
          <a:prstGeom prst="rect">
            <a:avLst/>
          </a:prstGeom>
          <a:noFill/>
          <a:ln w="9525">
            <a:noFill/>
            <a:miter lim="800000"/>
            <a:headEnd/>
            <a:tailEnd/>
          </a:ln>
        </p:spPr>
      </p:pic>
      <p:sp>
        <p:nvSpPr>
          <p:cNvPr id="2050" name="Rectangle 2"/>
          <p:cNvSpPr>
            <a:spLocks noChangeArrowheads="1"/>
          </p:cNvSpPr>
          <p:nvPr/>
        </p:nvSpPr>
        <p:spPr bwMode="auto">
          <a:xfrm>
            <a:off x="4429124" y="5072074"/>
            <a:ext cx="4714876"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FFFF00"/>
                </a:solidFill>
                <a:effectLst/>
                <a:latin typeface="Cambria" pitchFamily="18" charset="0"/>
                <a:ea typeface="Calibri" pitchFamily="34" charset="0"/>
                <a:cs typeface="Arial" pitchFamily="34" charset="0"/>
              </a:rPr>
              <a:t>Variation du volume d</a:t>
            </a:r>
            <a:r>
              <a:rPr kumimoji="0" lang="fr-FR" sz="2000" b="0" i="0" u="none" strike="noStrike" cap="none" normalizeH="0" baseline="0" dirty="0" smtClean="0">
                <a:ln>
                  <a:noFill/>
                </a:ln>
                <a:solidFill>
                  <a:srgbClr val="FFFF00"/>
                </a:solidFill>
                <a:effectLst/>
                <a:latin typeface="Calibri"/>
                <a:ea typeface="Calibri" pitchFamily="34" charset="0"/>
                <a:cs typeface="Arial" pitchFamily="34" charset="0"/>
              </a:rPr>
              <a:t>’é</a:t>
            </a:r>
            <a:r>
              <a:rPr kumimoji="0" lang="fr-FR" sz="2000" b="0" i="0" u="none" strike="noStrike" cap="none" normalizeH="0" baseline="0" dirty="0" smtClean="0">
                <a:ln>
                  <a:noFill/>
                </a:ln>
                <a:solidFill>
                  <a:srgbClr val="FFFF00"/>
                </a:solidFill>
                <a:effectLst/>
                <a:latin typeface="Cambria" pitchFamily="18" charset="0"/>
                <a:ea typeface="Calibri" pitchFamily="34" charset="0"/>
                <a:cs typeface="Arial" pitchFamily="34" charset="0"/>
              </a:rPr>
              <a:t>lution en fonction de la masse mol</a:t>
            </a:r>
            <a:r>
              <a:rPr kumimoji="0" lang="fr-FR" sz="2000" b="0" i="0" u="none" strike="noStrike" cap="none" normalizeH="0" baseline="0" dirty="0" smtClean="0">
                <a:ln>
                  <a:noFill/>
                </a:ln>
                <a:solidFill>
                  <a:srgbClr val="FFFF00"/>
                </a:solidFill>
                <a:effectLst/>
                <a:latin typeface="Calibri"/>
                <a:ea typeface="Calibri" pitchFamily="34" charset="0"/>
                <a:cs typeface="Arial" pitchFamily="34" charset="0"/>
              </a:rPr>
              <a:t>é</a:t>
            </a:r>
            <a:r>
              <a:rPr kumimoji="0" lang="fr-FR" sz="2000" b="0" i="0" u="none" strike="noStrike" cap="none" normalizeH="0" baseline="0" dirty="0" smtClean="0">
                <a:ln>
                  <a:noFill/>
                </a:ln>
                <a:solidFill>
                  <a:srgbClr val="FFFF00"/>
                </a:solidFill>
                <a:effectLst/>
                <a:latin typeface="Cambria" pitchFamily="18" charset="0"/>
                <a:ea typeface="Calibri" pitchFamily="34" charset="0"/>
                <a:cs typeface="Arial" pitchFamily="34" charset="0"/>
              </a:rPr>
              <a:t>culaire du solut</a:t>
            </a:r>
            <a:r>
              <a:rPr kumimoji="0" lang="fr-FR" sz="2000" b="0" i="0" u="none" strike="noStrike" cap="none" normalizeH="0" baseline="0" dirty="0" smtClean="0">
                <a:ln>
                  <a:noFill/>
                </a:ln>
                <a:solidFill>
                  <a:srgbClr val="FFFF00"/>
                </a:solidFill>
                <a:effectLst/>
                <a:latin typeface="Calibri"/>
                <a:ea typeface="Calibri" pitchFamily="34" charset="0"/>
                <a:cs typeface="Arial" pitchFamily="34" charset="0"/>
              </a:rPr>
              <a:t>é</a:t>
            </a:r>
            <a:r>
              <a:rPr kumimoji="0" lang="fr-FR" sz="2000" b="0" i="0" u="none" strike="noStrike" cap="none" normalizeH="0" baseline="0" dirty="0" smtClean="0">
                <a:ln>
                  <a:noFill/>
                </a:ln>
                <a:solidFill>
                  <a:srgbClr val="FFFF00"/>
                </a:solidFill>
                <a:effectLst/>
                <a:latin typeface="Cambria" pitchFamily="18" charset="0"/>
                <a:ea typeface="Calibri" pitchFamily="34" charset="0"/>
                <a:cs typeface="Arial" pitchFamily="34" charset="0"/>
              </a:rPr>
              <a:t> au cours d</a:t>
            </a:r>
            <a:r>
              <a:rPr kumimoji="0" lang="fr-FR" sz="2000" b="0" i="0" u="none" strike="noStrike" cap="none" normalizeH="0" baseline="0" dirty="0" smtClean="0">
                <a:ln>
                  <a:noFill/>
                </a:ln>
                <a:solidFill>
                  <a:srgbClr val="FFFF00"/>
                </a:solidFill>
                <a:effectLst/>
                <a:latin typeface="Calibri"/>
                <a:ea typeface="Calibri" pitchFamily="34" charset="0"/>
                <a:cs typeface="Arial" pitchFamily="34" charset="0"/>
              </a:rPr>
              <a:t>’</a:t>
            </a:r>
            <a:r>
              <a:rPr kumimoji="0" lang="fr-FR" sz="2000" b="0" i="0" u="none" strike="noStrike" cap="none" normalizeH="0" baseline="0" dirty="0" smtClean="0">
                <a:ln>
                  <a:noFill/>
                </a:ln>
                <a:solidFill>
                  <a:srgbClr val="FFFF00"/>
                </a:solidFill>
                <a:effectLst/>
                <a:latin typeface="Cambria" pitchFamily="18" charset="0"/>
                <a:ea typeface="Calibri" pitchFamily="34" charset="0"/>
                <a:cs typeface="Arial" pitchFamily="34" charset="0"/>
              </a:rPr>
              <a:t>un tamisage mol</a:t>
            </a:r>
            <a:r>
              <a:rPr kumimoji="0" lang="fr-FR" sz="2000" b="0" i="0" u="none" strike="noStrike" cap="none" normalizeH="0" baseline="0" dirty="0" smtClean="0">
                <a:ln>
                  <a:noFill/>
                </a:ln>
                <a:solidFill>
                  <a:srgbClr val="FFFF00"/>
                </a:solidFill>
                <a:effectLst/>
                <a:latin typeface="Calibri"/>
                <a:ea typeface="Calibri" pitchFamily="34" charset="0"/>
                <a:cs typeface="Arial" pitchFamily="34" charset="0"/>
              </a:rPr>
              <a:t>é</a:t>
            </a:r>
            <a:r>
              <a:rPr kumimoji="0" lang="fr-FR" sz="2000" b="0" i="0" u="none" strike="noStrike" cap="none" normalizeH="0" baseline="0" dirty="0" smtClean="0">
                <a:ln>
                  <a:noFill/>
                </a:ln>
                <a:solidFill>
                  <a:srgbClr val="FFFF00"/>
                </a:solidFill>
                <a:effectLst/>
                <a:latin typeface="Cambria" pitchFamily="18" charset="0"/>
                <a:ea typeface="Calibri" pitchFamily="34" charset="0"/>
                <a:cs typeface="Arial" pitchFamily="34" charset="0"/>
              </a:rPr>
              <a:t>culaire</a:t>
            </a:r>
            <a:endParaRPr kumimoji="0" lang="fr-FR" sz="2000" b="0" i="0" u="none" strike="noStrike" cap="none" normalizeH="0" baseline="0" dirty="0" smtClean="0">
              <a:ln>
                <a:noFill/>
              </a:ln>
              <a:solidFill>
                <a:srgbClr val="FFFF00"/>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2000" b="0" i="0" u="none" strike="noStrike" cap="none" normalizeH="0" baseline="0" dirty="0" smtClean="0">
                <a:ln>
                  <a:noFill/>
                </a:ln>
                <a:solidFill>
                  <a:srgbClr val="FFFF00"/>
                </a:solidFill>
                <a:effectLst/>
                <a:latin typeface="Cambria" pitchFamily="18" charset="0"/>
                <a:ea typeface="Calibri" pitchFamily="34" charset="0"/>
                <a:cs typeface="Arial" pitchFamily="34" charset="0"/>
              </a:rPr>
              <a:t>(</a:t>
            </a:r>
            <a:r>
              <a:rPr kumimoji="0" lang="fr-FR" sz="2000" b="0" i="0" u="none" strike="noStrike" cap="none" normalizeH="0" baseline="0" dirty="0" err="1" smtClean="0">
                <a:ln>
                  <a:noFill/>
                </a:ln>
                <a:solidFill>
                  <a:srgbClr val="FFFF00"/>
                </a:solidFill>
                <a:effectLst/>
                <a:latin typeface="Cambria" pitchFamily="18" charset="0"/>
                <a:ea typeface="Calibri" pitchFamily="34" charset="0"/>
                <a:cs typeface="Arial" pitchFamily="34" charset="0"/>
              </a:rPr>
              <a:t>V</a:t>
            </a:r>
            <a:r>
              <a:rPr kumimoji="0" lang="fr-FR" sz="2000" b="0" i="0" u="none" strike="noStrike" cap="none" normalizeH="0" baseline="-30000" dirty="0" err="1" smtClean="0">
                <a:ln>
                  <a:noFill/>
                </a:ln>
                <a:solidFill>
                  <a:srgbClr val="FFFF00"/>
                </a:solidFill>
                <a:effectLst/>
                <a:latin typeface="Cambria" pitchFamily="18" charset="0"/>
                <a:ea typeface="Calibri" pitchFamily="34" charset="0"/>
                <a:cs typeface="Arial" pitchFamily="34" charset="0"/>
              </a:rPr>
              <a:t>mort</a:t>
            </a:r>
            <a:r>
              <a:rPr kumimoji="0" lang="fr-FR" sz="2000" b="0" i="0" u="none" strike="noStrike" cap="none" normalizeH="0" baseline="0" dirty="0" smtClean="0">
                <a:ln>
                  <a:noFill/>
                </a:ln>
                <a:solidFill>
                  <a:srgbClr val="FFFF00"/>
                </a:solidFill>
                <a:effectLst/>
                <a:latin typeface="Cambria" pitchFamily="18" charset="0"/>
                <a:ea typeface="Calibri" pitchFamily="34" charset="0"/>
                <a:cs typeface="Arial" pitchFamily="34" charset="0"/>
              </a:rPr>
              <a:t>=V</a:t>
            </a:r>
            <a:r>
              <a:rPr kumimoji="0" lang="fr-FR" sz="2000" b="0" i="0" u="none" strike="noStrike" cap="none" normalizeH="0" baseline="-30000" dirty="0" smtClean="0">
                <a:ln>
                  <a:noFill/>
                </a:ln>
                <a:solidFill>
                  <a:srgbClr val="FFFF00"/>
                </a:solidFill>
                <a:effectLst/>
                <a:latin typeface="Cambria" pitchFamily="18" charset="0"/>
                <a:ea typeface="Calibri" pitchFamily="34" charset="0"/>
                <a:cs typeface="Arial" pitchFamily="34" charset="0"/>
              </a:rPr>
              <a:t>°</a:t>
            </a:r>
            <a:r>
              <a:rPr kumimoji="0" lang="fr-FR" sz="2000" b="0" i="0" u="none" strike="noStrike" cap="none" normalizeH="0" baseline="0" dirty="0" smtClean="0">
                <a:ln>
                  <a:noFill/>
                </a:ln>
                <a:solidFill>
                  <a:srgbClr val="FFFF00"/>
                </a:solidFill>
                <a:effectLst/>
                <a:latin typeface="Cambria" pitchFamily="18" charset="0"/>
                <a:ea typeface="Calibri" pitchFamily="34" charset="0"/>
                <a:cs typeface="Arial" pitchFamily="34" charset="0"/>
              </a:rPr>
              <a:t> est le volume mort de la colonne)</a:t>
            </a:r>
            <a:endParaRPr kumimoji="0" lang="fr-FR" sz="36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980728"/>
            <a:ext cx="8064896" cy="4930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ZoneTexte 4"/>
          <p:cNvSpPr txBox="1"/>
          <p:nvPr/>
        </p:nvSpPr>
        <p:spPr>
          <a:xfrm>
            <a:off x="2411760" y="6237312"/>
            <a:ext cx="3528392" cy="400110"/>
          </a:xfrm>
          <a:prstGeom prst="rect">
            <a:avLst/>
          </a:prstGeom>
          <a:noFill/>
        </p:spPr>
        <p:txBody>
          <a:bodyPr wrap="square" rtlCol="0">
            <a:spAutoFit/>
          </a:bodyPr>
          <a:lstStyle/>
          <a:p>
            <a:pPr algn="ctr"/>
            <a:r>
              <a:rPr lang="fr-FR" sz="2000" b="1" dirty="0" smtClean="0">
                <a:solidFill>
                  <a:srgbClr val="FFFF00"/>
                </a:solidFill>
              </a:rPr>
              <a:t>Tamisage moléculaire</a:t>
            </a:r>
            <a:endParaRPr lang="fr-FR" sz="2000" b="1" dirty="0">
              <a:solidFill>
                <a:srgbClr val="FFFF00"/>
              </a:solidFill>
            </a:endParaRPr>
          </a:p>
        </p:txBody>
      </p:sp>
    </p:spTree>
    <p:extLst>
      <p:ext uri="{BB962C8B-B14F-4D97-AF65-F5344CB8AC3E}">
        <p14:creationId xmlns:p14="http://schemas.microsoft.com/office/powerpoint/2010/main" val="4076863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a:bodyPr>
          <a:lstStyle/>
          <a:p>
            <a:pPr>
              <a:buNone/>
            </a:pPr>
            <a:r>
              <a:rPr lang="fr-FR" sz="2400" b="1" dirty="0">
                <a:solidFill>
                  <a:srgbClr val="FFC000"/>
                </a:solidFill>
              </a:rPr>
              <a:t>3.3 Étude théorique :</a:t>
            </a:r>
            <a:endParaRPr lang="fr-FR" sz="2400" dirty="0">
              <a:solidFill>
                <a:srgbClr val="FFC000"/>
              </a:solidFill>
            </a:endParaRPr>
          </a:p>
          <a:p>
            <a:pPr>
              <a:buNone/>
            </a:pPr>
            <a:r>
              <a:rPr lang="fr-FR" sz="2400" dirty="0">
                <a:solidFill>
                  <a:srgbClr val="FFFF00"/>
                </a:solidFill>
              </a:rPr>
              <a:t>On considère une colonne de volume total </a:t>
            </a:r>
            <a:r>
              <a:rPr lang="fr-FR" sz="2400" dirty="0" err="1">
                <a:solidFill>
                  <a:srgbClr val="FFFF00"/>
                </a:solidFill>
              </a:rPr>
              <a:t>V</a:t>
            </a:r>
            <a:r>
              <a:rPr lang="fr-FR" sz="2400" baseline="-25000" dirty="0" err="1">
                <a:solidFill>
                  <a:srgbClr val="FFFF00"/>
                </a:solidFill>
              </a:rPr>
              <a:t>t</a:t>
            </a:r>
            <a:r>
              <a:rPr lang="fr-FR" sz="2400" baseline="-25000" dirty="0">
                <a:solidFill>
                  <a:srgbClr val="FFFF00"/>
                </a:solidFill>
              </a:rPr>
              <a:t> </a:t>
            </a:r>
            <a:r>
              <a:rPr lang="fr-FR" sz="2400" dirty="0">
                <a:solidFill>
                  <a:srgbClr val="FFFF00"/>
                </a:solidFill>
              </a:rPr>
              <a:t>et remplie d’un gel </a:t>
            </a:r>
            <a:r>
              <a:rPr lang="fr-FR" sz="2400" dirty="0" err="1">
                <a:solidFill>
                  <a:srgbClr val="FFFF00"/>
                </a:solidFill>
              </a:rPr>
              <a:t>solvaté</a:t>
            </a:r>
            <a:r>
              <a:rPr lang="fr-FR" sz="2400" dirty="0">
                <a:solidFill>
                  <a:srgbClr val="FFFF00"/>
                </a:solidFill>
              </a:rPr>
              <a:t>. Le volume total est donné par la relation </a:t>
            </a:r>
            <a:endParaRPr lang="fr-FR" sz="2400" dirty="0" smtClean="0">
              <a:solidFill>
                <a:srgbClr val="FFFF00"/>
              </a:solidFill>
            </a:endParaRPr>
          </a:p>
          <a:p>
            <a:pPr algn="ctr">
              <a:buNone/>
            </a:pPr>
            <a:r>
              <a:rPr lang="fr-FR" sz="2400" dirty="0" err="1" smtClean="0">
                <a:solidFill>
                  <a:schemeClr val="accent2">
                    <a:lumMod val="40000"/>
                    <a:lumOff val="60000"/>
                  </a:schemeClr>
                </a:solidFill>
              </a:rPr>
              <a:t>Vt</a:t>
            </a:r>
            <a:r>
              <a:rPr lang="fr-FR" sz="2400" dirty="0">
                <a:solidFill>
                  <a:schemeClr val="accent2">
                    <a:lumMod val="40000"/>
                    <a:lumOff val="60000"/>
                  </a:schemeClr>
                </a:solidFill>
              </a:rPr>
              <a:t>= V°+Vi+</a:t>
            </a:r>
            <a:r>
              <a:rPr lang="fr-FR" sz="2400" dirty="0" err="1">
                <a:solidFill>
                  <a:schemeClr val="accent2">
                    <a:lumMod val="40000"/>
                    <a:lumOff val="60000"/>
                  </a:schemeClr>
                </a:solidFill>
              </a:rPr>
              <a:t>Vg</a:t>
            </a:r>
            <a:r>
              <a:rPr lang="fr-FR" sz="2400" dirty="0">
                <a:solidFill>
                  <a:schemeClr val="accent2">
                    <a:lumMod val="40000"/>
                    <a:lumOff val="60000"/>
                  </a:schemeClr>
                </a:solidFill>
              </a:rPr>
              <a:t> </a:t>
            </a:r>
            <a:r>
              <a:rPr lang="fr-FR" sz="2400" dirty="0">
                <a:solidFill>
                  <a:srgbClr val="FFFF00"/>
                </a:solidFill>
              </a:rPr>
              <a:t>avec :</a:t>
            </a:r>
          </a:p>
          <a:p>
            <a:pPr>
              <a:buFont typeface="Wingdings" pitchFamily="2" charset="2"/>
              <a:buChar char="Ø"/>
            </a:pPr>
            <a:r>
              <a:rPr lang="fr-FR" sz="2400" dirty="0">
                <a:solidFill>
                  <a:srgbClr val="FFFF00"/>
                </a:solidFill>
              </a:rPr>
              <a:t>V</a:t>
            </a:r>
            <a:r>
              <a:rPr lang="fr-FR" sz="2400" baseline="-25000" dirty="0">
                <a:solidFill>
                  <a:srgbClr val="FFFF00"/>
                </a:solidFill>
              </a:rPr>
              <a:t>°</a:t>
            </a:r>
            <a:r>
              <a:rPr lang="fr-FR" sz="2400" dirty="0">
                <a:solidFill>
                  <a:srgbClr val="FFFF00"/>
                </a:solidFill>
              </a:rPr>
              <a:t> : le volume vide correspondant au volume d’eau externe aux </a:t>
            </a:r>
            <a:r>
              <a:rPr lang="fr-FR" sz="2400" dirty="0" smtClean="0">
                <a:solidFill>
                  <a:srgbClr val="FFFF00"/>
                </a:solidFill>
              </a:rPr>
              <a:t>granules.</a:t>
            </a:r>
            <a:endParaRPr lang="fr-FR" sz="2400" dirty="0">
              <a:solidFill>
                <a:srgbClr val="FFFF00"/>
              </a:solidFill>
            </a:endParaRPr>
          </a:p>
          <a:p>
            <a:pPr>
              <a:buFont typeface="Wingdings" pitchFamily="2" charset="2"/>
              <a:buChar char="Ø"/>
            </a:pPr>
            <a:r>
              <a:rPr lang="fr-FR" sz="2400" dirty="0">
                <a:solidFill>
                  <a:srgbClr val="FFFF00"/>
                </a:solidFill>
              </a:rPr>
              <a:t>Vi : le volume d’eau interne et correspond au  volume d’eau contenu dans les </a:t>
            </a:r>
            <a:r>
              <a:rPr lang="fr-FR" sz="2400" dirty="0" smtClean="0">
                <a:solidFill>
                  <a:srgbClr val="FFFF00"/>
                </a:solidFill>
              </a:rPr>
              <a:t>grains.</a:t>
            </a:r>
          </a:p>
          <a:p>
            <a:pPr>
              <a:buFont typeface="Wingdings" pitchFamily="2" charset="2"/>
              <a:buChar char="Ø"/>
            </a:pPr>
            <a:r>
              <a:rPr lang="fr-FR" sz="2400" dirty="0" smtClean="0">
                <a:solidFill>
                  <a:srgbClr val="FFFF00"/>
                </a:solidFill>
              </a:rPr>
              <a:t> </a:t>
            </a:r>
            <a:r>
              <a:rPr lang="fr-FR" sz="2400" dirty="0" err="1" smtClean="0">
                <a:solidFill>
                  <a:srgbClr val="FFFF00"/>
                </a:solidFill>
              </a:rPr>
              <a:t>Vg</a:t>
            </a:r>
            <a:r>
              <a:rPr lang="fr-FR" sz="2400" dirty="0">
                <a:solidFill>
                  <a:srgbClr val="FFFF00"/>
                </a:solidFill>
              </a:rPr>
              <a:t> : le volume du gel </a:t>
            </a:r>
            <a:r>
              <a:rPr lang="fr-FR" sz="2400" dirty="0" smtClean="0">
                <a:solidFill>
                  <a:srgbClr val="FFFF00"/>
                </a:solidFill>
              </a:rPr>
              <a:t>matrice.</a:t>
            </a:r>
            <a:endParaRPr lang="fr-FR" sz="2400" dirty="0">
              <a:solidFill>
                <a:srgbClr val="FFFF00"/>
              </a:solidFill>
            </a:endParaRPr>
          </a:p>
          <a:p>
            <a:endParaRPr lang="fr-F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28596" y="4357694"/>
            <a:ext cx="8229600" cy="1500190"/>
          </a:xfrm>
        </p:spPr>
        <p:txBody>
          <a:bodyPr>
            <a:normAutofit/>
          </a:bodyPr>
          <a:lstStyle/>
          <a:p>
            <a:r>
              <a:rPr lang="fr-FR" dirty="0" smtClean="0"/>
              <a:t> </a:t>
            </a:r>
            <a:r>
              <a:rPr lang="fr-FR" sz="2400" dirty="0">
                <a:solidFill>
                  <a:srgbClr val="FFFF00"/>
                </a:solidFill>
                <a:latin typeface="+mn-lt"/>
                <a:ea typeface="+mn-ea"/>
                <a:cs typeface="+mn-cs"/>
              </a:rPr>
              <a:t>volume mort et volume total d'un système </a:t>
            </a:r>
            <a:r>
              <a:rPr lang="fr-FR" sz="2400" dirty="0" smtClean="0">
                <a:solidFill>
                  <a:srgbClr val="FFFF00"/>
                </a:solidFill>
                <a:latin typeface="+mn-lt"/>
                <a:ea typeface="+mn-ea"/>
                <a:cs typeface="+mn-cs"/>
              </a:rPr>
              <a:t>chromatographique d’exclusion</a:t>
            </a:r>
            <a:endParaRPr lang="fr-FR" sz="2400" dirty="0">
              <a:solidFill>
                <a:srgbClr val="FFFF00"/>
              </a:solidFill>
              <a:latin typeface="+mn-lt"/>
              <a:ea typeface="+mn-ea"/>
              <a:cs typeface="+mn-cs"/>
            </a:endParaRPr>
          </a:p>
        </p:txBody>
      </p:sp>
      <p:pic>
        <p:nvPicPr>
          <p:cNvPr id="17410" name="Picture 2"/>
          <p:cNvPicPr>
            <a:picLocks noGrp="1" noChangeAspect="1" noChangeArrowheads="1"/>
          </p:cNvPicPr>
          <p:nvPr>
            <p:ph idx="1"/>
          </p:nvPr>
        </p:nvPicPr>
        <p:blipFill>
          <a:blip r:embed="rId2"/>
          <a:srcRect/>
          <a:stretch>
            <a:fillRect/>
          </a:stretch>
        </p:blipFill>
        <p:spPr bwMode="auto">
          <a:xfrm>
            <a:off x="1857356" y="928670"/>
            <a:ext cx="5219700" cy="318135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285728"/>
            <a:ext cx="8229600" cy="6572272"/>
          </a:xfrm>
        </p:spPr>
        <p:txBody>
          <a:bodyPr>
            <a:normAutofit fontScale="47500" lnSpcReduction="20000"/>
          </a:bodyPr>
          <a:lstStyle/>
          <a:p>
            <a:pPr>
              <a:buNone/>
            </a:pPr>
            <a:r>
              <a:rPr lang="fr-FR" sz="4500" dirty="0">
                <a:solidFill>
                  <a:srgbClr val="FFFF00"/>
                </a:solidFill>
              </a:rPr>
              <a:t>Un soluté sera distribué entre l’eau interne et l’eau externe  suivant un coefficient de distribution </a:t>
            </a:r>
            <a:r>
              <a:rPr lang="fr-FR" sz="4500" dirty="0" smtClean="0">
                <a:solidFill>
                  <a:srgbClr val="FFFF00"/>
                </a:solidFill>
              </a:rPr>
              <a:t>Kd.</a:t>
            </a:r>
            <a:endParaRPr lang="fr-FR" sz="4500" dirty="0">
              <a:solidFill>
                <a:srgbClr val="FFFF00"/>
              </a:solidFill>
            </a:endParaRPr>
          </a:p>
          <a:p>
            <a:pPr algn="ctr">
              <a:buNone/>
            </a:pPr>
            <a:r>
              <a:rPr lang="fr-FR" sz="4500" dirty="0">
                <a:solidFill>
                  <a:srgbClr val="FFFF00"/>
                </a:solidFill>
              </a:rPr>
              <a:t> </a:t>
            </a:r>
            <a:r>
              <a:rPr lang="fr-FR" sz="4500" dirty="0" err="1" smtClean="0">
                <a:solidFill>
                  <a:srgbClr val="FFFF00"/>
                </a:solidFill>
              </a:rPr>
              <a:t>Kd</a:t>
            </a:r>
            <a:r>
              <a:rPr lang="fr-FR" sz="4500" dirty="0" smtClean="0">
                <a:solidFill>
                  <a:srgbClr val="FFFF00"/>
                </a:solidFill>
              </a:rPr>
              <a:t>= (C) intra gel/ (C)  extra gel</a:t>
            </a:r>
            <a:endParaRPr lang="fr-FR" sz="4500" dirty="0">
              <a:solidFill>
                <a:srgbClr val="FFFF00"/>
              </a:solidFill>
            </a:endParaRPr>
          </a:p>
          <a:p>
            <a:pPr>
              <a:buNone/>
            </a:pPr>
            <a:r>
              <a:rPr lang="fr-FR" sz="4500" b="1" dirty="0">
                <a:solidFill>
                  <a:srgbClr val="FFFF00"/>
                </a:solidFill>
              </a:rPr>
              <a:t> </a:t>
            </a:r>
            <a:r>
              <a:rPr lang="fr-FR" sz="4500" b="0" dirty="0" smtClean="0"/>
              <a:t> </a:t>
            </a:r>
            <a:r>
              <a:rPr lang="fr-FR" sz="4500" dirty="0">
                <a:solidFill>
                  <a:srgbClr val="FFFF00"/>
                </a:solidFill>
              </a:rPr>
              <a:t>- si </a:t>
            </a:r>
            <a:r>
              <a:rPr lang="fr-FR" sz="4500" dirty="0" err="1">
                <a:solidFill>
                  <a:srgbClr val="FFFF00"/>
                </a:solidFill>
              </a:rPr>
              <a:t>Kd</a:t>
            </a:r>
            <a:r>
              <a:rPr lang="fr-FR" sz="4500" dirty="0">
                <a:solidFill>
                  <a:srgbClr val="FFFF00"/>
                </a:solidFill>
              </a:rPr>
              <a:t> = 0, </a:t>
            </a:r>
          </a:p>
          <a:p>
            <a:pPr>
              <a:buNone/>
            </a:pPr>
            <a:r>
              <a:rPr lang="fr-FR" sz="4500" dirty="0">
                <a:solidFill>
                  <a:srgbClr val="FFFF00"/>
                </a:solidFill>
              </a:rPr>
              <a:t>	→ Molécules totalement exclues de la phase stationnaire.</a:t>
            </a:r>
            <a:br>
              <a:rPr lang="fr-FR" sz="4500" dirty="0">
                <a:solidFill>
                  <a:srgbClr val="FFFF00"/>
                </a:solidFill>
              </a:rPr>
            </a:br>
            <a:r>
              <a:rPr lang="fr-FR" sz="4500" dirty="0">
                <a:solidFill>
                  <a:srgbClr val="FFFF00"/>
                </a:solidFill>
              </a:rPr>
              <a:t>→ Migration rapide.</a:t>
            </a:r>
            <a:br>
              <a:rPr lang="fr-FR" sz="4500" dirty="0">
                <a:solidFill>
                  <a:srgbClr val="FFFF00"/>
                </a:solidFill>
              </a:rPr>
            </a:br>
            <a:r>
              <a:rPr lang="fr-FR" sz="4500" dirty="0">
                <a:solidFill>
                  <a:srgbClr val="FFFF00"/>
                </a:solidFill>
              </a:rPr>
              <a:t>→ Elles sortent en premier.</a:t>
            </a:r>
          </a:p>
          <a:p>
            <a:pPr>
              <a:buNone/>
            </a:pPr>
            <a:r>
              <a:rPr lang="fr-FR" sz="4500" dirty="0">
                <a:solidFill>
                  <a:srgbClr val="FFFF00"/>
                </a:solidFill>
              </a:rPr>
              <a:t>- si 0 &lt; </a:t>
            </a:r>
            <a:r>
              <a:rPr lang="fr-FR" sz="4500" dirty="0" err="1">
                <a:solidFill>
                  <a:srgbClr val="FFFF00"/>
                </a:solidFill>
              </a:rPr>
              <a:t>Kd</a:t>
            </a:r>
            <a:r>
              <a:rPr lang="fr-FR" sz="4500" dirty="0">
                <a:solidFill>
                  <a:srgbClr val="FFFF00"/>
                </a:solidFill>
              </a:rPr>
              <a:t> &lt; 1 </a:t>
            </a:r>
          </a:p>
          <a:p>
            <a:pPr>
              <a:buNone/>
            </a:pPr>
            <a:r>
              <a:rPr lang="fr-FR" sz="4500" dirty="0">
                <a:solidFill>
                  <a:srgbClr val="FFFF00"/>
                </a:solidFill>
              </a:rPr>
              <a:t>	→ les molécules sont séparées par la phase stationnaire. </a:t>
            </a:r>
          </a:p>
          <a:p>
            <a:pPr>
              <a:buNone/>
            </a:pPr>
            <a:r>
              <a:rPr lang="fr-FR" sz="4500" dirty="0">
                <a:solidFill>
                  <a:srgbClr val="FFFF00"/>
                </a:solidFill>
              </a:rPr>
              <a:t>	→ plus elles sont petites, plus </a:t>
            </a:r>
            <a:r>
              <a:rPr lang="fr-FR" sz="4500" dirty="0" err="1">
                <a:solidFill>
                  <a:srgbClr val="FFFF00"/>
                </a:solidFill>
              </a:rPr>
              <a:t>Kd</a:t>
            </a:r>
            <a:r>
              <a:rPr lang="fr-FR" sz="4500" dirty="0">
                <a:solidFill>
                  <a:srgbClr val="FFFF00"/>
                </a:solidFill>
              </a:rPr>
              <a:t> est élevé donc leur temps de séjour est important. </a:t>
            </a:r>
          </a:p>
          <a:p>
            <a:pPr>
              <a:buNone/>
            </a:pPr>
            <a:r>
              <a:rPr lang="fr-FR" sz="4500" smtClean="0">
                <a:solidFill>
                  <a:srgbClr val="FFFF00"/>
                </a:solidFill>
              </a:rPr>
              <a:t>- </a:t>
            </a:r>
            <a:r>
              <a:rPr lang="fr-FR" sz="4500" dirty="0">
                <a:solidFill>
                  <a:srgbClr val="FFFF00"/>
                </a:solidFill>
              </a:rPr>
              <a:t>si </a:t>
            </a:r>
            <a:r>
              <a:rPr lang="fr-FR" sz="4500" dirty="0" err="1">
                <a:solidFill>
                  <a:srgbClr val="FFFF00"/>
                </a:solidFill>
              </a:rPr>
              <a:t>Kd</a:t>
            </a:r>
            <a:r>
              <a:rPr lang="fr-FR" sz="4500" dirty="0">
                <a:solidFill>
                  <a:srgbClr val="FFFF00"/>
                </a:solidFill>
              </a:rPr>
              <a:t> &gt; 1</a:t>
            </a:r>
          </a:p>
          <a:p>
            <a:pPr>
              <a:buNone/>
            </a:pPr>
            <a:r>
              <a:rPr lang="fr-FR" sz="4500" dirty="0">
                <a:solidFill>
                  <a:srgbClr val="FFFF00"/>
                </a:solidFill>
              </a:rPr>
              <a:t>	→ le soluté est inclus et adsorbé de surcroit par le gel. </a:t>
            </a:r>
          </a:p>
          <a:p>
            <a:pPr>
              <a:buNone/>
            </a:pPr>
            <a:endParaRPr lang="fr-FR" sz="4500" dirty="0">
              <a:solidFill>
                <a:srgbClr val="FFFF00"/>
              </a:solidFill>
            </a:endParaRPr>
          </a:p>
          <a:p>
            <a:pPr>
              <a:buNone/>
            </a:pPr>
            <a:r>
              <a:rPr lang="fr-FR" sz="4500" b="1" dirty="0">
                <a:solidFill>
                  <a:srgbClr val="FFC000"/>
                </a:solidFill>
              </a:rPr>
              <a:t>Remarque :</a:t>
            </a:r>
            <a:endParaRPr lang="fr-FR" sz="4500" dirty="0">
              <a:solidFill>
                <a:srgbClr val="FFC000"/>
              </a:solidFill>
            </a:endParaRPr>
          </a:p>
          <a:p>
            <a:pPr>
              <a:buNone/>
            </a:pPr>
            <a:r>
              <a:rPr lang="fr-FR" sz="4500" dirty="0">
                <a:solidFill>
                  <a:srgbClr val="FFFF00"/>
                </a:solidFill>
              </a:rPr>
              <a:t>La valeur de K</a:t>
            </a:r>
            <a:r>
              <a:rPr lang="fr-FR" sz="4500" baseline="-25000" dirty="0">
                <a:solidFill>
                  <a:srgbClr val="FFFF00"/>
                </a:solidFill>
              </a:rPr>
              <a:t>D</a:t>
            </a:r>
            <a:r>
              <a:rPr lang="fr-FR" sz="4500" dirty="0">
                <a:solidFill>
                  <a:srgbClr val="FFFF00"/>
                </a:solidFill>
              </a:rPr>
              <a:t> est essentiellement déterminée par la géométrie du soluté ; les très grosses molécules ont un coefficient de distribution nul, les très petites ont un K</a:t>
            </a:r>
            <a:r>
              <a:rPr lang="fr-FR" sz="4500" baseline="-25000" dirty="0">
                <a:solidFill>
                  <a:srgbClr val="FFFF00"/>
                </a:solidFill>
              </a:rPr>
              <a:t>D</a:t>
            </a:r>
            <a:r>
              <a:rPr lang="fr-FR" sz="4500" dirty="0">
                <a:solidFill>
                  <a:srgbClr val="FFFF00"/>
                </a:solidFill>
              </a:rPr>
              <a:t> compris entre 0,7 et 1</a:t>
            </a:r>
            <a:r>
              <a:rPr lang="fr-FR" sz="4500" dirty="0" smtClean="0">
                <a:solidFill>
                  <a:srgbClr val="FFFF00"/>
                </a:solidFill>
              </a:rPr>
              <a:t>.</a:t>
            </a:r>
            <a:endParaRPr lang="fr-FR" sz="4500" dirty="0">
              <a:solidFill>
                <a:srgbClr val="FFFF00"/>
              </a:solidFill>
            </a:endParaRPr>
          </a:p>
          <a:p>
            <a:endParaRPr lang="fr-F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http://www.123bio.net/cours/chromato/images/theorie2.gif"/>
          <p:cNvPicPr>
            <a:picLocks noGrp="1"/>
          </p:cNvPicPr>
          <p:nvPr>
            <p:ph idx="1"/>
          </p:nvPr>
        </p:nvPicPr>
        <p:blipFill>
          <a:blip r:embed="rId2"/>
          <a:srcRect/>
          <a:stretch>
            <a:fillRect/>
          </a:stretch>
        </p:blipFill>
        <p:spPr bwMode="auto">
          <a:xfrm>
            <a:off x="1142976" y="1214422"/>
            <a:ext cx="6572296" cy="3457575"/>
          </a:xfrm>
          <a:prstGeom prst="rect">
            <a:avLst/>
          </a:prstGeom>
          <a:noFill/>
          <a:ln w="9525">
            <a:noFill/>
            <a:miter lim="800000"/>
            <a:headEnd/>
            <a:tailEnd/>
          </a:ln>
        </p:spPr>
      </p:pic>
      <p:sp>
        <p:nvSpPr>
          <p:cNvPr id="5" name="ZoneTexte 4"/>
          <p:cNvSpPr txBox="1"/>
          <p:nvPr/>
        </p:nvSpPr>
        <p:spPr>
          <a:xfrm>
            <a:off x="642910" y="5072074"/>
            <a:ext cx="8501090" cy="646331"/>
          </a:xfrm>
          <a:prstGeom prst="rect">
            <a:avLst/>
          </a:prstGeom>
          <a:noFill/>
        </p:spPr>
        <p:txBody>
          <a:bodyPr wrap="square" rtlCol="0">
            <a:spAutoFit/>
          </a:bodyPr>
          <a:lstStyle/>
          <a:p>
            <a:pPr algn="ctr"/>
            <a:r>
              <a:rPr lang="fr-FR" dirty="0" smtClean="0">
                <a:solidFill>
                  <a:srgbClr val="FFFF00"/>
                </a:solidFill>
              </a:rPr>
              <a:t>Ve=V</a:t>
            </a:r>
            <a:r>
              <a:rPr lang="fr-FR" baseline="-25000" dirty="0">
                <a:solidFill>
                  <a:srgbClr val="FFFF00"/>
                </a:solidFill>
              </a:rPr>
              <a:t>°</a:t>
            </a:r>
            <a:r>
              <a:rPr lang="fr-FR" dirty="0">
                <a:solidFill>
                  <a:srgbClr val="FFFF00"/>
                </a:solidFill>
              </a:rPr>
              <a:t>+</a:t>
            </a:r>
            <a:r>
              <a:rPr lang="fr-FR" dirty="0" err="1" smtClean="0">
                <a:solidFill>
                  <a:srgbClr val="FFFF00"/>
                </a:solidFill>
              </a:rPr>
              <a:t>K</a:t>
            </a:r>
            <a:r>
              <a:rPr lang="fr-FR" baseline="-25000" dirty="0" err="1" smtClean="0">
                <a:solidFill>
                  <a:srgbClr val="FFFF00"/>
                </a:solidFill>
              </a:rPr>
              <a:t>d</a:t>
            </a:r>
            <a:r>
              <a:rPr lang="fr-FR" baseline="-25000" dirty="0" smtClean="0">
                <a:solidFill>
                  <a:srgbClr val="FFFF00"/>
                </a:solidFill>
              </a:rPr>
              <a:t> </a:t>
            </a:r>
            <a:r>
              <a:rPr lang="fr-FR" dirty="0">
                <a:solidFill>
                  <a:srgbClr val="FFFF00"/>
                </a:solidFill>
              </a:rPr>
              <a:t>. V</a:t>
            </a:r>
            <a:r>
              <a:rPr lang="fr-FR" baseline="-25000" dirty="0">
                <a:solidFill>
                  <a:srgbClr val="FFFF00"/>
                </a:solidFill>
              </a:rPr>
              <a:t>i</a:t>
            </a:r>
            <a:endParaRPr lang="fr-FR" sz="2400" dirty="0">
              <a:solidFill>
                <a:srgbClr val="FFFF00"/>
              </a:solidFill>
            </a:endParaRPr>
          </a:p>
          <a:p>
            <a:endParaRPr lang="fr-FR" dirty="0"/>
          </a:p>
        </p:txBody>
      </p:sp>
      <p:sp>
        <p:nvSpPr>
          <p:cNvPr id="6" name="ZoneTexte 5"/>
          <p:cNvSpPr txBox="1"/>
          <p:nvPr/>
        </p:nvSpPr>
        <p:spPr>
          <a:xfrm>
            <a:off x="2643174" y="2071678"/>
            <a:ext cx="1214446" cy="369332"/>
          </a:xfrm>
          <a:prstGeom prst="rect">
            <a:avLst/>
          </a:prstGeom>
          <a:noFill/>
        </p:spPr>
        <p:txBody>
          <a:bodyPr wrap="square" rtlCol="0">
            <a:spAutoFit/>
          </a:bodyPr>
          <a:lstStyle/>
          <a:p>
            <a:r>
              <a:rPr lang="fr-FR" dirty="0" err="1" smtClean="0">
                <a:solidFill>
                  <a:srgbClr val="FF0000"/>
                </a:solidFill>
              </a:rPr>
              <a:t>Kd</a:t>
            </a:r>
            <a:r>
              <a:rPr lang="fr-FR" dirty="0" smtClean="0">
                <a:solidFill>
                  <a:srgbClr val="FF0000"/>
                </a:solidFill>
              </a:rPr>
              <a:t>=0</a:t>
            </a:r>
            <a:endParaRPr lang="fr-FR" dirty="0">
              <a:solidFill>
                <a:srgbClr val="FF0000"/>
              </a:solidFill>
            </a:endParaRPr>
          </a:p>
        </p:txBody>
      </p:sp>
      <p:sp>
        <p:nvSpPr>
          <p:cNvPr id="7" name="ZoneTexte 6"/>
          <p:cNvSpPr txBox="1"/>
          <p:nvPr/>
        </p:nvSpPr>
        <p:spPr>
          <a:xfrm>
            <a:off x="4929190" y="1285860"/>
            <a:ext cx="1285884" cy="369332"/>
          </a:xfrm>
          <a:prstGeom prst="rect">
            <a:avLst/>
          </a:prstGeom>
          <a:noFill/>
        </p:spPr>
        <p:txBody>
          <a:bodyPr wrap="square" rtlCol="0">
            <a:spAutoFit/>
          </a:bodyPr>
          <a:lstStyle/>
          <a:p>
            <a:r>
              <a:rPr lang="fr-FR" dirty="0" err="1" smtClean="0">
                <a:solidFill>
                  <a:srgbClr val="FF0000"/>
                </a:solidFill>
              </a:rPr>
              <a:t>Kd</a:t>
            </a:r>
            <a:r>
              <a:rPr lang="fr-FR" dirty="0" smtClean="0">
                <a:solidFill>
                  <a:srgbClr val="FF0000"/>
                </a:solidFill>
              </a:rPr>
              <a:t>=1</a:t>
            </a:r>
            <a:endParaRPr lang="fr-FR" dirty="0">
              <a:solidFill>
                <a:srgbClr val="FF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1142984"/>
            <a:ext cx="8229600" cy="4525963"/>
          </a:xfrm>
        </p:spPr>
        <p:txBody>
          <a:bodyPr>
            <a:normAutofit fontScale="92500" lnSpcReduction="10000"/>
          </a:bodyPr>
          <a:lstStyle/>
          <a:p>
            <a:pPr>
              <a:buNone/>
            </a:pPr>
            <a:r>
              <a:rPr lang="fr-FR" b="1" dirty="0">
                <a:solidFill>
                  <a:srgbClr val="FFC000"/>
                </a:solidFill>
              </a:rPr>
              <a:t>3.4 Les gels </a:t>
            </a:r>
            <a:endParaRPr lang="fr-FR" dirty="0">
              <a:solidFill>
                <a:srgbClr val="FFC000"/>
              </a:solidFill>
            </a:endParaRPr>
          </a:p>
          <a:p>
            <a:pPr>
              <a:buNone/>
            </a:pPr>
            <a:r>
              <a:rPr lang="fr-FR" dirty="0">
                <a:solidFill>
                  <a:srgbClr val="FFFF00"/>
                </a:solidFill>
              </a:rPr>
              <a:t>Un gel est caractérisé par :</a:t>
            </a:r>
          </a:p>
          <a:p>
            <a:pPr lvl="0">
              <a:buFont typeface="Wingdings" pitchFamily="2" charset="2"/>
              <a:buChar char="Ø"/>
            </a:pPr>
            <a:r>
              <a:rPr lang="fr-FR" dirty="0">
                <a:solidFill>
                  <a:srgbClr val="FFFF00"/>
                </a:solidFill>
              </a:rPr>
              <a:t>le gain d’eau</a:t>
            </a:r>
          </a:p>
          <a:p>
            <a:pPr lvl="0">
              <a:buFont typeface="Wingdings" pitchFamily="2" charset="2"/>
              <a:buChar char="Ø"/>
            </a:pPr>
            <a:r>
              <a:rPr lang="fr-FR" dirty="0">
                <a:solidFill>
                  <a:srgbClr val="FFFF00"/>
                </a:solidFill>
              </a:rPr>
              <a:t>le diamètre des pores, exprimé en A ou en nm</a:t>
            </a:r>
          </a:p>
          <a:p>
            <a:pPr lvl="0">
              <a:buFont typeface="Wingdings" pitchFamily="2" charset="2"/>
              <a:buChar char="Ø"/>
            </a:pPr>
            <a:r>
              <a:rPr lang="fr-FR" dirty="0">
                <a:solidFill>
                  <a:srgbClr val="FFFF00"/>
                </a:solidFill>
              </a:rPr>
              <a:t>la limite d’exclusion, exprimé en </a:t>
            </a:r>
            <a:r>
              <a:rPr lang="fr-FR" dirty="0" smtClean="0">
                <a:solidFill>
                  <a:srgbClr val="FFFF00"/>
                </a:solidFill>
              </a:rPr>
              <a:t>g (valeur </a:t>
            </a:r>
            <a:r>
              <a:rPr lang="fr-FR" dirty="0">
                <a:solidFill>
                  <a:srgbClr val="FFFF00"/>
                </a:solidFill>
              </a:rPr>
              <a:t>établie avec des marqueurs étalonnés)</a:t>
            </a:r>
          </a:p>
          <a:p>
            <a:pPr lvl="0">
              <a:buFont typeface="Wingdings" pitchFamily="2" charset="2"/>
              <a:buChar char="Ø"/>
            </a:pPr>
            <a:r>
              <a:rPr lang="fr-FR" dirty="0">
                <a:solidFill>
                  <a:srgbClr val="FFFF00"/>
                </a:solidFill>
              </a:rPr>
              <a:t>la surface spécifique, en m</a:t>
            </a:r>
            <a:r>
              <a:rPr lang="fr-FR" baseline="30000" dirty="0">
                <a:solidFill>
                  <a:srgbClr val="FFFF00"/>
                </a:solidFill>
              </a:rPr>
              <a:t>2</a:t>
            </a:r>
            <a:r>
              <a:rPr lang="fr-FR" dirty="0">
                <a:solidFill>
                  <a:srgbClr val="FFFF00"/>
                </a:solidFill>
              </a:rPr>
              <a:t>/g</a:t>
            </a:r>
          </a:p>
          <a:p>
            <a:pPr lvl="0">
              <a:buFont typeface="Wingdings" pitchFamily="2" charset="2"/>
              <a:buChar char="Ø"/>
            </a:pPr>
            <a:r>
              <a:rPr lang="fr-FR" dirty="0">
                <a:solidFill>
                  <a:srgbClr val="FFFF00"/>
                </a:solidFill>
              </a:rPr>
              <a:t>le diamètre des granules, exprimé en mm ou en </a:t>
            </a:r>
            <a:r>
              <a:rPr lang="fr-FR" dirty="0" err="1">
                <a:solidFill>
                  <a:srgbClr val="FFFF00"/>
                </a:solidFill>
              </a:rPr>
              <a:t>mesh</a:t>
            </a:r>
            <a:r>
              <a:rPr lang="fr-FR" dirty="0">
                <a:solidFill>
                  <a:srgbClr val="FFFF00"/>
                </a:solidFill>
              </a:rPr>
              <a:t> (Echelle de granulométrie)</a:t>
            </a:r>
          </a:p>
          <a:p>
            <a:endParaRPr lang="fr-F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71480"/>
            <a:ext cx="8229600" cy="5554683"/>
          </a:xfrm>
        </p:spPr>
        <p:txBody>
          <a:bodyPr>
            <a:normAutofit fontScale="77500" lnSpcReduction="20000"/>
          </a:bodyPr>
          <a:lstStyle/>
          <a:p>
            <a:pPr>
              <a:buNone/>
            </a:pPr>
            <a:r>
              <a:rPr lang="fr-FR" dirty="0">
                <a:solidFill>
                  <a:srgbClr val="FFFF00"/>
                </a:solidFill>
              </a:rPr>
              <a:t>On peut distinguer les gels hydratés et les gels permanents. </a:t>
            </a:r>
          </a:p>
          <a:p>
            <a:pPr lvl="0">
              <a:buNone/>
            </a:pPr>
            <a:r>
              <a:rPr lang="fr-FR" b="1" dirty="0">
                <a:solidFill>
                  <a:srgbClr val="FFC000"/>
                </a:solidFill>
              </a:rPr>
              <a:t>Gels hydratés </a:t>
            </a:r>
            <a:endParaRPr lang="fr-FR" dirty="0">
              <a:solidFill>
                <a:srgbClr val="FFC000"/>
              </a:solidFill>
            </a:endParaRPr>
          </a:p>
          <a:p>
            <a:pPr>
              <a:buNone/>
            </a:pPr>
            <a:r>
              <a:rPr lang="fr-FR" dirty="0">
                <a:solidFill>
                  <a:srgbClr val="FFFF00"/>
                </a:solidFill>
              </a:rPr>
              <a:t>Acquièrent leur porosité après gonflement dans l’eau, on trouve des gels comme le </a:t>
            </a:r>
            <a:r>
              <a:rPr lang="fr-FR" dirty="0" err="1">
                <a:solidFill>
                  <a:srgbClr val="FFFF00"/>
                </a:solidFill>
              </a:rPr>
              <a:t>sephadex</a:t>
            </a:r>
            <a:r>
              <a:rPr lang="fr-FR" dirty="0">
                <a:solidFill>
                  <a:srgbClr val="FFFF00"/>
                </a:solidFill>
              </a:rPr>
              <a:t>, faits à partir de polyosides bactériens : les </a:t>
            </a:r>
            <a:r>
              <a:rPr lang="fr-FR" dirty="0" err="1">
                <a:solidFill>
                  <a:srgbClr val="FFFF00"/>
                </a:solidFill>
              </a:rPr>
              <a:t>dextrans</a:t>
            </a:r>
            <a:r>
              <a:rPr lang="fr-FR" dirty="0">
                <a:solidFill>
                  <a:srgbClr val="FFFF00"/>
                </a:solidFill>
              </a:rPr>
              <a:t> (poly D-</a:t>
            </a:r>
            <a:r>
              <a:rPr lang="fr-FR" dirty="0" err="1">
                <a:solidFill>
                  <a:srgbClr val="FFFF00"/>
                </a:solidFill>
              </a:rPr>
              <a:t>glucopyranosyl</a:t>
            </a:r>
            <a:r>
              <a:rPr lang="fr-FR" dirty="0">
                <a:solidFill>
                  <a:srgbClr val="FFFF00"/>
                </a:solidFill>
              </a:rPr>
              <a:t> α, 1-6),les </a:t>
            </a:r>
            <a:r>
              <a:rPr lang="fr-FR" dirty="0" err="1">
                <a:solidFill>
                  <a:srgbClr val="FFFF00"/>
                </a:solidFill>
              </a:rPr>
              <a:t>sephadex</a:t>
            </a:r>
            <a:r>
              <a:rPr lang="fr-FR" dirty="0">
                <a:solidFill>
                  <a:srgbClr val="FFFF00"/>
                </a:solidFill>
              </a:rPr>
              <a:t> présentent une grande affinité pour l’eau, ils s’hydratent fortement (fixant jusqu’à 10 fois leur masse d’eau) et gonflent jusqu’à former un réseau, dont le nombre et les dimensions des mailes sont déterminés par les liaisons établies dans l’édifice moléculaire formé par le </a:t>
            </a:r>
            <a:r>
              <a:rPr lang="fr-FR" dirty="0" err="1">
                <a:solidFill>
                  <a:srgbClr val="FFFF00"/>
                </a:solidFill>
              </a:rPr>
              <a:t>dextran</a:t>
            </a:r>
            <a:r>
              <a:rPr lang="fr-FR" dirty="0">
                <a:solidFill>
                  <a:srgbClr val="FFFF00"/>
                </a:solidFill>
              </a:rPr>
              <a:t> hydraté.</a:t>
            </a:r>
          </a:p>
          <a:p>
            <a:pPr>
              <a:buNone/>
            </a:pPr>
            <a:r>
              <a:rPr lang="fr-FR" dirty="0">
                <a:solidFill>
                  <a:srgbClr val="FFFF00"/>
                </a:solidFill>
              </a:rPr>
              <a:t>Les gels </a:t>
            </a:r>
            <a:r>
              <a:rPr lang="fr-FR" dirty="0" err="1">
                <a:solidFill>
                  <a:srgbClr val="FFFF00"/>
                </a:solidFill>
              </a:rPr>
              <a:t>polyosidiques</a:t>
            </a:r>
            <a:r>
              <a:rPr lang="fr-FR" dirty="0">
                <a:solidFill>
                  <a:srgbClr val="FFFF00"/>
                </a:solidFill>
              </a:rPr>
              <a:t> sont </a:t>
            </a:r>
            <a:r>
              <a:rPr lang="fr-FR" dirty="0" smtClean="0">
                <a:solidFill>
                  <a:srgbClr val="FFFF00"/>
                </a:solidFill>
              </a:rPr>
              <a:t>insolubles </a:t>
            </a:r>
            <a:r>
              <a:rPr lang="fr-FR" dirty="0">
                <a:solidFill>
                  <a:srgbClr val="FFFF00"/>
                </a:solidFill>
              </a:rPr>
              <a:t>dans l’eau et dans les solutions salines, stables dans les solutions alcalines ou faiblement acides, mais hydrolysés par les acides forts. De plus ces gels doivent être protégés d’une hydrolyse enzymatique, consécutive à une contamination bactérienne.</a:t>
            </a:r>
          </a:p>
          <a:p>
            <a:endParaRPr lang="fr-F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3043245"/>
          </a:xfrm>
        </p:spPr>
        <p:txBody>
          <a:bodyPr>
            <a:normAutofit fontScale="92500" lnSpcReduction="20000"/>
          </a:bodyPr>
          <a:lstStyle/>
          <a:p>
            <a:pPr lvl="0">
              <a:buNone/>
            </a:pPr>
            <a:r>
              <a:rPr lang="fr-FR" b="1" dirty="0" smtClean="0">
                <a:solidFill>
                  <a:srgbClr val="FFC000"/>
                </a:solidFill>
              </a:rPr>
              <a:t>Gels permanents</a:t>
            </a:r>
            <a:endParaRPr lang="fr-FR" dirty="0" smtClean="0">
              <a:solidFill>
                <a:srgbClr val="FFC000"/>
              </a:solidFill>
            </a:endParaRPr>
          </a:p>
          <a:p>
            <a:pPr>
              <a:buNone/>
            </a:pPr>
            <a:r>
              <a:rPr lang="fr-FR" dirty="0" smtClean="0">
                <a:solidFill>
                  <a:srgbClr val="FFFF00"/>
                </a:solidFill>
              </a:rPr>
              <a:t>	Ces gels possèdent une structure réticulée, à porosité permanente, ils sont organiques ou minéraux. Ces gels sont stables chimiquement et mécaniquement : ils sont ainsi utilisables en milieux aqueux  et non aqueux et supportent les hautes pressions.</a:t>
            </a:r>
          </a:p>
          <a:p>
            <a:endParaRPr lang="fr-F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71480"/>
            <a:ext cx="8229600" cy="5554683"/>
          </a:xfrm>
        </p:spPr>
        <p:txBody>
          <a:bodyPr>
            <a:normAutofit fontScale="77500" lnSpcReduction="20000"/>
          </a:bodyPr>
          <a:lstStyle/>
          <a:p>
            <a:pPr>
              <a:buNone/>
            </a:pPr>
            <a:r>
              <a:rPr lang="fr-FR" b="1" dirty="0">
                <a:solidFill>
                  <a:srgbClr val="FFC000"/>
                </a:solidFill>
              </a:rPr>
              <a:t>3.5-Technique du tamisage moléculaire :</a:t>
            </a:r>
            <a:endParaRPr lang="fr-FR" dirty="0">
              <a:solidFill>
                <a:srgbClr val="FFC000"/>
              </a:solidFill>
            </a:endParaRPr>
          </a:p>
          <a:p>
            <a:pPr>
              <a:buNone/>
            </a:pPr>
            <a:r>
              <a:rPr lang="fr-FR" dirty="0">
                <a:solidFill>
                  <a:srgbClr val="FFFF00"/>
                </a:solidFill>
              </a:rPr>
              <a:t>La chromatographie d’exclusion est pratiquée sur colonne ou sur couche mince.</a:t>
            </a:r>
          </a:p>
          <a:p>
            <a:pPr lvl="0"/>
            <a:r>
              <a:rPr lang="fr-FR" b="1" dirty="0">
                <a:solidFill>
                  <a:srgbClr val="FFC000"/>
                </a:solidFill>
              </a:rPr>
              <a:t>Chromatographie sur colonne :</a:t>
            </a:r>
            <a:endParaRPr lang="fr-FR" dirty="0">
              <a:solidFill>
                <a:srgbClr val="FFC000"/>
              </a:solidFill>
            </a:endParaRPr>
          </a:p>
          <a:p>
            <a:pPr>
              <a:buNone/>
            </a:pPr>
            <a:r>
              <a:rPr lang="fr-FR" dirty="0">
                <a:solidFill>
                  <a:srgbClr val="FFFF00"/>
                </a:solidFill>
              </a:rPr>
              <a:t>La colonne est remplie du gel préalablement conditionné, le remplissage doit être régulier, puis l’échantillon est déposé avec soin au sommet de la colonne et l’on procède à l’élution (l’éluant étant placé dans un réservoir prévu à cet effet). La colonne doit totalement être dépourvue de bulles d’air.</a:t>
            </a:r>
          </a:p>
          <a:p>
            <a:pPr lvl="0"/>
            <a:r>
              <a:rPr lang="fr-FR" b="1" dirty="0">
                <a:solidFill>
                  <a:srgbClr val="FFC000"/>
                </a:solidFill>
              </a:rPr>
              <a:t>Chromatographie sur couche mince :</a:t>
            </a:r>
            <a:endParaRPr lang="fr-FR" dirty="0">
              <a:solidFill>
                <a:srgbClr val="FFC000"/>
              </a:solidFill>
            </a:endParaRPr>
          </a:p>
          <a:p>
            <a:pPr>
              <a:buNone/>
            </a:pPr>
            <a:r>
              <a:rPr lang="fr-FR" dirty="0">
                <a:solidFill>
                  <a:srgbClr val="FFFF00"/>
                </a:solidFill>
              </a:rPr>
              <a:t>Le tamisage moléculaire, sur couche mince est une technique plus rapide et plus simple à utiliser que la chromatographie sur colonne, elle présente l’inconvénient d’être une méthode dans laquelle on ne recueille aucune fraction.</a:t>
            </a:r>
          </a:p>
          <a:p>
            <a:endParaRPr lang="fr-FR" dirty="0">
              <a:solidFill>
                <a:srgbClr val="FFFF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1142984"/>
            <a:ext cx="8229600" cy="4525963"/>
          </a:xfrm>
        </p:spPr>
        <p:txBody>
          <a:bodyPr>
            <a:normAutofit lnSpcReduction="10000"/>
          </a:bodyPr>
          <a:lstStyle/>
          <a:p>
            <a:pPr>
              <a:buNone/>
            </a:pPr>
            <a:r>
              <a:rPr lang="fr-FR" b="1" dirty="0">
                <a:solidFill>
                  <a:srgbClr val="FFC000"/>
                </a:solidFill>
              </a:rPr>
              <a:t>3.6 Application de la chromatographie d’exclusion</a:t>
            </a:r>
            <a:endParaRPr lang="fr-FR" dirty="0">
              <a:solidFill>
                <a:srgbClr val="FFC000"/>
              </a:solidFill>
            </a:endParaRPr>
          </a:p>
          <a:p>
            <a:pPr>
              <a:buNone/>
            </a:pPr>
            <a:r>
              <a:rPr lang="fr-FR" dirty="0">
                <a:solidFill>
                  <a:srgbClr val="FFFF00"/>
                </a:solidFill>
              </a:rPr>
              <a:t>-la déminéralisation de solutions protéiques</a:t>
            </a:r>
          </a:p>
          <a:p>
            <a:pPr>
              <a:buNone/>
            </a:pPr>
            <a:r>
              <a:rPr lang="fr-FR" dirty="0">
                <a:solidFill>
                  <a:srgbClr val="FFFF00"/>
                </a:solidFill>
              </a:rPr>
              <a:t>-la séparation de peptides, protéines, triglycérides, osides, </a:t>
            </a:r>
            <a:r>
              <a:rPr lang="fr-FR" dirty="0" err="1">
                <a:solidFill>
                  <a:srgbClr val="FFFF00"/>
                </a:solidFill>
              </a:rPr>
              <a:t>dispertions</a:t>
            </a:r>
            <a:r>
              <a:rPr lang="fr-FR" dirty="0">
                <a:solidFill>
                  <a:srgbClr val="FFFF00"/>
                </a:solidFill>
              </a:rPr>
              <a:t> de produits organiques,….</a:t>
            </a:r>
          </a:p>
          <a:p>
            <a:pPr>
              <a:buNone/>
            </a:pPr>
            <a:r>
              <a:rPr lang="fr-FR" dirty="0">
                <a:solidFill>
                  <a:srgbClr val="FFFF00"/>
                </a:solidFill>
              </a:rPr>
              <a:t>-séparation des virus</a:t>
            </a:r>
          </a:p>
          <a:p>
            <a:pPr>
              <a:buNone/>
            </a:pPr>
            <a:r>
              <a:rPr lang="fr-FR" dirty="0">
                <a:solidFill>
                  <a:srgbClr val="FFFF00"/>
                </a:solidFill>
              </a:rPr>
              <a:t>-détermination </a:t>
            </a:r>
            <a:r>
              <a:rPr lang="fr-FR" dirty="0" smtClean="0">
                <a:solidFill>
                  <a:srgbClr val="FFFF00"/>
                </a:solidFill>
              </a:rPr>
              <a:t>des masses </a:t>
            </a:r>
            <a:r>
              <a:rPr lang="fr-FR" dirty="0">
                <a:solidFill>
                  <a:srgbClr val="FFFF00"/>
                </a:solidFill>
              </a:rPr>
              <a:t>moléculaires de macromolécules </a:t>
            </a:r>
          </a:p>
          <a:p>
            <a:endParaRPr lang="fr-F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solidFill>
                  <a:srgbClr val="FFC000"/>
                </a:solidFill>
              </a:rPr>
              <a:t>4. Chromatographie d’affinité :</a:t>
            </a:r>
            <a:r>
              <a:rPr lang="fr-FR" dirty="0" smtClean="0">
                <a:solidFill>
                  <a:srgbClr val="FFC000"/>
                </a:solidFill>
              </a:rPr>
              <a:t/>
            </a:r>
            <a:br>
              <a:rPr lang="fr-FR" dirty="0" smtClean="0">
                <a:solidFill>
                  <a:srgbClr val="FFC000"/>
                </a:solidFill>
              </a:rPr>
            </a:br>
            <a:endParaRPr lang="fr-FR" dirty="0">
              <a:solidFill>
                <a:srgbClr val="FFC000"/>
              </a:solidFill>
            </a:endParaRPr>
          </a:p>
        </p:txBody>
      </p:sp>
      <p:sp>
        <p:nvSpPr>
          <p:cNvPr id="3" name="Espace réservé du contenu 2"/>
          <p:cNvSpPr>
            <a:spLocks noGrp="1"/>
          </p:cNvSpPr>
          <p:nvPr>
            <p:ph idx="1"/>
          </p:nvPr>
        </p:nvSpPr>
        <p:spPr>
          <a:xfrm>
            <a:off x="428596" y="1600200"/>
            <a:ext cx="8258204" cy="4525963"/>
          </a:xfrm>
        </p:spPr>
        <p:txBody>
          <a:bodyPr>
            <a:normAutofit fontScale="77500" lnSpcReduction="20000"/>
          </a:bodyPr>
          <a:lstStyle/>
          <a:p>
            <a:pPr>
              <a:buNone/>
            </a:pPr>
            <a:r>
              <a:rPr lang="fr-FR" b="1" dirty="0" smtClean="0">
                <a:solidFill>
                  <a:srgbClr val="FFC000"/>
                </a:solidFill>
              </a:rPr>
              <a:t>4.1Principe</a:t>
            </a:r>
            <a:endParaRPr lang="fr-FR" dirty="0" smtClean="0">
              <a:solidFill>
                <a:srgbClr val="FFC000"/>
              </a:solidFill>
            </a:endParaRPr>
          </a:p>
          <a:p>
            <a:pPr algn="just">
              <a:buNone/>
            </a:pPr>
            <a:r>
              <a:rPr lang="fr-FR" dirty="0" smtClean="0">
                <a:solidFill>
                  <a:srgbClr val="FFFF00"/>
                </a:solidFill>
              </a:rPr>
              <a:t>     La  chromatographie d’affinité est basée sur les interactions entre un ligand, lié par covalence à un support inerte qui constitue la phase stationnaire (fixe), et son partenaire d’affinité en solution. Dans le complexe de nature biologique, dont la formation est à la base de la chromatographie d’affinité, l’un des partenaires au moins est une protéine ; cette protéine peut constituer le ligand fixe ou le partenaire d’affinité en solution. En général le complexe peut être :</a:t>
            </a:r>
          </a:p>
          <a:p>
            <a:pPr lvl="0">
              <a:buFont typeface="Wingdings" pitchFamily="2" charset="2"/>
              <a:buChar char="Ø"/>
            </a:pPr>
            <a:r>
              <a:rPr lang="fr-FR" dirty="0" smtClean="0">
                <a:solidFill>
                  <a:srgbClr val="FFFF00"/>
                </a:solidFill>
              </a:rPr>
              <a:t>enzyme-substrat </a:t>
            </a:r>
          </a:p>
          <a:p>
            <a:pPr lvl="0">
              <a:buFont typeface="Wingdings" pitchFamily="2" charset="2"/>
              <a:buChar char="Ø"/>
            </a:pPr>
            <a:r>
              <a:rPr lang="fr-FR" dirty="0" smtClean="0">
                <a:solidFill>
                  <a:srgbClr val="FFFF00"/>
                </a:solidFill>
              </a:rPr>
              <a:t>ligand-récepteur </a:t>
            </a:r>
          </a:p>
          <a:p>
            <a:pPr lvl="0">
              <a:buFont typeface="Wingdings" pitchFamily="2" charset="2"/>
              <a:buChar char="Ø"/>
            </a:pPr>
            <a:r>
              <a:rPr lang="fr-FR" dirty="0" smtClean="0">
                <a:solidFill>
                  <a:srgbClr val="FFFF00"/>
                </a:solidFill>
              </a:rPr>
              <a:t>antigène-anticorps </a:t>
            </a:r>
          </a:p>
          <a:p>
            <a:endParaRPr lang="fr-FR" dirty="0"/>
          </a:p>
        </p:txBody>
      </p:sp>
      <p:sp>
        <p:nvSpPr>
          <p:cNvPr id="5" name="Chevron 4"/>
          <p:cNvSpPr/>
          <p:nvPr/>
        </p:nvSpPr>
        <p:spPr>
          <a:xfrm rot="10800000">
            <a:off x="6572264" y="4929198"/>
            <a:ext cx="785818" cy="785818"/>
          </a:xfrm>
          <a:prstGeom prst="chevron">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6" name="Moins 5"/>
          <p:cNvSpPr/>
          <p:nvPr/>
        </p:nvSpPr>
        <p:spPr>
          <a:xfrm>
            <a:off x="5500694" y="5143512"/>
            <a:ext cx="1285884" cy="357190"/>
          </a:xfrm>
          <a:prstGeom prst="mathMin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Moins 7"/>
          <p:cNvSpPr/>
          <p:nvPr/>
        </p:nvSpPr>
        <p:spPr>
          <a:xfrm rot="5400000">
            <a:off x="4697015" y="4875620"/>
            <a:ext cx="1857388" cy="678661"/>
          </a:xfrm>
          <a:prstGeom prst="mathMinus">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Triangle isocèle 8"/>
          <p:cNvSpPr/>
          <p:nvPr/>
        </p:nvSpPr>
        <p:spPr>
          <a:xfrm rot="1675367">
            <a:off x="7459002" y="4945645"/>
            <a:ext cx="679619" cy="723815"/>
          </a:xfrm>
          <a:prstGeom prst="triangle">
            <a:avLst>
              <a:gd name="adj" fmla="val 45983"/>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p:cNvSpPr/>
          <p:nvPr/>
        </p:nvSpPr>
        <p:spPr>
          <a:xfrm>
            <a:off x="6357950" y="5857892"/>
            <a:ext cx="1214446" cy="3571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smtClean="0"/>
              <a:t>Ligand</a:t>
            </a:r>
            <a:endParaRPr lang="fr-FR" sz="1600" dirty="0"/>
          </a:p>
        </p:txBody>
      </p:sp>
      <p:sp>
        <p:nvSpPr>
          <p:cNvPr id="12" name="ZoneTexte 11"/>
          <p:cNvSpPr txBox="1"/>
          <p:nvPr/>
        </p:nvSpPr>
        <p:spPr>
          <a:xfrm>
            <a:off x="7358082" y="4500570"/>
            <a:ext cx="1357322" cy="584775"/>
          </a:xfrm>
          <a:prstGeom prst="rect">
            <a:avLst/>
          </a:prstGeom>
          <a:solidFill>
            <a:schemeClr val="tx2">
              <a:lumMod val="60000"/>
              <a:lumOff val="40000"/>
            </a:schemeClr>
          </a:solidFill>
          <a:ln>
            <a:solidFill>
              <a:schemeClr val="accent1"/>
            </a:solidFill>
          </a:ln>
        </p:spPr>
        <p:txBody>
          <a:bodyPr wrap="square" rtlCol="0">
            <a:spAutoFit/>
          </a:bodyPr>
          <a:lstStyle/>
          <a:p>
            <a:r>
              <a:rPr lang="fr-FR" sz="1600" dirty="0" smtClean="0">
                <a:solidFill>
                  <a:schemeClr val="bg1"/>
                </a:solidFill>
              </a:rPr>
              <a:t>Partenaire d’affinité</a:t>
            </a:r>
            <a:endParaRPr lang="fr-FR" sz="1600" dirty="0">
              <a:solidFill>
                <a:schemeClr val="bg1"/>
              </a:solidFill>
            </a:endParaRPr>
          </a:p>
        </p:txBody>
      </p:sp>
      <p:sp>
        <p:nvSpPr>
          <p:cNvPr id="10" name="Rectangle 9"/>
          <p:cNvSpPr/>
          <p:nvPr/>
        </p:nvSpPr>
        <p:spPr>
          <a:xfrm>
            <a:off x="5715008" y="4429132"/>
            <a:ext cx="1000132" cy="5715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smtClean="0"/>
              <a:t>Bras (</a:t>
            </a:r>
            <a:r>
              <a:rPr lang="fr-FR" sz="1600" dirty="0" err="1" smtClean="0"/>
              <a:t>spacer</a:t>
            </a:r>
            <a:r>
              <a:rPr lang="fr-FR" sz="1600" dirty="0" smtClean="0"/>
              <a:t>)</a:t>
            </a:r>
            <a:endParaRPr lang="fr-FR" sz="1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2971807"/>
          </a:xfrm>
        </p:spPr>
        <p:txBody>
          <a:bodyPr>
            <a:normAutofit fontScale="92500" lnSpcReduction="20000"/>
          </a:bodyPr>
          <a:lstStyle/>
          <a:p>
            <a:pPr>
              <a:buNone/>
            </a:pPr>
            <a:r>
              <a:rPr lang="fr-FR" dirty="0" smtClean="0">
                <a:solidFill>
                  <a:srgbClr val="FFFF00"/>
                </a:solidFill>
              </a:rPr>
              <a:t>    </a:t>
            </a:r>
            <a:r>
              <a:rPr lang="fr-FR" sz="3000" dirty="0" smtClean="0">
                <a:solidFill>
                  <a:srgbClr val="FFFF00"/>
                </a:solidFill>
              </a:rPr>
              <a:t>Les interactions qui conduisent à la formation du complexe </a:t>
            </a:r>
            <a:r>
              <a:rPr lang="fr-FR" sz="3000" dirty="0" smtClean="0">
                <a:solidFill>
                  <a:srgbClr val="FFC000"/>
                </a:solidFill>
              </a:rPr>
              <a:t>P + L        PL </a:t>
            </a:r>
            <a:r>
              <a:rPr lang="fr-FR" sz="3000" dirty="0" smtClean="0">
                <a:solidFill>
                  <a:srgbClr val="FFFF00"/>
                </a:solidFill>
              </a:rPr>
              <a:t>sont représentées par une constante de fixation K qui est l’équivalent d’une constante d’équilibre chimique :</a:t>
            </a:r>
          </a:p>
          <a:p>
            <a:pPr>
              <a:buNone/>
            </a:pPr>
            <a:r>
              <a:rPr lang="fr-FR" sz="3000" dirty="0" smtClean="0"/>
              <a:t>    </a:t>
            </a:r>
          </a:p>
          <a:p>
            <a:pPr>
              <a:buNone/>
            </a:pPr>
            <a:r>
              <a:rPr lang="fr-FR" dirty="0" smtClean="0"/>
              <a:t>                                                                                </a:t>
            </a:r>
          </a:p>
          <a:p>
            <a:pPr>
              <a:buNone/>
            </a:pPr>
            <a:r>
              <a:rPr lang="fr-FR" dirty="0" smtClean="0"/>
              <a:t>    </a:t>
            </a:r>
          </a:p>
          <a:p>
            <a:endParaRPr lang="fr-FR" dirty="0"/>
          </a:p>
        </p:txBody>
      </p:sp>
      <p:sp>
        <p:nvSpPr>
          <p:cNvPr id="4" name="Double flèche horizontale 3"/>
          <p:cNvSpPr/>
          <p:nvPr/>
        </p:nvSpPr>
        <p:spPr>
          <a:xfrm>
            <a:off x="3286116" y="2071678"/>
            <a:ext cx="428628" cy="285752"/>
          </a:xfrm>
          <a:prstGeom prst="lef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3643306" y="3214686"/>
            <a:ext cx="1714512" cy="128588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2400" dirty="0" smtClean="0"/>
              <a:t>    </a:t>
            </a:r>
            <a:r>
              <a:rPr lang="fr-FR" sz="2400" dirty="0" smtClean="0">
                <a:solidFill>
                  <a:srgbClr val="FFFF00"/>
                </a:solidFill>
              </a:rPr>
              <a:t>(P) (L)</a:t>
            </a:r>
          </a:p>
          <a:p>
            <a:r>
              <a:rPr lang="fr-FR" sz="2400" dirty="0" smtClean="0">
                <a:solidFill>
                  <a:srgbClr val="FFFF00"/>
                </a:solidFill>
              </a:rPr>
              <a:t>K=</a:t>
            </a:r>
          </a:p>
          <a:p>
            <a:pPr algn="ctr"/>
            <a:r>
              <a:rPr lang="fr-FR" sz="2400" dirty="0" smtClean="0">
                <a:solidFill>
                  <a:srgbClr val="FFFF00"/>
                </a:solidFill>
              </a:rPr>
              <a:t>    (PL)</a:t>
            </a:r>
            <a:endParaRPr lang="fr-FR" sz="2400" dirty="0">
              <a:solidFill>
                <a:srgbClr val="FFFF00"/>
              </a:solidFill>
            </a:endParaRPr>
          </a:p>
        </p:txBody>
      </p:sp>
      <p:cxnSp>
        <p:nvCxnSpPr>
          <p:cNvPr id="7" name="Connecteur droit 6"/>
          <p:cNvCxnSpPr/>
          <p:nvPr/>
        </p:nvCxnSpPr>
        <p:spPr>
          <a:xfrm>
            <a:off x="4214810" y="3857628"/>
            <a:ext cx="928694" cy="1588"/>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4329130"/>
          </a:xfrm>
        </p:spPr>
        <p:txBody>
          <a:bodyPr>
            <a:normAutofit fontScale="77500" lnSpcReduction="20000"/>
          </a:bodyPr>
          <a:lstStyle/>
          <a:p>
            <a:pPr algn="just">
              <a:buNone/>
            </a:pPr>
            <a:r>
              <a:rPr lang="fr-FR" dirty="0" smtClean="0">
                <a:solidFill>
                  <a:srgbClr val="FFFF00"/>
                </a:solidFill>
              </a:rPr>
              <a:t>Le principe de cette technique  consiste à préparer le gel d’affinité, en fixant le ligand sur un support. Une colonne est remplie de ce gel d’affinité, on y fait passer la solution aqueuse contenant la molécule à purifier. Celle-ci est retenue, alors que les contaminants en solution passent librement. On élimine toute trace de produits indésirables par des lavages successifs.</a:t>
            </a:r>
          </a:p>
          <a:p>
            <a:pPr algn="just">
              <a:buNone/>
            </a:pPr>
            <a:r>
              <a:rPr lang="fr-FR" dirty="0" smtClean="0">
                <a:solidFill>
                  <a:srgbClr val="FFFF00"/>
                </a:solidFill>
              </a:rPr>
              <a:t>Enfin, on élue la molécule retenue en décomposant le complexe. Pour cela, </a:t>
            </a:r>
            <a:r>
              <a:rPr lang="fr-FR" u="sng" dirty="0" smtClean="0">
                <a:solidFill>
                  <a:srgbClr val="FFFF00"/>
                </a:solidFill>
              </a:rPr>
              <a:t>on modifie les conditions de milieu : changement de pH, utilisation d’un dénaturant réversible ou l’on fait passer une solution contenant un ligand ayant, pour la macromolécule retenue, plus d’affinité que le ligand fixe. </a:t>
            </a:r>
          </a:p>
          <a:p>
            <a:endParaRPr lang="fr-F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0000" lnSpcReduction="20000"/>
          </a:bodyPr>
          <a:lstStyle/>
          <a:p>
            <a:pPr algn="just">
              <a:buNone/>
            </a:pPr>
            <a:r>
              <a:rPr lang="fr-FR" b="1" dirty="0" smtClean="0">
                <a:solidFill>
                  <a:srgbClr val="FFC000"/>
                </a:solidFill>
              </a:rPr>
              <a:t>Exemple de la séparation de la </a:t>
            </a:r>
            <a:r>
              <a:rPr lang="fr-FR" b="1" dirty="0" err="1" smtClean="0">
                <a:solidFill>
                  <a:srgbClr val="FFC000"/>
                </a:solidFill>
              </a:rPr>
              <a:t>concavalineA</a:t>
            </a:r>
            <a:endParaRPr lang="fr-FR" dirty="0" smtClean="0">
              <a:solidFill>
                <a:srgbClr val="FFC000"/>
              </a:solidFill>
            </a:endParaRPr>
          </a:p>
          <a:p>
            <a:pPr algn="just">
              <a:buNone/>
            </a:pPr>
            <a:r>
              <a:rPr lang="fr-FR" dirty="0" smtClean="0">
                <a:solidFill>
                  <a:srgbClr val="FFFF00"/>
                </a:solidFill>
              </a:rPr>
              <a:t>La </a:t>
            </a:r>
            <a:r>
              <a:rPr lang="fr-FR" dirty="0" err="1" smtClean="0">
                <a:solidFill>
                  <a:srgbClr val="FFFF00"/>
                </a:solidFill>
              </a:rPr>
              <a:t>concanavaline</a:t>
            </a:r>
            <a:r>
              <a:rPr lang="fr-FR" dirty="0" smtClean="0">
                <a:solidFill>
                  <a:srgbClr val="FFFF00"/>
                </a:solidFill>
              </a:rPr>
              <a:t> A est une protéine de la famille des </a:t>
            </a:r>
            <a:r>
              <a:rPr lang="fr-FR" dirty="0" err="1" smtClean="0">
                <a:solidFill>
                  <a:srgbClr val="FFFF00"/>
                </a:solidFill>
              </a:rPr>
              <a:t>lectines</a:t>
            </a:r>
            <a:r>
              <a:rPr lang="fr-FR" dirty="0" smtClean="0">
                <a:solidFill>
                  <a:srgbClr val="FFFF00"/>
                </a:solidFill>
              </a:rPr>
              <a:t>. Ces dernières sont des protéines capables de se fixer sur des glucides (glucose et mannose) et ce, de façon très spécifique, donc une chromatographie d’affinité dont une résine ayant la capacité de lier la </a:t>
            </a:r>
            <a:r>
              <a:rPr lang="fr-FR" dirty="0" err="1" smtClean="0">
                <a:solidFill>
                  <a:srgbClr val="FFFF00"/>
                </a:solidFill>
              </a:rPr>
              <a:t>concanavaline</a:t>
            </a:r>
            <a:r>
              <a:rPr lang="fr-FR" dirty="0" smtClean="0">
                <a:solidFill>
                  <a:srgbClr val="FFFF00"/>
                </a:solidFill>
              </a:rPr>
              <a:t> A, Cette résine devrait donc avoir des groupements </a:t>
            </a:r>
            <a:r>
              <a:rPr lang="fr-FR" dirty="0" err="1" smtClean="0">
                <a:solidFill>
                  <a:srgbClr val="FFFF00"/>
                </a:solidFill>
              </a:rPr>
              <a:t>mannosyles</a:t>
            </a:r>
            <a:r>
              <a:rPr lang="fr-FR" dirty="0" smtClean="0">
                <a:solidFill>
                  <a:srgbClr val="FFFF00"/>
                </a:solidFill>
              </a:rPr>
              <a:t> ou </a:t>
            </a:r>
            <a:r>
              <a:rPr lang="fr-FR" dirty="0" err="1" smtClean="0">
                <a:solidFill>
                  <a:srgbClr val="FFFF00"/>
                </a:solidFill>
              </a:rPr>
              <a:t>glycosyles</a:t>
            </a:r>
            <a:r>
              <a:rPr lang="fr-FR" dirty="0" smtClean="0">
                <a:solidFill>
                  <a:srgbClr val="FFFF00"/>
                </a:solidFill>
              </a:rPr>
              <a:t>.</a:t>
            </a:r>
          </a:p>
          <a:p>
            <a:pPr algn="just">
              <a:buNone/>
            </a:pPr>
            <a:r>
              <a:rPr lang="fr-FR" dirty="0" smtClean="0">
                <a:solidFill>
                  <a:srgbClr val="FFFF00"/>
                </a:solidFill>
              </a:rPr>
              <a:t>On peut récupérer la </a:t>
            </a:r>
            <a:r>
              <a:rPr lang="fr-FR" dirty="0" err="1" smtClean="0">
                <a:solidFill>
                  <a:srgbClr val="FFFF00"/>
                </a:solidFill>
              </a:rPr>
              <a:t>concanavaline</a:t>
            </a:r>
            <a:r>
              <a:rPr lang="fr-FR" dirty="0" smtClean="0">
                <a:solidFill>
                  <a:srgbClr val="FFFF00"/>
                </a:solidFill>
              </a:rPr>
              <a:t> A en la détachant en faisant percoler sur la résine une solution contenant du glucose (ou du mannose). Cette dernière molécule pourra se lier sur les sites de la con A, ces sites étant saturés, ils ne pourront plus se lier au </a:t>
            </a:r>
            <a:r>
              <a:rPr lang="fr-FR" dirty="0" err="1" smtClean="0">
                <a:solidFill>
                  <a:srgbClr val="FFFF00"/>
                </a:solidFill>
              </a:rPr>
              <a:t>Sephadex</a:t>
            </a:r>
            <a:r>
              <a:rPr lang="fr-FR" dirty="0" smtClean="0">
                <a:solidFill>
                  <a:srgbClr val="FFFF00"/>
                </a:solidFill>
              </a:rPr>
              <a:t>, s'en détacheront et élueront hors du gel.</a:t>
            </a:r>
          </a:p>
          <a:p>
            <a:pPr algn="just">
              <a:buNone/>
            </a:pPr>
            <a:r>
              <a:rPr lang="fr-FR" b="1" dirty="0" smtClean="0">
                <a:solidFill>
                  <a:srgbClr val="FFFF00"/>
                </a:solidFill>
              </a:rPr>
              <a:t> </a:t>
            </a:r>
            <a:endParaRPr lang="fr-FR" dirty="0" smtClean="0">
              <a:solidFill>
                <a:srgbClr val="FFFF00"/>
              </a:solidFill>
            </a:endParaRPr>
          </a:p>
          <a:p>
            <a:endParaRPr lang="fr-F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011222"/>
          </a:xfrm>
        </p:spPr>
        <p:txBody>
          <a:bodyPr>
            <a:normAutofit fontScale="90000"/>
          </a:bodyPr>
          <a:lstStyle/>
          <a:p>
            <a:r>
              <a:rPr lang="fr-FR" sz="2700" b="1" dirty="0" smtClean="0">
                <a:solidFill>
                  <a:srgbClr val="FFC000"/>
                </a:solidFill>
              </a:rPr>
              <a:t>4.2.  La phase stationnaire de la chromatographie d’affinité </a:t>
            </a:r>
            <a:r>
              <a:rPr lang="fr-FR" dirty="0" smtClean="0">
                <a:solidFill>
                  <a:srgbClr val="FFC000"/>
                </a:solidFill>
              </a:rPr>
              <a:t/>
            </a:r>
            <a:br>
              <a:rPr lang="fr-FR" dirty="0" smtClean="0">
                <a:solidFill>
                  <a:srgbClr val="FFC000"/>
                </a:solidFill>
              </a:rPr>
            </a:br>
            <a:endParaRPr lang="fr-FR" dirty="0">
              <a:solidFill>
                <a:srgbClr val="FFC000"/>
              </a:solidFill>
            </a:endParaRPr>
          </a:p>
        </p:txBody>
      </p:sp>
      <p:sp>
        <p:nvSpPr>
          <p:cNvPr id="3" name="Espace réservé du contenu 2"/>
          <p:cNvSpPr>
            <a:spLocks noGrp="1"/>
          </p:cNvSpPr>
          <p:nvPr>
            <p:ph idx="1"/>
          </p:nvPr>
        </p:nvSpPr>
        <p:spPr>
          <a:xfrm>
            <a:off x="500034" y="1071547"/>
            <a:ext cx="8229600" cy="1357322"/>
          </a:xfrm>
        </p:spPr>
        <p:txBody>
          <a:bodyPr>
            <a:normAutofit fontScale="70000" lnSpcReduction="20000"/>
          </a:bodyPr>
          <a:lstStyle/>
          <a:p>
            <a:endParaRPr lang="fr-FR" dirty="0" smtClean="0"/>
          </a:p>
          <a:p>
            <a:pPr>
              <a:buNone/>
            </a:pPr>
            <a:r>
              <a:rPr lang="fr-FR" sz="3400" dirty="0" smtClean="0">
                <a:solidFill>
                  <a:srgbClr val="FFFF00"/>
                </a:solidFill>
              </a:rPr>
              <a:t>Cette phase est constituée d’un effecteur (ligand), fixé par covalence à un support poreux par l’intermédiaire d’une chaine latérale : le bras fixateur</a:t>
            </a:r>
          </a:p>
          <a:p>
            <a:endParaRPr lang="fr-FR" dirty="0"/>
          </a:p>
        </p:txBody>
      </p:sp>
      <p:sp>
        <p:nvSpPr>
          <p:cNvPr id="4" name="ZoneTexte 3"/>
          <p:cNvSpPr txBox="1"/>
          <p:nvPr/>
        </p:nvSpPr>
        <p:spPr>
          <a:xfrm>
            <a:off x="428596" y="2571744"/>
            <a:ext cx="8286808" cy="3785652"/>
          </a:xfrm>
          <a:prstGeom prst="rect">
            <a:avLst/>
          </a:prstGeom>
          <a:noFill/>
        </p:spPr>
        <p:txBody>
          <a:bodyPr wrap="square" rtlCol="0">
            <a:spAutoFit/>
          </a:bodyPr>
          <a:lstStyle/>
          <a:p>
            <a:pPr lvl="0"/>
            <a:r>
              <a:rPr lang="fr-FR" sz="2400" b="1" dirty="0" smtClean="0">
                <a:solidFill>
                  <a:srgbClr val="FFC000"/>
                </a:solidFill>
              </a:rPr>
              <a:t>les supports:</a:t>
            </a:r>
          </a:p>
          <a:p>
            <a:r>
              <a:rPr lang="fr-FR" sz="2400" dirty="0" smtClean="0">
                <a:solidFill>
                  <a:srgbClr val="FFFF00"/>
                </a:solidFill>
              </a:rPr>
              <a:t>Les supports utilisés en chromatographie d’affinité doivent présenter les propriétés suivantes :</a:t>
            </a:r>
          </a:p>
          <a:p>
            <a:r>
              <a:rPr lang="fr-FR" sz="2400" dirty="0" smtClean="0">
                <a:solidFill>
                  <a:srgbClr val="FFFF00"/>
                </a:solidFill>
              </a:rPr>
              <a:t>-être insolubles dans l’eau, mais mouillables ;</a:t>
            </a:r>
          </a:p>
          <a:p>
            <a:r>
              <a:rPr lang="fr-FR" sz="2400" dirty="0" smtClean="0">
                <a:solidFill>
                  <a:srgbClr val="FFFF00"/>
                </a:solidFill>
              </a:rPr>
              <a:t>-être poreux</a:t>
            </a:r>
          </a:p>
          <a:p>
            <a:r>
              <a:rPr lang="fr-FR" sz="2400" dirty="0" smtClean="0">
                <a:solidFill>
                  <a:srgbClr val="FFFF00"/>
                </a:solidFill>
              </a:rPr>
              <a:t>-être stables chimiquement et mécaniquement</a:t>
            </a:r>
          </a:p>
          <a:p>
            <a:r>
              <a:rPr lang="fr-FR" sz="2400" dirty="0" smtClean="0">
                <a:solidFill>
                  <a:srgbClr val="FFFF00"/>
                </a:solidFill>
              </a:rPr>
              <a:t>-porter des groupements fonctionnels réactifs permettant la fixation des bras.</a:t>
            </a:r>
          </a:p>
          <a:p>
            <a:pPr lvl="0"/>
            <a:endParaRPr lang="fr-FR" sz="2400" dirty="0" smtClean="0">
              <a:solidFill>
                <a:srgbClr val="FFFF00"/>
              </a:solidFill>
            </a:endParaRPr>
          </a:p>
          <a:p>
            <a:endParaRPr lang="fr-FR" sz="2400" dirty="0">
              <a:solidFill>
                <a:srgbClr val="FFFF00"/>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14356"/>
            <a:ext cx="8229600" cy="5411807"/>
          </a:xfrm>
        </p:spPr>
        <p:txBody>
          <a:bodyPr>
            <a:normAutofit fontScale="55000" lnSpcReduction="20000"/>
          </a:bodyPr>
          <a:lstStyle/>
          <a:p>
            <a:pPr>
              <a:buNone/>
            </a:pPr>
            <a:r>
              <a:rPr lang="fr-FR" dirty="0" smtClean="0">
                <a:solidFill>
                  <a:srgbClr val="FFC000"/>
                </a:solidFill>
              </a:rPr>
              <a:t>Exemple des supports:</a:t>
            </a:r>
          </a:p>
          <a:p>
            <a:pPr>
              <a:buNone/>
            </a:pPr>
            <a:r>
              <a:rPr lang="fr-FR" dirty="0" smtClean="0">
                <a:solidFill>
                  <a:srgbClr val="FFFF00"/>
                </a:solidFill>
              </a:rPr>
              <a:t>-les dérivés de polymères osidiques : la </a:t>
            </a:r>
            <a:r>
              <a:rPr lang="fr-FR" dirty="0" err="1" smtClean="0">
                <a:solidFill>
                  <a:srgbClr val="FFFF00"/>
                </a:solidFill>
              </a:rPr>
              <a:t>carboxyméthylcellulose</a:t>
            </a:r>
            <a:r>
              <a:rPr lang="fr-FR" dirty="0" smtClean="0">
                <a:solidFill>
                  <a:srgbClr val="FFFF00"/>
                </a:solidFill>
              </a:rPr>
              <a:t> (CM)et les </a:t>
            </a:r>
            <a:r>
              <a:rPr lang="fr-FR" dirty="0" err="1" smtClean="0">
                <a:solidFill>
                  <a:srgbClr val="FFFF00"/>
                </a:solidFill>
              </a:rPr>
              <a:t>sépharoses</a:t>
            </a:r>
            <a:r>
              <a:rPr lang="fr-FR" dirty="0" smtClean="0">
                <a:solidFill>
                  <a:srgbClr val="FFFF00"/>
                </a:solidFill>
              </a:rPr>
              <a:t> activées (chaines de </a:t>
            </a:r>
            <a:r>
              <a:rPr lang="fr-FR" dirty="0" err="1" smtClean="0">
                <a:solidFill>
                  <a:srgbClr val="FFFF00"/>
                </a:solidFill>
              </a:rPr>
              <a:t>dextranes</a:t>
            </a:r>
            <a:r>
              <a:rPr lang="fr-FR" dirty="0" smtClean="0">
                <a:solidFill>
                  <a:srgbClr val="FFFF00"/>
                </a:solidFill>
              </a:rPr>
              <a:t> activées par des groupements particulièrement réactifs : bromure de </a:t>
            </a:r>
            <a:r>
              <a:rPr lang="fr-FR" dirty="0" err="1" smtClean="0">
                <a:solidFill>
                  <a:srgbClr val="FFFF00"/>
                </a:solidFill>
              </a:rPr>
              <a:t>cyanogéne</a:t>
            </a:r>
            <a:r>
              <a:rPr lang="fr-FR" dirty="0" smtClean="0">
                <a:solidFill>
                  <a:srgbClr val="FFFF00"/>
                </a:solidFill>
              </a:rPr>
              <a:t>) et le gel de </a:t>
            </a:r>
            <a:r>
              <a:rPr lang="fr-FR" dirty="0" err="1" smtClean="0">
                <a:solidFill>
                  <a:srgbClr val="FFFF00"/>
                </a:solidFill>
              </a:rPr>
              <a:t>polyacrylamide</a:t>
            </a:r>
            <a:r>
              <a:rPr lang="fr-FR" dirty="0" smtClean="0">
                <a:solidFill>
                  <a:srgbClr val="FFFF00"/>
                </a:solidFill>
              </a:rPr>
              <a:t>.</a:t>
            </a:r>
          </a:p>
          <a:p>
            <a:pPr>
              <a:buNone/>
            </a:pPr>
            <a:endParaRPr lang="fr-FR" dirty="0" smtClean="0">
              <a:solidFill>
                <a:srgbClr val="FFFF00"/>
              </a:solidFill>
            </a:endParaRPr>
          </a:p>
          <a:p>
            <a:pPr>
              <a:buNone/>
            </a:pPr>
            <a:r>
              <a:rPr lang="fr-FR" dirty="0" smtClean="0">
                <a:solidFill>
                  <a:srgbClr val="FFC000"/>
                </a:solidFill>
              </a:rPr>
              <a:t>La CM-cellulose hydrazide </a:t>
            </a:r>
            <a:r>
              <a:rPr lang="fr-FR" dirty="0" smtClean="0">
                <a:solidFill>
                  <a:srgbClr val="FFFF00"/>
                </a:solidFill>
              </a:rPr>
              <a:t>: permet la fixation d'un effecteur à fonction carboxyle. </a:t>
            </a:r>
            <a:br>
              <a:rPr lang="fr-FR" dirty="0" smtClean="0">
                <a:solidFill>
                  <a:srgbClr val="FFFF00"/>
                </a:solidFill>
              </a:rPr>
            </a:br>
            <a:r>
              <a:rPr lang="fr-FR" dirty="0" smtClean="0">
                <a:solidFill>
                  <a:srgbClr val="FFFF00"/>
                </a:solidFill>
              </a:rPr>
              <a:t/>
            </a:r>
            <a:br>
              <a:rPr lang="fr-FR" dirty="0" smtClean="0">
                <a:solidFill>
                  <a:srgbClr val="FFFF00"/>
                </a:solidFill>
              </a:rPr>
            </a:br>
            <a:r>
              <a:rPr lang="fr-FR" dirty="0" smtClean="0">
                <a:solidFill>
                  <a:srgbClr val="FFFF00"/>
                </a:solidFill>
              </a:rPr>
              <a:t>- O - CH2 - CO - NH - NH2 (bras «</a:t>
            </a:r>
            <a:r>
              <a:rPr lang="fr-FR" dirty="0" err="1" smtClean="0">
                <a:solidFill>
                  <a:srgbClr val="FFFF00"/>
                </a:solidFill>
              </a:rPr>
              <a:t>spacer</a:t>
            </a:r>
            <a:r>
              <a:rPr lang="fr-FR" dirty="0" smtClean="0">
                <a:solidFill>
                  <a:srgbClr val="FFFF00"/>
                </a:solidFill>
              </a:rPr>
              <a:t>» court)</a:t>
            </a:r>
          </a:p>
          <a:p>
            <a:pPr>
              <a:buNone/>
            </a:pPr>
            <a:r>
              <a:rPr lang="fr-FR" dirty="0" smtClean="0">
                <a:solidFill>
                  <a:srgbClr val="FFFF00"/>
                </a:solidFill>
              </a:rPr>
              <a:t> </a:t>
            </a:r>
            <a:r>
              <a:rPr lang="fr-FR" dirty="0" smtClean="0">
                <a:solidFill>
                  <a:srgbClr val="FFC000"/>
                </a:solidFill>
              </a:rPr>
              <a:t>La CM-cellulose </a:t>
            </a:r>
            <a:r>
              <a:rPr lang="fr-FR" dirty="0" err="1" smtClean="0">
                <a:solidFill>
                  <a:srgbClr val="FFC000"/>
                </a:solidFill>
              </a:rPr>
              <a:t>aminohexylique</a:t>
            </a:r>
            <a:r>
              <a:rPr lang="fr-FR" dirty="0" smtClean="0">
                <a:solidFill>
                  <a:srgbClr val="FFFF00"/>
                </a:solidFill>
              </a:rPr>
              <a:t> : permet la fixation d'un effecteur à fonction carboxyle. - O - CH2 - CO - NH - (CH2)6 - NH2 (bras «</a:t>
            </a:r>
            <a:r>
              <a:rPr lang="fr-FR" dirty="0" err="1" smtClean="0">
                <a:solidFill>
                  <a:srgbClr val="FFFF00"/>
                </a:solidFill>
              </a:rPr>
              <a:t>spacer</a:t>
            </a:r>
            <a:r>
              <a:rPr lang="fr-FR" dirty="0" smtClean="0">
                <a:solidFill>
                  <a:srgbClr val="FFFF00"/>
                </a:solidFill>
              </a:rPr>
              <a:t>» long)</a:t>
            </a:r>
          </a:p>
          <a:p>
            <a:pPr>
              <a:buNone/>
            </a:pPr>
            <a:r>
              <a:rPr lang="fr-FR" dirty="0" smtClean="0">
                <a:solidFill>
                  <a:srgbClr val="FFFF00"/>
                </a:solidFill>
              </a:rPr>
              <a:t> </a:t>
            </a:r>
          </a:p>
          <a:p>
            <a:pPr>
              <a:buNone/>
            </a:pPr>
            <a:r>
              <a:rPr lang="fr-FR" dirty="0" smtClean="0">
                <a:solidFill>
                  <a:srgbClr val="FFC000"/>
                </a:solidFill>
              </a:rPr>
              <a:t>La CM-cellulose </a:t>
            </a:r>
            <a:r>
              <a:rPr lang="fr-FR" dirty="0" err="1" smtClean="0">
                <a:solidFill>
                  <a:srgbClr val="FFC000"/>
                </a:solidFill>
              </a:rPr>
              <a:t>aminohexylique</a:t>
            </a:r>
            <a:r>
              <a:rPr lang="fr-FR" dirty="0" smtClean="0">
                <a:solidFill>
                  <a:srgbClr val="FFC000"/>
                </a:solidFill>
              </a:rPr>
              <a:t> </a:t>
            </a:r>
            <a:r>
              <a:rPr lang="fr-FR" dirty="0" err="1" smtClean="0">
                <a:solidFill>
                  <a:srgbClr val="FFC000"/>
                </a:solidFill>
              </a:rPr>
              <a:t>succinylée</a:t>
            </a:r>
            <a:r>
              <a:rPr lang="fr-FR" dirty="0" smtClean="0">
                <a:solidFill>
                  <a:srgbClr val="FFC000"/>
                </a:solidFill>
              </a:rPr>
              <a:t> (n=6) </a:t>
            </a:r>
            <a:r>
              <a:rPr lang="fr-FR" dirty="0" smtClean="0">
                <a:solidFill>
                  <a:srgbClr val="FFFF00"/>
                </a:solidFill>
              </a:rPr>
              <a:t>et </a:t>
            </a:r>
            <a:r>
              <a:rPr lang="fr-FR" dirty="0" smtClean="0">
                <a:solidFill>
                  <a:srgbClr val="FFC000"/>
                </a:solidFill>
              </a:rPr>
              <a:t>la CM-cellulose </a:t>
            </a:r>
            <a:r>
              <a:rPr lang="fr-FR" dirty="0" err="1" smtClean="0">
                <a:solidFill>
                  <a:srgbClr val="FFC000"/>
                </a:solidFill>
              </a:rPr>
              <a:t>aminododécylique</a:t>
            </a:r>
            <a:r>
              <a:rPr lang="fr-FR" dirty="0" smtClean="0">
                <a:solidFill>
                  <a:srgbClr val="FFC000"/>
                </a:solidFill>
              </a:rPr>
              <a:t> </a:t>
            </a:r>
            <a:r>
              <a:rPr lang="fr-FR" dirty="0" err="1" smtClean="0">
                <a:solidFill>
                  <a:srgbClr val="FFC000"/>
                </a:solidFill>
              </a:rPr>
              <a:t>succinylée</a:t>
            </a:r>
            <a:r>
              <a:rPr lang="fr-FR" dirty="0" smtClean="0">
                <a:solidFill>
                  <a:srgbClr val="FFC000"/>
                </a:solidFill>
              </a:rPr>
              <a:t> (n=12) </a:t>
            </a:r>
            <a:r>
              <a:rPr lang="fr-FR" dirty="0" smtClean="0">
                <a:solidFill>
                  <a:srgbClr val="FFFF00"/>
                </a:solidFill>
              </a:rPr>
              <a:t>: permettent la fixation d’un effecteur à fonction –NH</a:t>
            </a:r>
            <a:r>
              <a:rPr lang="fr-FR" baseline="-25000" dirty="0" smtClean="0">
                <a:solidFill>
                  <a:srgbClr val="FFFF00"/>
                </a:solidFill>
              </a:rPr>
              <a:t>2</a:t>
            </a:r>
            <a:r>
              <a:rPr lang="fr-FR" dirty="0" smtClean="0">
                <a:solidFill>
                  <a:srgbClr val="FFFF00"/>
                </a:solidFill>
              </a:rPr>
              <a:t> réactive.</a:t>
            </a:r>
          </a:p>
          <a:p>
            <a:pPr>
              <a:buNone/>
            </a:pPr>
            <a:r>
              <a:rPr lang="fr-FR" dirty="0" smtClean="0">
                <a:solidFill>
                  <a:srgbClr val="FFFF00"/>
                </a:solidFill>
              </a:rPr>
              <a:t> - O - CH2 - CO - NH - (CH2)n -NH - CO - CH2 - CH2 - COOH (n = 6 ou 12 </a:t>
            </a:r>
            <a:r>
              <a:rPr lang="fr-FR" dirty="0" err="1" smtClean="0">
                <a:solidFill>
                  <a:srgbClr val="FFFF00"/>
                </a:solidFill>
              </a:rPr>
              <a:t>spacer</a:t>
            </a:r>
            <a:r>
              <a:rPr lang="fr-FR" dirty="0" smtClean="0">
                <a:solidFill>
                  <a:srgbClr val="FFFF00"/>
                </a:solidFill>
              </a:rPr>
              <a:t> long)</a:t>
            </a:r>
          </a:p>
          <a:p>
            <a:pPr>
              <a:buNone/>
            </a:pPr>
            <a:r>
              <a:rPr lang="fr-FR" dirty="0" smtClean="0">
                <a:solidFill>
                  <a:srgbClr val="FFFF00"/>
                </a:solidFill>
              </a:rPr>
              <a:t> </a:t>
            </a:r>
          </a:p>
          <a:p>
            <a:pPr>
              <a:buNone/>
            </a:pPr>
            <a:r>
              <a:rPr lang="fr-FR" b="1" dirty="0" smtClean="0">
                <a:solidFill>
                  <a:srgbClr val="FFFF00"/>
                </a:solidFill>
              </a:rPr>
              <a:t>Remarque : </a:t>
            </a:r>
            <a:r>
              <a:rPr lang="fr-FR" dirty="0" smtClean="0">
                <a:solidFill>
                  <a:srgbClr val="FFFF00"/>
                </a:solidFill>
              </a:rPr>
              <a:t>la longueur  du bras sus penseur est choisie </a:t>
            </a:r>
            <a:r>
              <a:rPr lang="fr-FR" u="sng" dirty="0" smtClean="0">
                <a:solidFill>
                  <a:srgbClr val="FFFF00"/>
                </a:solidFill>
              </a:rPr>
              <a:t>de manière à limiter les contraintes stériques.</a:t>
            </a:r>
          </a:p>
          <a:p>
            <a:endParaRPr lang="fr-F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00034" y="2143116"/>
            <a:ext cx="8229600" cy="2000263"/>
          </a:xfrm>
        </p:spPr>
        <p:txBody>
          <a:bodyPr>
            <a:normAutofit fontScale="77500" lnSpcReduction="20000"/>
          </a:bodyPr>
          <a:lstStyle/>
          <a:p>
            <a:pPr lvl="0">
              <a:buNone/>
            </a:pPr>
            <a:r>
              <a:rPr lang="fr-FR" b="1" dirty="0" smtClean="0">
                <a:solidFill>
                  <a:srgbClr val="FFC000"/>
                </a:solidFill>
              </a:rPr>
              <a:t>Les effecteurs </a:t>
            </a:r>
            <a:endParaRPr lang="fr-FR" dirty="0" smtClean="0">
              <a:solidFill>
                <a:srgbClr val="FFC000"/>
              </a:solidFill>
            </a:endParaRPr>
          </a:p>
          <a:p>
            <a:pPr algn="just">
              <a:buNone/>
            </a:pPr>
            <a:r>
              <a:rPr lang="fr-FR" dirty="0" smtClean="0">
                <a:solidFill>
                  <a:srgbClr val="FFFF00"/>
                </a:solidFill>
              </a:rPr>
              <a:t>    Peuvent être effecteurs toutes les substances capables de former des complexes stables avec les molécules à isoler et possédant, par surcroit un groupement réactif assez éloigné du site actif pour que celui-ci reste librement accessible après la fixation.</a:t>
            </a:r>
          </a:p>
          <a:p>
            <a:pPr algn="just">
              <a:buNone/>
            </a:pPr>
            <a:endParaRPr lang="fr-FR" dirty="0" smtClean="0">
              <a:solidFill>
                <a:srgbClr val="FFFF00"/>
              </a:solidFill>
            </a:endParaRPr>
          </a:p>
          <a:p>
            <a:endParaRPr lang="fr-F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857232"/>
            <a:ext cx="8229600" cy="5268931"/>
          </a:xfrm>
        </p:spPr>
        <p:txBody>
          <a:bodyPr>
            <a:normAutofit fontScale="77500" lnSpcReduction="20000"/>
          </a:bodyPr>
          <a:lstStyle/>
          <a:p>
            <a:pPr>
              <a:buNone/>
            </a:pPr>
            <a:r>
              <a:rPr lang="fr-FR" dirty="0" smtClean="0">
                <a:solidFill>
                  <a:srgbClr val="FFFF00"/>
                </a:solidFill>
              </a:rPr>
              <a:t>Les effecteurs utilisés sont :</a:t>
            </a:r>
          </a:p>
          <a:p>
            <a:pPr>
              <a:buNone/>
            </a:pPr>
            <a:r>
              <a:rPr lang="fr-FR" dirty="0" smtClean="0">
                <a:solidFill>
                  <a:srgbClr val="FFFF00"/>
                </a:solidFill>
              </a:rPr>
              <a:t>-pour la purification des enzymes :</a:t>
            </a:r>
          </a:p>
          <a:p>
            <a:pPr lvl="0">
              <a:buNone/>
            </a:pPr>
            <a:r>
              <a:rPr lang="fr-FR" dirty="0" smtClean="0">
                <a:solidFill>
                  <a:srgbClr val="FFFF00"/>
                </a:solidFill>
              </a:rPr>
              <a:t>Des substances et analogues de substrats</a:t>
            </a:r>
          </a:p>
          <a:p>
            <a:pPr lvl="0">
              <a:buNone/>
            </a:pPr>
            <a:r>
              <a:rPr lang="fr-FR" dirty="0" smtClean="0">
                <a:solidFill>
                  <a:srgbClr val="FFFF00"/>
                </a:solidFill>
              </a:rPr>
              <a:t>Des inhibiteurs réversibles</a:t>
            </a:r>
          </a:p>
          <a:p>
            <a:pPr lvl="0">
              <a:buNone/>
            </a:pPr>
            <a:r>
              <a:rPr lang="fr-FR" dirty="0" smtClean="0">
                <a:solidFill>
                  <a:srgbClr val="FFFF00"/>
                </a:solidFill>
              </a:rPr>
              <a:t>Des effecteurs allostériques</a:t>
            </a:r>
          </a:p>
          <a:p>
            <a:pPr lvl="0">
              <a:buNone/>
            </a:pPr>
            <a:r>
              <a:rPr lang="fr-FR" dirty="0" smtClean="0">
                <a:solidFill>
                  <a:srgbClr val="FFFF00"/>
                </a:solidFill>
              </a:rPr>
              <a:t>Des coenzymes</a:t>
            </a:r>
          </a:p>
          <a:p>
            <a:pPr>
              <a:buNone/>
            </a:pPr>
            <a:r>
              <a:rPr lang="fr-FR" dirty="0" smtClean="0">
                <a:solidFill>
                  <a:srgbClr val="FFFF00"/>
                </a:solidFill>
              </a:rPr>
              <a:t>-en immunologie :</a:t>
            </a:r>
          </a:p>
          <a:p>
            <a:pPr lvl="0">
              <a:buNone/>
            </a:pPr>
            <a:r>
              <a:rPr lang="fr-FR" dirty="0" smtClean="0">
                <a:solidFill>
                  <a:srgbClr val="FFFF00"/>
                </a:solidFill>
              </a:rPr>
              <a:t>Des haptènes</a:t>
            </a:r>
          </a:p>
          <a:p>
            <a:pPr lvl="0">
              <a:buNone/>
            </a:pPr>
            <a:r>
              <a:rPr lang="fr-FR" dirty="0" smtClean="0">
                <a:solidFill>
                  <a:srgbClr val="FFFF00"/>
                </a:solidFill>
              </a:rPr>
              <a:t>Des antigènes.</a:t>
            </a:r>
          </a:p>
          <a:p>
            <a:pPr lvl="0">
              <a:buNone/>
            </a:pPr>
            <a:r>
              <a:rPr lang="fr-FR" dirty="0" smtClean="0">
                <a:solidFill>
                  <a:srgbClr val="FFFF00"/>
                </a:solidFill>
              </a:rPr>
              <a:t>Des anticorps.</a:t>
            </a:r>
          </a:p>
          <a:p>
            <a:pPr>
              <a:buNone/>
            </a:pPr>
            <a:r>
              <a:rPr lang="fr-FR" dirty="0" smtClean="0">
                <a:solidFill>
                  <a:srgbClr val="FFFF00"/>
                </a:solidFill>
              </a:rPr>
              <a:t>-pour l’étude des protéines réceptrices :</a:t>
            </a:r>
          </a:p>
          <a:p>
            <a:pPr lvl="0">
              <a:buNone/>
            </a:pPr>
            <a:r>
              <a:rPr lang="fr-FR" dirty="0" smtClean="0">
                <a:solidFill>
                  <a:srgbClr val="FFFF00"/>
                </a:solidFill>
              </a:rPr>
              <a:t>Des hormones. </a:t>
            </a:r>
          </a:p>
          <a:p>
            <a:pPr>
              <a:buNone/>
            </a:pPr>
            <a:r>
              <a:rPr lang="fr-FR" dirty="0" smtClean="0">
                <a:solidFill>
                  <a:srgbClr val="FFFF00"/>
                </a:solidFill>
              </a:rPr>
              <a:t> </a:t>
            </a:r>
          </a:p>
          <a:p>
            <a:endParaRPr lang="fr-F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71480"/>
            <a:ext cx="8229600" cy="6286520"/>
          </a:xfrm>
        </p:spPr>
        <p:txBody>
          <a:bodyPr>
            <a:normAutofit fontScale="62500" lnSpcReduction="20000"/>
          </a:bodyPr>
          <a:lstStyle/>
          <a:p>
            <a:pPr>
              <a:buNone/>
            </a:pPr>
            <a:r>
              <a:rPr lang="fr-FR" b="1" dirty="0" smtClean="0">
                <a:solidFill>
                  <a:srgbClr val="FFC000"/>
                </a:solidFill>
              </a:rPr>
              <a:t>4.3- Etapes de l’affinité </a:t>
            </a:r>
            <a:endParaRPr lang="fr-FR" dirty="0" smtClean="0">
              <a:solidFill>
                <a:srgbClr val="FFC000"/>
              </a:solidFill>
            </a:endParaRPr>
          </a:p>
          <a:p>
            <a:pPr lvl="0">
              <a:buNone/>
            </a:pPr>
            <a:r>
              <a:rPr lang="fr-FR" b="1" dirty="0" smtClean="0">
                <a:solidFill>
                  <a:srgbClr val="FFC000"/>
                </a:solidFill>
              </a:rPr>
              <a:t>Préparation de gel de fixation :</a:t>
            </a:r>
            <a:endParaRPr lang="fr-FR" dirty="0" smtClean="0">
              <a:solidFill>
                <a:srgbClr val="FFC000"/>
              </a:solidFill>
            </a:endParaRPr>
          </a:p>
          <a:p>
            <a:pPr algn="just">
              <a:buNone/>
            </a:pPr>
            <a:r>
              <a:rPr lang="fr-FR" dirty="0" smtClean="0">
                <a:solidFill>
                  <a:srgbClr val="FFFF00"/>
                </a:solidFill>
              </a:rPr>
              <a:t>Le gel activé est initialement mis en suspension dans un tampon additionné de substances dont le rôle est de protéger la liaison entre le ligand et le support. </a:t>
            </a:r>
          </a:p>
          <a:p>
            <a:pPr lvl="0">
              <a:buNone/>
            </a:pPr>
            <a:r>
              <a:rPr lang="fr-FR" b="1" dirty="0" smtClean="0">
                <a:solidFill>
                  <a:srgbClr val="FFC000"/>
                </a:solidFill>
              </a:rPr>
              <a:t>Dépôt d’échantillon :</a:t>
            </a:r>
            <a:endParaRPr lang="fr-FR" dirty="0" smtClean="0">
              <a:solidFill>
                <a:srgbClr val="FFC000"/>
              </a:solidFill>
            </a:endParaRPr>
          </a:p>
          <a:p>
            <a:pPr algn="just">
              <a:buNone/>
            </a:pPr>
            <a:r>
              <a:rPr lang="fr-FR" dirty="0" smtClean="0">
                <a:solidFill>
                  <a:srgbClr val="FFFF00"/>
                </a:solidFill>
              </a:rPr>
              <a:t>Immédiatement avant la séparation, le gel est lavé et l’échantillon est déposé. La réaction de complexation est faite au sein d’un tampon de pH, </a:t>
            </a:r>
            <a:r>
              <a:rPr lang="fr-FR" u="sng" dirty="0" smtClean="0">
                <a:solidFill>
                  <a:srgbClr val="FFFF00"/>
                </a:solidFill>
              </a:rPr>
              <a:t>le pH correspond à une valeur ne provoquant pas la dénaturation de la protéine et pour laquelle la stabilité du complexe entre effecteur et partenaire est maximale.</a:t>
            </a:r>
            <a:r>
              <a:rPr lang="fr-FR" dirty="0" smtClean="0">
                <a:solidFill>
                  <a:srgbClr val="FFFF00"/>
                </a:solidFill>
              </a:rPr>
              <a:t> Le pH et la force ionique sont choisis de manière à éviter les  interactions entre </a:t>
            </a:r>
            <a:r>
              <a:rPr lang="fr-FR" u="sng" dirty="0" smtClean="0">
                <a:solidFill>
                  <a:srgbClr val="FFFF00"/>
                </a:solidFill>
              </a:rPr>
              <a:t>le support et les partenaires d’affinité.</a:t>
            </a:r>
          </a:p>
          <a:p>
            <a:pPr lvl="0">
              <a:buNone/>
            </a:pPr>
            <a:r>
              <a:rPr lang="fr-FR" b="1" dirty="0" smtClean="0">
                <a:solidFill>
                  <a:srgbClr val="FFC000"/>
                </a:solidFill>
              </a:rPr>
              <a:t>Lavage de la colonne</a:t>
            </a:r>
            <a:endParaRPr lang="fr-FR" dirty="0" smtClean="0">
              <a:solidFill>
                <a:srgbClr val="FFC000"/>
              </a:solidFill>
            </a:endParaRPr>
          </a:p>
          <a:p>
            <a:pPr algn="just">
              <a:buNone/>
            </a:pPr>
            <a:r>
              <a:rPr lang="fr-FR" dirty="0" smtClean="0"/>
              <a:t>  </a:t>
            </a:r>
            <a:r>
              <a:rPr lang="fr-FR" dirty="0" smtClean="0">
                <a:solidFill>
                  <a:srgbClr val="FFFF00"/>
                </a:solidFill>
              </a:rPr>
              <a:t>Après l’étape de la fixation, les groupements restés libres sont bloqués, puis le complexe partenaire-effecteur fixe est lavés plusieurs fois par des tampons de force ionique définie.</a:t>
            </a:r>
          </a:p>
          <a:p>
            <a:pPr lvl="0">
              <a:buNone/>
            </a:pPr>
            <a:r>
              <a:rPr lang="fr-FR" b="1" dirty="0" smtClean="0">
                <a:solidFill>
                  <a:srgbClr val="FFC000"/>
                </a:solidFill>
              </a:rPr>
              <a:t>Elution de la molécule à séparer (désorption)</a:t>
            </a:r>
          </a:p>
          <a:p>
            <a:pPr algn="just">
              <a:buNone/>
            </a:pPr>
            <a:r>
              <a:rPr lang="fr-FR" dirty="0" smtClean="0">
                <a:solidFill>
                  <a:srgbClr val="FFFF00"/>
                </a:solidFill>
              </a:rPr>
              <a:t>Cette étape est réalisée, </a:t>
            </a:r>
            <a:r>
              <a:rPr lang="fr-FR" u="sng" dirty="0" smtClean="0">
                <a:solidFill>
                  <a:srgbClr val="FFFF00"/>
                </a:solidFill>
              </a:rPr>
              <a:t>soit par un tampon de pH différent induisant un changement de conformation de la protéine, </a:t>
            </a:r>
            <a:r>
              <a:rPr lang="fr-FR" dirty="0" smtClean="0">
                <a:solidFill>
                  <a:srgbClr val="FFFF00"/>
                </a:solidFill>
              </a:rPr>
              <a:t>soit par </a:t>
            </a:r>
            <a:r>
              <a:rPr lang="fr-FR" u="sng" dirty="0" smtClean="0">
                <a:solidFill>
                  <a:srgbClr val="FFFF00"/>
                </a:solidFill>
              </a:rPr>
              <a:t>un milieu de force ionique donnée</a:t>
            </a:r>
            <a:r>
              <a:rPr lang="fr-FR" dirty="0" smtClean="0">
                <a:solidFill>
                  <a:srgbClr val="FFFF00"/>
                </a:solidFill>
              </a:rPr>
              <a:t>, soit </a:t>
            </a:r>
            <a:r>
              <a:rPr lang="fr-FR" u="sng" dirty="0" smtClean="0">
                <a:solidFill>
                  <a:srgbClr val="FFFF00"/>
                </a:solidFill>
              </a:rPr>
              <a:t>par une compétition avec un ligand libre (</a:t>
            </a:r>
            <a:r>
              <a:rPr lang="fr-FR" u="sng" dirty="0" err="1" smtClean="0">
                <a:solidFill>
                  <a:srgbClr val="FFFF00"/>
                </a:solidFill>
              </a:rPr>
              <a:t>exp</a:t>
            </a:r>
            <a:r>
              <a:rPr lang="fr-FR" u="sng" dirty="0" smtClean="0">
                <a:solidFill>
                  <a:srgbClr val="FFFF00"/>
                </a:solidFill>
              </a:rPr>
              <a:t> : inhibiteur).</a:t>
            </a:r>
          </a:p>
          <a:p>
            <a:pPr algn="just">
              <a:buNone/>
            </a:pPr>
            <a:r>
              <a:rPr lang="fr-FR" dirty="0" smtClean="0">
                <a:solidFill>
                  <a:srgbClr val="FFFF00"/>
                </a:solidFill>
              </a:rPr>
              <a:t> </a:t>
            </a:r>
          </a:p>
          <a:p>
            <a:endParaRPr lang="fr-F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Chromatographie d'affinité"/>
          <p:cNvPicPr>
            <a:picLocks noGrp="1"/>
          </p:cNvPicPr>
          <p:nvPr>
            <p:ph idx="1"/>
          </p:nvPr>
        </p:nvPicPr>
        <p:blipFill>
          <a:blip r:embed="rId2"/>
          <a:srcRect/>
          <a:stretch>
            <a:fillRect/>
          </a:stretch>
        </p:blipFill>
        <p:spPr bwMode="auto">
          <a:xfrm>
            <a:off x="500034" y="714356"/>
            <a:ext cx="7429552" cy="4929222"/>
          </a:xfrm>
          <a:prstGeom prst="rect">
            <a:avLst/>
          </a:prstGeom>
          <a:noFill/>
          <a:ln w="9525">
            <a:noFill/>
            <a:miter lim="800000"/>
            <a:headEnd/>
            <a:tailEnd/>
          </a:ln>
        </p:spPr>
      </p:pic>
      <p:sp>
        <p:nvSpPr>
          <p:cNvPr id="3" name="Rectangle 2"/>
          <p:cNvSpPr/>
          <p:nvPr/>
        </p:nvSpPr>
        <p:spPr>
          <a:xfrm>
            <a:off x="3214678" y="5857892"/>
            <a:ext cx="2002664" cy="369332"/>
          </a:xfrm>
          <a:prstGeom prst="rect">
            <a:avLst/>
          </a:prstGeom>
        </p:spPr>
        <p:txBody>
          <a:bodyPr wrap="none">
            <a:spAutoFit/>
          </a:bodyPr>
          <a:lstStyle/>
          <a:p>
            <a:r>
              <a:rPr lang="fr-FR" b="1" dirty="0" smtClean="0">
                <a:solidFill>
                  <a:srgbClr val="FFC000"/>
                </a:solidFill>
              </a:rPr>
              <a:t>Etapes de l’affinité </a:t>
            </a:r>
            <a:endParaRPr lang="fr-F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3328998"/>
          </a:xfrm>
        </p:spPr>
        <p:txBody>
          <a:bodyPr>
            <a:normAutofit fontScale="77500" lnSpcReduction="20000"/>
          </a:bodyPr>
          <a:lstStyle/>
          <a:p>
            <a:pPr>
              <a:buNone/>
            </a:pPr>
            <a:r>
              <a:rPr lang="fr-FR" b="1" dirty="0" smtClean="0">
                <a:solidFill>
                  <a:srgbClr val="FFC000"/>
                </a:solidFill>
              </a:rPr>
              <a:t>4.4 Application de la chromatographie d’affinité</a:t>
            </a:r>
            <a:endParaRPr lang="fr-FR" dirty="0" smtClean="0">
              <a:solidFill>
                <a:srgbClr val="FFC000"/>
              </a:solidFill>
            </a:endParaRPr>
          </a:p>
          <a:p>
            <a:pPr algn="just">
              <a:buNone/>
            </a:pPr>
            <a:r>
              <a:rPr lang="fr-FR" dirty="0" smtClean="0">
                <a:solidFill>
                  <a:srgbClr val="FFFF00"/>
                </a:solidFill>
              </a:rPr>
              <a:t>La chromatographie d’affinité a été utilisée :</a:t>
            </a:r>
          </a:p>
          <a:p>
            <a:pPr algn="just">
              <a:buNone/>
            </a:pPr>
            <a:r>
              <a:rPr lang="fr-FR" dirty="0" smtClean="0">
                <a:solidFill>
                  <a:srgbClr val="FFFF00"/>
                </a:solidFill>
              </a:rPr>
              <a:t>-en enzymologie, pour l’extraction d’enzymes et la purification d’extraits enzymatiques</a:t>
            </a:r>
          </a:p>
          <a:p>
            <a:pPr algn="just">
              <a:buNone/>
            </a:pPr>
            <a:r>
              <a:rPr lang="fr-FR" dirty="0" smtClean="0">
                <a:solidFill>
                  <a:srgbClr val="FFFF00"/>
                </a:solidFill>
              </a:rPr>
              <a:t>-en immunologie, pour la purification d’anticorps</a:t>
            </a:r>
          </a:p>
          <a:p>
            <a:pPr algn="just">
              <a:buNone/>
            </a:pPr>
            <a:r>
              <a:rPr lang="fr-FR" dirty="0" smtClean="0">
                <a:solidFill>
                  <a:srgbClr val="FFFF00"/>
                </a:solidFill>
              </a:rPr>
              <a:t>-en </a:t>
            </a:r>
            <a:r>
              <a:rPr lang="fr-FR" dirty="0" err="1" smtClean="0">
                <a:solidFill>
                  <a:srgbClr val="FFFF00"/>
                </a:solidFill>
              </a:rPr>
              <a:t>protéinochimie</a:t>
            </a:r>
            <a:r>
              <a:rPr lang="fr-FR" dirty="0" smtClean="0">
                <a:solidFill>
                  <a:srgbClr val="FFFF00"/>
                </a:solidFill>
              </a:rPr>
              <a:t>, pour l’étude des protéines membranaires</a:t>
            </a:r>
          </a:p>
          <a:p>
            <a:pPr algn="just">
              <a:buNone/>
            </a:pPr>
            <a:r>
              <a:rPr lang="fr-FR" dirty="0" smtClean="0">
                <a:solidFill>
                  <a:srgbClr val="FFFF00"/>
                </a:solidFill>
              </a:rPr>
              <a:t>-en chimie des acides nucléiques, pour le fractionnement de divers acides nucléiques (</a:t>
            </a:r>
            <a:r>
              <a:rPr lang="fr-FR" dirty="0" err="1" smtClean="0">
                <a:solidFill>
                  <a:srgbClr val="FFFF00"/>
                </a:solidFill>
              </a:rPr>
              <a:t>ARNm</a:t>
            </a:r>
            <a:r>
              <a:rPr lang="fr-FR" dirty="0" smtClean="0">
                <a:solidFill>
                  <a:srgbClr val="FFFF00"/>
                </a:solidFill>
              </a:rPr>
              <a:t>, ARN ribosomaux,………..)</a:t>
            </a:r>
          </a:p>
          <a:p>
            <a:endParaRPr lang="fr-F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92500" lnSpcReduction="10000"/>
          </a:bodyPr>
          <a:lstStyle/>
          <a:p>
            <a:pPr>
              <a:buNone/>
            </a:pPr>
            <a:r>
              <a:rPr lang="fr-FR" sz="3600" b="1" dirty="0" smtClean="0">
                <a:solidFill>
                  <a:srgbClr val="FFC000"/>
                </a:solidFill>
              </a:rPr>
              <a:t>5- Chromatographie échangeuse d’ions</a:t>
            </a:r>
          </a:p>
          <a:p>
            <a:pPr>
              <a:buNone/>
            </a:pPr>
            <a:r>
              <a:rPr lang="fr-FR" sz="3600" b="1" dirty="0" smtClean="0">
                <a:solidFill>
                  <a:srgbClr val="FFFF00"/>
                </a:solidFill>
              </a:rPr>
              <a:t>5.1-Principe</a:t>
            </a:r>
            <a:endParaRPr lang="fr-FR" sz="3600" dirty="0" smtClean="0">
              <a:solidFill>
                <a:srgbClr val="FFFF00"/>
              </a:solidFill>
            </a:endParaRPr>
          </a:p>
          <a:p>
            <a:pPr algn="just">
              <a:buNone/>
            </a:pPr>
            <a:r>
              <a:rPr lang="fr-FR" sz="3600" dirty="0" smtClean="0">
                <a:solidFill>
                  <a:srgbClr val="FFFF00"/>
                </a:solidFill>
              </a:rPr>
              <a:t>   La chromatographie sur échangeur d’ions permet la séparation des composantes d’après leur charge ionique intrinsèque. </a:t>
            </a:r>
            <a:r>
              <a:rPr lang="fr-FR" sz="3600" u="sng" dirty="0" smtClean="0">
                <a:solidFill>
                  <a:srgbClr val="FFFF00"/>
                </a:solidFill>
              </a:rPr>
              <a:t>La phase stationnaire est formée d’une matrice possédant des groupements fonctionnels chargés et sur laquelle les particules de la phase mobile pourront être retenues.</a:t>
            </a:r>
          </a:p>
          <a:p>
            <a:pPr>
              <a:buNone/>
            </a:pPr>
            <a:endParaRPr lang="fr-FR" sz="3600" dirty="0">
              <a:solidFill>
                <a:srgbClr val="FFC0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500042"/>
            <a:ext cx="8229600" cy="6072230"/>
          </a:xfrm>
          <a:ln>
            <a:solidFill>
              <a:srgbClr val="FFFF00"/>
            </a:solidFill>
          </a:ln>
        </p:spPr>
        <p:txBody>
          <a:bodyPr/>
          <a:lstStyle/>
          <a:p>
            <a:pPr algn="just">
              <a:buNone/>
            </a:pPr>
            <a:r>
              <a:rPr lang="fr-FR" dirty="0" smtClean="0">
                <a:solidFill>
                  <a:srgbClr val="FFFF00"/>
                </a:solidFill>
              </a:rPr>
              <a:t>   Dans l’échange anionique, </a:t>
            </a:r>
            <a:r>
              <a:rPr lang="fr-FR" u="sng" dirty="0" smtClean="0">
                <a:solidFill>
                  <a:srgbClr val="FFFF00"/>
                </a:solidFill>
              </a:rPr>
              <a:t>l’échantillon</a:t>
            </a:r>
            <a:r>
              <a:rPr lang="fr-FR" b="1" u="sng" dirty="0" smtClean="0">
                <a:solidFill>
                  <a:srgbClr val="FFFF00"/>
                </a:solidFill>
              </a:rPr>
              <a:t> X</a:t>
            </a:r>
            <a:r>
              <a:rPr lang="fr-FR" b="1" u="sng" baseline="30000" dirty="0" smtClean="0">
                <a:solidFill>
                  <a:srgbClr val="FFFF00"/>
                </a:solidFill>
              </a:rPr>
              <a:t>-</a:t>
            </a:r>
            <a:r>
              <a:rPr lang="fr-FR" b="1" u="sng" dirty="0" smtClean="0">
                <a:solidFill>
                  <a:srgbClr val="FFFF00"/>
                </a:solidFill>
              </a:rPr>
              <a:t> </a:t>
            </a:r>
            <a:r>
              <a:rPr lang="fr-FR" u="sng" dirty="0" smtClean="0">
                <a:solidFill>
                  <a:srgbClr val="FFFF00"/>
                </a:solidFill>
              </a:rPr>
              <a:t>entre en compétition avec l’ion Y</a:t>
            </a:r>
            <a:r>
              <a:rPr lang="fr-FR" u="sng" baseline="30000" dirty="0" smtClean="0">
                <a:solidFill>
                  <a:srgbClr val="FFFF00"/>
                </a:solidFill>
              </a:rPr>
              <a:t>- </a:t>
            </a:r>
            <a:r>
              <a:rPr lang="fr-FR" u="sng" dirty="0" smtClean="0">
                <a:solidFill>
                  <a:srgbClr val="FFFF00"/>
                </a:solidFill>
              </a:rPr>
              <a:t>présent dans le tampon de la phase mobile </a:t>
            </a:r>
            <a:r>
              <a:rPr lang="fr-FR" dirty="0" smtClean="0">
                <a:solidFill>
                  <a:srgbClr val="FFFF00"/>
                </a:solidFill>
              </a:rPr>
              <a:t>pour les sites ioniques </a:t>
            </a:r>
            <a:r>
              <a:rPr lang="fr-FR" b="1" dirty="0" smtClean="0">
                <a:solidFill>
                  <a:srgbClr val="FFFF00"/>
                </a:solidFill>
              </a:rPr>
              <a:t>R</a:t>
            </a:r>
            <a:r>
              <a:rPr lang="fr-FR" b="1" baseline="30000" dirty="0" smtClean="0">
                <a:solidFill>
                  <a:srgbClr val="FFFF00"/>
                </a:solidFill>
              </a:rPr>
              <a:t>+</a:t>
            </a:r>
            <a:r>
              <a:rPr lang="fr-FR" dirty="0" smtClean="0">
                <a:solidFill>
                  <a:srgbClr val="FFFF00"/>
                </a:solidFill>
              </a:rPr>
              <a:t> disponibles sur la matrice (résine anionique : qui échange réversiblement des anions).</a:t>
            </a:r>
          </a:p>
          <a:p>
            <a:pPr algn="ctr">
              <a:buNone/>
            </a:pPr>
            <a:r>
              <a:rPr lang="fr-FR" b="1" dirty="0" smtClean="0">
                <a:solidFill>
                  <a:srgbClr val="FFFF00"/>
                </a:solidFill>
              </a:rPr>
              <a:t>R-G</a:t>
            </a:r>
            <a:r>
              <a:rPr lang="fr-FR" b="1" baseline="30000" dirty="0" smtClean="0">
                <a:solidFill>
                  <a:srgbClr val="FFFF00"/>
                </a:solidFill>
              </a:rPr>
              <a:t> +</a:t>
            </a:r>
            <a:r>
              <a:rPr lang="fr-FR" b="1" dirty="0" smtClean="0">
                <a:solidFill>
                  <a:srgbClr val="FFFF00"/>
                </a:solidFill>
              </a:rPr>
              <a:t> Y</a:t>
            </a:r>
            <a:r>
              <a:rPr lang="fr-FR" b="1" baseline="30000" dirty="0" smtClean="0">
                <a:solidFill>
                  <a:srgbClr val="FFFF00"/>
                </a:solidFill>
              </a:rPr>
              <a:t>-</a:t>
            </a:r>
            <a:r>
              <a:rPr lang="fr-FR" baseline="30000" dirty="0" smtClean="0">
                <a:solidFill>
                  <a:srgbClr val="FFFF00"/>
                </a:solidFill>
              </a:rPr>
              <a:t> </a:t>
            </a:r>
            <a:r>
              <a:rPr lang="fr-FR" b="1" dirty="0" smtClean="0">
                <a:solidFill>
                  <a:srgbClr val="FFFF00"/>
                </a:solidFill>
              </a:rPr>
              <a:t>  + X</a:t>
            </a:r>
            <a:r>
              <a:rPr lang="fr-FR" b="1" baseline="30000" dirty="0" smtClean="0">
                <a:solidFill>
                  <a:srgbClr val="FFFF00"/>
                </a:solidFill>
              </a:rPr>
              <a:t>-</a:t>
            </a:r>
            <a:r>
              <a:rPr lang="fr-FR" b="1" dirty="0" smtClean="0">
                <a:solidFill>
                  <a:srgbClr val="FFFF00"/>
                </a:solidFill>
              </a:rPr>
              <a:t>                 R-G</a:t>
            </a:r>
            <a:r>
              <a:rPr lang="fr-FR" b="1" baseline="30000" dirty="0" smtClean="0">
                <a:solidFill>
                  <a:srgbClr val="FFFF00"/>
                </a:solidFill>
              </a:rPr>
              <a:t>+</a:t>
            </a:r>
            <a:r>
              <a:rPr lang="fr-FR" b="1" dirty="0" smtClean="0">
                <a:solidFill>
                  <a:srgbClr val="FFFF00"/>
                </a:solidFill>
              </a:rPr>
              <a:t>X    </a:t>
            </a:r>
            <a:r>
              <a:rPr lang="fr-FR" b="1" baseline="30000" dirty="0" smtClean="0">
                <a:solidFill>
                  <a:srgbClr val="FFFF00"/>
                </a:solidFill>
              </a:rPr>
              <a:t>- </a:t>
            </a:r>
            <a:r>
              <a:rPr lang="fr-FR" b="1" dirty="0" smtClean="0">
                <a:solidFill>
                  <a:srgbClr val="FFFF00"/>
                </a:solidFill>
              </a:rPr>
              <a:t>+ Y</a:t>
            </a:r>
            <a:r>
              <a:rPr lang="fr-FR" b="1" baseline="30000" dirty="0" smtClean="0">
                <a:solidFill>
                  <a:srgbClr val="FFFF00"/>
                </a:solidFill>
              </a:rPr>
              <a:t>- </a:t>
            </a:r>
            <a:r>
              <a:rPr lang="fr-FR" b="1" dirty="0" smtClean="0">
                <a:solidFill>
                  <a:srgbClr val="FFFF00"/>
                </a:solidFill>
              </a:rPr>
              <a:t>      </a:t>
            </a:r>
            <a:endParaRPr lang="fr-FR" dirty="0" smtClean="0">
              <a:solidFill>
                <a:srgbClr val="FFFF00"/>
              </a:solidFill>
            </a:endParaRPr>
          </a:p>
          <a:p>
            <a:pPr algn="just">
              <a:buNone/>
            </a:pPr>
            <a:endParaRPr lang="fr-FR" dirty="0"/>
          </a:p>
        </p:txBody>
      </p:sp>
      <p:pic>
        <p:nvPicPr>
          <p:cNvPr id="5" name="Image 4" descr="http://www.123bio.net/cours/chromato/images/anions.gif"/>
          <p:cNvPicPr/>
          <p:nvPr/>
        </p:nvPicPr>
        <p:blipFill>
          <a:blip r:embed="rId2"/>
          <a:srcRect/>
          <a:stretch>
            <a:fillRect/>
          </a:stretch>
        </p:blipFill>
        <p:spPr bwMode="auto">
          <a:xfrm>
            <a:off x="1785918" y="4071942"/>
            <a:ext cx="4857784" cy="2286016"/>
          </a:xfrm>
          <a:prstGeom prst="rect">
            <a:avLst/>
          </a:prstGeom>
          <a:noFill/>
          <a:ln w="9525">
            <a:solidFill>
              <a:schemeClr val="bg1"/>
            </a:solidFill>
            <a:miter lim="800000"/>
            <a:headEnd/>
            <a:tailEnd/>
          </a:ln>
        </p:spPr>
      </p:pic>
      <p:cxnSp>
        <p:nvCxnSpPr>
          <p:cNvPr id="7" name="Connecteur droit avec flèche 6"/>
          <p:cNvCxnSpPr/>
          <p:nvPr/>
        </p:nvCxnSpPr>
        <p:spPr>
          <a:xfrm>
            <a:off x="4071934" y="3857628"/>
            <a:ext cx="1143008" cy="1588"/>
          </a:xfrm>
          <a:prstGeom prst="straightConnector1">
            <a:avLst/>
          </a:prstGeom>
          <a:ln w="57150">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6" name="Triangle isocèle 5"/>
          <p:cNvSpPr/>
          <p:nvPr/>
        </p:nvSpPr>
        <p:spPr>
          <a:xfrm>
            <a:off x="4357686" y="5214950"/>
            <a:ext cx="357190" cy="142876"/>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642918"/>
            <a:ext cx="8229600" cy="6000792"/>
          </a:xfrm>
        </p:spPr>
        <p:txBody>
          <a:bodyPr/>
          <a:lstStyle/>
          <a:p>
            <a:pPr algn="just">
              <a:buNone/>
            </a:pPr>
            <a:r>
              <a:rPr lang="fr-FR" dirty="0" smtClean="0">
                <a:solidFill>
                  <a:srgbClr val="FFFF00"/>
                </a:solidFill>
              </a:rPr>
              <a:t>Dans l’échange cationique, </a:t>
            </a:r>
            <a:r>
              <a:rPr lang="fr-FR" u="sng" dirty="0" smtClean="0">
                <a:solidFill>
                  <a:srgbClr val="FFFF00"/>
                </a:solidFill>
              </a:rPr>
              <a:t>l’échantillon</a:t>
            </a:r>
            <a:r>
              <a:rPr lang="fr-FR" b="1" u="sng" dirty="0" smtClean="0">
                <a:solidFill>
                  <a:srgbClr val="FFFF00"/>
                </a:solidFill>
              </a:rPr>
              <a:t> C</a:t>
            </a:r>
            <a:r>
              <a:rPr lang="fr-FR" b="1" u="sng" baseline="30000" dirty="0" smtClean="0">
                <a:solidFill>
                  <a:srgbClr val="FFFF00"/>
                </a:solidFill>
              </a:rPr>
              <a:t>+</a:t>
            </a:r>
            <a:r>
              <a:rPr lang="fr-FR" b="1" u="sng" dirty="0" smtClean="0">
                <a:solidFill>
                  <a:srgbClr val="FFFF00"/>
                </a:solidFill>
              </a:rPr>
              <a:t> </a:t>
            </a:r>
            <a:r>
              <a:rPr lang="fr-FR" u="sng" dirty="0" smtClean="0">
                <a:solidFill>
                  <a:srgbClr val="FFFF00"/>
                </a:solidFill>
              </a:rPr>
              <a:t>entre en compétition avec l’ion X</a:t>
            </a:r>
            <a:r>
              <a:rPr lang="fr-FR" u="sng" baseline="30000" dirty="0" smtClean="0">
                <a:solidFill>
                  <a:srgbClr val="FFFF00"/>
                </a:solidFill>
              </a:rPr>
              <a:t>+</a:t>
            </a:r>
            <a:r>
              <a:rPr lang="fr-FR" u="sng" dirty="0" smtClean="0">
                <a:solidFill>
                  <a:srgbClr val="FFFF00"/>
                </a:solidFill>
              </a:rPr>
              <a:t>présent dans le tampon de la phase mobile </a:t>
            </a:r>
            <a:r>
              <a:rPr lang="fr-FR" dirty="0" smtClean="0">
                <a:solidFill>
                  <a:srgbClr val="FFFF00"/>
                </a:solidFill>
              </a:rPr>
              <a:t>pour les sites ioniques </a:t>
            </a:r>
            <a:r>
              <a:rPr lang="fr-FR" b="1" dirty="0" smtClean="0">
                <a:solidFill>
                  <a:srgbClr val="FFFF00"/>
                </a:solidFill>
              </a:rPr>
              <a:t>R</a:t>
            </a:r>
            <a:r>
              <a:rPr lang="fr-FR" b="1" baseline="30000" dirty="0" smtClean="0">
                <a:solidFill>
                  <a:srgbClr val="FFFF00"/>
                </a:solidFill>
              </a:rPr>
              <a:t>-</a:t>
            </a:r>
            <a:r>
              <a:rPr lang="fr-FR" dirty="0" smtClean="0">
                <a:solidFill>
                  <a:srgbClr val="FFFF00"/>
                </a:solidFill>
              </a:rPr>
              <a:t> disponibles sur la matrice (résine anionique : qui échange réversiblement des cations).</a:t>
            </a:r>
          </a:p>
          <a:p>
            <a:pPr algn="ctr">
              <a:buNone/>
            </a:pPr>
            <a:r>
              <a:rPr lang="fr-FR" sz="2800" b="1" dirty="0" smtClean="0">
                <a:solidFill>
                  <a:srgbClr val="FFFF00"/>
                </a:solidFill>
              </a:rPr>
              <a:t>R-G</a:t>
            </a:r>
            <a:r>
              <a:rPr lang="fr-FR" sz="2800" b="1" baseline="30000" dirty="0" smtClean="0">
                <a:solidFill>
                  <a:srgbClr val="FFFF00"/>
                </a:solidFill>
              </a:rPr>
              <a:t>-</a:t>
            </a:r>
            <a:r>
              <a:rPr lang="fr-FR" sz="2800" baseline="30000" dirty="0" smtClean="0">
                <a:solidFill>
                  <a:srgbClr val="FFFF00"/>
                </a:solidFill>
              </a:rPr>
              <a:t> </a:t>
            </a:r>
            <a:r>
              <a:rPr lang="fr-FR" sz="2800" b="1" dirty="0" smtClean="0">
                <a:solidFill>
                  <a:srgbClr val="FFFF00"/>
                </a:solidFill>
              </a:rPr>
              <a:t>X</a:t>
            </a:r>
            <a:r>
              <a:rPr lang="fr-FR" sz="2800" b="1" baseline="30000" dirty="0" smtClean="0">
                <a:solidFill>
                  <a:srgbClr val="FFFF00"/>
                </a:solidFill>
              </a:rPr>
              <a:t>+</a:t>
            </a:r>
            <a:r>
              <a:rPr lang="fr-FR" sz="2800" b="1" dirty="0" smtClean="0">
                <a:solidFill>
                  <a:srgbClr val="FFFF00"/>
                </a:solidFill>
              </a:rPr>
              <a:t> +  C</a:t>
            </a:r>
            <a:r>
              <a:rPr lang="fr-FR" sz="2800" b="1" baseline="30000" dirty="0" smtClean="0">
                <a:solidFill>
                  <a:srgbClr val="FFFF00"/>
                </a:solidFill>
              </a:rPr>
              <a:t>+ </a:t>
            </a:r>
            <a:r>
              <a:rPr lang="fr-FR" sz="2800" b="1" dirty="0" smtClean="0">
                <a:solidFill>
                  <a:srgbClr val="FFFF00"/>
                </a:solidFill>
              </a:rPr>
              <a:t>               R-G</a:t>
            </a:r>
            <a:r>
              <a:rPr lang="fr-FR" sz="2800" b="1" baseline="30000" dirty="0" smtClean="0">
                <a:solidFill>
                  <a:srgbClr val="FFFF00"/>
                </a:solidFill>
              </a:rPr>
              <a:t>-</a:t>
            </a:r>
            <a:r>
              <a:rPr lang="fr-FR" sz="2800" b="1" dirty="0" smtClean="0">
                <a:solidFill>
                  <a:srgbClr val="FFFF00"/>
                </a:solidFill>
              </a:rPr>
              <a:t>C</a:t>
            </a:r>
            <a:r>
              <a:rPr lang="fr-FR" sz="2800" b="1" baseline="30000" dirty="0" smtClean="0">
                <a:solidFill>
                  <a:srgbClr val="FFFF00"/>
                </a:solidFill>
              </a:rPr>
              <a:t>+ </a:t>
            </a:r>
            <a:r>
              <a:rPr lang="fr-FR" sz="2800" b="1" dirty="0" smtClean="0">
                <a:solidFill>
                  <a:srgbClr val="FFFF00"/>
                </a:solidFill>
              </a:rPr>
              <a:t>+ X</a:t>
            </a:r>
            <a:r>
              <a:rPr lang="fr-FR" sz="2800" b="1" baseline="30000" dirty="0" smtClean="0">
                <a:solidFill>
                  <a:srgbClr val="FFFF00"/>
                </a:solidFill>
              </a:rPr>
              <a:t>+</a:t>
            </a:r>
            <a:r>
              <a:rPr lang="fr-FR" sz="2800" b="1" dirty="0" smtClean="0">
                <a:solidFill>
                  <a:srgbClr val="FFFF00"/>
                </a:solidFill>
              </a:rPr>
              <a:t>         </a:t>
            </a:r>
            <a:endParaRPr lang="fr-FR" sz="2800" dirty="0" smtClean="0">
              <a:solidFill>
                <a:srgbClr val="FFFF00"/>
              </a:solidFill>
            </a:endParaRPr>
          </a:p>
          <a:p>
            <a:pPr algn="ctr">
              <a:buNone/>
            </a:pPr>
            <a:endParaRPr lang="fr-FR" dirty="0" smtClean="0">
              <a:solidFill>
                <a:srgbClr val="FFFF00"/>
              </a:solidFill>
            </a:endParaRPr>
          </a:p>
          <a:p>
            <a:endParaRPr lang="fr-FR" dirty="0" smtClean="0"/>
          </a:p>
          <a:p>
            <a:endParaRPr lang="fr-FR" dirty="0"/>
          </a:p>
        </p:txBody>
      </p:sp>
      <p:cxnSp>
        <p:nvCxnSpPr>
          <p:cNvPr id="5" name="Connecteur droit avec flèche 4"/>
          <p:cNvCxnSpPr/>
          <p:nvPr/>
        </p:nvCxnSpPr>
        <p:spPr>
          <a:xfrm>
            <a:off x="4071934" y="3929066"/>
            <a:ext cx="1000132" cy="1588"/>
          </a:xfrm>
          <a:prstGeom prst="straightConnector1">
            <a:avLst/>
          </a:prstGeom>
          <a:ln w="57150">
            <a:solidFill>
              <a:srgbClr val="FFFF00"/>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6" name="Image 5" descr="http://www.123bio.net/cours/chromato/images/cations.gif"/>
          <p:cNvPicPr/>
          <p:nvPr/>
        </p:nvPicPr>
        <p:blipFill>
          <a:blip r:embed="rId2"/>
          <a:srcRect/>
          <a:stretch>
            <a:fillRect/>
          </a:stretch>
        </p:blipFill>
        <p:spPr bwMode="auto">
          <a:xfrm>
            <a:off x="1643042" y="4143380"/>
            <a:ext cx="6215106" cy="250033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dirty="0" smtClean="0">
                <a:solidFill>
                  <a:srgbClr val="FFFF00"/>
                </a:solidFill>
              </a:rPr>
              <a:t>	L’élution, qui se fera à l’aide d’un gradient de force ionique (par exemple une concentration croissante ou décroissante de Y</a:t>
            </a:r>
            <a:r>
              <a:rPr lang="fr-FR" baseline="30000" dirty="0" smtClean="0">
                <a:solidFill>
                  <a:srgbClr val="FFFF00"/>
                </a:solidFill>
              </a:rPr>
              <a:t>-</a:t>
            </a:r>
            <a:r>
              <a:rPr lang="fr-FR" dirty="0" smtClean="0">
                <a:solidFill>
                  <a:srgbClr val="FFFF00"/>
                </a:solidFill>
              </a:rPr>
              <a:t>, produira une désorption graduelle, et </a:t>
            </a:r>
            <a:r>
              <a:rPr lang="fr-FR" u="sng" dirty="0" smtClean="0">
                <a:solidFill>
                  <a:srgbClr val="FFFF00"/>
                </a:solidFill>
              </a:rPr>
              <a:t>la force de liaison ionique entre les différentes particules X- de l’échantillon et l’adsorbant R </a:t>
            </a:r>
            <a:r>
              <a:rPr lang="fr-FR" u="sng" baseline="30000" dirty="0" smtClean="0">
                <a:solidFill>
                  <a:srgbClr val="FFFF00"/>
                </a:solidFill>
              </a:rPr>
              <a:t>+</a:t>
            </a:r>
            <a:r>
              <a:rPr lang="fr-FR" u="sng" dirty="0" smtClean="0">
                <a:solidFill>
                  <a:srgbClr val="FFFF00"/>
                </a:solidFill>
              </a:rPr>
              <a:t>   déterminant l’ordre d’élution des particules.</a:t>
            </a:r>
            <a:endParaRPr lang="fr-FR" dirty="0">
              <a:solidFill>
                <a:srgbClr val="FFFF00"/>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14282" y="1600200"/>
            <a:ext cx="8715436" cy="4525963"/>
          </a:xfrm>
        </p:spPr>
        <p:txBody>
          <a:bodyPr>
            <a:normAutofit/>
          </a:bodyPr>
          <a:lstStyle/>
          <a:p>
            <a:pPr>
              <a:buNone/>
            </a:pPr>
            <a:r>
              <a:rPr lang="fr-FR" b="1" dirty="0" smtClean="0">
                <a:solidFill>
                  <a:srgbClr val="FFFF00"/>
                </a:solidFill>
              </a:rPr>
              <a:t>5.2-Support :</a:t>
            </a:r>
            <a:endParaRPr lang="fr-FR" dirty="0" smtClean="0">
              <a:solidFill>
                <a:srgbClr val="FFFF00"/>
              </a:solidFill>
            </a:endParaRPr>
          </a:p>
          <a:p>
            <a:pPr>
              <a:buNone/>
            </a:pPr>
            <a:r>
              <a:rPr lang="fr-FR" dirty="0" smtClean="0">
                <a:solidFill>
                  <a:srgbClr val="FFFF00"/>
                </a:solidFill>
              </a:rPr>
              <a:t>	Les propriétés du support vont conditionner les propriétés mécaniques et chimiques de l’échangeur d’ions, ainsi la porosité déterminera l’accessibilité des solutés de l’échantillon aux groupements fonctionnels.</a:t>
            </a:r>
          </a:p>
          <a:p>
            <a:endParaRPr lang="fr-F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dirty="0" smtClean="0"/>
              <a:t>	</a:t>
            </a:r>
            <a:r>
              <a:rPr lang="fr-FR" dirty="0" smtClean="0">
                <a:solidFill>
                  <a:srgbClr val="FFFF00"/>
                </a:solidFill>
              </a:rPr>
              <a:t>Le support peut être minéral, mais il est le plus souvent organique, constitué soit d’une résine de copolymérisation, soit de polyosides (</a:t>
            </a:r>
            <a:r>
              <a:rPr lang="fr-FR" dirty="0" err="1" smtClean="0">
                <a:solidFill>
                  <a:srgbClr val="FFFF00"/>
                </a:solidFill>
              </a:rPr>
              <a:t>dextrans</a:t>
            </a:r>
            <a:r>
              <a:rPr lang="fr-FR" dirty="0" smtClean="0">
                <a:solidFill>
                  <a:srgbClr val="FFFF00"/>
                </a:solidFill>
              </a:rPr>
              <a:t> ou celluloses).</a:t>
            </a:r>
          </a:p>
          <a:p>
            <a:endParaRPr lang="fr-FR" dirty="0"/>
          </a:p>
        </p:txBody>
      </p:sp>
      <p:sp>
        <p:nvSpPr>
          <p:cNvPr id="4" name="Rectangle 3"/>
          <p:cNvSpPr/>
          <p:nvPr/>
        </p:nvSpPr>
        <p:spPr>
          <a:xfrm>
            <a:off x="3071802" y="3714752"/>
            <a:ext cx="3071834" cy="571504"/>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Support</a:t>
            </a:r>
            <a:endParaRPr lang="fr-FR" dirty="0">
              <a:solidFill>
                <a:schemeClr val="tx1"/>
              </a:solidFill>
            </a:endParaRPr>
          </a:p>
        </p:txBody>
      </p:sp>
      <p:sp>
        <p:nvSpPr>
          <p:cNvPr id="5" name="Rectangle 4"/>
          <p:cNvSpPr/>
          <p:nvPr/>
        </p:nvSpPr>
        <p:spPr>
          <a:xfrm>
            <a:off x="1071538" y="4500570"/>
            <a:ext cx="1428760" cy="1571636"/>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Minéral</a:t>
            </a:r>
            <a:endParaRPr lang="fr-FR" dirty="0">
              <a:solidFill>
                <a:schemeClr val="tx1"/>
              </a:solidFill>
            </a:endParaRPr>
          </a:p>
        </p:txBody>
      </p:sp>
      <p:sp>
        <p:nvSpPr>
          <p:cNvPr id="6" name="Rectangle 5"/>
          <p:cNvSpPr/>
          <p:nvPr/>
        </p:nvSpPr>
        <p:spPr>
          <a:xfrm>
            <a:off x="5929322" y="4500570"/>
            <a:ext cx="2357454" cy="1714512"/>
          </a:xfrm>
          <a:prstGeom prst="rect">
            <a:avLst/>
          </a:prstGeom>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tx1"/>
                </a:solidFill>
              </a:rPr>
              <a:t>Organique</a:t>
            </a:r>
          </a:p>
          <a:p>
            <a:pPr algn="ctr"/>
            <a:r>
              <a:rPr lang="fr-FR" dirty="0" smtClean="0">
                <a:solidFill>
                  <a:schemeClr val="tx1"/>
                </a:solidFill>
              </a:rPr>
              <a:t> (plus souvent)</a:t>
            </a:r>
          </a:p>
          <a:p>
            <a:pPr algn="ctr"/>
            <a:r>
              <a:rPr lang="fr-FR" dirty="0" smtClean="0">
                <a:solidFill>
                  <a:schemeClr val="tx1"/>
                </a:solidFill>
              </a:rPr>
              <a:t>Résine de copolymérisation, polyosides : </a:t>
            </a:r>
            <a:r>
              <a:rPr lang="fr-FR" dirty="0" err="1" smtClean="0">
                <a:solidFill>
                  <a:schemeClr val="tx1"/>
                </a:solidFill>
              </a:rPr>
              <a:t>dextrans</a:t>
            </a:r>
            <a:r>
              <a:rPr lang="fr-FR" dirty="0" smtClean="0">
                <a:solidFill>
                  <a:schemeClr val="tx1"/>
                </a:solidFill>
              </a:rPr>
              <a:t>, cellulose..)</a:t>
            </a:r>
            <a:endParaRPr lang="fr-FR" dirty="0">
              <a:solidFill>
                <a:schemeClr val="tx1"/>
              </a:solidFill>
            </a:endParaRPr>
          </a:p>
        </p:txBody>
      </p:sp>
      <p:cxnSp>
        <p:nvCxnSpPr>
          <p:cNvPr id="8" name="Connecteur droit avec flèche 7"/>
          <p:cNvCxnSpPr>
            <a:stCxn id="4" idx="2"/>
          </p:cNvCxnSpPr>
          <p:nvPr/>
        </p:nvCxnSpPr>
        <p:spPr>
          <a:xfrm rot="5400000">
            <a:off x="3161100" y="3768331"/>
            <a:ext cx="928694" cy="1964545"/>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a:stCxn id="4" idx="2"/>
            <a:endCxn id="6" idx="1"/>
          </p:cNvCxnSpPr>
          <p:nvPr/>
        </p:nvCxnSpPr>
        <p:spPr>
          <a:xfrm rot="16200000" flipH="1">
            <a:off x="4732735" y="4161239"/>
            <a:ext cx="1071570" cy="1321603"/>
          </a:xfrm>
          <a:prstGeom prst="straightConnector1">
            <a:avLst/>
          </a:prstGeom>
          <a:ln>
            <a:solidFill>
              <a:srgbClr val="FFFF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4786314" y="2214554"/>
            <a:ext cx="1643074" cy="142876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smtClean="0"/>
          </a:p>
          <a:p>
            <a:pPr algn="ctr"/>
            <a:endParaRPr lang="fr-FR" dirty="0" smtClean="0"/>
          </a:p>
          <a:p>
            <a:pPr algn="ctr"/>
            <a:endParaRPr lang="fr-FR" dirty="0" smtClean="0"/>
          </a:p>
          <a:p>
            <a:pPr algn="ctr"/>
            <a:endParaRPr lang="fr-FR" dirty="0" smtClean="0"/>
          </a:p>
          <a:p>
            <a:pPr algn="ctr"/>
            <a:r>
              <a:rPr lang="fr-FR" dirty="0" err="1" smtClean="0">
                <a:solidFill>
                  <a:schemeClr val="tx1"/>
                </a:solidFill>
              </a:rPr>
              <a:t>divinylbenzéne</a:t>
            </a:r>
            <a:endParaRPr lang="fr-FR" dirty="0">
              <a:solidFill>
                <a:schemeClr val="tx1"/>
              </a:solidFill>
            </a:endParaRPr>
          </a:p>
        </p:txBody>
      </p:sp>
      <p:sp>
        <p:nvSpPr>
          <p:cNvPr id="3" name="Espace réservé du contenu 2"/>
          <p:cNvSpPr>
            <a:spLocks noGrp="1"/>
          </p:cNvSpPr>
          <p:nvPr>
            <p:ph idx="1"/>
          </p:nvPr>
        </p:nvSpPr>
        <p:spPr>
          <a:xfrm>
            <a:off x="457200" y="1071546"/>
            <a:ext cx="8229600" cy="5054617"/>
          </a:xfrm>
        </p:spPr>
        <p:txBody>
          <a:bodyPr/>
          <a:lstStyle/>
          <a:p>
            <a:pPr>
              <a:buNone/>
            </a:pPr>
            <a:r>
              <a:rPr lang="fr-FR" b="1" dirty="0" err="1" smtClean="0">
                <a:solidFill>
                  <a:srgbClr val="FFC000"/>
                </a:solidFill>
              </a:rPr>
              <a:t>Exp</a:t>
            </a:r>
            <a:r>
              <a:rPr lang="fr-FR" b="1" dirty="0" smtClean="0">
                <a:solidFill>
                  <a:srgbClr val="FFC000"/>
                </a:solidFill>
              </a:rPr>
              <a:t> :</a:t>
            </a:r>
            <a:r>
              <a:rPr lang="fr-FR" dirty="0" smtClean="0">
                <a:solidFill>
                  <a:srgbClr val="FFC000"/>
                </a:solidFill>
              </a:rPr>
              <a:t>   </a:t>
            </a:r>
            <a:r>
              <a:rPr lang="fr-FR" dirty="0" smtClean="0">
                <a:solidFill>
                  <a:srgbClr val="FFFF00"/>
                </a:solidFill>
              </a:rPr>
              <a:t>une matrice formée de copolymérisation de </a:t>
            </a:r>
            <a:r>
              <a:rPr lang="fr-FR" dirty="0" err="1" smtClean="0">
                <a:solidFill>
                  <a:srgbClr val="FFFF00"/>
                </a:solidFill>
              </a:rPr>
              <a:t>styréne</a:t>
            </a:r>
            <a:r>
              <a:rPr lang="fr-FR" dirty="0" smtClean="0">
                <a:solidFill>
                  <a:srgbClr val="FFFF00"/>
                </a:solidFill>
              </a:rPr>
              <a:t> et de </a:t>
            </a:r>
            <a:r>
              <a:rPr lang="fr-FR" dirty="0" err="1" smtClean="0">
                <a:solidFill>
                  <a:srgbClr val="FFFF00"/>
                </a:solidFill>
              </a:rPr>
              <a:t>divinylbenzéne</a:t>
            </a:r>
            <a:r>
              <a:rPr lang="fr-FR" dirty="0" smtClean="0">
                <a:solidFill>
                  <a:srgbClr val="FFFF00"/>
                </a:solidFill>
              </a:rPr>
              <a:t> (DVB)</a:t>
            </a:r>
          </a:p>
          <a:p>
            <a:endParaRPr lang="fr-FR" dirty="0"/>
          </a:p>
        </p:txBody>
      </p:sp>
      <p:pic>
        <p:nvPicPr>
          <p:cNvPr id="5" name="Image 4" descr="http://upload.wikimedia.org/wikipedia/commons/thumb/e/e3/Divinylbenzene14.PNG/47px-Divinylbenzene14.PNG">
            <a:hlinkClick r:id="rId2"/>
          </p:cNvPr>
          <p:cNvPicPr/>
          <p:nvPr/>
        </p:nvPicPr>
        <p:blipFill>
          <a:blip r:embed="rId3"/>
          <a:srcRect/>
          <a:stretch>
            <a:fillRect/>
          </a:stretch>
        </p:blipFill>
        <p:spPr bwMode="auto">
          <a:xfrm>
            <a:off x="4786314" y="2285992"/>
            <a:ext cx="1643075" cy="1000132"/>
          </a:xfrm>
          <a:prstGeom prst="rect">
            <a:avLst/>
          </a:prstGeom>
          <a:noFill/>
          <a:ln w="9525">
            <a:noFill/>
            <a:miter lim="800000"/>
            <a:headEnd/>
            <a:tailEnd/>
          </a:ln>
        </p:spPr>
      </p:pic>
      <p:pic>
        <p:nvPicPr>
          <p:cNvPr id="6" name="Image 5" descr="Image utilisateur"/>
          <p:cNvPicPr/>
          <p:nvPr/>
        </p:nvPicPr>
        <p:blipFill>
          <a:blip r:embed="rId4"/>
          <a:srcRect/>
          <a:stretch>
            <a:fillRect/>
          </a:stretch>
        </p:blipFill>
        <p:spPr bwMode="auto">
          <a:xfrm>
            <a:off x="642910" y="3929066"/>
            <a:ext cx="6929486" cy="2357454"/>
          </a:xfrm>
          <a:prstGeom prst="rect">
            <a:avLst/>
          </a:prstGeom>
          <a:noFill/>
          <a:ln w="9525">
            <a:noFill/>
            <a:miter lim="800000"/>
            <a:headEnd/>
            <a:tailEnd/>
          </a:ln>
        </p:spPr>
      </p:pic>
      <p:sp>
        <p:nvSpPr>
          <p:cNvPr id="8" name="ZoneTexte 7"/>
          <p:cNvSpPr txBox="1"/>
          <p:nvPr/>
        </p:nvSpPr>
        <p:spPr>
          <a:xfrm>
            <a:off x="642910" y="6211669"/>
            <a:ext cx="6929486" cy="707886"/>
          </a:xfrm>
          <a:prstGeom prst="rect">
            <a:avLst/>
          </a:prstGeom>
          <a:noFill/>
        </p:spPr>
        <p:txBody>
          <a:bodyPr wrap="square" rtlCol="0">
            <a:spAutoFit/>
          </a:bodyPr>
          <a:lstStyle/>
          <a:p>
            <a:pPr algn="ctr"/>
            <a:r>
              <a:rPr lang="fr-FR" sz="2000" dirty="0" smtClean="0">
                <a:solidFill>
                  <a:srgbClr val="FFFF00"/>
                </a:solidFill>
              </a:rPr>
              <a:t>Réseau d’un copolymère DVB-styrène</a:t>
            </a:r>
          </a:p>
          <a:p>
            <a:pPr algn="ctr"/>
            <a:endParaRPr lang="fr-FR" sz="2000" dirty="0" smtClean="0">
              <a:solidFill>
                <a:srgbClr val="FFFF00"/>
              </a:solidFill>
            </a:endParaRPr>
          </a:p>
        </p:txBody>
      </p:sp>
      <p:sp>
        <p:nvSpPr>
          <p:cNvPr id="10" name="Rectangle 9"/>
          <p:cNvSpPr/>
          <p:nvPr/>
        </p:nvSpPr>
        <p:spPr>
          <a:xfrm>
            <a:off x="1928794" y="2214554"/>
            <a:ext cx="1500198" cy="142876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smtClean="0"/>
          </a:p>
          <a:p>
            <a:pPr algn="ctr"/>
            <a:endParaRPr lang="fr-FR" dirty="0" smtClean="0"/>
          </a:p>
          <a:p>
            <a:pPr algn="ctr"/>
            <a:endParaRPr lang="fr-FR" dirty="0" smtClean="0"/>
          </a:p>
          <a:p>
            <a:pPr algn="ctr"/>
            <a:endParaRPr lang="fr-FR" dirty="0" smtClean="0"/>
          </a:p>
          <a:p>
            <a:pPr algn="ctr"/>
            <a:r>
              <a:rPr lang="fr-FR" dirty="0" err="1" smtClean="0">
                <a:solidFill>
                  <a:schemeClr val="tx1"/>
                </a:solidFill>
              </a:rPr>
              <a:t>styréne</a:t>
            </a:r>
            <a:endParaRPr lang="fr-FR" dirty="0">
              <a:solidFill>
                <a:schemeClr val="tx1"/>
              </a:solidFill>
            </a:endParaRPr>
          </a:p>
        </p:txBody>
      </p:sp>
      <p:pic>
        <p:nvPicPr>
          <p:cNvPr id="11" name="Image 10" descr="Styrène">
            <a:hlinkClick r:id="rId5" tooltip="Styrène"/>
          </p:cNvPr>
          <p:cNvPicPr/>
          <p:nvPr/>
        </p:nvPicPr>
        <p:blipFill>
          <a:blip r:embed="rId6"/>
          <a:srcRect/>
          <a:stretch>
            <a:fillRect/>
          </a:stretch>
        </p:blipFill>
        <p:spPr bwMode="auto">
          <a:xfrm>
            <a:off x="2000232" y="2357430"/>
            <a:ext cx="1285884" cy="1000132"/>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1071546"/>
            <a:ext cx="8229600" cy="4525963"/>
          </a:xfrm>
        </p:spPr>
        <p:txBody>
          <a:bodyPr>
            <a:normAutofit fontScale="77500" lnSpcReduction="20000"/>
          </a:bodyPr>
          <a:lstStyle/>
          <a:p>
            <a:pPr algn="just">
              <a:buNone/>
            </a:pPr>
            <a:r>
              <a:rPr lang="fr-FR" dirty="0" smtClean="0"/>
              <a:t>	</a:t>
            </a:r>
            <a:r>
              <a:rPr lang="fr-FR" dirty="0" smtClean="0">
                <a:solidFill>
                  <a:srgbClr val="FFFF00"/>
                </a:solidFill>
              </a:rPr>
              <a:t>Une résine dans la chromatographie échangeuse d’ion ce caractérise  par:</a:t>
            </a:r>
          </a:p>
          <a:p>
            <a:pPr lvl="0" algn="just">
              <a:buNone/>
            </a:pPr>
            <a:r>
              <a:rPr lang="fr-FR" b="1" u="sng" dirty="0" smtClean="0">
                <a:solidFill>
                  <a:srgbClr val="FFC000"/>
                </a:solidFill>
              </a:rPr>
              <a:t>Le pontage :</a:t>
            </a:r>
            <a:endParaRPr lang="fr-FR" u="sng" dirty="0" smtClean="0">
              <a:solidFill>
                <a:srgbClr val="FFC000"/>
              </a:solidFill>
            </a:endParaRPr>
          </a:p>
          <a:p>
            <a:pPr algn="just">
              <a:buNone/>
            </a:pPr>
            <a:r>
              <a:rPr lang="fr-FR" dirty="0" smtClean="0">
                <a:solidFill>
                  <a:srgbClr val="FFFF00"/>
                </a:solidFill>
              </a:rPr>
              <a:t>Dans le cas d’une résine à base de DVB-styrène c’est le </a:t>
            </a:r>
            <a:r>
              <a:rPr lang="fr-FR" dirty="0" err="1" smtClean="0">
                <a:solidFill>
                  <a:srgbClr val="FFFF00"/>
                </a:solidFill>
              </a:rPr>
              <a:t>divinylbenzéne</a:t>
            </a:r>
            <a:r>
              <a:rPr lang="fr-FR" dirty="0" smtClean="0">
                <a:solidFill>
                  <a:srgbClr val="FFFF00"/>
                </a:solidFill>
              </a:rPr>
              <a:t> qui crée la réticulation du </a:t>
            </a:r>
            <a:r>
              <a:rPr lang="fr-FR" dirty="0" err="1" smtClean="0">
                <a:solidFill>
                  <a:srgbClr val="FFFF00"/>
                </a:solidFill>
              </a:rPr>
              <a:t>polymére</a:t>
            </a:r>
            <a:r>
              <a:rPr lang="fr-FR" dirty="0" smtClean="0">
                <a:solidFill>
                  <a:srgbClr val="FFFF00"/>
                </a:solidFill>
              </a:rPr>
              <a:t> ; le nombre de ponts varie en changeant le rapport DVB/ </a:t>
            </a:r>
            <a:r>
              <a:rPr lang="fr-FR" dirty="0" err="1" smtClean="0">
                <a:solidFill>
                  <a:srgbClr val="FFFF00"/>
                </a:solidFill>
              </a:rPr>
              <a:t>styréne</a:t>
            </a:r>
            <a:r>
              <a:rPr lang="fr-FR" dirty="0" smtClean="0">
                <a:solidFill>
                  <a:srgbClr val="FFFF00"/>
                </a:solidFill>
              </a:rPr>
              <a:t> appelé taux de pontage. Ce rapport varie de 1 à 30%.</a:t>
            </a:r>
          </a:p>
          <a:p>
            <a:pPr lvl="0" algn="just">
              <a:buNone/>
            </a:pPr>
            <a:r>
              <a:rPr lang="fr-FR" b="1" u="sng" dirty="0" smtClean="0">
                <a:solidFill>
                  <a:srgbClr val="FFC000"/>
                </a:solidFill>
              </a:rPr>
              <a:t>La dimension des pores :</a:t>
            </a:r>
            <a:endParaRPr lang="fr-FR" u="sng" dirty="0" smtClean="0">
              <a:solidFill>
                <a:srgbClr val="FFC000"/>
              </a:solidFill>
            </a:endParaRPr>
          </a:p>
          <a:p>
            <a:pPr algn="just">
              <a:buNone/>
            </a:pPr>
            <a:r>
              <a:rPr lang="fr-FR" dirty="0" smtClean="0">
                <a:solidFill>
                  <a:srgbClr val="FFFF00"/>
                </a:solidFill>
              </a:rPr>
              <a:t>Dépend du taux de pontage. Leur diamètre varie de 5 à 3,5nm, il est d’autant plus petit que le taux de pontage est grand. Pour de petits ions on choisit un taux de pontage de 8 à 10% et pour les ions importants un taux de 1 à 4%.</a:t>
            </a:r>
            <a:endParaRPr lang="fr-FR" dirty="0">
              <a:solidFill>
                <a:srgbClr val="FFFF00"/>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642919"/>
            <a:ext cx="8229600" cy="2428892"/>
          </a:xfrm>
        </p:spPr>
        <p:txBody>
          <a:bodyPr/>
          <a:lstStyle/>
          <a:p>
            <a:pPr>
              <a:buNone/>
            </a:pPr>
            <a:r>
              <a:rPr lang="fr-FR" sz="2500" b="1" dirty="0" smtClean="0">
                <a:solidFill>
                  <a:srgbClr val="FFFF00"/>
                </a:solidFill>
              </a:rPr>
              <a:t>5.3- groupements fonctionnels des résines :</a:t>
            </a:r>
            <a:endParaRPr lang="fr-FR" sz="2500" dirty="0" smtClean="0">
              <a:solidFill>
                <a:srgbClr val="FFFF00"/>
              </a:solidFill>
            </a:endParaRPr>
          </a:p>
          <a:p>
            <a:pPr>
              <a:buNone/>
            </a:pPr>
            <a:r>
              <a:rPr lang="fr-FR" sz="2500" dirty="0" smtClean="0">
                <a:solidFill>
                  <a:srgbClr val="FFFF00"/>
                </a:solidFill>
              </a:rPr>
              <a:t>	Les groupements fonctionnels chargés sont fixés par covalence sur le support.</a:t>
            </a:r>
            <a:r>
              <a:rPr lang="fr-FR" sz="2500" dirty="0" smtClean="0"/>
              <a:t> </a:t>
            </a:r>
          </a:p>
          <a:p>
            <a:pPr lvl="0">
              <a:buNone/>
            </a:pPr>
            <a:r>
              <a:rPr lang="fr-FR" sz="2500" b="1" dirty="0" smtClean="0">
                <a:solidFill>
                  <a:srgbClr val="FFFF00"/>
                </a:solidFill>
              </a:rPr>
              <a:t>résines cationiques :</a:t>
            </a:r>
            <a:r>
              <a:rPr lang="fr-FR" sz="2500" dirty="0" smtClean="0">
                <a:solidFill>
                  <a:srgbClr val="FFFF00"/>
                </a:solidFill>
              </a:rPr>
              <a:t>D’après leurs aptitudes à l’ionisation, ces résines sont classées en :</a:t>
            </a:r>
          </a:p>
          <a:p>
            <a:pPr>
              <a:buNone/>
            </a:pPr>
            <a:endParaRPr lang="fr-FR" dirty="0" smtClean="0"/>
          </a:p>
          <a:p>
            <a:pPr>
              <a:buNone/>
            </a:pPr>
            <a:endParaRPr lang="fr-FR" dirty="0"/>
          </a:p>
        </p:txBody>
      </p:sp>
      <p:graphicFrame>
        <p:nvGraphicFramePr>
          <p:cNvPr id="4" name="Tableau 3"/>
          <p:cNvGraphicFramePr>
            <a:graphicFrameLocks noGrp="1"/>
          </p:cNvGraphicFramePr>
          <p:nvPr/>
        </p:nvGraphicFramePr>
        <p:xfrm>
          <a:off x="500034" y="2857497"/>
          <a:ext cx="7858180" cy="3749456"/>
        </p:xfrm>
        <a:graphic>
          <a:graphicData uri="http://schemas.openxmlformats.org/drawingml/2006/table">
            <a:tbl>
              <a:tblPr>
                <a:tableStyleId>{69C7853C-536D-4A76-A0AE-DD22124D55A5}</a:tableStyleId>
              </a:tblPr>
              <a:tblGrid>
                <a:gridCol w="2499605"/>
                <a:gridCol w="2858970"/>
                <a:gridCol w="2499605"/>
              </a:tblGrid>
              <a:tr h="375989">
                <a:tc>
                  <a:txBody>
                    <a:bodyPr/>
                    <a:lstStyle/>
                    <a:p>
                      <a:pPr marL="457200" indent="-226695" algn="ctr">
                        <a:spcAft>
                          <a:spcPts val="0"/>
                        </a:spcAft>
                      </a:pPr>
                      <a:r>
                        <a:rPr lang="fr-FR" sz="1400" b="1" dirty="0"/>
                        <a:t>Type de la résine cationique</a:t>
                      </a:r>
                      <a:endParaRPr lang="fr-FR" sz="1800" b="1" dirty="0">
                        <a:solidFill>
                          <a:srgbClr val="FFFF00"/>
                        </a:solidFill>
                        <a:latin typeface="Calibri"/>
                        <a:ea typeface="Calibri"/>
                        <a:cs typeface="Arial"/>
                      </a:endParaRPr>
                    </a:p>
                  </a:txBody>
                  <a:tcPr marL="68580" marR="68580" marT="0" marB="0"/>
                </a:tc>
                <a:tc>
                  <a:txBody>
                    <a:bodyPr/>
                    <a:lstStyle/>
                    <a:p>
                      <a:pPr marL="457200" indent="-226695" algn="ctr">
                        <a:spcAft>
                          <a:spcPts val="0"/>
                        </a:spcAft>
                      </a:pPr>
                      <a:r>
                        <a:rPr lang="fr-FR" sz="1400" b="1" dirty="0"/>
                        <a:t>caractéristiques</a:t>
                      </a:r>
                      <a:endParaRPr lang="fr-FR" sz="1800" b="1" dirty="0">
                        <a:solidFill>
                          <a:srgbClr val="FFFF00"/>
                        </a:solidFill>
                        <a:latin typeface="Calibri"/>
                        <a:ea typeface="Calibri"/>
                        <a:cs typeface="Arial"/>
                      </a:endParaRPr>
                    </a:p>
                  </a:txBody>
                  <a:tcPr marL="68580" marR="68580" marT="0" marB="0"/>
                </a:tc>
                <a:tc>
                  <a:txBody>
                    <a:bodyPr/>
                    <a:lstStyle/>
                    <a:p>
                      <a:pPr marL="457200" indent="-226695" algn="ctr">
                        <a:spcAft>
                          <a:spcPts val="0"/>
                        </a:spcAft>
                      </a:pPr>
                      <a:r>
                        <a:rPr lang="fr-FR" sz="1400" b="1" dirty="0"/>
                        <a:t>Différents types</a:t>
                      </a:r>
                      <a:endParaRPr lang="fr-FR" sz="1800" b="1" dirty="0">
                        <a:solidFill>
                          <a:srgbClr val="FFFF00"/>
                        </a:solidFill>
                        <a:latin typeface="Calibri"/>
                        <a:ea typeface="Calibri"/>
                        <a:cs typeface="Arial"/>
                      </a:endParaRPr>
                    </a:p>
                  </a:txBody>
                  <a:tcPr marL="68580" marR="68580" marT="0" marB="0"/>
                </a:tc>
              </a:tr>
              <a:tr h="563984">
                <a:tc rowSpan="2">
                  <a:txBody>
                    <a:bodyPr/>
                    <a:lstStyle/>
                    <a:p>
                      <a:pPr marL="457200" indent="-226695">
                        <a:spcAft>
                          <a:spcPts val="0"/>
                        </a:spcAft>
                      </a:pPr>
                      <a:r>
                        <a:rPr lang="fr-FR" sz="1400" b="1" dirty="0"/>
                        <a:t>Résine cationiques fortes </a:t>
                      </a:r>
                      <a:endParaRPr lang="fr-FR" sz="1800" b="1" dirty="0">
                        <a:solidFill>
                          <a:srgbClr val="FFFF00"/>
                        </a:solidFill>
                        <a:latin typeface="Calibri"/>
                        <a:ea typeface="Calibri"/>
                        <a:cs typeface="Arial"/>
                      </a:endParaRPr>
                    </a:p>
                  </a:txBody>
                  <a:tcPr marL="68580" marR="68580" marT="0" marB="0"/>
                </a:tc>
                <a:tc rowSpan="2">
                  <a:txBody>
                    <a:bodyPr/>
                    <a:lstStyle/>
                    <a:p>
                      <a:pPr marL="407035" indent="-790575" algn="r">
                        <a:spcAft>
                          <a:spcPts val="0"/>
                        </a:spcAft>
                      </a:pPr>
                      <a:r>
                        <a:rPr lang="fr-FR" sz="1400" dirty="0"/>
                        <a:t>sulfoniques (très fortement ionisées, quel que soit le pH)</a:t>
                      </a:r>
                      <a:endParaRPr lang="fr-FR" sz="1800" dirty="0">
                        <a:solidFill>
                          <a:srgbClr val="FFFF00"/>
                        </a:solidFill>
                        <a:latin typeface="Calibri"/>
                        <a:ea typeface="Calibri"/>
                        <a:cs typeface="Arial"/>
                      </a:endParaRPr>
                    </a:p>
                  </a:txBody>
                  <a:tcPr marL="68580" marR="68580" marT="0" marB="0"/>
                </a:tc>
                <a:tc>
                  <a:txBody>
                    <a:bodyPr/>
                    <a:lstStyle/>
                    <a:p>
                      <a:pPr marL="457200" indent="-226695">
                        <a:spcAft>
                          <a:spcPts val="0"/>
                        </a:spcAft>
                      </a:pPr>
                      <a:r>
                        <a:rPr lang="fr-FR" sz="1400"/>
                        <a:t>Résine sous forme acide :</a:t>
                      </a:r>
                      <a:br>
                        <a:rPr lang="fr-FR" sz="1400"/>
                      </a:br>
                      <a:r>
                        <a:rPr lang="fr-FR" sz="1400"/>
                        <a:t>Résine-SO</a:t>
                      </a:r>
                      <a:r>
                        <a:rPr lang="fr-FR" sz="1400" baseline="30000"/>
                        <a:t>3-</a:t>
                      </a:r>
                      <a:r>
                        <a:rPr lang="fr-FR" sz="1400"/>
                        <a:t> / H</a:t>
                      </a:r>
                      <a:r>
                        <a:rPr lang="fr-FR" sz="1400" baseline="30000"/>
                        <a:t>+</a:t>
                      </a:r>
                      <a:r>
                        <a:rPr lang="fr-FR" sz="1400"/>
                        <a:t> </a:t>
                      </a:r>
                      <a:br>
                        <a:rPr lang="fr-FR" sz="1400"/>
                      </a:br>
                      <a:r>
                        <a:rPr lang="fr-FR" sz="1400"/>
                        <a:t>(contre-ion : H</a:t>
                      </a:r>
                      <a:r>
                        <a:rPr lang="fr-FR" sz="1400" baseline="30000"/>
                        <a:t>+</a:t>
                      </a:r>
                      <a:r>
                        <a:rPr lang="fr-FR" sz="1400"/>
                        <a:t>)</a:t>
                      </a:r>
                      <a:endParaRPr lang="fr-FR" sz="1800">
                        <a:solidFill>
                          <a:srgbClr val="FFFF00"/>
                        </a:solidFill>
                        <a:latin typeface="Calibri"/>
                        <a:ea typeface="Calibri"/>
                        <a:cs typeface="Arial"/>
                      </a:endParaRPr>
                    </a:p>
                  </a:txBody>
                  <a:tcPr marL="68580" marR="68580" marT="0" marB="0"/>
                </a:tc>
              </a:tr>
              <a:tr h="751979">
                <a:tc vMerge="1">
                  <a:txBody>
                    <a:bodyPr/>
                    <a:lstStyle/>
                    <a:p>
                      <a:endParaRPr lang="fr-FR"/>
                    </a:p>
                  </a:txBody>
                  <a:tcPr/>
                </a:tc>
                <a:tc vMerge="1">
                  <a:txBody>
                    <a:bodyPr/>
                    <a:lstStyle/>
                    <a:p>
                      <a:endParaRPr lang="fr-FR"/>
                    </a:p>
                  </a:txBody>
                  <a:tcPr/>
                </a:tc>
                <a:tc>
                  <a:txBody>
                    <a:bodyPr/>
                    <a:lstStyle/>
                    <a:p>
                      <a:pPr marL="457200" indent="-226695">
                        <a:spcAft>
                          <a:spcPts val="0"/>
                        </a:spcAft>
                      </a:pPr>
                      <a:r>
                        <a:rPr lang="fr-FR" sz="1400"/>
                        <a:t>Résine sous forme sodique :</a:t>
                      </a:r>
                      <a:br>
                        <a:rPr lang="fr-FR" sz="1400"/>
                      </a:br>
                      <a:r>
                        <a:rPr lang="fr-FR" sz="1400"/>
                        <a:t>Résine-SO</a:t>
                      </a:r>
                      <a:r>
                        <a:rPr lang="fr-FR" sz="1400" baseline="30000"/>
                        <a:t>3-</a:t>
                      </a:r>
                      <a:r>
                        <a:rPr lang="fr-FR" sz="1400"/>
                        <a:t> / Na</a:t>
                      </a:r>
                      <a:r>
                        <a:rPr lang="fr-FR" sz="1400" baseline="30000"/>
                        <a:t>+</a:t>
                      </a:r>
                      <a:r>
                        <a:rPr lang="fr-FR" sz="1400"/>
                        <a:t/>
                      </a:r>
                      <a:br>
                        <a:rPr lang="fr-FR" sz="1400"/>
                      </a:br>
                      <a:r>
                        <a:rPr lang="fr-FR" sz="1400"/>
                        <a:t>(contre-ion : Na</a:t>
                      </a:r>
                      <a:r>
                        <a:rPr lang="fr-FR" sz="1400" baseline="30000"/>
                        <a:t>+</a:t>
                      </a:r>
                      <a:r>
                        <a:rPr lang="fr-FR" sz="1400"/>
                        <a:t>)</a:t>
                      </a:r>
                      <a:endParaRPr lang="fr-FR" sz="1800">
                        <a:solidFill>
                          <a:srgbClr val="FFFF00"/>
                        </a:solidFill>
                        <a:latin typeface="Calibri"/>
                        <a:ea typeface="Calibri"/>
                        <a:cs typeface="Arial"/>
                      </a:endParaRPr>
                    </a:p>
                  </a:txBody>
                  <a:tcPr marL="68580" marR="68580" marT="0" marB="0"/>
                </a:tc>
              </a:tr>
              <a:tr h="375989">
                <a:tc rowSpan="2">
                  <a:txBody>
                    <a:bodyPr/>
                    <a:lstStyle/>
                    <a:p>
                      <a:pPr marL="457200" indent="-226695">
                        <a:spcAft>
                          <a:spcPts val="0"/>
                        </a:spcAft>
                      </a:pPr>
                      <a:r>
                        <a:rPr lang="fr-FR" sz="1400" b="1" dirty="0"/>
                        <a:t>Résines cationiques faibles  </a:t>
                      </a:r>
                      <a:endParaRPr lang="fr-FR" sz="1800" b="1" dirty="0">
                        <a:solidFill>
                          <a:srgbClr val="FFFF00"/>
                        </a:solidFill>
                        <a:latin typeface="Calibri"/>
                        <a:ea typeface="Calibri"/>
                        <a:cs typeface="Arial"/>
                      </a:endParaRPr>
                    </a:p>
                  </a:txBody>
                  <a:tcPr marL="68580" marR="68580" marT="0" marB="0"/>
                </a:tc>
                <a:tc rowSpan="2">
                  <a:txBody>
                    <a:bodyPr/>
                    <a:lstStyle/>
                    <a:p>
                      <a:pPr marL="457200" indent="-226695">
                        <a:spcAft>
                          <a:spcPts val="0"/>
                        </a:spcAft>
                      </a:pPr>
                      <a:r>
                        <a:rPr lang="fr-FR" sz="1400"/>
                        <a:t>non ionisées en milieu fortement acide</a:t>
                      </a:r>
                      <a:endParaRPr lang="fr-FR" sz="1800">
                        <a:solidFill>
                          <a:srgbClr val="FFFF00"/>
                        </a:solidFill>
                        <a:latin typeface="Calibri"/>
                        <a:ea typeface="Calibri"/>
                        <a:cs typeface="Arial"/>
                      </a:endParaRPr>
                    </a:p>
                  </a:txBody>
                  <a:tcPr marL="68580" marR="68580" marT="0" marB="0"/>
                </a:tc>
                <a:tc>
                  <a:txBody>
                    <a:bodyPr/>
                    <a:lstStyle/>
                    <a:p>
                      <a:pPr marL="457200" indent="-226695">
                        <a:spcAft>
                          <a:spcPts val="0"/>
                        </a:spcAft>
                      </a:pPr>
                      <a:r>
                        <a:rPr lang="fr-FR" sz="1400" dirty="0"/>
                        <a:t>Résine sous forme acide :</a:t>
                      </a:r>
                      <a:endParaRPr lang="fr-FR" sz="1800" dirty="0"/>
                    </a:p>
                    <a:p>
                      <a:pPr marL="457200" indent="-226695">
                        <a:spcAft>
                          <a:spcPts val="0"/>
                        </a:spcAft>
                      </a:pPr>
                      <a:r>
                        <a:rPr lang="fr-FR" sz="1400" dirty="0"/>
                        <a:t>Résine-COO</a:t>
                      </a:r>
                      <a:r>
                        <a:rPr lang="fr-FR" sz="1400" baseline="30000" dirty="0"/>
                        <a:t>- </a:t>
                      </a:r>
                      <a:r>
                        <a:rPr lang="fr-FR" sz="1400" dirty="0"/>
                        <a:t> H</a:t>
                      </a:r>
                      <a:r>
                        <a:rPr lang="fr-FR" sz="1400" baseline="30000" dirty="0"/>
                        <a:t>+</a:t>
                      </a:r>
                      <a:endParaRPr lang="fr-FR" sz="1800" dirty="0">
                        <a:solidFill>
                          <a:srgbClr val="FFFF00"/>
                        </a:solidFill>
                        <a:latin typeface="Calibri"/>
                        <a:ea typeface="Calibri"/>
                        <a:cs typeface="Arial"/>
                      </a:endParaRPr>
                    </a:p>
                  </a:txBody>
                  <a:tcPr marL="68580" marR="68580" marT="0" marB="0"/>
                </a:tc>
              </a:tr>
              <a:tr h="563984">
                <a:tc vMerge="1">
                  <a:txBody>
                    <a:bodyPr/>
                    <a:lstStyle/>
                    <a:p>
                      <a:endParaRPr lang="fr-FR"/>
                    </a:p>
                  </a:txBody>
                  <a:tcPr/>
                </a:tc>
                <a:tc vMerge="1">
                  <a:txBody>
                    <a:bodyPr/>
                    <a:lstStyle/>
                    <a:p>
                      <a:endParaRPr lang="fr-FR"/>
                    </a:p>
                  </a:txBody>
                  <a:tcPr/>
                </a:tc>
                <a:tc>
                  <a:txBody>
                    <a:bodyPr/>
                    <a:lstStyle/>
                    <a:p>
                      <a:pPr marL="457200" indent="-226695">
                        <a:spcAft>
                          <a:spcPts val="0"/>
                        </a:spcAft>
                      </a:pPr>
                      <a:r>
                        <a:rPr lang="fr-FR" sz="1400" dirty="0"/>
                        <a:t>Résine sous forme sodique :</a:t>
                      </a:r>
                      <a:endParaRPr lang="fr-FR" sz="1800" dirty="0"/>
                    </a:p>
                    <a:p>
                      <a:pPr marL="457200" indent="-226695">
                        <a:spcAft>
                          <a:spcPts val="0"/>
                        </a:spcAft>
                      </a:pPr>
                      <a:r>
                        <a:rPr lang="fr-FR" sz="1400" dirty="0"/>
                        <a:t>Résine-COO</a:t>
                      </a:r>
                      <a:r>
                        <a:rPr lang="fr-FR" sz="1400" baseline="30000" dirty="0"/>
                        <a:t>-</a:t>
                      </a:r>
                      <a:r>
                        <a:rPr lang="fr-FR" sz="1400" dirty="0"/>
                        <a:t>  Na</a:t>
                      </a:r>
                      <a:r>
                        <a:rPr lang="fr-FR" sz="1400" baseline="30000" dirty="0"/>
                        <a:t>+</a:t>
                      </a:r>
                      <a:endParaRPr lang="fr-FR" sz="1800" dirty="0">
                        <a:solidFill>
                          <a:srgbClr val="FFFF00"/>
                        </a:solidFill>
                        <a:latin typeface="Calibri"/>
                        <a:ea typeface="Calibri"/>
                        <a:cs typeface="Arial"/>
                      </a:endParaRPr>
                    </a:p>
                  </a:txBody>
                  <a:tcPr marL="68580" marR="68580" marT="0" marB="0"/>
                </a:tc>
              </a:tr>
              <a:tr h="375989">
                <a:tc rowSpan="2">
                  <a:txBody>
                    <a:bodyPr/>
                    <a:lstStyle/>
                    <a:p>
                      <a:pPr marL="457200" indent="-226695">
                        <a:spcAft>
                          <a:spcPts val="0"/>
                        </a:spcAft>
                      </a:pPr>
                      <a:r>
                        <a:rPr lang="fr-FR" sz="1400" b="1" dirty="0"/>
                        <a:t>Résines cationiques très faibles </a:t>
                      </a:r>
                      <a:endParaRPr lang="fr-FR" sz="1800" b="1" dirty="0">
                        <a:solidFill>
                          <a:srgbClr val="FFFF00"/>
                        </a:solidFill>
                        <a:latin typeface="Calibri"/>
                        <a:ea typeface="Calibri"/>
                        <a:cs typeface="Arial"/>
                      </a:endParaRPr>
                    </a:p>
                  </a:txBody>
                  <a:tcPr marL="68580" marR="68580" marT="0" marB="0"/>
                </a:tc>
                <a:tc rowSpan="2">
                  <a:txBody>
                    <a:bodyPr/>
                    <a:lstStyle/>
                    <a:p>
                      <a:pPr marL="457200" indent="-226695">
                        <a:spcAft>
                          <a:spcPts val="0"/>
                        </a:spcAft>
                      </a:pPr>
                      <a:r>
                        <a:rPr lang="fr-FR" sz="1400"/>
                        <a:t>Exp :Phénoliques  (uniquement ionisées en milieu alcalin)   </a:t>
                      </a:r>
                      <a:endParaRPr lang="fr-FR" sz="1800">
                        <a:solidFill>
                          <a:srgbClr val="FFFF00"/>
                        </a:solidFill>
                        <a:latin typeface="Calibri"/>
                        <a:ea typeface="Calibri"/>
                        <a:cs typeface="Arial"/>
                      </a:endParaRPr>
                    </a:p>
                  </a:txBody>
                  <a:tcPr marL="68580" marR="68580" marT="0" marB="0"/>
                </a:tc>
                <a:tc>
                  <a:txBody>
                    <a:bodyPr/>
                    <a:lstStyle/>
                    <a:p>
                      <a:pPr marL="457200" indent="-226695">
                        <a:spcAft>
                          <a:spcPts val="0"/>
                        </a:spcAft>
                      </a:pPr>
                      <a:r>
                        <a:rPr lang="fr-FR" sz="1400" dirty="0"/>
                        <a:t>Résine sous forme acide :</a:t>
                      </a:r>
                      <a:endParaRPr lang="fr-FR" sz="1800" dirty="0"/>
                    </a:p>
                    <a:p>
                      <a:pPr marL="457200" indent="-226695">
                        <a:spcAft>
                          <a:spcPts val="0"/>
                        </a:spcAft>
                      </a:pPr>
                      <a:r>
                        <a:rPr lang="fr-FR" sz="1400" dirty="0"/>
                        <a:t>Résine-O</a:t>
                      </a:r>
                      <a:r>
                        <a:rPr lang="fr-FR" sz="1400" baseline="30000" dirty="0"/>
                        <a:t>- </a:t>
                      </a:r>
                      <a:r>
                        <a:rPr lang="fr-FR" sz="1400" dirty="0"/>
                        <a:t>/ H</a:t>
                      </a:r>
                      <a:r>
                        <a:rPr lang="fr-FR" sz="1400" baseline="30000" dirty="0"/>
                        <a:t>+</a:t>
                      </a:r>
                      <a:endParaRPr lang="fr-FR" sz="1800" dirty="0">
                        <a:solidFill>
                          <a:srgbClr val="FFFF00"/>
                        </a:solidFill>
                        <a:latin typeface="Calibri"/>
                        <a:ea typeface="Calibri"/>
                        <a:cs typeface="Arial"/>
                      </a:endParaRPr>
                    </a:p>
                  </a:txBody>
                  <a:tcPr marL="68580" marR="68580" marT="0" marB="0"/>
                </a:tc>
              </a:tr>
              <a:tr h="563984">
                <a:tc vMerge="1">
                  <a:txBody>
                    <a:bodyPr/>
                    <a:lstStyle/>
                    <a:p>
                      <a:endParaRPr lang="fr-FR"/>
                    </a:p>
                  </a:txBody>
                  <a:tcPr/>
                </a:tc>
                <a:tc vMerge="1">
                  <a:txBody>
                    <a:bodyPr/>
                    <a:lstStyle/>
                    <a:p>
                      <a:endParaRPr lang="fr-FR"/>
                    </a:p>
                  </a:txBody>
                  <a:tcPr/>
                </a:tc>
                <a:tc>
                  <a:txBody>
                    <a:bodyPr/>
                    <a:lstStyle/>
                    <a:p>
                      <a:pPr marL="457200" indent="-226695">
                        <a:spcAft>
                          <a:spcPts val="0"/>
                        </a:spcAft>
                      </a:pPr>
                      <a:r>
                        <a:rPr lang="fr-FR" sz="1400" dirty="0"/>
                        <a:t>Résine sous forme sodique :</a:t>
                      </a:r>
                      <a:endParaRPr lang="fr-FR" sz="1800" dirty="0"/>
                    </a:p>
                    <a:p>
                      <a:pPr marL="457200" indent="-226695">
                        <a:spcAft>
                          <a:spcPts val="0"/>
                        </a:spcAft>
                      </a:pPr>
                      <a:r>
                        <a:rPr lang="fr-FR" sz="1400" dirty="0"/>
                        <a:t>Résine-O</a:t>
                      </a:r>
                      <a:r>
                        <a:rPr lang="fr-FR" sz="1400" baseline="30000" dirty="0"/>
                        <a:t>-</a:t>
                      </a:r>
                      <a:r>
                        <a:rPr lang="fr-FR" sz="1400" dirty="0"/>
                        <a:t> / Na</a:t>
                      </a:r>
                      <a:r>
                        <a:rPr lang="fr-FR" sz="1400" baseline="30000" dirty="0"/>
                        <a:t>+</a:t>
                      </a:r>
                      <a:endParaRPr lang="fr-FR" sz="1800" dirty="0">
                        <a:solidFill>
                          <a:srgbClr val="FFFF00"/>
                        </a:solidFill>
                        <a:latin typeface="Calibri"/>
                        <a:ea typeface="Calibri"/>
                        <a:cs typeface="Arial"/>
                      </a:endParaRPr>
                    </a:p>
                  </a:txBody>
                  <a:tcPr marL="68580" marR="68580" marT="0" marB="0"/>
                </a:tc>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28671"/>
            <a:ext cx="8229600" cy="1143007"/>
          </a:xfrm>
        </p:spPr>
        <p:txBody>
          <a:bodyPr>
            <a:normAutofit/>
          </a:bodyPr>
          <a:lstStyle/>
          <a:p>
            <a:pPr lvl="0">
              <a:buNone/>
            </a:pPr>
            <a:r>
              <a:rPr lang="fr-FR" sz="2800" b="1" dirty="0" smtClean="0">
                <a:solidFill>
                  <a:srgbClr val="FFFF00"/>
                </a:solidFill>
              </a:rPr>
              <a:t>Résines anioniques :</a:t>
            </a:r>
            <a:endParaRPr lang="fr-FR" sz="2800" dirty="0" smtClean="0">
              <a:solidFill>
                <a:srgbClr val="FFFF00"/>
              </a:solidFill>
            </a:endParaRPr>
          </a:p>
          <a:p>
            <a:pPr>
              <a:buNone/>
            </a:pPr>
            <a:r>
              <a:rPr lang="fr-FR" sz="2800" dirty="0" smtClean="0">
                <a:solidFill>
                  <a:srgbClr val="FFFF00"/>
                </a:solidFill>
              </a:rPr>
              <a:t>Ces résines sont également classées en :</a:t>
            </a:r>
          </a:p>
          <a:p>
            <a:pPr>
              <a:buNone/>
            </a:pPr>
            <a:endParaRPr lang="fr-FR" dirty="0" smtClean="0">
              <a:solidFill>
                <a:srgbClr val="FFFF00"/>
              </a:solidFill>
            </a:endParaRPr>
          </a:p>
          <a:p>
            <a:pPr>
              <a:buNone/>
            </a:pPr>
            <a:endParaRPr lang="fr-FR" dirty="0">
              <a:solidFill>
                <a:srgbClr val="FFFF00"/>
              </a:solidFill>
            </a:endParaRPr>
          </a:p>
        </p:txBody>
      </p:sp>
      <p:graphicFrame>
        <p:nvGraphicFramePr>
          <p:cNvPr id="4" name="Tableau 3"/>
          <p:cNvGraphicFramePr>
            <a:graphicFrameLocks noGrp="1"/>
          </p:cNvGraphicFramePr>
          <p:nvPr/>
        </p:nvGraphicFramePr>
        <p:xfrm>
          <a:off x="714347" y="2500305"/>
          <a:ext cx="7500990" cy="2505853"/>
        </p:xfrm>
        <a:graphic>
          <a:graphicData uri="http://schemas.openxmlformats.org/drawingml/2006/table">
            <a:tbl>
              <a:tblPr>
                <a:tableStyleId>{69C7853C-536D-4A76-A0AE-DD22124D55A5}</a:tableStyleId>
              </a:tblPr>
              <a:tblGrid>
                <a:gridCol w="3750495"/>
                <a:gridCol w="3750495"/>
              </a:tblGrid>
              <a:tr h="211519">
                <a:tc>
                  <a:txBody>
                    <a:bodyPr/>
                    <a:lstStyle/>
                    <a:p>
                      <a:pPr marL="457200" indent="-226695" algn="l">
                        <a:spcAft>
                          <a:spcPts val="0"/>
                        </a:spcAft>
                      </a:pPr>
                      <a:r>
                        <a:rPr lang="fr-FR" sz="1400" b="1" dirty="0"/>
                        <a:t>Type de la résine anionique</a:t>
                      </a:r>
                      <a:endParaRPr lang="fr-FR" sz="1800" b="1" dirty="0">
                        <a:latin typeface="Calibri"/>
                        <a:ea typeface="Calibri"/>
                        <a:cs typeface="Arial"/>
                      </a:endParaRPr>
                    </a:p>
                  </a:txBody>
                  <a:tcPr marL="68580" marR="68580" marT="0" marB="0"/>
                </a:tc>
                <a:tc>
                  <a:txBody>
                    <a:bodyPr/>
                    <a:lstStyle/>
                    <a:p>
                      <a:pPr marL="457200" indent="-226695" algn="ctr">
                        <a:spcAft>
                          <a:spcPts val="0"/>
                        </a:spcAft>
                      </a:pPr>
                      <a:r>
                        <a:rPr lang="fr-FR" sz="1400" b="1" dirty="0"/>
                        <a:t>Différents types</a:t>
                      </a:r>
                      <a:endParaRPr lang="fr-FR" sz="1800" b="1" dirty="0">
                        <a:latin typeface="Calibri"/>
                        <a:ea typeface="Calibri"/>
                        <a:cs typeface="Arial"/>
                      </a:endParaRPr>
                    </a:p>
                  </a:txBody>
                  <a:tcPr marL="68580" marR="68580" marT="0" marB="0"/>
                </a:tc>
              </a:tr>
              <a:tr h="1402194">
                <a:tc rowSpan="2">
                  <a:txBody>
                    <a:bodyPr/>
                    <a:lstStyle/>
                    <a:p>
                      <a:pPr marL="457200" indent="-226695" algn="l">
                        <a:spcAft>
                          <a:spcPts val="0"/>
                        </a:spcAft>
                      </a:pPr>
                      <a:r>
                        <a:rPr lang="fr-FR" sz="1400" b="1" dirty="0"/>
                        <a:t>Résine anioniques fortes</a:t>
                      </a:r>
                      <a:endParaRPr lang="fr-FR" sz="1400" b="1" dirty="0">
                        <a:latin typeface="Calibri"/>
                        <a:ea typeface="Calibri"/>
                        <a:cs typeface="Arial"/>
                      </a:endParaRPr>
                    </a:p>
                  </a:txBody>
                  <a:tcPr marL="68580" marR="68580" marT="0" marB="0"/>
                </a:tc>
                <a:tc>
                  <a:txBody>
                    <a:bodyPr/>
                    <a:lstStyle/>
                    <a:p>
                      <a:pPr marL="407035" indent="-339090" algn="ctr">
                        <a:spcAft>
                          <a:spcPts val="0"/>
                        </a:spcAft>
                      </a:pPr>
                      <a:r>
                        <a:rPr lang="fr-FR" sz="1400"/>
                        <a:t>sulfoniques (résines à groupement aminés quaternaires)</a:t>
                      </a:r>
                      <a:endParaRPr lang="fr-FR" sz="1800"/>
                    </a:p>
                    <a:p>
                      <a:pPr marL="457200" indent="-226695" algn="ctr">
                        <a:spcAft>
                          <a:spcPts val="0"/>
                        </a:spcAft>
                      </a:pPr>
                      <a:r>
                        <a:rPr lang="fr-FR" sz="1400"/>
                        <a:t>Exp :</a:t>
                      </a:r>
                      <a:endParaRPr lang="fr-FR" sz="1800"/>
                    </a:p>
                    <a:p>
                      <a:pPr marL="457200" indent="-226695" algn="l">
                        <a:spcAft>
                          <a:spcPts val="0"/>
                        </a:spcAft>
                      </a:pPr>
                      <a:r>
                        <a:rPr lang="fr-FR" sz="1400"/>
                        <a:t>résine sous forme chlorure</a:t>
                      </a:r>
                      <a:endParaRPr lang="fr-FR" sz="1800"/>
                    </a:p>
                    <a:p>
                      <a:pPr marL="457200" indent="-226695" algn="l">
                        <a:spcAft>
                          <a:spcPts val="0"/>
                        </a:spcAft>
                      </a:pPr>
                      <a:r>
                        <a:rPr lang="fr-FR" sz="1400"/>
                        <a:t>résine sous forme basique</a:t>
                      </a:r>
                      <a:endParaRPr lang="fr-FR" sz="1800">
                        <a:latin typeface="Calibri"/>
                        <a:ea typeface="Calibri"/>
                        <a:cs typeface="Arial"/>
                      </a:endParaRPr>
                    </a:p>
                  </a:txBody>
                  <a:tcPr marL="68580" marR="68580" marT="0" marB="0"/>
                </a:tc>
              </a:tr>
              <a:tr h="463579">
                <a:tc vMerge="1">
                  <a:txBody>
                    <a:bodyPr/>
                    <a:lstStyle/>
                    <a:p>
                      <a:endParaRPr lang="fr-FR"/>
                    </a:p>
                  </a:txBody>
                  <a:tcPr/>
                </a:tc>
                <a:tc>
                  <a:txBody>
                    <a:bodyPr/>
                    <a:lstStyle/>
                    <a:p>
                      <a:pPr marL="457200" indent="-226695" algn="l">
                        <a:spcAft>
                          <a:spcPts val="0"/>
                        </a:spcAft>
                      </a:pPr>
                      <a:r>
                        <a:rPr lang="fr-FR" sz="1400" dirty="0"/>
                        <a:t>résines à groupement aminés tertiaires.</a:t>
                      </a:r>
                      <a:endParaRPr lang="fr-FR" sz="1800" dirty="0">
                        <a:latin typeface="Calibri"/>
                        <a:ea typeface="Calibri"/>
                        <a:cs typeface="Arial"/>
                      </a:endParaRPr>
                    </a:p>
                  </a:txBody>
                  <a:tcPr marL="68580" marR="68580" marT="0" marB="0"/>
                </a:tc>
              </a:tr>
              <a:tr h="423038">
                <a:tc>
                  <a:txBody>
                    <a:bodyPr/>
                    <a:lstStyle/>
                    <a:p>
                      <a:pPr marL="457200" indent="-226695" algn="l">
                        <a:spcAft>
                          <a:spcPts val="0"/>
                        </a:spcAft>
                      </a:pPr>
                      <a:r>
                        <a:rPr lang="fr-FR" sz="1400" b="1" dirty="0"/>
                        <a:t>Résines anioniques faibles </a:t>
                      </a:r>
                      <a:endParaRPr lang="fr-FR" sz="1800" b="1" dirty="0">
                        <a:latin typeface="Calibri"/>
                        <a:ea typeface="Calibri"/>
                        <a:cs typeface="Arial"/>
                      </a:endParaRPr>
                    </a:p>
                  </a:txBody>
                  <a:tcPr marL="68580" marR="68580" marT="0" marB="0"/>
                </a:tc>
                <a:tc>
                  <a:txBody>
                    <a:bodyPr/>
                    <a:lstStyle/>
                    <a:p>
                      <a:pPr marL="457200" indent="-226695" algn="l">
                        <a:spcAft>
                          <a:spcPts val="0"/>
                        </a:spcAft>
                      </a:pPr>
                      <a:r>
                        <a:rPr lang="fr-FR" sz="1400" dirty="0"/>
                        <a:t>résines à groupement aminés secondaires et primaires.</a:t>
                      </a:r>
                      <a:endParaRPr lang="fr-FR" sz="1800" dirty="0">
                        <a:latin typeface="Calibri"/>
                        <a:ea typeface="Calibri"/>
                        <a:cs typeface="Arial"/>
                      </a:endParaRPr>
                    </a:p>
                  </a:txBody>
                  <a:tcPr marL="68580" marR="68580" marT="0" marB="0"/>
                </a:tc>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14356"/>
            <a:ext cx="8229600" cy="5411807"/>
          </a:xfrm>
        </p:spPr>
        <p:txBody>
          <a:bodyPr>
            <a:normAutofit fontScale="77500" lnSpcReduction="20000"/>
          </a:bodyPr>
          <a:lstStyle/>
          <a:p>
            <a:pPr>
              <a:buNone/>
            </a:pPr>
            <a:r>
              <a:rPr lang="fr-FR" b="1" dirty="0" smtClean="0">
                <a:solidFill>
                  <a:srgbClr val="FFC000"/>
                </a:solidFill>
              </a:rPr>
              <a:t>5.4- Etapes d’une chromatographie sur échangeur d’ions :</a:t>
            </a:r>
            <a:endParaRPr lang="fr-FR" dirty="0" smtClean="0">
              <a:solidFill>
                <a:srgbClr val="FFC000"/>
              </a:solidFill>
            </a:endParaRPr>
          </a:p>
          <a:p>
            <a:pPr lvl="0">
              <a:buFont typeface="Wingdings" pitchFamily="2" charset="2"/>
              <a:buChar char="Ø"/>
            </a:pPr>
            <a:r>
              <a:rPr lang="fr-FR" b="1" dirty="0" smtClean="0">
                <a:solidFill>
                  <a:srgbClr val="FFC000"/>
                </a:solidFill>
              </a:rPr>
              <a:t>Préparation et remplissage de la colonne :</a:t>
            </a:r>
            <a:endParaRPr lang="fr-FR" dirty="0" smtClean="0">
              <a:solidFill>
                <a:srgbClr val="FFC000"/>
              </a:solidFill>
            </a:endParaRPr>
          </a:p>
          <a:p>
            <a:pPr>
              <a:buNone/>
            </a:pPr>
            <a:r>
              <a:rPr lang="fr-FR" dirty="0" smtClean="0">
                <a:solidFill>
                  <a:srgbClr val="FFFF00"/>
                </a:solidFill>
              </a:rPr>
              <a:t>La résine est mise en suspension dans le tampon de développement, la colonne est remplie sans fissures ni bulles.</a:t>
            </a:r>
          </a:p>
          <a:p>
            <a:pPr lvl="0">
              <a:buFont typeface="Wingdings" pitchFamily="2" charset="2"/>
              <a:buChar char="Ø"/>
            </a:pPr>
            <a:r>
              <a:rPr lang="fr-FR" b="1" dirty="0" smtClean="0">
                <a:solidFill>
                  <a:srgbClr val="FFC000"/>
                </a:solidFill>
              </a:rPr>
              <a:t>Etape de fixation :</a:t>
            </a:r>
            <a:endParaRPr lang="fr-FR" dirty="0" smtClean="0">
              <a:solidFill>
                <a:srgbClr val="FFC000"/>
              </a:solidFill>
            </a:endParaRPr>
          </a:p>
          <a:p>
            <a:pPr>
              <a:buNone/>
            </a:pPr>
            <a:r>
              <a:rPr lang="fr-FR" dirty="0" smtClean="0">
                <a:solidFill>
                  <a:srgbClr val="FFFF00"/>
                </a:solidFill>
              </a:rPr>
              <a:t>Après avoir déposé le mélange à analyser, on règle la vitesse d’écoulement. Elle est généralement exprimée en gouttes. min</a:t>
            </a:r>
            <a:r>
              <a:rPr lang="fr-FR" baseline="30000" dirty="0" smtClean="0">
                <a:solidFill>
                  <a:srgbClr val="FFFF00"/>
                </a:solidFill>
              </a:rPr>
              <a:t>-1</a:t>
            </a:r>
            <a:r>
              <a:rPr lang="fr-FR" dirty="0" smtClean="0">
                <a:solidFill>
                  <a:srgbClr val="FFFF00"/>
                </a:solidFill>
              </a:rPr>
              <a:t> ou en ml. min</a:t>
            </a:r>
            <a:r>
              <a:rPr lang="fr-FR" baseline="30000" dirty="0" smtClean="0">
                <a:solidFill>
                  <a:srgbClr val="FFFF00"/>
                </a:solidFill>
              </a:rPr>
              <a:t>-1</a:t>
            </a:r>
            <a:r>
              <a:rPr lang="fr-FR" dirty="0" smtClean="0">
                <a:solidFill>
                  <a:srgbClr val="FFFF00"/>
                </a:solidFill>
              </a:rPr>
              <a:t>.</a:t>
            </a:r>
          </a:p>
          <a:p>
            <a:pPr lvl="0">
              <a:buFont typeface="Wingdings" pitchFamily="2" charset="2"/>
              <a:buChar char="Ø"/>
            </a:pPr>
            <a:r>
              <a:rPr lang="fr-FR" b="1" dirty="0" smtClean="0">
                <a:solidFill>
                  <a:srgbClr val="FFC000"/>
                </a:solidFill>
              </a:rPr>
              <a:t>Elution :</a:t>
            </a:r>
            <a:endParaRPr lang="fr-FR" dirty="0" smtClean="0">
              <a:solidFill>
                <a:srgbClr val="FFC000"/>
              </a:solidFill>
            </a:endParaRPr>
          </a:p>
          <a:p>
            <a:pPr>
              <a:buNone/>
            </a:pPr>
            <a:r>
              <a:rPr lang="fr-FR" dirty="0" smtClean="0">
                <a:solidFill>
                  <a:srgbClr val="FFFF00"/>
                </a:solidFill>
              </a:rPr>
              <a:t>L’élution consiste à déplacer l’ion fixé par un autre, de densité de charge et de concentration plus élevées, il existe également une élution par gradient soit de pH ou de force ionique.</a:t>
            </a:r>
          </a:p>
          <a:p>
            <a:endParaRPr lang="fr-F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3257560"/>
          </a:xfrm>
        </p:spPr>
        <p:txBody>
          <a:bodyPr>
            <a:normAutofit fontScale="85000" lnSpcReduction="20000"/>
          </a:bodyPr>
          <a:lstStyle/>
          <a:p>
            <a:pPr>
              <a:buNone/>
            </a:pPr>
            <a:r>
              <a:rPr lang="fr-FR" b="1" dirty="0" smtClean="0">
                <a:solidFill>
                  <a:srgbClr val="FFC000"/>
                </a:solidFill>
              </a:rPr>
              <a:t>5.5 Techniques  expérimentales :</a:t>
            </a:r>
            <a:endParaRPr lang="fr-FR" dirty="0" smtClean="0">
              <a:solidFill>
                <a:srgbClr val="FFC000"/>
              </a:solidFill>
            </a:endParaRPr>
          </a:p>
          <a:p>
            <a:pPr>
              <a:buFont typeface="Wingdings" pitchFamily="2" charset="2"/>
              <a:buChar char="Ø"/>
            </a:pPr>
            <a:r>
              <a:rPr lang="fr-FR" dirty="0" smtClean="0">
                <a:solidFill>
                  <a:srgbClr val="FFFF00"/>
                </a:solidFill>
              </a:rPr>
              <a:t>La réaction d’échange d’ion peut être appliquée sur colonne ou en batch</a:t>
            </a:r>
          </a:p>
          <a:p>
            <a:pPr lvl="0">
              <a:buFont typeface="Wingdings" pitchFamily="2" charset="2"/>
              <a:buChar char="Ø"/>
            </a:pPr>
            <a:r>
              <a:rPr lang="fr-FR" dirty="0" smtClean="0">
                <a:solidFill>
                  <a:srgbClr val="FFFF00"/>
                </a:solidFill>
              </a:rPr>
              <a:t>Chromatographie sur colonne.</a:t>
            </a:r>
          </a:p>
          <a:p>
            <a:pPr lvl="0">
              <a:buFont typeface="Wingdings" pitchFamily="2" charset="2"/>
              <a:buChar char="Ø"/>
            </a:pPr>
            <a:r>
              <a:rPr lang="fr-FR" dirty="0" smtClean="0">
                <a:solidFill>
                  <a:srgbClr val="FFFF00"/>
                </a:solidFill>
              </a:rPr>
              <a:t>Technique en batch (procédé en cuve) : l’échantillon à séparer est mis au contact de l’échangeur dans un récipient, sous agitation. Cette technique est utilisée pour des purifications pratiquées à grande échelle. </a:t>
            </a:r>
          </a:p>
          <a:p>
            <a:endParaRPr lang="fr-FR"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3757625"/>
          </a:xfrm>
        </p:spPr>
        <p:txBody>
          <a:bodyPr>
            <a:normAutofit fontScale="77500" lnSpcReduction="20000"/>
          </a:bodyPr>
          <a:lstStyle/>
          <a:p>
            <a:pPr>
              <a:buNone/>
            </a:pPr>
            <a:r>
              <a:rPr lang="fr-FR" b="1" dirty="0" smtClean="0">
                <a:solidFill>
                  <a:srgbClr val="FFC000"/>
                </a:solidFill>
              </a:rPr>
              <a:t>5.5 Applications de la chromatographie par échanges d’ions :</a:t>
            </a:r>
            <a:r>
              <a:rPr lang="fr-FR" b="1" dirty="0" smtClean="0">
                <a:solidFill>
                  <a:srgbClr val="FFFF00"/>
                </a:solidFill>
              </a:rPr>
              <a:t>	</a:t>
            </a:r>
            <a:endParaRPr lang="fr-FR" dirty="0" smtClean="0">
              <a:solidFill>
                <a:srgbClr val="FFFF00"/>
              </a:solidFill>
            </a:endParaRPr>
          </a:p>
          <a:p>
            <a:pPr>
              <a:buNone/>
            </a:pPr>
            <a:r>
              <a:rPr lang="fr-FR" b="1" dirty="0" smtClean="0">
                <a:solidFill>
                  <a:srgbClr val="FFFF00"/>
                </a:solidFill>
              </a:rPr>
              <a:t>-</a:t>
            </a:r>
            <a:r>
              <a:rPr lang="fr-FR" dirty="0" smtClean="0">
                <a:solidFill>
                  <a:srgbClr val="FFFF00"/>
                </a:solidFill>
              </a:rPr>
              <a:t> élimination sélective d'éléments divers</a:t>
            </a:r>
          </a:p>
          <a:p>
            <a:pPr>
              <a:buNone/>
            </a:pPr>
            <a:r>
              <a:rPr lang="fr-FR" b="1" dirty="0" smtClean="0">
                <a:solidFill>
                  <a:srgbClr val="FFFF00"/>
                </a:solidFill>
              </a:rPr>
              <a:t>-</a:t>
            </a:r>
            <a:r>
              <a:rPr lang="fr-FR" dirty="0" smtClean="0">
                <a:solidFill>
                  <a:srgbClr val="FFFF00"/>
                </a:solidFill>
              </a:rPr>
              <a:t>analyse et séparation</a:t>
            </a:r>
            <a:r>
              <a:rPr lang="fr-FR" b="1" dirty="0" smtClean="0">
                <a:solidFill>
                  <a:srgbClr val="FFFF00"/>
                </a:solidFill>
              </a:rPr>
              <a:t> </a:t>
            </a:r>
            <a:r>
              <a:rPr lang="fr-FR" dirty="0" smtClean="0">
                <a:solidFill>
                  <a:srgbClr val="FFFF00"/>
                </a:solidFill>
              </a:rPr>
              <a:t>de sels minéraux (</a:t>
            </a:r>
            <a:r>
              <a:rPr lang="fr-FR" dirty="0" smtClean="0">
                <a:solidFill>
                  <a:srgbClr val="FFFF00"/>
                </a:solidFill>
                <a:hlinkClick r:id="rId2"/>
              </a:rPr>
              <a:t>Traitement d'eau</a:t>
            </a:r>
            <a:r>
              <a:rPr lang="fr-FR" dirty="0" smtClean="0">
                <a:solidFill>
                  <a:srgbClr val="FFFF00"/>
                </a:solidFill>
              </a:rPr>
              <a:t>,…) </a:t>
            </a:r>
          </a:p>
          <a:p>
            <a:pPr>
              <a:buNone/>
            </a:pPr>
            <a:r>
              <a:rPr lang="fr-FR" b="1" dirty="0" smtClean="0">
                <a:solidFill>
                  <a:srgbClr val="FFFF00"/>
                </a:solidFill>
              </a:rPr>
              <a:t>-</a:t>
            </a:r>
            <a:r>
              <a:rPr lang="fr-FR" dirty="0" smtClean="0">
                <a:solidFill>
                  <a:srgbClr val="FFFF00"/>
                </a:solidFill>
              </a:rPr>
              <a:t>séparation  d’acides aminés, de protéines, enzymes.</a:t>
            </a:r>
          </a:p>
          <a:p>
            <a:pPr lvl="0">
              <a:buNone/>
            </a:pPr>
            <a:r>
              <a:rPr lang="fr-FR" dirty="0" smtClean="0">
                <a:solidFill>
                  <a:srgbClr val="FFFF00"/>
                </a:solidFill>
              </a:rPr>
              <a:t>purification des glucides ionisés (Déminéralisation des jus, Décoloration de sirops ….)</a:t>
            </a:r>
          </a:p>
          <a:p>
            <a:pPr lvl="0">
              <a:buNone/>
            </a:pPr>
            <a:r>
              <a:rPr lang="fr-FR" dirty="0" smtClean="0">
                <a:solidFill>
                  <a:srgbClr val="FFFF00"/>
                </a:solidFill>
              </a:rPr>
              <a:t>de nucléotides, d’acides nucléiques, de lipides ionisés</a:t>
            </a:r>
          </a:p>
          <a:p>
            <a:pPr>
              <a:buNone/>
            </a:pPr>
            <a:r>
              <a:rPr lang="fr-FR" b="1" dirty="0" smtClean="0">
                <a:solidFill>
                  <a:srgbClr val="FFFF00"/>
                </a:solidFill>
              </a:rPr>
              <a:t> </a:t>
            </a:r>
            <a:endParaRPr lang="fr-FR" dirty="0" smtClean="0">
              <a:solidFill>
                <a:srgbClr val="FFFF00"/>
              </a:solidFill>
            </a:endParaRPr>
          </a:p>
          <a:p>
            <a:endParaRPr lang="fr-F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28670"/>
            <a:ext cx="8472518" cy="5197493"/>
          </a:xfrm>
        </p:spPr>
        <p:txBody>
          <a:bodyPr/>
          <a:lstStyle/>
          <a:p>
            <a:pPr>
              <a:buNone/>
            </a:pPr>
            <a:r>
              <a:rPr lang="fr-FR" b="1" dirty="0" smtClean="0">
                <a:solidFill>
                  <a:srgbClr val="FFFF00"/>
                </a:solidFill>
              </a:rPr>
              <a:t>6. Chromatographie liquide haute performance HPLC/CLHP</a:t>
            </a:r>
          </a:p>
          <a:p>
            <a:pPr algn="just">
              <a:buNone/>
            </a:pPr>
            <a:r>
              <a:rPr lang="fr-FR" dirty="0" smtClean="0"/>
              <a:t>	</a:t>
            </a:r>
            <a:r>
              <a:rPr lang="fr-FR" dirty="0" smtClean="0">
                <a:solidFill>
                  <a:srgbClr val="FFFF00"/>
                </a:solidFill>
              </a:rPr>
              <a:t>La chromatographie liquide haute performance, utilisée en routine depuis 1975 a </a:t>
            </a:r>
            <a:r>
              <a:rPr lang="fr-FR" u="sng" dirty="0" smtClean="0">
                <a:solidFill>
                  <a:srgbClr val="FFFF00"/>
                </a:solidFill>
              </a:rPr>
              <a:t>réduit en moyenne de 10 fois le temps nécessaire à l’analyse de nombreux composés biochimiques</a:t>
            </a:r>
            <a:r>
              <a:rPr lang="fr-FR" dirty="0" smtClean="0">
                <a:solidFill>
                  <a:srgbClr val="FFFF00"/>
                </a:solidFill>
              </a:rPr>
              <a:t>. Gain de temps et haut pouvoir de résolution sont les maitres mots de cette technique.</a:t>
            </a:r>
          </a:p>
          <a:p>
            <a:pPr>
              <a:buNone/>
            </a:pPr>
            <a:endParaRPr lang="fr-FR" dirty="0" smtClean="0">
              <a:solidFill>
                <a:srgbClr val="FFFF00"/>
              </a:solidFill>
            </a:endParaRPr>
          </a:p>
          <a:p>
            <a:endParaRPr lang="fr-F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28670"/>
            <a:ext cx="8229600" cy="5197493"/>
          </a:xfrm>
        </p:spPr>
        <p:txBody>
          <a:bodyPr>
            <a:normAutofit fontScale="85000" lnSpcReduction="20000"/>
          </a:bodyPr>
          <a:lstStyle/>
          <a:p>
            <a:pPr>
              <a:buNone/>
            </a:pPr>
            <a:r>
              <a:rPr lang="fr-FR" b="1" dirty="0" smtClean="0">
                <a:solidFill>
                  <a:srgbClr val="FFFF00"/>
                </a:solidFill>
              </a:rPr>
              <a:t>6.1-Principe :</a:t>
            </a:r>
            <a:endParaRPr lang="fr-FR" dirty="0" smtClean="0">
              <a:solidFill>
                <a:srgbClr val="FFFF00"/>
              </a:solidFill>
            </a:endParaRPr>
          </a:p>
          <a:p>
            <a:pPr>
              <a:buNone/>
            </a:pPr>
            <a:r>
              <a:rPr lang="fr-FR" dirty="0" smtClean="0">
                <a:solidFill>
                  <a:srgbClr val="FFFF00"/>
                </a:solidFill>
              </a:rPr>
              <a:t>L’HPLC n’est pas un principe en soi, chaque type de support permet de réaliser une chromatographie dont le principe est déjà connu et appliqué en pression ambiante : adsorption, exclusion-diffusion, ionique, phase inversée…..</a:t>
            </a:r>
          </a:p>
          <a:p>
            <a:pPr>
              <a:buNone/>
            </a:pPr>
            <a:r>
              <a:rPr lang="fr-FR" dirty="0" smtClean="0">
                <a:solidFill>
                  <a:srgbClr val="FFFF00"/>
                </a:solidFill>
              </a:rPr>
              <a:t>La haute performance est due à l’utilisation en HPLC de particules de granulométrie fine et de grande résistance mécanique. Dans ces conditions, la phase liquide mobile percole sous pression.</a:t>
            </a:r>
          </a:p>
          <a:p>
            <a:pPr>
              <a:buNone/>
            </a:pPr>
            <a:r>
              <a:rPr lang="fr-FR" dirty="0" smtClean="0">
                <a:solidFill>
                  <a:srgbClr val="FFFF00"/>
                </a:solidFill>
              </a:rPr>
              <a:t>Cette méthode se distingue des systèmes classiques par :</a:t>
            </a:r>
          </a:p>
          <a:p>
            <a:pPr lvl="0">
              <a:buFont typeface="Wingdings" pitchFamily="2" charset="2"/>
              <a:buChar char="Ø"/>
            </a:pPr>
            <a:r>
              <a:rPr lang="fr-FR" u="sng" dirty="0" smtClean="0">
                <a:solidFill>
                  <a:srgbClr val="FFFF00"/>
                </a:solidFill>
              </a:rPr>
              <a:t>une augmentation de la vitesse d’échange entre phase solide et liquide.</a:t>
            </a:r>
          </a:p>
          <a:p>
            <a:pPr lvl="0">
              <a:buFont typeface="Wingdings" pitchFamily="2" charset="2"/>
              <a:buChar char="Ø"/>
            </a:pPr>
            <a:r>
              <a:rPr lang="fr-FR" u="sng" dirty="0" smtClean="0">
                <a:solidFill>
                  <a:srgbClr val="FFFF00"/>
                </a:solidFill>
              </a:rPr>
              <a:t>Un accroissement du nombre des plateaux théoriques.</a:t>
            </a:r>
          </a:p>
          <a:p>
            <a:endParaRPr lang="fr-FR"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14282" y="714356"/>
            <a:ext cx="4043362" cy="4472005"/>
          </a:xfrm>
        </p:spPr>
        <p:txBody>
          <a:bodyPr>
            <a:normAutofit fontScale="25000" lnSpcReduction="20000"/>
          </a:bodyPr>
          <a:lstStyle/>
          <a:p>
            <a:endParaRPr lang="fr-FR" dirty="0" smtClean="0"/>
          </a:p>
          <a:p>
            <a:pPr>
              <a:buNone/>
            </a:pPr>
            <a:r>
              <a:rPr lang="fr-FR" sz="6200" b="1" dirty="0" smtClean="0">
                <a:solidFill>
                  <a:srgbClr val="FFFF00"/>
                </a:solidFill>
              </a:rPr>
              <a:t>	</a:t>
            </a:r>
            <a:r>
              <a:rPr lang="fr-FR" sz="9600" b="1" dirty="0" smtClean="0">
                <a:solidFill>
                  <a:srgbClr val="FFFF00"/>
                </a:solidFill>
              </a:rPr>
              <a:t>6.2-Notion de plateaux théoriques :</a:t>
            </a:r>
            <a:r>
              <a:rPr lang="fr-FR" sz="9600" dirty="0" smtClean="0">
                <a:solidFill>
                  <a:srgbClr val="FFFF00"/>
                </a:solidFill>
              </a:rPr>
              <a:t>  </a:t>
            </a:r>
          </a:p>
          <a:p>
            <a:pPr>
              <a:buNone/>
            </a:pPr>
            <a:r>
              <a:rPr lang="fr-FR" sz="9600" dirty="0" smtClean="0">
                <a:solidFill>
                  <a:srgbClr val="FFFF00"/>
                </a:solidFill>
              </a:rPr>
              <a:t> 	On peut considérer la colonne de chromatographie comme une colonne de distillation, constituée de « plateaux théoriques ». Au niveau de chaque plateau, l'équilibre est réalise entre les deux phases. Il y a échange de matière horizontalement, jusqu'a ce que KA = [A]stat / [A]mob soit atteint. Il n'y a pas d'échange vertical.</a:t>
            </a:r>
          </a:p>
          <a:p>
            <a:pPr>
              <a:buNone/>
            </a:pPr>
            <a:endParaRPr lang="fr-FR" sz="6200" dirty="0" smtClean="0">
              <a:solidFill>
                <a:srgbClr val="FFFF00"/>
              </a:solidFill>
            </a:endParaRPr>
          </a:p>
          <a:p>
            <a:pPr>
              <a:buNone/>
            </a:pPr>
            <a:endParaRPr lang="fr-FR" sz="6200" dirty="0" smtClean="0">
              <a:solidFill>
                <a:srgbClr val="FFFF00"/>
              </a:solidFill>
            </a:endParaRPr>
          </a:p>
          <a:p>
            <a:pPr>
              <a:buNone/>
            </a:pPr>
            <a:r>
              <a:rPr lang="fr-FR" sz="3700" b="1" dirty="0" smtClean="0"/>
              <a:t> </a:t>
            </a:r>
            <a:endParaRPr lang="fr-FR" sz="3700" dirty="0" smtClean="0"/>
          </a:p>
          <a:p>
            <a:pPr>
              <a:buNone/>
            </a:pPr>
            <a:r>
              <a:rPr lang="fr-FR" sz="3700" b="1" dirty="0" smtClean="0"/>
              <a:t> </a:t>
            </a:r>
            <a:endParaRPr lang="fr-FR" sz="3700" dirty="0" smtClean="0"/>
          </a:p>
          <a:p>
            <a:endParaRPr lang="fr-FR" dirty="0"/>
          </a:p>
        </p:txBody>
      </p:sp>
      <p:pic>
        <p:nvPicPr>
          <p:cNvPr id="5" name="Image 4"/>
          <p:cNvPicPr/>
          <p:nvPr/>
        </p:nvPicPr>
        <p:blipFill>
          <a:blip r:embed="rId2"/>
          <a:srcRect/>
          <a:stretch>
            <a:fillRect/>
          </a:stretch>
        </p:blipFill>
        <p:spPr bwMode="auto">
          <a:xfrm>
            <a:off x="4714876" y="785794"/>
            <a:ext cx="4071966" cy="3500462"/>
          </a:xfrm>
          <a:prstGeom prst="rect">
            <a:avLst/>
          </a:prstGeom>
          <a:noFill/>
          <a:ln w="9525">
            <a:noFill/>
            <a:miter lim="800000"/>
            <a:headEnd/>
            <a:tailEnd/>
          </a:ln>
        </p:spPr>
      </p:pic>
      <p:sp>
        <p:nvSpPr>
          <p:cNvPr id="7" name="Rectangle 6"/>
          <p:cNvSpPr/>
          <p:nvPr/>
        </p:nvSpPr>
        <p:spPr>
          <a:xfrm>
            <a:off x="4786314" y="1785926"/>
            <a:ext cx="1214446" cy="584775"/>
          </a:xfrm>
          <a:prstGeom prst="rect">
            <a:avLst/>
          </a:prstGeom>
          <a:solidFill>
            <a:schemeClr val="bg1"/>
          </a:solidFill>
        </p:spPr>
        <p:txBody>
          <a:bodyPr wrap="square">
            <a:spAutoFit/>
          </a:bodyPr>
          <a:lstStyle/>
          <a:p>
            <a:pPr algn="ctr">
              <a:buNone/>
            </a:pPr>
            <a:r>
              <a:rPr lang="fr-FR" sz="1600" b="1" dirty="0" smtClean="0">
                <a:solidFill>
                  <a:srgbClr val="FF0000"/>
                </a:solidFill>
              </a:rPr>
              <a:t>Phase stationnaire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928670"/>
            <a:ext cx="8229600" cy="5197493"/>
          </a:xfrm>
        </p:spPr>
        <p:txBody>
          <a:bodyPr>
            <a:normAutofit fontScale="55000" lnSpcReduction="20000"/>
          </a:bodyPr>
          <a:lstStyle/>
          <a:p>
            <a:pPr>
              <a:buNone/>
            </a:pPr>
            <a:r>
              <a:rPr lang="fr-FR" b="1" dirty="0" smtClean="0">
                <a:solidFill>
                  <a:srgbClr val="FFFF00"/>
                </a:solidFill>
              </a:rPr>
              <a:t>6.3- Appareillage : </a:t>
            </a:r>
          </a:p>
          <a:p>
            <a:pPr>
              <a:buNone/>
            </a:pPr>
            <a:endParaRPr lang="fr-FR" dirty="0" smtClean="0">
              <a:solidFill>
                <a:srgbClr val="FFFF00"/>
              </a:solidFill>
            </a:endParaRPr>
          </a:p>
          <a:p>
            <a:pPr>
              <a:buNone/>
            </a:pPr>
            <a:r>
              <a:rPr lang="fr-FR" sz="3800" dirty="0" smtClean="0">
                <a:solidFill>
                  <a:srgbClr val="FFFF00"/>
                </a:solidFill>
              </a:rPr>
              <a:t>Dans tout appareil de chromatographie liquide haute performance on retrouvera toujours les éléments de base suivants : </a:t>
            </a:r>
          </a:p>
          <a:p>
            <a:pPr lvl="0">
              <a:buNone/>
            </a:pPr>
            <a:r>
              <a:rPr lang="fr-FR" sz="3800" dirty="0" smtClean="0">
                <a:solidFill>
                  <a:srgbClr val="FFFF00"/>
                </a:solidFill>
              </a:rPr>
              <a:t>un ou plusieurs réservoirs de phase mobile contenant soit des solvants purs soit des mélanges de solvants dans des concentrations connues. </a:t>
            </a:r>
          </a:p>
          <a:p>
            <a:pPr lvl="0">
              <a:buNone/>
            </a:pPr>
            <a:r>
              <a:rPr lang="fr-FR" sz="3800" dirty="0" smtClean="0">
                <a:solidFill>
                  <a:srgbClr val="FFFF00"/>
                </a:solidFill>
              </a:rPr>
              <a:t>un système d'injection comportant une boucle d'échantillonnage calibrée. </a:t>
            </a:r>
          </a:p>
          <a:p>
            <a:pPr lvl="0">
              <a:buNone/>
            </a:pPr>
            <a:r>
              <a:rPr lang="fr-FR" sz="3800" dirty="0" smtClean="0">
                <a:solidFill>
                  <a:srgbClr val="FFFF00"/>
                </a:solidFill>
              </a:rPr>
              <a:t>une colonne remplie, en acier inox, de quelques centimètres de long. </a:t>
            </a:r>
          </a:p>
          <a:p>
            <a:pPr lvl="0">
              <a:buNone/>
            </a:pPr>
            <a:r>
              <a:rPr lang="fr-FR" sz="3800" dirty="0" smtClean="0">
                <a:solidFill>
                  <a:srgbClr val="FFFF00"/>
                </a:solidFill>
              </a:rPr>
              <a:t>un détecteur permettant à la fois, de mettre en évidence la sortie des solutés de la colonne et de donner un signal proportionnel à la quantité de chacun de ces solutés, dans un mélange. L'utilisation d'un solvant pur ou d'un mélange de solvants de composition constante dans le temps correspond à une étude en mode ISOCRATIQUE            ( le solvant utilisé possède le même pouvoir éluant durant toute l’élution). </a:t>
            </a:r>
          </a:p>
          <a:p>
            <a:pPr>
              <a:buNone/>
            </a:pPr>
            <a:r>
              <a:rPr lang="fr-FR" sz="3800" dirty="0" smtClean="0">
                <a:solidFill>
                  <a:srgbClr val="FFFF00"/>
                </a:solidFill>
              </a:rPr>
              <a:t>L'utilisation d'un mélange de solvants dont la composition est variable dans le temps correspond à une étude en mode GRADIENT. </a:t>
            </a:r>
          </a:p>
          <a:p>
            <a:endParaRPr lang="fr-F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p:cNvPicPr>
          <p:nvPr>
            <p:ph idx="1"/>
          </p:nvPr>
        </p:nvPicPr>
        <p:blipFill>
          <a:blip r:embed="rId2"/>
          <a:srcRect/>
          <a:stretch>
            <a:fillRect/>
          </a:stretch>
        </p:blipFill>
        <p:spPr bwMode="auto">
          <a:xfrm>
            <a:off x="642910" y="1000108"/>
            <a:ext cx="8043127" cy="4525963"/>
          </a:xfrm>
          <a:prstGeom prst="rect">
            <a:avLst/>
          </a:prstGeom>
          <a:noFill/>
          <a:ln w="9525">
            <a:noFill/>
            <a:miter lim="800000"/>
            <a:headEnd/>
            <a:tailEnd/>
          </a:ln>
        </p:spPr>
      </p:pic>
      <p:sp>
        <p:nvSpPr>
          <p:cNvPr id="49154" name="Text Box 2"/>
          <p:cNvSpPr txBox="1">
            <a:spLocks noChangeArrowheads="1"/>
          </p:cNvSpPr>
          <p:nvPr/>
        </p:nvSpPr>
        <p:spPr bwMode="auto">
          <a:xfrm>
            <a:off x="1285852" y="5857892"/>
            <a:ext cx="5929354" cy="382587"/>
          </a:xfrm>
          <a:prstGeom prst="rect">
            <a:avLst/>
          </a:prstGeom>
          <a:solidFill>
            <a:srgbClr val="FFC000"/>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rgbClr val="000000"/>
                </a:solidFill>
                <a:effectLst/>
                <a:latin typeface="Cambria" pitchFamily="18" charset="0"/>
                <a:ea typeface="Arial" pitchFamily="34" charset="0"/>
                <a:cs typeface="Arial" pitchFamily="34" charset="0"/>
              </a:rPr>
              <a:t> Schéma simplifié d’un HPLC à élution </a:t>
            </a:r>
            <a:r>
              <a:rPr kumimoji="0" lang="fr-FR" sz="1600" b="1" i="0" u="none" strike="noStrike" cap="none" normalizeH="0" baseline="0" dirty="0" err="1" smtClean="0">
                <a:ln>
                  <a:noFill/>
                </a:ln>
                <a:solidFill>
                  <a:srgbClr val="000000"/>
                </a:solidFill>
                <a:effectLst/>
                <a:latin typeface="Cambria" pitchFamily="18" charset="0"/>
                <a:ea typeface="Arial" pitchFamily="34" charset="0"/>
                <a:cs typeface="Arial" pitchFamily="34" charset="0"/>
              </a:rPr>
              <a:t>isocratique</a:t>
            </a:r>
            <a:r>
              <a:rPr kumimoji="0" lang="fr-FR" sz="1600" b="1" i="0" u="none" strike="noStrike" cap="none" normalizeH="0" baseline="0" dirty="0" smtClean="0">
                <a:ln>
                  <a:noFill/>
                </a:ln>
                <a:solidFill>
                  <a:srgbClr val="000000"/>
                </a:solidFill>
                <a:effectLst/>
                <a:latin typeface="Cambria" pitchFamily="18" charset="0"/>
                <a:ea typeface="Arial" pitchFamily="34"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0"/>
            <a:ext cx="4972056" cy="4525963"/>
          </a:xfrm>
        </p:spPr>
        <p:txBody>
          <a:bodyPr>
            <a:normAutofit fontScale="85000" lnSpcReduction="20000"/>
          </a:bodyPr>
          <a:lstStyle/>
          <a:p>
            <a:pPr marL="514350" indent="-514350">
              <a:buAutoNum type="arabicParenR"/>
            </a:pPr>
            <a:r>
              <a:rPr lang="fr-FR" b="1" dirty="0" smtClean="0">
                <a:solidFill>
                  <a:srgbClr val="FFC000"/>
                </a:solidFill>
              </a:rPr>
              <a:t>Réservoir de phase mobile </a:t>
            </a:r>
            <a:endParaRPr lang="fr-FR" dirty="0" smtClean="0">
              <a:solidFill>
                <a:srgbClr val="FFC000"/>
              </a:solidFill>
            </a:endParaRPr>
          </a:p>
          <a:p>
            <a:pPr marL="514350" indent="-514350">
              <a:buNone/>
            </a:pPr>
            <a:r>
              <a:rPr lang="fr-FR" dirty="0" smtClean="0">
                <a:solidFill>
                  <a:srgbClr val="FFFF00"/>
                </a:solidFill>
              </a:rPr>
              <a:t>Un réservoir de solvant (éluant) qui contient la phase mobile en quantité suffisante. Plusieurs flacons d'éluant (solvants de polarités différentes) sont disponibles pour pouvoir réaliser des gradients d'élution (mélange de plusieurs solvants à des concentrations variables),  à l'aide de la pompe doseuse. </a:t>
            </a:r>
          </a:p>
          <a:p>
            <a:endParaRPr lang="fr-FR" dirty="0">
              <a:solidFill>
                <a:srgbClr val="FFFF00"/>
              </a:solidFill>
            </a:endParaRPr>
          </a:p>
        </p:txBody>
      </p:sp>
      <p:pic>
        <p:nvPicPr>
          <p:cNvPr id="50178" name="Picture 2"/>
          <p:cNvPicPr>
            <a:picLocks noChangeAspect="1" noChangeArrowheads="1"/>
          </p:cNvPicPr>
          <p:nvPr/>
        </p:nvPicPr>
        <p:blipFill>
          <a:blip r:embed="rId2"/>
          <a:srcRect/>
          <a:stretch>
            <a:fillRect/>
          </a:stretch>
        </p:blipFill>
        <p:spPr bwMode="auto">
          <a:xfrm>
            <a:off x="5715008" y="2285992"/>
            <a:ext cx="2571768" cy="2495550"/>
          </a:xfrm>
          <a:prstGeom prst="rect">
            <a:avLst/>
          </a:prstGeom>
          <a:noFill/>
          <a:ln w="9525">
            <a:noFill/>
            <a:miter lim="800000"/>
            <a:headEnd/>
            <a:tailEnd/>
          </a:ln>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571480"/>
            <a:ext cx="4972056" cy="5554683"/>
          </a:xfrm>
        </p:spPr>
        <p:txBody>
          <a:bodyPr>
            <a:normAutofit fontScale="77500" lnSpcReduction="20000"/>
          </a:bodyPr>
          <a:lstStyle/>
          <a:p>
            <a:pPr>
              <a:buNone/>
            </a:pPr>
            <a:r>
              <a:rPr lang="fr-FR" b="1" dirty="0" smtClean="0">
                <a:solidFill>
                  <a:srgbClr val="FFC000"/>
                </a:solidFill>
              </a:rPr>
              <a:t>2) Système de pompage</a:t>
            </a:r>
          </a:p>
          <a:p>
            <a:pPr>
              <a:buNone/>
            </a:pPr>
            <a:r>
              <a:rPr lang="fr-FR" b="1" dirty="0" smtClean="0">
                <a:solidFill>
                  <a:srgbClr val="FFFF00"/>
                </a:solidFill>
              </a:rPr>
              <a:t> </a:t>
            </a:r>
            <a:r>
              <a:rPr lang="fr-FR" dirty="0" smtClean="0">
                <a:solidFill>
                  <a:srgbClr val="FFFF00"/>
                </a:solidFill>
              </a:rPr>
              <a:t>La pompe est munie d'un système de gradient permettant d'effectuer une programmation de la nature du solvant. Elle permet de travailler: </a:t>
            </a:r>
          </a:p>
          <a:p>
            <a:pPr>
              <a:buNone/>
            </a:pPr>
            <a:r>
              <a:rPr lang="fr-FR" dirty="0" smtClean="0">
                <a:solidFill>
                  <a:srgbClr val="FFC000"/>
                </a:solidFill>
              </a:rPr>
              <a:t>- </a:t>
            </a:r>
            <a:r>
              <a:rPr lang="fr-FR" u="sng" dirty="0" smtClean="0">
                <a:solidFill>
                  <a:srgbClr val="FFC000"/>
                </a:solidFill>
              </a:rPr>
              <a:t>en mode </a:t>
            </a:r>
            <a:r>
              <a:rPr lang="fr-FR" u="sng" dirty="0" err="1" smtClean="0">
                <a:solidFill>
                  <a:srgbClr val="FFC000"/>
                </a:solidFill>
              </a:rPr>
              <a:t>isocratique</a:t>
            </a:r>
            <a:r>
              <a:rPr lang="fr-FR" u="sng" dirty="0" smtClean="0">
                <a:solidFill>
                  <a:srgbClr val="FFC000"/>
                </a:solidFill>
              </a:rPr>
              <a:t>, </a:t>
            </a:r>
            <a:r>
              <a:rPr lang="fr-FR" dirty="0" smtClean="0">
                <a:solidFill>
                  <a:srgbClr val="FFFF00"/>
                </a:solidFill>
              </a:rPr>
              <a:t>c'est-à-dire avec 100% d'un même éluant tout au long de l'analyse </a:t>
            </a:r>
          </a:p>
          <a:p>
            <a:pPr>
              <a:buNone/>
            </a:pPr>
            <a:r>
              <a:rPr lang="fr-FR" u="sng" dirty="0" smtClean="0">
                <a:solidFill>
                  <a:srgbClr val="FFC000"/>
                </a:solidFill>
              </a:rPr>
              <a:t>- en mode gradient, </a:t>
            </a:r>
            <a:r>
              <a:rPr lang="fr-FR" dirty="0" smtClean="0">
                <a:solidFill>
                  <a:srgbClr val="FFFF00"/>
                </a:solidFill>
              </a:rPr>
              <a:t>c'est-à-dire avec une variation de la concentration des constituants du mélange d'éluant. Les pompes actuelles ont un débit variable de quelques microlitres/mn à plusieurs ml/min. </a:t>
            </a:r>
          </a:p>
          <a:p>
            <a:endParaRPr lang="fr-FR" dirty="0"/>
          </a:p>
        </p:txBody>
      </p:sp>
      <p:pic>
        <p:nvPicPr>
          <p:cNvPr id="51202" name="Picture 2"/>
          <p:cNvPicPr>
            <a:picLocks noChangeAspect="1" noChangeArrowheads="1"/>
          </p:cNvPicPr>
          <p:nvPr/>
        </p:nvPicPr>
        <p:blipFill>
          <a:blip r:embed="rId2"/>
          <a:srcRect/>
          <a:stretch>
            <a:fillRect/>
          </a:stretch>
        </p:blipFill>
        <p:spPr bwMode="auto">
          <a:xfrm>
            <a:off x="5929322" y="2071678"/>
            <a:ext cx="2071702" cy="3143272"/>
          </a:xfrm>
          <a:prstGeom prst="rect">
            <a:avLst/>
          </a:prstGeom>
          <a:noFill/>
          <a:ln w="9525">
            <a:noFill/>
            <a:miter lim="800000"/>
            <a:headEnd/>
            <a:tailEnd/>
          </a:ln>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596" y="857232"/>
            <a:ext cx="8229600" cy="3500462"/>
          </a:xfrm>
        </p:spPr>
        <p:txBody>
          <a:bodyPr>
            <a:normAutofit fontScale="70000" lnSpcReduction="20000"/>
          </a:bodyPr>
          <a:lstStyle/>
          <a:p>
            <a:pPr>
              <a:buNone/>
            </a:pPr>
            <a:r>
              <a:rPr lang="fr-FR" b="1" dirty="0" smtClean="0">
                <a:solidFill>
                  <a:srgbClr val="FFC000"/>
                </a:solidFill>
              </a:rPr>
              <a:t>3) Vanne d’injection </a:t>
            </a:r>
            <a:endParaRPr lang="fr-FR" dirty="0" smtClean="0">
              <a:solidFill>
                <a:srgbClr val="FFC000"/>
              </a:solidFill>
            </a:endParaRPr>
          </a:p>
          <a:p>
            <a:pPr>
              <a:buNone/>
            </a:pPr>
            <a:r>
              <a:rPr lang="fr-FR" dirty="0" smtClean="0">
                <a:solidFill>
                  <a:srgbClr val="FFFF00"/>
                </a:solidFill>
              </a:rPr>
              <a:t>	Le système d’injection permet d'avoir un volume injecté constant, ce qui est important pour l'analyse quantitative, il est constitué le plus souvent d’une vanne </a:t>
            </a:r>
            <a:r>
              <a:rPr lang="fr-FR" dirty="0" err="1" smtClean="0">
                <a:solidFill>
                  <a:srgbClr val="FFFF00"/>
                </a:solidFill>
              </a:rPr>
              <a:t>rhéodyne</a:t>
            </a:r>
            <a:r>
              <a:rPr lang="fr-FR" dirty="0" smtClean="0">
                <a:solidFill>
                  <a:srgbClr val="FFFF00"/>
                </a:solidFill>
              </a:rPr>
              <a:t>, la boucle d’injection (capacité de 5 à 5000µl ) est remplie dans un premier temps, puis dans un deuxième temps en tournant la vanne on procède à l’injection dans de bonnes conditions, il convient :</a:t>
            </a:r>
          </a:p>
          <a:p>
            <a:pPr lvl="0">
              <a:buFont typeface="Wingdings" pitchFamily="2" charset="2"/>
              <a:buChar char="Ø"/>
            </a:pPr>
            <a:r>
              <a:rPr lang="fr-FR" dirty="0" smtClean="0">
                <a:solidFill>
                  <a:srgbClr val="FFFF00"/>
                </a:solidFill>
              </a:rPr>
              <a:t>de ne pas surcharger la colonne (si l’échantillon est trop important on aboutit à des pics très larges et des phénomènes de traine, ce qui diminue le pouvoir de résolution de la chromatographie) </a:t>
            </a:r>
          </a:p>
          <a:p>
            <a:pPr lvl="0">
              <a:buFont typeface="Wingdings" pitchFamily="2" charset="2"/>
              <a:buChar char="Ø"/>
            </a:pPr>
            <a:r>
              <a:rPr lang="fr-FR" dirty="0" smtClean="0">
                <a:solidFill>
                  <a:srgbClr val="FFFF00"/>
                </a:solidFill>
              </a:rPr>
              <a:t>d’injecter très rapidement.</a:t>
            </a:r>
          </a:p>
          <a:p>
            <a:endParaRPr lang="fr-FR" dirty="0"/>
          </a:p>
        </p:txBody>
      </p:sp>
      <p:sp>
        <p:nvSpPr>
          <p:cNvPr id="18434" name="AutoShape 2" descr="https://encrypted-tbn2.gstatic.com/images?q=tbn:ANd9GcQ26N1o8EH_NRZzMgpD4MEGvOusj4ReTM5I_MDgAY_RJzvGzTWhR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r-FR"/>
          </a:p>
        </p:txBody>
      </p:sp>
      <p:pic>
        <p:nvPicPr>
          <p:cNvPr id="6" name="Image 5" descr="https://encrypted-tbn2.gstatic.com/images?q=tbn:ANd9GcQ26N1o8EH_NRZzMgpD4MEGvOusj4ReTM5I_MDgAY_RJzvGzTWhRQ"/>
          <p:cNvPicPr/>
          <p:nvPr/>
        </p:nvPicPr>
        <p:blipFill>
          <a:blip r:embed="rId2"/>
          <a:srcRect/>
          <a:stretch>
            <a:fillRect/>
          </a:stretch>
        </p:blipFill>
        <p:spPr bwMode="auto">
          <a:xfrm>
            <a:off x="5929322" y="4286256"/>
            <a:ext cx="2857520" cy="2071702"/>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28662" y="785794"/>
            <a:ext cx="7286676" cy="457203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Espace réservé du contenu 3" descr="http://jflemen.iutlan.univ-rennes1.fr/CHIMIE/Chimie1/IMAGES/Chm71.gif"/>
          <p:cNvPicPr>
            <a:picLocks noGrp="1"/>
          </p:cNvPicPr>
          <p:nvPr>
            <p:ph idx="1"/>
          </p:nvPr>
        </p:nvPicPr>
        <p:blipFill>
          <a:blip r:embed="rId2"/>
          <a:srcRect/>
          <a:stretch>
            <a:fillRect/>
          </a:stretch>
        </p:blipFill>
        <p:spPr bwMode="auto">
          <a:xfrm>
            <a:off x="1571604" y="1285860"/>
            <a:ext cx="2286016" cy="1428760"/>
          </a:xfrm>
          <a:prstGeom prst="rect">
            <a:avLst/>
          </a:prstGeom>
          <a:noFill/>
          <a:ln w="9525">
            <a:noFill/>
            <a:miter lim="800000"/>
            <a:headEnd/>
            <a:tailEnd/>
          </a:ln>
        </p:spPr>
      </p:pic>
      <p:pic>
        <p:nvPicPr>
          <p:cNvPr id="5" name="Image 4" descr="http://jflemen.iutlan.univ-rennes1.fr/CHIMIE/Chimie1/IMAGES/Chm72.gif"/>
          <p:cNvPicPr/>
          <p:nvPr/>
        </p:nvPicPr>
        <p:blipFill>
          <a:blip r:embed="rId3"/>
          <a:srcRect/>
          <a:stretch>
            <a:fillRect/>
          </a:stretch>
        </p:blipFill>
        <p:spPr bwMode="auto">
          <a:xfrm>
            <a:off x="5572132" y="1142984"/>
            <a:ext cx="2357454" cy="1643074"/>
          </a:xfrm>
          <a:prstGeom prst="rect">
            <a:avLst/>
          </a:prstGeom>
          <a:noFill/>
          <a:ln w="9525">
            <a:noFill/>
            <a:miter lim="800000"/>
            <a:headEnd/>
            <a:tailEnd/>
          </a:ln>
        </p:spPr>
      </p:pic>
      <p:pic>
        <p:nvPicPr>
          <p:cNvPr id="6" name="Image 5" descr="http://jflemen.iutlan.univ-rennes1.fr/CHIMIE/Chimie1/IMAGES/Chm73.gif"/>
          <p:cNvPicPr/>
          <p:nvPr/>
        </p:nvPicPr>
        <p:blipFill>
          <a:blip r:embed="rId4"/>
          <a:srcRect/>
          <a:stretch>
            <a:fillRect/>
          </a:stretch>
        </p:blipFill>
        <p:spPr bwMode="auto">
          <a:xfrm>
            <a:off x="1500166" y="3429000"/>
            <a:ext cx="1785950" cy="1571636"/>
          </a:xfrm>
          <a:prstGeom prst="rect">
            <a:avLst/>
          </a:prstGeom>
          <a:noFill/>
          <a:ln w="9525">
            <a:noFill/>
            <a:miter lim="800000"/>
            <a:headEnd/>
            <a:tailEnd/>
          </a:ln>
        </p:spPr>
      </p:pic>
      <p:pic>
        <p:nvPicPr>
          <p:cNvPr id="7" name="Image 6" descr="http://jflemen.iutlan.univ-rennes1.fr/CHIMIE/Chimie1/IMAGES/Chm74.gif"/>
          <p:cNvPicPr/>
          <p:nvPr/>
        </p:nvPicPr>
        <p:blipFill>
          <a:blip r:embed="rId5"/>
          <a:srcRect/>
          <a:stretch>
            <a:fillRect/>
          </a:stretch>
        </p:blipFill>
        <p:spPr bwMode="auto">
          <a:xfrm>
            <a:off x="5929322" y="3500438"/>
            <a:ext cx="1643074" cy="1601692"/>
          </a:xfrm>
          <a:prstGeom prst="rect">
            <a:avLst/>
          </a:prstGeom>
          <a:noFill/>
          <a:ln w="9525">
            <a:noFill/>
            <a:miter lim="800000"/>
            <a:headEnd/>
            <a:tailEnd/>
          </a:ln>
        </p:spPr>
      </p:pic>
      <p:sp>
        <p:nvSpPr>
          <p:cNvPr id="54273" name="Rectangle 1"/>
          <p:cNvSpPr>
            <a:spLocks noChangeArrowheads="1"/>
          </p:cNvSpPr>
          <p:nvPr/>
        </p:nvSpPr>
        <p:spPr bwMode="auto">
          <a:xfrm>
            <a:off x="3000364" y="5857892"/>
            <a:ext cx="2960362"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b="1" i="0" u="none" strike="noStrike" cap="none" normalizeH="0" baseline="0" dirty="0" smtClean="0">
                <a:ln>
                  <a:noFill/>
                </a:ln>
                <a:solidFill>
                  <a:srgbClr val="FFFF00"/>
                </a:solidFill>
                <a:effectLst/>
                <a:latin typeface="Cambria" pitchFamily="18" charset="0"/>
                <a:ea typeface="Calibri" pitchFamily="34" charset="0"/>
                <a:cs typeface="Times New Roman" pitchFamily="18" charset="0"/>
              </a:rPr>
              <a:t>Vanne d'injection à boucle</a:t>
            </a:r>
            <a:endParaRPr kumimoji="0" lang="fr-FR" sz="40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57167"/>
            <a:ext cx="8229600" cy="4728017"/>
          </a:xfrm>
        </p:spPr>
        <p:txBody>
          <a:bodyPr>
            <a:normAutofit fontScale="77500" lnSpcReduction="20000"/>
          </a:bodyPr>
          <a:lstStyle/>
          <a:p>
            <a:pPr>
              <a:buNone/>
            </a:pPr>
            <a:r>
              <a:rPr lang="fr-FR" sz="4100" b="1" dirty="0" smtClean="0">
                <a:solidFill>
                  <a:srgbClr val="FFC000"/>
                </a:solidFill>
              </a:rPr>
              <a:t>4) Colonnes </a:t>
            </a:r>
            <a:r>
              <a:rPr lang="fr-FR" sz="4100" dirty="0" smtClean="0">
                <a:solidFill>
                  <a:srgbClr val="FFC000"/>
                </a:solidFill>
              </a:rPr>
              <a:t>  </a:t>
            </a:r>
          </a:p>
          <a:p>
            <a:pPr algn="just">
              <a:buNone/>
            </a:pPr>
            <a:r>
              <a:rPr lang="fr-FR" dirty="0" smtClean="0">
                <a:solidFill>
                  <a:srgbClr val="FFFF00"/>
                </a:solidFill>
              </a:rPr>
              <a:t>	</a:t>
            </a:r>
            <a:r>
              <a:rPr lang="fr-FR" sz="3800" dirty="0" smtClean="0">
                <a:solidFill>
                  <a:srgbClr val="FFFF00"/>
                </a:solidFill>
              </a:rPr>
              <a:t>Les colonnes de HPLC sont usuellement en acier inoxydable. La plupart des colonnes ont une longueur de 10 à 30 cm et un diamètre intérieur de 4 à 10 </a:t>
            </a:r>
            <a:r>
              <a:rPr lang="fr-FR" sz="3800" dirty="0" err="1" smtClean="0">
                <a:solidFill>
                  <a:srgbClr val="FFFF00"/>
                </a:solidFill>
              </a:rPr>
              <a:t>μm</a:t>
            </a:r>
            <a:r>
              <a:rPr lang="fr-FR" sz="3800" dirty="0" smtClean="0">
                <a:solidFill>
                  <a:srgbClr val="FFFF00"/>
                </a:solidFill>
              </a:rPr>
              <a:t>. La colonne est souvent précédé pour augmenter sa durée de vie, d'une </a:t>
            </a:r>
            <a:r>
              <a:rPr lang="fr-FR" sz="3800" dirty="0" err="1" smtClean="0">
                <a:solidFill>
                  <a:srgbClr val="FFFF00"/>
                </a:solidFill>
              </a:rPr>
              <a:t>précolonne</a:t>
            </a:r>
            <a:r>
              <a:rPr lang="fr-FR" sz="3800" dirty="0" smtClean="0">
                <a:solidFill>
                  <a:srgbClr val="FFFF00"/>
                </a:solidFill>
              </a:rPr>
              <a:t> dite colonne de garde, courte de 1cm, qui retient les composés indésirables. On change périodiquement cette </a:t>
            </a:r>
            <a:r>
              <a:rPr lang="fr-FR" sz="3800" dirty="0" err="1" smtClean="0">
                <a:solidFill>
                  <a:srgbClr val="FFFF00"/>
                </a:solidFill>
              </a:rPr>
              <a:t>précolonne</a:t>
            </a:r>
            <a:r>
              <a:rPr lang="fr-FR" sz="3800" dirty="0" smtClean="0">
                <a:solidFill>
                  <a:srgbClr val="FFFF00"/>
                </a:solidFill>
              </a:rPr>
              <a:t>, bien qu'il soit par ailleurs conseillé de faire passer les échantillons avant analyse à travers un filtre de porosité inférieure à 0,5μm. </a:t>
            </a:r>
            <a:endParaRPr lang="fr-FR" sz="3800" dirty="0">
              <a:solidFill>
                <a:srgbClr val="FFFF00"/>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a:buNone/>
            </a:pPr>
            <a:r>
              <a:rPr lang="fr-FR" b="1" dirty="0" smtClean="0"/>
              <a:t>	</a:t>
            </a:r>
            <a:r>
              <a:rPr lang="fr-FR" b="1" dirty="0" smtClean="0">
                <a:solidFill>
                  <a:srgbClr val="FFC000"/>
                </a:solidFill>
              </a:rPr>
              <a:t>5) Détecteurs:</a:t>
            </a:r>
          </a:p>
          <a:p>
            <a:pPr>
              <a:buNone/>
            </a:pPr>
            <a:r>
              <a:rPr lang="fr-FR" b="1" dirty="0" smtClean="0">
                <a:solidFill>
                  <a:srgbClr val="FFC000"/>
                </a:solidFill>
              </a:rPr>
              <a:t> 	</a:t>
            </a:r>
            <a:r>
              <a:rPr lang="fr-FR" dirty="0" smtClean="0">
                <a:solidFill>
                  <a:srgbClr val="FFFF00"/>
                </a:solidFill>
              </a:rPr>
              <a:t>Le détecteur a pour but de fournir un signal électrique reflétant en continu les variations de composition de l‘ </a:t>
            </a:r>
            <a:r>
              <a:rPr lang="fr-FR" dirty="0" err="1" smtClean="0">
                <a:solidFill>
                  <a:srgbClr val="FFFF00"/>
                </a:solidFill>
              </a:rPr>
              <a:t>éluat</a:t>
            </a:r>
            <a:r>
              <a:rPr lang="fr-FR" dirty="0" smtClean="0">
                <a:solidFill>
                  <a:srgbClr val="FFFF00"/>
                </a:solidFill>
              </a:rPr>
              <a:t> en sortie de colonne ce qui permet de détecter le passage des composés successifs,  les plus utilisés en HPLC : </a:t>
            </a:r>
            <a:endParaRPr lang="fr-FR" dirty="0">
              <a:solidFill>
                <a:srgbClr val="FFFF00"/>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14282" y="692696"/>
            <a:ext cx="8472518" cy="5904656"/>
          </a:xfrm>
        </p:spPr>
        <p:txBody>
          <a:bodyPr>
            <a:normAutofit fontScale="62500" lnSpcReduction="20000"/>
          </a:bodyPr>
          <a:lstStyle/>
          <a:p>
            <a:pPr>
              <a:buNone/>
            </a:pPr>
            <a:r>
              <a:rPr lang="fr-FR" b="1" dirty="0" smtClean="0"/>
              <a:t>	</a:t>
            </a:r>
            <a:r>
              <a:rPr lang="fr-FR" b="1" dirty="0" smtClean="0">
                <a:solidFill>
                  <a:srgbClr val="FFC000"/>
                </a:solidFill>
              </a:rPr>
              <a:t>a) Spectrophotomètre UV-Visible:</a:t>
            </a:r>
          </a:p>
          <a:p>
            <a:pPr algn="just">
              <a:buNone/>
            </a:pPr>
            <a:r>
              <a:rPr lang="fr-FR" b="1" dirty="0" smtClean="0">
                <a:solidFill>
                  <a:srgbClr val="FFC000"/>
                </a:solidFill>
              </a:rPr>
              <a:t>	 </a:t>
            </a:r>
            <a:r>
              <a:rPr lang="fr-FR" dirty="0" smtClean="0">
                <a:solidFill>
                  <a:srgbClr val="FFFF00"/>
                </a:solidFill>
              </a:rPr>
              <a:t>La réponse de ce type de détecteur est fondée sur la loi de </a:t>
            </a:r>
            <a:r>
              <a:rPr lang="fr-FR" dirty="0" err="1" smtClean="0">
                <a:solidFill>
                  <a:srgbClr val="FFFF00"/>
                </a:solidFill>
              </a:rPr>
              <a:t>Beer</a:t>
            </a:r>
            <a:r>
              <a:rPr lang="fr-FR" dirty="0" smtClean="0">
                <a:solidFill>
                  <a:srgbClr val="FFFF00"/>
                </a:solidFill>
              </a:rPr>
              <a:t>-Lambert Do= ε C  l </a:t>
            </a:r>
          </a:p>
          <a:p>
            <a:pPr algn="just">
              <a:buNone/>
            </a:pPr>
            <a:r>
              <a:rPr lang="fr-FR" dirty="0" smtClean="0">
                <a:solidFill>
                  <a:srgbClr val="FFFF00"/>
                </a:solidFill>
              </a:rPr>
              <a:t>	- </a:t>
            </a:r>
            <a:r>
              <a:rPr lang="fr-FR" u="sng" dirty="0" smtClean="0">
                <a:solidFill>
                  <a:srgbClr val="FFFF00"/>
                </a:solidFill>
              </a:rPr>
              <a:t>les détecteurs à longueur d'onde fixe</a:t>
            </a:r>
            <a:r>
              <a:rPr lang="fr-FR" dirty="0" smtClean="0">
                <a:solidFill>
                  <a:srgbClr val="FFFF00"/>
                </a:solidFill>
              </a:rPr>
              <a:t>. La longueur d'onde de 254 nm a été fixée par l'utilisation de la lampe à vapeur de mercure, qui a une raie d'émission maximale à 253,7 nm. Ceci a permis la construction de détecteurs de grande sensibilité, extrêmement stables et très utiles, car la plupart des composés organiques présentent une absorption dans l'U.V. au voisinage de 254 nm. </a:t>
            </a:r>
          </a:p>
          <a:p>
            <a:pPr algn="just">
              <a:buNone/>
            </a:pPr>
            <a:r>
              <a:rPr lang="fr-FR" dirty="0" smtClean="0">
                <a:solidFill>
                  <a:srgbClr val="FFFF00"/>
                </a:solidFill>
              </a:rPr>
              <a:t>- </a:t>
            </a:r>
            <a:r>
              <a:rPr lang="fr-FR" u="sng" dirty="0" smtClean="0">
                <a:solidFill>
                  <a:srgbClr val="FFFF00"/>
                </a:solidFill>
              </a:rPr>
              <a:t>Les détecteurs à longueur d'onde variable ; </a:t>
            </a:r>
            <a:r>
              <a:rPr lang="fr-FR" dirty="0" smtClean="0">
                <a:solidFill>
                  <a:srgbClr val="FFFF00"/>
                </a:solidFill>
              </a:rPr>
              <a:t>les détecteurs à longueur d'onde variable sont utiles lorsque le maximum de sensibilité correspond à une longueur d'onde autre que 254 nm. – Les détecteurs à barrette de diodes. L'utilisation du principe de la diode photoélectrique en tant que récepteur dans un spectrophotomètre est réservée au montage de type </a:t>
            </a:r>
            <a:r>
              <a:rPr lang="fr-FR" dirty="0" err="1" smtClean="0">
                <a:solidFill>
                  <a:srgbClr val="FFFF00"/>
                </a:solidFill>
              </a:rPr>
              <a:t>multicanal</a:t>
            </a:r>
            <a:r>
              <a:rPr lang="fr-FR" dirty="0" smtClean="0">
                <a:solidFill>
                  <a:srgbClr val="FFFF00"/>
                </a:solidFill>
              </a:rPr>
              <a:t>, sous forme de barrette de diodes. Une barrette de diodes de quelques mm contient plusieurs centaines de diodes, chacune reçoit le rayonnement contenu dans un petit domaine spectral. Chacun des circuits élémentaires est exploré par un système pilote : par un micro-ordinateur. Ce système permet l'acquisition du spectre de l'échantillon en temps réel, une représentation en 3 dimensions (temps, absorbance, longueur d'onde) et une caractérisation des composés par leur spectre. Détecteur à barrette de diodes </a:t>
            </a:r>
          </a:p>
          <a:p>
            <a:endParaRPr lang="fr-F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85000" lnSpcReduction="20000"/>
          </a:bodyPr>
          <a:lstStyle/>
          <a:p>
            <a:pPr>
              <a:buNone/>
            </a:pPr>
            <a:r>
              <a:rPr lang="fr-FR" b="1" dirty="0" smtClean="0"/>
              <a:t>	</a:t>
            </a:r>
            <a:r>
              <a:rPr lang="fr-FR" b="1" dirty="0" smtClean="0">
                <a:solidFill>
                  <a:srgbClr val="FFC000"/>
                </a:solidFill>
              </a:rPr>
              <a:t>b) Détecteur à fluorescence </a:t>
            </a:r>
            <a:r>
              <a:rPr lang="fr-FR" dirty="0" smtClean="0">
                <a:solidFill>
                  <a:srgbClr val="FFFF00"/>
                </a:solidFill>
              </a:rPr>
              <a:t>La fluorescence est le rayonnement émis par des composés comportant certains groupements fonctionnels, lorsqu'ils sont excités par une radiation lumineuse. Le rendement de la fluorescence est fonction des longueurs d'onde d'excitation et d'émission. </a:t>
            </a:r>
          </a:p>
          <a:p>
            <a:pPr>
              <a:buNone/>
            </a:pPr>
            <a:r>
              <a:rPr lang="fr-FR" dirty="0" smtClean="0">
                <a:solidFill>
                  <a:srgbClr val="FFFF00"/>
                </a:solidFill>
              </a:rPr>
              <a:t>Certains composés présentent une fluorescence naturelle ; si tel n'est pas le cas, il est souvent possible d'obtenir au niveau du détecteur des  dérivés fortement fluorescents en faisant agir avant la séparation chromatographique des réactifs appropriés sur les composés de l'échantillon ne présentant aucune fluorescence.</a:t>
            </a:r>
          </a:p>
          <a:p>
            <a:endParaRPr lang="fr-F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pPr>
              <a:buNone/>
            </a:pPr>
            <a:r>
              <a:rPr lang="fr-FR" b="1" dirty="0" smtClean="0"/>
              <a:t>	</a:t>
            </a:r>
            <a:r>
              <a:rPr lang="fr-FR" b="1" dirty="0" smtClean="0">
                <a:solidFill>
                  <a:srgbClr val="FFC000"/>
                </a:solidFill>
              </a:rPr>
              <a:t>c) Détecteur </a:t>
            </a:r>
            <a:r>
              <a:rPr lang="fr-FR" b="1" dirty="0" err="1" smtClean="0">
                <a:solidFill>
                  <a:srgbClr val="FFC000"/>
                </a:solidFill>
              </a:rPr>
              <a:t>réfractométrique</a:t>
            </a:r>
            <a:r>
              <a:rPr lang="fr-FR" b="1" dirty="0" smtClean="0">
                <a:solidFill>
                  <a:srgbClr val="FFC000"/>
                </a:solidFill>
              </a:rPr>
              <a:t> </a:t>
            </a:r>
            <a:r>
              <a:rPr lang="fr-FR" dirty="0" smtClean="0">
                <a:solidFill>
                  <a:srgbClr val="FFFF00"/>
                </a:solidFill>
              </a:rPr>
              <a:t>Le réfractomètre mesure la variation de l'indice de réfraction du liquide à la sortie de la colonne. Cette mesure, extrêmement précise, dépend néanmoins de la température du liquide. On compare cet indice avec celui de la phase mobile pure : il y a donc une référence d'où le terme de variation de l'indice. Ce détecteur exclut les variations de la composition de la phase mobile ; il n'est donc possible de travailler qu'en mode </a:t>
            </a:r>
            <a:r>
              <a:rPr lang="fr-FR" dirty="0" err="1" smtClean="0">
                <a:solidFill>
                  <a:srgbClr val="FFFF00"/>
                </a:solidFill>
              </a:rPr>
              <a:t>isocratique</a:t>
            </a:r>
            <a:r>
              <a:rPr lang="fr-FR" dirty="0" smtClean="0">
                <a:solidFill>
                  <a:srgbClr val="FFFF00"/>
                </a:solidFill>
              </a:rPr>
              <a:t> avec ce détecteur. Il existe d’autres types de Détecteurs par exemple : </a:t>
            </a:r>
          </a:p>
          <a:p>
            <a:pPr>
              <a:buNone/>
            </a:pPr>
            <a:r>
              <a:rPr lang="fr-FR" dirty="0" smtClean="0">
                <a:solidFill>
                  <a:srgbClr val="FFFF00"/>
                </a:solidFill>
              </a:rPr>
              <a:t>	- Détecteur </a:t>
            </a:r>
            <a:r>
              <a:rPr lang="fr-FR" dirty="0" err="1" smtClean="0">
                <a:solidFill>
                  <a:srgbClr val="FFFF00"/>
                </a:solidFill>
              </a:rPr>
              <a:t>conductimétrique</a:t>
            </a:r>
            <a:r>
              <a:rPr lang="fr-FR" dirty="0" smtClean="0">
                <a:solidFill>
                  <a:srgbClr val="FFFF00"/>
                </a:solidFill>
              </a:rPr>
              <a:t> (utilisable pour les substances chargées)</a:t>
            </a:r>
          </a:p>
          <a:p>
            <a:pPr>
              <a:buNone/>
            </a:pPr>
            <a:r>
              <a:rPr lang="fr-FR" dirty="0" smtClean="0">
                <a:solidFill>
                  <a:srgbClr val="FFFF00"/>
                </a:solidFill>
              </a:rPr>
              <a:t>	- Détecteur à mesure de radioactivité… </a:t>
            </a:r>
          </a:p>
          <a:p>
            <a:endParaRPr lang="fr-F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3543312"/>
          </a:xfrm>
        </p:spPr>
        <p:txBody>
          <a:bodyPr>
            <a:normAutofit fontScale="85000" lnSpcReduction="20000"/>
          </a:bodyPr>
          <a:lstStyle/>
          <a:p>
            <a:pPr>
              <a:buNone/>
            </a:pPr>
            <a:r>
              <a:rPr lang="fr-FR" b="1" dirty="0" smtClean="0">
                <a:solidFill>
                  <a:srgbClr val="FFC000"/>
                </a:solidFill>
              </a:rPr>
              <a:t>6.4-Phase mobile </a:t>
            </a:r>
            <a:endParaRPr lang="fr-FR" dirty="0" smtClean="0">
              <a:solidFill>
                <a:srgbClr val="FFC000"/>
              </a:solidFill>
            </a:endParaRPr>
          </a:p>
          <a:p>
            <a:pPr>
              <a:buNone/>
            </a:pPr>
            <a:r>
              <a:rPr lang="fr-FR" dirty="0" smtClean="0">
                <a:solidFill>
                  <a:srgbClr val="FFFF00"/>
                </a:solidFill>
              </a:rPr>
              <a:t>Il est recommandé de toujours employer des solvants traités spécifiquement pour la CLHP; ils doivent être dégazés afin de ne pas introduire de bulles d’air dans la colonne de dégazage.  Le dégazage est effectué par ultra sons ou par barbotage d’un gaz inerte chimiquement par exemple azote, argon, hélium.. </a:t>
            </a:r>
          </a:p>
          <a:p>
            <a:pPr>
              <a:buNone/>
            </a:pPr>
            <a:r>
              <a:rPr lang="fr-FR" dirty="0" smtClean="0">
                <a:solidFill>
                  <a:srgbClr val="FFFF00"/>
                </a:solidFill>
              </a:rPr>
              <a:t>Ainsi malgré la haute qualité des solvants, la filtration sur filtre spécial (0,4 </a:t>
            </a:r>
            <a:r>
              <a:rPr lang="fr-FR" dirty="0" err="1" smtClean="0">
                <a:solidFill>
                  <a:srgbClr val="FFFF00"/>
                </a:solidFill>
              </a:rPr>
              <a:t>μm</a:t>
            </a:r>
            <a:r>
              <a:rPr lang="fr-FR" dirty="0" smtClean="0">
                <a:solidFill>
                  <a:srgbClr val="FFFF00"/>
                </a:solidFill>
              </a:rPr>
              <a:t>) est recommandée. </a:t>
            </a:r>
          </a:p>
          <a:p>
            <a:endParaRPr lang="fr-FR" dirty="0">
              <a:solidFill>
                <a:srgbClr val="FFFF00"/>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55000" lnSpcReduction="20000"/>
          </a:bodyPr>
          <a:lstStyle/>
          <a:p>
            <a:pPr>
              <a:buNone/>
            </a:pPr>
            <a:r>
              <a:rPr lang="fr-FR" b="1" dirty="0" smtClean="0">
                <a:solidFill>
                  <a:srgbClr val="FFC000"/>
                </a:solidFill>
              </a:rPr>
              <a:t>6.5- Phase stationnaire </a:t>
            </a:r>
            <a:endParaRPr lang="fr-FR" dirty="0" smtClean="0">
              <a:solidFill>
                <a:srgbClr val="FFC000"/>
              </a:solidFill>
            </a:endParaRPr>
          </a:p>
          <a:p>
            <a:pPr>
              <a:buNone/>
            </a:pPr>
            <a:r>
              <a:rPr lang="fr-FR" dirty="0" smtClean="0">
                <a:solidFill>
                  <a:srgbClr val="FFFF00"/>
                </a:solidFill>
              </a:rPr>
              <a:t>Les phases stationnaires en CLHP sont très variées: </a:t>
            </a:r>
          </a:p>
          <a:p>
            <a:pPr lvl="0">
              <a:buFont typeface="Wingdings" pitchFamily="2" charset="2"/>
              <a:buChar char="Ø"/>
            </a:pPr>
            <a:r>
              <a:rPr lang="fr-FR" b="1" dirty="0" smtClean="0">
                <a:solidFill>
                  <a:srgbClr val="FFC000"/>
                </a:solidFill>
              </a:rPr>
              <a:t>HPLC d’adsorption :</a:t>
            </a:r>
          </a:p>
          <a:p>
            <a:pPr lvl="0">
              <a:buNone/>
            </a:pPr>
            <a:r>
              <a:rPr lang="fr-FR" dirty="0" smtClean="0">
                <a:solidFill>
                  <a:srgbClr val="FFFF00"/>
                </a:solidFill>
              </a:rPr>
              <a:t>La phase stationnaire est constituée d’un solide polaire et adsorbant : silice non greffée, silice greffée polaire….., la phase mobile est un éluant </a:t>
            </a:r>
            <a:r>
              <a:rPr lang="fr-FR" dirty="0" err="1" smtClean="0">
                <a:solidFill>
                  <a:srgbClr val="FFFF00"/>
                </a:solidFill>
              </a:rPr>
              <a:t>isocratique</a:t>
            </a:r>
            <a:r>
              <a:rPr lang="fr-FR" dirty="0" smtClean="0">
                <a:solidFill>
                  <a:srgbClr val="FFFF00"/>
                </a:solidFill>
              </a:rPr>
              <a:t> apolaire ou un gradient de polarité.</a:t>
            </a:r>
          </a:p>
          <a:p>
            <a:pPr lvl="0">
              <a:buFont typeface="Wingdings" pitchFamily="2" charset="2"/>
              <a:buChar char="Ø"/>
            </a:pPr>
            <a:r>
              <a:rPr lang="fr-FR" b="1" dirty="0" smtClean="0">
                <a:solidFill>
                  <a:srgbClr val="FFC000"/>
                </a:solidFill>
              </a:rPr>
              <a:t>HPLC phase inversée :</a:t>
            </a:r>
            <a:endParaRPr lang="fr-FR" dirty="0" smtClean="0">
              <a:solidFill>
                <a:srgbClr val="FFC000"/>
              </a:solidFill>
            </a:endParaRPr>
          </a:p>
          <a:p>
            <a:pPr>
              <a:buNone/>
            </a:pPr>
            <a:r>
              <a:rPr lang="fr-FR" dirty="0" smtClean="0">
                <a:solidFill>
                  <a:srgbClr val="FFFF00"/>
                </a:solidFill>
              </a:rPr>
              <a:t>La phase stationnaire est un solide apolaire, c’est une silice greffée apolaire, par exemple une silice greffée 18 carbones.</a:t>
            </a:r>
          </a:p>
          <a:p>
            <a:pPr lvl="0">
              <a:buFont typeface="Wingdings" pitchFamily="2" charset="2"/>
              <a:buChar char="Ø"/>
            </a:pPr>
            <a:r>
              <a:rPr lang="fr-FR" b="1" dirty="0" smtClean="0">
                <a:solidFill>
                  <a:srgbClr val="FFC000"/>
                </a:solidFill>
              </a:rPr>
              <a:t>HPLC d’exclusion :</a:t>
            </a:r>
            <a:endParaRPr lang="fr-FR" dirty="0" smtClean="0">
              <a:solidFill>
                <a:srgbClr val="FFC000"/>
              </a:solidFill>
            </a:endParaRPr>
          </a:p>
          <a:p>
            <a:pPr>
              <a:buNone/>
            </a:pPr>
            <a:r>
              <a:rPr lang="fr-FR" b="1" dirty="0" smtClean="0"/>
              <a:t> </a:t>
            </a:r>
            <a:r>
              <a:rPr lang="fr-FR" dirty="0" smtClean="0">
                <a:solidFill>
                  <a:srgbClr val="FFFF00"/>
                </a:solidFill>
              </a:rPr>
              <a:t>La phase stationnaire est un solide poreux, silice poreuse à groupements </a:t>
            </a:r>
            <a:r>
              <a:rPr lang="fr-FR" dirty="0" err="1" smtClean="0">
                <a:solidFill>
                  <a:srgbClr val="FFFF00"/>
                </a:solidFill>
              </a:rPr>
              <a:t>silanols</a:t>
            </a:r>
            <a:r>
              <a:rPr lang="fr-FR" dirty="0" smtClean="0">
                <a:solidFill>
                  <a:srgbClr val="FFFF00"/>
                </a:solidFill>
              </a:rPr>
              <a:t> bloqués ou supports organiques, polymères réticulés. La phase mobile est un éluant </a:t>
            </a:r>
            <a:r>
              <a:rPr lang="fr-FR" dirty="0" err="1" smtClean="0">
                <a:solidFill>
                  <a:srgbClr val="FFFF00"/>
                </a:solidFill>
              </a:rPr>
              <a:t>isocratique</a:t>
            </a:r>
            <a:r>
              <a:rPr lang="fr-FR" dirty="0" smtClean="0">
                <a:solidFill>
                  <a:srgbClr val="FFFF00"/>
                </a:solidFill>
              </a:rPr>
              <a:t> inerte.</a:t>
            </a:r>
          </a:p>
          <a:p>
            <a:pPr lvl="0">
              <a:buFont typeface="Wingdings" pitchFamily="2" charset="2"/>
              <a:buChar char="Ø"/>
            </a:pPr>
            <a:r>
              <a:rPr lang="fr-FR" b="1" dirty="0" smtClean="0">
                <a:solidFill>
                  <a:srgbClr val="FFC000"/>
                </a:solidFill>
              </a:rPr>
              <a:t>HPLC ionique :</a:t>
            </a:r>
            <a:endParaRPr lang="fr-FR" dirty="0" smtClean="0">
              <a:solidFill>
                <a:srgbClr val="FFC000"/>
              </a:solidFill>
            </a:endParaRPr>
          </a:p>
          <a:p>
            <a:pPr>
              <a:buNone/>
            </a:pPr>
            <a:r>
              <a:rPr lang="fr-FR" dirty="0" smtClean="0">
                <a:solidFill>
                  <a:srgbClr val="FFFF00"/>
                </a:solidFill>
              </a:rPr>
              <a:t>La phase stationnaire est une silice greffée chargée ou un support acrylique chargé. La phase mobile est un gradient de pH ou de force ionique.</a:t>
            </a:r>
          </a:p>
          <a:p>
            <a:endParaRPr lang="fr-F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3257560"/>
          </a:xfrm>
        </p:spPr>
        <p:txBody>
          <a:bodyPr>
            <a:normAutofit fontScale="77500" lnSpcReduction="20000"/>
          </a:bodyPr>
          <a:lstStyle/>
          <a:p>
            <a:pPr>
              <a:buNone/>
            </a:pPr>
            <a:r>
              <a:rPr lang="fr-FR" b="1" dirty="0" smtClean="0">
                <a:solidFill>
                  <a:srgbClr val="FFC000"/>
                </a:solidFill>
              </a:rPr>
              <a:t>6.6- Analyse et traitement des signaux :</a:t>
            </a:r>
            <a:endParaRPr lang="fr-FR" dirty="0" smtClean="0">
              <a:solidFill>
                <a:srgbClr val="FFC000"/>
              </a:solidFill>
            </a:endParaRPr>
          </a:p>
          <a:p>
            <a:pPr>
              <a:buNone/>
            </a:pPr>
            <a:r>
              <a:rPr lang="fr-FR" dirty="0" smtClean="0">
                <a:solidFill>
                  <a:srgbClr val="FFFF00"/>
                </a:solidFill>
              </a:rPr>
              <a:t>La représentation graphique de l’élution d’un composé, exprimée en concentration en fonction du temps, ou en concentration en fonction du volume de l’effluent est une courbe de distribution typiquement gaussienne.</a:t>
            </a:r>
          </a:p>
          <a:p>
            <a:pPr>
              <a:buNone/>
            </a:pPr>
            <a:r>
              <a:rPr lang="fr-FR" dirty="0" smtClean="0">
                <a:solidFill>
                  <a:srgbClr val="FFFF00"/>
                </a:solidFill>
              </a:rPr>
              <a:t>La relation entre le temps de rétention et le volume de rétention aussi appelé volume d’élution est donné par la relation suivante:</a:t>
            </a:r>
          </a:p>
          <a:p>
            <a:pPr>
              <a:buNone/>
            </a:pPr>
            <a:r>
              <a:rPr lang="fr-FR" dirty="0" smtClean="0">
                <a:solidFill>
                  <a:srgbClr val="FFFF00"/>
                </a:solidFill>
              </a:rPr>
              <a:t>V (volume d’élution)=D (débit) x t (temps)</a:t>
            </a:r>
          </a:p>
          <a:p>
            <a:endParaRPr lang="fr-F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000372"/>
            <a:ext cx="8229600" cy="3125791"/>
          </a:xfrm>
        </p:spPr>
        <p:txBody>
          <a:bodyPr>
            <a:normAutofit fontScale="62500" lnSpcReduction="20000"/>
          </a:bodyPr>
          <a:lstStyle/>
          <a:p>
            <a:pPr>
              <a:buNone/>
            </a:pPr>
            <a:r>
              <a:rPr lang="fr-FR" dirty="0" smtClean="0">
                <a:solidFill>
                  <a:srgbClr val="FFFF00"/>
                </a:solidFill>
              </a:rPr>
              <a:t>V</a:t>
            </a:r>
            <a:r>
              <a:rPr lang="fr-FR" baseline="-25000" dirty="0" smtClean="0">
                <a:solidFill>
                  <a:srgbClr val="FFFF00"/>
                </a:solidFill>
              </a:rPr>
              <a:t>°</a:t>
            </a:r>
            <a:r>
              <a:rPr lang="fr-FR" dirty="0" smtClean="0">
                <a:solidFill>
                  <a:srgbClr val="FFFF00"/>
                </a:solidFill>
              </a:rPr>
              <a:t>  =</a:t>
            </a:r>
            <a:r>
              <a:rPr lang="fr-FR" b="1" dirty="0" smtClean="0">
                <a:solidFill>
                  <a:srgbClr val="FFFF00"/>
                </a:solidFill>
              </a:rPr>
              <a:t> </a:t>
            </a:r>
            <a:r>
              <a:rPr lang="fr-FR" dirty="0" smtClean="0">
                <a:solidFill>
                  <a:srgbClr val="FFFF00"/>
                </a:solidFill>
              </a:rPr>
              <a:t>volume mort de la colonne, c’est le volume d’élution d’une substance qui n’interagit pas avec la phase stationnaire</a:t>
            </a:r>
          </a:p>
          <a:p>
            <a:pPr>
              <a:buNone/>
            </a:pPr>
            <a:r>
              <a:rPr lang="fr-FR" dirty="0" smtClean="0">
                <a:solidFill>
                  <a:srgbClr val="FFFF00"/>
                </a:solidFill>
              </a:rPr>
              <a:t>t </a:t>
            </a:r>
            <a:r>
              <a:rPr lang="fr-FR" baseline="-25000" dirty="0" smtClean="0">
                <a:solidFill>
                  <a:srgbClr val="FFFF00"/>
                </a:solidFill>
              </a:rPr>
              <a:t>°</a:t>
            </a:r>
            <a:r>
              <a:rPr lang="fr-FR" dirty="0" smtClean="0">
                <a:solidFill>
                  <a:srgbClr val="FFFF00"/>
                </a:solidFill>
              </a:rPr>
              <a:t> = temps mort= V°/ D</a:t>
            </a:r>
          </a:p>
          <a:p>
            <a:pPr>
              <a:buNone/>
            </a:pPr>
            <a:r>
              <a:rPr lang="fr-FR" dirty="0" smtClean="0">
                <a:solidFill>
                  <a:srgbClr val="FFFF00"/>
                </a:solidFill>
              </a:rPr>
              <a:t>t-t</a:t>
            </a:r>
            <a:r>
              <a:rPr lang="fr-FR" baseline="-25000" dirty="0" smtClean="0">
                <a:solidFill>
                  <a:srgbClr val="FFFF00"/>
                </a:solidFill>
              </a:rPr>
              <a:t>° </a:t>
            </a:r>
            <a:r>
              <a:rPr lang="fr-FR" dirty="0" smtClean="0">
                <a:solidFill>
                  <a:srgbClr val="FFFF00"/>
                </a:solidFill>
              </a:rPr>
              <a:t>= temps de rétention réduit</a:t>
            </a:r>
          </a:p>
          <a:p>
            <a:pPr>
              <a:buNone/>
            </a:pPr>
            <a:r>
              <a:rPr lang="fr-FR" dirty="0" smtClean="0">
                <a:solidFill>
                  <a:srgbClr val="FFFF00"/>
                </a:solidFill>
              </a:rPr>
              <a:t>V= volume de rétention total (volume de solvant nécessaire pour éluer le composé.</a:t>
            </a:r>
          </a:p>
          <a:p>
            <a:pPr>
              <a:buNone/>
            </a:pPr>
            <a:r>
              <a:rPr lang="fr-FR" dirty="0" smtClean="0">
                <a:solidFill>
                  <a:srgbClr val="FFFF00"/>
                </a:solidFill>
              </a:rPr>
              <a:t>V-V</a:t>
            </a:r>
            <a:r>
              <a:rPr lang="fr-FR" baseline="-25000" dirty="0" smtClean="0">
                <a:solidFill>
                  <a:srgbClr val="FFFF00"/>
                </a:solidFill>
              </a:rPr>
              <a:t>°</a:t>
            </a:r>
            <a:r>
              <a:rPr lang="fr-FR" dirty="0" smtClean="0">
                <a:solidFill>
                  <a:srgbClr val="FFFF00"/>
                </a:solidFill>
              </a:rPr>
              <a:t>= volume de rétention réduit</a:t>
            </a:r>
          </a:p>
          <a:p>
            <a:pPr>
              <a:buNone/>
            </a:pPr>
            <a:r>
              <a:rPr lang="fr-FR" dirty="0" smtClean="0">
                <a:solidFill>
                  <a:srgbClr val="FFFF00"/>
                </a:solidFill>
              </a:rPr>
              <a:t>W</a:t>
            </a:r>
            <a:r>
              <a:rPr lang="fr-FR" baseline="-25000" dirty="0" smtClean="0">
                <a:solidFill>
                  <a:srgbClr val="FFFF00"/>
                </a:solidFill>
              </a:rPr>
              <a:t>b</a:t>
            </a:r>
            <a:r>
              <a:rPr lang="fr-FR" dirty="0" smtClean="0">
                <a:solidFill>
                  <a:srgbClr val="FFFF00"/>
                </a:solidFill>
              </a:rPr>
              <a:t>= largeur du pic à la base</a:t>
            </a:r>
          </a:p>
          <a:p>
            <a:pPr>
              <a:buNone/>
            </a:pPr>
            <a:r>
              <a:rPr lang="fr-FR" dirty="0" smtClean="0">
                <a:solidFill>
                  <a:srgbClr val="FFFF00"/>
                </a:solidFill>
              </a:rPr>
              <a:t>W</a:t>
            </a:r>
            <a:r>
              <a:rPr lang="fr-FR" baseline="-25000" dirty="0" smtClean="0">
                <a:solidFill>
                  <a:srgbClr val="FFFF00"/>
                </a:solidFill>
              </a:rPr>
              <a:t>h</a:t>
            </a:r>
            <a:r>
              <a:rPr lang="fr-FR" dirty="0" smtClean="0">
                <a:solidFill>
                  <a:srgbClr val="FFFF00"/>
                </a:solidFill>
              </a:rPr>
              <a:t>= largeur du pic à mi hauteur</a:t>
            </a:r>
          </a:p>
          <a:p>
            <a:pPr>
              <a:buNone/>
            </a:pPr>
            <a:r>
              <a:rPr lang="fr-FR" dirty="0" smtClean="0">
                <a:solidFill>
                  <a:srgbClr val="FFFF00"/>
                </a:solidFill>
              </a:rPr>
              <a:t>h = hauteur du pic</a:t>
            </a:r>
          </a:p>
          <a:p>
            <a:endParaRPr lang="fr-F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pPr lvl="0">
              <a:buNone/>
            </a:pPr>
            <a:r>
              <a:rPr lang="fr-FR" b="1" dirty="0" smtClean="0">
                <a:solidFill>
                  <a:srgbClr val="FFFF00"/>
                </a:solidFill>
              </a:rPr>
              <a:t>Coefficient de distribution K:</a:t>
            </a:r>
            <a:endParaRPr lang="fr-FR" dirty="0" smtClean="0">
              <a:solidFill>
                <a:srgbClr val="FFFF00"/>
              </a:solidFill>
            </a:endParaRPr>
          </a:p>
          <a:p>
            <a:pPr>
              <a:buNone/>
            </a:pPr>
            <a:r>
              <a:rPr lang="fr-FR" dirty="0" smtClean="0">
                <a:solidFill>
                  <a:srgbClr val="FFFF00"/>
                </a:solidFill>
              </a:rPr>
              <a:t>C’est un facteur qui détermine le taux de  distribution du composé entre la phase mobile et la phase fixe :</a:t>
            </a:r>
          </a:p>
          <a:p>
            <a:pPr>
              <a:buNone/>
            </a:pPr>
            <a:r>
              <a:rPr lang="fr-FR" dirty="0" smtClean="0">
                <a:solidFill>
                  <a:srgbClr val="FFFF00"/>
                </a:solidFill>
              </a:rPr>
              <a:t> </a:t>
            </a:r>
          </a:p>
          <a:p>
            <a:pPr algn="ctr">
              <a:buNone/>
            </a:pPr>
            <a:r>
              <a:rPr lang="fr-FR" dirty="0" smtClean="0">
                <a:solidFill>
                  <a:srgbClr val="FFFF00"/>
                </a:solidFill>
              </a:rPr>
              <a:t/>
            </a:r>
            <a:br>
              <a:rPr lang="fr-FR" dirty="0" smtClean="0">
                <a:solidFill>
                  <a:srgbClr val="FFFF00"/>
                </a:solidFill>
              </a:rPr>
            </a:br>
            <a:r>
              <a:rPr lang="fr-FR" dirty="0" smtClean="0">
                <a:solidFill>
                  <a:srgbClr val="FFFF00"/>
                </a:solidFill>
              </a:rPr>
              <a:t>K= (V-V</a:t>
            </a:r>
            <a:r>
              <a:rPr lang="fr-FR" baseline="-25000" dirty="0" smtClean="0">
                <a:solidFill>
                  <a:srgbClr val="FFFF00"/>
                </a:solidFill>
              </a:rPr>
              <a:t>°</a:t>
            </a:r>
            <a:r>
              <a:rPr lang="fr-FR" dirty="0" smtClean="0">
                <a:solidFill>
                  <a:srgbClr val="FFFF00"/>
                </a:solidFill>
              </a:rPr>
              <a:t>)/Vs</a:t>
            </a:r>
          </a:p>
          <a:p>
            <a:endParaRPr lang="fr-FR" dirty="0" smtClean="0">
              <a:solidFill>
                <a:srgbClr val="FFFF00"/>
              </a:solidFill>
            </a:endParaRPr>
          </a:p>
          <a:p>
            <a:pPr>
              <a:buNone/>
            </a:pPr>
            <a:r>
              <a:rPr lang="fr-FR" dirty="0" smtClean="0">
                <a:solidFill>
                  <a:srgbClr val="FFFF00"/>
                </a:solidFill>
              </a:rPr>
              <a:t>Ainsi le facteur de capacité ou de rétention K est donné par la relation</a:t>
            </a:r>
          </a:p>
          <a:p>
            <a:pPr>
              <a:buNone/>
            </a:pPr>
            <a:r>
              <a:rPr lang="fr-FR" dirty="0" smtClean="0">
                <a:solidFill>
                  <a:srgbClr val="FFFF00"/>
                </a:solidFill>
              </a:rPr>
              <a:t> </a:t>
            </a:r>
          </a:p>
          <a:p>
            <a:pPr algn="ctr">
              <a:buNone/>
            </a:pPr>
            <a:r>
              <a:rPr lang="fr-FR" dirty="0" smtClean="0">
                <a:solidFill>
                  <a:srgbClr val="FFFF00"/>
                </a:solidFill>
              </a:rPr>
              <a:t>K’= (V-V</a:t>
            </a:r>
            <a:r>
              <a:rPr lang="fr-FR" baseline="-25000" dirty="0" smtClean="0">
                <a:solidFill>
                  <a:srgbClr val="FFFF00"/>
                </a:solidFill>
              </a:rPr>
              <a:t>°</a:t>
            </a:r>
            <a:r>
              <a:rPr lang="fr-FR" dirty="0" smtClean="0">
                <a:solidFill>
                  <a:srgbClr val="FFFF00"/>
                </a:solidFill>
              </a:rPr>
              <a:t>)/Vs</a:t>
            </a:r>
          </a:p>
          <a:p>
            <a:pPr>
              <a:buNone/>
            </a:pPr>
            <a:r>
              <a:rPr lang="fr-FR" dirty="0" smtClean="0">
                <a:solidFill>
                  <a:srgbClr val="FFFF00"/>
                </a:solidFill>
              </a:rPr>
              <a:t> </a:t>
            </a:r>
          </a:p>
          <a:p>
            <a:endParaRPr lang="fr-FR" dirty="0"/>
          </a:p>
        </p:txBody>
      </p:sp>
      <p:cxnSp>
        <p:nvCxnSpPr>
          <p:cNvPr id="5" name="Connecteur droit 4"/>
          <p:cNvCxnSpPr/>
          <p:nvPr/>
        </p:nvCxnSpPr>
        <p:spPr>
          <a:xfrm rot="5400000" flipH="1" flipV="1">
            <a:off x="4037009" y="3463925"/>
            <a:ext cx="642942" cy="1588"/>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 name="Connecteur droit 5"/>
          <p:cNvCxnSpPr/>
          <p:nvPr/>
        </p:nvCxnSpPr>
        <p:spPr>
          <a:xfrm rot="5400000" flipH="1" flipV="1">
            <a:off x="5322893" y="3535363"/>
            <a:ext cx="642942" cy="1588"/>
          </a:xfrm>
          <a:prstGeom prst="line">
            <a:avLst/>
          </a:prstGeom>
          <a:ln>
            <a:solidFill>
              <a:srgbClr val="FF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4829195"/>
          </a:xfrm>
        </p:spPr>
        <p:txBody>
          <a:bodyPr>
            <a:normAutofit fontScale="40000" lnSpcReduction="20000"/>
          </a:bodyPr>
          <a:lstStyle/>
          <a:p>
            <a:pPr lvl="0">
              <a:buNone/>
            </a:pPr>
            <a:r>
              <a:rPr lang="fr-FR" sz="4300" b="1" dirty="0" smtClean="0">
                <a:solidFill>
                  <a:srgbClr val="FFC000"/>
                </a:solidFill>
              </a:rPr>
              <a:t>Coefficient de sélectivité α :</a:t>
            </a:r>
            <a:endParaRPr lang="fr-FR" sz="4300" dirty="0" smtClean="0">
              <a:solidFill>
                <a:srgbClr val="FFC000"/>
              </a:solidFill>
            </a:endParaRPr>
          </a:p>
          <a:p>
            <a:pPr>
              <a:buNone/>
            </a:pPr>
            <a:r>
              <a:rPr lang="fr-FR" sz="4300" dirty="0" smtClean="0">
                <a:solidFill>
                  <a:srgbClr val="FFFF00"/>
                </a:solidFill>
              </a:rPr>
              <a:t>Il rend compte de l’efficacité de la séparation de deux pics voisins.</a:t>
            </a:r>
          </a:p>
          <a:p>
            <a:pPr>
              <a:buNone/>
            </a:pPr>
            <a:r>
              <a:rPr lang="fr-FR" sz="4300" dirty="0" smtClean="0">
                <a:solidFill>
                  <a:srgbClr val="FFFF00"/>
                </a:solidFill>
              </a:rPr>
              <a:t> </a:t>
            </a:r>
          </a:p>
          <a:p>
            <a:pPr algn="ctr">
              <a:buNone/>
            </a:pPr>
            <a:r>
              <a:rPr lang="fr-FR" sz="4300" dirty="0" smtClean="0">
                <a:solidFill>
                  <a:srgbClr val="FFFF00"/>
                </a:solidFill>
              </a:rPr>
              <a:t>α = (V</a:t>
            </a:r>
            <a:r>
              <a:rPr lang="fr-FR" sz="4300" baseline="-25000" dirty="0" smtClean="0">
                <a:solidFill>
                  <a:srgbClr val="FFFF00"/>
                </a:solidFill>
              </a:rPr>
              <a:t>2</a:t>
            </a:r>
            <a:r>
              <a:rPr lang="fr-FR" sz="4300" dirty="0" smtClean="0">
                <a:solidFill>
                  <a:srgbClr val="FFFF00"/>
                </a:solidFill>
              </a:rPr>
              <a:t>-V</a:t>
            </a:r>
            <a:r>
              <a:rPr lang="fr-FR" sz="4300" baseline="-25000" dirty="0" smtClean="0">
                <a:solidFill>
                  <a:srgbClr val="FFFF00"/>
                </a:solidFill>
              </a:rPr>
              <a:t>°</a:t>
            </a:r>
            <a:r>
              <a:rPr lang="fr-FR" sz="4300" dirty="0" smtClean="0">
                <a:solidFill>
                  <a:srgbClr val="FFFF00"/>
                </a:solidFill>
              </a:rPr>
              <a:t>)/(V</a:t>
            </a:r>
            <a:r>
              <a:rPr lang="fr-FR" sz="4300" baseline="-25000" dirty="0" smtClean="0">
                <a:solidFill>
                  <a:srgbClr val="FFFF00"/>
                </a:solidFill>
              </a:rPr>
              <a:t>1</a:t>
            </a:r>
            <a:r>
              <a:rPr lang="fr-FR" sz="4300" dirty="0" smtClean="0">
                <a:solidFill>
                  <a:srgbClr val="FFFF00"/>
                </a:solidFill>
              </a:rPr>
              <a:t>-V</a:t>
            </a:r>
            <a:r>
              <a:rPr lang="fr-FR" sz="4300" baseline="-25000" dirty="0" smtClean="0">
                <a:solidFill>
                  <a:srgbClr val="FFFF00"/>
                </a:solidFill>
              </a:rPr>
              <a:t>°</a:t>
            </a:r>
            <a:r>
              <a:rPr lang="fr-FR" sz="4300" dirty="0" smtClean="0">
                <a:solidFill>
                  <a:srgbClr val="FFFF00"/>
                </a:solidFill>
              </a:rPr>
              <a:t>)= K’</a:t>
            </a:r>
            <a:r>
              <a:rPr lang="fr-FR" sz="4300" baseline="-25000" dirty="0" smtClean="0">
                <a:solidFill>
                  <a:srgbClr val="FFFF00"/>
                </a:solidFill>
              </a:rPr>
              <a:t>2</a:t>
            </a:r>
            <a:r>
              <a:rPr lang="fr-FR" sz="4300" dirty="0" smtClean="0">
                <a:solidFill>
                  <a:srgbClr val="FFFF00"/>
                </a:solidFill>
              </a:rPr>
              <a:t>/K’</a:t>
            </a:r>
            <a:r>
              <a:rPr lang="fr-FR" sz="4300" baseline="-25000" dirty="0" smtClean="0">
                <a:solidFill>
                  <a:srgbClr val="FFFF00"/>
                </a:solidFill>
              </a:rPr>
              <a:t>1</a:t>
            </a:r>
          </a:p>
          <a:p>
            <a:pPr lvl="0">
              <a:buNone/>
            </a:pPr>
            <a:r>
              <a:rPr lang="fr-FR" sz="4300" b="1" dirty="0" smtClean="0">
                <a:solidFill>
                  <a:srgbClr val="FFC000"/>
                </a:solidFill>
              </a:rPr>
              <a:t>Coefficient de résolution :</a:t>
            </a:r>
            <a:endParaRPr lang="fr-FR" sz="4300" dirty="0" smtClean="0">
              <a:solidFill>
                <a:srgbClr val="FFC000"/>
              </a:solidFill>
            </a:endParaRPr>
          </a:p>
          <a:p>
            <a:pPr>
              <a:buNone/>
            </a:pPr>
            <a:r>
              <a:rPr lang="fr-FR" sz="4300" dirty="0" smtClean="0">
                <a:solidFill>
                  <a:srgbClr val="FFFF00"/>
                </a:solidFill>
              </a:rPr>
              <a:t>Le coefficient de sélectivité ne prend pas en compte la largeur des pics, aussi définit –on le coefficient de résolution de 2 pics voisins (R) comme le rapport entre les volumes de rétention des 2 pics et la moyenne   des largeurs à la base des pics :</a:t>
            </a:r>
          </a:p>
          <a:p>
            <a:pPr>
              <a:buNone/>
            </a:pPr>
            <a:r>
              <a:rPr lang="fr-FR" sz="4300" dirty="0" smtClean="0">
                <a:solidFill>
                  <a:srgbClr val="FFFF00"/>
                </a:solidFill>
              </a:rPr>
              <a:t> </a:t>
            </a:r>
          </a:p>
          <a:p>
            <a:pPr>
              <a:buNone/>
            </a:pPr>
            <a:r>
              <a:rPr lang="fr-FR" sz="4300" dirty="0" smtClean="0">
                <a:solidFill>
                  <a:srgbClr val="FFFF00"/>
                </a:solidFill>
              </a:rPr>
              <a:t> </a:t>
            </a:r>
          </a:p>
          <a:p>
            <a:pPr algn="ctr">
              <a:buNone/>
            </a:pPr>
            <a:r>
              <a:rPr lang="fr-FR" sz="4300" dirty="0" smtClean="0">
                <a:solidFill>
                  <a:srgbClr val="FFFF00"/>
                </a:solidFill>
              </a:rPr>
              <a:t>R= (V</a:t>
            </a:r>
            <a:r>
              <a:rPr lang="fr-FR" sz="4300" baseline="-25000" dirty="0" smtClean="0">
                <a:solidFill>
                  <a:srgbClr val="FFFF00"/>
                </a:solidFill>
              </a:rPr>
              <a:t>2</a:t>
            </a:r>
            <a:r>
              <a:rPr lang="fr-FR" sz="4300" dirty="0" smtClean="0">
                <a:solidFill>
                  <a:srgbClr val="FFFF00"/>
                </a:solidFill>
              </a:rPr>
              <a:t>-V</a:t>
            </a:r>
            <a:r>
              <a:rPr lang="fr-FR" sz="4300" baseline="-25000" dirty="0" smtClean="0">
                <a:solidFill>
                  <a:srgbClr val="FFFF00"/>
                </a:solidFill>
              </a:rPr>
              <a:t>1</a:t>
            </a:r>
            <a:r>
              <a:rPr lang="fr-FR" sz="4300" dirty="0" smtClean="0">
                <a:solidFill>
                  <a:srgbClr val="FFFF00"/>
                </a:solidFill>
              </a:rPr>
              <a:t>)/ ½(W</a:t>
            </a:r>
            <a:r>
              <a:rPr lang="fr-FR" sz="4300" baseline="-25000" dirty="0" smtClean="0">
                <a:solidFill>
                  <a:srgbClr val="FFFF00"/>
                </a:solidFill>
              </a:rPr>
              <a:t>1</a:t>
            </a:r>
            <a:r>
              <a:rPr lang="fr-FR" sz="4300" dirty="0" smtClean="0">
                <a:solidFill>
                  <a:srgbClr val="FFFF00"/>
                </a:solidFill>
              </a:rPr>
              <a:t> +W</a:t>
            </a:r>
            <a:r>
              <a:rPr lang="fr-FR" sz="4300" baseline="-25000" dirty="0" smtClean="0">
                <a:solidFill>
                  <a:srgbClr val="FFFF00"/>
                </a:solidFill>
              </a:rPr>
              <a:t>2</a:t>
            </a:r>
            <a:r>
              <a:rPr lang="fr-FR" sz="4300" dirty="0" smtClean="0">
                <a:solidFill>
                  <a:srgbClr val="FFFF00"/>
                </a:solidFill>
              </a:rPr>
              <a:t>)= 1,177 (V</a:t>
            </a:r>
            <a:r>
              <a:rPr lang="fr-FR" sz="4300" baseline="-25000" dirty="0" smtClean="0">
                <a:solidFill>
                  <a:srgbClr val="FFFF00"/>
                </a:solidFill>
              </a:rPr>
              <a:t>2</a:t>
            </a:r>
            <a:r>
              <a:rPr lang="fr-FR" sz="4300" dirty="0" smtClean="0">
                <a:solidFill>
                  <a:srgbClr val="FFFF00"/>
                </a:solidFill>
              </a:rPr>
              <a:t>-V</a:t>
            </a:r>
            <a:r>
              <a:rPr lang="fr-FR" sz="4300" baseline="-25000" dirty="0" smtClean="0">
                <a:solidFill>
                  <a:srgbClr val="FFFF00"/>
                </a:solidFill>
              </a:rPr>
              <a:t>1</a:t>
            </a:r>
            <a:r>
              <a:rPr lang="fr-FR" sz="4300" dirty="0" smtClean="0">
                <a:solidFill>
                  <a:srgbClr val="FFFF00"/>
                </a:solidFill>
              </a:rPr>
              <a:t>)/(W</a:t>
            </a:r>
            <a:r>
              <a:rPr lang="fr-FR" sz="4300" baseline="-25000" dirty="0" smtClean="0">
                <a:solidFill>
                  <a:srgbClr val="FFFF00"/>
                </a:solidFill>
              </a:rPr>
              <a:t>1</a:t>
            </a:r>
            <a:r>
              <a:rPr lang="fr-FR" sz="4300" dirty="0" smtClean="0">
                <a:solidFill>
                  <a:srgbClr val="FFFF00"/>
                </a:solidFill>
              </a:rPr>
              <a:t>-W</a:t>
            </a:r>
            <a:r>
              <a:rPr lang="fr-FR" sz="4300" baseline="-25000" dirty="0" smtClean="0">
                <a:solidFill>
                  <a:srgbClr val="FFFF00"/>
                </a:solidFill>
              </a:rPr>
              <a:t>2</a:t>
            </a:r>
            <a:r>
              <a:rPr lang="fr-FR" sz="4300" dirty="0" smtClean="0">
                <a:solidFill>
                  <a:srgbClr val="FFFF00"/>
                </a:solidFill>
              </a:rPr>
              <a:t>)</a:t>
            </a:r>
          </a:p>
          <a:p>
            <a:pPr algn="ctr">
              <a:buNone/>
            </a:pPr>
            <a:endParaRPr lang="fr-FR" sz="4300" dirty="0" smtClean="0">
              <a:solidFill>
                <a:srgbClr val="FFFF00"/>
              </a:solidFill>
            </a:endParaRPr>
          </a:p>
          <a:p>
            <a:pPr lvl="0">
              <a:buNone/>
            </a:pPr>
            <a:r>
              <a:rPr lang="fr-FR" sz="4300" b="1" dirty="0" smtClean="0">
                <a:solidFill>
                  <a:srgbClr val="FFC000"/>
                </a:solidFill>
              </a:rPr>
              <a:t>Nombre de plateaux théoriques N :</a:t>
            </a:r>
          </a:p>
          <a:p>
            <a:pPr algn="ctr">
              <a:buNone/>
            </a:pPr>
            <a:r>
              <a:rPr lang="fr-FR" sz="4300" dirty="0" smtClean="0">
                <a:solidFill>
                  <a:srgbClr val="FFFF00"/>
                </a:solidFill>
              </a:rPr>
              <a:t>N= 16(V</a:t>
            </a:r>
            <a:r>
              <a:rPr lang="fr-FR" sz="4300" baseline="-25000" dirty="0" smtClean="0">
                <a:solidFill>
                  <a:srgbClr val="FFFF00"/>
                </a:solidFill>
              </a:rPr>
              <a:t>i</a:t>
            </a:r>
            <a:r>
              <a:rPr lang="fr-FR" sz="4300" dirty="0" smtClean="0">
                <a:solidFill>
                  <a:srgbClr val="FFFF00"/>
                </a:solidFill>
              </a:rPr>
              <a:t>) </a:t>
            </a:r>
            <a:r>
              <a:rPr lang="fr-FR" sz="4300" baseline="30000" dirty="0" smtClean="0">
                <a:solidFill>
                  <a:srgbClr val="FFFF00"/>
                </a:solidFill>
              </a:rPr>
              <a:t>2</a:t>
            </a:r>
            <a:r>
              <a:rPr lang="fr-FR" sz="4300" dirty="0" smtClean="0">
                <a:solidFill>
                  <a:srgbClr val="FFFF00"/>
                </a:solidFill>
              </a:rPr>
              <a:t>/(W</a:t>
            </a:r>
            <a:r>
              <a:rPr lang="fr-FR" sz="4300" baseline="-25000" dirty="0" smtClean="0">
                <a:solidFill>
                  <a:srgbClr val="FFFF00"/>
                </a:solidFill>
              </a:rPr>
              <a:t>i</a:t>
            </a:r>
            <a:r>
              <a:rPr lang="fr-FR" sz="4300" dirty="0" smtClean="0">
                <a:solidFill>
                  <a:srgbClr val="FFFF00"/>
                </a:solidFill>
              </a:rPr>
              <a:t>) </a:t>
            </a:r>
            <a:r>
              <a:rPr lang="fr-FR" sz="4300" baseline="30000" dirty="0" smtClean="0">
                <a:solidFill>
                  <a:srgbClr val="FFFF00"/>
                </a:solidFill>
              </a:rPr>
              <a:t>2</a:t>
            </a:r>
            <a:endParaRPr lang="fr-FR" sz="4300" dirty="0" smtClean="0">
              <a:solidFill>
                <a:srgbClr val="FFFF00"/>
              </a:solidFill>
            </a:endParaRPr>
          </a:p>
          <a:p>
            <a:pPr>
              <a:buNone/>
            </a:pPr>
            <a:r>
              <a:rPr lang="fr-FR" sz="4300" dirty="0" smtClean="0">
                <a:solidFill>
                  <a:srgbClr val="FFFF00"/>
                </a:solidFill>
              </a:rPr>
              <a:t> </a:t>
            </a:r>
          </a:p>
          <a:p>
            <a:pPr>
              <a:buNone/>
            </a:pPr>
            <a:r>
              <a:rPr lang="fr-FR" sz="4300" b="1" dirty="0" smtClean="0">
                <a:solidFill>
                  <a:srgbClr val="FFC000"/>
                </a:solidFill>
              </a:rPr>
              <a:t>Remarque :</a:t>
            </a:r>
            <a:r>
              <a:rPr lang="fr-FR" sz="4300" dirty="0" smtClean="0">
                <a:solidFill>
                  <a:srgbClr val="FFC000"/>
                </a:solidFill>
              </a:rPr>
              <a:t> </a:t>
            </a:r>
            <a:r>
              <a:rPr lang="fr-FR" sz="4300" dirty="0" smtClean="0">
                <a:solidFill>
                  <a:srgbClr val="FFFF00"/>
                </a:solidFill>
              </a:rPr>
              <a:t>dans cette relation le rapport (Vi) </a:t>
            </a:r>
            <a:r>
              <a:rPr lang="fr-FR" sz="4300" baseline="30000" dirty="0" smtClean="0">
                <a:solidFill>
                  <a:srgbClr val="FFFF00"/>
                </a:solidFill>
              </a:rPr>
              <a:t>2</a:t>
            </a:r>
            <a:r>
              <a:rPr lang="fr-FR" sz="4300" dirty="0" smtClean="0">
                <a:solidFill>
                  <a:srgbClr val="FFFF00"/>
                </a:solidFill>
              </a:rPr>
              <a:t>/(W</a:t>
            </a:r>
            <a:r>
              <a:rPr lang="fr-FR" sz="4300" baseline="-25000" dirty="0" smtClean="0">
                <a:solidFill>
                  <a:srgbClr val="FFFF00"/>
                </a:solidFill>
              </a:rPr>
              <a:t>i</a:t>
            </a:r>
            <a:r>
              <a:rPr lang="fr-FR" sz="4300" dirty="0" smtClean="0">
                <a:solidFill>
                  <a:srgbClr val="FFFF00"/>
                </a:solidFill>
              </a:rPr>
              <a:t>) </a:t>
            </a:r>
            <a:r>
              <a:rPr lang="fr-FR" sz="4300" baseline="30000" dirty="0" smtClean="0">
                <a:solidFill>
                  <a:srgbClr val="FFFF00"/>
                </a:solidFill>
              </a:rPr>
              <a:t>2   </a:t>
            </a:r>
            <a:r>
              <a:rPr lang="fr-FR" sz="4300" dirty="0" smtClean="0">
                <a:solidFill>
                  <a:srgbClr val="FFFF00"/>
                </a:solidFill>
              </a:rPr>
              <a:t>est constant quel que soit le pic, car lorsque le volume de rétention (V</a:t>
            </a:r>
            <a:r>
              <a:rPr lang="fr-FR" sz="4300" baseline="-25000" dirty="0" smtClean="0">
                <a:solidFill>
                  <a:srgbClr val="FFFF00"/>
                </a:solidFill>
              </a:rPr>
              <a:t>i</a:t>
            </a:r>
            <a:r>
              <a:rPr lang="fr-FR" sz="4300" dirty="0" smtClean="0">
                <a:solidFill>
                  <a:srgbClr val="FFFF00"/>
                </a:solidFill>
              </a:rPr>
              <a:t>) augmente, la largeur à la base (Wi) augmente également.</a:t>
            </a:r>
          </a:p>
          <a:p>
            <a:pPr>
              <a:buNone/>
            </a:pPr>
            <a:r>
              <a:rPr lang="fr-FR" sz="4300" dirty="0" smtClean="0">
                <a:solidFill>
                  <a:srgbClr val="FFFF00"/>
                </a:solidFill>
              </a:rPr>
              <a:t> </a:t>
            </a:r>
          </a:p>
          <a:p>
            <a:pPr algn="ctr">
              <a:buNone/>
            </a:pPr>
            <a:endParaRPr lang="fr-FR" sz="4300" baseline="-25000" dirty="0" smtClean="0">
              <a:solidFill>
                <a:srgbClr val="FFFF00"/>
              </a:solidFill>
            </a:endParaRPr>
          </a:p>
          <a:p>
            <a:endParaRPr lang="fr-F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1600201"/>
            <a:ext cx="8229600" cy="3328997"/>
          </a:xfrm>
        </p:spPr>
        <p:txBody>
          <a:bodyPr>
            <a:normAutofit fontScale="77500" lnSpcReduction="20000"/>
          </a:bodyPr>
          <a:lstStyle/>
          <a:p>
            <a:pPr>
              <a:buNone/>
            </a:pPr>
            <a:r>
              <a:rPr lang="fr-FR" b="1" dirty="0" smtClean="0">
                <a:solidFill>
                  <a:srgbClr val="FFC000"/>
                </a:solidFill>
              </a:rPr>
              <a:t>6.7-Application :</a:t>
            </a:r>
            <a:endParaRPr lang="fr-FR" dirty="0" smtClean="0">
              <a:solidFill>
                <a:srgbClr val="FFC000"/>
              </a:solidFill>
            </a:endParaRPr>
          </a:p>
          <a:p>
            <a:pPr>
              <a:buNone/>
            </a:pPr>
            <a:r>
              <a:rPr lang="fr-FR" dirty="0" smtClean="0">
                <a:solidFill>
                  <a:srgbClr val="FFFF00"/>
                </a:solidFill>
              </a:rPr>
              <a:t>Les domaines d’applications sont nombreux et vastes, l’HPLC est particulièrement employée en cosmétologie ou en  biochimie.</a:t>
            </a:r>
          </a:p>
          <a:p>
            <a:pPr>
              <a:buNone/>
            </a:pPr>
            <a:r>
              <a:rPr lang="fr-FR" dirty="0" smtClean="0">
                <a:solidFill>
                  <a:srgbClr val="FFFF00"/>
                </a:solidFill>
              </a:rPr>
              <a:t>-elle permet l’analyse  de substances thermiquement instables, puisque l’opération s’effectue à T° ambiante.</a:t>
            </a:r>
          </a:p>
          <a:p>
            <a:pPr>
              <a:buNone/>
            </a:pPr>
            <a:r>
              <a:rPr lang="fr-FR" dirty="0" smtClean="0">
                <a:solidFill>
                  <a:srgbClr val="FFFF00"/>
                </a:solidFill>
              </a:rPr>
              <a:t>- l’analyse de substances peu volatiles.</a:t>
            </a:r>
          </a:p>
          <a:p>
            <a:pPr>
              <a:buNone/>
            </a:pPr>
            <a:r>
              <a:rPr lang="fr-FR" dirty="0" smtClean="0">
                <a:solidFill>
                  <a:srgbClr val="FFFF00"/>
                </a:solidFill>
              </a:rPr>
              <a:t>-l’analyse des substances ionisés (protéines, acides aminés…)</a:t>
            </a:r>
          </a:p>
          <a:p>
            <a:endParaRPr lang="fr-F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1538" y="2714620"/>
            <a:ext cx="7000924" cy="1714512"/>
          </a:xfrm>
          <a:prstGeom prst="rect">
            <a:avLst/>
          </a:prstGeom>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None/>
            </a:pPr>
            <a:r>
              <a:rPr lang="fr-FR" sz="2800" b="1" dirty="0" smtClean="0">
                <a:solidFill>
                  <a:schemeClr val="tx1"/>
                </a:solidFill>
              </a:rPr>
              <a:t>Chromatographie en phase gazeuse (CPG)</a:t>
            </a:r>
            <a:endParaRPr lang="fr-FR" sz="2800" dirty="0" smtClean="0">
              <a:solidFill>
                <a:schemeClr val="tx1"/>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pPr>
              <a:buNone/>
            </a:pPr>
            <a:r>
              <a:rPr lang="fr-FR" b="1" dirty="0" smtClean="0">
                <a:solidFill>
                  <a:srgbClr val="FFFF00"/>
                </a:solidFill>
              </a:rPr>
              <a:t>1-Principe :</a:t>
            </a:r>
            <a:endParaRPr lang="fr-FR" dirty="0" smtClean="0">
              <a:solidFill>
                <a:srgbClr val="FFFF00"/>
              </a:solidFill>
            </a:endParaRPr>
          </a:p>
          <a:p>
            <a:pPr>
              <a:buNone/>
            </a:pPr>
            <a:r>
              <a:rPr lang="fr-FR" dirty="0" smtClean="0">
                <a:solidFill>
                  <a:srgbClr val="FFFF00"/>
                </a:solidFill>
              </a:rPr>
              <a:t>La chromatographie en phase gazeuse est une transposition de la chromatographie sur colonne dans laquelle la phase mobile liquide a été remplacée par un gaz. </a:t>
            </a:r>
          </a:p>
          <a:p>
            <a:pPr>
              <a:buNone/>
            </a:pPr>
            <a:r>
              <a:rPr lang="fr-FR" u="sng" dirty="0" smtClean="0">
                <a:solidFill>
                  <a:srgbClr val="FFFF00"/>
                </a:solidFill>
              </a:rPr>
              <a:t>La CPG gaz-solide </a:t>
            </a:r>
            <a:r>
              <a:rPr lang="fr-FR" dirty="0" smtClean="0">
                <a:solidFill>
                  <a:srgbClr val="FFFF00"/>
                </a:solidFill>
              </a:rPr>
              <a:t>est une chromatographie d’adsorption, la </a:t>
            </a:r>
            <a:r>
              <a:rPr lang="fr-FR" u="sng" dirty="0" smtClean="0">
                <a:solidFill>
                  <a:srgbClr val="FFFF00"/>
                </a:solidFill>
              </a:rPr>
              <a:t>phase stationnaire étant un solide adsorbant</a:t>
            </a:r>
            <a:r>
              <a:rPr lang="fr-FR" dirty="0" smtClean="0">
                <a:solidFill>
                  <a:srgbClr val="FFFF00"/>
                </a:solidFill>
              </a:rPr>
              <a:t>, la migration différentielle est assurée </a:t>
            </a:r>
            <a:r>
              <a:rPr lang="fr-FR" u="sng" dirty="0" smtClean="0">
                <a:solidFill>
                  <a:srgbClr val="FFFF00"/>
                </a:solidFill>
              </a:rPr>
              <a:t>par les différences d’</a:t>
            </a:r>
            <a:r>
              <a:rPr lang="fr-FR" u="sng" dirty="0" err="1" smtClean="0">
                <a:solidFill>
                  <a:srgbClr val="FFFF00"/>
                </a:solidFill>
              </a:rPr>
              <a:t>adsorbance</a:t>
            </a:r>
            <a:endParaRPr lang="fr-FR" u="sng" dirty="0" smtClean="0">
              <a:solidFill>
                <a:srgbClr val="FFFF00"/>
              </a:solidFill>
            </a:endParaRPr>
          </a:p>
          <a:p>
            <a:pPr>
              <a:buNone/>
            </a:pPr>
            <a:r>
              <a:rPr lang="fr-FR" u="sng" dirty="0" smtClean="0">
                <a:solidFill>
                  <a:srgbClr val="FFFF00"/>
                </a:solidFill>
              </a:rPr>
              <a:t>La CPG gaz-liquide </a:t>
            </a:r>
            <a:r>
              <a:rPr lang="fr-FR" dirty="0" smtClean="0">
                <a:solidFill>
                  <a:srgbClr val="FFFF00"/>
                </a:solidFill>
              </a:rPr>
              <a:t>est une chromatographie de partage, la </a:t>
            </a:r>
            <a:r>
              <a:rPr lang="fr-FR" u="sng" dirty="0" smtClean="0">
                <a:solidFill>
                  <a:srgbClr val="FFFF00"/>
                </a:solidFill>
              </a:rPr>
              <a:t>phase stationnaire étant un liquide non volatil réparti sur un support inerte</a:t>
            </a:r>
            <a:r>
              <a:rPr lang="fr-FR" dirty="0" smtClean="0">
                <a:solidFill>
                  <a:srgbClr val="FFFF00"/>
                </a:solidFill>
              </a:rPr>
              <a:t>. Le gaz vecteur est le gaz qui véhicule les solutés. la migration différentielle est obtenue par les </a:t>
            </a:r>
            <a:r>
              <a:rPr lang="fr-FR" u="sng" dirty="0" smtClean="0">
                <a:solidFill>
                  <a:srgbClr val="FFFF00"/>
                </a:solidFill>
              </a:rPr>
              <a:t>différences de solubilité </a:t>
            </a:r>
            <a:r>
              <a:rPr lang="fr-FR" dirty="0" smtClean="0">
                <a:solidFill>
                  <a:srgbClr val="FFFF00"/>
                </a:solidFill>
              </a:rPr>
              <a:t>dans le liquide fixe. Le soluté se partage entre le gaz vecteur et le liquide stationnaire.</a:t>
            </a:r>
          </a:p>
          <a:p>
            <a:endParaRPr lang="fr-F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Autofit/>
          </a:bodyPr>
          <a:lstStyle/>
          <a:p>
            <a:r>
              <a:rPr lang="fr-FR" sz="2400" dirty="0" smtClean="0">
                <a:solidFill>
                  <a:srgbClr val="FFFF00"/>
                </a:solidFill>
              </a:rPr>
              <a:t>Schéma d’un Chromatographe en phase gazeuse</a:t>
            </a:r>
            <a:endParaRPr lang="fr-FR" sz="2400" dirty="0">
              <a:solidFill>
                <a:srgbClr val="FFFF00"/>
              </a:solidFill>
            </a:endParaRPr>
          </a:p>
        </p:txBody>
      </p:sp>
      <p:pic>
        <p:nvPicPr>
          <p:cNvPr id="4" name="Espace réservé du contenu 3" descr="wpe9.jpg (28350 octets)"/>
          <p:cNvPicPr>
            <a:picLocks noGrp="1"/>
          </p:cNvPicPr>
          <p:nvPr>
            <p:ph idx="1"/>
          </p:nvPr>
        </p:nvPicPr>
        <p:blipFill>
          <a:blip r:embed="rId2"/>
          <a:srcRect/>
          <a:stretch>
            <a:fillRect/>
          </a:stretch>
        </p:blipFill>
        <p:spPr bwMode="auto">
          <a:xfrm>
            <a:off x="614807" y="1600200"/>
            <a:ext cx="7914385" cy="4525963"/>
          </a:xfrm>
          <a:prstGeom prst="rect">
            <a:avLst/>
          </a:prstGeom>
          <a:noFill/>
          <a:ln w="9525">
            <a:noFill/>
            <a:miter lim="800000"/>
            <a:headEnd/>
            <a:tailEnd/>
          </a:ln>
        </p:spPr>
      </p:pic>
      <p:sp>
        <p:nvSpPr>
          <p:cNvPr id="5" name="Rectangle 4"/>
          <p:cNvSpPr/>
          <p:nvPr/>
        </p:nvSpPr>
        <p:spPr>
          <a:xfrm>
            <a:off x="5572132" y="3357562"/>
            <a:ext cx="1214446" cy="3571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rPr>
              <a:t>réservoir</a:t>
            </a:r>
            <a:endParaRPr lang="fr-FR" sz="1200" dirty="0">
              <a:solidFill>
                <a:schemeClr val="tx1"/>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pPr>
              <a:buNone/>
            </a:pPr>
            <a:r>
              <a:rPr lang="fr-FR" b="1" dirty="0" smtClean="0">
                <a:solidFill>
                  <a:srgbClr val="FFFF00"/>
                </a:solidFill>
              </a:rPr>
              <a:t>2.1-Alimentation en gaz vecteur (phase mobile) par bouteille à haute pression:</a:t>
            </a:r>
            <a:endParaRPr lang="fr-FR" dirty="0" smtClean="0">
              <a:solidFill>
                <a:srgbClr val="FFFF00"/>
              </a:solidFill>
            </a:endParaRPr>
          </a:p>
          <a:p>
            <a:pPr>
              <a:buNone/>
            </a:pPr>
            <a:r>
              <a:rPr lang="fr-FR" dirty="0" smtClean="0">
                <a:solidFill>
                  <a:srgbClr val="FFFF00"/>
                </a:solidFill>
              </a:rPr>
              <a:t>Le gaz vecteur peut être </a:t>
            </a:r>
            <a:r>
              <a:rPr lang="fr-FR" u="sng" dirty="0" smtClean="0">
                <a:solidFill>
                  <a:srgbClr val="FFFF00"/>
                </a:solidFill>
              </a:rPr>
              <a:t>de l’hélium</a:t>
            </a:r>
            <a:r>
              <a:rPr lang="fr-FR" dirty="0" smtClean="0">
                <a:solidFill>
                  <a:srgbClr val="FFFF00"/>
                </a:solidFill>
              </a:rPr>
              <a:t>, </a:t>
            </a:r>
            <a:r>
              <a:rPr lang="fr-FR" u="sng" dirty="0" smtClean="0">
                <a:solidFill>
                  <a:srgbClr val="FFFF00"/>
                </a:solidFill>
              </a:rPr>
              <a:t>de l’azote</a:t>
            </a:r>
            <a:r>
              <a:rPr lang="fr-FR" dirty="0" smtClean="0">
                <a:solidFill>
                  <a:srgbClr val="FFFF00"/>
                </a:solidFill>
              </a:rPr>
              <a:t>, </a:t>
            </a:r>
            <a:r>
              <a:rPr lang="fr-FR" u="sng" dirty="0" smtClean="0">
                <a:solidFill>
                  <a:srgbClr val="FFFF00"/>
                </a:solidFill>
              </a:rPr>
              <a:t>de l’hydrogène </a:t>
            </a:r>
            <a:r>
              <a:rPr lang="fr-FR" dirty="0" smtClean="0">
                <a:solidFill>
                  <a:srgbClr val="FFFF00"/>
                </a:solidFill>
              </a:rPr>
              <a:t>ou de </a:t>
            </a:r>
            <a:r>
              <a:rPr lang="fr-FR" u="sng" dirty="0" smtClean="0">
                <a:solidFill>
                  <a:srgbClr val="FFFF00"/>
                </a:solidFill>
              </a:rPr>
              <a:t>l’argon</a:t>
            </a:r>
            <a:r>
              <a:rPr lang="fr-FR" dirty="0" smtClean="0">
                <a:solidFill>
                  <a:srgbClr val="FFFF00"/>
                </a:solidFill>
              </a:rPr>
              <a:t>, son choix dépend de facteurs tels que </a:t>
            </a:r>
            <a:r>
              <a:rPr lang="fr-FR" u="sng" dirty="0" smtClean="0">
                <a:solidFill>
                  <a:srgbClr val="FFFF00"/>
                </a:solidFill>
              </a:rPr>
              <a:t>la disponibilité</a:t>
            </a:r>
            <a:r>
              <a:rPr lang="fr-FR" dirty="0" smtClean="0">
                <a:solidFill>
                  <a:srgbClr val="FFFF00"/>
                </a:solidFill>
              </a:rPr>
              <a:t>, </a:t>
            </a:r>
            <a:r>
              <a:rPr lang="fr-FR" u="sng" dirty="0" smtClean="0">
                <a:solidFill>
                  <a:srgbClr val="FFFF00"/>
                </a:solidFill>
              </a:rPr>
              <a:t>la pureté</a:t>
            </a:r>
            <a:r>
              <a:rPr lang="fr-FR" dirty="0" smtClean="0">
                <a:solidFill>
                  <a:srgbClr val="FFFF00"/>
                </a:solidFill>
              </a:rPr>
              <a:t>, </a:t>
            </a:r>
            <a:r>
              <a:rPr lang="fr-FR" u="sng" dirty="0" smtClean="0">
                <a:solidFill>
                  <a:srgbClr val="FFFF00"/>
                </a:solidFill>
              </a:rPr>
              <a:t>la consommation </a:t>
            </a:r>
            <a:r>
              <a:rPr lang="fr-FR" dirty="0" smtClean="0">
                <a:solidFill>
                  <a:srgbClr val="FFFF00"/>
                </a:solidFill>
              </a:rPr>
              <a:t>et le </a:t>
            </a:r>
            <a:r>
              <a:rPr lang="fr-FR" u="sng" dirty="0" smtClean="0">
                <a:solidFill>
                  <a:srgbClr val="FFFF00"/>
                </a:solidFill>
              </a:rPr>
              <a:t>type de détecteur utilisé </a:t>
            </a:r>
            <a:r>
              <a:rPr lang="fr-FR" dirty="0" smtClean="0">
                <a:solidFill>
                  <a:srgbClr val="FFFF00"/>
                </a:solidFill>
              </a:rPr>
              <a:t>(avec des détecteurs à conductivité thermique, on choisit l’hélium en raison de sa conductivité thermique élevée par rapport à la plupart des vapeurs de composés organiques).</a:t>
            </a:r>
          </a:p>
          <a:p>
            <a:pPr>
              <a:buNone/>
            </a:pPr>
            <a:r>
              <a:rPr lang="fr-FR" dirty="0" smtClean="0">
                <a:solidFill>
                  <a:srgbClr val="FFFF00"/>
                </a:solidFill>
              </a:rPr>
              <a:t>L’alimentation en gaz vecteur à haute pression implique des </a:t>
            </a:r>
            <a:r>
              <a:rPr lang="fr-FR" dirty="0" err="1" smtClean="0">
                <a:solidFill>
                  <a:srgbClr val="FFFF00"/>
                </a:solidFill>
              </a:rPr>
              <a:t>débimétres</a:t>
            </a:r>
            <a:r>
              <a:rPr lang="fr-FR" dirty="0" smtClean="0">
                <a:solidFill>
                  <a:srgbClr val="FFFF00"/>
                </a:solidFill>
              </a:rPr>
              <a:t> et des régulateurs de pression, </a:t>
            </a:r>
            <a:r>
              <a:rPr lang="fr-FR" u="sng" dirty="0" smtClean="0">
                <a:solidFill>
                  <a:srgbClr val="FFFF00"/>
                </a:solidFill>
              </a:rPr>
              <a:t>l’efficacité de l’appareil dépend beaucoup du maintien d’un débit constant du gaz vecteur.</a:t>
            </a:r>
          </a:p>
          <a:p>
            <a:endParaRPr lang="fr-FR"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85000" lnSpcReduction="20000"/>
          </a:bodyPr>
          <a:lstStyle/>
          <a:p>
            <a:pPr>
              <a:buNone/>
            </a:pPr>
            <a:r>
              <a:rPr lang="fr-FR" b="1" dirty="0" smtClean="0">
                <a:solidFill>
                  <a:srgbClr val="FFFF00"/>
                </a:solidFill>
              </a:rPr>
              <a:t>2.2-injecteur :</a:t>
            </a:r>
            <a:endParaRPr lang="fr-FR" dirty="0" smtClean="0">
              <a:solidFill>
                <a:srgbClr val="FFFF00"/>
              </a:solidFill>
            </a:endParaRPr>
          </a:p>
          <a:p>
            <a:pPr>
              <a:buNone/>
            </a:pPr>
            <a:r>
              <a:rPr lang="fr-FR" dirty="0" smtClean="0">
                <a:solidFill>
                  <a:srgbClr val="FFFF00"/>
                </a:solidFill>
              </a:rPr>
              <a:t>Les échantillons liquides sont injectés à l’aide d’une micro-seringue graduée dans la chambre de vaporisation, au travers d’un bouchon généralement constitué de téflon, la température doit être suffisante a l’entrée de l’échantillon pour permettre une vaporisation du liquide sans que l’échantillon se décompose ou que s’effectue une séparation partielle des constituants, en règle générale </a:t>
            </a:r>
            <a:r>
              <a:rPr lang="fr-FR" u="sng" dirty="0" smtClean="0">
                <a:solidFill>
                  <a:srgbClr val="FFFF00"/>
                </a:solidFill>
              </a:rPr>
              <a:t>en choisit la température d’ébullition du constituant le moins  volatil</a:t>
            </a:r>
            <a:r>
              <a:rPr lang="fr-FR" dirty="0" smtClean="0">
                <a:solidFill>
                  <a:srgbClr val="FFFF00"/>
                </a:solidFill>
              </a:rPr>
              <a:t>, pour plus d’efficacité, on prélèvera le plus faible volume d’échantillon (1 à 10µl) qui soit compatible avec la sensibilité du détecteur.</a:t>
            </a:r>
          </a:p>
          <a:p>
            <a:endParaRPr lang="fr-F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77500" lnSpcReduction="20000"/>
          </a:bodyPr>
          <a:lstStyle/>
          <a:p>
            <a:pPr lvl="0">
              <a:buFont typeface="Wingdings" pitchFamily="2" charset="2"/>
              <a:buChar char="v"/>
            </a:pPr>
            <a:r>
              <a:rPr lang="fr-FR" b="1" dirty="0" smtClean="0">
                <a:solidFill>
                  <a:srgbClr val="FFFF00"/>
                </a:solidFill>
              </a:rPr>
              <a:t>Nature d’échantillon injecté :</a:t>
            </a:r>
            <a:endParaRPr lang="fr-FR" dirty="0" smtClean="0">
              <a:solidFill>
                <a:srgbClr val="FFFF00"/>
              </a:solidFill>
            </a:endParaRPr>
          </a:p>
          <a:p>
            <a:pPr>
              <a:buNone/>
            </a:pPr>
            <a:r>
              <a:rPr lang="fr-FR" dirty="0" smtClean="0">
                <a:solidFill>
                  <a:srgbClr val="FFFF00"/>
                </a:solidFill>
              </a:rPr>
              <a:t>Le traitement de l’échantillon varie selon les substances analysées :</a:t>
            </a:r>
          </a:p>
          <a:p>
            <a:pPr>
              <a:buNone/>
            </a:pPr>
            <a:r>
              <a:rPr lang="fr-FR" dirty="0" smtClean="0">
                <a:solidFill>
                  <a:srgbClr val="FFFF00"/>
                </a:solidFill>
              </a:rPr>
              <a:t>-lorsque les solutés à analyser sont directement volatilisables, les substances sont extraites, purifiées, solubilisées dans un solvant volatil pur et chromatographies.</a:t>
            </a:r>
          </a:p>
          <a:p>
            <a:pPr>
              <a:buNone/>
            </a:pPr>
            <a:r>
              <a:rPr lang="fr-FR" dirty="0" smtClean="0">
                <a:solidFill>
                  <a:srgbClr val="FFFF00"/>
                </a:solidFill>
              </a:rPr>
              <a:t>-lorsque les solutés ne sont pas volatils à la température du chromatographe ou bien sont décomposés à cette température, il faut les transformer avant l’analyse en dérivés volatils stables ; les acides aminés sont estérifiés par le méthanol, les oses réduits en </a:t>
            </a:r>
            <a:r>
              <a:rPr lang="fr-FR" dirty="0" err="1" smtClean="0">
                <a:solidFill>
                  <a:srgbClr val="FFFF00"/>
                </a:solidFill>
              </a:rPr>
              <a:t>alditols</a:t>
            </a:r>
            <a:r>
              <a:rPr lang="fr-FR" dirty="0" smtClean="0">
                <a:solidFill>
                  <a:srgbClr val="FFFF00"/>
                </a:solidFill>
              </a:rPr>
              <a:t>, puis acétylés….</a:t>
            </a:r>
          </a:p>
          <a:p>
            <a:endParaRPr lang="fr-FR" dirty="0">
              <a:solidFill>
                <a:srgbClr val="FFFF00"/>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57166"/>
            <a:ext cx="5114932" cy="6286544"/>
          </a:xfrm>
        </p:spPr>
        <p:txBody>
          <a:bodyPr>
            <a:normAutofit fontScale="62500" lnSpcReduction="20000"/>
          </a:bodyPr>
          <a:lstStyle/>
          <a:p>
            <a:pPr>
              <a:buNone/>
            </a:pPr>
            <a:r>
              <a:rPr lang="fr-FR" b="1" dirty="0" smtClean="0">
                <a:solidFill>
                  <a:srgbClr val="FFFF00"/>
                </a:solidFill>
              </a:rPr>
              <a:t>2.3-La colonne :</a:t>
            </a:r>
            <a:endParaRPr lang="fr-FR" dirty="0" smtClean="0">
              <a:solidFill>
                <a:srgbClr val="FFFF00"/>
              </a:solidFill>
            </a:endParaRPr>
          </a:p>
          <a:p>
            <a:pPr>
              <a:buNone/>
            </a:pPr>
            <a:r>
              <a:rPr lang="fr-FR" dirty="0" smtClean="0">
                <a:solidFill>
                  <a:srgbClr val="FFFF00"/>
                </a:solidFill>
              </a:rPr>
              <a:t>La colonne est placée dans un four fermé à thermostat pour maintenir la température constante à 0,5°C prés et pour que les conditions soient reproductibles. Cette température peut être choisie dans une gamme allant de la température ambiante jusqu'à plus de 400°C et pour une opération isotherme. </a:t>
            </a:r>
          </a:p>
          <a:p>
            <a:pPr>
              <a:buNone/>
            </a:pPr>
            <a:r>
              <a:rPr lang="fr-FR" dirty="0" smtClean="0">
                <a:solidFill>
                  <a:srgbClr val="FFFF00"/>
                </a:solidFill>
              </a:rPr>
              <a:t> </a:t>
            </a:r>
          </a:p>
          <a:p>
            <a:pPr>
              <a:buNone/>
            </a:pPr>
            <a:r>
              <a:rPr lang="fr-FR" dirty="0" smtClean="0">
                <a:solidFill>
                  <a:srgbClr val="FFFF00"/>
                </a:solidFill>
              </a:rPr>
              <a:t>Les colonnes sont métalliques, en plastiques (pour des séparations à basse température), en verre et joints téflon lorsque le métal des colonnes risque de provoquer une décomposition catalytique de l’échantillon analysé. Diverses formes ont été utilisées : rectilignes, en spirales, cette dernière est la plus employée car elle permet de limiter l’encombrement de l’appareil.</a:t>
            </a:r>
          </a:p>
          <a:p>
            <a:pPr>
              <a:buNone/>
            </a:pPr>
            <a:r>
              <a:rPr lang="fr-FR" dirty="0" smtClean="0">
                <a:solidFill>
                  <a:srgbClr val="FFFF00"/>
                </a:solidFill>
              </a:rPr>
              <a:t>En CPG d’adsorption on utilise des colonnes de 1m de long et de 3mm de diamètre. En CPG de partage on travaille avec des colonnes pouvant atteindre 5m. On peut distingué deux  types de colonnes :</a:t>
            </a:r>
          </a:p>
          <a:p>
            <a:endParaRPr lang="fr-FR" dirty="0">
              <a:solidFill>
                <a:srgbClr val="FFFF00"/>
              </a:solidFill>
            </a:endParaRPr>
          </a:p>
        </p:txBody>
      </p:sp>
      <p:pic>
        <p:nvPicPr>
          <p:cNvPr id="5" name="Image 4" descr="http://upload.wikimedia.org/wikipedia/commons/thumb/2/2a/GC_with_open_door.jpg/480px-GC_with_open_door.jpg"/>
          <p:cNvPicPr/>
          <p:nvPr/>
        </p:nvPicPr>
        <p:blipFill>
          <a:blip r:embed="rId2"/>
          <a:srcRect/>
          <a:stretch>
            <a:fillRect/>
          </a:stretch>
        </p:blipFill>
        <p:spPr bwMode="auto">
          <a:xfrm>
            <a:off x="5572132" y="1571612"/>
            <a:ext cx="3268694" cy="3526970"/>
          </a:xfrm>
          <a:prstGeom prst="rect">
            <a:avLst/>
          </a:prstGeom>
          <a:noFill/>
          <a:ln w="9525">
            <a:noFill/>
            <a:miter lim="800000"/>
            <a:headEnd/>
            <a:tailEnd/>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14356"/>
            <a:ext cx="8229600" cy="5411807"/>
          </a:xfrm>
        </p:spPr>
        <p:txBody>
          <a:bodyPr>
            <a:normAutofit fontScale="70000" lnSpcReduction="20000"/>
          </a:bodyPr>
          <a:lstStyle/>
          <a:p>
            <a:pPr lvl="0">
              <a:buNone/>
            </a:pPr>
            <a:r>
              <a:rPr lang="fr-FR" b="1" dirty="0" smtClean="0">
                <a:solidFill>
                  <a:srgbClr val="FFFF00"/>
                </a:solidFill>
              </a:rPr>
              <a:t>Les colonnes remplies (classiques):</a:t>
            </a:r>
            <a:r>
              <a:rPr lang="fr-FR" dirty="0" smtClean="0">
                <a:solidFill>
                  <a:srgbClr val="FFFF00"/>
                </a:solidFill>
              </a:rPr>
              <a:t> constituées de tubes ayant jusqu’a 5m de long, de 2 à 4mm de diamètre intérieur, en verre, en métal (aluminium, acier inoxydables ou cuivre ou en plastique résistant aux hautes températures (téflon).</a:t>
            </a:r>
          </a:p>
          <a:p>
            <a:pPr lvl="0">
              <a:buNone/>
            </a:pPr>
            <a:r>
              <a:rPr lang="fr-FR" b="1" dirty="0" smtClean="0">
                <a:solidFill>
                  <a:srgbClr val="FFFF00"/>
                </a:solidFill>
              </a:rPr>
              <a:t>Les colonnes capillaires:</a:t>
            </a:r>
            <a:r>
              <a:rPr lang="fr-FR" dirty="0" smtClean="0">
                <a:solidFill>
                  <a:srgbClr val="FFFF00"/>
                </a:solidFill>
              </a:rPr>
              <a:t> les premières colonnes capillaires en quartz étaient préparées en revêtant la surface interne d’un tube de silice vitreuse, de 50m de longueur et de 0,22 mm de diamètre intérieur.</a:t>
            </a:r>
          </a:p>
          <a:p>
            <a:pPr lvl="0">
              <a:buNone/>
            </a:pPr>
            <a:r>
              <a:rPr lang="fr-FR" b="1" dirty="0" smtClean="0">
                <a:solidFill>
                  <a:srgbClr val="FFFF00"/>
                </a:solidFill>
              </a:rPr>
              <a:t>Choix de la phase stationnaire :</a:t>
            </a:r>
            <a:endParaRPr lang="fr-FR" dirty="0" smtClean="0">
              <a:solidFill>
                <a:srgbClr val="FFFF00"/>
              </a:solidFill>
            </a:endParaRPr>
          </a:p>
          <a:p>
            <a:pPr>
              <a:buNone/>
            </a:pPr>
            <a:r>
              <a:rPr lang="fr-FR" dirty="0" smtClean="0">
                <a:solidFill>
                  <a:srgbClr val="FFFF00"/>
                </a:solidFill>
              </a:rPr>
              <a:t>En CPG gaz-solide, les adsorbants gel de silice, alumine,…peuvent subir différents traitements, </a:t>
            </a:r>
            <a:r>
              <a:rPr lang="fr-FR" u="sng" dirty="0" smtClean="0">
                <a:solidFill>
                  <a:srgbClr val="FFFF00"/>
                </a:solidFill>
              </a:rPr>
              <a:t>afin de modifier leur pouvoir adsorbant</a:t>
            </a:r>
            <a:r>
              <a:rPr lang="fr-FR" dirty="0" smtClean="0">
                <a:solidFill>
                  <a:srgbClr val="FFFF00"/>
                </a:solidFill>
              </a:rPr>
              <a:t>. </a:t>
            </a:r>
          </a:p>
          <a:p>
            <a:pPr>
              <a:buNone/>
            </a:pPr>
            <a:endParaRPr lang="fr-FR" dirty="0" smtClean="0">
              <a:solidFill>
                <a:srgbClr val="FFFF00"/>
              </a:solidFill>
            </a:endParaRPr>
          </a:p>
          <a:p>
            <a:pPr>
              <a:buNone/>
            </a:pPr>
            <a:r>
              <a:rPr lang="fr-FR" dirty="0" smtClean="0">
                <a:solidFill>
                  <a:srgbClr val="FFFF00"/>
                </a:solidFill>
              </a:rPr>
              <a:t>En CPG gaz-liquide, la phase stationnaire est un support inerte imprégné d’un  liquide. Le liquide est un hydrocarbure, un silicone, un ester, un polyol, caractérisé par sa température d’utilisation et sa polarité.</a:t>
            </a:r>
          </a:p>
          <a:p>
            <a:endParaRPr lang="fr-FR"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92500" lnSpcReduction="10000"/>
          </a:bodyPr>
          <a:lstStyle/>
          <a:p>
            <a:pPr>
              <a:buNone/>
            </a:pPr>
            <a:r>
              <a:rPr lang="fr-FR" b="1" dirty="0" smtClean="0">
                <a:solidFill>
                  <a:srgbClr val="FFFF00"/>
                </a:solidFill>
              </a:rPr>
              <a:t>2.4   Détecteur:</a:t>
            </a:r>
            <a:endParaRPr lang="fr-FR" dirty="0" smtClean="0">
              <a:solidFill>
                <a:srgbClr val="FFFF00"/>
              </a:solidFill>
            </a:endParaRPr>
          </a:p>
          <a:p>
            <a:pPr>
              <a:buNone/>
            </a:pPr>
            <a:r>
              <a:rPr lang="fr-FR" dirty="0" smtClean="0">
                <a:solidFill>
                  <a:srgbClr val="FFFF00"/>
                </a:solidFill>
              </a:rPr>
              <a:t>Placé  à la sortie de la colonne de séparation, leur fonction est de détecter et de mesurer, après séparation la présence de petites quantités de constituants dans l’</a:t>
            </a:r>
            <a:r>
              <a:rPr lang="fr-FR" dirty="0" err="1" smtClean="0">
                <a:solidFill>
                  <a:srgbClr val="FFFF00"/>
                </a:solidFill>
              </a:rPr>
              <a:t>éluat</a:t>
            </a:r>
            <a:r>
              <a:rPr lang="fr-FR" dirty="0" smtClean="0">
                <a:solidFill>
                  <a:srgbClr val="FFFF00"/>
                </a:solidFill>
              </a:rPr>
              <a:t> de la colonne.</a:t>
            </a:r>
          </a:p>
          <a:p>
            <a:pPr>
              <a:buNone/>
            </a:pPr>
            <a:r>
              <a:rPr lang="fr-FR" dirty="0" smtClean="0">
                <a:solidFill>
                  <a:srgbClr val="FFFF00"/>
                </a:solidFill>
              </a:rPr>
              <a:t>Les résultats sont envoyés à un appareil qui trace une courbe appelée chromatogramme.</a:t>
            </a:r>
          </a:p>
          <a:p>
            <a:pPr>
              <a:buNone/>
            </a:pPr>
            <a:r>
              <a:rPr lang="fr-FR" dirty="0" smtClean="0">
                <a:solidFill>
                  <a:srgbClr val="FFFF00"/>
                </a:solidFill>
              </a:rPr>
              <a:t>Le choix du détecteur dépend de plusieurs facteurs tels que le niveau des concentrations à mesurer et la nature des constituants séparés.</a:t>
            </a:r>
          </a:p>
          <a:p>
            <a:endParaRPr lang="fr-F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714356"/>
            <a:ext cx="4900618" cy="5411807"/>
          </a:xfrm>
        </p:spPr>
        <p:txBody>
          <a:bodyPr>
            <a:normAutofit fontScale="77500" lnSpcReduction="20000"/>
          </a:bodyPr>
          <a:lstStyle/>
          <a:p>
            <a:pPr lvl="0">
              <a:buNone/>
            </a:pPr>
            <a:r>
              <a:rPr lang="fr-FR" b="1" dirty="0" smtClean="0">
                <a:solidFill>
                  <a:srgbClr val="FFFF00"/>
                </a:solidFill>
              </a:rPr>
              <a:t>Détecteur à ionisation de flammes :</a:t>
            </a:r>
            <a:endParaRPr lang="fr-FR" dirty="0" smtClean="0">
              <a:solidFill>
                <a:srgbClr val="FFFF00"/>
              </a:solidFill>
            </a:endParaRPr>
          </a:p>
          <a:p>
            <a:pPr>
              <a:buNone/>
            </a:pPr>
            <a:r>
              <a:rPr lang="fr-FR" dirty="0" smtClean="0">
                <a:solidFill>
                  <a:srgbClr val="FFFF00"/>
                </a:solidFill>
              </a:rPr>
              <a:t>C’est un détecteur à une voie, très sensible, le gaz vecteur, en sortie de colonne est mélangé à de l’hydrogène, puis brule entre deux électrodes ; il s’établie un courant entre les électrodes du à l’ionisation de la flamme. Ce courant est constant lorsque le gaz vecteur est pur et le scripteur de l’enregistreur trace une ligne de base. Si un soluté organique accompagne le gaz vecteur, sa combustion modifie l’intensité du courant et cette variation est enregistrée sous forme d’un pic.</a:t>
            </a:r>
          </a:p>
          <a:p>
            <a:endParaRPr lang="fr-FR" dirty="0"/>
          </a:p>
        </p:txBody>
      </p:sp>
      <p:sp>
        <p:nvSpPr>
          <p:cNvPr id="4" name="ZoneTexte 3"/>
          <p:cNvSpPr txBox="1"/>
          <p:nvPr/>
        </p:nvSpPr>
        <p:spPr>
          <a:xfrm>
            <a:off x="5643570" y="1000108"/>
            <a:ext cx="2786082" cy="369332"/>
          </a:xfrm>
          <a:prstGeom prst="rect">
            <a:avLst/>
          </a:prstGeom>
          <a:noFill/>
        </p:spPr>
        <p:txBody>
          <a:bodyPr wrap="square" rtlCol="0">
            <a:spAutoFit/>
          </a:bodyPr>
          <a:lstStyle/>
          <a:p>
            <a:endParaRPr lang="fr-FR" dirty="0"/>
          </a:p>
        </p:txBody>
      </p:sp>
      <p:pic>
        <p:nvPicPr>
          <p:cNvPr id="5" name="irc_mi" descr="http://www.cnrs.fr/cw/dossiers/dosart/imgArt/chromato/chromato_gaz_04_gde.jpg"/>
          <p:cNvPicPr/>
          <p:nvPr/>
        </p:nvPicPr>
        <p:blipFill>
          <a:blip r:embed="rId2"/>
          <a:srcRect/>
          <a:stretch>
            <a:fillRect/>
          </a:stretch>
        </p:blipFill>
        <p:spPr bwMode="auto">
          <a:xfrm>
            <a:off x="5357818" y="1357298"/>
            <a:ext cx="3088005" cy="3929090"/>
          </a:xfrm>
          <a:prstGeom prst="rect">
            <a:avLst/>
          </a:prstGeom>
          <a:noFill/>
          <a:ln w="9525">
            <a:noFill/>
            <a:miter lim="800000"/>
            <a:headEnd/>
            <a:tailEnd/>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lnSpcReduction="10000"/>
          </a:bodyPr>
          <a:lstStyle/>
          <a:p>
            <a:pPr lvl="0">
              <a:buNone/>
            </a:pPr>
            <a:r>
              <a:rPr lang="fr-FR" b="1" dirty="0" smtClean="0">
                <a:solidFill>
                  <a:srgbClr val="FFFF00"/>
                </a:solidFill>
              </a:rPr>
              <a:t>Détecteur à capture d’électrons:</a:t>
            </a:r>
            <a:endParaRPr lang="fr-FR" dirty="0" smtClean="0">
              <a:solidFill>
                <a:srgbClr val="FFFF00"/>
              </a:solidFill>
            </a:endParaRPr>
          </a:p>
          <a:p>
            <a:pPr>
              <a:buNone/>
            </a:pPr>
            <a:r>
              <a:rPr lang="fr-FR" dirty="0" smtClean="0">
                <a:solidFill>
                  <a:srgbClr val="FFFF00"/>
                </a:solidFill>
              </a:rPr>
              <a:t>Une source d’électrons est disposée en sortie de colonne. L’</a:t>
            </a:r>
            <a:r>
              <a:rPr lang="fr-FR" dirty="0" err="1" smtClean="0">
                <a:solidFill>
                  <a:srgbClr val="FFFF00"/>
                </a:solidFill>
              </a:rPr>
              <a:t>orsqu’une</a:t>
            </a:r>
            <a:r>
              <a:rPr lang="fr-FR" dirty="0" smtClean="0">
                <a:solidFill>
                  <a:srgbClr val="FFFF00"/>
                </a:solidFill>
              </a:rPr>
              <a:t> molécule est frappée par le flux d’électrons, elle prend une charge négative lorsqu’elle est capable de fixer un ou plusieurs électrons.</a:t>
            </a:r>
          </a:p>
          <a:p>
            <a:pPr>
              <a:buNone/>
            </a:pPr>
            <a:r>
              <a:rPr lang="fr-FR" dirty="0" smtClean="0">
                <a:solidFill>
                  <a:srgbClr val="FFFF00"/>
                </a:solidFill>
              </a:rPr>
              <a:t>L’anion, ainsi formé, est attiré alors par une anode, créant un courant qui sera amplifié et enregistré.</a:t>
            </a:r>
          </a:p>
          <a:p>
            <a:pPr>
              <a:buNone/>
            </a:pPr>
            <a:endParaRPr lang="fr-FR" dirty="0" smtClean="0"/>
          </a:p>
          <a:p>
            <a:endParaRPr lang="fr-F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lvl="0">
              <a:buNone/>
            </a:pPr>
            <a:r>
              <a:rPr lang="fr-FR" b="1" dirty="0" smtClean="0">
                <a:solidFill>
                  <a:srgbClr val="FFFF00"/>
                </a:solidFill>
              </a:rPr>
              <a:t>Détecteur à </a:t>
            </a:r>
            <a:r>
              <a:rPr lang="fr-FR" b="1" dirty="0" err="1" smtClean="0">
                <a:solidFill>
                  <a:srgbClr val="FFFF00"/>
                </a:solidFill>
              </a:rPr>
              <a:t>catharométre</a:t>
            </a:r>
            <a:r>
              <a:rPr lang="fr-FR" b="1" dirty="0" smtClean="0">
                <a:solidFill>
                  <a:srgbClr val="FFFF00"/>
                </a:solidFill>
              </a:rPr>
              <a:t>:</a:t>
            </a:r>
            <a:endParaRPr lang="fr-FR" dirty="0" smtClean="0">
              <a:solidFill>
                <a:srgbClr val="FFFF00"/>
              </a:solidFill>
            </a:endParaRPr>
          </a:p>
          <a:p>
            <a:pPr>
              <a:buNone/>
            </a:pPr>
            <a:r>
              <a:rPr lang="fr-FR" dirty="0" smtClean="0">
                <a:solidFill>
                  <a:srgbClr val="FFFF00"/>
                </a:solidFill>
              </a:rPr>
              <a:t>Un </a:t>
            </a:r>
            <a:r>
              <a:rPr lang="fr-FR" dirty="0" err="1" smtClean="0">
                <a:solidFill>
                  <a:srgbClr val="FFFF00"/>
                </a:solidFill>
              </a:rPr>
              <a:t>catharométre</a:t>
            </a:r>
            <a:r>
              <a:rPr lang="fr-FR" dirty="0" smtClean="0">
                <a:solidFill>
                  <a:srgbClr val="FFFF00"/>
                </a:solidFill>
              </a:rPr>
              <a:t> est une cellule de conductivité thermique, à réponse universelle, mais relativement peu sensible. Il est fondé sur une comparaison continuelle entre le flux de chaleur emporté par le gaz vecteur pur et le flux de chaleur emporté par le gaz vecteur chargé des molécules de soluté.</a:t>
            </a:r>
          </a:p>
          <a:p>
            <a:endParaRPr lang="fr-F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normAutofit fontScale="92500" lnSpcReduction="10000"/>
          </a:bodyPr>
          <a:lstStyle/>
          <a:p>
            <a:pPr>
              <a:buNone/>
            </a:pPr>
            <a:r>
              <a:rPr lang="fr-FR" b="1" dirty="0" smtClean="0">
                <a:solidFill>
                  <a:srgbClr val="FFFF00"/>
                </a:solidFill>
              </a:rPr>
              <a:t>4-Application :</a:t>
            </a:r>
            <a:endParaRPr lang="fr-FR" dirty="0" smtClean="0">
              <a:solidFill>
                <a:srgbClr val="FFFF00"/>
              </a:solidFill>
            </a:endParaRPr>
          </a:p>
          <a:p>
            <a:pPr>
              <a:buNone/>
            </a:pPr>
            <a:r>
              <a:rPr lang="fr-FR" b="1" dirty="0" smtClean="0">
                <a:solidFill>
                  <a:srgbClr val="FFFF00"/>
                </a:solidFill>
              </a:rPr>
              <a:t> </a:t>
            </a:r>
            <a:endParaRPr lang="fr-FR" dirty="0" smtClean="0">
              <a:solidFill>
                <a:srgbClr val="FFFF00"/>
              </a:solidFill>
            </a:endParaRPr>
          </a:p>
          <a:p>
            <a:pPr>
              <a:buNone/>
            </a:pPr>
            <a:r>
              <a:rPr lang="fr-FR" dirty="0" smtClean="0">
                <a:solidFill>
                  <a:srgbClr val="FFFF00"/>
                </a:solidFill>
              </a:rPr>
              <a:t>-détection des traces (toxicologie, la répression des fraudes,…)</a:t>
            </a:r>
          </a:p>
          <a:p>
            <a:pPr>
              <a:buNone/>
            </a:pPr>
            <a:r>
              <a:rPr lang="fr-FR" dirty="0" smtClean="0">
                <a:solidFill>
                  <a:srgbClr val="FFFF00"/>
                </a:solidFill>
              </a:rPr>
              <a:t>-dosages en biologie (stéroïdes, acides gras, oses…)</a:t>
            </a:r>
          </a:p>
          <a:p>
            <a:pPr>
              <a:buNone/>
            </a:pPr>
            <a:r>
              <a:rPr lang="fr-FR" dirty="0" smtClean="0">
                <a:solidFill>
                  <a:srgbClr val="FFFF00"/>
                </a:solidFill>
              </a:rPr>
              <a:t>-microbiologie (analyse  des produits de fermentation, taxonomie….)….</a:t>
            </a:r>
          </a:p>
          <a:p>
            <a:pPr>
              <a:buNone/>
            </a:pPr>
            <a:r>
              <a:rPr lang="fr-FR" dirty="0" smtClean="0">
                <a:solidFill>
                  <a:srgbClr val="FFFF00"/>
                </a:solidFill>
              </a:rPr>
              <a:t> </a:t>
            </a:r>
          </a:p>
          <a:p>
            <a:pPr>
              <a:buNone/>
            </a:pPr>
            <a:r>
              <a:rPr lang="fr-FR" dirty="0" smtClean="0"/>
              <a:t> </a:t>
            </a:r>
          </a:p>
          <a:p>
            <a:endParaRPr lang="fr-F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851</TotalTime>
  <Words>1746</Words>
  <Application>Microsoft Office PowerPoint</Application>
  <PresentationFormat>Affichage à l'écran (4:3)</PresentationFormat>
  <Paragraphs>372</Paragraphs>
  <Slides>74</Slides>
  <Notes>0</Notes>
  <HiddenSlides>0</HiddenSlides>
  <MMClips>0</MMClips>
  <ScaleCrop>false</ScaleCrop>
  <HeadingPairs>
    <vt:vector size="4" baseType="variant">
      <vt:variant>
        <vt:lpstr>Thème</vt:lpstr>
      </vt:variant>
      <vt:variant>
        <vt:i4>1</vt:i4>
      </vt:variant>
      <vt:variant>
        <vt:lpstr>Titres des diapositives</vt:lpstr>
      </vt:variant>
      <vt:variant>
        <vt:i4>74</vt:i4>
      </vt:variant>
    </vt:vector>
  </HeadingPairs>
  <TitlesOfParts>
    <vt:vector size="75" baseType="lpstr">
      <vt:lpstr>Thème Office</vt:lpstr>
      <vt:lpstr>Présentation PowerPoint</vt:lpstr>
      <vt:lpstr>3-chromatographie d’exclusion ou tamisage moléculaire : </vt:lpstr>
      <vt:lpstr>Présentation PowerPoint</vt:lpstr>
      <vt:lpstr>Présentation PowerPoint</vt:lpstr>
      <vt:lpstr>Tamisage moléculaire</vt:lpstr>
      <vt:lpstr>Présentation PowerPoint</vt:lpstr>
      <vt:lpstr>Présentation PowerPoint</vt:lpstr>
      <vt:lpstr> volume mort et volume total d'un système chromatographique d’exclusion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 Chromatographie d’affinité : </vt:lpstr>
      <vt:lpstr>Présentation PowerPoint</vt:lpstr>
      <vt:lpstr>Présentation PowerPoint</vt:lpstr>
      <vt:lpstr>Présentation PowerPoint</vt:lpstr>
      <vt:lpstr>4.2.  La phase stationnaire de la chromatographie d’affinité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Schéma d’un Chromatographe en phase gazeuse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Berriane</dc:creator>
  <cp:lastModifiedBy>Reyane-infor</cp:lastModifiedBy>
  <cp:revision>164</cp:revision>
  <dcterms:created xsi:type="dcterms:W3CDTF">2014-04-05T21:20:35Z</dcterms:created>
  <dcterms:modified xsi:type="dcterms:W3CDTF">2016-12-13T00:00:39Z</dcterms:modified>
</cp:coreProperties>
</file>