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16" r:id="rId1"/>
  </p:sldMasterIdLst>
  <p:notesMasterIdLst>
    <p:notesMasterId r:id="rId50"/>
  </p:notesMasterIdLst>
  <p:sldIdLst>
    <p:sldId id="256" r:id="rId2"/>
    <p:sldId id="301" r:id="rId3"/>
    <p:sldId id="287" r:id="rId4"/>
    <p:sldId id="288" r:id="rId5"/>
    <p:sldId id="289" r:id="rId6"/>
    <p:sldId id="290" r:id="rId7"/>
    <p:sldId id="291" r:id="rId8"/>
    <p:sldId id="292" r:id="rId9"/>
    <p:sldId id="293" r:id="rId10"/>
    <p:sldId id="294" r:id="rId11"/>
    <p:sldId id="295" r:id="rId12"/>
    <p:sldId id="296" r:id="rId13"/>
    <p:sldId id="297" r:id="rId14"/>
    <p:sldId id="298" r:id="rId15"/>
    <p:sldId id="299" r:id="rId16"/>
    <p:sldId id="300" r:id="rId17"/>
    <p:sldId id="302" r:id="rId18"/>
    <p:sldId id="303" r:id="rId19"/>
    <p:sldId id="304" r:id="rId20"/>
    <p:sldId id="306" r:id="rId21"/>
    <p:sldId id="307" r:id="rId22"/>
    <p:sldId id="308" r:id="rId23"/>
    <p:sldId id="309" r:id="rId24"/>
    <p:sldId id="310" r:id="rId25"/>
    <p:sldId id="273" r:id="rId26"/>
    <p:sldId id="272" r:id="rId27"/>
    <p:sldId id="268" r:id="rId28"/>
    <p:sldId id="283" r:id="rId29"/>
    <p:sldId id="285" r:id="rId30"/>
    <p:sldId id="286" r:id="rId31"/>
    <p:sldId id="311" r:id="rId32"/>
    <p:sldId id="327" r:id="rId33"/>
    <p:sldId id="328" r:id="rId34"/>
    <p:sldId id="329" r:id="rId35"/>
    <p:sldId id="330" r:id="rId36"/>
    <p:sldId id="331" r:id="rId37"/>
    <p:sldId id="332" r:id="rId38"/>
    <p:sldId id="341" r:id="rId39"/>
    <p:sldId id="333" r:id="rId40"/>
    <p:sldId id="334" r:id="rId41"/>
    <p:sldId id="342" r:id="rId42"/>
    <p:sldId id="343" r:id="rId43"/>
    <p:sldId id="335" r:id="rId44"/>
    <p:sldId id="336" r:id="rId45"/>
    <p:sldId id="337" r:id="rId46"/>
    <p:sldId id="338" r:id="rId47"/>
    <p:sldId id="339" r:id="rId48"/>
    <p:sldId id="340" r:id="rId4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E1A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3" d="100"/>
          <a:sy n="93" d="100"/>
        </p:scale>
        <p:origin x="68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605D6E-73EC-40C4-ABF6-2AD920DF955C}" type="datetimeFigureOut">
              <a:rPr lang="fr-FR" smtClean="0"/>
              <a:t>12/04/2018</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61CE88-DF47-4115-B13A-DA1D2D6685D8}" type="slidenum">
              <a:rPr lang="fr-FR" smtClean="0"/>
              <a:t>‹N°›</a:t>
            </a:fld>
            <a:endParaRPr lang="fr-FR"/>
          </a:p>
        </p:txBody>
      </p:sp>
    </p:spTree>
    <p:extLst>
      <p:ext uri="{BB962C8B-B14F-4D97-AF65-F5344CB8AC3E}">
        <p14:creationId xmlns:p14="http://schemas.microsoft.com/office/powerpoint/2010/main" val="2347506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e l'en-tête 3"/>
          <p:cNvSpPr>
            <a:spLocks noGrp="1"/>
          </p:cNvSpPr>
          <p:nvPr>
            <p:ph type="hdr" sz="quarter" idx="10"/>
          </p:nvPr>
        </p:nvSpPr>
        <p:spPr/>
        <p:txBody>
          <a:bodyPr/>
          <a:lstStyle/>
          <a:p>
            <a:r>
              <a:rPr lang="fr-FR" smtClean="0"/>
              <a:t>HABILITATION UNIVERSITAIRE</a:t>
            </a:r>
            <a:endParaRPr lang="fr-FR"/>
          </a:p>
        </p:txBody>
      </p:sp>
      <p:sp>
        <p:nvSpPr>
          <p:cNvPr id="5" name="Espace réservé du numéro de diapositive 4"/>
          <p:cNvSpPr>
            <a:spLocks noGrp="1"/>
          </p:cNvSpPr>
          <p:nvPr>
            <p:ph type="sldNum" sz="quarter" idx="11"/>
          </p:nvPr>
        </p:nvSpPr>
        <p:spPr/>
        <p:txBody>
          <a:bodyPr/>
          <a:lstStyle/>
          <a:p>
            <a:fld id="{BC4CCD0E-1714-487C-A1E0-33BCD5166D60}" type="slidenum">
              <a:rPr lang="fr-FR" smtClean="0"/>
              <a:t>3</a:t>
            </a:fld>
            <a:endParaRPr lang="fr-FR"/>
          </a:p>
        </p:txBody>
      </p:sp>
    </p:spTree>
    <p:extLst>
      <p:ext uri="{BB962C8B-B14F-4D97-AF65-F5344CB8AC3E}">
        <p14:creationId xmlns:p14="http://schemas.microsoft.com/office/powerpoint/2010/main" val="249533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fr-FR" smtClean="0"/>
              <a:t>Modifiez le style du titre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4C2CD10-0DED-4234-8F9B-CB6C81DF7878}" type="datetime1">
              <a:rPr lang="en-US" smtClean="0"/>
              <a:t>4/12/2018</a:t>
            </a:fld>
            <a:endParaRPr lang="fr-FR"/>
          </a:p>
        </p:txBody>
      </p:sp>
      <p:sp>
        <p:nvSpPr>
          <p:cNvPr id="5" name="Footer Placeholder 4"/>
          <p:cNvSpPr>
            <a:spLocks noGrp="1"/>
          </p:cNvSpPr>
          <p:nvPr>
            <p:ph type="ftr" sz="quarter" idx="11"/>
          </p:nvPr>
        </p:nvSpPr>
        <p:spPr/>
        <p:txBody>
          <a:bodyPr/>
          <a:lstStyle/>
          <a:p>
            <a:r>
              <a:rPr lang="fr-FR" smtClean="0"/>
              <a:t>F. HAMOUDI-Power Quality course</a:t>
            </a:r>
            <a:endParaRPr lang="fr-FR"/>
          </a:p>
        </p:txBody>
      </p:sp>
      <p:sp>
        <p:nvSpPr>
          <p:cNvPr id="6" name="Slide Number Placeholder 5"/>
          <p:cNvSpPr>
            <a:spLocks noGrp="1"/>
          </p:cNvSpPr>
          <p:nvPr>
            <p:ph type="sldNum" sz="quarter" idx="12"/>
          </p:nvPr>
        </p:nvSpPr>
        <p:spPr/>
        <p:txBody>
          <a:bodyPr/>
          <a:lstStyle/>
          <a:p>
            <a:fld id="{B76D70BF-9E66-48FB-BC9D-44A2DEA7CFB5}" type="slidenum">
              <a:rPr lang="fr-FR" smtClean="0"/>
              <a:t>‹N°›</a:t>
            </a:fld>
            <a:endParaRPr lang="fr-FR"/>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7403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5AE9A9B-F7B7-4C60-9CD1-1D747AF6C5DF}" type="datetime1">
              <a:rPr lang="en-US" smtClean="0"/>
              <a:t>4/12/2018</a:t>
            </a:fld>
            <a:endParaRPr lang="fr-FR"/>
          </a:p>
        </p:txBody>
      </p:sp>
      <p:sp>
        <p:nvSpPr>
          <p:cNvPr id="5" name="Footer Placeholder 4"/>
          <p:cNvSpPr>
            <a:spLocks noGrp="1"/>
          </p:cNvSpPr>
          <p:nvPr>
            <p:ph type="ftr" sz="quarter" idx="11"/>
          </p:nvPr>
        </p:nvSpPr>
        <p:spPr/>
        <p:txBody>
          <a:bodyPr/>
          <a:lstStyle/>
          <a:p>
            <a:r>
              <a:rPr lang="fr-FR" smtClean="0"/>
              <a:t>F. HAMOUDI-Power Quality course</a:t>
            </a:r>
            <a:endParaRPr lang="fr-FR"/>
          </a:p>
        </p:txBody>
      </p:sp>
      <p:sp>
        <p:nvSpPr>
          <p:cNvPr id="6" name="Slide Number Placeholder 5"/>
          <p:cNvSpPr>
            <a:spLocks noGrp="1"/>
          </p:cNvSpPr>
          <p:nvPr>
            <p:ph type="sldNum" sz="quarter" idx="12"/>
          </p:nvPr>
        </p:nvSpPr>
        <p:spPr/>
        <p:txBody>
          <a:bodyPr/>
          <a:lstStyle/>
          <a:p>
            <a:fld id="{B76D70BF-9E66-48FB-BC9D-44A2DEA7CFB5}" type="slidenum">
              <a:rPr lang="fr-FR" smtClean="0"/>
              <a:t>‹N°›</a:t>
            </a:fld>
            <a:endParaRPr lang="fr-FR"/>
          </a:p>
        </p:txBody>
      </p:sp>
    </p:spTree>
    <p:extLst>
      <p:ext uri="{BB962C8B-B14F-4D97-AF65-F5344CB8AC3E}">
        <p14:creationId xmlns:p14="http://schemas.microsoft.com/office/powerpoint/2010/main" val="1915836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fr-FR" smtClean="0"/>
              <a:t>Modifiez le style du titre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1D479AE-484B-45EC-A5EE-134B4213C46A}" type="datetime1">
              <a:rPr lang="en-US" smtClean="0"/>
              <a:t>4/12/2018</a:t>
            </a:fld>
            <a:endParaRPr lang="fr-FR"/>
          </a:p>
        </p:txBody>
      </p:sp>
      <p:sp>
        <p:nvSpPr>
          <p:cNvPr id="5" name="Footer Placeholder 4"/>
          <p:cNvSpPr>
            <a:spLocks noGrp="1"/>
          </p:cNvSpPr>
          <p:nvPr>
            <p:ph type="ftr" sz="quarter" idx="11"/>
          </p:nvPr>
        </p:nvSpPr>
        <p:spPr/>
        <p:txBody>
          <a:bodyPr/>
          <a:lstStyle/>
          <a:p>
            <a:r>
              <a:rPr lang="fr-FR" smtClean="0"/>
              <a:t>F. HAMOUDI-Power Quality course</a:t>
            </a:r>
            <a:endParaRPr lang="fr-FR"/>
          </a:p>
        </p:txBody>
      </p:sp>
      <p:sp>
        <p:nvSpPr>
          <p:cNvPr id="6" name="Slide Number Placeholder 5"/>
          <p:cNvSpPr>
            <a:spLocks noGrp="1"/>
          </p:cNvSpPr>
          <p:nvPr>
            <p:ph type="sldNum" sz="quarter" idx="12"/>
          </p:nvPr>
        </p:nvSpPr>
        <p:spPr/>
        <p:txBody>
          <a:bodyPr/>
          <a:lstStyle/>
          <a:p>
            <a:fld id="{B76D70BF-9E66-48FB-BC9D-44A2DEA7CFB5}" type="slidenum">
              <a:rPr lang="fr-FR" smtClean="0"/>
              <a:t>‹N°›</a:t>
            </a:fld>
            <a:endParaRPr lang="fr-FR"/>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7246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fr-FR" smtClean="0"/>
              <a:t>Modifiez le style du titre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7BAB032C-B80C-4405-9500-ACB25AFC3447}" type="datetime1">
              <a:rPr lang="en-US" smtClean="0"/>
              <a:t>4/12/2018</a:t>
            </a:fld>
            <a:endParaRPr lang="fr-FR"/>
          </a:p>
        </p:txBody>
      </p:sp>
      <p:sp>
        <p:nvSpPr>
          <p:cNvPr id="6" name="Footer Placeholder 5"/>
          <p:cNvSpPr>
            <a:spLocks noGrp="1"/>
          </p:cNvSpPr>
          <p:nvPr>
            <p:ph type="ftr" sz="quarter" idx="11"/>
          </p:nvPr>
        </p:nvSpPr>
        <p:spPr/>
        <p:txBody>
          <a:bodyPr/>
          <a:lstStyle/>
          <a:p>
            <a:r>
              <a:rPr lang="fr-FR" smtClean="0"/>
              <a:t>F. HAMOUDI-Power Quality course</a:t>
            </a:r>
            <a:endParaRPr lang="fr-FR"/>
          </a:p>
        </p:txBody>
      </p:sp>
      <p:sp>
        <p:nvSpPr>
          <p:cNvPr id="7" name="Slide Number Placeholder 6"/>
          <p:cNvSpPr>
            <a:spLocks noGrp="1"/>
          </p:cNvSpPr>
          <p:nvPr>
            <p:ph type="sldNum" sz="quarter" idx="12"/>
          </p:nvPr>
        </p:nvSpPr>
        <p:spPr/>
        <p:txBody>
          <a:bodyPr/>
          <a:lstStyle/>
          <a:p>
            <a:fld id="{B76D70BF-9E66-48FB-BC9D-44A2DEA7CFB5}" type="slidenum">
              <a:rPr lang="fr-FR" smtClean="0"/>
              <a:t>‹N°›</a:t>
            </a:fld>
            <a:endParaRPr lang="fr-FR"/>
          </a:p>
        </p:txBody>
      </p:sp>
    </p:spTree>
    <p:extLst>
      <p:ext uri="{BB962C8B-B14F-4D97-AF65-F5344CB8AC3E}">
        <p14:creationId xmlns:p14="http://schemas.microsoft.com/office/powerpoint/2010/main" val="2196190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22960" y="2582334"/>
            <a:ext cx="3703320" cy="328676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63440" y="2582334"/>
            <a:ext cx="3703320" cy="328676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34971DC5-DF43-42CB-8132-FE85CC4D87EE}" type="datetime1">
              <a:rPr lang="en-US" smtClean="0"/>
              <a:t>4/12/2018</a:t>
            </a:fld>
            <a:endParaRPr lang="fr-FR"/>
          </a:p>
        </p:txBody>
      </p:sp>
      <p:sp>
        <p:nvSpPr>
          <p:cNvPr id="8" name="Footer Placeholder 7"/>
          <p:cNvSpPr>
            <a:spLocks noGrp="1"/>
          </p:cNvSpPr>
          <p:nvPr>
            <p:ph type="ftr" sz="quarter" idx="11"/>
          </p:nvPr>
        </p:nvSpPr>
        <p:spPr/>
        <p:txBody>
          <a:bodyPr/>
          <a:lstStyle/>
          <a:p>
            <a:r>
              <a:rPr lang="fr-FR" smtClean="0"/>
              <a:t>F. HAMOUDI-Power Quality course</a:t>
            </a:r>
            <a:endParaRPr lang="fr-FR"/>
          </a:p>
        </p:txBody>
      </p:sp>
      <p:sp>
        <p:nvSpPr>
          <p:cNvPr id="9" name="Slide Number Placeholder 8"/>
          <p:cNvSpPr>
            <a:spLocks noGrp="1"/>
          </p:cNvSpPr>
          <p:nvPr>
            <p:ph type="sldNum" sz="quarter" idx="12"/>
          </p:nvPr>
        </p:nvSpPr>
        <p:spPr/>
        <p:txBody>
          <a:bodyPr/>
          <a:lstStyle/>
          <a:p>
            <a:fld id="{B76D70BF-9E66-48FB-BC9D-44A2DEA7CFB5}" type="slidenum">
              <a:rPr lang="fr-FR" smtClean="0"/>
              <a:t>‹N°›</a:t>
            </a:fld>
            <a:endParaRPr lang="fr-FR"/>
          </a:p>
        </p:txBody>
      </p:sp>
    </p:spTree>
    <p:extLst>
      <p:ext uri="{BB962C8B-B14F-4D97-AF65-F5344CB8AC3E}">
        <p14:creationId xmlns:p14="http://schemas.microsoft.com/office/powerpoint/2010/main" val="3173768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95E1581A-D944-44D5-B263-C3D2F130FBAF}" type="datetime1">
              <a:rPr lang="en-US" smtClean="0"/>
              <a:t>4/12/2018</a:t>
            </a:fld>
            <a:endParaRPr lang="fr-FR"/>
          </a:p>
        </p:txBody>
      </p:sp>
      <p:sp>
        <p:nvSpPr>
          <p:cNvPr id="4" name="Footer Placeholder 3"/>
          <p:cNvSpPr>
            <a:spLocks noGrp="1"/>
          </p:cNvSpPr>
          <p:nvPr>
            <p:ph type="ftr" sz="quarter" idx="11"/>
          </p:nvPr>
        </p:nvSpPr>
        <p:spPr/>
        <p:txBody>
          <a:bodyPr/>
          <a:lstStyle/>
          <a:p>
            <a:r>
              <a:rPr lang="fr-FR" smtClean="0"/>
              <a:t>F. HAMOUDI-Power Quality course</a:t>
            </a:r>
            <a:endParaRPr lang="fr-FR"/>
          </a:p>
        </p:txBody>
      </p:sp>
      <p:sp>
        <p:nvSpPr>
          <p:cNvPr id="5" name="Slide Number Placeholder 4"/>
          <p:cNvSpPr>
            <a:spLocks noGrp="1"/>
          </p:cNvSpPr>
          <p:nvPr>
            <p:ph type="sldNum" sz="quarter" idx="12"/>
          </p:nvPr>
        </p:nvSpPr>
        <p:spPr/>
        <p:txBody>
          <a:bodyPr/>
          <a:lstStyle/>
          <a:p>
            <a:fld id="{B76D70BF-9E66-48FB-BC9D-44A2DEA7CFB5}" type="slidenum">
              <a:rPr lang="fr-FR" smtClean="0"/>
              <a:t>‹N°›</a:t>
            </a:fld>
            <a:endParaRPr lang="fr-FR"/>
          </a:p>
        </p:txBody>
      </p:sp>
    </p:spTree>
    <p:extLst>
      <p:ext uri="{BB962C8B-B14F-4D97-AF65-F5344CB8AC3E}">
        <p14:creationId xmlns:p14="http://schemas.microsoft.com/office/powerpoint/2010/main" val="1614446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AAF581E-34D4-44CA-B50F-129012CEE58F}" type="datetime1">
              <a:rPr lang="en-US" smtClean="0"/>
              <a:t>4/12/2018</a:t>
            </a:fld>
            <a:endParaRPr lang="fr-FR"/>
          </a:p>
        </p:txBody>
      </p:sp>
      <p:sp>
        <p:nvSpPr>
          <p:cNvPr id="8" name="Footer Placeholder 7"/>
          <p:cNvSpPr>
            <a:spLocks noGrp="1"/>
          </p:cNvSpPr>
          <p:nvPr>
            <p:ph type="ftr" sz="quarter" idx="11"/>
          </p:nvPr>
        </p:nvSpPr>
        <p:spPr/>
        <p:txBody>
          <a:bodyPr/>
          <a:lstStyle>
            <a:lvl1pPr>
              <a:defRPr>
                <a:solidFill>
                  <a:srgbClr val="FFFFFF"/>
                </a:solidFill>
              </a:defRPr>
            </a:lvl1pPr>
          </a:lstStyle>
          <a:p>
            <a:r>
              <a:rPr lang="fr-FR" smtClean="0"/>
              <a:t>F. HAMOUDI-Power Quality course</a:t>
            </a:r>
            <a:endParaRPr lang="fr-FR"/>
          </a:p>
        </p:txBody>
      </p:sp>
      <p:sp>
        <p:nvSpPr>
          <p:cNvPr id="9" name="Slide Number Placeholder 8"/>
          <p:cNvSpPr>
            <a:spLocks noGrp="1"/>
          </p:cNvSpPr>
          <p:nvPr>
            <p:ph type="sldNum" sz="quarter" idx="12"/>
          </p:nvPr>
        </p:nvSpPr>
        <p:spPr/>
        <p:txBody>
          <a:bodyPr/>
          <a:lstStyle/>
          <a:p>
            <a:fld id="{B76D70BF-9E66-48FB-BC9D-44A2DEA7CFB5}" type="slidenum">
              <a:rPr lang="fr-FR" smtClean="0"/>
              <a:t>‹N°›</a:t>
            </a:fld>
            <a:endParaRPr lang="fr-FR"/>
          </a:p>
        </p:txBody>
      </p:sp>
    </p:spTree>
    <p:extLst>
      <p:ext uri="{BB962C8B-B14F-4D97-AF65-F5344CB8AC3E}">
        <p14:creationId xmlns:p14="http://schemas.microsoft.com/office/powerpoint/2010/main" val="300481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fr-FR" smtClean="0"/>
              <a:t>Modifiez le style du titre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6F4BA37D-B3C8-4C01-9A73-46D2537B2941}" type="datetime1">
              <a:rPr lang="en-US" smtClean="0"/>
              <a:t>4/12/2018</a:t>
            </a:fld>
            <a:endParaRPr lang="fr-FR"/>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r>
              <a:rPr lang="fr-FR" smtClean="0"/>
              <a:t>F. HAMOUDI-Power Quality course</a:t>
            </a:r>
            <a:endParaRPr lang="fr-F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76D70BF-9E66-48FB-BC9D-44A2DEA7CFB5}" type="slidenum">
              <a:rPr lang="fr-FR" smtClean="0"/>
              <a:t>‹N°›</a:t>
            </a:fld>
            <a:endParaRPr lang="fr-FR"/>
          </a:p>
        </p:txBody>
      </p:sp>
    </p:spTree>
    <p:extLst>
      <p:ext uri="{BB962C8B-B14F-4D97-AF65-F5344CB8AC3E}">
        <p14:creationId xmlns:p14="http://schemas.microsoft.com/office/powerpoint/2010/main" val="2723127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D07A1A9-480B-4F63-BA57-CCD3212394A7}" type="datetime1">
              <a:rPr lang="en-US" smtClean="0"/>
              <a:t>4/12/2018</a:t>
            </a:fld>
            <a:endParaRPr lang="fr-FR"/>
          </a:p>
        </p:txBody>
      </p:sp>
      <p:sp>
        <p:nvSpPr>
          <p:cNvPr id="6" name="Footer Placeholder 5"/>
          <p:cNvSpPr>
            <a:spLocks noGrp="1"/>
          </p:cNvSpPr>
          <p:nvPr>
            <p:ph type="ftr" sz="quarter" idx="11"/>
          </p:nvPr>
        </p:nvSpPr>
        <p:spPr/>
        <p:txBody>
          <a:bodyPr/>
          <a:lstStyle/>
          <a:p>
            <a:r>
              <a:rPr lang="fr-FR" smtClean="0"/>
              <a:t>F. HAMOUDI-Power Quality course</a:t>
            </a:r>
            <a:endParaRPr lang="fr-FR"/>
          </a:p>
        </p:txBody>
      </p:sp>
      <p:sp>
        <p:nvSpPr>
          <p:cNvPr id="7" name="Slide Number Placeholder 6"/>
          <p:cNvSpPr>
            <a:spLocks noGrp="1"/>
          </p:cNvSpPr>
          <p:nvPr>
            <p:ph type="sldNum" sz="quarter" idx="12"/>
          </p:nvPr>
        </p:nvSpPr>
        <p:spPr/>
        <p:txBody>
          <a:bodyPr/>
          <a:lstStyle/>
          <a:p>
            <a:fld id="{B76D70BF-9E66-48FB-BC9D-44A2DEA7CFB5}" type="slidenum">
              <a:rPr lang="fr-FR" smtClean="0"/>
              <a:t>‹N°›</a:t>
            </a:fld>
            <a:endParaRPr lang="fr-FR"/>
          </a:p>
        </p:txBody>
      </p:sp>
    </p:spTree>
    <p:extLst>
      <p:ext uri="{BB962C8B-B14F-4D97-AF65-F5344CB8AC3E}">
        <p14:creationId xmlns:p14="http://schemas.microsoft.com/office/powerpoint/2010/main" val="1068682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80B70A2F-872A-411E-B55E-447C469A48A1}" type="datetime1">
              <a:rPr lang="en-US" smtClean="0"/>
              <a:t>4/12/2018</a:t>
            </a:fld>
            <a:endParaRPr lang="fr-FR"/>
          </a:p>
        </p:txBody>
      </p:sp>
      <p:sp>
        <p:nvSpPr>
          <p:cNvPr id="5" name="Footer Placeholder 4"/>
          <p:cNvSpPr>
            <a:spLocks noGrp="1"/>
          </p:cNvSpPr>
          <p:nvPr>
            <p:ph type="ftr" sz="quarter" idx="11"/>
          </p:nvPr>
        </p:nvSpPr>
        <p:spPr/>
        <p:txBody>
          <a:bodyPr/>
          <a:lstStyle/>
          <a:p>
            <a:r>
              <a:rPr lang="fr-FR" smtClean="0"/>
              <a:t>F. HAMOUDI-Power Quality course</a:t>
            </a:r>
            <a:endParaRPr lang="fr-FR"/>
          </a:p>
        </p:txBody>
      </p:sp>
      <p:sp>
        <p:nvSpPr>
          <p:cNvPr id="6" name="Slide Number Placeholder 5"/>
          <p:cNvSpPr>
            <a:spLocks noGrp="1"/>
          </p:cNvSpPr>
          <p:nvPr>
            <p:ph type="sldNum" sz="quarter" idx="12"/>
          </p:nvPr>
        </p:nvSpPr>
        <p:spPr/>
        <p:txBody>
          <a:bodyPr/>
          <a:lstStyle/>
          <a:p>
            <a:fld id="{B76D70BF-9E66-48FB-BC9D-44A2DEA7CFB5}" type="slidenum">
              <a:rPr lang="fr-FR" smtClean="0"/>
              <a:t>‹N°›</a:t>
            </a:fld>
            <a:endParaRPr lang="fr-FR"/>
          </a:p>
        </p:txBody>
      </p:sp>
    </p:spTree>
    <p:extLst>
      <p:ext uri="{BB962C8B-B14F-4D97-AF65-F5344CB8AC3E}">
        <p14:creationId xmlns:p14="http://schemas.microsoft.com/office/powerpoint/2010/main" val="3956176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6B03BDC-2A02-4C1E-9E3E-F771F8353D91}" type="datetime1">
              <a:rPr lang="en-US" smtClean="0"/>
              <a:t>4/12/2018</a:t>
            </a:fld>
            <a:endParaRPr lang="fr-FR"/>
          </a:p>
        </p:txBody>
      </p:sp>
      <p:sp>
        <p:nvSpPr>
          <p:cNvPr id="5" name="Footer Placeholder 4"/>
          <p:cNvSpPr>
            <a:spLocks noGrp="1"/>
          </p:cNvSpPr>
          <p:nvPr>
            <p:ph type="ftr" sz="quarter" idx="11"/>
          </p:nvPr>
        </p:nvSpPr>
        <p:spPr/>
        <p:txBody>
          <a:bodyPr/>
          <a:lstStyle/>
          <a:p>
            <a:r>
              <a:rPr lang="fr-FR" smtClean="0"/>
              <a:t>F. HAMOUDI-Power Quality course</a:t>
            </a:r>
            <a:endParaRPr lang="fr-FR"/>
          </a:p>
        </p:txBody>
      </p:sp>
      <p:sp>
        <p:nvSpPr>
          <p:cNvPr id="6" name="Slide Number Placeholder 5"/>
          <p:cNvSpPr>
            <a:spLocks noGrp="1"/>
          </p:cNvSpPr>
          <p:nvPr>
            <p:ph type="sldNum" sz="quarter" idx="12"/>
          </p:nvPr>
        </p:nvSpPr>
        <p:spPr/>
        <p:txBody>
          <a:bodyPr/>
          <a:lstStyle/>
          <a:p>
            <a:fld id="{B76D70BF-9E66-48FB-BC9D-44A2DEA7CFB5}" type="slidenum">
              <a:rPr lang="fr-FR" smtClean="0"/>
              <a:t>‹N°›</a:t>
            </a:fld>
            <a:endParaRPr lang="fr-FR"/>
          </a:p>
        </p:txBody>
      </p:sp>
    </p:spTree>
    <p:extLst>
      <p:ext uri="{BB962C8B-B14F-4D97-AF65-F5344CB8AC3E}">
        <p14:creationId xmlns:p14="http://schemas.microsoft.com/office/powerpoint/2010/main" val="236219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fr-FR" smtClean="0"/>
              <a:t>Modifiez le style du titre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D98E5039-A7F0-4617-BCC7-CDDBBCA4C4F0}" type="datetime1">
              <a:rPr lang="en-US" smtClean="0"/>
              <a:t>4/12/2018</a:t>
            </a:fld>
            <a:endParaRPr lang="fr-FR"/>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r>
              <a:rPr lang="fr-FR" smtClean="0"/>
              <a:t>F. HAMOUDI-Power Quality course</a:t>
            </a:r>
            <a:endParaRPr lang="fr-FR"/>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B76D70BF-9E66-48FB-BC9D-44A2DEA7CFB5}" type="slidenum">
              <a:rPr lang="fr-FR" smtClean="0"/>
              <a:t>‹N°›</a:t>
            </a:fld>
            <a:endParaRPr lang="fr-FR"/>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377372"/>
      </p:ext>
    </p:extLst>
  </p:cSld>
  <p:clrMap bg1="lt1" tx1="dk1" bg2="lt2" tx2="dk2" accent1="accent1" accent2="accent2" accent3="accent3" accent4="accent4" accent5="accent5" accent6="accent6" hlink="hlink" folHlink="folHlink"/>
  <p:sldLayoutIdLst>
    <p:sldLayoutId id="2147484017" r:id="rId1"/>
    <p:sldLayoutId id="2147484018" r:id="rId2"/>
    <p:sldLayoutId id="2147484019" r:id="rId3"/>
    <p:sldLayoutId id="2147484020" r:id="rId4"/>
    <p:sldLayoutId id="2147484021" r:id="rId5"/>
    <p:sldLayoutId id="2147484022" r:id="rId6"/>
    <p:sldLayoutId id="2147484023" r:id="rId7"/>
    <p:sldLayoutId id="2147484024" r:id="rId8"/>
    <p:sldLayoutId id="2147484025" r:id="rId9"/>
    <p:sldLayoutId id="2147484026" r:id="rId10"/>
    <p:sldLayoutId id="2147484027" r:id="rId11"/>
  </p:sldLayoutIdLst>
  <p:hf hdr="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emf"/><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41.png"/></Relationships>
</file>

<file path=ppt/slides/_rels/slide1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 Id="rId5" Type="http://schemas.openxmlformats.org/officeDocument/2006/relationships/image" Target="../media/image45.png"/><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5" Type="http://schemas.openxmlformats.org/officeDocument/2006/relationships/image" Target="../media/image49.png"/><Relationship Id="rId4" Type="http://schemas.openxmlformats.org/officeDocument/2006/relationships/image" Target="../media/image48.png"/></Relationships>
</file>

<file path=ppt/slides/_rels/slide1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 Id="rId9" Type="http://schemas.openxmlformats.org/officeDocument/2006/relationships/image" Target="../media/image59.png"/></Relationships>
</file>

<file path=ppt/slides/_rels/slide17.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1.png"/><Relationship Id="rId7" Type="http://schemas.openxmlformats.org/officeDocument/2006/relationships/image" Target="../media/image65.png"/><Relationship Id="rId12" Type="http://schemas.openxmlformats.org/officeDocument/2006/relationships/image" Target="../media/image68.pn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64.png"/><Relationship Id="rId11" Type="http://schemas.openxmlformats.org/officeDocument/2006/relationships/image" Target="../media/image550.png"/><Relationship Id="rId5" Type="http://schemas.openxmlformats.org/officeDocument/2006/relationships/image" Target="../media/image63.png"/><Relationship Id="rId10" Type="http://schemas.openxmlformats.org/officeDocument/2006/relationships/image" Target="../media/image540.png"/><Relationship Id="rId4" Type="http://schemas.openxmlformats.org/officeDocument/2006/relationships/image" Target="../media/image62.png"/><Relationship Id="rId9" Type="http://schemas.openxmlformats.org/officeDocument/2006/relationships/image" Target="../media/image67.png"/></Relationships>
</file>

<file path=ppt/slides/_rels/slide18.xml.rels><?xml version="1.0" encoding="UTF-8" standalone="yes"?>
<Relationships xmlns="http://schemas.openxmlformats.org/package/2006/relationships"><Relationship Id="rId3" Type="http://schemas.openxmlformats.org/officeDocument/2006/relationships/image" Target="../media/image67.emf"/><Relationship Id="rId7" Type="http://schemas.openxmlformats.org/officeDocument/2006/relationships/image" Target="../media/image71.png"/><Relationship Id="rId2" Type="http://schemas.openxmlformats.org/officeDocument/2006/relationships/image" Target="../media/image66.emf"/><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emf"/></Relationships>
</file>

<file path=ppt/slides/_rels/slide19.xml.rels><?xml version="1.0" encoding="UTF-8" standalone="yes"?>
<Relationships xmlns="http://schemas.openxmlformats.org/package/2006/relationships"><Relationship Id="rId3" Type="http://schemas.openxmlformats.org/officeDocument/2006/relationships/image" Target="../media/image70.emf"/><Relationship Id="rId2" Type="http://schemas.openxmlformats.org/officeDocument/2006/relationships/image" Target="../media/image69.emf"/><Relationship Id="rId1" Type="http://schemas.openxmlformats.org/officeDocument/2006/relationships/slideLayout" Target="../slideLayouts/slideLayout7.xml"/><Relationship Id="rId6" Type="http://schemas.openxmlformats.org/officeDocument/2006/relationships/image" Target="../media/image71.emf"/><Relationship Id="rId5" Type="http://schemas.openxmlformats.org/officeDocument/2006/relationships/image" Target="../media/image75.png"/><Relationship Id="rId4" Type="http://schemas.openxmlformats.org/officeDocument/2006/relationships/image" Target="../media/image74.png"/></Relationships>
</file>

<file path=ppt/slides/_rels/slide20.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image" Target="../media/image77.png"/><Relationship Id="rId1" Type="http://schemas.openxmlformats.org/officeDocument/2006/relationships/slideLayout" Target="../slideLayouts/slideLayout7.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 Id="rId9" Type="http://schemas.openxmlformats.org/officeDocument/2006/relationships/image" Target="../media/image72.tif"/></Relationships>
</file>

<file path=ppt/slides/_rels/slide21.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74.tif"/><Relationship Id="rId7" Type="http://schemas.openxmlformats.org/officeDocument/2006/relationships/image" Target="../media/image90.png"/><Relationship Id="rId12" Type="http://schemas.openxmlformats.org/officeDocument/2006/relationships/image" Target="../media/image95.png"/><Relationship Id="rId2" Type="http://schemas.openxmlformats.org/officeDocument/2006/relationships/image" Target="../media/image73.tif"/><Relationship Id="rId1" Type="http://schemas.openxmlformats.org/officeDocument/2006/relationships/slideLayout" Target="../slideLayouts/slideLayout7.xml"/><Relationship Id="rId6" Type="http://schemas.openxmlformats.org/officeDocument/2006/relationships/image" Target="../media/image89.png"/><Relationship Id="rId11" Type="http://schemas.openxmlformats.org/officeDocument/2006/relationships/image" Target="../media/image94.png"/><Relationship Id="rId5" Type="http://schemas.openxmlformats.org/officeDocument/2006/relationships/image" Target="../media/image88.png"/><Relationship Id="rId10" Type="http://schemas.openxmlformats.org/officeDocument/2006/relationships/image" Target="../media/image93.png"/><Relationship Id="rId4" Type="http://schemas.openxmlformats.org/officeDocument/2006/relationships/image" Target="../media/image87.png"/><Relationship Id="rId9" Type="http://schemas.openxmlformats.org/officeDocument/2006/relationships/image" Target="../media/image92.png"/></Relationships>
</file>

<file path=ppt/slides/_rels/slide22.xml.rels><?xml version="1.0" encoding="UTF-8" standalone="yes"?>
<Relationships xmlns="http://schemas.openxmlformats.org/package/2006/relationships"><Relationship Id="rId8" Type="http://schemas.openxmlformats.org/officeDocument/2006/relationships/image" Target="../media/image781.png"/><Relationship Id="rId3" Type="http://schemas.openxmlformats.org/officeDocument/2006/relationships/image" Target="../media/image731.png"/><Relationship Id="rId7" Type="http://schemas.openxmlformats.org/officeDocument/2006/relationships/image" Target="../media/image771.png"/><Relationship Id="rId12" Type="http://schemas.openxmlformats.org/officeDocument/2006/relationships/image" Target="../media/image821.png"/><Relationship Id="rId2" Type="http://schemas.openxmlformats.org/officeDocument/2006/relationships/image" Target="../media/image721.png"/><Relationship Id="rId1" Type="http://schemas.openxmlformats.org/officeDocument/2006/relationships/slideLayout" Target="../slideLayouts/slideLayout7.xml"/><Relationship Id="rId6" Type="http://schemas.openxmlformats.org/officeDocument/2006/relationships/image" Target="../media/image84.png"/><Relationship Id="rId11" Type="http://schemas.openxmlformats.org/officeDocument/2006/relationships/image" Target="../media/image811.png"/><Relationship Id="rId5" Type="http://schemas.openxmlformats.org/officeDocument/2006/relationships/image" Target="../media/image76.png"/><Relationship Id="rId10" Type="http://schemas.openxmlformats.org/officeDocument/2006/relationships/image" Target="../media/image99.png"/><Relationship Id="rId4" Type="http://schemas.openxmlformats.org/officeDocument/2006/relationships/image" Target="../media/image741.png"/><Relationship Id="rId9" Type="http://schemas.openxmlformats.org/officeDocument/2006/relationships/image" Target="../media/image98.png"/></Relationships>
</file>

<file path=ppt/slides/_rels/slide23.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85.tif"/><Relationship Id="rId1" Type="http://schemas.openxmlformats.org/officeDocument/2006/relationships/slideLayout" Target="../slideLayouts/slideLayout7.xml"/><Relationship Id="rId4" Type="http://schemas.openxmlformats.org/officeDocument/2006/relationships/image" Target="../media/image102.png"/></Relationships>
</file>

<file path=ppt/slides/_rels/slide24.xml.rels><?xml version="1.0" encoding="UTF-8" standalone="yes"?>
<Relationships xmlns="http://schemas.openxmlformats.org/package/2006/relationships"><Relationship Id="rId8" Type="http://schemas.openxmlformats.org/officeDocument/2006/relationships/image" Target="../media/image109.png"/><Relationship Id="rId13" Type="http://schemas.openxmlformats.org/officeDocument/2006/relationships/image" Target="../media/image114.png"/><Relationship Id="rId18" Type="http://schemas.openxmlformats.org/officeDocument/2006/relationships/image" Target="../media/image119.png"/><Relationship Id="rId3" Type="http://schemas.openxmlformats.org/officeDocument/2006/relationships/image" Target="../media/image104.png"/><Relationship Id="rId7" Type="http://schemas.openxmlformats.org/officeDocument/2006/relationships/image" Target="../media/image108.png"/><Relationship Id="rId12" Type="http://schemas.openxmlformats.org/officeDocument/2006/relationships/image" Target="../media/image87.tif"/><Relationship Id="rId17" Type="http://schemas.openxmlformats.org/officeDocument/2006/relationships/image" Target="../media/image118.png"/><Relationship Id="rId2" Type="http://schemas.openxmlformats.org/officeDocument/2006/relationships/image" Target="../media/image103.png"/><Relationship Id="rId16" Type="http://schemas.openxmlformats.org/officeDocument/2006/relationships/image" Target="../media/image117.png"/><Relationship Id="rId1" Type="http://schemas.openxmlformats.org/officeDocument/2006/relationships/slideLayout" Target="../slideLayouts/slideLayout7.xml"/><Relationship Id="rId6" Type="http://schemas.openxmlformats.org/officeDocument/2006/relationships/image" Target="../media/image107.png"/><Relationship Id="rId11" Type="http://schemas.openxmlformats.org/officeDocument/2006/relationships/image" Target="../media/image112.png"/><Relationship Id="rId5" Type="http://schemas.openxmlformats.org/officeDocument/2006/relationships/image" Target="../media/image106.png"/><Relationship Id="rId15" Type="http://schemas.openxmlformats.org/officeDocument/2006/relationships/image" Target="../media/image116.png"/><Relationship Id="rId10" Type="http://schemas.openxmlformats.org/officeDocument/2006/relationships/image" Target="../media/image111.png"/><Relationship Id="rId19" Type="http://schemas.openxmlformats.org/officeDocument/2006/relationships/image" Target="../media/image120.png"/><Relationship Id="rId4" Type="http://schemas.openxmlformats.org/officeDocument/2006/relationships/image" Target="../media/image105.png"/><Relationship Id="rId9" Type="http://schemas.openxmlformats.org/officeDocument/2006/relationships/image" Target="../media/image86.tif"/><Relationship Id="rId14" Type="http://schemas.openxmlformats.org/officeDocument/2006/relationships/image" Target="../media/image115.png"/></Relationships>
</file>

<file path=ppt/slides/_rels/slide25.xml.rels><?xml version="1.0" encoding="UTF-8" standalone="yes"?>
<Relationships xmlns="http://schemas.openxmlformats.org/package/2006/relationships"><Relationship Id="rId8" Type="http://schemas.openxmlformats.org/officeDocument/2006/relationships/image" Target="../media/image920.png"/><Relationship Id="rId13" Type="http://schemas.openxmlformats.org/officeDocument/2006/relationships/image" Target="../media/image96.png"/><Relationship Id="rId18" Type="http://schemas.openxmlformats.org/officeDocument/2006/relationships/image" Target="../media/image97.png"/><Relationship Id="rId3" Type="http://schemas.openxmlformats.org/officeDocument/2006/relationships/image" Target="../media/image880.png"/><Relationship Id="rId7" Type="http://schemas.openxmlformats.org/officeDocument/2006/relationships/image" Target="../media/image910.png"/><Relationship Id="rId12" Type="http://schemas.openxmlformats.org/officeDocument/2006/relationships/image" Target="../media/image960.png"/><Relationship Id="rId17" Type="http://schemas.openxmlformats.org/officeDocument/2006/relationships/image" Target="../media/image1010.png"/><Relationship Id="rId2" Type="http://schemas.openxmlformats.org/officeDocument/2006/relationships/image" Target="../media/image870.png"/><Relationship Id="rId16" Type="http://schemas.openxmlformats.org/officeDocument/2006/relationships/image" Target="../media/image100.png"/><Relationship Id="rId1" Type="http://schemas.openxmlformats.org/officeDocument/2006/relationships/slideLayout" Target="../slideLayouts/slideLayout2.xml"/><Relationship Id="rId6" Type="http://schemas.openxmlformats.org/officeDocument/2006/relationships/image" Target="../media/image87.tif"/><Relationship Id="rId11" Type="http://schemas.openxmlformats.org/officeDocument/2006/relationships/image" Target="../media/image950.png"/><Relationship Id="rId5" Type="http://schemas.openxmlformats.org/officeDocument/2006/relationships/image" Target="../media/image900.png"/><Relationship Id="rId15" Type="http://schemas.openxmlformats.org/officeDocument/2006/relationships/image" Target="../media/image990.png"/><Relationship Id="rId10" Type="http://schemas.openxmlformats.org/officeDocument/2006/relationships/image" Target="../media/image940.png"/><Relationship Id="rId4" Type="http://schemas.openxmlformats.org/officeDocument/2006/relationships/image" Target="../media/image890.png"/><Relationship Id="rId9" Type="http://schemas.openxmlformats.org/officeDocument/2006/relationships/image" Target="../media/image930.png"/><Relationship Id="rId14" Type="http://schemas.openxmlformats.org/officeDocument/2006/relationships/image" Target="../media/image980.png"/></Relationships>
</file>

<file path=ppt/slides/_rels/slide26.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0.png"/><Relationship Id="rId1" Type="http://schemas.openxmlformats.org/officeDocument/2006/relationships/slideLayout" Target="../slideLayouts/slideLayout2.xml"/><Relationship Id="rId6" Type="http://schemas.openxmlformats.org/officeDocument/2006/relationships/image" Target="../media/image123.png"/><Relationship Id="rId5" Type="http://schemas.openxmlformats.org/officeDocument/2006/relationships/image" Target="../media/image122.png"/><Relationship Id="rId4" Type="http://schemas.openxmlformats.org/officeDocument/2006/relationships/image" Target="../media/image121.png"/></Relationships>
</file>

<file path=ppt/slides/_rels/slide27.xml.rels><?xml version="1.0" encoding="UTF-8" standalone="yes"?>
<Relationships xmlns="http://schemas.openxmlformats.org/package/2006/relationships"><Relationship Id="rId3" Type="http://schemas.openxmlformats.org/officeDocument/2006/relationships/image" Target="../media/image125.png"/><Relationship Id="rId7" Type="http://schemas.openxmlformats.org/officeDocument/2006/relationships/image" Target="../media/image111.tif"/><Relationship Id="rId2" Type="http://schemas.openxmlformats.org/officeDocument/2006/relationships/image" Target="../media/image124.png"/><Relationship Id="rId1" Type="http://schemas.openxmlformats.org/officeDocument/2006/relationships/slideLayout" Target="../slideLayouts/slideLayout2.xml"/><Relationship Id="rId6" Type="http://schemas.openxmlformats.org/officeDocument/2006/relationships/image" Target="../media/image128.png"/><Relationship Id="rId5" Type="http://schemas.openxmlformats.org/officeDocument/2006/relationships/image" Target="../media/image127.png"/><Relationship Id="rId4" Type="http://schemas.openxmlformats.org/officeDocument/2006/relationships/image" Target="../media/image12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13.emf"/><Relationship Id="rId2" Type="http://schemas.openxmlformats.org/officeDocument/2006/relationships/image" Target="../media/image112.emf"/><Relationship Id="rId1" Type="http://schemas.openxmlformats.org/officeDocument/2006/relationships/slideLayout" Target="../slideLayouts/slideLayout2.xml"/><Relationship Id="rId4" Type="http://schemas.openxmlformats.org/officeDocument/2006/relationships/image" Target="../media/image114.emf"/></Relationships>
</file>

<file path=ppt/slides/_rels/slide30.xml.rels><?xml version="1.0" encoding="UTF-8" standalone="yes"?>
<Relationships xmlns="http://schemas.openxmlformats.org/package/2006/relationships"><Relationship Id="rId3" Type="http://schemas.openxmlformats.org/officeDocument/2006/relationships/image" Target="../media/image116.emf"/><Relationship Id="rId2" Type="http://schemas.openxmlformats.org/officeDocument/2006/relationships/image" Target="../media/image115.emf"/><Relationship Id="rId1" Type="http://schemas.openxmlformats.org/officeDocument/2006/relationships/slideLayout" Target="../slideLayouts/slideLayout2.xml"/><Relationship Id="rId4" Type="http://schemas.openxmlformats.org/officeDocument/2006/relationships/image" Target="../media/image135.png"/></Relationships>
</file>

<file path=ppt/slides/_rels/slide31.xml.rels><?xml version="1.0" encoding="UTF-8" standalone="yes"?>
<Relationships xmlns="http://schemas.openxmlformats.org/package/2006/relationships"><Relationship Id="rId2" Type="http://schemas.openxmlformats.org/officeDocument/2006/relationships/image" Target="../media/image117.jp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30.tif"/><Relationship Id="rId2" Type="http://schemas.openxmlformats.org/officeDocument/2006/relationships/image" Target="../media/image12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31.png"/><Relationship Id="rId1" Type="http://schemas.openxmlformats.org/officeDocument/2006/relationships/slideLayout" Target="../slideLayouts/slideLayout7.xml"/><Relationship Id="rId5" Type="http://schemas.openxmlformats.org/officeDocument/2006/relationships/image" Target="../media/image134.png"/><Relationship Id="rId4" Type="http://schemas.openxmlformats.org/officeDocument/2006/relationships/image" Target="../media/image133.png"/></Relationships>
</file>

<file path=ppt/slides/_rels/slide34.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image" Target="../media/image13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image" Target="../media/image145.png"/><Relationship Id="rId3" Type="http://schemas.openxmlformats.org/officeDocument/2006/relationships/image" Target="../media/image140.png"/><Relationship Id="rId7" Type="http://schemas.openxmlformats.org/officeDocument/2006/relationships/image" Target="../media/image144.png"/><Relationship Id="rId2" Type="http://schemas.openxmlformats.org/officeDocument/2006/relationships/image" Target="../media/image139.tif"/><Relationship Id="rId1" Type="http://schemas.openxmlformats.org/officeDocument/2006/relationships/slideLayout" Target="../slideLayouts/slideLayout7.xml"/><Relationship Id="rId6" Type="http://schemas.openxmlformats.org/officeDocument/2006/relationships/image" Target="../media/image143.png"/><Relationship Id="rId5" Type="http://schemas.openxmlformats.org/officeDocument/2006/relationships/image" Target="../media/image142.png"/><Relationship Id="rId4" Type="http://schemas.openxmlformats.org/officeDocument/2006/relationships/image" Target="../media/image141.png"/></Relationships>
</file>

<file path=ppt/slides/_rels/slide37.xml.rels><?xml version="1.0" encoding="UTF-8" standalone="yes"?>
<Relationships xmlns="http://schemas.openxmlformats.org/package/2006/relationships"><Relationship Id="rId3" Type="http://schemas.openxmlformats.org/officeDocument/2006/relationships/image" Target="../media/image147.png"/><Relationship Id="rId7" Type="http://schemas.openxmlformats.org/officeDocument/2006/relationships/image" Target="../media/image151.png"/><Relationship Id="rId2" Type="http://schemas.openxmlformats.org/officeDocument/2006/relationships/image" Target="../media/image146.png"/><Relationship Id="rId1" Type="http://schemas.openxmlformats.org/officeDocument/2006/relationships/slideLayout" Target="../slideLayouts/slideLayout7.xml"/><Relationship Id="rId6" Type="http://schemas.openxmlformats.org/officeDocument/2006/relationships/image" Target="../media/image150.png"/><Relationship Id="rId5" Type="http://schemas.openxmlformats.org/officeDocument/2006/relationships/image" Target="../media/image149.png"/><Relationship Id="rId4" Type="http://schemas.openxmlformats.org/officeDocument/2006/relationships/image" Target="../media/image148.png"/></Relationships>
</file>

<file path=ppt/slides/_rels/slide38.xml.rels><?xml version="1.0" encoding="UTF-8" standalone="yes"?>
<Relationships xmlns="http://schemas.openxmlformats.org/package/2006/relationships"><Relationship Id="rId8" Type="http://schemas.openxmlformats.org/officeDocument/2006/relationships/image" Target="../media/image158.png"/><Relationship Id="rId3" Type="http://schemas.openxmlformats.org/officeDocument/2006/relationships/image" Target="../media/image153.png"/><Relationship Id="rId7" Type="http://schemas.openxmlformats.org/officeDocument/2006/relationships/image" Target="../media/image157.png"/><Relationship Id="rId2" Type="http://schemas.openxmlformats.org/officeDocument/2006/relationships/image" Target="../media/image152.tif"/><Relationship Id="rId1" Type="http://schemas.openxmlformats.org/officeDocument/2006/relationships/slideLayout" Target="../slideLayouts/slideLayout7.xml"/><Relationship Id="rId6" Type="http://schemas.openxmlformats.org/officeDocument/2006/relationships/image" Target="../media/image156.png"/><Relationship Id="rId11" Type="http://schemas.openxmlformats.org/officeDocument/2006/relationships/image" Target="../media/image161.png"/><Relationship Id="rId5" Type="http://schemas.openxmlformats.org/officeDocument/2006/relationships/image" Target="../media/image155.png"/><Relationship Id="rId10" Type="http://schemas.openxmlformats.org/officeDocument/2006/relationships/image" Target="../media/image160.png"/><Relationship Id="rId4" Type="http://schemas.openxmlformats.org/officeDocument/2006/relationships/image" Target="../media/image154.png"/><Relationship Id="rId9" Type="http://schemas.openxmlformats.org/officeDocument/2006/relationships/image" Target="../media/image159.png"/></Relationships>
</file>

<file path=ppt/slides/_rels/slide39.xml.rels><?xml version="1.0" encoding="UTF-8" standalone="yes"?>
<Relationships xmlns="http://schemas.openxmlformats.org/package/2006/relationships"><Relationship Id="rId8" Type="http://schemas.openxmlformats.org/officeDocument/2006/relationships/image" Target="../media/image168.png"/><Relationship Id="rId3" Type="http://schemas.openxmlformats.org/officeDocument/2006/relationships/image" Target="../media/image163.png"/><Relationship Id="rId7" Type="http://schemas.openxmlformats.org/officeDocument/2006/relationships/image" Target="../media/image167.png"/><Relationship Id="rId2" Type="http://schemas.openxmlformats.org/officeDocument/2006/relationships/image" Target="../media/image162.tif"/><Relationship Id="rId1" Type="http://schemas.openxmlformats.org/officeDocument/2006/relationships/slideLayout" Target="../slideLayouts/slideLayout7.xml"/><Relationship Id="rId6" Type="http://schemas.openxmlformats.org/officeDocument/2006/relationships/image" Target="../media/image166.png"/><Relationship Id="rId11" Type="http://schemas.openxmlformats.org/officeDocument/2006/relationships/image" Target="../media/image171.png"/><Relationship Id="rId5" Type="http://schemas.openxmlformats.org/officeDocument/2006/relationships/image" Target="../media/image165.png"/><Relationship Id="rId10" Type="http://schemas.openxmlformats.org/officeDocument/2006/relationships/image" Target="../media/image170.png"/><Relationship Id="rId4" Type="http://schemas.openxmlformats.org/officeDocument/2006/relationships/image" Target="../media/image164.png"/><Relationship Id="rId9" Type="http://schemas.openxmlformats.org/officeDocument/2006/relationships/image" Target="../media/image169.png"/></Relationships>
</file>

<file path=ppt/slides/_rels/slide40.xml.rels><?xml version="1.0" encoding="UTF-8" standalone="yes"?>
<Relationships xmlns="http://schemas.openxmlformats.org/package/2006/relationships"><Relationship Id="rId3" Type="http://schemas.openxmlformats.org/officeDocument/2006/relationships/image" Target="../media/image173.png"/><Relationship Id="rId7" Type="http://schemas.openxmlformats.org/officeDocument/2006/relationships/image" Target="../media/image177.png"/><Relationship Id="rId2" Type="http://schemas.openxmlformats.org/officeDocument/2006/relationships/image" Target="../media/image172.png"/><Relationship Id="rId1" Type="http://schemas.openxmlformats.org/officeDocument/2006/relationships/slideLayout" Target="../slideLayouts/slideLayout7.xml"/><Relationship Id="rId6" Type="http://schemas.openxmlformats.org/officeDocument/2006/relationships/image" Target="../media/image176.png"/><Relationship Id="rId5" Type="http://schemas.openxmlformats.org/officeDocument/2006/relationships/image" Target="../media/image175.png"/><Relationship Id="rId4" Type="http://schemas.openxmlformats.org/officeDocument/2006/relationships/image" Target="../media/image174.png"/></Relationships>
</file>

<file path=ppt/slides/_rels/slide41.xml.rels><?xml version="1.0" encoding="UTF-8" standalone="yes"?>
<Relationships xmlns="http://schemas.openxmlformats.org/package/2006/relationships"><Relationship Id="rId8" Type="http://schemas.openxmlformats.org/officeDocument/2006/relationships/image" Target="../media/image184.png"/><Relationship Id="rId3" Type="http://schemas.openxmlformats.org/officeDocument/2006/relationships/image" Target="../media/image179.png"/><Relationship Id="rId7" Type="http://schemas.openxmlformats.org/officeDocument/2006/relationships/image" Target="../media/image183.png"/><Relationship Id="rId2" Type="http://schemas.openxmlformats.org/officeDocument/2006/relationships/image" Target="../media/image178.png"/><Relationship Id="rId1" Type="http://schemas.openxmlformats.org/officeDocument/2006/relationships/slideLayout" Target="../slideLayouts/slideLayout7.xml"/><Relationship Id="rId6" Type="http://schemas.openxmlformats.org/officeDocument/2006/relationships/image" Target="../media/image182.png"/><Relationship Id="rId5" Type="http://schemas.openxmlformats.org/officeDocument/2006/relationships/image" Target="../media/image181.png"/><Relationship Id="rId10" Type="http://schemas.openxmlformats.org/officeDocument/2006/relationships/image" Target="../media/image186.png"/><Relationship Id="rId4" Type="http://schemas.openxmlformats.org/officeDocument/2006/relationships/image" Target="../media/image180.png"/><Relationship Id="rId9" Type="http://schemas.openxmlformats.org/officeDocument/2006/relationships/image" Target="../media/image185.png"/></Relationships>
</file>

<file path=ppt/slides/_rels/slide42.xml.rels><?xml version="1.0" encoding="UTF-8" standalone="yes"?>
<Relationships xmlns="http://schemas.openxmlformats.org/package/2006/relationships"><Relationship Id="rId3" Type="http://schemas.openxmlformats.org/officeDocument/2006/relationships/image" Target="../media/image188.png"/><Relationship Id="rId2" Type="http://schemas.openxmlformats.org/officeDocument/2006/relationships/image" Target="../media/image18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89.t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1760.png"/><Relationship Id="rId3" Type="http://schemas.openxmlformats.org/officeDocument/2006/relationships/image" Target="../media/image1710.png"/><Relationship Id="rId7" Type="http://schemas.openxmlformats.org/officeDocument/2006/relationships/image" Target="../media/image1750.png"/><Relationship Id="rId12" Type="http://schemas.openxmlformats.org/officeDocument/2006/relationships/image" Target="../media/image1800.png"/><Relationship Id="rId2" Type="http://schemas.openxmlformats.org/officeDocument/2006/relationships/image" Target="../media/image1700.png"/><Relationship Id="rId1" Type="http://schemas.openxmlformats.org/officeDocument/2006/relationships/slideLayout" Target="../slideLayouts/slideLayout7.xml"/><Relationship Id="rId6" Type="http://schemas.openxmlformats.org/officeDocument/2006/relationships/image" Target="../media/image1740.png"/><Relationship Id="rId11" Type="http://schemas.openxmlformats.org/officeDocument/2006/relationships/image" Target="../media/image1790.png"/><Relationship Id="rId5" Type="http://schemas.openxmlformats.org/officeDocument/2006/relationships/image" Target="../media/image1730.png"/><Relationship Id="rId10" Type="http://schemas.openxmlformats.org/officeDocument/2006/relationships/image" Target="../media/image1780.png"/><Relationship Id="rId4" Type="http://schemas.openxmlformats.org/officeDocument/2006/relationships/image" Target="../media/image1720.png"/><Relationship Id="rId9" Type="http://schemas.openxmlformats.org/officeDocument/2006/relationships/image" Target="../media/image1770.png"/></Relationships>
</file>

<file path=ppt/slides/_rels/slide45.xml.rels><?xml version="1.0" encoding="UTF-8" standalone="yes"?>
<Relationships xmlns="http://schemas.openxmlformats.org/package/2006/relationships"><Relationship Id="rId8" Type="http://schemas.openxmlformats.org/officeDocument/2006/relationships/image" Target="../media/image1870.png"/><Relationship Id="rId3" Type="http://schemas.openxmlformats.org/officeDocument/2006/relationships/image" Target="../media/image1820.png"/><Relationship Id="rId7" Type="http://schemas.openxmlformats.org/officeDocument/2006/relationships/image" Target="../media/image1860.png"/><Relationship Id="rId2" Type="http://schemas.openxmlformats.org/officeDocument/2006/relationships/image" Target="../media/image1810.png"/><Relationship Id="rId1" Type="http://schemas.openxmlformats.org/officeDocument/2006/relationships/slideLayout" Target="../slideLayouts/slideLayout7.xml"/><Relationship Id="rId6" Type="http://schemas.openxmlformats.org/officeDocument/2006/relationships/image" Target="../media/image1850.png"/><Relationship Id="rId5" Type="http://schemas.openxmlformats.org/officeDocument/2006/relationships/image" Target="../media/image1840.png"/><Relationship Id="rId4" Type="http://schemas.openxmlformats.org/officeDocument/2006/relationships/image" Target="../media/image1830.png"/></Relationships>
</file>

<file path=ppt/slides/_rels/slide46.xml.rels><?xml version="1.0" encoding="UTF-8" standalone="yes"?>
<Relationships xmlns="http://schemas.openxmlformats.org/package/2006/relationships"><Relationship Id="rId8" Type="http://schemas.openxmlformats.org/officeDocument/2006/relationships/image" Target="../media/image194.png"/><Relationship Id="rId3" Type="http://schemas.openxmlformats.org/officeDocument/2006/relationships/image" Target="../media/image189.png"/><Relationship Id="rId7" Type="http://schemas.openxmlformats.org/officeDocument/2006/relationships/image" Target="../media/image193.png"/><Relationship Id="rId2" Type="http://schemas.openxmlformats.org/officeDocument/2006/relationships/image" Target="../media/image1880.png"/><Relationship Id="rId1" Type="http://schemas.openxmlformats.org/officeDocument/2006/relationships/slideLayout" Target="../slideLayouts/slideLayout7.xml"/><Relationship Id="rId6" Type="http://schemas.openxmlformats.org/officeDocument/2006/relationships/image" Target="../media/image192.png"/><Relationship Id="rId11" Type="http://schemas.openxmlformats.org/officeDocument/2006/relationships/image" Target="../media/image197.png"/><Relationship Id="rId5" Type="http://schemas.openxmlformats.org/officeDocument/2006/relationships/image" Target="../media/image191.png"/><Relationship Id="rId10" Type="http://schemas.openxmlformats.org/officeDocument/2006/relationships/image" Target="../media/image196.png"/><Relationship Id="rId4" Type="http://schemas.openxmlformats.org/officeDocument/2006/relationships/image" Target="../media/image190.png"/><Relationship Id="rId9" Type="http://schemas.openxmlformats.org/officeDocument/2006/relationships/image" Target="../media/image195.png"/></Relationships>
</file>

<file path=ppt/slides/_rels/slide47.xml.rels><?xml version="1.0" encoding="UTF-8" standalone="yes"?>
<Relationships xmlns="http://schemas.openxmlformats.org/package/2006/relationships"><Relationship Id="rId3" Type="http://schemas.openxmlformats.org/officeDocument/2006/relationships/image" Target="../media/image199.png"/><Relationship Id="rId2" Type="http://schemas.openxmlformats.org/officeDocument/2006/relationships/image" Target="../media/image198.png"/><Relationship Id="rId1" Type="http://schemas.openxmlformats.org/officeDocument/2006/relationships/slideLayout" Target="../slideLayouts/slideLayout7.xml"/><Relationship Id="rId6" Type="http://schemas.openxmlformats.org/officeDocument/2006/relationships/image" Target="../media/image190.tif"/><Relationship Id="rId5" Type="http://schemas.openxmlformats.org/officeDocument/2006/relationships/image" Target="../media/image201.png"/><Relationship Id="rId4" Type="http://schemas.openxmlformats.org/officeDocument/2006/relationships/image" Target="../media/image200.png"/></Relationships>
</file>

<file path=ppt/slides/_rels/slide48.xml.rels><?xml version="1.0" encoding="UTF-8" standalone="yes"?>
<Relationships xmlns="http://schemas.openxmlformats.org/package/2006/relationships"><Relationship Id="rId8" Type="http://schemas.openxmlformats.org/officeDocument/2006/relationships/image" Target="../media/image209.png"/><Relationship Id="rId3" Type="http://schemas.openxmlformats.org/officeDocument/2006/relationships/image" Target="../media/image192.tif"/><Relationship Id="rId7" Type="http://schemas.openxmlformats.org/officeDocument/2006/relationships/image" Target="../media/image208.png"/><Relationship Id="rId2" Type="http://schemas.openxmlformats.org/officeDocument/2006/relationships/image" Target="../media/image191.tif"/><Relationship Id="rId1" Type="http://schemas.openxmlformats.org/officeDocument/2006/relationships/slideLayout" Target="../slideLayouts/slideLayout7.xml"/><Relationship Id="rId6" Type="http://schemas.openxmlformats.org/officeDocument/2006/relationships/image" Target="../media/image207.png"/><Relationship Id="rId5" Type="http://schemas.openxmlformats.org/officeDocument/2006/relationships/image" Target="../media/image206.png"/><Relationship Id="rId4" Type="http://schemas.openxmlformats.org/officeDocument/2006/relationships/image" Target="../media/image205.png"/><Relationship Id="rId9" Type="http://schemas.openxmlformats.org/officeDocument/2006/relationships/image" Target="../media/image2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1"/>
          <p:cNvSpPr>
            <a:spLocks noGrp="1"/>
          </p:cNvSpPr>
          <p:nvPr>
            <p:ph type="ctrTitle"/>
          </p:nvPr>
        </p:nvSpPr>
        <p:spPr>
          <a:xfrm>
            <a:off x="277402" y="196360"/>
            <a:ext cx="8599470" cy="706439"/>
          </a:xfrm>
        </p:spPr>
        <p:txBody>
          <a:bodyPr>
            <a:noAutofit/>
          </a:bodyPr>
          <a:lstStyle/>
          <a:p>
            <a:pPr algn="ctr" rtl="1"/>
            <a:r>
              <a:rPr lang="fr-FR" sz="1600" b="1" spc="75" dirty="0">
                <a:solidFill>
                  <a:schemeClr val="tx1"/>
                </a:solidFill>
                <a:latin typeface="Cambria" panose="02040503050406030204" pitchFamily="18" charset="0"/>
              </a:rPr>
              <a:t>U</a:t>
            </a:r>
            <a:r>
              <a:rPr lang="fr-FR" sz="1600" spc="75" dirty="0">
                <a:solidFill>
                  <a:schemeClr val="tx1"/>
                </a:solidFill>
                <a:latin typeface="Cambria" panose="02040503050406030204" pitchFamily="18" charset="0"/>
              </a:rPr>
              <a:t>niversité </a:t>
            </a:r>
            <a:r>
              <a:rPr lang="fr-FR" sz="1600" b="1" spc="75" dirty="0">
                <a:solidFill>
                  <a:schemeClr val="tx1"/>
                </a:solidFill>
                <a:latin typeface="Cambria" panose="02040503050406030204" pitchFamily="18" charset="0"/>
              </a:rPr>
              <a:t>A</a:t>
            </a:r>
            <a:r>
              <a:rPr lang="fr-FR" sz="1600" spc="75" dirty="0">
                <a:solidFill>
                  <a:schemeClr val="tx1"/>
                </a:solidFill>
                <a:latin typeface="Cambria" panose="02040503050406030204" pitchFamily="18" charset="0"/>
              </a:rPr>
              <a:t>. </a:t>
            </a:r>
            <a:r>
              <a:rPr lang="fr-FR" sz="1600" b="1" spc="75" dirty="0">
                <a:solidFill>
                  <a:schemeClr val="tx1"/>
                </a:solidFill>
                <a:latin typeface="Cambria" panose="02040503050406030204" pitchFamily="18" charset="0"/>
              </a:rPr>
              <a:t>M</a:t>
            </a:r>
            <a:r>
              <a:rPr lang="fr-FR" sz="1600" spc="75" dirty="0">
                <a:solidFill>
                  <a:schemeClr val="tx1"/>
                </a:solidFill>
                <a:latin typeface="Cambria" panose="02040503050406030204" pitchFamily="18" charset="0"/>
              </a:rPr>
              <a:t>ira-</a:t>
            </a:r>
            <a:r>
              <a:rPr lang="fr-FR" sz="1600" b="1" spc="75" dirty="0">
                <a:solidFill>
                  <a:schemeClr val="tx1"/>
                </a:solidFill>
                <a:latin typeface="Cambria" panose="02040503050406030204" pitchFamily="18" charset="0"/>
              </a:rPr>
              <a:t>B</a:t>
            </a:r>
            <a:r>
              <a:rPr lang="fr-FR" sz="1600" spc="75" dirty="0">
                <a:solidFill>
                  <a:schemeClr val="tx1"/>
                </a:solidFill>
                <a:latin typeface="Cambria" panose="02040503050406030204" pitchFamily="18" charset="0"/>
              </a:rPr>
              <a:t>ejaia</a:t>
            </a:r>
            <a:r>
              <a:rPr lang="fr-FR" sz="1600" dirty="0">
                <a:solidFill>
                  <a:schemeClr val="tx1"/>
                </a:solidFill>
                <a:latin typeface="Cambria" panose="02040503050406030204" pitchFamily="18" charset="0"/>
              </a:rPr>
              <a:t/>
            </a:r>
            <a:br>
              <a:rPr lang="fr-FR" sz="1600" dirty="0">
                <a:solidFill>
                  <a:schemeClr val="tx1"/>
                </a:solidFill>
                <a:latin typeface="Cambria" panose="02040503050406030204" pitchFamily="18" charset="0"/>
              </a:rPr>
            </a:br>
            <a:r>
              <a:rPr lang="fr-FR" sz="1600" b="1" spc="75" dirty="0">
                <a:solidFill>
                  <a:schemeClr val="tx1"/>
                </a:solidFill>
                <a:latin typeface="Cambria" panose="02040503050406030204" pitchFamily="18" charset="0"/>
              </a:rPr>
              <a:t>F</a:t>
            </a:r>
            <a:r>
              <a:rPr lang="fr-FR" sz="1600" spc="75" dirty="0">
                <a:solidFill>
                  <a:schemeClr val="tx1"/>
                </a:solidFill>
                <a:latin typeface="Cambria" panose="02040503050406030204" pitchFamily="18" charset="0"/>
              </a:rPr>
              <a:t>aculté de </a:t>
            </a:r>
            <a:r>
              <a:rPr lang="fr-FR" sz="1600" b="1" spc="75" dirty="0">
                <a:solidFill>
                  <a:schemeClr val="tx1"/>
                </a:solidFill>
                <a:latin typeface="Cambria" panose="02040503050406030204" pitchFamily="18" charset="0"/>
              </a:rPr>
              <a:t>T</a:t>
            </a:r>
            <a:r>
              <a:rPr lang="fr-FR" sz="1600" spc="75" dirty="0">
                <a:solidFill>
                  <a:schemeClr val="tx1"/>
                </a:solidFill>
                <a:latin typeface="Cambria" panose="02040503050406030204" pitchFamily="18" charset="0"/>
              </a:rPr>
              <a:t>echnologie</a:t>
            </a:r>
            <a:br>
              <a:rPr lang="fr-FR" sz="1600" spc="75" dirty="0">
                <a:solidFill>
                  <a:schemeClr val="tx1"/>
                </a:solidFill>
                <a:latin typeface="Cambria" panose="02040503050406030204" pitchFamily="18" charset="0"/>
              </a:rPr>
            </a:br>
            <a:r>
              <a:rPr lang="fr-FR" sz="1600" b="1" spc="75" dirty="0">
                <a:solidFill>
                  <a:schemeClr val="tx1"/>
                </a:solidFill>
                <a:latin typeface="Cambria" panose="02040503050406030204" pitchFamily="18" charset="0"/>
              </a:rPr>
              <a:t>D</a:t>
            </a:r>
            <a:r>
              <a:rPr lang="fr-FR" sz="1600" spc="75" dirty="0">
                <a:solidFill>
                  <a:schemeClr val="tx1"/>
                </a:solidFill>
                <a:latin typeface="Cambria" panose="02040503050406030204" pitchFamily="18" charset="0"/>
              </a:rPr>
              <a:t>épartement de </a:t>
            </a:r>
            <a:r>
              <a:rPr lang="fr-FR" sz="1600" b="1" spc="75" dirty="0">
                <a:solidFill>
                  <a:schemeClr val="tx1"/>
                </a:solidFill>
                <a:latin typeface="Cambria" panose="02040503050406030204" pitchFamily="18" charset="0"/>
              </a:rPr>
              <a:t>G</a:t>
            </a:r>
            <a:r>
              <a:rPr lang="fr-FR" sz="1600" spc="75" dirty="0">
                <a:solidFill>
                  <a:schemeClr val="tx1"/>
                </a:solidFill>
                <a:latin typeface="Cambria" panose="02040503050406030204" pitchFamily="18" charset="0"/>
              </a:rPr>
              <a:t>énie </a:t>
            </a:r>
            <a:r>
              <a:rPr lang="fr-FR" sz="1600" b="1" spc="75" dirty="0">
                <a:solidFill>
                  <a:schemeClr val="tx1"/>
                </a:solidFill>
                <a:latin typeface="Cambria" panose="02040503050406030204" pitchFamily="18" charset="0"/>
              </a:rPr>
              <a:t>E</a:t>
            </a:r>
            <a:r>
              <a:rPr lang="fr-FR" sz="1600" spc="75" dirty="0">
                <a:solidFill>
                  <a:schemeClr val="tx1"/>
                </a:solidFill>
                <a:latin typeface="Cambria" panose="02040503050406030204" pitchFamily="18" charset="0"/>
              </a:rPr>
              <a:t>lectrique</a:t>
            </a:r>
          </a:p>
        </p:txBody>
      </p:sp>
      <p:sp>
        <p:nvSpPr>
          <p:cNvPr id="8" name="Titre 1"/>
          <p:cNvSpPr txBox="1">
            <a:spLocks/>
          </p:cNvSpPr>
          <p:nvPr/>
        </p:nvSpPr>
        <p:spPr>
          <a:xfrm>
            <a:off x="822962" y="1859622"/>
            <a:ext cx="7586402" cy="860455"/>
          </a:xfrm>
          <a:prstGeom prst="rect">
            <a:avLst/>
          </a:prstGeom>
        </p:spPr>
        <p:txBody>
          <a:bodyPr vert="horz" lIns="68580" tIns="34290" rIns="68580" bIns="34290" rtlCol="0" anchor="b">
            <a:noAutofit/>
          </a:bodyPr>
          <a:lstStyle>
            <a:lvl1pPr algn="l" defTabSz="457200" rtl="0" eaLnBrk="1" latinLnBrk="0" hangingPunct="1">
              <a:spcBef>
                <a:spcPct val="0"/>
              </a:spcBef>
              <a:buNone/>
              <a:defRPr sz="54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fr-FR" sz="2800" b="1" spc="75" dirty="0">
                <a:latin typeface="Cambria" panose="02040503050406030204" pitchFamily="18" charset="0"/>
              </a:rPr>
              <a:t>Qualité de l’Energie Electrique </a:t>
            </a:r>
            <a:endParaRPr lang="fr-FR" sz="2800" b="1" spc="75" dirty="0" smtClean="0">
              <a:latin typeface="Cambria" panose="02040503050406030204" pitchFamily="18" charset="0"/>
            </a:endParaRPr>
          </a:p>
          <a:p>
            <a:pPr algn="ctr"/>
            <a:r>
              <a:rPr lang="fr-FR" sz="2800" b="1" spc="75" dirty="0" smtClean="0">
                <a:latin typeface="Cambria" panose="02040503050406030204" pitchFamily="18" charset="0"/>
              </a:rPr>
              <a:t>(</a:t>
            </a:r>
            <a:r>
              <a:rPr lang="fr-FR" sz="2800" b="1" spc="75" dirty="0">
                <a:latin typeface="Cambria" panose="02040503050406030204" pitchFamily="18" charset="0"/>
              </a:rPr>
              <a:t>Electric Power </a:t>
            </a:r>
            <a:r>
              <a:rPr lang="fr-FR" sz="2800" b="1" spc="75" dirty="0" err="1">
                <a:latin typeface="Cambria" panose="02040503050406030204" pitchFamily="18" charset="0"/>
              </a:rPr>
              <a:t>Quality</a:t>
            </a:r>
            <a:r>
              <a:rPr lang="fr-FR" sz="2800" b="1" spc="75" dirty="0">
                <a:latin typeface="Cambria" panose="02040503050406030204" pitchFamily="18" charset="0"/>
              </a:rPr>
              <a:t>)</a:t>
            </a:r>
            <a:endParaRPr lang="fr-FR" sz="2800" spc="75" dirty="0">
              <a:latin typeface="Cambria" panose="02040503050406030204" pitchFamily="18" charset="0"/>
            </a:endParaRPr>
          </a:p>
        </p:txBody>
      </p:sp>
      <p:sp>
        <p:nvSpPr>
          <p:cNvPr id="9" name="Titre 1"/>
          <p:cNvSpPr txBox="1">
            <a:spLocks/>
          </p:cNvSpPr>
          <p:nvPr/>
        </p:nvSpPr>
        <p:spPr>
          <a:xfrm>
            <a:off x="905401" y="4450737"/>
            <a:ext cx="7427027" cy="648350"/>
          </a:xfrm>
          <a:prstGeom prst="rect">
            <a:avLst/>
          </a:prstGeom>
        </p:spPr>
        <p:txBody>
          <a:bodyPr vert="horz" lIns="68580" tIns="34290" rIns="68580" bIns="34290" rtlCol="0" anchor="b">
            <a:noAutofit/>
          </a:bodyPr>
          <a:lstStyle>
            <a:lvl1pPr algn="l" defTabSz="457200" rtl="0" eaLnBrk="1" latinLnBrk="0" hangingPunct="1">
              <a:spcBef>
                <a:spcPct val="0"/>
              </a:spcBef>
              <a:buNone/>
              <a:defRPr sz="54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fr-FR" sz="1400" dirty="0">
                <a:solidFill>
                  <a:schemeClr val="tx1"/>
                </a:solidFill>
                <a:latin typeface="Cambria" panose="02040503050406030204" pitchFamily="18" charset="0"/>
              </a:rPr>
              <a:t>Présentée par</a:t>
            </a:r>
          </a:p>
          <a:p>
            <a:pPr algn="ctr">
              <a:lnSpc>
                <a:spcPct val="150000"/>
              </a:lnSpc>
            </a:pPr>
            <a:r>
              <a:rPr lang="fr-FR" sz="1400" b="1" cap="small" dirty="0" smtClean="0">
                <a:solidFill>
                  <a:schemeClr val="tx1"/>
                </a:solidFill>
                <a:latin typeface="Cambria" panose="02040503050406030204" pitchFamily="18" charset="0"/>
              </a:rPr>
              <a:t>Dr. Farid </a:t>
            </a:r>
            <a:r>
              <a:rPr lang="fr-FR" sz="1400" b="1" cap="small" dirty="0" err="1" smtClean="0">
                <a:solidFill>
                  <a:schemeClr val="tx1"/>
                </a:solidFill>
                <a:latin typeface="Cambria" panose="02040503050406030204" pitchFamily="18" charset="0"/>
              </a:rPr>
              <a:t>Hamoudi</a:t>
            </a:r>
            <a:endParaRPr lang="fr-FR" sz="1400" b="1" cap="small" dirty="0" smtClean="0">
              <a:solidFill>
                <a:schemeClr val="tx1"/>
              </a:solidFill>
              <a:latin typeface="Cambria" panose="02040503050406030204" pitchFamily="18" charset="0"/>
            </a:endParaRPr>
          </a:p>
        </p:txBody>
      </p:sp>
      <p:sp>
        <p:nvSpPr>
          <p:cNvPr id="10" name="ZoneTexte 9"/>
          <p:cNvSpPr txBox="1"/>
          <p:nvPr/>
        </p:nvSpPr>
        <p:spPr>
          <a:xfrm>
            <a:off x="822961" y="1267126"/>
            <a:ext cx="7586402" cy="338554"/>
          </a:xfrm>
          <a:prstGeom prst="rect">
            <a:avLst/>
          </a:prstGeom>
          <a:noFill/>
        </p:spPr>
        <p:txBody>
          <a:bodyPr wrap="square" rtlCol="0">
            <a:spAutoFit/>
          </a:bodyPr>
          <a:lstStyle/>
          <a:p>
            <a:pPr algn="ctr"/>
            <a:r>
              <a:rPr lang="fr-FR" sz="1600" b="1" spc="75" dirty="0" smtClean="0">
                <a:latin typeface="Cambria" panose="02040503050406030204" pitchFamily="18" charset="0"/>
              </a:rPr>
              <a:t>Présentation Cours</a:t>
            </a:r>
          </a:p>
        </p:txBody>
      </p:sp>
      <p:pic>
        <p:nvPicPr>
          <p:cNvPr id="11" name="Imag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2961" y="249014"/>
            <a:ext cx="1536698" cy="655397"/>
          </a:xfrm>
          <a:prstGeom prst="rect">
            <a:avLst/>
          </a:prstGeom>
        </p:spPr>
      </p:pic>
      <p:pic>
        <p:nvPicPr>
          <p:cNvPr id="12" name="Picture 2" descr="LOGO - FT"/>
          <p:cNvPicPr>
            <a:picLocks noChangeAspect="1" noChangeArrowheads="1"/>
          </p:cNvPicPr>
          <p:nvPr/>
        </p:nvPicPr>
        <p:blipFill>
          <a:blip r:embed="rId3" cstate="print"/>
          <a:srcRect/>
          <a:stretch>
            <a:fillRect/>
          </a:stretch>
        </p:blipFill>
        <p:spPr bwMode="auto">
          <a:xfrm>
            <a:off x="6963973" y="358824"/>
            <a:ext cx="1316799" cy="438933"/>
          </a:xfrm>
          <a:prstGeom prst="rect">
            <a:avLst/>
          </a:prstGeom>
          <a:noFill/>
          <a:ln w="9525">
            <a:noFill/>
            <a:miter lim="800000"/>
            <a:headEnd/>
            <a:tailEnd/>
          </a:ln>
        </p:spPr>
      </p:pic>
      <p:sp>
        <p:nvSpPr>
          <p:cNvPr id="13" name="Titre 1"/>
          <p:cNvSpPr txBox="1">
            <a:spLocks/>
          </p:cNvSpPr>
          <p:nvPr/>
        </p:nvSpPr>
        <p:spPr>
          <a:xfrm>
            <a:off x="822961" y="2816445"/>
            <a:ext cx="7586402" cy="860455"/>
          </a:xfrm>
          <a:prstGeom prst="rect">
            <a:avLst/>
          </a:prstGeom>
        </p:spPr>
        <p:txBody>
          <a:bodyPr vert="horz" lIns="68580" tIns="34290" rIns="68580" bIns="34290" rtlCol="0" anchor="b">
            <a:noAutofit/>
          </a:bodyPr>
          <a:lstStyle>
            <a:lvl1pPr algn="l" defTabSz="457200" rtl="0" eaLnBrk="1" latinLnBrk="0" hangingPunct="1">
              <a:spcBef>
                <a:spcPct val="0"/>
              </a:spcBef>
              <a:buNone/>
              <a:defRPr sz="54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fr-FR" sz="1400" b="1" spc="75" dirty="0" smtClean="0">
                <a:solidFill>
                  <a:schemeClr val="tx1"/>
                </a:solidFill>
                <a:latin typeface="Cambria" panose="02040503050406030204" pitchFamily="18" charset="0"/>
              </a:rPr>
              <a:t>Master 1</a:t>
            </a:r>
          </a:p>
          <a:p>
            <a:pPr algn="ctr"/>
            <a:r>
              <a:rPr lang="fr-FR" sz="1400" b="1" spc="75" dirty="0" smtClean="0">
                <a:solidFill>
                  <a:schemeClr val="tx1"/>
                </a:solidFill>
                <a:latin typeface="Cambria" panose="02040503050406030204" pitchFamily="18" charset="0"/>
              </a:rPr>
              <a:t>Réseaux Electrique</a:t>
            </a:r>
          </a:p>
          <a:p>
            <a:pPr algn="ctr"/>
            <a:r>
              <a:rPr lang="fr-FR" sz="1400" b="1" spc="75" dirty="0" smtClean="0">
                <a:solidFill>
                  <a:schemeClr val="tx1"/>
                </a:solidFill>
                <a:latin typeface="Cambria" panose="02040503050406030204" pitchFamily="18" charset="0"/>
              </a:rPr>
              <a:t>Energies renouvelables en Electrotechnique</a:t>
            </a:r>
            <a:endParaRPr lang="fr-FR" sz="1400" spc="75" dirty="0">
              <a:solidFill>
                <a:schemeClr val="tx1"/>
              </a:solidFill>
              <a:latin typeface="Cambria" panose="02040503050406030204" pitchFamily="18" charset="0"/>
            </a:endParaRPr>
          </a:p>
        </p:txBody>
      </p:sp>
    </p:spTree>
    <p:extLst>
      <p:ext uri="{BB962C8B-B14F-4D97-AF65-F5344CB8AC3E}">
        <p14:creationId xmlns:p14="http://schemas.microsoft.com/office/powerpoint/2010/main" val="38517560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dirty="0" smtClean="0">
                <a:latin typeface="Cambria" panose="02040503050406030204" pitchFamily="18" charset="0"/>
              </a:rPr>
              <a:t>Outline</a:t>
            </a:r>
            <a:endParaRPr lang="en-US" dirty="0">
              <a:latin typeface="Cambria" panose="02040503050406030204" pitchFamily="18" charset="0"/>
            </a:endParaRPr>
          </a:p>
        </p:txBody>
      </p:sp>
      <p:sp>
        <p:nvSpPr>
          <p:cNvPr id="3" name="Espace réservé du contenu 2"/>
          <p:cNvSpPr>
            <a:spLocks noGrp="1"/>
          </p:cNvSpPr>
          <p:nvPr>
            <p:ph idx="1"/>
          </p:nvPr>
        </p:nvSpPr>
        <p:spPr>
          <a:xfrm>
            <a:off x="1459955" y="1927926"/>
            <a:ext cx="6985401" cy="2839282"/>
          </a:xfrm>
        </p:spPr>
        <p:txBody>
          <a:bodyPr/>
          <a:lstStyle/>
          <a:p>
            <a:pPr>
              <a:buFont typeface="Wingdings" panose="05000000000000000000" pitchFamily="2" charset="2"/>
              <a:buChar char="q"/>
            </a:pPr>
            <a:r>
              <a:rPr lang="fr-FR" dirty="0" smtClean="0">
                <a:latin typeface="Cambria" panose="02040503050406030204" pitchFamily="18" charset="0"/>
              </a:rPr>
              <a:t>  Notions de la Qualité de l’énergie Electrique </a:t>
            </a:r>
          </a:p>
          <a:p>
            <a:pPr>
              <a:buFont typeface="Wingdings" panose="05000000000000000000" pitchFamily="2" charset="2"/>
              <a:buChar char="q"/>
            </a:pPr>
            <a:r>
              <a:rPr lang="fr-FR" dirty="0" smtClean="0">
                <a:latin typeface="Cambria" panose="02040503050406030204" pitchFamily="18" charset="0"/>
              </a:rPr>
              <a:t>  Perturbations de l’onde électrique</a:t>
            </a:r>
          </a:p>
          <a:p>
            <a:pPr>
              <a:buFont typeface="Wingdings" panose="05000000000000000000" pitchFamily="2" charset="2"/>
              <a:buChar char="q"/>
            </a:pPr>
            <a:r>
              <a:rPr lang="fr-FR" dirty="0" smtClean="0">
                <a:latin typeface="Cambria" panose="02040503050406030204" pitchFamily="18" charset="0"/>
              </a:rPr>
              <a:t>  Analyse des systèmes électriques perturbés</a:t>
            </a:r>
          </a:p>
          <a:p>
            <a:pPr>
              <a:buFont typeface="Wingdings" panose="05000000000000000000" pitchFamily="2" charset="2"/>
              <a:buChar char="q"/>
            </a:pPr>
            <a:r>
              <a:rPr lang="fr-FR" dirty="0" smtClean="0">
                <a:latin typeface="Cambria" panose="02040503050406030204" pitchFamily="18" charset="0"/>
              </a:rPr>
              <a:t>  Effets des perturbations de l’onde</a:t>
            </a:r>
          </a:p>
          <a:p>
            <a:pPr>
              <a:buFont typeface="Wingdings" panose="05000000000000000000" pitchFamily="2" charset="2"/>
              <a:buChar char="q"/>
            </a:pPr>
            <a:r>
              <a:rPr lang="fr-FR" dirty="0" smtClean="0">
                <a:latin typeface="Cambria" panose="02040503050406030204" pitchFamily="18" charset="0"/>
              </a:rPr>
              <a:t>  Normes</a:t>
            </a:r>
          </a:p>
          <a:p>
            <a:pPr>
              <a:buFont typeface="Wingdings" panose="05000000000000000000" pitchFamily="2" charset="2"/>
              <a:buChar char="q"/>
            </a:pPr>
            <a:r>
              <a:rPr lang="fr-FR" dirty="0" smtClean="0">
                <a:latin typeface="Cambria" panose="02040503050406030204" pitchFamily="18" charset="0"/>
              </a:rPr>
              <a:t>  Solution d’amélioration de la qualité de l’énergie électrique </a:t>
            </a:r>
          </a:p>
          <a:p>
            <a:endParaRPr lang="fr-FR" dirty="0"/>
          </a:p>
        </p:txBody>
      </p:sp>
      <p:sp>
        <p:nvSpPr>
          <p:cNvPr id="4" name="Espace réservé de la date 3"/>
          <p:cNvSpPr>
            <a:spLocks noGrp="1"/>
          </p:cNvSpPr>
          <p:nvPr>
            <p:ph type="dt" sz="half" idx="10"/>
          </p:nvPr>
        </p:nvSpPr>
        <p:spPr/>
        <p:txBody>
          <a:bodyPr/>
          <a:lstStyle/>
          <a:p>
            <a:fld id="{CDBA5016-C5A3-4CC8-BBEE-DD1DA8966E8D}" type="datetime1">
              <a:rPr lang="en-US" smtClean="0"/>
              <a:t>4/12/2018</a:t>
            </a:fld>
            <a:endParaRPr lang="fr-FR"/>
          </a:p>
        </p:txBody>
      </p:sp>
      <p:sp>
        <p:nvSpPr>
          <p:cNvPr id="5" name="Espace réservé du pied de page 4"/>
          <p:cNvSpPr>
            <a:spLocks noGrp="1"/>
          </p:cNvSpPr>
          <p:nvPr>
            <p:ph type="ftr" sz="quarter" idx="11"/>
          </p:nvPr>
        </p:nvSpPr>
        <p:spPr/>
        <p:txBody>
          <a:bodyPr/>
          <a:lstStyle/>
          <a:p>
            <a:r>
              <a:rPr lang="fr-FR" smtClean="0"/>
              <a:t>F. HAMOUDI-Power Quality course</a:t>
            </a:r>
            <a:endParaRPr lang="fr-FR"/>
          </a:p>
        </p:txBody>
      </p:sp>
      <p:sp>
        <p:nvSpPr>
          <p:cNvPr id="6" name="Espace réservé du numéro de diapositive 5"/>
          <p:cNvSpPr>
            <a:spLocks noGrp="1"/>
          </p:cNvSpPr>
          <p:nvPr>
            <p:ph type="sldNum" sz="quarter" idx="12"/>
          </p:nvPr>
        </p:nvSpPr>
        <p:spPr/>
        <p:txBody>
          <a:bodyPr/>
          <a:lstStyle/>
          <a:p>
            <a:fld id="{B76D70BF-9E66-48FB-BC9D-44A2DEA7CFB5}" type="slidenum">
              <a:rPr lang="fr-FR" smtClean="0"/>
              <a:t>2</a:t>
            </a:fld>
            <a:endParaRPr lang="fr-FR"/>
          </a:p>
        </p:txBody>
      </p:sp>
    </p:spTree>
    <p:extLst>
      <p:ext uri="{BB962C8B-B14F-4D97-AF65-F5344CB8AC3E}">
        <p14:creationId xmlns:p14="http://schemas.microsoft.com/office/powerpoint/2010/main" val="2666685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3">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3">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p:stCondLst>
                        <p:cond delay="indefinite"/>
                      </p:stCondLst>
                      <p:childTnLst>
                        <p:par>
                          <p:cTn id="44" fill="hold">
                            <p:stCondLst>
                              <p:cond delay="0"/>
                            </p:stCondLst>
                            <p:childTnLst>
                              <p:par>
                                <p:cTn id="45" presetID="15" presetClass="entr" presetSubtype="0" fill="hold"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3">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5DB543D5-3349-490C-8E7D-2F1520F74384}" type="datetime1">
              <a:rPr lang="en-US" smtClean="0"/>
              <a:t>4/12/2018</a:t>
            </a:fld>
            <a:endParaRPr lang="en-US" dirty="0"/>
          </a:p>
        </p:txBody>
      </p:sp>
      <p:sp>
        <p:nvSpPr>
          <p:cNvPr id="2" name="Espace réservé du pied de page 1"/>
          <p:cNvSpPr>
            <a:spLocks noGrp="1"/>
          </p:cNvSpPr>
          <p:nvPr>
            <p:ph type="ftr" sz="quarter" idx="11"/>
          </p:nvPr>
        </p:nvSpPr>
        <p:spPr/>
        <p:txBody>
          <a:bodyPr/>
          <a:lstStyle/>
          <a:p>
            <a:r>
              <a:rPr lang="fr-FR" smtClean="0"/>
              <a:t>F. HAMOUDI-Power Quality course</a:t>
            </a:r>
            <a:endParaRPr lang="en-US" dirty="0"/>
          </a:p>
        </p:txBody>
      </p:sp>
      <p:sp>
        <p:nvSpPr>
          <p:cNvPr id="6" name="Espace réservé du numéro de diapositive 5"/>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Rectangle 4"/>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16" name="Rectangle 15"/>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En quoi ça consiste?</a:t>
            </a:r>
            <a:endParaRPr lang="fr-FR" sz="2000" b="1" dirty="0">
              <a:latin typeface="Cambria" panose="02040503050406030204" pitchFamily="18" charset="0"/>
            </a:endParaRPr>
          </a:p>
        </p:txBody>
      </p:sp>
      <p:sp>
        <p:nvSpPr>
          <p:cNvPr id="17" name="ZoneTexte 16"/>
          <p:cNvSpPr txBox="1"/>
          <p:nvPr/>
        </p:nvSpPr>
        <p:spPr>
          <a:xfrm>
            <a:off x="822962" y="2771587"/>
            <a:ext cx="2904724" cy="646331"/>
          </a:xfrm>
          <a:prstGeom prst="rect">
            <a:avLst/>
          </a:prstGeom>
          <a:solidFill>
            <a:srgbClr val="FFC000"/>
          </a:solidFill>
        </p:spPr>
        <p:txBody>
          <a:bodyPr wrap="square" rtlCol="0">
            <a:spAutoFit/>
          </a:bodyPr>
          <a:lstStyle/>
          <a:p>
            <a:endParaRPr lang="fr-FR" sz="1200" dirty="0" smtClean="0">
              <a:latin typeface="Cambria" panose="02040503050406030204" pitchFamily="18" charset="0"/>
            </a:endParaRPr>
          </a:p>
          <a:p>
            <a:r>
              <a:rPr lang="fr-FR" sz="1200" dirty="0" smtClean="0">
                <a:latin typeface="Cambria" panose="02040503050406030204" pitchFamily="18" charset="0"/>
              </a:rPr>
              <a:t>Onde </a:t>
            </a:r>
            <a:r>
              <a:rPr lang="fr-FR" sz="1200" dirty="0">
                <a:latin typeface="Cambria" panose="02040503050406030204" pitchFamily="18" charset="0"/>
              </a:rPr>
              <a:t>de tension sinusoïdale d’amplitude et de fréquence préétablies (constantes)</a:t>
            </a:r>
          </a:p>
        </p:txBody>
      </p:sp>
      <p:sp>
        <p:nvSpPr>
          <p:cNvPr id="18" name="Ellipse 17"/>
          <p:cNvSpPr/>
          <p:nvPr/>
        </p:nvSpPr>
        <p:spPr>
          <a:xfrm>
            <a:off x="3421141" y="1049302"/>
            <a:ext cx="2311685" cy="828000"/>
          </a:xfrm>
          <a:prstGeom prst="ellipse">
            <a:avLst/>
          </a:prstGeom>
          <a:solidFill>
            <a:srgbClr val="00B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latin typeface="Cambria" panose="02040503050406030204" pitchFamily="18" charset="0"/>
              </a:rPr>
              <a:t>Qualité de l’énergie électrique QEE ??</a:t>
            </a:r>
          </a:p>
        </p:txBody>
      </p:sp>
      <p:sp>
        <p:nvSpPr>
          <p:cNvPr id="19" name="Rectangle à coins arrondis 18"/>
          <p:cNvSpPr/>
          <p:nvPr/>
        </p:nvSpPr>
        <p:spPr>
          <a:xfrm>
            <a:off x="901172" y="2496753"/>
            <a:ext cx="1340778" cy="385281"/>
          </a:xfrm>
          <a:prstGeom prst="roundRect">
            <a:avLst/>
          </a:prstGeom>
          <a:solidFill>
            <a:srgbClr val="00B0F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a:solidFill>
                  <a:schemeClr val="tx1"/>
                </a:solidFill>
                <a:latin typeface="Cambria" panose="02040503050406030204" pitchFamily="18" charset="0"/>
              </a:rPr>
              <a:t>Fiabilité de l’alimentation</a:t>
            </a:r>
          </a:p>
        </p:txBody>
      </p:sp>
      <p:sp>
        <p:nvSpPr>
          <p:cNvPr id="20" name="Rectangle à coins arrondis 19"/>
          <p:cNvSpPr/>
          <p:nvPr/>
        </p:nvSpPr>
        <p:spPr>
          <a:xfrm>
            <a:off x="6661906" y="2474170"/>
            <a:ext cx="1340778" cy="385281"/>
          </a:xfrm>
          <a:prstGeom prst="roundRect">
            <a:avLst/>
          </a:prstGeom>
          <a:solidFill>
            <a:srgbClr val="00B0F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a:solidFill>
                  <a:schemeClr val="tx1"/>
                </a:solidFill>
                <a:latin typeface="Cambria" panose="02040503050406030204" pitchFamily="18" charset="0"/>
              </a:rPr>
              <a:t>Qualité de service</a:t>
            </a:r>
          </a:p>
        </p:txBody>
      </p:sp>
      <p:sp>
        <p:nvSpPr>
          <p:cNvPr id="22" name="Flèche vers le bas 21"/>
          <p:cNvSpPr/>
          <p:nvPr/>
        </p:nvSpPr>
        <p:spPr>
          <a:xfrm rot="2988196">
            <a:off x="2735091" y="1314354"/>
            <a:ext cx="216000" cy="1476000"/>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23" name="Flèche vers le bas 22"/>
          <p:cNvSpPr/>
          <p:nvPr/>
        </p:nvSpPr>
        <p:spPr>
          <a:xfrm rot="18744210">
            <a:off x="6101210" y="1383384"/>
            <a:ext cx="216000" cy="1260000"/>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24" name="Flèche vers le bas 23"/>
          <p:cNvSpPr/>
          <p:nvPr/>
        </p:nvSpPr>
        <p:spPr>
          <a:xfrm>
            <a:off x="4456170" y="1912783"/>
            <a:ext cx="216000" cy="540000"/>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25" name="ZoneTexte 24"/>
          <p:cNvSpPr txBox="1"/>
          <p:nvPr/>
        </p:nvSpPr>
        <p:spPr>
          <a:xfrm>
            <a:off x="3810835" y="2777145"/>
            <a:ext cx="2281740" cy="648000"/>
          </a:xfrm>
          <a:prstGeom prst="rect">
            <a:avLst/>
          </a:prstGeom>
          <a:solidFill>
            <a:srgbClr val="FFC000"/>
          </a:solidFill>
        </p:spPr>
        <p:txBody>
          <a:bodyPr wrap="square" rtlCol="0">
            <a:spAutoFit/>
          </a:bodyPr>
          <a:lstStyle/>
          <a:p>
            <a:endParaRPr lang="fr-FR" sz="1200" dirty="0" smtClean="0">
              <a:latin typeface="Cambria" panose="02040503050406030204" pitchFamily="18" charset="0"/>
            </a:endParaRPr>
          </a:p>
          <a:p>
            <a:r>
              <a:rPr lang="fr-FR" sz="1200" dirty="0" smtClean="0">
                <a:latin typeface="Cambria" panose="02040503050406030204" pitchFamily="18" charset="0"/>
              </a:rPr>
              <a:t>Absorption </a:t>
            </a:r>
            <a:r>
              <a:rPr lang="fr-FR" sz="1200" dirty="0">
                <a:latin typeface="Cambria" panose="02040503050406030204" pitchFamily="18" charset="0"/>
              </a:rPr>
              <a:t>sinusoïdale, bon facteur de puissance,…..</a:t>
            </a:r>
            <a:r>
              <a:rPr lang="fr-FR" sz="1200" dirty="0" err="1">
                <a:latin typeface="Cambria" panose="02040503050406030204" pitchFamily="18" charset="0"/>
              </a:rPr>
              <a:t>etc</a:t>
            </a:r>
            <a:endParaRPr lang="fr-FR" sz="1200" dirty="0">
              <a:latin typeface="Cambria" panose="02040503050406030204" pitchFamily="18" charset="0"/>
            </a:endParaRPr>
          </a:p>
        </p:txBody>
      </p:sp>
      <p:sp>
        <p:nvSpPr>
          <p:cNvPr id="26" name="Accolade fermante 25"/>
          <p:cNvSpPr/>
          <p:nvPr/>
        </p:nvSpPr>
        <p:spPr>
          <a:xfrm rot="5400000">
            <a:off x="4182893" y="-155628"/>
            <a:ext cx="390682" cy="7297540"/>
          </a:xfrm>
          <a:prstGeom prst="rightBrace">
            <a:avLst/>
          </a:prstGeom>
          <a:ln/>
        </p:spPr>
        <p:style>
          <a:lnRef idx="3">
            <a:schemeClr val="dk1"/>
          </a:lnRef>
          <a:fillRef idx="0">
            <a:schemeClr val="dk1"/>
          </a:fillRef>
          <a:effectRef idx="2">
            <a:schemeClr val="dk1"/>
          </a:effectRef>
          <a:fontRef idx="minor">
            <a:schemeClr val="tx1"/>
          </a:fontRef>
        </p:style>
        <p:txBody>
          <a:bodyPr rtlCol="0" anchor="ctr"/>
          <a:lstStyle/>
          <a:p>
            <a:pPr algn="ctr"/>
            <a:endParaRPr lang="fr-FR"/>
          </a:p>
        </p:txBody>
      </p:sp>
      <p:sp>
        <p:nvSpPr>
          <p:cNvPr id="27" name="Flèche vers le bas 26"/>
          <p:cNvSpPr/>
          <p:nvPr/>
        </p:nvSpPr>
        <p:spPr>
          <a:xfrm>
            <a:off x="3993891" y="3748659"/>
            <a:ext cx="842479" cy="360000"/>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28" name="Ellipse 27"/>
          <p:cNvSpPr/>
          <p:nvPr/>
        </p:nvSpPr>
        <p:spPr>
          <a:xfrm>
            <a:off x="3197950" y="4138382"/>
            <a:ext cx="2439880" cy="639524"/>
          </a:xfrm>
          <a:prstGeom prst="ellipse">
            <a:avLst/>
          </a:pr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smtClean="0">
                <a:solidFill>
                  <a:schemeClr val="bg1"/>
                </a:solidFill>
                <a:latin typeface="Cambria" panose="02040503050406030204" pitchFamily="18" charset="0"/>
              </a:rPr>
              <a:t>Axe multidisciplinaire</a:t>
            </a:r>
            <a:endParaRPr lang="fr-FR" sz="1400" b="1" dirty="0">
              <a:solidFill>
                <a:schemeClr val="bg1"/>
              </a:solidFill>
              <a:latin typeface="Cambria" panose="02040503050406030204" pitchFamily="18" charset="0"/>
            </a:endParaRPr>
          </a:p>
        </p:txBody>
      </p:sp>
      <p:sp>
        <p:nvSpPr>
          <p:cNvPr id="30" name="ZoneTexte 29"/>
          <p:cNvSpPr txBox="1"/>
          <p:nvPr/>
        </p:nvSpPr>
        <p:spPr>
          <a:xfrm>
            <a:off x="452061" y="5625766"/>
            <a:ext cx="2770030" cy="646331"/>
          </a:xfrm>
          <a:prstGeom prst="rect">
            <a:avLst/>
          </a:prstGeom>
          <a:solidFill>
            <a:srgbClr val="FFC000"/>
          </a:solidFill>
        </p:spPr>
        <p:txBody>
          <a:bodyPr wrap="square" rtlCol="0">
            <a:spAutoFit/>
          </a:bodyPr>
          <a:lstStyle/>
          <a:p>
            <a:endParaRPr lang="fr-FR" sz="1200" dirty="0" smtClean="0">
              <a:latin typeface="Cambria" panose="02040503050406030204" pitchFamily="18" charset="0"/>
            </a:endParaRPr>
          </a:p>
          <a:p>
            <a:r>
              <a:rPr lang="fr-FR" sz="1200" dirty="0" smtClean="0">
                <a:latin typeface="Cambria" panose="02040503050406030204" pitchFamily="18" charset="0"/>
              </a:rPr>
              <a:t>Capacité, Régime du neutre, Protection, Sécurité, flexibilité, contrôle…</a:t>
            </a:r>
            <a:r>
              <a:rPr lang="fr-FR" sz="1200" dirty="0" err="1" smtClean="0">
                <a:latin typeface="Cambria" panose="02040503050406030204" pitchFamily="18" charset="0"/>
              </a:rPr>
              <a:t>etc</a:t>
            </a:r>
            <a:endParaRPr lang="fr-FR" sz="1200" dirty="0">
              <a:latin typeface="Cambria" panose="02040503050406030204" pitchFamily="18" charset="0"/>
            </a:endParaRPr>
          </a:p>
        </p:txBody>
      </p:sp>
      <p:sp>
        <p:nvSpPr>
          <p:cNvPr id="32" name="ZoneTexte 31"/>
          <p:cNvSpPr txBox="1"/>
          <p:nvPr/>
        </p:nvSpPr>
        <p:spPr>
          <a:xfrm>
            <a:off x="3589360" y="5625482"/>
            <a:ext cx="2147872" cy="646331"/>
          </a:xfrm>
          <a:prstGeom prst="rect">
            <a:avLst/>
          </a:prstGeom>
          <a:solidFill>
            <a:srgbClr val="FFC000"/>
          </a:solidFill>
        </p:spPr>
        <p:txBody>
          <a:bodyPr wrap="square" rtlCol="0">
            <a:spAutoFit/>
          </a:bodyPr>
          <a:lstStyle/>
          <a:p>
            <a:endParaRPr lang="fr-FR" sz="1200" dirty="0" smtClean="0">
              <a:latin typeface="Cambria" panose="02040503050406030204" pitchFamily="18" charset="0"/>
            </a:endParaRPr>
          </a:p>
          <a:p>
            <a:r>
              <a:rPr lang="fr-FR" sz="1200" dirty="0" smtClean="0">
                <a:latin typeface="Cambria" panose="02040503050406030204" pitchFamily="18" charset="0"/>
              </a:rPr>
              <a:t>Puissance, caractéristique de démarrage, protection,…</a:t>
            </a:r>
            <a:r>
              <a:rPr lang="fr-FR" sz="1200" dirty="0" err="1" smtClean="0">
                <a:latin typeface="Cambria" panose="02040503050406030204" pitchFamily="18" charset="0"/>
              </a:rPr>
              <a:t>etc</a:t>
            </a:r>
            <a:endParaRPr lang="fr-FR" sz="1200" dirty="0">
              <a:latin typeface="Cambria" panose="02040503050406030204" pitchFamily="18" charset="0"/>
            </a:endParaRPr>
          </a:p>
        </p:txBody>
      </p:sp>
      <p:sp>
        <p:nvSpPr>
          <p:cNvPr id="34" name="ZoneTexte 33"/>
          <p:cNvSpPr txBox="1"/>
          <p:nvPr/>
        </p:nvSpPr>
        <p:spPr>
          <a:xfrm>
            <a:off x="6114691" y="5627657"/>
            <a:ext cx="2770030" cy="648000"/>
          </a:xfrm>
          <a:prstGeom prst="rect">
            <a:avLst/>
          </a:prstGeom>
          <a:solidFill>
            <a:srgbClr val="FFC000"/>
          </a:solidFill>
        </p:spPr>
        <p:txBody>
          <a:bodyPr wrap="square" rtlCol="0">
            <a:spAutoFit/>
          </a:bodyPr>
          <a:lstStyle/>
          <a:p>
            <a:endParaRPr lang="fr-FR" sz="1200" dirty="0" smtClean="0">
              <a:latin typeface="Cambria" panose="02040503050406030204" pitchFamily="18" charset="0"/>
            </a:endParaRPr>
          </a:p>
          <a:p>
            <a:r>
              <a:rPr lang="fr-FR" sz="1200" dirty="0" smtClean="0">
                <a:latin typeface="Cambria" panose="02040503050406030204" pitchFamily="18" charset="0"/>
              </a:rPr>
              <a:t>Respect des contrats fournisseur-client</a:t>
            </a:r>
            <a:endParaRPr lang="fr-FR" sz="1200" dirty="0">
              <a:latin typeface="Cambria" panose="02040503050406030204" pitchFamily="18" charset="0"/>
            </a:endParaRPr>
          </a:p>
        </p:txBody>
      </p:sp>
      <p:sp>
        <p:nvSpPr>
          <p:cNvPr id="35" name="Flèche vers le bas 34"/>
          <p:cNvSpPr/>
          <p:nvPr/>
        </p:nvSpPr>
        <p:spPr>
          <a:xfrm rot="3334554">
            <a:off x="2439194" y="4166997"/>
            <a:ext cx="216000" cy="1565839"/>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36" name="Flèche vers le bas 35"/>
          <p:cNvSpPr/>
          <p:nvPr/>
        </p:nvSpPr>
        <p:spPr>
          <a:xfrm rot="18744210">
            <a:off x="5868872" y="4439956"/>
            <a:ext cx="216000" cy="1080000"/>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37" name="Flèche vers le bas 36"/>
          <p:cNvSpPr/>
          <p:nvPr/>
        </p:nvSpPr>
        <p:spPr>
          <a:xfrm>
            <a:off x="4230141" y="4810833"/>
            <a:ext cx="216000" cy="504000"/>
          </a:xfrm>
          <a:prstGeom prst="down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38" name="Rectangle à coins arrondis 37"/>
          <p:cNvSpPr/>
          <p:nvPr/>
        </p:nvSpPr>
        <p:spPr>
          <a:xfrm>
            <a:off x="3872561" y="2481484"/>
            <a:ext cx="1340778" cy="385281"/>
          </a:xfrm>
          <a:prstGeom prst="roundRect">
            <a:avLst/>
          </a:prstGeom>
          <a:solidFill>
            <a:srgbClr val="00B0F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a:solidFill>
                  <a:schemeClr val="tx1"/>
                </a:solidFill>
                <a:latin typeface="Cambria" panose="02040503050406030204" pitchFamily="18" charset="0"/>
              </a:rPr>
              <a:t>Qualité de consommation</a:t>
            </a:r>
          </a:p>
        </p:txBody>
      </p:sp>
      <p:sp>
        <p:nvSpPr>
          <p:cNvPr id="39" name="Rectangle à coins arrondis 38"/>
          <p:cNvSpPr/>
          <p:nvPr/>
        </p:nvSpPr>
        <p:spPr>
          <a:xfrm>
            <a:off x="563811" y="5375240"/>
            <a:ext cx="1340778" cy="385281"/>
          </a:xfrm>
          <a:prstGeom prst="roundRect">
            <a:avLst/>
          </a:prstGeom>
          <a:solidFill>
            <a:srgbClr val="00B0F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smtClean="0">
                <a:solidFill>
                  <a:schemeClr val="tx1"/>
                </a:solidFill>
                <a:latin typeface="Cambria" panose="02040503050406030204" pitchFamily="18" charset="0"/>
              </a:rPr>
              <a:t>Réseau</a:t>
            </a:r>
            <a:endParaRPr lang="fr-FR" sz="1200" b="1" dirty="0">
              <a:solidFill>
                <a:schemeClr val="tx1"/>
              </a:solidFill>
              <a:latin typeface="Cambria" panose="02040503050406030204" pitchFamily="18" charset="0"/>
            </a:endParaRPr>
          </a:p>
        </p:txBody>
      </p:sp>
      <p:sp>
        <p:nvSpPr>
          <p:cNvPr id="40" name="Rectangle à coins arrondis 39"/>
          <p:cNvSpPr/>
          <p:nvPr/>
        </p:nvSpPr>
        <p:spPr>
          <a:xfrm>
            <a:off x="3718369" y="5349882"/>
            <a:ext cx="1340778" cy="385281"/>
          </a:xfrm>
          <a:prstGeom prst="roundRect">
            <a:avLst/>
          </a:prstGeom>
          <a:solidFill>
            <a:srgbClr val="00B0F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smtClean="0">
                <a:solidFill>
                  <a:schemeClr val="tx1"/>
                </a:solidFill>
                <a:latin typeface="Cambria" panose="02040503050406030204" pitchFamily="18" charset="0"/>
              </a:rPr>
              <a:t>Charge</a:t>
            </a:r>
            <a:endParaRPr lang="fr-FR" sz="1200" b="1" dirty="0">
              <a:solidFill>
                <a:schemeClr val="tx1"/>
              </a:solidFill>
              <a:latin typeface="Cambria" panose="02040503050406030204" pitchFamily="18" charset="0"/>
            </a:endParaRPr>
          </a:p>
        </p:txBody>
      </p:sp>
      <p:sp>
        <p:nvSpPr>
          <p:cNvPr id="41" name="Rectangle à coins arrondis 40"/>
          <p:cNvSpPr/>
          <p:nvPr/>
        </p:nvSpPr>
        <p:spPr>
          <a:xfrm>
            <a:off x="6244442" y="5380703"/>
            <a:ext cx="1340778" cy="385281"/>
          </a:xfrm>
          <a:prstGeom prst="roundRect">
            <a:avLst/>
          </a:prstGeom>
          <a:solidFill>
            <a:srgbClr val="00B0F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smtClean="0">
                <a:solidFill>
                  <a:schemeClr val="tx1"/>
                </a:solidFill>
                <a:latin typeface="Cambria" panose="02040503050406030204" pitchFamily="18" charset="0"/>
              </a:rPr>
              <a:t>Economique</a:t>
            </a:r>
            <a:endParaRPr lang="fr-FR" sz="1200" b="1" dirty="0">
              <a:solidFill>
                <a:schemeClr val="tx1"/>
              </a:solidFill>
              <a:latin typeface="Cambria" panose="02040503050406030204" pitchFamily="18" charset="0"/>
            </a:endParaRPr>
          </a:p>
        </p:txBody>
      </p:sp>
    </p:spTree>
    <p:extLst>
      <p:ext uri="{BB962C8B-B14F-4D97-AF65-F5344CB8AC3E}">
        <p14:creationId xmlns:p14="http://schemas.microsoft.com/office/powerpoint/2010/main" val="22030905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randombar(horizontal)">
                                      <p:cBhvr>
                                        <p:cTn id="11" dur="500"/>
                                        <p:tgtEl>
                                          <p:spTgt spid="19"/>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up)">
                                      <p:cBhvr>
                                        <p:cTn id="20" dur="500"/>
                                        <p:tgtEl>
                                          <p:spTgt spid="24"/>
                                        </p:tgtEl>
                                      </p:cBhvr>
                                    </p:animEffect>
                                  </p:childTnLst>
                                </p:cTn>
                              </p:par>
                            </p:childTnLst>
                          </p:cTn>
                        </p:par>
                        <p:par>
                          <p:cTn id="21" fill="hold">
                            <p:stCondLst>
                              <p:cond delay="500"/>
                            </p:stCondLst>
                            <p:childTnLst>
                              <p:par>
                                <p:cTn id="22" presetID="14" presetClass="entr" presetSubtype="10"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randombar(horizontal)">
                                      <p:cBhvr>
                                        <p:cTn id="24" dur="500"/>
                                        <p:tgtEl>
                                          <p:spTgt spid="38"/>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randombar(horizontal)">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up)">
                                      <p:cBhvr>
                                        <p:cTn id="33" dur="500"/>
                                        <p:tgtEl>
                                          <p:spTgt spid="23"/>
                                        </p:tgtEl>
                                      </p:cBhvr>
                                    </p:animEffect>
                                  </p:childTnLst>
                                </p:cTn>
                              </p:par>
                            </p:childTnLst>
                          </p:cTn>
                        </p:par>
                        <p:par>
                          <p:cTn id="34" fill="hold">
                            <p:stCondLst>
                              <p:cond delay="500"/>
                            </p:stCondLst>
                            <p:childTnLst>
                              <p:par>
                                <p:cTn id="35" presetID="14" presetClass="entr" presetSubtype="10"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randombar(horizontal)">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fill="hold"/>
                                        <p:tgtEl>
                                          <p:spTgt spid="26"/>
                                        </p:tgtEl>
                                        <p:attrNameLst>
                                          <p:attrName>ppt_x</p:attrName>
                                        </p:attrNameLst>
                                      </p:cBhvr>
                                      <p:tavLst>
                                        <p:tav tm="0">
                                          <p:val>
                                            <p:strVal val="#ppt_x"/>
                                          </p:val>
                                        </p:tav>
                                        <p:tav tm="100000">
                                          <p:val>
                                            <p:strVal val="#ppt_x"/>
                                          </p:val>
                                        </p:tav>
                                      </p:tavLst>
                                    </p:anim>
                                    <p:anim calcmode="lin" valueType="num">
                                      <p:cBhvr additive="base">
                                        <p:cTn id="43" dur="500" fill="hold"/>
                                        <p:tgtEl>
                                          <p:spTgt spid="26"/>
                                        </p:tgtEl>
                                        <p:attrNameLst>
                                          <p:attrName>ppt_y</p:attrName>
                                        </p:attrNameLst>
                                      </p:cBhvr>
                                      <p:tavLst>
                                        <p:tav tm="0">
                                          <p:val>
                                            <p:strVal val="1+#ppt_h/2"/>
                                          </p:val>
                                        </p:tav>
                                        <p:tav tm="100000">
                                          <p:val>
                                            <p:strVal val="#ppt_y"/>
                                          </p:val>
                                        </p:tav>
                                      </p:tavLst>
                                    </p:anim>
                                  </p:childTnLst>
                                </p:cTn>
                              </p:par>
                            </p:childTnLst>
                          </p:cTn>
                        </p:par>
                        <p:par>
                          <p:cTn id="44" fill="hold">
                            <p:stCondLst>
                              <p:cond delay="500"/>
                            </p:stCondLst>
                            <p:childTnLst>
                              <p:par>
                                <p:cTn id="45" presetID="22" presetClass="entr" presetSubtype="1"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up)">
                                      <p:cBhvr>
                                        <p:cTn id="47" dur="500"/>
                                        <p:tgtEl>
                                          <p:spTgt spid="27"/>
                                        </p:tgtEl>
                                      </p:cBhvr>
                                    </p:animEffect>
                                  </p:childTnLst>
                                </p:cTn>
                              </p:par>
                            </p:childTnLst>
                          </p:cTn>
                        </p:par>
                        <p:par>
                          <p:cTn id="48" fill="hold">
                            <p:stCondLst>
                              <p:cond delay="1000"/>
                            </p:stCondLst>
                            <p:childTnLst>
                              <p:par>
                                <p:cTn id="49" presetID="14" presetClass="entr" presetSubtype="10" fill="hold" grpId="0"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randombar(horizontal)">
                                      <p:cBhvr>
                                        <p:cTn id="51" dur="500"/>
                                        <p:tgtEl>
                                          <p:spTgt spid="28"/>
                                        </p:tgtEl>
                                      </p:cBhvr>
                                    </p:animEffect>
                                  </p:childTnLst>
                                </p:cTn>
                              </p:par>
                            </p:childTnLst>
                          </p:cTn>
                        </p:par>
                        <p:par>
                          <p:cTn id="52" fill="hold">
                            <p:stCondLst>
                              <p:cond delay="1500"/>
                            </p:stCondLst>
                            <p:childTnLst>
                              <p:par>
                                <p:cTn id="53" presetID="22" presetClass="entr" presetSubtype="1"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wipe(up)">
                                      <p:cBhvr>
                                        <p:cTn id="55" dur="500"/>
                                        <p:tgtEl>
                                          <p:spTgt spid="35"/>
                                        </p:tgtEl>
                                      </p:cBhvr>
                                    </p:animEffect>
                                  </p:childTnLst>
                                </p:cTn>
                              </p:par>
                            </p:childTnLst>
                          </p:cTn>
                        </p:par>
                        <p:par>
                          <p:cTn id="56" fill="hold">
                            <p:stCondLst>
                              <p:cond delay="2000"/>
                            </p:stCondLst>
                            <p:childTnLst>
                              <p:par>
                                <p:cTn id="57" presetID="14" presetClass="entr" presetSubtype="10" fill="hold" grpId="0"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randombar(horizontal)">
                                      <p:cBhvr>
                                        <p:cTn id="59" dur="500"/>
                                        <p:tgtEl>
                                          <p:spTgt spid="39"/>
                                        </p:tgtEl>
                                      </p:cBhvr>
                                    </p:animEffect>
                                  </p:childTnLst>
                                </p:cTn>
                              </p:par>
                            </p:childTnLst>
                          </p:cTn>
                        </p:par>
                        <p:par>
                          <p:cTn id="60" fill="hold">
                            <p:stCondLst>
                              <p:cond delay="2500"/>
                            </p:stCondLst>
                            <p:childTnLst>
                              <p:par>
                                <p:cTn id="61" presetID="14"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randombar(horizontal)">
                                      <p:cBhvr>
                                        <p:cTn id="63" dur="500"/>
                                        <p:tgtEl>
                                          <p:spTgt spid="3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wipe(up)">
                                      <p:cBhvr>
                                        <p:cTn id="68" dur="500"/>
                                        <p:tgtEl>
                                          <p:spTgt spid="37"/>
                                        </p:tgtEl>
                                      </p:cBhvr>
                                    </p:animEffect>
                                  </p:childTnLst>
                                </p:cTn>
                              </p:par>
                            </p:childTnLst>
                          </p:cTn>
                        </p:par>
                        <p:par>
                          <p:cTn id="69" fill="hold">
                            <p:stCondLst>
                              <p:cond delay="500"/>
                            </p:stCondLst>
                            <p:childTnLst>
                              <p:par>
                                <p:cTn id="70" presetID="14" presetClass="entr" presetSubtype="10" fill="hold" grpId="0" nodeType="after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randombar(horizontal)">
                                      <p:cBhvr>
                                        <p:cTn id="72" dur="500"/>
                                        <p:tgtEl>
                                          <p:spTgt spid="40"/>
                                        </p:tgtEl>
                                      </p:cBhvr>
                                    </p:animEffect>
                                  </p:childTnLst>
                                </p:cTn>
                              </p:par>
                            </p:childTnLst>
                          </p:cTn>
                        </p:par>
                        <p:par>
                          <p:cTn id="73" fill="hold">
                            <p:stCondLst>
                              <p:cond delay="1000"/>
                            </p:stCondLst>
                            <p:childTnLst>
                              <p:par>
                                <p:cTn id="74" presetID="14" presetClass="entr" presetSubtype="10" fill="hold" grpId="0"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randombar(horizontal)">
                                      <p:cBhvr>
                                        <p:cTn id="76" dur="500"/>
                                        <p:tgtEl>
                                          <p:spTgt spid="32"/>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1" fill="hold" grpId="0" nodeType="click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wipe(up)">
                                      <p:cBhvr>
                                        <p:cTn id="81" dur="500"/>
                                        <p:tgtEl>
                                          <p:spTgt spid="36"/>
                                        </p:tgtEl>
                                      </p:cBhvr>
                                    </p:animEffect>
                                  </p:childTnLst>
                                </p:cTn>
                              </p:par>
                            </p:childTnLst>
                          </p:cTn>
                        </p:par>
                        <p:par>
                          <p:cTn id="82" fill="hold">
                            <p:stCondLst>
                              <p:cond delay="500"/>
                            </p:stCondLst>
                            <p:childTnLst>
                              <p:par>
                                <p:cTn id="83" presetID="14" presetClass="entr" presetSubtype="10" fill="hold" grpId="0" nodeType="afterEffect">
                                  <p:stCondLst>
                                    <p:cond delay="0"/>
                                  </p:stCondLst>
                                  <p:childTnLst>
                                    <p:set>
                                      <p:cBhvr>
                                        <p:cTn id="84" dur="1" fill="hold">
                                          <p:stCondLst>
                                            <p:cond delay="0"/>
                                          </p:stCondLst>
                                        </p:cTn>
                                        <p:tgtEl>
                                          <p:spTgt spid="41"/>
                                        </p:tgtEl>
                                        <p:attrNameLst>
                                          <p:attrName>style.visibility</p:attrName>
                                        </p:attrNameLst>
                                      </p:cBhvr>
                                      <p:to>
                                        <p:strVal val="visible"/>
                                      </p:to>
                                    </p:set>
                                    <p:animEffect transition="in" filter="randombar(horizontal)">
                                      <p:cBhvr>
                                        <p:cTn id="85" dur="500"/>
                                        <p:tgtEl>
                                          <p:spTgt spid="41"/>
                                        </p:tgtEl>
                                      </p:cBhvr>
                                    </p:animEffect>
                                  </p:childTnLst>
                                </p:cTn>
                              </p:par>
                            </p:childTnLst>
                          </p:cTn>
                        </p:par>
                        <p:par>
                          <p:cTn id="86" fill="hold">
                            <p:stCondLst>
                              <p:cond delay="1000"/>
                            </p:stCondLst>
                            <p:childTnLst>
                              <p:par>
                                <p:cTn id="87" presetID="14" presetClass="entr" presetSubtype="10" fill="hold" grpId="0"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randombar(horizontal)">
                                      <p:cBhvr>
                                        <p:cTn id="8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P spid="22" grpId="0" animBg="1"/>
      <p:bldP spid="23" grpId="0" animBg="1"/>
      <p:bldP spid="24" grpId="0" animBg="1"/>
      <p:bldP spid="25" grpId="0" animBg="1"/>
      <p:bldP spid="26" grpId="0" animBg="1"/>
      <p:bldP spid="27" grpId="0" animBg="1"/>
      <p:bldP spid="28" grpId="0" animBg="1"/>
      <p:bldP spid="30" grpId="0" animBg="1"/>
      <p:bldP spid="32" grpId="0" animBg="1"/>
      <p:bldP spid="34" grpId="0" animBg="1"/>
      <p:bldP spid="35" grpId="0" animBg="1"/>
      <p:bldP spid="36" grpId="0" animBg="1"/>
      <p:bldP spid="37" grpId="0" animBg="1"/>
      <p:bldP spid="38" grpId="0" animBg="1"/>
      <p:bldP spid="39" grpId="0" animBg="1"/>
      <p:bldP spid="40" grpId="0" animBg="1"/>
      <p:bldP spid="4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313429" y="3812929"/>
            <a:ext cx="2848786" cy="784623"/>
          </a:xfrm>
          <a:prstGeom prst="rect">
            <a:avLst/>
          </a:prstGeom>
        </p:spPr>
      </p:pic>
      <p:pic>
        <p:nvPicPr>
          <p:cNvPr id="3" name="Image 2"/>
          <p:cNvPicPr>
            <a:picLocks noChangeAspect="1"/>
          </p:cNvPicPr>
          <p:nvPr/>
        </p:nvPicPr>
        <p:blipFill>
          <a:blip r:embed="rId3"/>
          <a:stretch>
            <a:fillRect/>
          </a:stretch>
        </p:blipFill>
        <p:spPr>
          <a:xfrm>
            <a:off x="417716" y="2835710"/>
            <a:ext cx="1139441" cy="2413173"/>
          </a:xfrm>
          <a:prstGeom prst="rect">
            <a:avLst/>
          </a:prstGeom>
        </p:spPr>
      </p:pic>
      <p:pic>
        <p:nvPicPr>
          <p:cNvPr id="4" name="Image 3"/>
          <p:cNvPicPr>
            <a:picLocks noChangeAspect="1"/>
          </p:cNvPicPr>
          <p:nvPr/>
        </p:nvPicPr>
        <p:blipFill>
          <a:blip r:embed="rId4"/>
          <a:stretch>
            <a:fillRect/>
          </a:stretch>
        </p:blipFill>
        <p:spPr>
          <a:xfrm>
            <a:off x="7697300" y="3241554"/>
            <a:ext cx="1086401" cy="1724251"/>
          </a:xfrm>
          <a:prstGeom prst="rect">
            <a:avLst/>
          </a:prstGeom>
        </p:spPr>
      </p:pic>
      <p:sp>
        <p:nvSpPr>
          <p:cNvPr id="5" name="Flèche droite 4"/>
          <p:cNvSpPr/>
          <p:nvPr/>
        </p:nvSpPr>
        <p:spPr>
          <a:xfrm>
            <a:off x="5210886" y="3812929"/>
            <a:ext cx="2471927" cy="905933"/>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a:solidFill>
                  <a:schemeClr val="bg1"/>
                </a:solidFill>
                <a:latin typeface="Cambria" panose="02040503050406030204" pitchFamily="18" charset="0"/>
              </a:rPr>
              <a:t>Objectif</a:t>
            </a:r>
          </a:p>
        </p:txBody>
      </p:sp>
      <p:sp>
        <p:nvSpPr>
          <p:cNvPr id="6" name="Rectangle à coins arrondis 5"/>
          <p:cNvSpPr/>
          <p:nvPr/>
        </p:nvSpPr>
        <p:spPr>
          <a:xfrm>
            <a:off x="308317" y="2818776"/>
            <a:ext cx="4957551" cy="242380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
        <p:nvSpPr>
          <p:cNvPr id="7" name="Rectangle à coins arrondis 6"/>
          <p:cNvSpPr/>
          <p:nvPr/>
        </p:nvSpPr>
        <p:spPr>
          <a:xfrm>
            <a:off x="7547320" y="3174373"/>
            <a:ext cx="1250867" cy="21259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8" name="ZoneTexte 7"/>
          <p:cNvSpPr txBox="1"/>
          <p:nvPr/>
        </p:nvSpPr>
        <p:spPr>
          <a:xfrm>
            <a:off x="2637433" y="2897374"/>
            <a:ext cx="2473761" cy="276999"/>
          </a:xfrm>
          <a:prstGeom prst="rect">
            <a:avLst/>
          </a:prstGeom>
          <a:noFill/>
        </p:spPr>
        <p:txBody>
          <a:bodyPr wrap="square" rtlCol="0">
            <a:spAutoFit/>
          </a:bodyPr>
          <a:lstStyle/>
          <a:p>
            <a:r>
              <a:rPr lang="fr-FR" sz="1200" dirty="0">
                <a:latin typeface="Cambria" panose="02040503050406030204" pitchFamily="18" charset="0"/>
              </a:rPr>
              <a:t>Fournisseur d’énergie électrique</a:t>
            </a:r>
          </a:p>
        </p:txBody>
      </p:sp>
      <p:sp>
        <p:nvSpPr>
          <p:cNvPr id="9" name="ZoneTexte 8"/>
          <p:cNvSpPr txBox="1"/>
          <p:nvPr/>
        </p:nvSpPr>
        <p:spPr>
          <a:xfrm>
            <a:off x="7959321" y="5042820"/>
            <a:ext cx="564528" cy="276999"/>
          </a:xfrm>
          <a:prstGeom prst="rect">
            <a:avLst/>
          </a:prstGeom>
          <a:noFill/>
        </p:spPr>
        <p:txBody>
          <a:bodyPr wrap="square" rtlCol="0">
            <a:spAutoFit/>
          </a:bodyPr>
          <a:lstStyle/>
          <a:p>
            <a:r>
              <a:rPr lang="fr-FR" sz="1200" dirty="0">
                <a:latin typeface="Cambria" panose="02040503050406030204" pitchFamily="18" charset="0"/>
              </a:rPr>
              <a:t>Client</a:t>
            </a:r>
          </a:p>
        </p:txBody>
      </p:sp>
      <p:sp>
        <p:nvSpPr>
          <p:cNvPr id="10" name="ZoneTexte 9"/>
          <p:cNvSpPr txBox="1"/>
          <p:nvPr/>
        </p:nvSpPr>
        <p:spPr>
          <a:xfrm>
            <a:off x="5251691" y="3584144"/>
            <a:ext cx="2220639" cy="276999"/>
          </a:xfrm>
          <a:prstGeom prst="rect">
            <a:avLst/>
          </a:prstGeom>
          <a:noFill/>
        </p:spPr>
        <p:txBody>
          <a:bodyPr wrap="square" rtlCol="0">
            <a:spAutoFit/>
          </a:bodyPr>
          <a:lstStyle/>
          <a:p>
            <a:r>
              <a:rPr lang="fr-FR" sz="1200" dirty="0">
                <a:latin typeface="Cambria" panose="02040503050406030204" pitchFamily="18" charset="0"/>
              </a:rPr>
              <a:t>Fournir une énergie de qualité</a:t>
            </a:r>
          </a:p>
        </p:txBody>
      </p:sp>
      <p:sp>
        <p:nvSpPr>
          <p:cNvPr id="11" name="Éclair 10"/>
          <p:cNvSpPr/>
          <p:nvPr/>
        </p:nvSpPr>
        <p:spPr>
          <a:xfrm rot="576174">
            <a:off x="2611250" y="4579942"/>
            <a:ext cx="397934" cy="525566"/>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12" name="Éclair 11"/>
          <p:cNvSpPr/>
          <p:nvPr/>
        </p:nvSpPr>
        <p:spPr>
          <a:xfrm rot="576174">
            <a:off x="3982209" y="4523438"/>
            <a:ext cx="397934" cy="525566"/>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13" name="Demi-tour 12"/>
          <p:cNvSpPr/>
          <p:nvPr/>
        </p:nvSpPr>
        <p:spPr>
          <a:xfrm rot="10800000">
            <a:off x="2334797" y="5171589"/>
            <a:ext cx="756105" cy="252000"/>
          </a:xfrm>
          <a:prstGeom prst="uturnArrow">
            <a:avLst>
              <a:gd name="adj1" fmla="val 30834"/>
              <a:gd name="adj2" fmla="val 25000"/>
              <a:gd name="adj3" fmla="val 25000"/>
              <a:gd name="adj4" fmla="val 43750"/>
              <a:gd name="adj5" fmla="val 100000"/>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solidFill>
                <a:schemeClr val="tx1"/>
              </a:solidFill>
              <a:latin typeface="Cambria" panose="02040503050406030204" pitchFamily="18" charset="0"/>
            </a:endParaRPr>
          </a:p>
        </p:txBody>
      </p:sp>
      <p:sp>
        <p:nvSpPr>
          <p:cNvPr id="14" name="Demi-tour 13"/>
          <p:cNvSpPr/>
          <p:nvPr/>
        </p:nvSpPr>
        <p:spPr>
          <a:xfrm rot="10800000" flipH="1">
            <a:off x="3546461" y="5143715"/>
            <a:ext cx="4412861" cy="292326"/>
          </a:xfrm>
          <a:prstGeom prst="uturnArrow">
            <a:avLst>
              <a:gd name="adj1" fmla="val 33743"/>
              <a:gd name="adj2" fmla="val 25000"/>
              <a:gd name="adj3" fmla="val 23216"/>
              <a:gd name="adj4" fmla="val 43750"/>
              <a:gd name="adj5" fmla="val 100000"/>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solidFill>
                <a:schemeClr val="tx1"/>
              </a:solidFill>
              <a:latin typeface="Cambria" panose="02040503050406030204" pitchFamily="18" charset="0"/>
            </a:endParaRPr>
          </a:p>
        </p:txBody>
      </p:sp>
      <p:sp>
        <p:nvSpPr>
          <p:cNvPr id="15" name="Flèche gauche 14"/>
          <p:cNvSpPr/>
          <p:nvPr/>
        </p:nvSpPr>
        <p:spPr>
          <a:xfrm rot="8651648">
            <a:off x="1574301" y="4636719"/>
            <a:ext cx="702734" cy="180000"/>
          </a:xfrm>
          <a:prstGeom prst="lef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16" name="Flèche droite 15"/>
          <p:cNvSpPr/>
          <p:nvPr/>
        </p:nvSpPr>
        <p:spPr>
          <a:xfrm rot="2129089">
            <a:off x="1630314" y="3548418"/>
            <a:ext cx="695452"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17" name="ZoneTexte 16"/>
          <p:cNvSpPr txBox="1"/>
          <p:nvPr/>
        </p:nvSpPr>
        <p:spPr>
          <a:xfrm>
            <a:off x="3246459" y="2397674"/>
            <a:ext cx="2459791" cy="276999"/>
          </a:xfrm>
          <a:prstGeom prst="rect">
            <a:avLst/>
          </a:prstGeom>
          <a:noFill/>
        </p:spPr>
        <p:txBody>
          <a:bodyPr wrap="square" rtlCol="0">
            <a:spAutoFit/>
          </a:bodyPr>
          <a:lstStyle/>
          <a:p>
            <a:r>
              <a:rPr lang="fr-FR" sz="1200" b="1" dirty="0">
                <a:solidFill>
                  <a:srgbClr val="FF0000"/>
                </a:solidFill>
                <a:latin typeface="Cambria" panose="02040503050406030204" pitchFamily="18" charset="0"/>
              </a:rPr>
              <a:t>Perturbations sur le réseau</a:t>
            </a:r>
          </a:p>
        </p:txBody>
      </p:sp>
      <p:sp>
        <p:nvSpPr>
          <p:cNvPr id="18" name="ZoneTexte 17"/>
          <p:cNvSpPr txBox="1"/>
          <p:nvPr/>
        </p:nvSpPr>
        <p:spPr>
          <a:xfrm>
            <a:off x="5275136" y="5456545"/>
            <a:ext cx="2197194" cy="276999"/>
          </a:xfrm>
          <a:prstGeom prst="rect">
            <a:avLst/>
          </a:prstGeom>
          <a:noFill/>
        </p:spPr>
        <p:txBody>
          <a:bodyPr wrap="square" rtlCol="0">
            <a:spAutoFit/>
          </a:bodyPr>
          <a:lstStyle/>
          <a:p>
            <a:r>
              <a:rPr lang="fr-FR" sz="1200" b="1" dirty="0">
                <a:solidFill>
                  <a:srgbClr val="FF0000"/>
                </a:solidFill>
                <a:latin typeface="Cambria" panose="02040503050406030204" pitchFamily="18" charset="0"/>
              </a:rPr>
              <a:t>Perturbations sur la charge</a:t>
            </a:r>
          </a:p>
        </p:txBody>
      </p:sp>
      <p:sp>
        <p:nvSpPr>
          <p:cNvPr id="19" name="ZoneTexte 18"/>
          <p:cNvSpPr txBox="1"/>
          <p:nvPr/>
        </p:nvSpPr>
        <p:spPr>
          <a:xfrm>
            <a:off x="6400756" y="1692845"/>
            <a:ext cx="1805046" cy="276999"/>
          </a:xfrm>
          <a:prstGeom prst="rect">
            <a:avLst/>
          </a:prstGeom>
          <a:noFill/>
        </p:spPr>
        <p:txBody>
          <a:bodyPr wrap="none" rtlCol="0">
            <a:spAutoFit/>
          </a:bodyPr>
          <a:lstStyle/>
          <a:p>
            <a:r>
              <a:rPr lang="fr-FR" sz="1200" dirty="0">
                <a:latin typeface="Cambria" panose="02040503050406030204" pitchFamily="18" charset="0"/>
              </a:rPr>
              <a:t>Mauvais fonctionnement</a:t>
            </a:r>
          </a:p>
        </p:txBody>
      </p:sp>
      <p:sp>
        <p:nvSpPr>
          <p:cNvPr id="20" name="Virage 19"/>
          <p:cNvSpPr/>
          <p:nvPr/>
        </p:nvSpPr>
        <p:spPr>
          <a:xfrm rot="16200000" flipH="1">
            <a:off x="3741598" y="917562"/>
            <a:ext cx="422063" cy="3910021"/>
          </a:xfrm>
          <a:prstGeom prst="bentArrow">
            <a:avLst>
              <a:gd name="adj1" fmla="val 19892"/>
              <a:gd name="adj2" fmla="val 25000"/>
              <a:gd name="adj3" fmla="val 25000"/>
              <a:gd name="adj4" fmla="val 43750"/>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solidFill>
                <a:schemeClr val="tx1"/>
              </a:solidFill>
              <a:latin typeface="Cambria" panose="02040503050406030204" pitchFamily="18" charset="0"/>
            </a:endParaRPr>
          </a:p>
        </p:txBody>
      </p:sp>
      <p:sp>
        <p:nvSpPr>
          <p:cNvPr id="21" name="Rectangle à coins arrondis 20"/>
          <p:cNvSpPr/>
          <p:nvPr/>
        </p:nvSpPr>
        <p:spPr>
          <a:xfrm>
            <a:off x="5989454" y="2304307"/>
            <a:ext cx="2534395" cy="745737"/>
          </a:xfrm>
          <a:prstGeom prst="wedgeRoundRectCallout">
            <a:avLst>
              <a:gd name="adj1" fmla="val 41533"/>
              <a:gd name="adj2" fmla="val 87739"/>
              <a:gd name="adj3" fmla="val 16667"/>
            </a:avLst>
          </a:prstGeom>
          <a:solidFill>
            <a:schemeClr val="accent1">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tx1"/>
                </a:solidFill>
                <a:latin typeface="Cambria" panose="02040503050406030204" pitchFamily="18" charset="0"/>
              </a:rPr>
              <a:t>Mauvais facteur de puissance, harmoniques, courant de démarrage excessif,  surconsommation, défauts, …</a:t>
            </a:r>
            <a:r>
              <a:rPr lang="fr-FR" sz="1200" dirty="0" err="1">
                <a:solidFill>
                  <a:schemeClr val="tx1"/>
                </a:solidFill>
                <a:latin typeface="Cambria" panose="02040503050406030204" pitchFamily="18" charset="0"/>
              </a:rPr>
              <a:t>etc</a:t>
            </a:r>
            <a:endParaRPr lang="fr-FR" sz="1200" dirty="0">
              <a:solidFill>
                <a:schemeClr val="tx1"/>
              </a:solidFill>
              <a:latin typeface="Cambria" panose="02040503050406030204" pitchFamily="18" charset="0"/>
            </a:endParaRPr>
          </a:p>
        </p:txBody>
      </p:sp>
      <p:sp>
        <p:nvSpPr>
          <p:cNvPr id="22" name="ZoneTexte 21"/>
          <p:cNvSpPr txBox="1"/>
          <p:nvPr/>
        </p:nvSpPr>
        <p:spPr>
          <a:xfrm>
            <a:off x="1407832" y="5453536"/>
            <a:ext cx="3013361" cy="276999"/>
          </a:xfrm>
          <a:prstGeom prst="rect">
            <a:avLst/>
          </a:prstGeom>
          <a:noFill/>
        </p:spPr>
        <p:txBody>
          <a:bodyPr wrap="square" rtlCol="0">
            <a:spAutoFit/>
          </a:bodyPr>
          <a:lstStyle/>
          <a:p>
            <a:r>
              <a:rPr lang="fr-FR" sz="1200" b="1" dirty="0">
                <a:solidFill>
                  <a:srgbClr val="FF0000"/>
                </a:solidFill>
                <a:latin typeface="Cambria" panose="02040503050406030204" pitchFamily="18" charset="0"/>
              </a:rPr>
              <a:t>Perturbations sur le réseau lui même</a:t>
            </a:r>
          </a:p>
        </p:txBody>
      </p:sp>
      <p:sp>
        <p:nvSpPr>
          <p:cNvPr id="23" name="Rectangle à coins arrondis 22"/>
          <p:cNvSpPr/>
          <p:nvPr/>
        </p:nvSpPr>
        <p:spPr>
          <a:xfrm>
            <a:off x="308318" y="1532411"/>
            <a:ext cx="3858035" cy="607091"/>
          </a:xfrm>
          <a:prstGeom prst="wedgeRoundRectCallout">
            <a:avLst>
              <a:gd name="adj1" fmla="val -15552"/>
              <a:gd name="adj2" fmla="val 208923"/>
              <a:gd name="adj3" fmla="val 16667"/>
            </a:avLst>
          </a:prstGeom>
          <a:solidFill>
            <a:schemeClr val="accent1">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tx1"/>
                </a:solidFill>
                <a:latin typeface="Cambria" panose="02040503050406030204" pitchFamily="18" charset="0"/>
              </a:rPr>
              <a:t>Mauvais facteur de puissance, harmoniques, production insuffisante, fluctuation de </a:t>
            </a:r>
            <a:r>
              <a:rPr lang="fr-FR" sz="1200" dirty="0" smtClean="0">
                <a:solidFill>
                  <a:schemeClr val="tx1"/>
                </a:solidFill>
                <a:latin typeface="Cambria" panose="02040503050406030204" pitchFamily="18" charset="0"/>
              </a:rPr>
              <a:t>fréquence ou de tension, </a:t>
            </a:r>
            <a:r>
              <a:rPr lang="fr-FR" sz="1200" dirty="0">
                <a:solidFill>
                  <a:schemeClr val="tx1"/>
                </a:solidFill>
                <a:latin typeface="Cambria" panose="02040503050406030204" pitchFamily="18" charset="0"/>
              </a:rPr>
              <a:t>capacité de transport insuffisante, défauts, …</a:t>
            </a:r>
            <a:r>
              <a:rPr lang="fr-FR" sz="1200" dirty="0" err="1">
                <a:solidFill>
                  <a:schemeClr val="tx1"/>
                </a:solidFill>
                <a:latin typeface="Cambria" panose="02040503050406030204" pitchFamily="18" charset="0"/>
              </a:rPr>
              <a:t>etc</a:t>
            </a:r>
            <a:endParaRPr lang="fr-FR" sz="1200" dirty="0">
              <a:solidFill>
                <a:schemeClr val="tx1"/>
              </a:solidFill>
              <a:latin typeface="Cambria" panose="02040503050406030204" pitchFamily="18" charset="0"/>
            </a:endParaRPr>
          </a:p>
        </p:txBody>
      </p:sp>
      <p:sp>
        <p:nvSpPr>
          <p:cNvPr id="24" name="Virage 23"/>
          <p:cNvSpPr/>
          <p:nvPr/>
        </p:nvSpPr>
        <p:spPr>
          <a:xfrm flipV="1">
            <a:off x="6968402" y="3100535"/>
            <a:ext cx="714412" cy="335755"/>
          </a:xfrm>
          <a:prstGeom prst="ben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solidFill>
                <a:schemeClr val="tx1"/>
              </a:solidFill>
              <a:latin typeface="Cambria" panose="02040503050406030204" pitchFamily="18" charset="0"/>
            </a:endParaRPr>
          </a:p>
        </p:txBody>
      </p:sp>
      <p:sp>
        <p:nvSpPr>
          <p:cNvPr id="25" name="Flèche droite 24"/>
          <p:cNvSpPr/>
          <p:nvPr/>
        </p:nvSpPr>
        <p:spPr>
          <a:xfrm rot="16200000">
            <a:off x="7032048" y="2016265"/>
            <a:ext cx="288000"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Flèche droite 25"/>
          <p:cNvSpPr/>
          <p:nvPr/>
        </p:nvSpPr>
        <p:spPr>
          <a:xfrm>
            <a:off x="4236261" y="1746265"/>
            <a:ext cx="2160000"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7" name="Rectangle 26"/>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28" name="Rectangle 27"/>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A l’origine de la discipline</a:t>
            </a:r>
            <a:endParaRPr lang="fr-FR" sz="2000" b="1" dirty="0">
              <a:latin typeface="Cambria" panose="02040503050406030204" pitchFamily="18" charset="0"/>
            </a:endParaRPr>
          </a:p>
        </p:txBody>
      </p:sp>
      <p:sp>
        <p:nvSpPr>
          <p:cNvPr id="29" name="ZoneTexte 28"/>
          <p:cNvSpPr txBox="1"/>
          <p:nvPr/>
        </p:nvSpPr>
        <p:spPr>
          <a:xfrm>
            <a:off x="205483" y="1007436"/>
            <a:ext cx="8753582" cy="307777"/>
          </a:xfrm>
          <a:prstGeom prst="rect">
            <a:avLst/>
          </a:prstGeom>
          <a:solidFill>
            <a:schemeClr val="accent5">
              <a:lumMod val="60000"/>
              <a:lumOff val="40000"/>
            </a:schemeClr>
          </a:solidFill>
        </p:spPr>
        <p:txBody>
          <a:bodyPr wrap="square" rtlCol="0">
            <a:spAutoFit/>
          </a:bodyPr>
          <a:lstStyle/>
          <a:p>
            <a:pPr algn="ctr"/>
            <a:r>
              <a:rPr lang="fr-FR" sz="1400" b="1" dirty="0" smtClean="0">
                <a:latin typeface="Cambria" panose="02040503050406030204" pitchFamily="18" charset="0"/>
              </a:rPr>
              <a:t>Effets réciproques, Réseau-Charge</a:t>
            </a:r>
            <a:endParaRPr lang="fr-FR" sz="1400" b="1" dirty="0">
              <a:latin typeface="Cambria" panose="02040503050406030204" pitchFamily="18" charset="0"/>
            </a:endParaRPr>
          </a:p>
        </p:txBody>
      </p:sp>
      <p:sp>
        <p:nvSpPr>
          <p:cNvPr id="30" name="Espace réservé de la date 29"/>
          <p:cNvSpPr>
            <a:spLocks noGrp="1"/>
          </p:cNvSpPr>
          <p:nvPr>
            <p:ph type="dt" sz="half" idx="10"/>
          </p:nvPr>
        </p:nvSpPr>
        <p:spPr/>
        <p:txBody>
          <a:bodyPr/>
          <a:lstStyle/>
          <a:p>
            <a:fld id="{F566607F-65EB-4347-BCE3-DC11729986CC}" type="datetime1">
              <a:rPr lang="en-US" smtClean="0"/>
              <a:t>4/12/2018</a:t>
            </a:fld>
            <a:endParaRPr lang="fr-FR"/>
          </a:p>
        </p:txBody>
      </p:sp>
      <p:sp>
        <p:nvSpPr>
          <p:cNvPr id="31" name="Espace réservé du pied de page 30"/>
          <p:cNvSpPr>
            <a:spLocks noGrp="1"/>
          </p:cNvSpPr>
          <p:nvPr>
            <p:ph type="ftr" sz="quarter" idx="11"/>
          </p:nvPr>
        </p:nvSpPr>
        <p:spPr/>
        <p:txBody>
          <a:bodyPr/>
          <a:lstStyle/>
          <a:p>
            <a:r>
              <a:rPr lang="fr-FR" smtClean="0"/>
              <a:t>F. HAMOUDI-Power Quality course</a:t>
            </a:r>
            <a:endParaRPr lang="fr-FR"/>
          </a:p>
        </p:txBody>
      </p:sp>
      <p:sp>
        <p:nvSpPr>
          <p:cNvPr id="32" name="Espace réservé du numéro de diapositive 31"/>
          <p:cNvSpPr>
            <a:spLocks noGrp="1"/>
          </p:cNvSpPr>
          <p:nvPr>
            <p:ph type="sldNum" sz="quarter" idx="12"/>
          </p:nvPr>
        </p:nvSpPr>
        <p:spPr/>
        <p:txBody>
          <a:bodyPr/>
          <a:lstStyle/>
          <a:p>
            <a:fld id="{B76D70BF-9E66-48FB-BC9D-44A2DEA7CFB5}" type="slidenum">
              <a:rPr lang="fr-FR" smtClean="0"/>
              <a:t>4</a:t>
            </a:fld>
            <a:endParaRPr lang="fr-FR"/>
          </a:p>
        </p:txBody>
      </p:sp>
    </p:spTree>
    <p:extLst>
      <p:ext uri="{BB962C8B-B14F-4D97-AF65-F5344CB8AC3E}">
        <p14:creationId xmlns:p14="http://schemas.microsoft.com/office/powerpoint/2010/main" val="1360917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up)">
                                      <p:cBhvr>
                                        <p:cTn id="26" dur="500"/>
                                        <p:tgtEl>
                                          <p:spTgt spid="11"/>
                                        </p:tgtEl>
                                      </p:cBhvr>
                                    </p:animEffect>
                                  </p:childTnLst>
                                </p:cTn>
                              </p:par>
                            </p:childTnLst>
                          </p:cTn>
                        </p:par>
                        <p:par>
                          <p:cTn id="27" fill="hold">
                            <p:stCondLst>
                              <p:cond delay="1500"/>
                            </p:stCondLst>
                            <p:childTnLst>
                              <p:par>
                                <p:cTn id="28" presetID="22" presetClass="entr" presetSubtype="1"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up)">
                                      <p:cBhvr>
                                        <p:cTn id="30" dur="500"/>
                                        <p:tgtEl>
                                          <p:spTgt spid="23"/>
                                        </p:tgtEl>
                                      </p:cBhvr>
                                    </p:animEffect>
                                  </p:childTnLst>
                                </p:cTn>
                              </p:par>
                            </p:childTnLst>
                          </p:cTn>
                        </p:par>
                        <p:par>
                          <p:cTn id="31" fill="hold">
                            <p:stCondLst>
                              <p:cond delay="2000"/>
                            </p:stCondLst>
                            <p:childTnLst>
                              <p:par>
                                <p:cTn id="32" presetID="22" presetClass="entr" presetSubtype="8" fill="hold" grpId="0" nodeType="after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ipe(left)">
                                      <p:cBhvr>
                                        <p:cTn id="34" dur="500"/>
                                        <p:tgtEl>
                                          <p:spTgt spid="26"/>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2"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right)">
                                      <p:cBhvr>
                                        <p:cTn id="43" dur="500"/>
                                        <p:tgtEl>
                                          <p:spTgt spid="13"/>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left)">
                                      <p:cBhvr>
                                        <p:cTn id="46" dur="500"/>
                                        <p:tgtEl>
                                          <p:spTgt spid="14"/>
                                        </p:tgtEl>
                                      </p:cBhvr>
                                    </p:animEffect>
                                  </p:childTnLst>
                                </p:cTn>
                              </p:par>
                            </p:childTnLst>
                          </p:cTn>
                        </p:par>
                        <p:par>
                          <p:cTn id="47" fill="hold">
                            <p:stCondLst>
                              <p:cond delay="500"/>
                            </p:stCondLst>
                            <p:childTnLst>
                              <p:par>
                                <p:cTn id="48" presetID="42" presetClass="entr" presetSubtype="0"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250"/>
                                        <p:tgtEl>
                                          <p:spTgt spid="22"/>
                                        </p:tgtEl>
                                      </p:cBhvr>
                                    </p:animEffect>
                                    <p:anim calcmode="lin" valueType="num">
                                      <p:cBhvr>
                                        <p:cTn id="51" dur="250" fill="hold"/>
                                        <p:tgtEl>
                                          <p:spTgt spid="22"/>
                                        </p:tgtEl>
                                        <p:attrNameLst>
                                          <p:attrName>ppt_x</p:attrName>
                                        </p:attrNameLst>
                                      </p:cBhvr>
                                      <p:tavLst>
                                        <p:tav tm="0">
                                          <p:val>
                                            <p:strVal val="#ppt_x"/>
                                          </p:val>
                                        </p:tav>
                                        <p:tav tm="100000">
                                          <p:val>
                                            <p:strVal val="#ppt_x"/>
                                          </p:val>
                                        </p:tav>
                                      </p:tavLst>
                                    </p:anim>
                                    <p:anim calcmode="lin" valueType="num">
                                      <p:cBhvr>
                                        <p:cTn id="52" dur="250" fill="hold"/>
                                        <p:tgtEl>
                                          <p:spTgt spid="22"/>
                                        </p:tgtEl>
                                        <p:attrNameLst>
                                          <p:attrName>ppt_y</p:attrName>
                                        </p:attrNameLst>
                                      </p:cBhvr>
                                      <p:tavLst>
                                        <p:tav tm="0">
                                          <p:val>
                                            <p:strVal val="#ppt_y+.1"/>
                                          </p:val>
                                        </p:tav>
                                        <p:tav tm="100000">
                                          <p:val>
                                            <p:strVal val="#ppt_y"/>
                                          </p:val>
                                        </p:tav>
                                      </p:tavLst>
                                    </p:anim>
                                  </p:childTnLst>
                                </p:cTn>
                              </p:par>
                            </p:childTnLst>
                          </p:cTn>
                        </p:par>
                        <p:par>
                          <p:cTn id="53" fill="hold">
                            <p:stCondLst>
                              <p:cond delay="750"/>
                            </p:stCondLst>
                            <p:childTnLst>
                              <p:par>
                                <p:cTn id="54" presetID="42" presetClass="entr" presetSubtype="0"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250"/>
                                        <p:tgtEl>
                                          <p:spTgt spid="18"/>
                                        </p:tgtEl>
                                      </p:cBhvr>
                                    </p:animEffect>
                                    <p:anim calcmode="lin" valueType="num">
                                      <p:cBhvr>
                                        <p:cTn id="57" dur="250" fill="hold"/>
                                        <p:tgtEl>
                                          <p:spTgt spid="18"/>
                                        </p:tgtEl>
                                        <p:attrNameLst>
                                          <p:attrName>ppt_x</p:attrName>
                                        </p:attrNameLst>
                                      </p:cBhvr>
                                      <p:tavLst>
                                        <p:tav tm="0">
                                          <p:val>
                                            <p:strVal val="#ppt_x"/>
                                          </p:val>
                                        </p:tav>
                                        <p:tav tm="100000">
                                          <p:val>
                                            <p:strVal val="#ppt_x"/>
                                          </p:val>
                                        </p:tav>
                                      </p:tavLst>
                                    </p:anim>
                                    <p:anim calcmode="lin" valueType="num">
                                      <p:cBhvr>
                                        <p:cTn id="58" dur="25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2" presetClass="entr" presetSubtype="1" fill="hold" grpId="0" nodeType="click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up)">
                                      <p:cBhvr>
                                        <p:cTn id="63" dur="500"/>
                                        <p:tgtEl>
                                          <p:spTgt spid="21"/>
                                        </p:tgtEl>
                                      </p:cBhvr>
                                    </p:animEffect>
                                  </p:childTnLst>
                                </p:cTn>
                              </p:par>
                            </p:childTnLst>
                          </p:cTn>
                        </p:par>
                        <p:par>
                          <p:cTn id="64" fill="hold">
                            <p:stCondLst>
                              <p:cond delay="500"/>
                            </p:stCondLst>
                            <p:childTnLst>
                              <p:par>
                                <p:cTn id="65" presetID="22" presetClass="entr" presetSubtype="4"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down)">
                                      <p:cBhvr>
                                        <p:cTn id="67" dur="500"/>
                                        <p:tgtEl>
                                          <p:spTgt spid="25"/>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wipe(left)">
                                      <p:cBhvr>
                                        <p:cTn id="72" dur="500"/>
                                        <p:tgtEl>
                                          <p:spTgt spid="24"/>
                                        </p:tgtEl>
                                      </p:cBhvr>
                                    </p:animEffect>
                                  </p:childTnLst>
                                </p:cTn>
                              </p:par>
                            </p:childTnLst>
                          </p:cTn>
                        </p:par>
                        <p:par>
                          <p:cTn id="73" fill="hold">
                            <p:stCondLst>
                              <p:cond delay="500"/>
                            </p:stCondLst>
                            <p:childTnLst>
                              <p:par>
                                <p:cTn id="74" presetID="22" presetClass="entr" presetSubtype="2" fill="hold" grpId="0" nodeType="after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ipe(right)">
                                      <p:cBhvr>
                                        <p:cTn id="76" dur="500"/>
                                        <p:tgtEl>
                                          <p:spTgt spid="20"/>
                                        </p:tgtEl>
                                      </p:cBhvr>
                                    </p:animEffect>
                                  </p:childTnLst>
                                </p:cTn>
                              </p:par>
                            </p:childTnLst>
                          </p:cTn>
                        </p:par>
                        <p:par>
                          <p:cTn id="77" fill="hold">
                            <p:stCondLst>
                              <p:cond delay="1000"/>
                            </p:stCondLst>
                            <p:childTnLst>
                              <p:par>
                                <p:cTn id="78" presetID="42" presetClass="entr" presetSubtype="0" fill="hold" grpId="0" nodeType="afterEffect">
                                  <p:stCondLst>
                                    <p:cond delay="0"/>
                                  </p:stCondLst>
                                  <p:childTnLst>
                                    <p:set>
                                      <p:cBhvr>
                                        <p:cTn id="79" dur="1" fill="hold">
                                          <p:stCondLst>
                                            <p:cond delay="0"/>
                                          </p:stCondLst>
                                        </p:cTn>
                                        <p:tgtEl>
                                          <p:spTgt spid="17"/>
                                        </p:tgtEl>
                                        <p:attrNameLst>
                                          <p:attrName>style.visibility</p:attrName>
                                        </p:attrNameLst>
                                      </p:cBhvr>
                                      <p:to>
                                        <p:strVal val="visible"/>
                                      </p:to>
                                    </p:set>
                                    <p:animEffect transition="in" filter="fade">
                                      <p:cBhvr>
                                        <p:cTn id="80" dur="250"/>
                                        <p:tgtEl>
                                          <p:spTgt spid="17"/>
                                        </p:tgtEl>
                                      </p:cBhvr>
                                    </p:animEffect>
                                    <p:anim calcmode="lin" valueType="num">
                                      <p:cBhvr>
                                        <p:cTn id="81" dur="250" fill="hold"/>
                                        <p:tgtEl>
                                          <p:spTgt spid="17"/>
                                        </p:tgtEl>
                                        <p:attrNameLst>
                                          <p:attrName>ppt_x</p:attrName>
                                        </p:attrNameLst>
                                      </p:cBhvr>
                                      <p:tavLst>
                                        <p:tav tm="0">
                                          <p:val>
                                            <p:strVal val="#ppt_x"/>
                                          </p:val>
                                        </p:tav>
                                        <p:tav tm="100000">
                                          <p:val>
                                            <p:strVal val="#ppt_x"/>
                                          </p:val>
                                        </p:tav>
                                      </p:tavLst>
                                    </p:anim>
                                    <p:anim calcmode="lin" valueType="num">
                                      <p:cBhvr>
                                        <p:cTn id="82" dur="25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11" grpId="0" animBg="1"/>
      <p:bldP spid="12" grpId="0" animBg="1"/>
      <p:bldP spid="13" grpId="0" animBg="1"/>
      <p:bldP spid="14" grpId="0" animBg="1"/>
      <p:bldP spid="15" grpId="0" animBg="1"/>
      <p:bldP spid="16" grpId="0" animBg="1"/>
      <p:bldP spid="17" grpId="0"/>
      <p:bldP spid="18" grpId="0"/>
      <p:bldP spid="19" grpId="0"/>
      <p:bldP spid="20" grpId="0" animBg="1"/>
      <p:bldP spid="21" grpId="0" animBg="1"/>
      <p:bldP spid="22" grpId="0"/>
      <p:bldP spid="23" grpId="0" animBg="1"/>
      <p:bldP spid="24"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a:t>
            </a:r>
            <a:endParaRPr lang="fr-FR" sz="2000" b="1" dirty="0">
              <a:latin typeface="Cambria" panose="02040503050406030204" pitchFamily="18" charset="0"/>
            </a:endParaRPr>
          </a:p>
        </p:txBody>
      </p:sp>
      <p:sp>
        <p:nvSpPr>
          <p:cNvPr id="4" name="Ellipse 3"/>
          <p:cNvSpPr/>
          <p:nvPr/>
        </p:nvSpPr>
        <p:spPr>
          <a:xfrm>
            <a:off x="3505031" y="1066788"/>
            <a:ext cx="1978586" cy="601038"/>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latin typeface="Cambria" panose="02040503050406030204" pitchFamily="18" charset="0"/>
              </a:rPr>
              <a:t>Perturbations</a:t>
            </a:r>
          </a:p>
        </p:txBody>
      </p:sp>
      <p:sp>
        <p:nvSpPr>
          <p:cNvPr id="5" name="Rectangle à coins arrondis 4"/>
          <p:cNvSpPr/>
          <p:nvPr/>
        </p:nvSpPr>
        <p:spPr>
          <a:xfrm>
            <a:off x="313899" y="2238967"/>
            <a:ext cx="2819400" cy="397934"/>
          </a:xfrm>
          <a:prstGeom prst="roundRect">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a:solidFill>
                  <a:schemeClr val="tx1"/>
                </a:solidFill>
                <a:latin typeface="Cambria" panose="02040503050406030204" pitchFamily="18" charset="0"/>
              </a:rPr>
              <a:t>Perturbation périodique</a:t>
            </a:r>
          </a:p>
        </p:txBody>
      </p:sp>
      <p:sp>
        <p:nvSpPr>
          <p:cNvPr id="6" name="Rectangle à coins arrondis 5"/>
          <p:cNvSpPr/>
          <p:nvPr/>
        </p:nvSpPr>
        <p:spPr>
          <a:xfrm>
            <a:off x="5846975" y="2238967"/>
            <a:ext cx="2819400" cy="397934"/>
          </a:xfrm>
          <a:prstGeom prst="roundRect">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a:solidFill>
                  <a:schemeClr val="tx1"/>
                </a:solidFill>
                <a:latin typeface="Cambria" panose="02040503050406030204" pitchFamily="18" charset="0"/>
              </a:rPr>
              <a:t>Perturbation apériodique</a:t>
            </a:r>
          </a:p>
        </p:txBody>
      </p:sp>
      <p:sp>
        <p:nvSpPr>
          <p:cNvPr id="7" name="Rectangle 6"/>
          <p:cNvSpPr/>
          <p:nvPr/>
        </p:nvSpPr>
        <p:spPr>
          <a:xfrm>
            <a:off x="269650" y="2791053"/>
            <a:ext cx="3644803" cy="276999"/>
          </a:xfrm>
          <a:prstGeom prst="rect">
            <a:avLst/>
          </a:prstGeom>
        </p:spPr>
        <p:txBody>
          <a:bodyPr wrap="square">
            <a:spAutoFit/>
          </a:bodyPr>
          <a:lstStyle/>
          <a:p>
            <a:r>
              <a:rPr lang="fr-FR" sz="1200" b="1" dirty="0">
                <a:solidFill>
                  <a:srgbClr val="000000"/>
                </a:solidFill>
                <a:latin typeface="Cambria" panose="02040503050406030204" pitchFamily="18" charset="0"/>
              </a:rPr>
              <a:t>Q</a:t>
            </a:r>
            <a:r>
              <a:rPr lang="fr-FR" sz="1200" b="1" dirty="0" smtClean="0">
                <a:solidFill>
                  <a:srgbClr val="000000"/>
                </a:solidFill>
                <a:latin typeface="Cambria" panose="02040503050406030204" pitchFamily="18" charset="0"/>
              </a:rPr>
              <a:t>ui </a:t>
            </a:r>
            <a:r>
              <a:rPr lang="fr-FR" sz="1200" b="1" dirty="0">
                <a:solidFill>
                  <a:srgbClr val="000000"/>
                </a:solidFill>
                <a:latin typeface="Cambria" panose="02040503050406030204" pitchFamily="18" charset="0"/>
              </a:rPr>
              <a:t>durent dans le </a:t>
            </a:r>
            <a:r>
              <a:rPr lang="fr-FR" sz="1200" b="1" dirty="0" smtClean="0">
                <a:solidFill>
                  <a:srgbClr val="000000"/>
                </a:solidFill>
                <a:latin typeface="Cambria" panose="02040503050406030204" pitchFamily="18" charset="0"/>
              </a:rPr>
              <a:t>temps (en régime permanent)</a:t>
            </a:r>
            <a:endParaRPr lang="fr-FR" sz="1200" b="1" dirty="0">
              <a:latin typeface="Cambria" panose="02040503050406030204" pitchFamily="18" charset="0"/>
            </a:endParaRPr>
          </a:p>
        </p:txBody>
      </p:sp>
      <p:sp>
        <p:nvSpPr>
          <p:cNvPr id="8" name="Rectangle 7"/>
          <p:cNvSpPr/>
          <p:nvPr/>
        </p:nvSpPr>
        <p:spPr>
          <a:xfrm>
            <a:off x="5846975" y="3522539"/>
            <a:ext cx="2954871" cy="923330"/>
          </a:xfrm>
          <a:prstGeom prst="rect">
            <a:avLst/>
          </a:prstGeom>
          <a:solidFill>
            <a:schemeClr val="accent1">
              <a:lumMod val="20000"/>
              <a:lumOff val="80000"/>
            </a:schemeClr>
          </a:solidFill>
        </p:spPr>
        <p:txBody>
          <a:bodyPr wrap="square">
            <a:spAutoFit/>
          </a:bodyPr>
          <a:lstStyle/>
          <a:p>
            <a:pPr marL="171450" indent="-171450">
              <a:lnSpc>
                <a:spcPct val="150000"/>
              </a:lnSpc>
              <a:buFont typeface="Wingdings" panose="05000000000000000000" pitchFamily="2" charset="2"/>
              <a:buChar char="Ø"/>
            </a:pPr>
            <a:r>
              <a:rPr lang="fr-FR" sz="1200" dirty="0" smtClean="0">
                <a:solidFill>
                  <a:srgbClr val="000000"/>
                </a:solidFill>
                <a:latin typeface="Cambria" panose="02040503050406030204" pitchFamily="18" charset="0"/>
              </a:rPr>
              <a:t>Creux de tension</a:t>
            </a:r>
          </a:p>
          <a:p>
            <a:pPr marL="171450" indent="-171450">
              <a:lnSpc>
                <a:spcPct val="150000"/>
              </a:lnSpc>
              <a:buFont typeface="Wingdings" panose="05000000000000000000" pitchFamily="2" charset="2"/>
              <a:buChar char="Ø"/>
            </a:pPr>
            <a:r>
              <a:rPr lang="fr-FR" sz="1200" dirty="0" smtClean="0">
                <a:solidFill>
                  <a:srgbClr val="000000"/>
                </a:solidFill>
                <a:latin typeface="Cambria" panose="02040503050406030204" pitchFamily="18" charset="0"/>
              </a:rPr>
              <a:t>Surtension transitoire</a:t>
            </a:r>
          </a:p>
          <a:p>
            <a:pPr marL="171450" indent="-171450">
              <a:lnSpc>
                <a:spcPct val="150000"/>
              </a:lnSpc>
              <a:buFont typeface="Wingdings" panose="05000000000000000000" pitchFamily="2" charset="2"/>
              <a:buChar char="Ø"/>
            </a:pPr>
            <a:r>
              <a:rPr lang="fr-FR" sz="1200" dirty="0" smtClean="0">
                <a:solidFill>
                  <a:srgbClr val="000000"/>
                </a:solidFill>
                <a:latin typeface="Cambria" panose="02040503050406030204" pitchFamily="18" charset="0"/>
              </a:rPr>
              <a:t>…</a:t>
            </a:r>
            <a:r>
              <a:rPr lang="fr-FR" sz="1200" dirty="0" err="1" smtClean="0">
                <a:solidFill>
                  <a:srgbClr val="000000"/>
                </a:solidFill>
                <a:latin typeface="Cambria" panose="02040503050406030204" pitchFamily="18" charset="0"/>
              </a:rPr>
              <a:t>etc</a:t>
            </a:r>
            <a:endParaRPr lang="fr-FR" sz="1200" dirty="0">
              <a:latin typeface="Cambria" panose="02040503050406030204" pitchFamily="18" charset="0"/>
            </a:endParaRPr>
          </a:p>
        </p:txBody>
      </p:sp>
      <p:sp>
        <p:nvSpPr>
          <p:cNvPr id="9" name="Flèche vers le bas 8"/>
          <p:cNvSpPr/>
          <p:nvPr/>
        </p:nvSpPr>
        <p:spPr>
          <a:xfrm rot="2988196">
            <a:off x="3028027" y="1291972"/>
            <a:ext cx="180000" cy="1080000"/>
          </a:xfrm>
          <a:prstGeom prst="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10" name="Flèche vers le bas 9"/>
          <p:cNvSpPr/>
          <p:nvPr/>
        </p:nvSpPr>
        <p:spPr>
          <a:xfrm rot="18744210">
            <a:off x="5799563" y="1282973"/>
            <a:ext cx="180000" cy="1080000"/>
          </a:xfrm>
          <a:prstGeom prst="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11" name="Rectangle 10"/>
          <p:cNvSpPr/>
          <p:nvPr/>
        </p:nvSpPr>
        <p:spPr>
          <a:xfrm>
            <a:off x="313899" y="3526100"/>
            <a:ext cx="3318933" cy="1477328"/>
          </a:xfrm>
          <a:prstGeom prst="rect">
            <a:avLst/>
          </a:prstGeom>
          <a:solidFill>
            <a:schemeClr val="accent1">
              <a:lumMod val="20000"/>
              <a:lumOff val="80000"/>
            </a:schemeClr>
          </a:solidFill>
        </p:spPr>
        <p:txBody>
          <a:bodyPr wrap="square">
            <a:spAutoFit/>
          </a:bodyPr>
          <a:lstStyle/>
          <a:p>
            <a:pPr marL="171450" indent="-171450">
              <a:lnSpc>
                <a:spcPct val="150000"/>
              </a:lnSpc>
              <a:buFont typeface="Wingdings" panose="05000000000000000000" pitchFamily="2" charset="2"/>
              <a:buChar char="Ø"/>
            </a:pPr>
            <a:r>
              <a:rPr lang="fr-FR" sz="1200" dirty="0" smtClean="0">
                <a:solidFill>
                  <a:srgbClr val="000000"/>
                </a:solidFill>
                <a:latin typeface="Cambria" panose="02040503050406030204" pitchFamily="18" charset="0"/>
              </a:rPr>
              <a:t>Distorsions </a:t>
            </a:r>
            <a:r>
              <a:rPr lang="fr-FR" sz="1200" dirty="0">
                <a:solidFill>
                  <a:srgbClr val="000000"/>
                </a:solidFill>
                <a:latin typeface="Cambria" panose="02040503050406030204" pitchFamily="18" charset="0"/>
              </a:rPr>
              <a:t>harmoniques, </a:t>
            </a:r>
            <a:endParaRPr lang="fr-FR" sz="1200" dirty="0" smtClean="0">
              <a:solidFill>
                <a:srgbClr val="000000"/>
              </a:solidFill>
              <a:latin typeface="Cambria" panose="02040503050406030204" pitchFamily="18" charset="0"/>
            </a:endParaRPr>
          </a:p>
          <a:p>
            <a:pPr marL="171450" indent="-171450">
              <a:lnSpc>
                <a:spcPct val="150000"/>
              </a:lnSpc>
              <a:buFont typeface="Wingdings" panose="05000000000000000000" pitchFamily="2" charset="2"/>
              <a:buChar char="Ø"/>
            </a:pPr>
            <a:r>
              <a:rPr lang="fr-FR" sz="1200" dirty="0">
                <a:solidFill>
                  <a:srgbClr val="000000"/>
                </a:solidFill>
                <a:latin typeface="Cambria" panose="02040503050406030204" pitchFamily="18" charset="0"/>
              </a:rPr>
              <a:t>C</a:t>
            </a:r>
            <a:r>
              <a:rPr lang="fr-FR" sz="1200" dirty="0" smtClean="0">
                <a:solidFill>
                  <a:srgbClr val="000000"/>
                </a:solidFill>
                <a:latin typeface="Cambria" panose="02040503050406030204" pitchFamily="18" charset="0"/>
              </a:rPr>
              <a:t>hutes </a:t>
            </a:r>
            <a:r>
              <a:rPr lang="fr-FR" sz="1200" dirty="0">
                <a:solidFill>
                  <a:srgbClr val="000000"/>
                </a:solidFill>
                <a:latin typeface="Cambria" panose="02040503050406030204" pitchFamily="18" charset="0"/>
              </a:rPr>
              <a:t>de tension dues </a:t>
            </a:r>
            <a:r>
              <a:rPr lang="fr-FR" sz="1200" dirty="0" smtClean="0">
                <a:solidFill>
                  <a:srgbClr val="000000"/>
                </a:solidFill>
                <a:latin typeface="Cambria" panose="02040503050406030204" pitchFamily="18" charset="0"/>
              </a:rPr>
              <a:t>aux </a:t>
            </a:r>
            <a:r>
              <a:rPr lang="fr-FR" sz="1200" dirty="0" err="1">
                <a:solidFill>
                  <a:srgbClr val="000000"/>
                </a:solidFill>
                <a:latin typeface="Cambria" panose="02040503050406030204" pitchFamily="18" charset="0"/>
              </a:rPr>
              <a:t>ﬂux</a:t>
            </a:r>
            <a:r>
              <a:rPr lang="fr-FR" sz="1200" dirty="0">
                <a:solidFill>
                  <a:srgbClr val="000000"/>
                </a:solidFill>
                <a:latin typeface="Cambria" panose="02040503050406030204" pitchFamily="18" charset="0"/>
              </a:rPr>
              <a:t> de puissance réactive dans le réseau, </a:t>
            </a:r>
            <a:endParaRPr lang="fr-FR" sz="1200" dirty="0" smtClean="0">
              <a:solidFill>
                <a:srgbClr val="000000"/>
              </a:solidFill>
              <a:latin typeface="Cambria" panose="02040503050406030204" pitchFamily="18" charset="0"/>
            </a:endParaRPr>
          </a:p>
          <a:p>
            <a:pPr marL="171450" indent="-171450">
              <a:lnSpc>
                <a:spcPct val="150000"/>
              </a:lnSpc>
              <a:buFont typeface="Wingdings" panose="05000000000000000000" pitchFamily="2" charset="2"/>
              <a:buChar char="Ø"/>
            </a:pPr>
            <a:r>
              <a:rPr lang="fr-FR" sz="1200" dirty="0" smtClean="0">
                <a:solidFill>
                  <a:srgbClr val="000000"/>
                </a:solidFill>
                <a:latin typeface="Cambria" panose="02040503050406030204" pitchFamily="18" charset="0"/>
              </a:rPr>
              <a:t>Déséquilibres </a:t>
            </a:r>
            <a:endParaRPr lang="fr-FR" sz="1200" dirty="0">
              <a:solidFill>
                <a:srgbClr val="000000"/>
              </a:solidFill>
              <a:latin typeface="Cambria" panose="02040503050406030204" pitchFamily="18" charset="0"/>
            </a:endParaRPr>
          </a:p>
          <a:p>
            <a:pPr marL="171450" indent="-171450">
              <a:lnSpc>
                <a:spcPct val="150000"/>
              </a:lnSpc>
              <a:buFont typeface="Wingdings" panose="05000000000000000000" pitchFamily="2" charset="2"/>
              <a:buChar char="Ø"/>
            </a:pPr>
            <a:r>
              <a:rPr lang="fr-FR" sz="1200" dirty="0" smtClean="0">
                <a:solidFill>
                  <a:srgbClr val="000000"/>
                </a:solidFill>
                <a:latin typeface="Cambria" panose="02040503050406030204" pitchFamily="18" charset="0"/>
              </a:rPr>
              <a:t>…</a:t>
            </a:r>
            <a:r>
              <a:rPr lang="fr-FR" sz="1200" dirty="0" err="1" smtClean="0">
                <a:solidFill>
                  <a:srgbClr val="000000"/>
                </a:solidFill>
                <a:latin typeface="Cambria" panose="02040503050406030204" pitchFamily="18" charset="0"/>
              </a:rPr>
              <a:t>etc</a:t>
            </a:r>
            <a:r>
              <a:rPr lang="fr-FR" sz="1200" dirty="0" smtClean="0">
                <a:solidFill>
                  <a:srgbClr val="000000"/>
                </a:solidFill>
                <a:latin typeface="Cambria" panose="02040503050406030204" pitchFamily="18" charset="0"/>
              </a:rPr>
              <a:t>,</a:t>
            </a:r>
            <a:endParaRPr lang="fr-FR" sz="1200" dirty="0">
              <a:latin typeface="Cambria" panose="02040503050406030204" pitchFamily="18" charset="0"/>
            </a:endParaRPr>
          </a:p>
        </p:txBody>
      </p:sp>
      <p:sp>
        <p:nvSpPr>
          <p:cNvPr id="12" name="Rectangle 11"/>
          <p:cNvSpPr/>
          <p:nvPr/>
        </p:nvSpPr>
        <p:spPr>
          <a:xfrm>
            <a:off x="5889563" y="2773055"/>
            <a:ext cx="2752663" cy="276999"/>
          </a:xfrm>
          <a:prstGeom prst="rect">
            <a:avLst/>
          </a:prstGeom>
        </p:spPr>
        <p:txBody>
          <a:bodyPr wrap="square">
            <a:spAutoFit/>
          </a:bodyPr>
          <a:lstStyle/>
          <a:p>
            <a:r>
              <a:rPr lang="fr-FR" sz="1200" b="1" dirty="0" smtClean="0">
                <a:solidFill>
                  <a:srgbClr val="000000"/>
                </a:solidFill>
                <a:latin typeface="Cambria" panose="02040503050406030204" pitchFamily="18" charset="0"/>
              </a:rPr>
              <a:t>Phénomènes fugitifs (Transitoires)</a:t>
            </a:r>
            <a:endParaRPr lang="fr-FR" sz="1200" b="1" dirty="0">
              <a:latin typeface="Cambria" panose="02040503050406030204" pitchFamily="18" charset="0"/>
            </a:endParaRPr>
          </a:p>
        </p:txBody>
      </p:sp>
      <p:sp>
        <p:nvSpPr>
          <p:cNvPr id="13" name="Flèche vers le bas 12"/>
          <p:cNvSpPr/>
          <p:nvPr/>
        </p:nvSpPr>
        <p:spPr>
          <a:xfrm>
            <a:off x="1400583" y="3068052"/>
            <a:ext cx="180000" cy="432000"/>
          </a:xfrm>
          <a:prstGeom prst="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Flèche vers le bas 13"/>
          <p:cNvSpPr/>
          <p:nvPr/>
        </p:nvSpPr>
        <p:spPr>
          <a:xfrm>
            <a:off x="7085894" y="3049901"/>
            <a:ext cx="180000" cy="432000"/>
          </a:xfrm>
          <a:prstGeom prst="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e la date 14"/>
          <p:cNvSpPr>
            <a:spLocks noGrp="1"/>
          </p:cNvSpPr>
          <p:nvPr>
            <p:ph type="dt" sz="half" idx="10"/>
          </p:nvPr>
        </p:nvSpPr>
        <p:spPr/>
        <p:txBody>
          <a:bodyPr/>
          <a:lstStyle/>
          <a:p>
            <a:fld id="{BEB0EAD2-1FCC-4311-AF59-22423B0DA544}" type="datetime1">
              <a:rPr lang="en-US" smtClean="0"/>
              <a:t>4/12/2018</a:t>
            </a:fld>
            <a:endParaRPr lang="fr-FR"/>
          </a:p>
        </p:txBody>
      </p:sp>
      <p:sp>
        <p:nvSpPr>
          <p:cNvPr id="16" name="Espace réservé du pied de page 15"/>
          <p:cNvSpPr>
            <a:spLocks noGrp="1"/>
          </p:cNvSpPr>
          <p:nvPr>
            <p:ph type="ftr" sz="quarter" idx="11"/>
          </p:nvPr>
        </p:nvSpPr>
        <p:spPr/>
        <p:txBody>
          <a:bodyPr/>
          <a:lstStyle/>
          <a:p>
            <a:r>
              <a:rPr lang="fr-FR" smtClean="0"/>
              <a:t>F. HAMOUDI-Power Quality course</a:t>
            </a:r>
            <a:endParaRPr lang="fr-FR"/>
          </a:p>
        </p:txBody>
      </p:sp>
      <p:sp>
        <p:nvSpPr>
          <p:cNvPr id="17" name="Espace réservé du numéro de diapositive 16"/>
          <p:cNvSpPr>
            <a:spLocks noGrp="1"/>
          </p:cNvSpPr>
          <p:nvPr>
            <p:ph type="sldNum" sz="quarter" idx="12"/>
          </p:nvPr>
        </p:nvSpPr>
        <p:spPr/>
        <p:txBody>
          <a:bodyPr/>
          <a:lstStyle/>
          <a:p>
            <a:fld id="{B76D70BF-9E66-48FB-BC9D-44A2DEA7CFB5}" type="slidenum">
              <a:rPr lang="fr-FR" smtClean="0"/>
              <a:t>5</a:t>
            </a:fld>
            <a:endParaRPr lang="fr-FR"/>
          </a:p>
        </p:txBody>
      </p:sp>
    </p:spTree>
    <p:extLst>
      <p:ext uri="{BB962C8B-B14F-4D97-AF65-F5344CB8AC3E}">
        <p14:creationId xmlns:p14="http://schemas.microsoft.com/office/powerpoint/2010/main" val="2581002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1"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up)">
                                      <p:cBhvr>
                                        <p:cTn id="23" dur="500"/>
                                        <p:tgtEl>
                                          <p:spTgt spid="13"/>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500"/>
                                        <p:tgtEl>
                                          <p:spTgt spid="10"/>
                                        </p:tgtEl>
                                      </p:cBhvr>
                                    </p:animEffect>
                                  </p:childTnLst>
                                </p:cTn>
                              </p:par>
                            </p:childTnLst>
                          </p:cTn>
                        </p:par>
                        <p:par>
                          <p:cTn id="33" fill="hold">
                            <p:stCondLst>
                              <p:cond delay="500"/>
                            </p:stCondLst>
                            <p:childTnLst>
                              <p:par>
                                <p:cTn id="34" presetID="42" presetClass="entr" presetSubtype="0"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250"/>
                                        <p:tgtEl>
                                          <p:spTgt spid="6"/>
                                        </p:tgtEl>
                                      </p:cBhvr>
                                    </p:animEffect>
                                    <p:anim calcmode="lin" valueType="num">
                                      <p:cBhvr>
                                        <p:cTn id="37" dur="250" fill="hold"/>
                                        <p:tgtEl>
                                          <p:spTgt spid="6"/>
                                        </p:tgtEl>
                                        <p:attrNameLst>
                                          <p:attrName>ppt_x</p:attrName>
                                        </p:attrNameLst>
                                      </p:cBhvr>
                                      <p:tavLst>
                                        <p:tav tm="0">
                                          <p:val>
                                            <p:strVal val="#ppt_x"/>
                                          </p:val>
                                        </p:tav>
                                        <p:tav tm="100000">
                                          <p:val>
                                            <p:strVal val="#ppt_x"/>
                                          </p:val>
                                        </p:tav>
                                      </p:tavLst>
                                    </p:anim>
                                    <p:anim calcmode="lin" valueType="num">
                                      <p:cBhvr>
                                        <p:cTn id="38" dur="250" fill="hold"/>
                                        <p:tgtEl>
                                          <p:spTgt spid="6"/>
                                        </p:tgtEl>
                                        <p:attrNameLst>
                                          <p:attrName>ppt_y</p:attrName>
                                        </p:attrNameLst>
                                      </p:cBhvr>
                                      <p:tavLst>
                                        <p:tav tm="0">
                                          <p:val>
                                            <p:strVal val="#ppt_y+.1"/>
                                          </p:val>
                                        </p:tav>
                                        <p:tav tm="100000">
                                          <p:val>
                                            <p:strVal val="#ppt_y"/>
                                          </p:val>
                                        </p:tav>
                                      </p:tavLst>
                                    </p:anim>
                                  </p:childTnLst>
                                </p:cTn>
                              </p:par>
                            </p:childTnLst>
                          </p:cTn>
                        </p:par>
                        <p:par>
                          <p:cTn id="39" fill="hold">
                            <p:stCondLst>
                              <p:cond delay="750"/>
                            </p:stCondLst>
                            <p:childTnLst>
                              <p:par>
                                <p:cTn id="40" presetID="42" presetClass="entr" presetSubtype="0"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250"/>
                                        <p:tgtEl>
                                          <p:spTgt spid="12"/>
                                        </p:tgtEl>
                                      </p:cBhvr>
                                    </p:animEffect>
                                    <p:anim calcmode="lin" valueType="num">
                                      <p:cBhvr>
                                        <p:cTn id="43" dur="250" fill="hold"/>
                                        <p:tgtEl>
                                          <p:spTgt spid="12"/>
                                        </p:tgtEl>
                                        <p:attrNameLst>
                                          <p:attrName>ppt_x</p:attrName>
                                        </p:attrNameLst>
                                      </p:cBhvr>
                                      <p:tavLst>
                                        <p:tav tm="0">
                                          <p:val>
                                            <p:strVal val="#ppt_x"/>
                                          </p:val>
                                        </p:tav>
                                        <p:tav tm="100000">
                                          <p:val>
                                            <p:strVal val="#ppt_x"/>
                                          </p:val>
                                        </p:tav>
                                      </p:tavLst>
                                    </p:anim>
                                    <p:anim calcmode="lin" valueType="num">
                                      <p:cBhvr>
                                        <p:cTn id="44" dur="250" fill="hold"/>
                                        <p:tgtEl>
                                          <p:spTgt spid="12"/>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2" presetClass="entr" presetSubtype="1"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up)">
                                      <p:cBhvr>
                                        <p:cTn id="48" dur="500"/>
                                        <p:tgtEl>
                                          <p:spTgt spid="14"/>
                                        </p:tgtEl>
                                      </p:cBhvr>
                                    </p:animEffect>
                                  </p:childTnLst>
                                </p:cTn>
                              </p:par>
                            </p:childTnLst>
                          </p:cTn>
                        </p:par>
                        <p:par>
                          <p:cTn id="49" fill="hold">
                            <p:stCondLst>
                              <p:cond delay="1500"/>
                            </p:stCondLst>
                            <p:childTnLst>
                              <p:par>
                                <p:cTn id="50" presetID="22" presetClass="entr" presetSubtype="8"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left)">
                                      <p:cBhvr>
                                        <p:cTn id="5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animBg="1"/>
      <p:bldP spid="9" grpId="0" animBg="1"/>
      <p:bldP spid="10" grpId="0" animBg="1"/>
      <p:bldP spid="11" grpId="0" animBg="1"/>
      <p:bldP spid="12" grpId="0"/>
      <p:bldP spid="13"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15" name="ZoneTexte 14"/>
          <p:cNvSpPr txBox="1"/>
          <p:nvPr/>
        </p:nvSpPr>
        <p:spPr>
          <a:xfrm>
            <a:off x="205483" y="1007436"/>
            <a:ext cx="8753582" cy="307777"/>
          </a:xfrm>
          <a:prstGeom prst="rect">
            <a:avLst/>
          </a:prstGeom>
          <a:solidFill>
            <a:schemeClr val="accent5">
              <a:lumMod val="60000"/>
              <a:lumOff val="40000"/>
            </a:schemeClr>
          </a:solidFill>
        </p:spPr>
        <p:txBody>
          <a:bodyPr wrap="square" rtlCol="0">
            <a:spAutoFit/>
          </a:bodyPr>
          <a:lstStyle/>
          <a:p>
            <a:pPr algn="ctr"/>
            <a:r>
              <a:rPr lang="fr-FR" sz="1400" b="1" dirty="0">
                <a:latin typeface="Cambria" panose="02040503050406030204" pitchFamily="18" charset="0"/>
              </a:rPr>
              <a:t>Perturbations usuelles</a:t>
            </a:r>
          </a:p>
        </p:txBody>
      </p:sp>
      <p:pic>
        <p:nvPicPr>
          <p:cNvPr id="16" name="Image 15"/>
          <p:cNvPicPr>
            <a:picLocks noChangeAspect="1"/>
          </p:cNvPicPr>
          <p:nvPr/>
        </p:nvPicPr>
        <p:blipFill>
          <a:blip r:embed="rId2"/>
          <a:stretch>
            <a:fillRect/>
          </a:stretch>
        </p:blipFill>
        <p:spPr>
          <a:xfrm>
            <a:off x="320120" y="1364011"/>
            <a:ext cx="3736181" cy="1107281"/>
          </a:xfrm>
          <a:prstGeom prst="rect">
            <a:avLst/>
          </a:prstGeom>
        </p:spPr>
      </p:pic>
      <p:pic>
        <p:nvPicPr>
          <p:cNvPr id="17" name="Image 16"/>
          <p:cNvPicPr>
            <a:picLocks noChangeAspect="1"/>
          </p:cNvPicPr>
          <p:nvPr/>
        </p:nvPicPr>
        <p:blipFill>
          <a:blip r:embed="rId3"/>
          <a:stretch>
            <a:fillRect/>
          </a:stretch>
        </p:blipFill>
        <p:spPr>
          <a:xfrm>
            <a:off x="337978" y="2555562"/>
            <a:ext cx="3700463" cy="1128713"/>
          </a:xfrm>
          <a:prstGeom prst="rect">
            <a:avLst/>
          </a:prstGeom>
        </p:spPr>
      </p:pic>
      <p:pic>
        <p:nvPicPr>
          <p:cNvPr id="18" name="Image 17"/>
          <p:cNvPicPr>
            <a:picLocks noChangeAspect="1"/>
          </p:cNvPicPr>
          <p:nvPr/>
        </p:nvPicPr>
        <p:blipFill>
          <a:blip r:embed="rId4"/>
          <a:stretch>
            <a:fillRect/>
          </a:stretch>
        </p:blipFill>
        <p:spPr>
          <a:xfrm>
            <a:off x="309403" y="3834955"/>
            <a:ext cx="3729038" cy="1092994"/>
          </a:xfrm>
          <a:prstGeom prst="rect">
            <a:avLst/>
          </a:prstGeom>
        </p:spPr>
      </p:pic>
      <p:pic>
        <p:nvPicPr>
          <p:cNvPr id="19" name="Image 18"/>
          <p:cNvPicPr>
            <a:picLocks noChangeAspect="1"/>
          </p:cNvPicPr>
          <p:nvPr/>
        </p:nvPicPr>
        <p:blipFill>
          <a:blip r:embed="rId5"/>
          <a:stretch>
            <a:fillRect/>
          </a:stretch>
        </p:blipFill>
        <p:spPr>
          <a:xfrm>
            <a:off x="341550" y="4979675"/>
            <a:ext cx="3714750" cy="1092994"/>
          </a:xfrm>
          <a:prstGeom prst="rect">
            <a:avLst/>
          </a:prstGeom>
        </p:spPr>
      </p:pic>
      <p:sp>
        <p:nvSpPr>
          <p:cNvPr id="20" name="ZoneTexte 19"/>
          <p:cNvSpPr txBox="1"/>
          <p:nvPr/>
        </p:nvSpPr>
        <p:spPr>
          <a:xfrm>
            <a:off x="4834050" y="1697779"/>
            <a:ext cx="4066902" cy="276999"/>
          </a:xfrm>
          <a:prstGeom prst="rect">
            <a:avLst/>
          </a:prstGeom>
          <a:solidFill>
            <a:srgbClr val="FFC000"/>
          </a:solidFill>
        </p:spPr>
        <p:txBody>
          <a:bodyPr wrap="square" rtlCol="0">
            <a:spAutoFit/>
          </a:bodyPr>
          <a:lstStyle/>
          <a:p>
            <a:r>
              <a:rPr lang="fr-FR" sz="1200" b="1" dirty="0">
                <a:latin typeface="Cambria" panose="02040503050406030204" pitchFamily="18" charset="0"/>
              </a:rPr>
              <a:t>Creux de </a:t>
            </a:r>
            <a:r>
              <a:rPr lang="fr-FR" sz="1200" b="1" dirty="0" smtClean="0">
                <a:latin typeface="Cambria" panose="02040503050406030204" pitchFamily="18" charset="0"/>
              </a:rPr>
              <a:t>tension</a:t>
            </a:r>
            <a:r>
              <a:rPr lang="fr-FR" sz="1200" dirty="0" smtClean="0">
                <a:latin typeface="Cambria" panose="02040503050406030204" pitchFamily="18" charset="0"/>
              </a:rPr>
              <a:t>: Chute brusque de la tension  </a:t>
            </a:r>
            <a:endParaRPr lang="fr-FR" sz="1200" dirty="0">
              <a:latin typeface="Cambria" panose="02040503050406030204" pitchFamily="18" charset="0"/>
            </a:endParaRPr>
          </a:p>
        </p:txBody>
      </p:sp>
      <p:sp>
        <p:nvSpPr>
          <p:cNvPr id="21" name="Flèche droite 20"/>
          <p:cNvSpPr/>
          <p:nvPr/>
        </p:nvSpPr>
        <p:spPr>
          <a:xfrm>
            <a:off x="4288221" y="1757820"/>
            <a:ext cx="515007"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ZoneTexte 21"/>
          <p:cNvSpPr txBox="1"/>
          <p:nvPr/>
        </p:nvSpPr>
        <p:spPr>
          <a:xfrm>
            <a:off x="4818285" y="2869676"/>
            <a:ext cx="4082667" cy="276999"/>
          </a:xfrm>
          <a:prstGeom prst="rect">
            <a:avLst/>
          </a:prstGeom>
          <a:solidFill>
            <a:srgbClr val="FFC000"/>
          </a:solidFill>
        </p:spPr>
        <p:txBody>
          <a:bodyPr wrap="square" rtlCol="0">
            <a:spAutoFit/>
          </a:bodyPr>
          <a:lstStyle/>
          <a:p>
            <a:r>
              <a:rPr lang="fr-FR" sz="1200" b="1" dirty="0" smtClean="0">
                <a:latin typeface="Cambria" panose="02040503050406030204" pitchFamily="18" charset="0"/>
              </a:rPr>
              <a:t>Fluctuations de la tension</a:t>
            </a:r>
            <a:r>
              <a:rPr lang="fr-FR" sz="1200" dirty="0" smtClean="0">
                <a:latin typeface="Cambria" panose="02040503050406030204" pitchFamily="18" charset="0"/>
              </a:rPr>
              <a:t>: Variations rapide d’amplitude</a:t>
            </a:r>
            <a:endParaRPr lang="fr-FR" sz="1200" dirty="0">
              <a:latin typeface="Cambria" panose="02040503050406030204" pitchFamily="18" charset="0"/>
            </a:endParaRPr>
          </a:p>
        </p:txBody>
      </p:sp>
      <p:sp>
        <p:nvSpPr>
          <p:cNvPr id="23" name="Flèche droite 22"/>
          <p:cNvSpPr/>
          <p:nvPr/>
        </p:nvSpPr>
        <p:spPr>
          <a:xfrm>
            <a:off x="4272456" y="2929717"/>
            <a:ext cx="515007"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4" name="ZoneTexte 23"/>
          <p:cNvSpPr txBox="1"/>
          <p:nvPr/>
        </p:nvSpPr>
        <p:spPr>
          <a:xfrm>
            <a:off x="4854603" y="4042995"/>
            <a:ext cx="4077417" cy="461665"/>
          </a:xfrm>
          <a:prstGeom prst="rect">
            <a:avLst/>
          </a:prstGeom>
          <a:solidFill>
            <a:srgbClr val="FFC000"/>
          </a:solidFill>
        </p:spPr>
        <p:txBody>
          <a:bodyPr wrap="square" rtlCol="0">
            <a:spAutoFit/>
          </a:bodyPr>
          <a:lstStyle/>
          <a:p>
            <a:r>
              <a:rPr lang="fr-FR" sz="1200" b="1" dirty="0" smtClean="0">
                <a:latin typeface="Cambria" panose="02040503050406030204" pitchFamily="18" charset="0"/>
              </a:rPr>
              <a:t>Déséquilibre</a:t>
            </a:r>
            <a:r>
              <a:rPr lang="fr-FR" sz="1200" dirty="0" smtClean="0">
                <a:latin typeface="Cambria" panose="02040503050406030204" pitchFamily="18" charset="0"/>
              </a:rPr>
              <a:t>: Différence d’amplitude et/ou de phase entre les trois phases</a:t>
            </a:r>
            <a:endParaRPr lang="fr-FR" sz="1200" dirty="0">
              <a:latin typeface="Cambria" panose="02040503050406030204" pitchFamily="18" charset="0"/>
            </a:endParaRPr>
          </a:p>
        </p:txBody>
      </p:sp>
      <p:sp>
        <p:nvSpPr>
          <p:cNvPr id="25" name="Flèche droite 24"/>
          <p:cNvSpPr/>
          <p:nvPr/>
        </p:nvSpPr>
        <p:spPr>
          <a:xfrm>
            <a:off x="4288226" y="4164680"/>
            <a:ext cx="515007"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ZoneTexte 25"/>
          <p:cNvSpPr txBox="1"/>
          <p:nvPr/>
        </p:nvSpPr>
        <p:spPr>
          <a:xfrm>
            <a:off x="4839079" y="5245004"/>
            <a:ext cx="4082667" cy="276999"/>
          </a:xfrm>
          <a:prstGeom prst="rect">
            <a:avLst/>
          </a:prstGeom>
          <a:solidFill>
            <a:srgbClr val="FFC000"/>
          </a:solidFill>
        </p:spPr>
        <p:txBody>
          <a:bodyPr wrap="square" rtlCol="0">
            <a:spAutoFit/>
          </a:bodyPr>
          <a:lstStyle/>
          <a:p>
            <a:r>
              <a:rPr lang="fr-FR" sz="1200" b="1" dirty="0" smtClean="0">
                <a:latin typeface="Cambria" panose="02040503050406030204" pitchFamily="18" charset="0"/>
              </a:rPr>
              <a:t>Distorsion d’onde</a:t>
            </a:r>
            <a:r>
              <a:rPr lang="fr-FR" sz="1200" dirty="0" smtClean="0">
                <a:latin typeface="Cambria" panose="02040503050406030204" pitchFamily="18" charset="0"/>
              </a:rPr>
              <a:t>: Forme d’onde non sinusoïdale</a:t>
            </a:r>
            <a:endParaRPr lang="fr-FR" sz="1200" dirty="0">
              <a:latin typeface="Cambria" panose="02040503050406030204" pitchFamily="18" charset="0"/>
            </a:endParaRPr>
          </a:p>
        </p:txBody>
      </p:sp>
      <p:sp>
        <p:nvSpPr>
          <p:cNvPr id="27" name="Flèche droite 26"/>
          <p:cNvSpPr/>
          <p:nvPr/>
        </p:nvSpPr>
        <p:spPr>
          <a:xfrm>
            <a:off x="4282976" y="5305045"/>
            <a:ext cx="515007"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p:txBody>
          <a:bodyPr/>
          <a:lstStyle/>
          <a:p>
            <a:fld id="{80D83752-D3A5-4AA1-9F22-E9806B3A6EF5}" type="datetime1">
              <a:rPr lang="en-US" smtClean="0"/>
              <a:t>4/12/2018</a:t>
            </a:fld>
            <a:endParaRPr lang="fr-FR"/>
          </a:p>
        </p:txBody>
      </p:sp>
      <p:sp>
        <p:nvSpPr>
          <p:cNvPr id="5" name="Espace réservé du pied de page 4"/>
          <p:cNvSpPr>
            <a:spLocks noGrp="1"/>
          </p:cNvSpPr>
          <p:nvPr>
            <p:ph type="ftr" sz="quarter" idx="11"/>
          </p:nvPr>
        </p:nvSpPr>
        <p:spPr/>
        <p:txBody>
          <a:bodyPr/>
          <a:lstStyle/>
          <a:p>
            <a:r>
              <a:rPr lang="fr-FR" smtClean="0"/>
              <a:t>F. HAMOUDI-Power Quality course</a:t>
            </a:r>
            <a:endParaRPr lang="fr-FR"/>
          </a:p>
        </p:txBody>
      </p:sp>
      <p:sp>
        <p:nvSpPr>
          <p:cNvPr id="6" name="Espace réservé du numéro de diapositive 5"/>
          <p:cNvSpPr>
            <a:spLocks noGrp="1"/>
          </p:cNvSpPr>
          <p:nvPr>
            <p:ph type="sldNum" sz="quarter" idx="12"/>
          </p:nvPr>
        </p:nvSpPr>
        <p:spPr/>
        <p:txBody>
          <a:bodyPr/>
          <a:lstStyle/>
          <a:p>
            <a:fld id="{B76D70BF-9E66-48FB-BC9D-44A2DEA7CFB5}" type="slidenum">
              <a:rPr lang="fr-FR" smtClean="0"/>
              <a:t>6</a:t>
            </a:fld>
            <a:endParaRPr lang="fr-FR"/>
          </a:p>
        </p:txBody>
      </p:sp>
    </p:spTree>
    <p:extLst>
      <p:ext uri="{BB962C8B-B14F-4D97-AF65-F5344CB8AC3E}">
        <p14:creationId xmlns:p14="http://schemas.microsoft.com/office/powerpoint/2010/main" val="10911922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15" name="ZoneTexte 14"/>
          <p:cNvSpPr txBox="1"/>
          <p:nvPr/>
        </p:nvSpPr>
        <p:spPr>
          <a:xfrm>
            <a:off x="205483" y="956066"/>
            <a:ext cx="8753582" cy="307777"/>
          </a:xfrm>
          <a:prstGeom prst="rect">
            <a:avLst/>
          </a:prstGeom>
          <a:solidFill>
            <a:schemeClr val="accent5">
              <a:lumMod val="60000"/>
              <a:lumOff val="40000"/>
            </a:schemeClr>
          </a:solidFill>
        </p:spPr>
        <p:txBody>
          <a:bodyPr wrap="square" rtlCol="0">
            <a:spAutoFit/>
          </a:bodyPr>
          <a:lstStyle/>
          <a:p>
            <a:r>
              <a:rPr lang="fr-FR" sz="1400" b="1" dirty="0">
                <a:latin typeface="Cambria" panose="02040503050406030204" pitchFamily="18" charset="0"/>
              </a:rPr>
              <a:t>Exemples de quelques causes des </a:t>
            </a:r>
            <a:r>
              <a:rPr lang="fr-FR" sz="1400" b="1" dirty="0" smtClean="0">
                <a:latin typeface="Cambria" panose="02040503050406030204" pitchFamily="18" charset="0"/>
              </a:rPr>
              <a:t>perturbations-Creux et fluctuations de tension</a:t>
            </a:r>
            <a:endParaRPr lang="fr-FR" sz="1400" b="1" dirty="0">
              <a:latin typeface="Cambria" panose="02040503050406030204" pitchFamily="18" charset="0"/>
            </a:endParaRPr>
          </a:p>
        </p:txBody>
      </p:sp>
      <p:sp>
        <p:nvSpPr>
          <p:cNvPr id="28" name="ZoneTexte 27"/>
          <p:cNvSpPr txBox="1"/>
          <p:nvPr/>
        </p:nvSpPr>
        <p:spPr>
          <a:xfrm>
            <a:off x="5352936" y="6065830"/>
            <a:ext cx="3286939" cy="276999"/>
          </a:xfrm>
          <a:prstGeom prst="rect">
            <a:avLst/>
          </a:prstGeom>
          <a:noFill/>
        </p:spPr>
        <p:txBody>
          <a:bodyPr wrap="square" rtlCol="0">
            <a:spAutoFit/>
          </a:bodyPr>
          <a:lstStyle/>
          <a:p>
            <a:r>
              <a:rPr lang="fr-FR" sz="1200" dirty="0">
                <a:latin typeface="Cambria" panose="02040503050406030204" pitchFamily="18" charset="0"/>
              </a:rPr>
              <a:t>Fluctuation de tension causées par un four à arc</a:t>
            </a:r>
          </a:p>
        </p:txBody>
      </p:sp>
      <p:pic>
        <p:nvPicPr>
          <p:cNvPr id="29" name="Image 28"/>
          <p:cNvPicPr>
            <a:picLocks noChangeAspect="1"/>
          </p:cNvPicPr>
          <p:nvPr/>
        </p:nvPicPr>
        <p:blipFill>
          <a:blip r:embed="rId2"/>
          <a:stretch>
            <a:fillRect/>
          </a:stretch>
        </p:blipFill>
        <p:spPr>
          <a:xfrm>
            <a:off x="4924624" y="1344448"/>
            <a:ext cx="3520745" cy="1234547"/>
          </a:xfrm>
          <a:prstGeom prst="rect">
            <a:avLst/>
          </a:prstGeom>
        </p:spPr>
      </p:pic>
      <p:pic>
        <p:nvPicPr>
          <p:cNvPr id="30" name="Image 29"/>
          <p:cNvPicPr>
            <a:picLocks noChangeAspect="1"/>
          </p:cNvPicPr>
          <p:nvPr/>
        </p:nvPicPr>
        <p:blipFill>
          <a:blip r:embed="rId3"/>
          <a:stretch>
            <a:fillRect/>
          </a:stretch>
        </p:blipFill>
        <p:spPr>
          <a:xfrm>
            <a:off x="449428" y="1375327"/>
            <a:ext cx="2248281" cy="1432179"/>
          </a:xfrm>
          <a:prstGeom prst="rect">
            <a:avLst/>
          </a:prstGeom>
        </p:spPr>
      </p:pic>
      <p:sp>
        <p:nvSpPr>
          <p:cNvPr id="31" name="Flèche droite 30"/>
          <p:cNvSpPr/>
          <p:nvPr/>
        </p:nvSpPr>
        <p:spPr>
          <a:xfrm>
            <a:off x="3000055" y="1737922"/>
            <a:ext cx="1764000"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2" name="Image 31"/>
          <p:cNvPicPr>
            <a:picLocks noChangeAspect="1"/>
          </p:cNvPicPr>
          <p:nvPr/>
        </p:nvPicPr>
        <p:blipFill>
          <a:blip r:embed="rId4"/>
          <a:stretch>
            <a:fillRect/>
          </a:stretch>
        </p:blipFill>
        <p:spPr>
          <a:xfrm>
            <a:off x="5589245" y="2835669"/>
            <a:ext cx="2560542" cy="1756532"/>
          </a:xfrm>
          <a:prstGeom prst="rect">
            <a:avLst/>
          </a:prstGeom>
        </p:spPr>
      </p:pic>
      <p:pic>
        <p:nvPicPr>
          <p:cNvPr id="33" name="Image 32"/>
          <p:cNvPicPr>
            <a:picLocks noChangeAspect="1"/>
          </p:cNvPicPr>
          <p:nvPr/>
        </p:nvPicPr>
        <p:blipFill>
          <a:blip r:embed="rId5"/>
          <a:stretch>
            <a:fillRect/>
          </a:stretch>
        </p:blipFill>
        <p:spPr>
          <a:xfrm>
            <a:off x="5330952" y="4617460"/>
            <a:ext cx="3176048" cy="1351966"/>
          </a:xfrm>
          <a:prstGeom prst="rect">
            <a:avLst/>
          </a:prstGeom>
        </p:spPr>
      </p:pic>
      <p:pic>
        <p:nvPicPr>
          <p:cNvPr id="34" name="Image 33"/>
          <p:cNvPicPr>
            <a:picLocks noChangeAspect="1"/>
          </p:cNvPicPr>
          <p:nvPr/>
        </p:nvPicPr>
        <p:blipFill>
          <a:blip r:embed="rId6"/>
          <a:stretch>
            <a:fillRect/>
          </a:stretch>
        </p:blipFill>
        <p:spPr>
          <a:xfrm>
            <a:off x="718320" y="3222944"/>
            <a:ext cx="1871634" cy="1255885"/>
          </a:xfrm>
          <a:prstGeom prst="rect">
            <a:avLst/>
          </a:prstGeom>
        </p:spPr>
      </p:pic>
      <p:pic>
        <p:nvPicPr>
          <p:cNvPr id="35" name="Image 34"/>
          <p:cNvPicPr>
            <a:picLocks noChangeAspect="1"/>
          </p:cNvPicPr>
          <p:nvPr/>
        </p:nvPicPr>
        <p:blipFill>
          <a:blip r:embed="rId7"/>
          <a:stretch>
            <a:fillRect/>
          </a:stretch>
        </p:blipFill>
        <p:spPr>
          <a:xfrm>
            <a:off x="449432" y="4576670"/>
            <a:ext cx="2281443" cy="1450547"/>
          </a:xfrm>
          <a:prstGeom prst="rect">
            <a:avLst/>
          </a:prstGeom>
        </p:spPr>
      </p:pic>
      <p:sp>
        <p:nvSpPr>
          <p:cNvPr id="36" name="Flèche droite 35"/>
          <p:cNvSpPr/>
          <p:nvPr/>
        </p:nvSpPr>
        <p:spPr>
          <a:xfrm rot="20055699">
            <a:off x="2844408" y="3711514"/>
            <a:ext cx="2592000"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Flèche droite 36"/>
          <p:cNvSpPr/>
          <p:nvPr/>
        </p:nvSpPr>
        <p:spPr>
          <a:xfrm rot="1487712">
            <a:off x="2868009" y="4946475"/>
            <a:ext cx="2412000"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8" name="ZoneTexte 37"/>
          <p:cNvSpPr txBox="1"/>
          <p:nvPr/>
        </p:nvSpPr>
        <p:spPr>
          <a:xfrm rot="20021571">
            <a:off x="2833209" y="3457214"/>
            <a:ext cx="2539869" cy="276999"/>
          </a:xfrm>
          <a:prstGeom prst="rect">
            <a:avLst/>
          </a:prstGeom>
          <a:noFill/>
        </p:spPr>
        <p:txBody>
          <a:bodyPr wrap="square" rtlCol="0">
            <a:spAutoFit/>
          </a:bodyPr>
          <a:lstStyle/>
          <a:p>
            <a:r>
              <a:rPr lang="fr-FR" sz="1200" dirty="0" smtClean="0">
                <a:latin typeface="Cambria" panose="02040503050406030204" pitchFamily="18" charset="0"/>
              </a:rPr>
              <a:t>Forte variations du courant absorbé</a:t>
            </a:r>
            <a:endParaRPr lang="fr-FR" sz="1200" dirty="0">
              <a:latin typeface="Cambria" panose="02040503050406030204" pitchFamily="18" charset="0"/>
            </a:endParaRPr>
          </a:p>
        </p:txBody>
      </p:sp>
      <p:sp>
        <p:nvSpPr>
          <p:cNvPr id="39" name="ZoneTexte 38"/>
          <p:cNvSpPr txBox="1"/>
          <p:nvPr/>
        </p:nvSpPr>
        <p:spPr>
          <a:xfrm>
            <a:off x="449422" y="2797501"/>
            <a:ext cx="2676525" cy="276999"/>
          </a:xfrm>
          <a:prstGeom prst="rect">
            <a:avLst/>
          </a:prstGeom>
          <a:noFill/>
        </p:spPr>
        <p:txBody>
          <a:bodyPr wrap="square" rtlCol="0">
            <a:spAutoFit/>
          </a:bodyPr>
          <a:lstStyle/>
          <a:p>
            <a:r>
              <a:rPr lang="fr-FR" sz="1200" dirty="0" smtClean="0">
                <a:latin typeface="Cambria" panose="02040503050406030204" pitchFamily="18" charset="0"/>
              </a:rPr>
              <a:t>Défaut monophasé dans le réseau</a:t>
            </a:r>
            <a:endParaRPr lang="fr-FR" sz="1200" dirty="0">
              <a:latin typeface="Cambria" panose="02040503050406030204" pitchFamily="18" charset="0"/>
            </a:endParaRPr>
          </a:p>
        </p:txBody>
      </p:sp>
      <p:sp>
        <p:nvSpPr>
          <p:cNvPr id="40" name="ZoneTexte 39"/>
          <p:cNvSpPr txBox="1"/>
          <p:nvPr/>
        </p:nvSpPr>
        <p:spPr>
          <a:xfrm>
            <a:off x="881804" y="6027285"/>
            <a:ext cx="844251" cy="276999"/>
          </a:xfrm>
          <a:prstGeom prst="rect">
            <a:avLst/>
          </a:prstGeom>
          <a:noFill/>
        </p:spPr>
        <p:txBody>
          <a:bodyPr wrap="square" rtlCol="0">
            <a:spAutoFit/>
          </a:bodyPr>
          <a:lstStyle/>
          <a:p>
            <a:r>
              <a:rPr lang="fr-FR" sz="1200" dirty="0" smtClean="0">
                <a:latin typeface="Cambria" panose="02040503050406030204" pitchFamily="18" charset="0"/>
              </a:rPr>
              <a:t>Four à arc</a:t>
            </a:r>
            <a:endParaRPr lang="fr-FR" sz="1200" dirty="0">
              <a:latin typeface="Cambria" panose="02040503050406030204" pitchFamily="18" charset="0"/>
            </a:endParaRPr>
          </a:p>
        </p:txBody>
      </p:sp>
      <p:sp>
        <p:nvSpPr>
          <p:cNvPr id="41" name="ZoneTexte 40"/>
          <p:cNvSpPr txBox="1"/>
          <p:nvPr/>
        </p:nvSpPr>
        <p:spPr>
          <a:xfrm>
            <a:off x="5302933" y="2553422"/>
            <a:ext cx="3573937" cy="276999"/>
          </a:xfrm>
          <a:prstGeom prst="rect">
            <a:avLst/>
          </a:prstGeom>
          <a:noFill/>
        </p:spPr>
        <p:txBody>
          <a:bodyPr wrap="square" rtlCol="0">
            <a:spAutoFit/>
          </a:bodyPr>
          <a:lstStyle/>
          <a:p>
            <a:r>
              <a:rPr lang="fr-FR" sz="1200" dirty="0" smtClean="0">
                <a:latin typeface="Cambria" panose="02040503050406030204" pitchFamily="18" charset="0"/>
              </a:rPr>
              <a:t>Creux </a:t>
            </a:r>
            <a:r>
              <a:rPr lang="fr-FR" sz="1200" dirty="0">
                <a:latin typeface="Cambria" panose="02040503050406030204" pitchFamily="18" charset="0"/>
              </a:rPr>
              <a:t>de tension causées par un </a:t>
            </a:r>
            <a:r>
              <a:rPr lang="fr-FR" sz="1200" dirty="0" smtClean="0">
                <a:latin typeface="Cambria" panose="02040503050406030204" pitchFamily="18" charset="0"/>
              </a:rPr>
              <a:t>défaut monophasé</a:t>
            </a:r>
            <a:endParaRPr lang="fr-FR" sz="1200" dirty="0">
              <a:latin typeface="Cambria" panose="02040503050406030204" pitchFamily="18" charset="0"/>
            </a:endParaRPr>
          </a:p>
        </p:txBody>
      </p:sp>
      <p:sp>
        <p:nvSpPr>
          <p:cNvPr id="4" name="Espace réservé de la date 3"/>
          <p:cNvSpPr>
            <a:spLocks noGrp="1"/>
          </p:cNvSpPr>
          <p:nvPr>
            <p:ph type="dt" sz="half" idx="10"/>
          </p:nvPr>
        </p:nvSpPr>
        <p:spPr/>
        <p:txBody>
          <a:bodyPr/>
          <a:lstStyle/>
          <a:p>
            <a:fld id="{5F9F7499-F88D-4928-9356-F35F7712F777}" type="datetime1">
              <a:rPr lang="en-US" smtClean="0"/>
              <a:t>4/12/2018</a:t>
            </a:fld>
            <a:endParaRPr lang="fr-FR"/>
          </a:p>
        </p:txBody>
      </p:sp>
      <p:sp>
        <p:nvSpPr>
          <p:cNvPr id="5" name="Espace réservé du pied de page 4"/>
          <p:cNvSpPr>
            <a:spLocks noGrp="1"/>
          </p:cNvSpPr>
          <p:nvPr>
            <p:ph type="ftr" sz="quarter" idx="11"/>
          </p:nvPr>
        </p:nvSpPr>
        <p:spPr/>
        <p:txBody>
          <a:bodyPr/>
          <a:lstStyle/>
          <a:p>
            <a:r>
              <a:rPr lang="fr-FR" smtClean="0"/>
              <a:t>F. HAMOUDI-Power Quality course</a:t>
            </a:r>
            <a:endParaRPr lang="fr-FR"/>
          </a:p>
        </p:txBody>
      </p:sp>
      <p:sp>
        <p:nvSpPr>
          <p:cNvPr id="6" name="Espace réservé du numéro de diapositive 5"/>
          <p:cNvSpPr>
            <a:spLocks noGrp="1"/>
          </p:cNvSpPr>
          <p:nvPr>
            <p:ph type="sldNum" sz="quarter" idx="12"/>
          </p:nvPr>
        </p:nvSpPr>
        <p:spPr/>
        <p:txBody>
          <a:bodyPr/>
          <a:lstStyle/>
          <a:p>
            <a:fld id="{B76D70BF-9E66-48FB-BC9D-44A2DEA7CFB5}" type="slidenum">
              <a:rPr lang="fr-FR" smtClean="0"/>
              <a:t>7</a:t>
            </a:fld>
            <a:endParaRPr lang="fr-FR"/>
          </a:p>
        </p:txBody>
      </p:sp>
    </p:spTree>
    <p:extLst>
      <p:ext uri="{BB962C8B-B14F-4D97-AF65-F5344CB8AC3E}">
        <p14:creationId xmlns:p14="http://schemas.microsoft.com/office/powerpoint/2010/main" val="3623698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wipe(down)">
                                      <p:cBhvr>
                                        <p:cTn id="12" dur="500"/>
                                        <p:tgtEl>
                                          <p:spTgt spid="3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left)">
                                      <p:cBhvr>
                                        <p:cTn id="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6" grpId="0" animBg="1"/>
      <p:bldP spid="3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6683194" y="4244340"/>
            <a:ext cx="2173129" cy="1648492"/>
          </a:xfrm>
          <a:prstGeom prst="rect">
            <a:avLst/>
          </a:prstGeom>
        </p:spPr>
      </p:pic>
      <p:sp>
        <p:nvSpPr>
          <p:cNvPr id="3" name="ZoneTexte 2"/>
          <p:cNvSpPr txBox="1"/>
          <p:nvPr/>
        </p:nvSpPr>
        <p:spPr>
          <a:xfrm>
            <a:off x="250349" y="3801541"/>
            <a:ext cx="3395767" cy="276999"/>
          </a:xfrm>
          <a:prstGeom prst="rect">
            <a:avLst/>
          </a:prstGeom>
          <a:noFill/>
        </p:spPr>
        <p:txBody>
          <a:bodyPr wrap="square" rtlCol="0">
            <a:spAutoFit/>
          </a:bodyPr>
          <a:lstStyle/>
          <a:p>
            <a:r>
              <a:rPr lang="fr-FR" sz="1200" dirty="0" smtClean="0">
                <a:latin typeface="Cambria" panose="02040503050406030204" pitchFamily="18" charset="0"/>
              </a:rPr>
              <a:t>Variateur de vitesse (Variable Speed Drive, VSD)</a:t>
            </a:r>
            <a:endParaRPr lang="fr-FR" sz="1200" dirty="0">
              <a:latin typeface="Cambria" panose="02040503050406030204" pitchFamily="18" charset="0"/>
            </a:endParaRPr>
          </a:p>
        </p:txBody>
      </p:sp>
      <p:pic>
        <p:nvPicPr>
          <p:cNvPr id="4" name="Image 3"/>
          <p:cNvPicPr>
            <a:picLocks noChangeAspect="1"/>
          </p:cNvPicPr>
          <p:nvPr/>
        </p:nvPicPr>
        <p:blipFill>
          <a:blip r:embed="rId3"/>
          <a:stretch>
            <a:fillRect/>
          </a:stretch>
        </p:blipFill>
        <p:spPr>
          <a:xfrm>
            <a:off x="250349" y="4313684"/>
            <a:ext cx="2286000" cy="1707356"/>
          </a:xfrm>
          <a:prstGeom prst="rect">
            <a:avLst/>
          </a:prstGeom>
        </p:spPr>
      </p:pic>
      <p:pic>
        <p:nvPicPr>
          <p:cNvPr id="5" name="Image 4"/>
          <p:cNvPicPr>
            <a:picLocks noChangeAspect="1"/>
          </p:cNvPicPr>
          <p:nvPr/>
        </p:nvPicPr>
        <p:blipFill>
          <a:blip r:embed="rId4"/>
          <a:stretch>
            <a:fillRect/>
          </a:stretch>
        </p:blipFill>
        <p:spPr>
          <a:xfrm>
            <a:off x="250350" y="2100385"/>
            <a:ext cx="3395766" cy="1615580"/>
          </a:xfrm>
          <a:prstGeom prst="rect">
            <a:avLst/>
          </a:prstGeom>
        </p:spPr>
      </p:pic>
      <p:pic>
        <p:nvPicPr>
          <p:cNvPr id="6" name="Image 5"/>
          <p:cNvPicPr>
            <a:picLocks noChangeAspect="1"/>
          </p:cNvPicPr>
          <p:nvPr/>
        </p:nvPicPr>
        <p:blipFill>
          <a:blip r:embed="rId5"/>
          <a:stretch>
            <a:fillRect/>
          </a:stretch>
        </p:blipFill>
        <p:spPr>
          <a:xfrm>
            <a:off x="4627491" y="2254383"/>
            <a:ext cx="4444369" cy="1316850"/>
          </a:xfrm>
          <a:prstGeom prst="rect">
            <a:avLst/>
          </a:prstGeom>
        </p:spPr>
      </p:pic>
      <p:sp>
        <p:nvSpPr>
          <p:cNvPr id="7" name="Flèche droite 6"/>
          <p:cNvSpPr/>
          <p:nvPr/>
        </p:nvSpPr>
        <p:spPr>
          <a:xfrm>
            <a:off x="3780888" y="2744780"/>
            <a:ext cx="772739"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Flèche droite 7"/>
          <p:cNvSpPr/>
          <p:nvPr/>
        </p:nvSpPr>
        <p:spPr>
          <a:xfrm>
            <a:off x="5704101" y="4946918"/>
            <a:ext cx="772739"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205483" y="6058760"/>
            <a:ext cx="2147299" cy="276999"/>
          </a:xfrm>
          <a:prstGeom prst="rect">
            <a:avLst/>
          </a:prstGeom>
          <a:noFill/>
        </p:spPr>
        <p:txBody>
          <a:bodyPr wrap="square" rtlCol="0">
            <a:spAutoFit/>
          </a:bodyPr>
          <a:lstStyle/>
          <a:p>
            <a:r>
              <a:rPr lang="fr-FR" sz="1200" dirty="0" smtClean="0">
                <a:latin typeface="Cambria" panose="02040503050406030204" pitchFamily="18" charset="0"/>
              </a:rPr>
              <a:t>Alimentation d’un ordinateur</a:t>
            </a:r>
            <a:endParaRPr lang="fr-FR" sz="1200" dirty="0">
              <a:latin typeface="Cambria" panose="02040503050406030204" pitchFamily="18" charset="0"/>
            </a:endParaRPr>
          </a:p>
        </p:txBody>
      </p:sp>
      <p:sp>
        <p:nvSpPr>
          <p:cNvPr id="10" name="ZoneTexte 9"/>
          <p:cNvSpPr txBox="1"/>
          <p:nvPr/>
        </p:nvSpPr>
        <p:spPr>
          <a:xfrm>
            <a:off x="4616288" y="3513845"/>
            <a:ext cx="4466773" cy="646331"/>
          </a:xfrm>
          <a:prstGeom prst="rect">
            <a:avLst/>
          </a:prstGeom>
          <a:noFill/>
        </p:spPr>
        <p:txBody>
          <a:bodyPr wrap="square" rtlCol="0">
            <a:spAutoFit/>
          </a:bodyPr>
          <a:lstStyle/>
          <a:p>
            <a:r>
              <a:rPr lang="fr-FR" sz="1200" dirty="0">
                <a:latin typeface="Cambria" panose="02040503050406030204" pitchFamily="18" charset="0"/>
              </a:rPr>
              <a:t>Courant absorbé par un moteur à courant continu type </a:t>
            </a:r>
            <a:r>
              <a:rPr lang="fr-FR" sz="1200" dirty="0" err="1">
                <a:latin typeface="Cambria" panose="02040503050406030204" pitchFamily="18" charset="0"/>
              </a:rPr>
              <a:t>brushless</a:t>
            </a:r>
            <a:r>
              <a:rPr lang="fr-FR" sz="1200" dirty="0">
                <a:latin typeface="Cambria" panose="02040503050406030204" pitchFamily="18" charset="0"/>
              </a:rPr>
              <a:t> à travers un variateur de </a:t>
            </a:r>
            <a:r>
              <a:rPr lang="fr-FR" sz="1200" dirty="0" smtClean="0">
                <a:latin typeface="Cambria" panose="02040503050406030204" pitchFamily="18" charset="0"/>
              </a:rPr>
              <a:t>vitesse.</a:t>
            </a:r>
            <a:endParaRPr lang="fr-FR" sz="1200" dirty="0">
              <a:latin typeface="Cambria" panose="02040503050406030204" pitchFamily="18" charset="0"/>
            </a:endParaRPr>
          </a:p>
          <a:p>
            <a:r>
              <a:rPr lang="fr-FR" sz="1200" dirty="0" smtClean="0">
                <a:latin typeface="Cambria" panose="02040503050406030204" pitchFamily="18" charset="0"/>
              </a:rPr>
              <a:t>Courants riches en harmonique 5, 7, 11, 13. THD autours de 30%</a:t>
            </a:r>
            <a:endParaRPr lang="fr-FR" sz="1200" dirty="0">
              <a:latin typeface="Cambria" panose="02040503050406030204" pitchFamily="18" charset="0"/>
            </a:endParaRPr>
          </a:p>
        </p:txBody>
      </p:sp>
      <p:sp>
        <p:nvSpPr>
          <p:cNvPr id="11" name="ZoneTexte 10"/>
          <p:cNvSpPr txBox="1"/>
          <p:nvPr/>
        </p:nvSpPr>
        <p:spPr>
          <a:xfrm>
            <a:off x="4376789" y="5907114"/>
            <a:ext cx="4613917" cy="461665"/>
          </a:xfrm>
          <a:prstGeom prst="rect">
            <a:avLst/>
          </a:prstGeom>
          <a:noFill/>
        </p:spPr>
        <p:txBody>
          <a:bodyPr wrap="square" rtlCol="0">
            <a:spAutoFit/>
          </a:bodyPr>
          <a:lstStyle/>
          <a:p>
            <a:r>
              <a:rPr lang="fr-FR" sz="1200" dirty="0">
                <a:latin typeface="Cambria" panose="02040503050406030204" pitchFamily="18" charset="0"/>
              </a:rPr>
              <a:t>Courant absorbé par un </a:t>
            </a:r>
            <a:r>
              <a:rPr lang="fr-FR" sz="1200" dirty="0" smtClean="0">
                <a:latin typeface="Cambria" panose="02040503050406030204" pitchFamily="18" charset="0"/>
              </a:rPr>
              <a:t>ordinateur</a:t>
            </a:r>
          </a:p>
          <a:p>
            <a:r>
              <a:rPr lang="fr-FR" sz="1200" dirty="0" smtClean="0">
                <a:latin typeface="Cambria" panose="02040503050406030204" pitchFamily="18" charset="0"/>
              </a:rPr>
              <a:t>Courants riches en harmonique 3, </a:t>
            </a:r>
            <a:r>
              <a:rPr lang="fr-FR" sz="1200" dirty="0">
                <a:latin typeface="Cambria" panose="02040503050406030204" pitchFamily="18" charset="0"/>
              </a:rPr>
              <a:t>5</a:t>
            </a:r>
            <a:r>
              <a:rPr lang="fr-FR" sz="1200" dirty="0" smtClean="0">
                <a:latin typeface="Cambria" panose="02040503050406030204" pitchFamily="18" charset="0"/>
              </a:rPr>
              <a:t>, 7, 9. THD dépasse les 100%</a:t>
            </a:r>
            <a:endParaRPr lang="fr-FR" sz="1200" dirty="0">
              <a:latin typeface="Cambria" panose="02040503050406030204" pitchFamily="18" charset="0"/>
            </a:endParaRPr>
          </a:p>
        </p:txBody>
      </p:sp>
      <p:sp>
        <p:nvSpPr>
          <p:cNvPr id="12" name="ZoneTexte 11"/>
          <p:cNvSpPr txBox="1"/>
          <p:nvPr/>
        </p:nvSpPr>
        <p:spPr>
          <a:xfrm>
            <a:off x="205482" y="1268670"/>
            <a:ext cx="8753583" cy="738664"/>
          </a:xfrm>
          <a:prstGeom prst="rect">
            <a:avLst/>
          </a:prstGeom>
          <a:solidFill>
            <a:schemeClr val="accent4">
              <a:lumMod val="20000"/>
              <a:lumOff val="80000"/>
            </a:schemeClr>
          </a:solidFill>
        </p:spPr>
        <p:txBody>
          <a:bodyPr wrap="square" rtlCol="0">
            <a:spAutoFit/>
          </a:bodyPr>
          <a:lstStyle/>
          <a:p>
            <a:r>
              <a:rPr lang="fr-FR" sz="1400" b="1" dirty="0">
                <a:latin typeface="Cambria" panose="02040503050406030204" pitchFamily="18" charset="0"/>
              </a:rPr>
              <a:t>Alimentation via des convertisseurs statiques </a:t>
            </a:r>
            <a:r>
              <a:rPr lang="fr-FR" sz="1400" b="1" dirty="0" smtClean="0">
                <a:latin typeface="Cambria" panose="02040503050406030204" pitchFamily="18" charset="0"/>
              </a:rPr>
              <a:t>:</a:t>
            </a:r>
          </a:p>
          <a:p>
            <a:endParaRPr lang="fr-FR" sz="1400" b="1" dirty="0" smtClean="0">
              <a:latin typeface="Cambria" panose="02040503050406030204" pitchFamily="18" charset="0"/>
            </a:endParaRPr>
          </a:p>
          <a:p>
            <a:r>
              <a:rPr lang="fr-FR" sz="1400" dirty="0" smtClean="0">
                <a:latin typeface="Cambria" panose="02040503050406030204" pitchFamily="18" charset="0"/>
              </a:rPr>
              <a:t>Les alimentations EP absorbent des courants harmoniques</a:t>
            </a:r>
            <a:endParaRPr lang="fr-FR" sz="1400" dirty="0">
              <a:latin typeface="Cambria" panose="02040503050406030204" pitchFamily="18" charset="0"/>
            </a:endParaRPr>
          </a:p>
        </p:txBody>
      </p:sp>
      <p:pic>
        <p:nvPicPr>
          <p:cNvPr id="13" name="Image 12"/>
          <p:cNvPicPr>
            <a:picLocks noChangeAspect="1"/>
          </p:cNvPicPr>
          <p:nvPr/>
        </p:nvPicPr>
        <p:blipFill>
          <a:blip r:embed="rId6"/>
          <a:stretch>
            <a:fillRect/>
          </a:stretch>
        </p:blipFill>
        <p:spPr>
          <a:xfrm>
            <a:off x="3085603" y="4314226"/>
            <a:ext cx="2263140" cy="1640205"/>
          </a:xfrm>
          <a:prstGeom prst="rect">
            <a:avLst/>
          </a:prstGeom>
        </p:spPr>
      </p:pic>
      <p:sp>
        <p:nvSpPr>
          <p:cNvPr id="14" name="Rectangle 13"/>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15" name="Rectangle 14"/>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16" name="ZoneTexte 15"/>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r>
              <a:rPr lang="fr-FR" sz="1400" b="1" dirty="0">
                <a:latin typeface="Cambria" panose="02040503050406030204" pitchFamily="18" charset="0"/>
              </a:rPr>
              <a:t>Exemples de quelques causes des </a:t>
            </a:r>
            <a:r>
              <a:rPr lang="fr-FR" sz="1400" b="1" dirty="0" smtClean="0">
                <a:latin typeface="Cambria" panose="02040503050406030204" pitchFamily="18" charset="0"/>
              </a:rPr>
              <a:t>perturbations-Distorsions harmoniques</a:t>
            </a:r>
            <a:endParaRPr lang="fr-FR" sz="1400" b="1" dirty="0">
              <a:latin typeface="Cambria" panose="02040503050406030204" pitchFamily="18" charset="0"/>
            </a:endParaRPr>
          </a:p>
        </p:txBody>
      </p:sp>
      <p:sp>
        <p:nvSpPr>
          <p:cNvPr id="17" name="Espace réservé de la date 16"/>
          <p:cNvSpPr>
            <a:spLocks noGrp="1"/>
          </p:cNvSpPr>
          <p:nvPr>
            <p:ph type="dt" sz="half" idx="10"/>
          </p:nvPr>
        </p:nvSpPr>
        <p:spPr/>
        <p:txBody>
          <a:bodyPr/>
          <a:lstStyle/>
          <a:p>
            <a:fld id="{B73B51C1-CDA9-4684-9AF5-1B1144F4D5AE}" type="datetime1">
              <a:rPr lang="en-US" smtClean="0"/>
              <a:t>4/12/2018</a:t>
            </a:fld>
            <a:endParaRPr lang="fr-FR"/>
          </a:p>
        </p:txBody>
      </p:sp>
      <p:sp>
        <p:nvSpPr>
          <p:cNvPr id="18" name="Espace réservé du pied de page 17"/>
          <p:cNvSpPr>
            <a:spLocks noGrp="1"/>
          </p:cNvSpPr>
          <p:nvPr>
            <p:ph type="ftr" sz="quarter" idx="11"/>
          </p:nvPr>
        </p:nvSpPr>
        <p:spPr/>
        <p:txBody>
          <a:bodyPr/>
          <a:lstStyle/>
          <a:p>
            <a:r>
              <a:rPr lang="fr-FR" smtClean="0"/>
              <a:t>F. HAMOUDI-Power Quality course</a:t>
            </a:r>
            <a:endParaRPr lang="fr-FR"/>
          </a:p>
        </p:txBody>
      </p:sp>
      <p:sp>
        <p:nvSpPr>
          <p:cNvPr id="19" name="Espace réservé du numéro de diapositive 18"/>
          <p:cNvSpPr>
            <a:spLocks noGrp="1"/>
          </p:cNvSpPr>
          <p:nvPr>
            <p:ph type="sldNum" sz="quarter" idx="12"/>
          </p:nvPr>
        </p:nvSpPr>
        <p:spPr/>
        <p:txBody>
          <a:bodyPr/>
          <a:lstStyle/>
          <a:p>
            <a:fld id="{B76D70BF-9E66-48FB-BC9D-44A2DEA7CFB5}" type="slidenum">
              <a:rPr lang="fr-FR" smtClean="0"/>
              <a:t>8</a:t>
            </a:fld>
            <a:endParaRPr lang="fr-FR"/>
          </a:p>
        </p:txBody>
      </p:sp>
    </p:spTree>
    <p:extLst>
      <p:ext uri="{BB962C8B-B14F-4D97-AF65-F5344CB8AC3E}">
        <p14:creationId xmlns:p14="http://schemas.microsoft.com/office/powerpoint/2010/main" val="993605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4" name="ZoneTexte 3"/>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r>
              <a:rPr lang="fr-FR" sz="1400" b="1" dirty="0">
                <a:latin typeface="Cambria" panose="02040503050406030204" pitchFamily="18" charset="0"/>
              </a:rPr>
              <a:t>Exemples de quelques causes des </a:t>
            </a:r>
            <a:r>
              <a:rPr lang="fr-FR" sz="1400" b="1" dirty="0" smtClean="0">
                <a:latin typeface="Cambria" panose="02040503050406030204" pitchFamily="18" charset="0"/>
              </a:rPr>
              <a:t>perturbations-Distorsions harmoniques</a:t>
            </a:r>
            <a:endParaRPr lang="fr-FR" sz="1400" b="1" dirty="0">
              <a:latin typeface="Cambria" panose="02040503050406030204" pitchFamily="18" charset="0"/>
            </a:endParaRPr>
          </a:p>
        </p:txBody>
      </p:sp>
      <p:pic>
        <p:nvPicPr>
          <p:cNvPr id="5" name="Image 4"/>
          <p:cNvPicPr>
            <a:picLocks noChangeAspect="1"/>
          </p:cNvPicPr>
          <p:nvPr/>
        </p:nvPicPr>
        <p:blipFill>
          <a:blip r:embed="rId2"/>
          <a:stretch>
            <a:fillRect/>
          </a:stretch>
        </p:blipFill>
        <p:spPr>
          <a:xfrm>
            <a:off x="5213925" y="1954775"/>
            <a:ext cx="3133439" cy="1563529"/>
          </a:xfrm>
          <a:prstGeom prst="rect">
            <a:avLst/>
          </a:prstGeom>
        </p:spPr>
      </p:pic>
      <p:pic>
        <p:nvPicPr>
          <p:cNvPr id="6" name="Image 5"/>
          <p:cNvPicPr>
            <a:picLocks noChangeAspect="1"/>
          </p:cNvPicPr>
          <p:nvPr/>
        </p:nvPicPr>
        <p:blipFill>
          <a:blip r:embed="rId3"/>
          <a:stretch>
            <a:fillRect/>
          </a:stretch>
        </p:blipFill>
        <p:spPr>
          <a:xfrm>
            <a:off x="348731" y="2029409"/>
            <a:ext cx="2368296" cy="1773936"/>
          </a:xfrm>
          <a:prstGeom prst="rect">
            <a:avLst/>
          </a:prstGeom>
        </p:spPr>
      </p:pic>
      <p:pic>
        <p:nvPicPr>
          <p:cNvPr id="7" name="Image 6"/>
          <p:cNvPicPr>
            <a:picLocks noChangeAspect="1"/>
          </p:cNvPicPr>
          <p:nvPr/>
        </p:nvPicPr>
        <p:blipFill>
          <a:blip r:embed="rId4"/>
          <a:stretch>
            <a:fillRect/>
          </a:stretch>
        </p:blipFill>
        <p:spPr>
          <a:xfrm>
            <a:off x="4713559" y="3603471"/>
            <a:ext cx="2514600" cy="2514600"/>
          </a:xfrm>
          <a:prstGeom prst="rect">
            <a:avLst/>
          </a:prstGeom>
        </p:spPr>
      </p:pic>
      <p:sp>
        <p:nvSpPr>
          <p:cNvPr id="8" name="Flèche droite 7"/>
          <p:cNvSpPr/>
          <p:nvPr/>
        </p:nvSpPr>
        <p:spPr>
          <a:xfrm>
            <a:off x="3034544" y="2819341"/>
            <a:ext cx="1476000"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9" name="Connecteur droit avec flèche 8"/>
          <p:cNvCxnSpPr/>
          <p:nvPr/>
        </p:nvCxnSpPr>
        <p:spPr>
          <a:xfrm flipH="1" flipV="1">
            <a:off x="7115742" y="3620200"/>
            <a:ext cx="466587" cy="3326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ZoneTexte 9"/>
          <p:cNvSpPr txBox="1"/>
          <p:nvPr/>
        </p:nvSpPr>
        <p:spPr>
          <a:xfrm>
            <a:off x="221776" y="5930520"/>
            <a:ext cx="2978830" cy="461665"/>
          </a:xfrm>
          <a:prstGeom prst="rect">
            <a:avLst/>
          </a:prstGeom>
          <a:noFill/>
        </p:spPr>
        <p:txBody>
          <a:bodyPr wrap="square" rtlCol="0">
            <a:spAutoFit/>
          </a:bodyPr>
          <a:lstStyle/>
          <a:p>
            <a:r>
              <a:rPr lang="fr-FR" sz="1200" dirty="0" smtClean="0">
                <a:latin typeface="Cambria" panose="02040503050406030204" pitchFamily="18" charset="0"/>
              </a:rPr>
              <a:t>Machines électriques tournantes </a:t>
            </a:r>
            <a:endParaRPr lang="fr-FR" sz="1200" dirty="0">
              <a:latin typeface="Cambria" panose="02040503050406030204" pitchFamily="18" charset="0"/>
            </a:endParaRPr>
          </a:p>
          <a:p>
            <a:r>
              <a:rPr lang="fr-FR" sz="1200" dirty="0" smtClean="0">
                <a:latin typeface="Cambria" panose="02040503050406030204" pitchFamily="18" charset="0"/>
              </a:rPr>
              <a:t>Le contenu harmoniques est souvent faible</a:t>
            </a:r>
            <a:endParaRPr lang="fr-FR" sz="1200" dirty="0">
              <a:latin typeface="Cambria" panose="02040503050406030204" pitchFamily="18" charset="0"/>
            </a:endParaRPr>
          </a:p>
        </p:txBody>
      </p:sp>
      <p:cxnSp>
        <p:nvCxnSpPr>
          <p:cNvPr id="11" name="Connecteur droit avec flèche 10"/>
          <p:cNvCxnSpPr/>
          <p:nvPr/>
        </p:nvCxnSpPr>
        <p:spPr>
          <a:xfrm flipH="1">
            <a:off x="6801526" y="3473143"/>
            <a:ext cx="107237" cy="138762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2" name="ZoneTexte 11"/>
          <p:cNvSpPr txBox="1"/>
          <p:nvPr/>
        </p:nvSpPr>
        <p:spPr>
          <a:xfrm>
            <a:off x="7214377" y="3978549"/>
            <a:ext cx="1847431" cy="276999"/>
          </a:xfrm>
          <a:prstGeom prst="rect">
            <a:avLst/>
          </a:prstGeom>
          <a:noFill/>
        </p:spPr>
        <p:txBody>
          <a:bodyPr wrap="square" rtlCol="0">
            <a:spAutoFit/>
          </a:bodyPr>
          <a:lstStyle/>
          <a:p>
            <a:r>
              <a:rPr lang="fr-FR" sz="1200" dirty="0" smtClean="0">
                <a:latin typeface="Cambria" panose="02040503050406030204" pitchFamily="18" charset="0"/>
              </a:rPr>
              <a:t>Courbe de magnétisation</a:t>
            </a:r>
            <a:endParaRPr lang="fr-FR" sz="1200" dirty="0">
              <a:latin typeface="Cambria" panose="02040503050406030204" pitchFamily="18" charset="0"/>
            </a:endParaRPr>
          </a:p>
        </p:txBody>
      </p:sp>
      <p:sp>
        <p:nvSpPr>
          <p:cNvPr id="13" name="Ellipse 12"/>
          <p:cNvSpPr/>
          <p:nvPr/>
        </p:nvSpPr>
        <p:spPr>
          <a:xfrm>
            <a:off x="6191062" y="2249143"/>
            <a:ext cx="1220928" cy="1224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p:cNvPicPr>
            <a:picLocks noChangeAspect="1"/>
          </p:cNvPicPr>
          <p:nvPr/>
        </p:nvPicPr>
        <p:blipFill>
          <a:blip r:embed="rId5"/>
          <a:stretch>
            <a:fillRect/>
          </a:stretch>
        </p:blipFill>
        <p:spPr>
          <a:xfrm>
            <a:off x="389829" y="4138534"/>
            <a:ext cx="2215991" cy="1790700"/>
          </a:xfrm>
          <a:prstGeom prst="rect">
            <a:avLst/>
          </a:prstGeom>
        </p:spPr>
      </p:pic>
      <p:sp>
        <p:nvSpPr>
          <p:cNvPr id="15" name="ZoneTexte 14"/>
          <p:cNvSpPr txBox="1"/>
          <p:nvPr/>
        </p:nvSpPr>
        <p:spPr>
          <a:xfrm>
            <a:off x="7136290" y="5114524"/>
            <a:ext cx="2132789" cy="461665"/>
          </a:xfrm>
          <a:prstGeom prst="rect">
            <a:avLst/>
          </a:prstGeom>
          <a:noFill/>
        </p:spPr>
        <p:txBody>
          <a:bodyPr wrap="square" rtlCol="0">
            <a:spAutoFit/>
          </a:bodyPr>
          <a:lstStyle/>
          <a:p>
            <a:r>
              <a:rPr lang="fr-FR" sz="1200" dirty="0">
                <a:latin typeface="Cambria" panose="02040503050406030204" pitchFamily="18" charset="0"/>
              </a:rPr>
              <a:t>C</a:t>
            </a:r>
            <a:r>
              <a:rPr lang="fr-FR" sz="1200" dirty="0" smtClean="0">
                <a:latin typeface="Cambria" panose="02040503050406030204" pitchFamily="18" charset="0"/>
              </a:rPr>
              <a:t>ourant de magnétisation</a:t>
            </a:r>
          </a:p>
          <a:p>
            <a:r>
              <a:rPr lang="fr-FR" sz="1200" dirty="0" smtClean="0">
                <a:latin typeface="Cambria" panose="02040503050406030204" pitchFamily="18" charset="0"/>
              </a:rPr>
              <a:t>Riche en harmoniques 3, 9, …</a:t>
            </a:r>
            <a:endParaRPr lang="fr-FR" sz="1200" dirty="0">
              <a:latin typeface="Cambria" panose="02040503050406030204" pitchFamily="18" charset="0"/>
            </a:endParaRPr>
          </a:p>
        </p:txBody>
      </p:sp>
      <p:sp>
        <p:nvSpPr>
          <p:cNvPr id="16" name="ZoneTexte 15"/>
          <p:cNvSpPr txBox="1"/>
          <p:nvPr/>
        </p:nvSpPr>
        <p:spPr>
          <a:xfrm>
            <a:off x="205483" y="1248353"/>
            <a:ext cx="8738455" cy="738664"/>
          </a:xfrm>
          <a:prstGeom prst="rect">
            <a:avLst/>
          </a:prstGeom>
          <a:solidFill>
            <a:schemeClr val="accent4">
              <a:lumMod val="20000"/>
              <a:lumOff val="80000"/>
            </a:schemeClr>
          </a:solidFill>
        </p:spPr>
        <p:txBody>
          <a:bodyPr wrap="square" rtlCol="0">
            <a:spAutoFit/>
          </a:bodyPr>
          <a:lstStyle/>
          <a:p>
            <a:r>
              <a:rPr lang="fr-FR" sz="1400" b="1" dirty="0" smtClean="0">
                <a:latin typeface="Cambria" panose="02040503050406030204" pitchFamily="18" charset="0"/>
              </a:rPr>
              <a:t>Machines électriques:</a:t>
            </a:r>
          </a:p>
          <a:p>
            <a:endParaRPr lang="fr-FR" sz="1400" b="1" dirty="0">
              <a:latin typeface="Cambria" panose="02040503050406030204" pitchFamily="18" charset="0"/>
            </a:endParaRPr>
          </a:p>
          <a:p>
            <a:r>
              <a:rPr lang="fr-FR" sz="1400" dirty="0" smtClean="0">
                <a:latin typeface="Cambria" panose="02040503050406030204" pitchFamily="18" charset="0"/>
              </a:rPr>
              <a:t>A cause de la courbe d’</a:t>
            </a:r>
            <a:r>
              <a:rPr lang="fr-FR" sz="1400" dirty="0" err="1" smtClean="0">
                <a:latin typeface="Cambria" panose="02040503050406030204" pitchFamily="18" charset="0"/>
              </a:rPr>
              <a:t>émantation</a:t>
            </a:r>
            <a:r>
              <a:rPr lang="fr-FR" sz="1400" dirty="0" smtClean="0">
                <a:latin typeface="Cambria" panose="02040503050406030204" pitchFamily="18" charset="0"/>
              </a:rPr>
              <a:t> et</a:t>
            </a:r>
            <a:endParaRPr lang="fr-FR" sz="1400" dirty="0">
              <a:latin typeface="Cambria" panose="02040503050406030204" pitchFamily="18" charset="0"/>
            </a:endParaRPr>
          </a:p>
        </p:txBody>
      </p:sp>
      <p:sp>
        <p:nvSpPr>
          <p:cNvPr id="17" name="ZoneTexte 16"/>
          <p:cNvSpPr txBox="1"/>
          <p:nvPr/>
        </p:nvSpPr>
        <p:spPr>
          <a:xfrm>
            <a:off x="470698" y="3799104"/>
            <a:ext cx="2201941" cy="276999"/>
          </a:xfrm>
          <a:prstGeom prst="rect">
            <a:avLst/>
          </a:prstGeom>
          <a:noFill/>
        </p:spPr>
        <p:txBody>
          <a:bodyPr wrap="square" rtlCol="0">
            <a:spAutoFit/>
          </a:bodyPr>
          <a:lstStyle/>
          <a:p>
            <a:r>
              <a:rPr lang="fr-FR" sz="1200" dirty="0" smtClean="0">
                <a:latin typeface="Cambria" panose="02040503050406030204" pitchFamily="18" charset="0"/>
              </a:rPr>
              <a:t>Transformateurs de puissance</a:t>
            </a:r>
            <a:endParaRPr lang="fr-FR" sz="1200" dirty="0">
              <a:latin typeface="Cambria" panose="02040503050406030204" pitchFamily="18" charset="0"/>
            </a:endParaRPr>
          </a:p>
        </p:txBody>
      </p:sp>
      <p:sp>
        <p:nvSpPr>
          <p:cNvPr id="18" name="Espace réservé de la date 17"/>
          <p:cNvSpPr>
            <a:spLocks noGrp="1"/>
          </p:cNvSpPr>
          <p:nvPr>
            <p:ph type="dt" sz="half" idx="10"/>
          </p:nvPr>
        </p:nvSpPr>
        <p:spPr/>
        <p:txBody>
          <a:bodyPr/>
          <a:lstStyle/>
          <a:p>
            <a:fld id="{B50F1470-43A3-4B8B-91F9-27128E46CF18}" type="datetime1">
              <a:rPr lang="en-US" smtClean="0"/>
              <a:t>4/12/2018</a:t>
            </a:fld>
            <a:endParaRPr lang="fr-FR"/>
          </a:p>
        </p:txBody>
      </p:sp>
      <p:sp>
        <p:nvSpPr>
          <p:cNvPr id="19" name="Espace réservé du pied de page 18"/>
          <p:cNvSpPr>
            <a:spLocks noGrp="1"/>
          </p:cNvSpPr>
          <p:nvPr>
            <p:ph type="ftr" sz="quarter" idx="11"/>
          </p:nvPr>
        </p:nvSpPr>
        <p:spPr/>
        <p:txBody>
          <a:bodyPr/>
          <a:lstStyle/>
          <a:p>
            <a:r>
              <a:rPr lang="fr-FR" smtClean="0"/>
              <a:t>F. HAMOUDI-Power Quality course</a:t>
            </a:r>
            <a:endParaRPr lang="fr-FR"/>
          </a:p>
        </p:txBody>
      </p:sp>
      <p:sp>
        <p:nvSpPr>
          <p:cNvPr id="20" name="Espace réservé du numéro de diapositive 19"/>
          <p:cNvSpPr>
            <a:spLocks noGrp="1"/>
          </p:cNvSpPr>
          <p:nvPr>
            <p:ph type="sldNum" sz="quarter" idx="12"/>
          </p:nvPr>
        </p:nvSpPr>
        <p:spPr/>
        <p:txBody>
          <a:bodyPr/>
          <a:lstStyle/>
          <a:p>
            <a:fld id="{B76D70BF-9E66-48FB-BC9D-44A2DEA7CFB5}" type="slidenum">
              <a:rPr lang="fr-FR" smtClean="0"/>
              <a:t>9</a:t>
            </a:fld>
            <a:endParaRPr lang="fr-FR"/>
          </a:p>
        </p:txBody>
      </p:sp>
    </p:spTree>
    <p:extLst>
      <p:ext uri="{BB962C8B-B14F-4D97-AF65-F5344CB8AC3E}">
        <p14:creationId xmlns:p14="http://schemas.microsoft.com/office/powerpoint/2010/main" val="1279769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up)">
                                      <p:cBhvr>
                                        <p:cTn id="12" dur="500"/>
                                        <p:tgtEl>
                                          <p:spTgt spid="13"/>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up)">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4" name="ZoneTexte 3"/>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r>
              <a:rPr lang="fr-FR" sz="1400" b="1" dirty="0">
                <a:latin typeface="Cambria" panose="02040503050406030204" pitchFamily="18" charset="0"/>
              </a:rPr>
              <a:t>Exemples de quelques causes des </a:t>
            </a:r>
            <a:r>
              <a:rPr lang="fr-FR" sz="1400" b="1" dirty="0" smtClean="0">
                <a:latin typeface="Cambria" panose="02040503050406030204" pitchFamily="18" charset="0"/>
              </a:rPr>
              <a:t>perturbations-Distorsions harmoniques</a:t>
            </a:r>
            <a:endParaRPr lang="fr-FR" sz="1400" b="1" dirty="0">
              <a:latin typeface="Cambria" panose="02040503050406030204" pitchFamily="18" charset="0"/>
            </a:endParaRPr>
          </a:p>
        </p:txBody>
      </p:sp>
      <p:pic>
        <p:nvPicPr>
          <p:cNvPr id="5" name="Image 4"/>
          <p:cNvPicPr>
            <a:picLocks noChangeAspect="1"/>
          </p:cNvPicPr>
          <p:nvPr/>
        </p:nvPicPr>
        <p:blipFill>
          <a:blip r:embed="rId2"/>
          <a:stretch>
            <a:fillRect/>
          </a:stretch>
        </p:blipFill>
        <p:spPr>
          <a:xfrm>
            <a:off x="5353906" y="2710257"/>
            <a:ext cx="3091451" cy="943777"/>
          </a:xfrm>
          <a:prstGeom prst="rect">
            <a:avLst/>
          </a:prstGeom>
        </p:spPr>
      </p:pic>
      <p:pic>
        <p:nvPicPr>
          <p:cNvPr id="6" name="Image 5"/>
          <p:cNvPicPr>
            <a:picLocks noChangeAspect="1"/>
          </p:cNvPicPr>
          <p:nvPr/>
        </p:nvPicPr>
        <p:blipFill>
          <a:blip r:embed="rId3"/>
          <a:stretch>
            <a:fillRect/>
          </a:stretch>
        </p:blipFill>
        <p:spPr>
          <a:xfrm>
            <a:off x="335852" y="2153846"/>
            <a:ext cx="3600450" cy="1500188"/>
          </a:xfrm>
          <a:prstGeom prst="rect">
            <a:avLst/>
          </a:prstGeom>
        </p:spPr>
      </p:pic>
      <p:pic>
        <p:nvPicPr>
          <p:cNvPr id="7" name="Image 6"/>
          <p:cNvPicPr>
            <a:picLocks noChangeAspect="1"/>
          </p:cNvPicPr>
          <p:nvPr/>
        </p:nvPicPr>
        <p:blipFill>
          <a:blip r:embed="rId4"/>
          <a:stretch>
            <a:fillRect/>
          </a:stretch>
        </p:blipFill>
        <p:spPr>
          <a:xfrm>
            <a:off x="335852" y="4115977"/>
            <a:ext cx="3190875" cy="1076325"/>
          </a:xfrm>
          <a:prstGeom prst="rect">
            <a:avLst/>
          </a:prstGeom>
        </p:spPr>
      </p:pic>
      <p:sp>
        <p:nvSpPr>
          <p:cNvPr id="8" name="ZoneTexte 7"/>
          <p:cNvSpPr txBox="1"/>
          <p:nvPr/>
        </p:nvSpPr>
        <p:spPr>
          <a:xfrm>
            <a:off x="205482" y="1320044"/>
            <a:ext cx="8753583" cy="738664"/>
          </a:xfrm>
          <a:prstGeom prst="rect">
            <a:avLst/>
          </a:prstGeom>
          <a:solidFill>
            <a:schemeClr val="accent4">
              <a:lumMod val="20000"/>
              <a:lumOff val="80000"/>
            </a:schemeClr>
          </a:solidFill>
        </p:spPr>
        <p:txBody>
          <a:bodyPr wrap="square" rtlCol="0">
            <a:spAutoFit/>
          </a:bodyPr>
          <a:lstStyle/>
          <a:p>
            <a:r>
              <a:rPr lang="fr-FR" sz="1400" b="1" dirty="0" smtClean="0">
                <a:latin typeface="Cambria" panose="02040503050406030204" pitchFamily="18" charset="0"/>
              </a:rPr>
              <a:t>Chaines de conversion d’énergies renouvelables:</a:t>
            </a:r>
          </a:p>
          <a:p>
            <a:endParaRPr lang="fr-FR" sz="1400" b="1" dirty="0">
              <a:latin typeface="Cambria" panose="02040503050406030204" pitchFamily="18" charset="0"/>
            </a:endParaRPr>
          </a:p>
          <a:p>
            <a:r>
              <a:rPr lang="fr-FR" sz="1400" dirty="0" smtClean="0">
                <a:latin typeface="Cambria" panose="02040503050406030204" pitchFamily="18" charset="0"/>
              </a:rPr>
              <a:t>Les convertisseurs statiques utilisés dans cette chaine sont source de pollution harmonique </a:t>
            </a:r>
            <a:endParaRPr lang="fr-FR" sz="1400" dirty="0">
              <a:latin typeface="Cambria" panose="02040503050406030204" pitchFamily="18" charset="0"/>
            </a:endParaRPr>
          </a:p>
        </p:txBody>
      </p:sp>
      <p:sp>
        <p:nvSpPr>
          <p:cNvPr id="9" name="ZoneTexte 8"/>
          <p:cNvSpPr txBox="1"/>
          <p:nvPr/>
        </p:nvSpPr>
        <p:spPr>
          <a:xfrm>
            <a:off x="4677227" y="3884779"/>
            <a:ext cx="4466773" cy="646331"/>
          </a:xfrm>
          <a:prstGeom prst="rect">
            <a:avLst/>
          </a:prstGeom>
          <a:noFill/>
        </p:spPr>
        <p:txBody>
          <a:bodyPr wrap="square" rtlCol="0">
            <a:spAutoFit/>
          </a:bodyPr>
          <a:lstStyle/>
          <a:p>
            <a:r>
              <a:rPr lang="fr-FR" sz="1200" dirty="0" smtClean="0">
                <a:latin typeface="Cambria" panose="02040503050406030204" pitchFamily="18" charset="0"/>
              </a:rPr>
              <a:t>Tension à la sortie du convertisseur (onduleur en général)</a:t>
            </a:r>
          </a:p>
          <a:p>
            <a:endParaRPr lang="fr-FR" sz="1200" dirty="0">
              <a:latin typeface="Cambria" panose="02040503050406030204" pitchFamily="18" charset="0"/>
            </a:endParaRPr>
          </a:p>
          <a:p>
            <a:r>
              <a:rPr lang="fr-FR" sz="1200" dirty="0" smtClean="0">
                <a:latin typeface="Cambria" panose="02040503050406030204" pitchFamily="18" charset="0"/>
              </a:rPr>
              <a:t>Contenu harmonique  </a:t>
            </a:r>
            <a:r>
              <a:rPr lang="fr-FR" sz="1200" dirty="0">
                <a:latin typeface="Cambria" panose="02040503050406030204" pitchFamily="18" charset="0"/>
              </a:rPr>
              <a:t>5</a:t>
            </a:r>
            <a:r>
              <a:rPr lang="fr-FR" sz="1200" dirty="0" smtClean="0">
                <a:latin typeface="Cambria" panose="02040503050406030204" pitchFamily="18" charset="0"/>
              </a:rPr>
              <a:t>, 7, 11,…</a:t>
            </a:r>
            <a:endParaRPr lang="fr-FR" sz="1200" dirty="0">
              <a:latin typeface="Cambria" panose="02040503050406030204" pitchFamily="18" charset="0"/>
            </a:endParaRPr>
          </a:p>
        </p:txBody>
      </p:sp>
      <p:cxnSp>
        <p:nvCxnSpPr>
          <p:cNvPr id="10" name="Connecteur droit avec flèche 9"/>
          <p:cNvCxnSpPr/>
          <p:nvPr/>
        </p:nvCxnSpPr>
        <p:spPr>
          <a:xfrm flipV="1">
            <a:off x="2922588" y="3357854"/>
            <a:ext cx="2327506" cy="120178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a:off x="3936302" y="3061699"/>
            <a:ext cx="1241873" cy="207482"/>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2" name="Espace réservé de la date 11"/>
          <p:cNvSpPr>
            <a:spLocks noGrp="1"/>
          </p:cNvSpPr>
          <p:nvPr>
            <p:ph type="dt" sz="half" idx="10"/>
          </p:nvPr>
        </p:nvSpPr>
        <p:spPr/>
        <p:txBody>
          <a:bodyPr/>
          <a:lstStyle/>
          <a:p>
            <a:fld id="{0F481D90-B7D1-468C-9FB6-391B47E41784}" type="datetime1">
              <a:rPr lang="en-US" smtClean="0"/>
              <a:t>4/12/2018</a:t>
            </a:fld>
            <a:endParaRPr lang="fr-FR"/>
          </a:p>
        </p:txBody>
      </p:sp>
      <p:sp>
        <p:nvSpPr>
          <p:cNvPr id="13" name="Espace réservé du pied de page 12"/>
          <p:cNvSpPr>
            <a:spLocks noGrp="1"/>
          </p:cNvSpPr>
          <p:nvPr>
            <p:ph type="ftr" sz="quarter" idx="11"/>
          </p:nvPr>
        </p:nvSpPr>
        <p:spPr/>
        <p:txBody>
          <a:bodyPr/>
          <a:lstStyle/>
          <a:p>
            <a:r>
              <a:rPr lang="fr-FR" smtClean="0"/>
              <a:t>F. HAMOUDI-Power Quality course</a:t>
            </a:r>
            <a:endParaRPr lang="fr-FR"/>
          </a:p>
        </p:txBody>
      </p:sp>
      <p:sp>
        <p:nvSpPr>
          <p:cNvPr id="14" name="Espace réservé du numéro de diapositive 13"/>
          <p:cNvSpPr>
            <a:spLocks noGrp="1"/>
          </p:cNvSpPr>
          <p:nvPr>
            <p:ph type="sldNum" sz="quarter" idx="12"/>
          </p:nvPr>
        </p:nvSpPr>
        <p:spPr/>
        <p:txBody>
          <a:bodyPr/>
          <a:lstStyle/>
          <a:p>
            <a:fld id="{B76D70BF-9E66-48FB-BC9D-44A2DEA7CFB5}" type="slidenum">
              <a:rPr lang="fr-FR" smtClean="0"/>
              <a:t>10</a:t>
            </a:fld>
            <a:endParaRPr lang="fr-FR"/>
          </a:p>
        </p:txBody>
      </p:sp>
    </p:spTree>
    <p:extLst>
      <p:ext uri="{BB962C8B-B14F-4D97-AF65-F5344CB8AC3E}">
        <p14:creationId xmlns:p14="http://schemas.microsoft.com/office/powerpoint/2010/main" val="1568321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4" name="ZoneTexte 3"/>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r>
              <a:rPr lang="fr-FR" sz="1400" b="1" dirty="0" smtClean="0">
                <a:latin typeface="Cambria" panose="02040503050406030204" pitchFamily="18" charset="0"/>
              </a:rPr>
              <a:t>Caractérisation des perturbations de l’onde</a:t>
            </a:r>
            <a:endParaRPr lang="fr-FR" sz="1400" b="1" dirty="0">
              <a:latin typeface="Cambria" panose="02040503050406030204" pitchFamily="18" charset="0"/>
            </a:endParaRPr>
          </a:p>
        </p:txBody>
      </p:sp>
      <p:sp>
        <p:nvSpPr>
          <p:cNvPr id="5" name="Rectangle à coins arrondis 4"/>
          <p:cNvSpPr/>
          <p:nvPr/>
        </p:nvSpPr>
        <p:spPr>
          <a:xfrm>
            <a:off x="195209" y="1705509"/>
            <a:ext cx="1512000" cy="431515"/>
          </a:xfrm>
          <a:prstGeom prst="roundRect">
            <a:avLst/>
          </a:prstGeom>
          <a:solidFill>
            <a:srgbClr val="92D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400" b="1" dirty="0">
                <a:solidFill>
                  <a:schemeClr val="tx1"/>
                </a:solidFill>
                <a:latin typeface="Cambria" panose="02040503050406030204" pitchFamily="18" charset="0"/>
              </a:rPr>
              <a:t>Creux de tension</a:t>
            </a:r>
          </a:p>
        </p:txBody>
      </p:sp>
      <p:sp>
        <p:nvSpPr>
          <p:cNvPr id="6" name="Rectangle à coins arrondis 5"/>
          <p:cNvSpPr/>
          <p:nvPr/>
        </p:nvSpPr>
        <p:spPr>
          <a:xfrm>
            <a:off x="184935" y="2589490"/>
            <a:ext cx="1512000" cy="431515"/>
          </a:xfrm>
          <a:prstGeom prst="roundRect">
            <a:avLst/>
          </a:prstGeom>
          <a:solidFill>
            <a:srgbClr val="92D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400" b="1" dirty="0" smtClean="0">
                <a:solidFill>
                  <a:schemeClr val="tx1"/>
                </a:solidFill>
                <a:latin typeface="Cambria" panose="02040503050406030204" pitchFamily="18" charset="0"/>
              </a:rPr>
              <a:t>Déséquilibre</a:t>
            </a:r>
            <a:endParaRPr lang="fr-FR" sz="1400" b="1" dirty="0">
              <a:solidFill>
                <a:schemeClr val="tx1"/>
              </a:solidFill>
              <a:latin typeface="Cambria" panose="02040503050406030204" pitchFamily="18" charset="0"/>
            </a:endParaRPr>
          </a:p>
        </p:txBody>
      </p:sp>
      <p:sp>
        <p:nvSpPr>
          <p:cNvPr id="7" name="Rectangle à coins arrondis 6"/>
          <p:cNvSpPr/>
          <p:nvPr/>
        </p:nvSpPr>
        <p:spPr>
          <a:xfrm>
            <a:off x="184935" y="4023899"/>
            <a:ext cx="1512000" cy="431515"/>
          </a:xfrm>
          <a:prstGeom prst="roundRect">
            <a:avLst/>
          </a:prstGeom>
          <a:solidFill>
            <a:srgbClr val="92D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400" b="1" dirty="0" smtClean="0">
                <a:solidFill>
                  <a:schemeClr val="tx1"/>
                </a:solidFill>
                <a:latin typeface="Cambria" panose="02040503050406030204" pitchFamily="18" charset="0"/>
              </a:rPr>
              <a:t>Fluctuations d’amplitude</a:t>
            </a:r>
            <a:endParaRPr lang="fr-FR" sz="1400" b="1" dirty="0">
              <a:solidFill>
                <a:schemeClr val="tx1"/>
              </a:solidFill>
              <a:latin typeface="Cambria" panose="02040503050406030204" pitchFamily="18" charset="0"/>
            </a:endParaRPr>
          </a:p>
        </p:txBody>
      </p:sp>
      <mc:AlternateContent xmlns:mc="http://schemas.openxmlformats.org/markup-compatibility/2006" xmlns:a14="http://schemas.microsoft.com/office/drawing/2010/main">
        <mc:Choice Requires="a14">
          <p:sp>
            <p:nvSpPr>
              <p:cNvPr id="8" name="Rectangle 7"/>
              <p:cNvSpPr/>
              <p:nvPr/>
            </p:nvSpPr>
            <p:spPr>
              <a:xfrm>
                <a:off x="2496624" y="1376738"/>
                <a:ext cx="1582220" cy="34932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Profondeur </a:t>
                </a:r>
                <a14:m>
                  <m:oMath xmlns:m="http://schemas.openxmlformats.org/officeDocument/2006/math">
                    <m:r>
                      <m:rPr>
                        <m:sty m:val="p"/>
                      </m:rPr>
                      <a:rPr lang="fr-FR" sz="1200" i="0" dirty="0" smtClean="0">
                        <a:solidFill>
                          <a:schemeClr val="tx1"/>
                        </a:solidFill>
                        <a:latin typeface="Cambria Math" panose="02040503050406030204" pitchFamily="18" charset="0"/>
                      </a:rPr>
                      <m:t>Δ</m:t>
                    </m:r>
                    <m:r>
                      <a:rPr lang="fr-FR" sz="1200" i="1" dirty="0" smtClean="0">
                        <a:solidFill>
                          <a:schemeClr val="tx1"/>
                        </a:solidFill>
                        <a:latin typeface="Cambria Math" panose="02040503050406030204" pitchFamily="18" charset="0"/>
                      </a:rPr>
                      <m:t>𝑉</m:t>
                    </m:r>
                    <m:r>
                      <a:rPr lang="fr-FR" sz="1200" b="0" i="1" dirty="0" smtClean="0">
                        <a:solidFill>
                          <a:schemeClr val="tx1"/>
                        </a:solidFill>
                        <a:latin typeface="Cambria Math" panose="02040503050406030204" pitchFamily="18" charset="0"/>
                      </a:rPr>
                      <m:t> </m:t>
                    </m:r>
                  </m:oMath>
                </a14:m>
                <a:endParaRPr lang="fr-FR" sz="1200" dirty="0">
                  <a:solidFill>
                    <a:schemeClr val="tx1"/>
                  </a:solidFill>
                  <a:latin typeface="Cambria" panose="020405030504060302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2496624" y="1376738"/>
                <a:ext cx="1582220" cy="349322"/>
              </a:xfrm>
              <a:prstGeom prst="rect">
                <a:avLst/>
              </a:prstGeom>
              <a:blipFill rotWithShape="0">
                <a:blip r:embed="rId2"/>
                <a:stretch>
                  <a:fillRect/>
                </a:stretch>
              </a:blipFill>
              <a:ln>
                <a:noFill/>
              </a:ln>
              <a:effectLst>
                <a:outerShdw blurRad="44450" dist="27940" dir="5400000" algn="ctr">
                  <a:srgbClr val="000000">
                    <a:alpha val="32000"/>
                  </a:srgbClr>
                </a:outerShdw>
              </a:effectLst>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2501104" y="2071408"/>
                <a:ext cx="1582220" cy="34932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Durée </a:t>
                </a:r>
                <a14:m>
                  <m:oMath xmlns:m="http://schemas.openxmlformats.org/officeDocument/2006/math">
                    <m:r>
                      <m:rPr>
                        <m:sty m:val="p"/>
                      </m:rPr>
                      <a:rPr lang="fr-FR" sz="1200" i="0" dirty="0" smtClean="0">
                        <a:solidFill>
                          <a:schemeClr val="tx1"/>
                        </a:solidFill>
                        <a:latin typeface="Cambria Math" panose="02040503050406030204" pitchFamily="18" charset="0"/>
                      </a:rPr>
                      <m:t>Δ</m:t>
                    </m:r>
                    <m:r>
                      <a:rPr lang="fr-FR" sz="1200" i="1" dirty="0" smtClean="0">
                        <a:solidFill>
                          <a:schemeClr val="tx1"/>
                        </a:solidFill>
                        <a:latin typeface="Cambria Math" panose="02040503050406030204" pitchFamily="18" charset="0"/>
                      </a:rPr>
                      <m:t>𝑇</m:t>
                    </m:r>
                  </m:oMath>
                </a14:m>
                <a:endParaRPr lang="fr-FR" sz="1200" dirty="0">
                  <a:solidFill>
                    <a:schemeClr val="tx1"/>
                  </a:solidFill>
                  <a:latin typeface="Cambria" panose="02040503050406030204" pitchFamily="18"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2501104" y="2071408"/>
                <a:ext cx="1582220" cy="349322"/>
              </a:xfrm>
              <a:prstGeom prst="rect">
                <a:avLst/>
              </a:prstGeom>
              <a:blipFill rotWithShape="0">
                <a:blip r:embed="rId3"/>
                <a:stretch>
                  <a:fillRect/>
                </a:stretch>
              </a:blipFill>
              <a:ln>
                <a:noFill/>
              </a:ln>
              <a:effectLst>
                <a:outerShdw blurRad="44450" dist="27940" dir="5400000" algn="ctr">
                  <a:srgbClr val="000000">
                    <a:alpha val="32000"/>
                  </a:srgbClr>
                </a:outerShdw>
              </a:effectLst>
            </p:spPr>
            <p:txBody>
              <a:bodyPr/>
              <a:lstStyle/>
              <a:p>
                <a:r>
                  <a:rPr lang="fr-FR">
                    <a:noFill/>
                  </a:rPr>
                  <a:t> </a:t>
                </a:r>
              </a:p>
            </p:txBody>
          </p:sp>
        </mc:Fallback>
      </mc:AlternateContent>
      <p:sp>
        <p:nvSpPr>
          <p:cNvPr id="10" name="Rectangle 9"/>
          <p:cNvSpPr/>
          <p:nvPr/>
        </p:nvSpPr>
        <p:spPr>
          <a:xfrm>
            <a:off x="2527445" y="2620310"/>
            <a:ext cx="1582220" cy="34932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Taux de déséquilibre</a:t>
            </a:r>
            <a:endParaRPr lang="fr-FR" sz="1200" dirty="0">
              <a:solidFill>
                <a:schemeClr val="tx1"/>
              </a:solidFill>
              <a:latin typeface="Cambria" panose="02040503050406030204" pitchFamily="18" charset="0"/>
            </a:endParaRPr>
          </a:p>
        </p:txBody>
      </p:sp>
      <mc:AlternateContent xmlns:mc="http://schemas.openxmlformats.org/markup-compatibility/2006" xmlns:a14="http://schemas.microsoft.com/office/drawing/2010/main">
        <mc:Choice Requires="a14">
          <p:sp>
            <p:nvSpPr>
              <p:cNvPr id="11" name="ZoneTexte 10"/>
              <p:cNvSpPr txBox="1"/>
              <p:nvPr/>
            </p:nvSpPr>
            <p:spPr>
              <a:xfrm>
                <a:off x="2501104" y="3059789"/>
                <a:ext cx="659989" cy="34567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𝜏</m:t>
                          </m:r>
                        </m:e>
                        <m:sub>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𝑉</m:t>
                              </m:r>
                            </m:e>
                            <m:sup>
                              <m:r>
                                <a:rPr lang="fr-FR" sz="1200" b="0" i="1" smtClean="0">
                                  <a:latin typeface="Cambria Math" panose="02040503050406030204" pitchFamily="18" charset="0"/>
                                </a:rPr>
                                <m:t>−</m:t>
                              </m:r>
                            </m:sup>
                          </m:sSup>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𝑉</m:t>
                              </m:r>
                            </m:e>
                            <m:sup>
                              <m:r>
                                <a:rPr lang="fr-FR" sz="1200" b="0" i="1" smtClean="0">
                                  <a:latin typeface="Cambria Math" panose="02040503050406030204" pitchFamily="18" charset="0"/>
                                </a:rPr>
                                <m:t>−</m:t>
                              </m:r>
                            </m:sup>
                          </m:sSup>
                        </m:num>
                        <m:den>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𝑉</m:t>
                              </m:r>
                            </m:e>
                            <m:sup>
                              <m:r>
                                <a:rPr lang="fr-FR" sz="1200" b="0" i="1" smtClean="0">
                                  <a:latin typeface="Cambria Math" panose="02040503050406030204" pitchFamily="18" charset="0"/>
                                </a:rPr>
                                <m:t>+</m:t>
                              </m:r>
                            </m:sup>
                          </m:sSup>
                        </m:den>
                      </m:f>
                    </m:oMath>
                  </m:oMathPara>
                </a14:m>
                <a:endParaRPr lang="fr-FR" sz="1200" dirty="0"/>
              </a:p>
            </p:txBody>
          </p:sp>
        </mc:Choice>
        <mc:Fallback xmlns="">
          <p:sp>
            <p:nvSpPr>
              <p:cNvPr id="11" name="ZoneTexte 10"/>
              <p:cNvSpPr txBox="1">
                <a:spLocks noRot="1" noChangeAspect="1" noMove="1" noResize="1" noEditPoints="1" noAdjustHandles="1" noChangeArrowheads="1" noChangeShapeType="1" noTextEdit="1"/>
              </p:cNvSpPr>
              <p:nvPr/>
            </p:nvSpPr>
            <p:spPr>
              <a:xfrm>
                <a:off x="2501104" y="3059789"/>
                <a:ext cx="659989" cy="345672"/>
              </a:xfrm>
              <a:prstGeom prst="rect">
                <a:avLst/>
              </a:prstGeom>
              <a:blipFill rotWithShape="0">
                <a:blip r:embed="rId4"/>
                <a:stretch>
                  <a:fillRect l="-2752" t="-3509" r="-917" b="-14035"/>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2" name="ZoneTexte 11"/>
              <p:cNvSpPr txBox="1"/>
              <p:nvPr/>
            </p:nvSpPr>
            <p:spPr>
              <a:xfrm>
                <a:off x="3433283" y="3021005"/>
                <a:ext cx="645561" cy="37048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𝜏</m:t>
                          </m:r>
                        </m:e>
                        <m:sub>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𝑉</m:t>
                              </m:r>
                            </m:e>
                            <m:sup>
                              <m:r>
                                <a:rPr lang="fr-FR" sz="1200" b="0" i="1" smtClean="0">
                                  <a:latin typeface="Cambria Math" panose="02040503050406030204" pitchFamily="18" charset="0"/>
                                </a:rPr>
                                <m:t>0</m:t>
                              </m:r>
                            </m:sup>
                          </m:sSup>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𝑉</m:t>
                              </m:r>
                            </m:e>
                            <m:sup>
                              <m:r>
                                <a:rPr lang="fr-FR" sz="1200" b="0" i="1" smtClean="0">
                                  <a:latin typeface="Cambria Math" panose="02040503050406030204" pitchFamily="18" charset="0"/>
                                </a:rPr>
                                <m:t>0</m:t>
                              </m:r>
                            </m:sup>
                          </m:sSup>
                        </m:num>
                        <m:den>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𝑉</m:t>
                              </m:r>
                            </m:e>
                            <m:sup>
                              <m:r>
                                <a:rPr lang="fr-FR" sz="1200" b="0" i="1" smtClean="0">
                                  <a:latin typeface="Cambria Math" panose="02040503050406030204" pitchFamily="18" charset="0"/>
                                </a:rPr>
                                <m:t>+</m:t>
                              </m:r>
                            </m:sup>
                          </m:sSup>
                        </m:den>
                      </m:f>
                    </m:oMath>
                  </m:oMathPara>
                </a14:m>
                <a:endParaRPr lang="fr-FR" sz="1200" dirty="0"/>
              </a:p>
            </p:txBody>
          </p:sp>
        </mc:Choice>
        <mc:Fallback xmlns="">
          <p:sp>
            <p:nvSpPr>
              <p:cNvPr id="12" name="ZoneTexte 11"/>
              <p:cNvSpPr txBox="1">
                <a:spLocks noRot="1" noChangeAspect="1" noMove="1" noResize="1" noEditPoints="1" noAdjustHandles="1" noChangeArrowheads="1" noChangeShapeType="1" noTextEdit="1"/>
              </p:cNvSpPr>
              <p:nvPr/>
            </p:nvSpPr>
            <p:spPr>
              <a:xfrm>
                <a:off x="3433283" y="3021005"/>
                <a:ext cx="645561" cy="370486"/>
              </a:xfrm>
              <a:prstGeom prst="rect">
                <a:avLst/>
              </a:prstGeom>
              <a:blipFill rotWithShape="0">
                <a:blip r:embed="rId5"/>
                <a:stretch>
                  <a:fillRect l="-2830" r="-1887" b="-15000"/>
                </a:stretch>
              </a:blipFill>
            </p:spPr>
            <p:txBody>
              <a:bodyPr/>
              <a:lstStyle/>
              <a:p>
                <a:r>
                  <a:rPr lang="fr-FR">
                    <a:noFill/>
                  </a:rPr>
                  <a:t> </a:t>
                </a:r>
              </a:p>
            </p:txBody>
          </p:sp>
        </mc:Fallback>
      </mc:AlternateContent>
      <p:sp>
        <p:nvSpPr>
          <p:cNvPr id="13" name="Rectangle 12"/>
          <p:cNvSpPr/>
          <p:nvPr/>
        </p:nvSpPr>
        <p:spPr>
          <a:xfrm>
            <a:off x="2537717" y="4075266"/>
            <a:ext cx="1582220" cy="34932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Fréquence de variations</a:t>
            </a:r>
            <a:endParaRPr lang="fr-FR" sz="1200" dirty="0">
              <a:solidFill>
                <a:schemeClr val="tx1"/>
              </a:solidFill>
              <a:latin typeface="Cambria" panose="02040503050406030204" pitchFamily="18" charset="0"/>
            </a:endParaRPr>
          </a:p>
        </p:txBody>
      </p:sp>
      <p:graphicFrame>
        <p:nvGraphicFramePr>
          <p:cNvPr id="14" name="Tableau 13"/>
          <p:cNvGraphicFramePr>
            <a:graphicFrameLocks noGrp="1"/>
          </p:cNvGraphicFramePr>
          <p:nvPr>
            <p:extLst>
              <p:ext uri="{D42A27DB-BD31-4B8C-83A1-F6EECF244321}">
                <p14:modId xmlns:p14="http://schemas.microsoft.com/office/powerpoint/2010/main" val="1890273190"/>
              </p:ext>
            </p:extLst>
          </p:nvPr>
        </p:nvGraphicFramePr>
        <p:xfrm>
          <a:off x="4643918" y="1558878"/>
          <a:ext cx="4316253" cy="3003979"/>
        </p:xfrm>
        <a:graphic>
          <a:graphicData uri="http://schemas.openxmlformats.org/drawingml/2006/table">
            <a:tbl>
              <a:tblPr firstRow="1" firstCol="1" bandRow="1">
                <a:tableStyleId>{7DF18680-E054-41AD-8BC1-D1AEF772440D}</a:tableStyleId>
              </a:tblPr>
              <a:tblGrid>
                <a:gridCol w="862965"/>
                <a:gridCol w="862965"/>
                <a:gridCol w="863441"/>
                <a:gridCol w="863441"/>
                <a:gridCol w="863441"/>
              </a:tblGrid>
              <a:tr h="134541">
                <a:tc>
                  <a:txBody>
                    <a:bodyPr/>
                    <a:lstStyle/>
                    <a:p>
                      <a:pPr algn="l">
                        <a:lnSpc>
                          <a:spcPct val="107000"/>
                        </a:lnSpc>
                        <a:spcAft>
                          <a:spcPts val="0"/>
                        </a:spcAft>
                      </a:pPr>
                      <a:r>
                        <a:rPr lang="fr-FR" sz="800" dirty="0">
                          <a:effectLst/>
                        </a:rPr>
                        <a:t> </a:t>
                      </a:r>
                      <a:endParaRPr lang="fr-FR" sz="800" dirty="0">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lnSpc>
                          <a:spcPct val="107000"/>
                        </a:lnSpc>
                        <a:spcAft>
                          <a:spcPts val="0"/>
                        </a:spcAft>
                      </a:pPr>
                      <a:r>
                        <a:rPr lang="fr-FR" sz="800" dirty="0">
                          <a:solidFill>
                            <a:schemeClr val="tx1"/>
                          </a:solidFill>
                          <a:effectLst/>
                        </a:rPr>
                        <a:t> </a:t>
                      </a:r>
                      <a:r>
                        <a:rPr lang="fr-FR" sz="800" dirty="0" smtClean="0">
                          <a:solidFill>
                            <a:schemeClr val="tx1"/>
                          </a:solidFill>
                          <a:effectLst/>
                        </a:rPr>
                        <a:t>type</a:t>
                      </a:r>
                      <a:endParaRPr lang="fr-FR" sz="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lnSpc>
                          <a:spcPct val="107000"/>
                        </a:lnSpc>
                        <a:spcAft>
                          <a:spcPts val="0"/>
                        </a:spcAft>
                      </a:pPr>
                      <a:r>
                        <a:rPr lang="fr-FR" sz="800" dirty="0">
                          <a:solidFill>
                            <a:schemeClr val="tx1"/>
                          </a:solidFill>
                          <a:effectLst/>
                        </a:rPr>
                        <a:t> </a:t>
                      </a:r>
                      <a:r>
                        <a:rPr lang="fr-FR" sz="800" dirty="0" smtClean="0">
                          <a:solidFill>
                            <a:schemeClr val="tx1"/>
                          </a:solidFill>
                          <a:effectLst/>
                        </a:rPr>
                        <a:t>Durée</a:t>
                      </a:r>
                      <a:endParaRPr lang="fr-FR" sz="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lnSpc>
                          <a:spcPct val="107000"/>
                        </a:lnSpc>
                        <a:spcAft>
                          <a:spcPts val="0"/>
                        </a:spcAft>
                      </a:pPr>
                      <a:r>
                        <a:rPr lang="fr-FR" sz="800" dirty="0">
                          <a:solidFill>
                            <a:schemeClr val="tx1"/>
                          </a:solidFill>
                          <a:effectLst/>
                        </a:rPr>
                        <a:t> </a:t>
                      </a:r>
                      <a:r>
                        <a:rPr lang="fr-FR" sz="800" dirty="0" smtClean="0">
                          <a:solidFill>
                            <a:schemeClr val="tx1"/>
                          </a:solidFill>
                          <a:effectLst/>
                        </a:rPr>
                        <a:t>amplitude</a:t>
                      </a:r>
                      <a:endParaRPr lang="fr-FR" sz="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lnSpc>
                          <a:spcPct val="107000"/>
                        </a:lnSpc>
                        <a:spcAft>
                          <a:spcPts val="0"/>
                        </a:spcAft>
                      </a:pPr>
                      <a:r>
                        <a:rPr lang="fr-FR" sz="800" dirty="0">
                          <a:effectLst/>
                        </a:rPr>
                        <a:t> </a:t>
                      </a:r>
                      <a:endParaRPr lang="fr-FR" sz="800" dirty="0">
                        <a:effectLst/>
                        <a:latin typeface="Calibri" panose="020F0502020204030204" pitchFamily="34"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r>
              <a:tr h="122301">
                <a:tc rowSpan="12">
                  <a:txBody>
                    <a:bodyPr/>
                    <a:lstStyle/>
                    <a:p>
                      <a:pPr algn="l">
                        <a:lnSpc>
                          <a:spcPct val="107000"/>
                        </a:lnSpc>
                        <a:spcAft>
                          <a:spcPts val="0"/>
                        </a:spcAft>
                      </a:pPr>
                      <a:r>
                        <a:rPr lang="fr-FR" sz="800" b="1" dirty="0">
                          <a:solidFill>
                            <a:schemeClr val="tx1"/>
                          </a:solidFill>
                          <a:effectLst/>
                        </a:rPr>
                        <a:t>Variations de courte durée</a:t>
                      </a:r>
                      <a:endParaRPr lang="fr-FR" sz="800" b="1" dirty="0">
                        <a:solidFill>
                          <a:schemeClr val="tx1"/>
                        </a:solidFill>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l">
                        <a:lnSpc>
                          <a:spcPct val="107000"/>
                        </a:lnSpc>
                        <a:spcAft>
                          <a:spcPts val="0"/>
                        </a:spcAft>
                      </a:pPr>
                      <a:r>
                        <a:rPr lang="fr-FR" sz="800" b="1" dirty="0" smtClean="0">
                          <a:effectLst/>
                        </a:rPr>
                        <a:t>Instantanées</a:t>
                      </a:r>
                      <a:endParaRPr lang="fr-FR" sz="800" b="1"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44602">
                <a:tc vMerge="1">
                  <a:txBody>
                    <a:bodyPr/>
                    <a:lstStyle/>
                    <a:p>
                      <a:endParaRPr lang="fr-FR"/>
                    </a:p>
                  </a:txBody>
                  <a:tcPr/>
                </a:tc>
                <a:tc>
                  <a:txBody>
                    <a:bodyPr/>
                    <a:lstStyle/>
                    <a:p>
                      <a:pPr algn="l">
                        <a:lnSpc>
                          <a:spcPct val="107000"/>
                        </a:lnSpc>
                        <a:spcAft>
                          <a:spcPts val="0"/>
                        </a:spcAft>
                      </a:pPr>
                      <a:r>
                        <a:rPr lang="fr-FR" sz="800" dirty="0">
                          <a:effectLst/>
                        </a:rPr>
                        <a:t>Interruption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a:effectLst/>
                        </a:rPr>
                        <a:t>0.5-30 cycle (600 ms à 50 Hz)</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a:effectLst/>
                        </a:rPr>
                        <a:t>&lt;0.1 pu</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44602">
                <a:tc vMerge="1">
                  <a:txBody>
                    <a:bodyPr/>
                    <a:lstStyle/>
                    <a:p>
                      <a:endParaRPr lang="fr-FR"/>
                    </a:p>
                  </a:txBody>
                  <a:tcPr/>
                </a:tc>
                <a:tc>
                  <a:txBody>
                    <a:bodyPr/>
                    <a:lstStyle/>
                    <a:p>
                      <a:pPr algn="l">
                        <a:lnSpc>
                          <a:spcPct val="107000"/>
                        </a:lnSpc>
                        <a:spcAft>
                          <a:spcPts val="0"/>
                        </a:spcAft>
                      </a:pPr>
                      <a:r>
                        <a:rPr lang="fr-FR" sz="800" dirty="0">
                          <a:effectLst/>
                        </a:rPr>
                        <a:t>Creux</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a:effectLst/>
                        </a:rPr>
                        <a:t>0.5-30 cycle (600 ms à 50 Hz)</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0.1-0.9 pu</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 </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44602">
                <a:tc vMerge="1">
                  <a:txBody>
                    <a:bodyPr/>
                    <a:lstStyle/>
                    <a:p>
                      <a:endParaRPr lang="fr-FR"/>
                    </a:p>
                  </a:txBody>
                  <a:tcPr/>
                </a:tc>
                <a:tc>
                  <a:txBody>
                    <a:bodyPr/>
                    <a:lstStyle/>
                    <a:p>
                      <a:pPr algn="l">
                        <a:lnSpc>
                          <a:spcPct val="107000"/>
                        </a:lnSpc>
                        <a:spcAft>
                          <a:spcPts val="0"/>
                        </a:spcAft>
                      </a:pPr>
                      <a:r>
                        <a:rPr lang="fr-FR" sz="800" dirty="0">
                          <a:effectLst/>
                        </a:rPr>
                        <a:t>surtension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0.5-30 cycle (600 ms à 50 Hz)</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1.1-1.8 pu</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 </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2301">
                <a:tc vMerge="1">
                  <a:txBody>
                    <a:bodyPr/>
                    <a:lstStyle/>
                    <a:p>
                      <a:endParaRPr lang="fr-FR"/>
                    </a:p>
                  </a:txBody>
                  <a:tcPr/>
                </a:tc>
                <a:tc>
                  <a:txBody>
                    <a:bodyPr/>
                    <a:lstStyle/>
                    <a:p>
                      <a:pPr algn="l">
                        <a:lnSpc>
                          <a:spcPct val="107000"/>
                        </a:lnSpc>
                        <a:spcAft>
                          <a:spcPts val="0"/>
                        </a:spcAft>
                      </a:pPr>
                      <a:r>
                        <a:rPr lang="fr-FR" sz="800" b="1" dirty="0">
                          <a:effectLst/>
                        </a:rPr>
                        <a:t>momentanées</a:t>
                      </a:r>
                      <a:endParaRPr lang="fr-FR" sz="800" b="1"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22301">
                <a:tc vMerge="1">
                  <a:txBody>
                    <a:bodyPr/>
                    <a:lstStyle/>
                    <a:p>
                      <a:endParaRPr lang="fr-FR"/>
                    </a:p>
                  </a:txBody>
                  <a:tcPr/>
                </a:tc>
                <a:tc>
                  <a:txBody>
                    <a:bodyPr/>
                    <a:lstStyle/>
                    <a:p>
                      <a:pPr algn="l">
                        <a:lnSpc>
                          <a:spcPct val="107000"/>
                        </a:lnSpc>
                        <a:spcAft>
                          <a:spcPts val="0"/>
                        </a:spcAft>
                      </a:pPr>
                      <a:r>
                        <a:rPr lang="fr-FR" sz="800" dirty="0">
                          <a:effectLst/>
                        </a:rPr>
                        <a:t>Interruption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0.5 cycle-3 s</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&lt;0.1 pu</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2301">
                <a:tc vMerge="1">
                  <a:txBody>
                    <a:bodyPr/>
                    <a:lstStyle/>
                    <a:p>
                      <a:endParaRPr lang="fr-FR"/>
                    </a:p>
                  </a:txBody>
                  <a:tcPr/>
                </a:tc>
                <a:tc>
                  <a:txBody>
                    <a:bodyPr/>
                    <a:lstStyle/>
                    <a:p>
                      <a:pPr algn="l">
                        <a:lnSpc>
                          <a:spcPct val="107000"/>
                        </a:lnSpc>
                        <a:spcAft>
                          <a:spcPts val="0"/>
                        </a:spcAft>
                      </a:pPr>
                      <a:r>
                        <a:rPr lang="fr-FR" sz="800" dirty="0">
                          <a:effectLst/>
                        </a:rPr>
                        <a:t>Creux</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30 cycles-3 s</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0.1-0.9 pu</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2301">
                <a:tc vMerge="1">
                  <a:txBody>
                    <a:bodyPr/>
                    <a:lstStyle/>
                    <a:p>
                      <a:endParaRPr lang="fr-FR"/>
                    </a:p>
                  </a:txBody>
                  <a:tcPr/>
                </a:tc>
                <a:tc>
                  <a:txBody>
                    <a:bodyPr/>
                    <a:lstStyle/>
                    <a:p>
                      <a:pPr algn="l">
                        <a:lnSpc>
                          <a:spcPct val="107000"/>
                        </a:lnSpc>
                        <a:spcAft>
                          <a:spcPts val="0"/>
                        </a:spcAft>
                      </a:pPr>
                      <a:r>
                        <a:rPr lang="fr-FR" sz="800" dirty="0">
                          <a:effectLst/>
                        </a:rPr>
                        <a:t>surtension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a:effectLst/>
                        </a:rPr>
                        <a:t>30 cycles-3 s</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1.1-1.4 pu</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 </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2301">
                <a:tc vMerge="1">
                  <a:txBody>
                    <a:bodyPr/>
                    <a:lstStyle/>
                    <a:p>
                      <a:endParaRPr lang="fr-FR"/>
                    </a:p>
                  </a:txBody>
                  <a:tcPr/>
                </a:tc>
                <a:tc>
                  <a:txBody>
                    <a:bodyPr/>
                    <a:lstStyle/>
                    <a:p>
                      <a:pPr algn="l">
                        <a:lnSpc>
                          <a:spcPct val="107000"/>
                        </a:lnSpc>
                        <a:spcAft>
                          <a:spcPts val="0"/>
                        </a:spcAft>
                      </a:pPr>
                      <a:r>
                        <a:rPr lang="fr-FR" sz="800" b="1" dirty="0">
                          <a:effectLst/>
                        </a:rPr>
                        <a:t>temporaire</a:t>
                      </a:r>
                      <a:endParaRPr lang="fr-FR" sz="800" b="1"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22301">
                <a:tc vMerge="1">
                  <a:txBody>
                    <a:bodyPr/>
                    <a:lstStyle/>
                    <a:p>
                      <a:endParaRPr lang="fr-FR"/>
                    </a:p>
                  </a:txBody>
                  <a:tcPr/>
                </a:tc>
                <a:tc>
                  <a:txBody>
                    <a:bodyPr/>
                    <a:lstStyle/>
                    <a:p>
                      <a:pPr algn="l">
                        <a:lnSpc>
                          <a:spcPct val="107000"/>
                        </a:lnSpc>
                        <a:spcAft>
                          <a:spcPts val="0"/>
                        </a:spcAft>
                      </a:pPr>
                      <a:r>
                        <a:rPr lang="fr-FR" sz="800" dirty="0">
                          <a:effectLst/>
                        </a:rPr>
                        <a:t>Interruption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a:effectLst/>
                        </a:rPr>
                        <a:t>3 s-1 min</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a:effectLst/>
                        </a:rPr>
                        <a:t>&lt;0.1 pu</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2301">
                <a:tc vMerge="1">
                  <a:txBody>
                    <a:bodyPr/>
                    <a:lstStyle/>
                    <a:p>
                      <a:endParaRPr lang="fr-FR"/>
                    </a:p>
                  </a:txBody>
                  <a:tcPr/>
                </a:tc>
                <a:tc>
                  <a:txBody>
                    <a:bodyPr/>
                    <a:lstStyle/>
                    <a:p>
                      <a:pPr algn="l">
                        <a:lnSpc>
                          <a:spcPct val="107000"/>
                        </a:lnSpc>
                        <a:spcAft>
                          <a:spcPts val="0"/>
                        </a:spcAft>
                      </a:pPr>
                      <a:r>
                        <a:rPr lang="fr-FR" sz="800" dirty="0">
                          <a:effectLst/>
                        </a:rPr>
                        <a:t>Creux</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3 s-1 min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0.1-0.9 pu</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 </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2301">
                <a:tc vMerge="1">
                  <a:txBody>
                    <a:bodyPr/>
                    <a:lstStyle/>
                    <a:p>
                      <a:endParaRPr lang="fr-FR"/>
                    </a:p>
                  </a:txBody>
                  <a:tcPr/>
                </a:tc>
                <a:tc>
                  <a:txBody>
                    <a:bodyPr/>
                    <a:lstStyle/>
                    <a:p>
                      <a:pPr algn="l">
                        <a:lnSpc>
                          <a:spcPct val="107000"/>
                        </a:lnSpc>
                        <a:spcAft>
                          <a:spcPts val="0"/>
                        </a:spcAft>
                      </a:pPr>
                      <a:r>
                        <a:rPr lang="fr-FR" sz="800" dirty="0">
                          <a:effectLst/>
                        </a:rPr>
                        <a:t>surtension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3 s-1 min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a:effectLst/>
                        </a:rPr>
                        <a:t>1.1-1.2 pu</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7000"/>
                        </a:lnSpc>
                        <a:spcAft>
                          <a:spcPts val="0"/>
                        </a:spcAft>
                      </a:pPr>
                      <a:r>
                        <a:rPr lang="fr-FR" sz="800" dirty="0">
                          <a:effectLst/>
                        </a:rPr>
                        <a:t> </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2301">
                <a:tc rowSpan="4">
                  <a:txBody>
                    <a:bodyPr/>
                    <a:lstStyle/>
                    <a:p>
                      <a:pPr algn="l">
                        <a:lnSpc>
                          <a:spcPct val="107000"/>
                        </a:lnSpc>
                        <a:spcAft>
                          <a:spcPts val="0"/>
                        </a:spcAft>
                      </a:pPr>
                      <a:r>
                        <a:rPr lang="fr-FR" sz="800" b="1" dirty="0">
                          <a:solidFill>
                            <a:schemeClr val="tx1"/>
                          </a:solidFill>
                          <a:effectLst/>
                        </a:rPr>
                        <a:t>Variation de longue durée</a:t>
                      </a:r>
                      <a:endParaRPr lang="fr-FR" sz="800" b="1" dirty="0">
                        <a:solidFill>
                          <a:schemeClr val="tx1"/>
                        </a:solidFill>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l">
                        <a:lnSpc>
                          <a:spcPct val="107000"/>
                        </a:lnSpc>
                        <a:spcAft>
                          <a:spcPts val="0"/>
                        </a:spcAft>
                      </a:pPr>
                      <a:r>
                        <a:rPr lang="fr-FR" sz="800" dirty="0">
                          <a:effectLst/>
                        </a:rPr>
                        <a:t>Interruption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fr-FR" sz="800" dirty="0">
                          <a:effectLst/>
                        </a:rPr>
                        <a:t>&gt;1 min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0.0 pu</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22301">
                <a:tc vMerge="1">
                  <a:txBody>
                    <a:bodyPr/>
                    <a:lstStyle/>
                    <a:p>
                      <a:endParaRPr lang="fr-FR"/>
                    </a:p>
                  </a:txBody>
                  <a:tcPr/>
                </a:tc>
                <a:tc>
                  <a:txBody>
                    <a:bodyPr/>
                    <a:lstStyle/>
                    <a:p>
                      <a:pPr algn="l">
                        <a:lnSpc>
                          <a:spcPct val="107000"/>
                        </a:lnSpc>
                        <a:spcAft>
                          <a:spcPts val="0"/>
                        </a:spcAft>
                      </a:pPr>
                      <a:r>
                        <a:rPr lang="fr-FR" sz="800" dirty="0">
                          <a:effectLst/>
                        </a:rPr>
                        <a:t>Sous tension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&gt;1 min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0.8-0.9 pu</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22301">
                <a:tc vMerge="1">
                  <a:txBody>
                    <a:bodyPr/>
                    <a:lstStyle/>
                    <a:p>
                      <a:endParaRPr lang="fr-FR"/>
                    </a:p>
                  </a:txBody>
                  <a:tcPr/>
                </a:tc>
                <a:tc>
                  <a:txBody>
                    <a:bodyPr/>
                    <a:lstStyle/>
                    <a:p>
                      <a:pPr algn="l">
                        <a:lnSpc>
                          <a:spcPct val="107000"/>
                        </a:lnSpc>
                        <a:spcAft>
                          <a:spcPts val="0"/>
                        </a:spcAft>
                      </a:pPr>
                      <a:r>
                        <a:rPr lang="fr-FR" sz="800" dirty="0">
                          <a:effectLst/>
                        </a:rPr>
                        <a:t>surtension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&gt;1 min</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1.1-1.2 pu</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 </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22301">
                <a:tc vMerge="1">
                  <a:txBody>
                    <a:bodyPr/>
                    <a:lstStyle/>
                    <a:p>
                      <a:endParaRPr lang="fr-FR"/>
                    </a:p>
                  </a:txBody>
                  <a:tcPr/>
                </a:tc>
                <a:tc>
                  <a:txBody>
                    <a:bodyPr/>
                    <a:lstStyle/>
                    <a:p>
                      <a:pPr algn="l">
                        <a:lnSpc>
                          <a:spcPct val="107000"/>
                        </a:lnSpc>
                        <a:spcAft>
                          <a:spcPts val="0"/>
                        </a:spcAft>
                      </a:pPr>
                      <a:r>
                        <a:rPr lang="fr-FR" sz="800" dirty="0">
                          <a:effectLst/>
                        </a:rPr>
                        <a:t> </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 </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a:effectLst/>
                        </a:rPr>
                        <a:t> </a:t>
                      </a:r>
                      <a:endParaRPr lang="fr-FR" sz="80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 </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44602">
                <a:tc>
                  <a:txBody>
                    <a:bodyPr/>
                    <a:lstStyle/>
                    <a:p>
                      <a:pPr algn="l">
                        <a:lnSpc>
                          <a:spcPct val="107000"/>
                        </a:lnSpc>
                        <a:spcAft>
                          <a:spcPts val="0"/>
                        </a:spcAft>
                      </a:pPr>
                      <a:r>
                        <a:rPr lang="fr-FR" sz="800" b="1" dirty="0">
                          <a:solidFill>
                            <a:schemeClr val="tx1"/>
                          </a:solidFill>
                          <a:effectLst/>
                        </a:rPr>
                        <a:t>déséquilibre</a:t>
                      </a:r>
                      <a:endParaRPr lang="fr-FR" sz="800" b="1" dirty="0">
                        <a:solidFill>
                          <a:schemeClr val="tx1"/>
                        </a:solidFill>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l">
                        <a:lnSpc>
                          <a:spcPct val="107000"/>
                        </a:lnSpc>
                        <a:spcAft>
                          <a:spcPts val="0"/>
                        </a:spcAft>
                      </a:pPr>
                      <a:r>
                        <a:rPr lang="fr-FR" sz="800" dirty="0">
                          <a:effectLst/>
                        </a:rPr>
                        <a:t> </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En régime permanent</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0.5-2%</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 </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22301">
                <a:tc>
                  <a:txBody>
                    <a:bodyPr/>
                    <a:lstStyle/>
                    <a:p>
                      <a:pPr algn="l">
                        <a:lnSpc>
                          <a:spcPct val="107000"/>
                        </a:lnSpc>
                        <a:spcAft>
                          <a:spcPts val="0"/>
                        </a:spcAft>
                      </a:pPr>
                      <a:r>
                        <a:rPr lang="fr-FR" sz="800" b="1" dirty="0">
                          <a:solidFill>
                            <a:schemeClr val="tx1"/>
                          </a:solidFill>
                          <a:effectLst/>
                        </a:rPr>
                        <a:t>Fluctuations </a:t>
                      </a:r>
                      <a:endParaRPr lang="fr-FR" sz="800" b="1" dirty="0">
                        <a:solidFill>
                          <a:schemeClr val="tx1"/>
                        </a:solidFill>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l">
                        <a:lnSpc>
                          <a:spcPct val="107000"/>
                        </a:lnSpc>
                        <a:spcAft>
                          <a:spcPts val="0"/>
                        </a:spcAft>
                      </a:pPr>
                      <a:r>
                        <a:rPr lang="fr-FR" sz="800" dirty="0">
                          <a:effectLst/>
                        </a:rPr>
                        <a:t> </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intermittent</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0.1-07%</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lnSpc>
                          <a:spcPct val="107000"/>
                        </a:lnSpc>
                        <a:spcAft>
                          <a:spcPts val="0"/>
                        </a:spcAft>
                      </a:pPr>
                      <a:r>
                        <a:rPr lang="fr-FR" sz="800" dirty="0">
                          <a:effectLst/>
                        </a:rPr>
                        <a:t>&lt;25 Hz</a:t>
                      </a:r>
                      <a:endParaRPr lang="fr-FR" sz="800" dirty="0">
                        <a:effectLst/>
                        <a:latin typeface="Cambria" panose="02040503050406030204" pitchFamily="18" charset="0"/>
                        <a:ea typeface="Calibri" panose="020F0502020204030204" pitchFamily="34" charset="0"/>
                        <a:cs typeface="Arial" panose="020B0604020202020204" pitchFamily="34" charset="0"/>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5" name="Flèche droite 14"/>
          <p:cNvSpPr/>
          <p:nvPr/>
        </p:nvSpPr>
        <p:spPr>
          <a:xfrm rot="20038582">
            <a:off x="1771262" y="1627234"/>
            <a:ext cx="720000"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Flèche droite 15"/>
          <p:cNvSpPr/>
          <p:nvPr/>
        </p:nvSpPr>
        <p:spPr>
          <a:xfrm rot="1326382">
            <a:off x="1779826" y="2015936"/>
            <a:ext cx="720000"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Flèche droite 16"/>
          <p:cNvSpPr/>
          <p:nvPr/>
        </p:nvSpPr>
        <p:spPr>
          <a:xfrm>
            <a:off x="1734158" y="2715247"/>
            <a:ext cx="756000"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Flèche droite 17"/>
          <p:cNvSpPr/>
          <p:nvPr/>
        </p:nvSpPr>
        <p:spPr>
          <a:xfrm>
            <a:off x="1732448" y="4151911"/>
            <a:ext cx="772739"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Rectangle à coins arrondis 18"/>
          <p:cNvSpPr/>
          <p:nvPr/>
        </p:nvSpPr>
        <p:spPr>
          <a:xfrm>
            <a:off x="183225" y="5142068"/>
            <a:ext cx="1512000" cy="431515"/>
          </a:xfrm>
          <a:prstGeom prst="roundRect">
            <a:avLst/>
          </a:prstGeom>
          <a:solidFill>
            <a:srgbClr val="92D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400" b="1" dirty="0" smtClean="0">
                <a:solidFill>
                  <a:schemeClr val="tx1"/>
                </a:solidFill>
                <a:latin typeface="Cambria" panose="02040503050406030204" pitchFamily="18" charset="0"/>
              </a:rPr>
              <a:t>Distorsions harmoniques</a:t>
            </a:r>
            <a:endParaRPr lang="fr-FR" sz="1400" b="1" dirty="0">
              <a:solidFill>
                <a:schemeClr val="tx1"/>
              </a:solidFill>
              <a:latin typeface="Cambria" panose="02040503050406030204" pitchFamily="18" charset="0"/>
            </a:endParaRPr>
          </a:p>
        </p:txBody>
      </p:sp>
      <p:sp>
        <p:nvSpPr>
          <p:cNvPr id="20" name="Rectangle 19"/>
          <p:cNvSpPr/>
          <p:nvPr/>
        </p:nvSpPr>
        <p:spPr>
          <a:xfrm>
            <a:off x="2536007" y="4833843"/>
            <a:ext cx="1582220" cy="34932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Taux de distorsion</a:t>
            </a:r>
            <a:endParaRPr lang="fr-FR" sz="1200" dirty="0">
              <a:solidFill>
                <a:schemeClr val="tx1"/>
              </a:solidFill>
              <a:latin typeface="Cambria" panose="02040503050406030204" pitchFamily="18" charset="0"/>
            </a:endParaRPr>
          </a:p>
        </p:txBody>
      </p:sp>
      <p:sp>
        <p:nvSpPr>
          <p:cNvPr id="22" name="ZoneTexte 21"/>
          <p:cNvSpPr txBox="1"/>
          <p:nvPr/>
        </p:nvSpPr>
        <p:spPr>
          <a:xfrm>
            <a:off x="183225" y="3452114"/>
            <a:ext cx="3935002" cy="461665"/>
          </a:xfrm>
          <a:prstGeom prst="rect">
            <a:avLst/>
          </a:prstGeom>
          <a:noFill/>
        </p:spPr>
        <p:txBody>
          <a:bodyPr wrap="square" rtlCol="0">
            <a:spAutoFit/>
          </a:bodyPr>
          <a:lstStyle/>
          <a:p>
            <a:r>
              <a:rPr lang="fr-FR" sz="1200" dirty="0" smtClean="0">
                <a:latin typeface="Cambria" panose="02040503050406030204" pitchFamily="18" charset="0"/>
              </a:rPr>
              <a:t>Rapport des séquences inverse et homopolaire à la séquence directe</a:t>
            </a:r>
            <a:endParaRPr lang="fr-FR" sz="1200" dirty="0">
              <a:latin typeface="Cambria" panose="02040503050406030204" pitchFamily="18" charset="0"/>
            </a:endParaRPr>
          </a:p>
        </p:txBody>
      </p:sp>
      <p:sp>
        <p:nvSpPr>
          <p:cNvPr id="23" name="ZoneTexte 22"/>
          <p:cNvSpPr txBox="1"/>
          <p:nvPr/>
        </p:nvSpPr>
        <p:spPr>
          <a:xfrm>
            <a:off x="163761" y="5854742"/>
            <a:ext cx="3935001" cy="461665"/>
          </a:xfrm>
          <a:prstGeom prst="rect">
            <a:avLst/>
          </a:prstGeom>
          <a:noFill/>
        </p:spPr>
        <p:txBody>
          <a:bodyPr wrap="square" rtlCol="0">
            <a:spAutoFit/>
          </a:bodyPr>
          <a:lstStyle/>
          <a:p>
            <a:r>
              <a:rPr lang="fr-FR" sz="1200" dirty="0" smtClean="0">
                <a:latin typeface="Cambria" panose="02040503050406030204" pitchFamily="18" charset="0"/>
              </a:rPr>
              <a:t>Rapport des fréquences harmoniques par rapport au fondamental</a:t>
            </a:r>
            <a:endParaRPr lang="fr-FR" sz="1200" dirty="0">
              <a:latin typeface="Cambria" panose="02040503050406030204" pitchFamily="18" charset="0"/>
            </a:endParaRPr>
          </a:p>
        </p:txBody>
      </p:sp>
      <p:sp>
        <p:nvSpPr>
          <p:cNvPr id="24" name="Rectangle 23"/>
          <p:cNvSpPr/>
          <p:nvPr/>
        </p:nvSpPr>
        <p:spPr>
          <a:xfrm>
            <a:off x="2536007" y="5475226"/>
            <a:ext cx="1582220" cy="34932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Spectre harmonique éventuellement</a:t>
            </a:r>
            <a:endParaRPr lang="fr-FR" sz="1200" dirty="0">
              <a:solidFill>
                <a:schemeClr val="tx1"/>
              </a:solidFill>
              <a:latin typeface="Cambria" panose="02040503050406030204" pitchFamily="18" charset="0"/>
            </a:endParaRPr>
          </a:p>
        </p:txBody>
      </p:sp>
      <p:pic>
        <p:nvPicPr>
          <p:cNvPr id="25" name="Image 24"/>
          <p:cNvPicPr>
            <a:picLocks noChangeAspect="1"/>
          </p:cNvPicPr>
          <p:nvPr/>
        </p:nvPicPr>
        <p:blipFill>
          <a:blip r:embed="rId6"/>
          <a:stretch>
            <a:fillRect/>
          </a:stretch>
        </p:blipFill>
        <p:spPr>
          <a:xfrm>
            <a:off x="5317819" y="4728072"/>
            <a:ext cx="2453640" cy="1514856"/>
          </a:xfrm>
          <a:prstGeom prst="rect">
            <a:avLst/>
          </a:prstGeom>
        </p:spPr>
      </p:pic>
      <p:sp>
        <p:nvSpPr>
          <p:cNvPr id="26" name="Rectangle 25"/>
          <p:cNvSpPr/>
          <p:nvPr/>
        </p:nvSpPr>
        <p:spPr>
          <a:xfrm>
            <a:off x="5163706" y="1302445"/>
            <a:ext cx="3451651" cy="276999"/>
          </a:xfrm>
          <a:prstGeom prst="rect">
            <a:avLst/>
          </a:prstGeom>
        </p:spPr>
        <p:txBody>
          <a:bodyPr wrap="none">
            <a:spAutoFit/>
          </a:bodyPr>
          <a:lstStyle/>
          <a:p>
            <a:r>
              <a:rPr lang="fr-FR" sz="1200" dirty="0" smtClean="0">
                <a:latin typeface="Cambria" panose="02040503050406030204" pitchFamily="18" charset="0"/>
              </a:rPr>
              <a:t>Caractérisation des perturbation selon IEEE-1159</a:t>
            </a:r>
            <a:endParaRPr lang="fr-FR" sz="1200" dirty="0">
              <a:latin typeface="Cambria" panose="02040503050406030204" pitchFamily="18" charset="0"/>
            </a:endParaRPr>
          </a:p>
        </p:txBody>
      </p:sp>
      <p:sp>
        <p:nvSpPr>
          <p:cNvPr id="27" name="Flèche droite 26"/>
          <p:cNvSpPr/>
          <p:nvPr/>
        </p:nvSpPr>
        <p:spPr>
          <a:xfrm rot="20038582">
            <a:off x="1755983" y="5053998"/>
            <a:ext cx="720000"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8" name="Flèche droite 27"/>
          <p:cNvSpPr/>
          <p:nvPr/>
        </p:nvSpPr>
        <p:spPr>
          <a:xfrm rot="1326382">
            <a:off x="1764547" y="5452974"/>
            <a:ext cx="720000" cy="180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9" name="ZoneTexte 28"/>
          <p:cNvSpPr txBox="1"/>
          <p:nvPr/>
        </p:nvSpPr>
        <p:spPr>
          <a:xfrm>
            <a:off x="205483" y="4509020"/>
            <a:ext cx="3935002" cy="276999"/>
          </a:xfrm>
          <a:prstGeom prst="rect">
            <a:avLst/>
          </a:prstGeom>
          <a:noFill/>
        </p:spPr>
        <p:txBody>
          <a:bodyPr wrap="square" rtlCol="0">
            <a:spAutoFit/>
          </a:bodyPr>
          <a:lstStyle/>
          <a:p>
            <a:r>
              <a:rPr lang="fr-FR" sz="1200" dirty="0" smtClean="0">
                <a:latin typeface="Cambria" panose="02040503050406030204" pitchFamily="18" charset="0"/>
              </a:rPr>
              <a:t>Fréquence de variation</a:t>
            </a:r>
            <a:endParaRPr lang="fr-FR" sz="1200" dirty="0">
              <a:latin typeface="Cambria" panose="02040503050406030204" pitchFamily="18" charset="0"/>
            </a:endParaRPr>
          </a:p>
        </p:txBody>
      </p:sp>
      <p:sp>
        <p:nvSpPr>
          <p:cNvPr id="21" name="Espace réservé de la date 20"/>
          <p:cNvSpPr>
            <a:spLocks noGrp="1"/>
          </p:cNvSpPr>
          <p:nvPr>
            <p:ph type="dt" sz="half" idx="10"/>
          </p:nvPr>
        </p:nvSpPr>
        <p:spPr/>
        <p:txBody>
          <a:bodyPr/>
          <a:lstStyle/>
          <a:p>
            <a:fld id="{D322D5F1-1387-4E34-B579-094B4F779405}" type="datetime1">
              <a:rPr lang="en-US" smtClean="0"/>
              <a:t>4/12/2018</a:t>
            </a:fld>
            <a:endParaRPr lang="fr-FR"/>
          </a:p>
        </p:txBody>
      </p:sp>
      <p:sp>
        <p:nvSpPr>
          <p:cNvPr id="30" name="Espace réservé du pied de page 29"/>
          <p:cNvSpPr>
            <a:spLocks noGrp="1"/>
          </p:cNvSpPr>
          <p:nvPr>
            <p:ph type="ftr" sz="quarter" idx="11"/>
          </p:nvPr>
        </p:nvSpPr>
        <p:spPr/>
        <p:txBody>
          <a:bodyPr/>
          <a:lstStyle/>
          <a:p>
            <a:r>
              <a:rPr lang="fr-FR" smtClean="0"/>
              <a:t>F. HAMOUDI-Power Quality course</a:t>
            </a:r>
            <a:endParaRPr lang="fr-FR"/>
          </a:p>
        </p:txBody>
      </p:sp>
      <p:sp>
        <p:nvSpPr>
          <p:cNvPr id="31" name="Espace réservé du numéro de diapositive 30"/>
          <p:cNvSpPr>
            <a:spLocks noGrp="1"/>
          </p:cNvSpPr>
          <p:nvPr>
            <p:ph type="sldNum" sz="quarter" idx="12"/>
          </p:nvPr>
        </p:nvSpPr>
        <p:spPr/>
        <p:txBody>
          <a:bodyPr/>
          <a:lstStyle/>
          <a:p>
            <a:fld id="{B76D70BF-9E66-48FB-BC9D-44A2DEA7CFB5}" type="slidenum">
              <a:rPr lang="fr-FR" smtClean="0"/>
              <a:t>11</a:t>
            </a:fld>
            <a:endParaRPr lang="fr-FR"/>
          </a:p>
        </p:txBody>
      </p:sp>
    </p:spTree>
    <p:extLst>
      <p:ext uri="{BB962C8B-B14F-4D97-AF65-F5344CB8AC3E}">
        <p14:creationId xmlns:p14="http://schemas.microsoft.com/office/powerpoint/2010/main" val="47852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250"/>
                                        <p:tgtEl>
                                          <p:spTgt spid="11"/>
                                        </p:tgtEl>
                                      </p:cBhvr>
                                    </p:animEffect>
                                    <p:anim calcmode="lin" valueType="num">
                                      <p:cBhvr>
                                        <p:cTn id="34" dur="250" fill="hold"/>
                                        <p:tgtEl>
                                          <p:spTgt spid="11"/>
                                        </p:tgtEl>
                                        <p:attrNameLst>
                                          <p:attrName>ppt_x</p:attrName>
                                        </p:attrNameLst>
                                      </p:cBhvr>
                                      <p:tavLst>
                                        <p:tav tm="0">
                                          <p:val>
                                            <p:strVal val="#ppt_x"/>
                                          </p:val>
                                        </p:tav>
                                        <p:tav tm="100000">
                                          <p:val>
                                            <p:strVal val="#ppt_x"/>
                                          </p:val>
                                        </p:tav>
                                      </p:tavLst>
                                    </p:anim>
                                    <p:anim calcmode="lin" valueType="num">
                                      <p:cBhvr>
                                        <p:cTn id="35" dur="25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1250"/>
                            </p:stCondLst>
                            <p:childTnLst>
                              <p:par>
                                <p:cTn id="37" presetID="42"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250"/>
                                        <p:tgtEl>
                                          <p:spTgt spid="12"/>
                                        </p:tgtEl>
                                      </p:cBhvr>
                                    </p:animEffect>
                                    <p:anim calcmode="lin" valueType="num">
                                      <p:cBhvr>
                                        <p:cTn id="40" dur="250" fill="hold"/>
                                        <p:tgtEl>
                                          <p:spTgt spid="12"/>
                                        </p:tgtEl>
                                        <p:attrNameLst>
                                          <p:attrName>ppt_x</p:attrName>
                                        </p:attrNameLst>
                                      </p:cBhvr>
                                      <p:tavLst>
                                        <p:tav tm="0">
                                          <p:val>
                                            <p:strVal val="#ppt_x"/>
                                          </p:val>
                                        </p:tav>
                                        <p:tav tm="100000">
                                          <p:val>
                                            <p:strVal val="#ppt_x"/>
                                          </p:val>
                                        </p:tav>
                                      </p:tavLst>
                                    </p:anim>
                                    <p:anim calcmode="lin" valueType="num">
                                      <p:cBhvr>
                                        <p:cTn id="41" dur="250" fill="hold"/>
                                        <p:tgtEl>
                                          <p:spTgt spid="12"/>
                                        </p:tgtEl>
                                        <p:attrNameLst>
                                          <p:attrName>ppt_y</p:attrName>
                                        </p:attrNameLst>
                                      </p:cBhvr>
                                      <p:tavLst>
                                        <p:tav tm="0">
                                          <p:val>
                                            <p:strVal val="#ppt_y+.1"/>
                                          </p:val>
                                        </p:tav>
                                        <p:tav tm="100000">
                                          <p:val>
                                            <p:strVal val="#ppt_y"/>
                                          </p:val>
                                        </p:tav>
                                      </p:tavLst>
                                    </p:anim>
                                  </p:childTnLst>
                                </p:cTn>
                              </p:par>
                            </p:childTnLst>
                          </p:cTn>
                        </p:par>
                        <p:par>
                          <p:cTn id="42" fill="hold">
                            <p:stCondLst>
                              <p:cond delay="1500"/>
                            </p:stCondLst>
                            <p:childTnLst>
                              <p:par>
                                <p:cTn id="43" presetID="42" presetClass="entr" presetSubtype="0" fill="hold" grpId="0"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250"/>
                                        <p:tgtEl>
                                          <p:spTgt spid="22"/>
                                        </p:tgtEl>
                                      </p:cBhvr>
                                    </p:animEffect>
                                    <p:anim calcmode="lin" valueType="num">
                                      <p:cBhvr>
                                        <p:cTn id="46" dur="250" fill="hold"/>
                                        <p:tgtEl>
                                          <p:spTgt spid="22"/>
                                        </p:tgtEl>
                                        <p:attrNameLst>
                                          <p:attrName>ppt_x</p:attrName>
                                        </p:attrNameLst>
                                      </p:cBhvr>
                                      <p:tavLst>
                                        <p:tav tm="0">
                                          <p:val>
                                            <p:strVal val="#ppt_x"/>
                                          </p:val>
                                        </p:tav>
                                        <p:tav tm="100000">
                                          <p:val>
                                            <p:strVal val="#ppt_x"/>
                                          </p:val>
                                        </p:tav>
                                      </p:tavLst>
                                    </p:anim>
                                    <p:anim calcmode="lin" valueType="num">
                                      <p:cBhvr>
                                        <p:cTn id="47" dur="25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500"/>
                            </p:stCondLst>
                            <p:childTnLst>
                              <p:par>
                                <p:cTn id="54" presetID="22" presetClass="entr" presetSubtype="8" fill="hold" grpId="0"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wipe(left)">
                                      <p:cBhvr>
                                        <p:cTn id="56" dur="500"/>
                                        <p:tgtEl>
                                          <p:spTgt spid="13"/>
                                        </p:tgtEl>
                                      </p:cBhvr>
                                    </p:animEffect>
                                  </p:childTnLst>
                                </p:cTn>
                              </p:par>
                            </p:childTnLst>
                          </p:cTn>
                        </p:par>
                        <p:par>
                          <p:cTn id="57" fill="hold">
                            <p:stCondLst>
                              <p:cond delay="1000"/>
                            </p:stCondLst>
                            <p:childTnLst>
                              <p:par>
                                <p:cTn id="58" presetID="42" presetClass="entr" presetSubtype="0" fill="hold" grpId="0" nodeType="after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250"/>
                                        <p:tgtEl>
                                          <p:spTgt spid="29"/>
                                        </p:tgtEl>
                                      </p:cBhvr>
                                    </p:animEffect>
                                    <p:anim calcmode="lin" valueType="num">
                                      <p:cBhvr>
                                        <p:cTn id="61" dur="250" fill="hold"/>
                                        <p:tgtEl>
                                          <p:spTgt spid="29"/>
                                        </p:tgtEl>
                                        <p:attrNameLst>
                                          <p:attrName>ppt_x</p:attrName>
                                        </p:attrNameLst>
                                      </p:cBhvr>
                                      <p:tavLst>
                                        <p:tav tm="0">
                                          <p:val>
                                            <p:strVal val="#ppt_x"/>
                                          </p:val>
                                        </p:tav>
                                        <p:tav tm="100000">
                                          <p:val>
                                            <p:strVal val="#ppt_x"/>
                                          </p:val>
                                        </p:tav>
                                      </p:tavLst>
                                    </p:anim>
                                    <p:anim calcmode="lin" valueType="num">
                                      <p:cBhvr>
                                        <p:cTn id="62" dur="25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500"/>
                                        <p:tgtEl>
                                          <p:spTgt spid="27"/>
                                        </p:tgtEl>
                                      </p:cBhvr>
                                    </p:animEffect>
                                  </p:childTnLst>
                                </p:cTn>
                              </p:par>
                            </p:childTnLst>
                          </p:cTn>
                        </p:par>
                        <p:par>
                          <p:cTn id="68" fill="hold">
                            <p:stCondLst>
                              <p:cond delay="500"/>
                            </p:stCondLst>
                            <p:childTnLst>
                              <p:par>
                                <p:cTn id="69" presetID="22" presetClass="entr" presetSubtype="8"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left)">
                                      <p:cBhvr>
                                        <p:cTn id="71" dur="500"/>
                                        <p:tgtEl>
                                          <p:spTgt spid="20"/>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wipe(left)">
                                      <p:cBhvr>
                                        <p:cTn id="76" dur="500"/>
                                        <p:tgtEl>
                                          <p:spTgt spid="28"/>
                                        </p:tgtEl>
                                      </p:cBhvr>
                                    </p:animEffect>
                                  </p:childTnLst>
                                </p:cTn>
                              </p:par>
                            </p:childTnLst>
                          </p:cTn>
                        </p:par>
                        <p:par>
                          <p:cTn id="77" fill="hold">
                            <p:stCondLst>
                              <p:cond delay="500"/>
                            </p:stCondLst>
                            <p:childTnLst>
                              <p:par>
                                <p:cTn id="78" presetID="22" presetClass="entr" presetSubtype="8" fill="hold" grpId="0" nodeType="after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wipe(left)">
                                      <p:cBhvr>
                                        <p:cTn id="80" dur="500"/>
                                        <p:tgtEl>
                                          <p:spTgt spid="24"/>
                                        </p:tgtEl>
                                      </p:cBhvr>
                                    </p:animEffect>
                                  </p:childTnLst>
                                </p:cTn>
                              </p:par>
                            </p:childTnLst>
                          </p:cTn>
                        </p:par>
                        <p:par>
                          <p:cTn id="81" fill="hold">
                            <p:stCondLst>
                              <p:cond delay="1000"/>
                            </p:stCondLst>
                            <p:childTnLst>
                              <p:par>
                                <p:cTn id="82" presetID="1" presetClass="entr" presetSubtype="0" fill="hold" nodeType="afterEffect">
                                  <p:stCondLst>
                                    <p:cond delay="0"/>
                                  </p:stCondLst>
                                  <p:childTnLst>
                                    <p:set>
                                      <p:cBhvr>
                                        <p:cTn id="83" dur="1" fill="hold">
                                          <p:stCondLst>
                                            <p:cond delay="249"/>
                                          </p:stCondLst>
                                        </p:cTn>
                                        <p:tgtEl>
                                          <p:spTgt spid="25"/>
                                        </p:tgtEl>
                                        <p:attrNameLst>
                                          <p:attrName>style.visibility</p:attrName>
                                        </p:attrNameLst>
                                      </p:cBhvr>
                                      <p:to>
                                        <p:strVal val="visible"/>
                                      </p:to>
                                    </p:set>
                                  </p:childTnLst>
                                </p:cTn>
                              </p:par>
                            </p:childTnLst>
                          </p:cTn>
                        </p:par>
                        <p:par>
                          <p:cTn id="84" fill="hold">
                            <p:stCondLst>
                              <p:cond delay="1250"/>
                            </p:stCondLst>
                            <p:childTnLst>
                              <p:par>
                                <p:cTn id="85" presetID="42" presetClass="entr" presetSubtype="0"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fade">
                                      <p:cBhvr>
                                        <p:cTn id="87" dur="250"/>
                                        <p:tgtEl>
                                          <p:spTgt spid="23"/>
                                        </p:tgtEl>
                                      </p:cBhvr>
                                    </p:animEffect>
                                    <p:anim calcmode="lin" valueType="num">
                                      <p:cBhvr>
                                        <p:cTn id="88" dur="250" fill="hold"/>
                                        <p:tgtEl>
                                          <p:spTgt spid="23"/>
                                        </p:tgtEl>
                                        <p:attrNameLst>
                                          <p:attrName>ppt_x</p:attrName>
                                        </p:attrNameLst>
                                      </p:cBhvr>
                                      <p:tavLst>
                                        <p:tav tm="0">
                                          <p:val>
                                            <p:strVal val="#ppt_x"/>
                                          </p:val>
                                        </p:tav>
                                        <p:tav tm="100000">
                                          <p:val>
                                            <p:strVal val="#ppt_x"/>
                                          </p:val>
                                        </p:tav>
                                      </p:tavLst>
                                    </p:anim>
                                    <p:anim calcmode="lin" valueType="num">
                                      <p:cBhvr>
                                        <p:cTn id="89" dur="25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14" presetClass="entr" presetSubtype="10" fill="hold" grpId="0" nodeType="click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randombar(horizontal)">
                                      <p:cBhvr>
                                        <p:cTn id="94" dur="500"/>
                                        <p:tgtEl>
                                          <p:spTgt spid="26"/>
                                        </p:tgtEl>
                                      </p:cBhvr>
                                    </p:animEffect>
                                  </p:childTnLst>
                                </p:cTn>
                              </p:par>
                              <p:par>
                                <p:cTn id="95" presetID="14" presetClass="entr" presetSubtype="10" fill="hold" nodeType="with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randombar(horizontal)">
                                      <p:cBhvr>
                                        <p:cTn id="9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p:bldP spid="12" grpId="0"/>
      <p:bldP spid="13" grpId="0" animBg="1"/>
      <p:bldP spid="15" grpId="0" animBg="1"/>
      <p:bldP spid="16" grpId="0" animBg="1"/>
      <p:bldP spid="17" grpId="0" animBg="1"/>
      <p:bldP spid="18" grpId="0" animBg="1"/>
      <p:bldP spid="20" grpId="0" animBg="1"/>
      <p:bldP spid="22" grpId="0"/>
      <p:bldP spid="23" grpId="0"/>
      <p:bldP spid="24" grpId="0" animBg="1"/>
      <p:bldP spid="26" grpId="0"/>
      <p:bldP spid="27" grpId="0" animBg="1"/>
      <p:bldP spid="28" grpId="0" animBg="1"/>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4" name="ZoneTexte 3"/>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pPr algn="ctr"/>
            <a:r>
              <a:rPr lang="fr-FR" sz="1400" b="1" dirty="0">
                <a:latin typeface="Cambria" panose="02040503050406030204" pitchFamily="18" charset="0"/>
              </a:rPr>
              <a:t>Analyse des signaux électriques non sinusoïdaux-Transformées de Fournier et de Fortescue </a:t>
            </a:r>
          </a:p>
        </p:txBody>
      </p:sp>
      <p:sp>
        <p:nvSpPr>
          <p:cNvPr id="5" name="ZoneTexte 4"/>
          <p:cNvSpPr txBox="1"/>
          <p:nvPr/>
        </p:nvSpPr>
        <p:spPr>
          <a:xfrm>
            <a:off x="192383" y="1263790"/>
            <a:ext cx="4441260" cy="1384995"/>
          </a:xfrm>
          <a:prstGeom prst="rect">
            <a:avLst/>
          </a:prstGeom>
          <a:solidFill>
            <a:schemeClr val="accent1">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just"/>
            <a:r>
              <a:rPr lang="fr-FR" sz="1200" b="1" dirty="0" smtClean="0">
                <a:latin typeface="Cambria" panose="02040503050406030204" pitchFamily="18" charset="0"/>
              </a:rPr>
              <a:t>Note</a:t>
            </a:r>
            <a:r>
              <a:rPr lang="fr-FR" sz="1200" dirty="0" smtClean="0">
                <a:latin typeface="Cambria" panose="02040503050406030204" pitchFamily="18" charset="0"/>
              </a:rPr>
              <a:t>: Le concept </a:t>
            </a:r>
            <a:r>
              <a:rPr lang="fr-FR" sz="1200" i="1" dirty="0" smtClean="0">
                <a:latin typeface="Cambria" panose="02040503050406030204" pitchFamily="18" charset="0"/>
              </a:rPr>
              <a:t>d’harmonique</a:t>
            </a:r>
            <a:r>
              <a:rPr lang="fr-FR" sz="1200" dirty="0" smtClean="0">
                <a:latin typeface="Cambria" panose="02040503050406030204" pitchFamily="18" charset="0"/>
              </a:rPr>
              <a:t> a été introduit par Joseph Fourier:</a:t>
            </a:r>
          </a:p>
          <a:p>
            <a:pPr algn="just"/>
            <a:endParaRPr lang="fr-FR" sz="1200" dirty="0" smtClean="0">
              <a:latin typeface="Cambria" panose="02040503050406030204" pitchFamily="18" charset="0"/>
            </a:endParaRPr>
          </a:p>
          <a:p>
            <a:pPr algn="just"/>
            <a:r>
              <a:rPr lang="fr-FR" sz="1200" dirty="0" smtClean="0">
                <a:latin typeface="Cambria" panose="02040503050406030204" pitchFamily="18" charset="0"/>
              </a:rPr>
              <a:t>Tout signal </a:t>
            </a:r>
            <a:r>
              <a:rPr lang="fr-FR" sz="1200" i="1" dirty="0" smtClean="0">
                <a:latin typeface="Cambria" panose="02040503050406030204" pitchFamily="18" charset="0"/>
              </a:rPr>
              <a:t>périodique</a:t>
            </a:r>
            <a:r>
              <a:rPr lang="fr-FR" sz="1200" dirty="0" smtClean="0">
                <a:latin typeface="Cambria" panose="02040503050406030204" pitchFamily="18" charset="0"/>
              </a:rPr>
              <a:t> non sinusoïdal peut être représenté par une somme de série de signaux sinusoïdaux de fréquence discrètes. </a:t>
            </a:r>
            <a:r>
              <a:rPr lang="fr-FR" sz="1200" i="1" dirty="0" smtClean="0">
                <a:latin typeface="Cambria" panose="02040503050406030204" pitchFamily="18" charset="0"/>
              </a:rPr>
              <a:t>La composante zéro</a:t>
            </a:r>
            <a:r>
              <a:rPr lang="fr-FR" sz="1200" dirty="0" smtClean="0">
                <a:latin typeface="Cambria" panose="02040503050406030204" pitchFamily="18" charset="0"/>
              </a:rPr>
              <a:t> (f=0) est dite terme continu, la </a:t>
            </a:r>
            <a:r>
              <a:rPr lang="fr-FR" sz="1200" i="1" dirty="0" smtClean="0">
                <a:latin typeface="Cambria" panose="02040503050406030204" pitchFamily="18" charset="0"/>
              </a:rPr>
              <a:t>composante 1 est dite fondamentale </a:t>
            </a:r>
            <a:r>
              <a:rPr lang="fr-FR" sz="1200" dirty="0" smtClean="0">
                <a:latin typeface="Cambria" panose="02040503050406030204" pitchFamily="18" charset="0"/>
              </a:rPr>
              <a:t>(f=50 ou 60), tandis que les autres fréquences sont appelées </a:t>
            </a:r>
            <a:r>
              <a:rPr lang="fr-FR" sz="1200" i="1" dirty="0" smtClean="0">
                <a:latin typeface="Cambria" panose="02040503050406030204" pitchFamily="18" charset="0"/>
              </a:rPr>
              <a:t>harmoniques</a:t>
            </a:r>
            <a:r>
              <a:rPr lang="fr-FR" sz="1200" dirty="0" smtClean="0">
                <a:latin typeface="Cambria" panose="02040503050406030204" pitchFamily="18" charset="0"/>
              </a:rPr>
              <a:t> </a:t>
            </a:r>
            <a:endParaRPr lang="fr-FR" sz="1200" dirty="0">
              <a:latin typeface="Cambria" panose="02040503050406030204" pitchFamily="18" charset="0"/>
            </a:endParaRPr>
          </a:p>
        </p:txBody>
      </p:sp>
      <p:pic>
        <p:nvPicPr>
          <p:cNvPr id="6" name="Image 5"/>
          <p:cNvPicPr>
            <a:picLocks noChangeAspect="1"/>
          </p:cNvPicPr>
          <p:nvPr/>
        </p:nvPicPr>
        <p:blipFill>
          <a:blip r:embed="rId2"/>
          <a:stretch>
            <a:fillRect/>
          </a:stretch>
        </p:blipFill>
        <p:spPr>
          <a:xfrm>
            <a:off x="5159987" y="1266115"/>
            <a:ext cx="3845071" cy="2270521"/>
          </a:xfrm>
          <a:prstGeom prst="rect">
            <a:avLst/>
          </a:prstGeom>
          <a:ln>
            <a:solidFill>
              <a:schemeClr val="tx1"/>
            </a:solidFill>
          </a:ln>
        </p:spPr>
      </p:pic>
      <mc:AlternateContent xmlns:mc="http://schemas.openxmlformats.org/markup-compatibility/2006" xmlns:a14="http://schemas.microsoft.com/office/drawing/2010/main">
        <mc:Choice Requires="a14">
          <p:sp>
            <p:nvSpPr>
              <p:cNvPr id="7" name="ZoneTexte 6"/>
              <p:cNvSpPr txBox="1"/>
              <p:nvPr/>
            </p:nvSpPr>
            <p:spPr>
              <a:xfrm>
                <a:off x="219206" y="2859689"/>
                <a:ext cx="3119893" cy="503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a:latin typeface="Cambria Math" panose="02040503050406030204" pitchFamily="18" charset="0"/>
                        </a:rPr>
                        <m:t>𝑓</m:t>
                      </m:r>
                      <m:d>
                        <m:dPr>
                          <m:ctrlPr>
                            <a:rPr lang="fr-FR" sz="1200" i="1">
                              <a:latin typeface="Cambria Math" panose="02040503050406030204" pitchFamily="18" charset="0"/>
                            </a:rPr>
                          </m:ctrlPr>
                        </m:dPr>
                        <m:e>
                          <m:r>
                            <a:rPr lang="fr-FR" sz="1200" i="1">
                              <a:latin typeface="Cambria Math" panose="02040503050406030204" pitchFamily="18" charset="0"/>
                            </a:rPr>
                            <m:t>𝑡</m:t>
                          </m:r>
                        </m:e>
                      </m:d>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𝐴</m:t>
                          </m:r>
                        </m:e>
                        <m:sub>
                          <m:r>
                            <a:rPr lang="fr-FR" sz="1200" i="1">
                              <a:latin typeface="Cambria Math" panose="02040503050406030204" pitchFamily="18" charset="0"/>
                            </a:rPr>
                            <m:t>0</m:t>
                          </m:r>
                        </m:sub>
                      </m:sSub>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d>
                            <m:dPr>
                              <m:begChr m:val="["/>
                              <m:endChr m:val="]"/>
                              <m:ctrlPr>
                                <a:rPr lang="fr-FR" sz="1200" i="1">
                                  <a:latin typeface="Cambria Math" panose="02040503050406030204" pitchFamily="18" charset="0"/>
                                </a:rPr>
                              </m:ctrlPr>
                            </m:dPr>
                            <m:e>
                              <m:sSub>
                                <m:sSubPr>
                                  <m:ctrlPr>
                                    <a:rPr lang="fr-FR" sz="1200" i="1">
                                      <a:latin typeface="Cambria Math" panose="02040503050406030204" pitchFamily="18" charset="0"/>
                                    </a:rPr>
                                  </m:ctrlPr>
                                </m:sSubPr>
                                <m:e>
                                  <m:r>
                                    <a:rPr lang="fr-FR" sz="1200" i="1">
                                      <a:latin typeface="Cambria Math" panose="02040503050406030204" pitchFamily="18" charset="0"/>
                                    </a:rPr>
                                    <m:t>𝐴</m:t>
                                  </m:r>
                                </m:e>
                                <m:sub>
                                  <m:r>
                                    <a:rPr lang="fr-FR" sz="1200" i="1">
                                      <a:latin typeface="Cambria Math" panose="02040503050406030204" pitchFamily="18" charset="0"/>
                                    </a:rPr>
                                    <m:t>h</m:t>
                                  </m:r>
                                </m:sub>
                              </m:sSub>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cos</m:t>
                                  </m:r>
                                </m:fName>
                                <m:e>
                                  <m:r>
                                    <a:rPr lang="fr-FR" sz="1200" i="1">
                                      <a:latin typeface="Cambria Math" panose="02040503050406030204" pitchFamily="18" charset="0"/>
                                    </a:rPr>
                                    <m:t>(</m:t>
                                  </m:r>
                                  <m:r>
                                    <a:rPr lang="fr-FR" sz="1200" i="1">
                                      <a:latin typeface="Cambria Math" panose="02040503050406030204" pitchFamily="18" charset="0"/>
                                    </a:rPr>
                                    <m:t>h</m:t>
                                  </m:r>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i="1">
                                          <a:latin typeface="Cambria Math" panose="02040503050406030204" pitchFamily="18" charset="0"/>
                                        </a:rPr>
                                        <m:t>1</m:t>
                                      </m:r>
                                    </m:sub>
                                  </m:sSub>
                                  <m:r>
                                    <a:rPr lang="fr-FR" sz="1200" i="1">
                                      <a:latin typeface="Cambria Math" panose="02040503050406030204" pitchFamily="18" charset="0"/>
                                    </a:rPr>
                                    <m:t>𝑡</m:t>
                                  </m:r>
                                  <m:r>
                                    <a:rPr lang="fr-FR" sz="1200" i="1">
                                      <a:latin typeface="Cambria Math" panose="02040503050406030204" pitchFamily="18" charset="0"/>
                                    </a:rPr>
                                    <m:t>)</m:t>
                                  </m:r>
                                </m:e>
                              </m:func>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𝐵</m:t>
                                  </m:r>
                                </m:e>
                                <m:sub>
                                  <m:r>
                                    <a:rPr lang="fr-FR" sz="1200" i="1">
                                      <a:latin typeface="Cambria Math" panose="02040503050406030204" pitchFamily="18" charset="0"/>
                                    </a:rPr>
                                    <m:t>h</m:t>
                                  </m:r>
                                </m:sub>
                              </m:sSub>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sin</m:t>
                                  </m:r>
                                </m:fName>
                                <m:e>
                                  <m:r>
                                    <a:rPr lang="fr-FR" sz="1200" i="1">
                                      <a:latin typeface="Cambria Math" panose="02040503050406030204" pitchFamily="18" charset="0"/>
                                    </a:rPr>
                                    <m:t>(</m:t>
                                  </m:r>
                                  <m:r>
                                    <a:rPr lang="fr-FR" sz="1200" i="1">
                                      <a:latin typeface="Cambria Math" panose="02040503050406030204" pitchFamily="18" charset="0"/>
                                    </a:rPr>
                                    <m:t>h</m:t>
                                  </m:r>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i="1">
                                          <a:latin typeface="Cambria Math" panose="02040503050406030204" pitchFamily="18" charset="0"/>
                                        </a:rPr>
                                        <m:t>1</m:t>
                                      </m:r>
                                    </m:sub>
                                  </m:sSub>
                                  <m:r>
                                    <a:rPr lang="fr-FR" sz="1200" i="1">
                                      <a:latin typeface="Cambria Math" panose="02040503050406030204" pitchFamily="18" charset="0"/>
                                    </a:rPr>
                                    <m:t>𝑡</m:t>
                                  </m:r>
                                  <m:r>
                                    <a:rPr lang="fr-FR" sz="1200" i="1">
                                      <a:latin typeface="Cambria Math" panose="02040503050406030204" pitchFamily="18" charset="0"/>
                                    </a:rPr>
                                    <m:t>)</m:t>
                                  </m:r>
                                </m:e>
                              </m:func>
                            </m:e>
                          </m:d>
                        </m:e>
                      </m:nary>
                    </m:oMath>
                  </m:oMathPara>
                </a14:m>
                <a:endParaRPr lang="fr-FR" sz="1200" dirty="0"/>
              </a:p>
            </p:txBody>
          </p:sp>
        </mc:Choice>
        <mc:Fallback xmlns="">
          <p:sp>
            <p:nvSpPr>
              <p:cNvPr id="7" name="ZoneTexte 6"/>
              <p:cNvSpPr txBox="1">
                <a:spLocks noRot="1" noChangeAspect="1" noMove="1" noResize="1" noEditPoints="1" noAdjustHandles="1" noChangeArrowheads="1" noChangeShapeType="1" noTextEdit="1"/>
              </p:cNvSpPr>
              <p:nvPr/>
            </p:nvSpPr>
            <p:spPr>
              <a:xfrm>
                <a:off x="219206" y="2859689"/>
                <a:ext cx="3119893" cy="503536"/>
              </a:xfrm>
              <a:prstGeom prst="rect">
                <a:avLst/>
              </a:prstGeom>
              <a:blipFill rotWithShape="0">
                <a:blip r:embed="rId3"/>
                <a:stretch>
                  <a:fillRect l="-1367" t="-121687" b="-18433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8" name="ZoneTexte 7"/>
              <p:cNvSpPr txBox="1"/>
              <p:nvPr/>
            </p:nvSpPr>
            <p:spPr>
              <a:xfrm>
                <a:off x="230855" y="3475880"/>
                <a:ext cx="2332177" cy="503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a:latin typeface="Cambria Math" panose="02040503050406030204" pitchFamily="18" charset="0"/>
                        </a:rPr>
                        <m:t>𝑓</m:t>
                      </m:r>
                      <m:d>
                        <m:dPr>
                          <m:ctrlPr>
                            <a:rPr lang="fr-FR" sz="1200" i="1">
                              <a:latin typeface="Cambria Math" panose="02040503050406030204" pitchFamily="18" charset="0"/>
                            </a:rPr>
                          </m:ctrlPr>
                        </m:dPr>
                        <m:e>
                          <m:r>
                            <a:rPr lang="fr-FR" sz="1200" i="1">
                              <a:latin typeface="Cambria Math" panose="02040503050406030204" pitchFamily="18" charset="0"/>
                            </a:rPr>
                            <m:t>𝑡</m:t>
                          </m:r>
                        </m:e>
                      </m:d>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𝐴</m:t>
                          </m:r>
                        </m:e>
                        <m:sub>
                          <m:r>
                            <a:rPr lang="fr-FR" sz="1200" i="1">
                              <a:latin typeface="Cambria Math" panose="02040503050406030204" pitchFamily="18" charset="0"/>
                            </a:rPr>
                            <m:t>0</m:t>
                          </m:r>
                        </m:sub>
                      </m:sSub>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sSub>
                            <m:sSubPr>
                              <m:ctrlPr>
                                <a:rPr lang="fr-FR" sz="1200" i="1">
                                  <a:latin typeface="Cambria Math" panose="02040503050406030204" pitchFamily="18" charset="0"/>
                                </a:rPr>
                              </m:ctrlPr>
                            </m:sSubPr>
                            <m:e>
                              <m:r>
                                <a:rPr lang="fr-FR" sz="1200" i="1">
                                  <a:latin typeface="Cambria Math" panose="02040503050406030204" pitchFamily="18" charset="0"/>
                                </a:rPr>
                                <m:t>𝐶</m:t>
                              </m:r>
                            </m:e>
                            <m:sub>
                              <m:r>
                                <a:rPr lang="fr-FR" sz="1200" i="1">
                                  <a:latin typeface="Cambria Math" panose="02040503050406030204" pitchFamily="18" charset="0"/>
                                </a:rPr>
                                <m:t>h</m:t>
                              </m:r>
                            </m:sub>
                          </m:sSub>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sin</m:t>
                              </m:r>
                            </m:fName>
                            <m:e>
                              <m:r>
                                <a:rPr lang="fr-FR" sz="1200" i="1">
                                  <a:latin typeface="Cambria Math" panose="02040503050406030204" pitchFamily="18" charset="0"/>
                                </a:rPr>
                                <m:t>(</m:t>
                              </m:r>
                              <m:r>
                                <a:rPr lang="fr-FR" sz="1200" i="1">
                                  <a:latin typeface="Cambria Math" panose="02040503050406030204" pitchFamily="18" charset="0"/>
                                </a:rPr>
                                <m:t>h</m:t>
                              </m:r>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i="1">
                                      <a:latin typeface="Cambria Math" panose="02040503050406030204" pitchFamily="18" charset="0"/>
                                    </a:rPr>
                                    <m:t>1</m:t>
                                  </m:r>
                                </m:sub>
                              </m:sSub>
                              <m:r>
                                <a:rPr lang="fr-FR" sz="1200" i="1">
                                  <a:latin typeface="Cambria Math" panose="02040503050406030204" pitchFamily="18" charset="0"/>
                                </a:rPr>
                                <m:t>𝑡</m:t>
                              </m:r>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𝜙</m:t>
                                  </m:r>
                                </m:e>
                                <m:sub>
                                  <m:r>
                                    <a:rPr lang="fr-FR" sz="1200" i="1">
                                      <a:latin typeface="Cambria Math" panose="02040503050406030204" pitchFamily="18" charset="0"/>
                                    </a:rPr>
                                    <m:t>h</m:t>
                                  </m:r>
                                </m:sub>
                              </m:sSub>
                              <m:r>
                                <a:rPr lang="fr-FR" sz="1200" i="1">
                                  <a:latin typeface="Cambria Math" panose="02040503050406030204" pitchFamily="18" charset="0"/>
                                </a:rPr>
                                <m:t>)</m:t>
                              </m:r>
                            </m:e>
                          </m:func>
                        </m:e>
                      </m:nary>
                    </m:oMath>
                  </m:oMathPara>
                </a14:m>
                <a:endParaRPr lang="fr-FR" sz="1200" dirty="0"/>
              </a:p>
            </p:txBody>
          </p:sp>
        </mc:Choice>
        <mc:Fallback xmlns="">
          <p:sp>
            <p:nvSpPr>
              <p:cNvPr id="8" name="ZoneTexte 7"/>
              <p:cNvSpPr txBox="1">
                <a:spLocks noRot="1" noChangeAspect="1" noMove="1" noResize="1" noEditPoints="1" noAdjustHandles="1" noChangeArrowheads="1" noChangeShapeType="1" noTextEdit="1"/>
              </p:cNvSpPr>
              <p:nvPr/>
            </p:nvSpPr>
            <p:spPr>
              <a:xfrm>
                <a:off x="230855" y="3475880"/>
                <a:ext cx="2332177" cy="503536"/>
              </a:xfrm>
              <a:prstGeom prst="rect">
                <a:avLst/>
              </a:prstGeom>
              <a:blipFill rotWithShape="0">
                <a:blip r:embed="rId4"/>
                <a:stretch>
                  <a:fillRect l="-1832" t="-121687" r="-1832" b="-18433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9" name="ZoneTexte 8"/>
              <p:cNvSpPr txBox="1"/>
              <p:nvPr/>
            </p:nvSpPr>
            <p:spPr>
              <a:xfrm>
                <a:off x="235938" y="4489667"/>
                <a:ext cx="2708497" cy="41537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𝐴</m:t>
                          </m:r>
                        </m:e>
                        <m:sub>
                          <m:r>
                            <a:rPr lang="fr-FR" sz="1200" i="1">
                              <a:latin typeface="Cambria Math" panose="02040503050406030204" pitchFamily="18" charset="0"/>
                            </a:rPr>
                            <m:t>0</m:t>
                          </m:r>
                        </m:sub>
                      </m:sSub>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1</m:t>
                          </m:r>
                        </m:num>
                        <m:den>
                          <m:r>
                            <a:rPr lang="fr-FR" sz="1200" i="1">
                              <a:latin typeface="Cambria Math" panose="02040503050406030204" pitchFamily="18" charset="0"/>
                            </a:rPr>
                            <m:t>𝑇</m:t>
                          </m:r>
                        </m:den>
                      </m:f>
                      <m:nary>
                        <m:naryPr>
                          <m:ctrlPr>
                            <a:rPr lang="fr-FR" sz="1200" i="1">
                              <a:latin typeface="Cambria Math" panose="02040503050406030204" pitchFamily="18" charset="0"/>
                            </a:rPr>
                          </m:ctrlPr>
                        </m:naryPr>
                        <m:sub>
                          <m:r>
                            <m:rPr>
                              <m:brk m:alnAt="23"/>
                            </m:rPr>
                            <a:rPr lang="fr-FR" sz="1200" i="1">
                              <a:latin typeface="Cambria Math" panose="02040503050406030204" pitchFamily="18" charset="0"/>
                            </a:rPr>
                            <m:t>0</m:t>
                          </m:r>
                        </m:sub>
                        <m:sup>
                          <m:r>
                            <a:rPr lang="fr-FR" sz="1200" i="1">
                              <a:latin typeface="Cambria Math" panose="02040503050406030204" pitchFamily="18" charset="0"/>
                            </a:rPr>
                            <m:t>𝑇</m:t>
                          </m:r>
                        </m:sup>
                        <m:e>
                          <m:r>
                            <a:rPr lang="fr-FR" sz="1200" i="1">
                              <a:latin typeface="Cambria Math" panose="02040503050406030204" pitchFamily="18" charset="0"/>
                            </a:rPr>
                            <m:t>𝑓</m:t>
                          </m:r>
                          <m:d>
                            <m:dPr>
                              <m:ctrlPr>
                                <a:rPr lang="fr-FR" sz="1200" i="1">
                                  <a:latin typeface="Cambria Math" panose="02040503050406030204" pitchFamily="18" charset="0"/>
                                </a:rPr>
                              </m:ctrlPr>
                            </m:dPr>
                            <m:e>
                              <m:r>
                                <a:rPr lang="fr-FR" sz="1200" i="1">
                                  <a:latin typeface="Cambria Math" panose="02040503050406030204" pitchFamily="18" charset="0"/>
                                </a:rPr>
                                <m:t>𝑡</m:t>
                              </m:r>
                            </m:e>
                          </m:d>
                        </m:e>
                      </m:nary>
                      <m:r>
                        <a:rPr lang="fr-FR" sz="1200" i="1">
                          <a:latin typeface="Cambria Math" panose="02040503050406030204" pitchFamily="18" charset="0"/>
                        </a:rPr>
                        <m:t> </m:t>
                      </m:r>
                      <m:r>
                        <a:rPr lang="fr-FR" sz="1200" i="1">
                          <a:latin typeface="Cambria Math" panose="02040503050406030204" pitchFamily="18" charset="0"/>
                        </a:rPr>
                        <m:t>𝑑𝑡</m:t>
                      </m:r>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1</m:t>
                          </m:r>
                        </m:num>
                        <m:den>
                          <m:r>
                            <a:rPr lang="fr-FR" sz="1200" i="1">
                              <a:latin typeface="Cambria Math" panose="02040503050406030204" pitchFamily="18" charset="0"/>
                            </a:rPr>
                            <m:t>2</m:t>
                          </m:r>
                          <m:r>
                            <a:rPr lang="fr-FR" sz="1200" i="1">
                              <a:latin typeface="Cambria Math" panose="02040503050406030204" pitchFamily="18" charset="0"/>
                            </a:rPr>
                            <m:t>𝜋</m:t>
                          </m:r>
                        </m:den>
                      </m:f>
                      <m:nary>
                        <m:naryPr>
                          <m:ctrlPr>
                            <a:rPr lang="fr-FR" sz="1200" i="1">
                              <a:latin typeface="Cambria Math" panose="02040503050406030204" pitchFamily="18" charset="0"/>
                            </a:rPr>
                          </m:ctrlPr>
                        </m:naryPr>
                        <m:sub>
                          <m:r>
                            <m:rPr>
                              <m:brk m:alnAt="23"/>
                            </m:rPr>
                            <a:rPr lang="fr-FR" sz="1200" i="1">
                              <a:latin typeface="Cambria Math" panose="02040503050406030204" pitchFamily="18" charset="0"/>
                            </a:rPr>
                            <m:t>2</m:t>
                          </m:r>
                        </m:sub>
                        <m:sup>
                          <m:r>
                            <a:rPr lang="fr-FR" sz="1200" i="1">
                              <a:latin typeface="Cambria Math" panose="02040503050406030204" pitchFamily="18" charset="0"/>
                            </a:rPr>
                            <m:t>2</m:t>
                          </m:r>
                          <m:r>
                            <a:rPr lang="fr-FR" sz="1200" i="1">
                              <a:latin typeface="Cambria Math" panose="02040503050406030204" pitchFamily="18" charset="0"/>
                            </a:rPr>
                            <m:t>𝜋</m:t>
                          </m:r>
                        </m:sup>
                        <m:e>
                          <m:r>
                            <a:rPr lang="fr-FR" sz="1200" i="1">
                              <a:latin typeface="Cambria Math" panose="02040503050406030204" pitchFamily="18" charset="0"/>
                            </a:rPr>
                            <m:t>𝑓</m:t>
                          </m:r>
                          <m:d>
                            <m:dPr>
                              <m:ctrlPr>
                                <a:rPr lang="fr-FR" sz="1200" i="1">
                                  <a:latin typeface="Cambria Math" panose="02040503050406030204" pitchFamily="18" charset="0"/>
                                </a:rPr>
                              </m:ctrlPr>
                            </m:dPr>
                            <m:e>
                              <m:r>
                                <a:rPr lang="fr-FR" sz="1200" i="1">
                                  <a:latin typeface="Cambria Math" panose="02040503050406030204" pitchFamily="18" charset="0"/>
                                </a:rPr>
                                <m:t>𝑡</m:t>
                              </m:r>
                            </m:e>
                          </m:d>
                          <m:r>
                            <a:rPr lang="fr-FR" sz="1200" i="1">
                              <a:latin typeface="Cambria Math" panose="02040503050406030204" pitchFamily="18" charset="0"/>
                            </a:rPr>
                            <m:t>  </m:t>
                          </m:r>
                          <m:r>
                            <a:rPr lang="fr-FR" sz="1200" i="1">
                              <a:latin typeface="Cambria Math" panose="02040503050406030204" pitchFamily="18" charset="0"/>
                            </a:rPr>
                            <m:t>𝑑</m:t>
                          </m:r>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i="1">
                                  <a:latin typeface="Cambria Math" panose="02040503050406030204" pitchFamily="18" charset="0"/>
                                </a:rPr>
                                <m:t>1</m:t>
                              </m:r>
                            </m:sub>
                          </m:sSub>
                          <m:r>
                            <a:rPr lang="fr-FR" sz="1200" i="1">
                              <a:latin typeface="Cambria Math" panose="02040503050406030204" pitchFamily="18" charset="0"/>
                            </a:rPr>
                            <m:t>𝑡</m:t>
                          </m:r>
                          <m:r>
                            <a:rPr lang="fr-FR" sz="1200" i="1">
                              <a:latin typeface="Cambria Math" panose="02040503050406030204" pitchFamily="18" charset="0"/>
                            </a:rPr>
                            <m:t>)</m:t>
                          </m:r>
                        </m:e>
                      </m:nary>
                    </m:oMath>
                  </m:oMathPara>
                </a14:m>
                <a:endParaRPr lang="fr-FR" sz="1200" dirty="0"/>
              </a:p>
            </p:txBody>
          </p:sp>
        </mc:Choice>
        <mc:Fallback xmlns="">
          <p:sp>
            <p:nvSpPr>
              <p:cNvPr id="9" name="ZoneTexte 8"/>
              <p:cNvSpPr txBox="1">
                <a:spLocks noRot="1" noChangeAspect="1" noMove="1" noResize="1" noEditPoints="1" noAdjustHandles="1" noChangeArrowheads="1" noChangeShapeType="1" noTextEdit="1"/>
              </p:cNvSpPr>
              <p:nvPr/>
            </p:nvSpPr>
            <p:spPr>
              <a:xfrm>
                <a:off x="235938" y="4489667"/>
                <a:ext cx="2708497" cy="415370"/>
              </a:xfrm>
              <a:prstGeom prst="rect">
                <a:avLst/>
              </a:prstGeom>
              <a:blipFill rotWithShape="0">
                <a:blip r:embed="rId5"/>
                <a:stretch>
                  <a:fillRect l="-5405" t="-181159" r="-1577" b="-26811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0" name="ZoneTexte 9"/>
              <p:cNvSpPr txBox="1"/>
              <p:nvPr/>
            </p:nvSpPr>
            <p:spPr>
              <a:xfrm>
                <a:off x="192383" y="5174234"/>
                <a:ext cx="3991734" cy="41537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𝐴</m:t>
                          </m:r>
                        </m:e>
                        <m:sub>
                          <m:r>
                            <a:rPr lang="fr-FR" sz="1200" i="1">
                              <a:latin typeface="Cambria Math" panose="02040503050406030204" pitchFamily="18" charset="0"/>
                            </a:rPr>
                            <m:t>h</m:t>
                          </m:r>
                        </m:sub>
                      </m:sSub>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2</m:t>
                          </m:r>
                        </m:num>
                        <m:den>
                          <m:r>
                            <a:rPr lang="fr-FR" sz="1200" i="1">
                              <a:latin typeface="Cambria Math" panose="02040503050406030204" pitchFamily="18" charset="0"/>
                            </a:rPr>
                            <m:t>𝑇</m:t>
                          </m:r>
                        </m:den>
                      </m:f>
                      <m:nary>
                        <m:naryPr>
                          <m:ctrlPr>
                            <a:rPr lang="fr-FR" sz="1200" i="1">
                              <a:latin typeface="Cambria Math" panose="02040503050406030204" pitchFamily="18" charset="0"/>
                            </a:rPr>
                          </m:ctrlPr>
                        </m:naryPr>
                        <m:sub>
                          <m:r>
                            <m:rPr>
                              <m:brk m:alnAt="23"/>
                            </m:rPr>
                            <a:rPr lang="fr-FR" sz="1200" i="1">
                              <a:latin typeface="Cambria Math" panose="02040503050406030204" pitchFamily="18" charset="0"/>
                            </a:rPr>
                            <m:t>0</m:t>
                          </m:r>
                        </m:sub>
                        <m:sup>
                          <m:r>
                            <a:rPr lang="fr-FR" sz="1200" i="1">
                              <a:latin typeface="Cambria Math" panose="02040503050406030204" pitchFamily="18" charset="0"/>
                            </a:rPr>
                            <m:t>𝑇</m:t>
                          </m:r>
                        </m:sup>
                        <m:e>
                          <m:r>
                            <a:rPr lang="fr-FR" sz="1200" i="1">
                              <a:latin typeface="Cambria Math" panose="02040503050406030204" pitchFamily="18" charset="0"/>
                            </a:rPr>
                            <m:t>𝑓</m:t>
                          </m:r>
                          <m:d>
                            <m:dPr>
                              <m:ctrlPr>
                                <a:rPr lang="fr-FR" sz="1200" i="1">
                                  <a:latin typeface="Cambria Math" panose="02040503050406030204" pitchFamily="18" charset="0"/>
                                </a:rPr>
                              </m:ctrlPr>
                            </m:dPr>
                            <m:e>
                              <m:r>
                                <a:rPr lang="fr-FR" sz="1200" i="1">
                                  <a:latin typeface="Cambria Math" panose="02040503050406030204" pitchFamily="18" charset="0"/>
                                </a:rPr>
                                <m:t>𝑡</m:t>
                              </m:r>
                            </m:e>
                          </m:d>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cos</m:t>
                              </m:r>
                            </m:fName>
                            <m:e>
                              <m:r>
                                <a:rPr lang="fr-FR" sz="1200" i="1">
                                  <a:latin typeface="Cambria Math" panose="02040503050406030204" pitchFamily="18" charset="0"/>
                                </a:rPr>
                                <m:t>(</m:t>
                              </m:r>
                              <m:r>
                                <a:rPr lang="fr-FR" sz="1200" i="1">
                                  <a:latin typeface="Cambria Math" panose="02040503050406030204" pitchFamily="18" charset="0"/>
                                </a:rPr>
                                <m:t>h</m:t>
                              </m:r>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i="1">
                                      <a:latin typeface="Cambria Math" panose="02040503050406030204" pitchFamily="18" charset="0"/>
                                    </a:rPr>
                                    <m:t>1</m:t>
                                  </m:r>
                                </m:sub>
                              </m:sSub>
                              <m:r>
                                <a:rPr lang="fr-FR" sz="1200" i="1">
                                  <a:latin typeface="Cambria Math" panose="02040503050406030204" pitchFamily="18" charset="0"/>
                                </a:rPr>
                                <m:t>𝑡</m:t>
                              </m:r>
                              <m:r>
                                <a:rPr lang="fr-FR" sz="1200" i="1">
                                  <a:latin typeface="Cambria Math" panose="02040503050406030204" pitchFamily="18" charset="0"/>
                                </a:rPr>
                                <m:t>)</m:t>
                              </m:r>
                            </m:e>
                          </m:func>
                        </m:e>
                      </m:nary>
                      <m:r>
                        <a:rPr lang="fr-FR" sz="1200" i="1">
                          <a:latin typeface="Cambria Math" panose="02040503050406030204" pitchFamily="18" charset="0"/>
                        </a:rPr>
                        <m:t> </m:t>
                      </m:r>
                      <m:r>
                        <a:rPr lang="fr-FR" sz="1200" i="1">
                          <a:latin typeface="Cambria Math" panose="02040503050406030204" pitchFamily="18" charset="0"/>
                        </a:rPr>
                        <m:t>𝑑𝑡</m:t>
                      </m:r>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1</m:t>
                          </m:r>
                        </m:num>
                        <m:den>
                          <m:r>
                            <a:rPr lang="fr-FR" sz="1200" i="1">
                              <a:latin typeface="Cambria Math" panose="02040503050406030204" pitchFamily="18" charset="0"/>
                            </a:rPr>
                            <m:t>𝜋</m:t>
                          </m:r>
                        </m:den>
                      </m:f>
                      <m:nary>
                        <m:naryPr>
                          <m:ctrlPr>
                            <a:rPr lang="fr-FR" sz="1200" i="1">
                              <a:latin typeface="Cambria Math" panose="02040503050406030204" pitchFamily="18" charset="0"/>
                            </a:rPr>
                          </m:ctrlPr>
                        </m:naryPr>
                        <m:sub>
                          <m:r>
                            <m:rPr>
                              <m:brk m:alnAt="23"/>
                            </m:rPr>
                            <a:rPr lang="fr-FR" sz="1200" i="1">
                              <a:latin typeface="Cambria Math" panose="02040503050406030204" pitchFamily="18" charset="0"/>
                            </a:rPr>
                            <m:t>2</m:t>
                          </m:r>
                        </m:sub>
                        <m:sup>
                          <m:r>
                            <a:rPr lang="fr-FR" sz="1200" i="1">
                              <a:latin typeface="Cambria Math" panose="02040503050406030204" pitchFamily="18" charset="0"/>
                            </a:rPr>
                            <m:t>2</m:t>
                          </m:r>
                          <m:r>
                            <a:rPr lang="fr-FR" sz="1200" i="1">
                              <a:latin typeface="Cambria Math" panose="02040503050406030204" pitchFamily="18" charset="0"/>
                            </a:rPr>
                            <m:t>𝜋</m:t>
                          </m:r>
                        </m:sup>
                        <m:e>
                          <m:r>
                            <a:rPr lang="fr-FR" sz="1200" i="1">
                              <a:latin typeface="Cambria Math" panose="02040503050406030204" pitchFamily="18" charset="0"/>
                            </a:rPr>
                            <m:t>𝑓</m:t>
                          </m:r>
                          <m:d>
                            <m:dPr>
                              <m:ctrlPr>
                                <a:rPr lang="fr-FR" sz="1200" i="1">
                                  <a:latin typeface="Cambria Math" panose="02040503050406030204" pitchFamily="18" charset="0"/>
                                </a:rPr>
                              </m:ctrlPr>
                            </m:dPr>
                            <m:e>
                              <m:r>
                                <a:rPr lang="fr-FR" sz="1200" i="1">
                                  <a:latin typeface="Cambria Math" panose="02040503050406030204" pitchFamily="18" charset="0"/>
                                </a:rPr>
                                <m:t>𝑡</m:t>
                              </m:r>
                            </m:e>
                          </m:d>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cos</m:t>
                              </m:r>
                            </m:fName>
                            <m:e>
                              <m:r>
                                <a:rPr lang="fr-FR" sz="1200" i="1">
                                  <a:latin typeface="Cambria Math" panose="02040503050406030204" pitchFamily="18" charset="0"/>
                                </a:rPr>
                                <m:t>(</m:t>
                              </m:r>
                              <m:r>
                                <a:rPr lang="fr-FR" sz="1200" i="1">
                                  <a:latin typeface="Cambria Math" panose="02040503050406030204" pitchFamily="18" charset="0"/>
                                </a:rPr>
                                <m:t>h</m:t>
                              </m:r>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i="1">
                                      <a:latin typeface="Cambria Math" panose="02040503050406030204" pitchFamily="18" charset="0"/>
                                    </a:rPr>
                                    <m:t>1</m:t>
                                  </m:r>
                                </m:sub>
                              </m:sSub>
                              <m:r>
                                <a:rPr lang="fr-FR" sz="1200" i="1">
                                  <a:latin typeface="Cambria Math" panose="02040503050406030204" pitchFamily="18" charset="0"/>
                                </a:rPr>
                                <m:t>𝑡</m:t>
                              </m:r>
                              <m:r>
                                <a:rPr lang="fr-FR" sz="1200" i="1">
                                  <a:latin typeface="Cambria Math" panose="02040503050406030204" pitchFamily="18" charset="0"/>
                                </a:rPr>
                                <m:t>)</m:t>
                              </m:r>
                            </m:e>
                          </m:func>
                          <m:r>
                            <a:rPr lang="fr-FR" sz="1200" i="1">
                              <a:latin typeface="Cambria Math" panose="02040503050406030204" pitchFamily="18" charset="0"/>
                            </a:rPr>
                            <m:t>  </m:t>
                          </m:r>
                          <m:r>
                            <a:rPr lang="fr-FR" sz="1200" i="1">
                              <a:latin typeface="Cambria Math" panose="02040503050406030204" pitchFamily="18" charset="0"/>
                            </a:rPr>
                            <m:t>𝑑</m:t>
                          </m:r>
                          <m:r>
                            <a:rPr lang="fr-FR" sz="1200" i="1">
                              <a:latin typeface="Cambria Math" panose="02040503050406030204" pitchFamily="18" charset="0"/>
                            </a:rPr>
                            <m:t>(</m:t>
                          </m:r>
                          <m:r>
                            <a:rPr lang="fr-FR" sz="1200" i="1">
                              <a:latin typeface="Cambria Math" panose="02040503050406030204" pitchFamily="18" charset="0"/>
                            </a:rPr>
                            <m:t>𝜔</m:t>
                          </m:r>
                          <m:r>
                            <a:rPr lang="fr-FR" sz="1200" i="1">
                              <a:latin typeface="Cambria Math" panose="02040503050406030204" pitchFamily="18" charset="0"/>
                            </a:rPr>
                            <m:t>𝑡</m:t>
                          </m:r>
                          <m:r>
                            <a:rPr lang="fr-FR" sz="1200" i="1">
                              <a:latin typeface="Cambria Math" panose="02040503050406030204" pitchFamily="18" charset="0"/>
                            </a:rPr>
                            <m:t>)</m:t>
                          </m:r>
                        </m:e>
                      </m:nary>
                    </m:oMath>
                  </m:oMathPara>
                </a14:m>
                <a:endParaRPr lang="fr-FR" sz="1200" dirty="0"/>
              </a:p>
            </p:txBody>
          </p:sp>
        </mc:Choice>
        <mc:Fallback xmlns="">
          <p:sp>
            <p:nvSpPr>
              <p:cNvPr id="10" name="ZoneTexte 9"/>
              <p:cNvSpPr txBox="1">
                <a:spLocks noRot="1" noChangeAspect="1" noMove="1" noResize="1" noEditPoints="1" noAdjustHandles="1" noChangeArrowheads="1" noChangeShapeType="1" noTextEdit="1"/>
              </p:cNvSpPr>
              <p:nvPr/>
            </p:nvSpPr>
            <p:spPr>
              <a:xfrm>
                <a:off x="192383" y="5174234"/>
                <a:ext cx="3991734" cy="415370"/>
              </a:xfrm>
              <a:prstGeom prst="rect">
                <a:avLst/>
              </a:prstGeom>
              <a:blipFill rotWithShape="0">
                <a:blip r:embed="rId6"/>
                <a:stretch>
                  <a:fillRect l="-3364" t="-185294" r="-917" b="-272059"/>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1" name="ZoneTexte 10"/>
              <p:cNvSpPr txBox="1"/>
              <p:nvPr/>
            </p:nvSpPr>
            <p:spPr>
              <a:xfrm>
                <a:off x="230855" y="5763045"/>
                <a:ext cx="3996542" cy="41537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smtClean="0">
                              <a:latin typeface="Cambria Math" panose="02040503050406030204" pitchFamily="18" charset="0"/>
                            </a:rPr>
                          </m:ctrlPr>
                        </m:sSubPr>
                        <m:e>
                          <m:r>
                            <a:rPr lang="fr-FR" sz="1200" b="0" i="1" smtClean="0">
                              <a:latin typeface="Cambria Math" panose="02040503050406030204" pitchFamily="18" charset="0"/>
                            </a:rPr>
                            <m:t>𝐵</m:t>
                          </m:r>
                        </m:e>
                        <m:sub>
                          <m:r>
                            <a:rPr lang="fr-FR" sz="1200" i="1">
                              <a:latin typeface="Cambria Math" panose="02040503050406030204" pitchFamily="18" charset="0"/>
                            </a:rPr>
                            <m:t>h</m:t>
                          </m:r>
                        </m:sub>
                      </m:sSub>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2</m:t>
                          </m:r>
                        </m:num>
                        <m:den>
                          <m:r>
                            <a:rPr lang="fr-FR" sz="1200" i="1">
                              <a:latin typeface="Cambria Math" panose="02040503050406030204" pitchFamily="18" charset="0"/>
                            </a:rPr>
                            <m:t>𝑇</m:t>
                          </m:r>
                        </m:den>
                      </m:f>
                      <m:nary>
                        <m:naryPr>
                          <m:ctrlPr>
                            <a:rPr lang="fr-FR" sz="1200" i="1">
                              <a:latin typeface="Cambria Math" panose="02040503050406030204" pitchFamily="18" charset="0"/>
                            </a:rPr>
                          </m:ctrlPr>
                        </m:naryPr>
                        <m:sub>
                          <m:r>
                            <m:rPr>
                              <m:brk m:alnAt="23"/>
                            </m:rPr>
                            <a:rPr lang="fr-FR" sz="1200" i="1">
                              <a:latin typeface="Cambria Math" panose="02040503050406030204" pitchFamily="18" charset="0"/>
                            </a:rPr>
                            <m:t>0</m:t>
                          </m:r>
                        </m:sub>
                        <m:sup>
                          <m:r>
                            <a:rPr lang="fr-FR" sz="1200" i="1">
                              <a:latin typeface="Cambria Math" panose="02040503050406030204" pitchFamily="18" charset="0"/>
                            </a:rPr>
                            <m:t>𝑇</m:t>
                          </m:r>
                        </m:sup>
                        <m:e>
                          <m:r>
                            <a:rPr lang="fr-FR" sz="1200" i="1">
                              <a:latin typeface="Cambria Math" panose="02040503050406030204" pitchFamily="18" charset="0"/>
                            </a:rPr>
                            <m:t>𝑓</m:t>
                          </m:r>
                          <m:d>
                            <m:dPr>
                              <m:ctrlPr>
                                <a:rPr lang="fr-FR" sz="1200" i="1">
                                  <a:latin typeface="Cambria Math" panose="02040503050406030204" pitchFamily="18" charset="0"/>
                                </a:rPr>
                              </m:ctrlPr>
                            </m:dPr>
                            <m:e>
                              <m:r>
                                <a:rPr lang="fr-FR" sz="1200" i="1">
                                  <a:latin typeface="Cambria Math" panose="02040503050406030204" pitchFamily="18" charset="0"/>
                                </a:rPr>
                                <m:t>𝑡</m:t>
                              </m:r>
                            </m:e>
                          </m:d>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sin</m:t>
                              </m:r>
                            </m:fName>
                            <m:e>
                              <m:r>
                                <a:rPr lang="fr-FR" sz="1200" i="1">
                                  <a:latin typeface="Cambria Math" panose="02040503050406030204" pitchFamily="18" charset="0"/>
                                </a:rPr>
                                <m:t>(</m:t>
                              </m:r>
                              <m:r>
                                <a:rPr lang="fr-FR" sz="1200" i="1">
                                  <a:latin typeface="Cambria Math" panose="02040503050406030204" pitchFamily="18" charset="0"/>
                                </a:rPr>
                                <m:t>h</m:t>
                              </m:r>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i="1">
                                      <a:latin typeface="Cambria Math" panose="02040503050406030204" pitchFamily="18" charset="0"/>
                                    </a:rPr>
                                    <m:t>1</m:t>
                                  </m:r>
                                </m:sub>
                              </m:sSub>
                              <m:r>
                                <a:rPr lang="fr-FR" sz="1200" i="1">
                                  <a:latin typeface="Cambria Math" panose="02040503050406030204" pitchFamily="18" charset="0"/>
                                </a:rPr>
                                <m:t>𝑡</m:t>
                              </m:r>
                              <m:r>
                                <a:rPr lang="fr-FR" sz="1200" i="1">
                                  <a:latin typeface="Cambria Math" panose="02040503050406030204" pitchFamily="18" charset="0"/>
                                </a:rPr>
                                <m:t>)</m:t>
                              </m:r>
                            </m:e>
                          </m:func>
                        </m:e>
                      </m:nary>
                      <m:r>
                        <a:rPr lang="fr-FR" sz="1200" i="1">
                          <a:latin typeface="Cambria Math" panose="02040503050406030204" pitchFamily="18" charset="0"/>
                        </a:rPr>
                        <m:t> </m:t>
                      </m:r>
                      <m:r>
                        <a:rPr lang="fr-FR" sz="1200" i="1">
                          <a:latin typeface="Cambria Math" panose="02040503050406030204" pitchFamily="18" charset="0"/>
                        </a:rPr>
                        <m:t>𝑑𝑡</m:t>
                      </m:r>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1</m:t>
                          </m:r>
                        </m:num>
                        <m:den>
                          <m:r>
                            <a:rPr lang="fr-FR" sz="1200" i="1">
                              <a:latin typeface="Cambria Math" panose="02040503050406030204" pitchFamily="18" charset="0"/>
                            </a:rPr>
                            <m:t>𝜋</m:t>
                          </m:r>
                        </m:den>
                      </m:f>
                      <m:nary>
                        <m:naryPr>
                          <m:ctrlPr>
                            <a:rPr lang="fr-FR" sz="1200" i="1">
                              <a:latin typeface="Cambria Math" panose="02040503050406030204" pitchFamily="18" charset="0"/>
                            </a:rPr>
                          </m:ctrlPr>
                        </m:naryPr>
                        <m:sub>
                          <m:r>
                            <m:rPr>
                              <m:brk m:alnAt="23"/>
                            </m:rPr>
                            <a:rPr lang="fr-FR" sz="1200" i="1">
                              <a:latin typeface="Cambria Math" panose="02040503050406030204" pitchFamily="18" charset="0"/>
                            </a:rPr>
                            <m:t>2</m:t>
                          </m:r>
                        </m:sub>
                        <m:sup>
                          <m:r>
                            <a:rPr lang="fr-FR" sz="1200" i="1">
                              <a:latin typeface="Cambria Math" panose="02040503050406030204" pitchFamily="18" charset="0"/>
                            </a:rPr>
                            <m:t>2</m:t>
                          </m:r>
                          <m:r>
                            <a:rPr lang="fr-FR" sz="1200" i="1">
                              <a:latin typeface="Cambria Math" panose="02040503050406030204" pitchFamily="18" charset="0"/>
                            </a:rPr>
                            <m:t>𝜋</m:t>
                          </m:r>
                        </m:sup>
                        <m:e>
                          <m:r>
                            <a:rPr lang="fr-FR" sz="1200" i="1">
                              <a:latin typeface="Cambria Math" panose="02040503050406030204" pitchFamily="18" charset="0"/>
                            </a:rPr>
                            <m:t>𝑓</m:t>
                          </m:r>
                          <m:d>
                            <m:dPr>
                              <m:ctrlPr>
                                <a:rPr lang="fr-FR" sz="1200" i="1">
                                  <a:latin typeface="Cambria Math" panose="02040503050406030204" pitchFamily="18" charset="0"/>
                                </a:rPr>
                              </m:ctrlPr>
                            </m:dPr>
                            <m:e>
                              <m:r>
                                <a:rPr lang="fr-FR" sz="1200" i="1">
                                  <a:latin typeface="Cambria Math" panose="02040503050406030204" pitchFamily="18" charset="0"/>
                                </a:rPr>
                                <m:t>𝑡</m:t>
                              </m:r>
                            </m:e>
                          </m:d>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sin</m:t>
                              </m:r>
                            </m:fName>
                            <m:e>
                              <m:r>
                                <a:rPr lang="fr-FR" sz="1200" i="1">
                                  <a:latin typeface="Cambria Math" panose="02040503050406030204" pitchFamily="18" charset="0"/>
                                </a:rPr>
                                <m:t>(</m:t>
                              </m:r>
                              <m:r>
                                <a:rPr lang="fr-FR" sz="1200" i="1">
                                  <a:latin typeface="Cambria Math" panose="02040503050406030204" pitchFamily="18" charset="0"/>
                                </a:rPr>
                                <m:t>h</m:t>
                              </m:r>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i="1">
                                      <a:latin typeface="Cambria Math" panose="02040503050406030204" pitchFamily="18" charset="0"/>
                                    </a:rPr>
                                    <m:t>1</m:t>
                                  </m:r>
                                </m:sub>
                              </m:sSub>
                              <m:r>
                                <a:rPr lang="fr-FR" sz="1200" i="1">
                                  <a:latin typeface="Cambria Math" panose="02040503050406030204" pitchFamily="18" charset="0"/>
                                </a:rPr>
                                <m:t>𝑡</m:t>
                              </m:r>
                              <m:r>
                                <a:rPr lang="fr-FR" sz="1200" i="1">
                                  <a:latin typeface="Cambria Math" panose="02040503050406030204" pitchFamily="18" charset="0"/>
                                </a:rPr>
                                <m:t>)</m:t>
                              </m:r>
                            </m:e>
                          </m:func>
                          <m:r>
                            <a:rPr lang="fr-FR" sz="1200" i="1">
                              <a:latin typeface="Cambria Math" panose="02040503050406030204" pitchFamily="18" charset="0"/>
                            </a:rPr>
                            <m:t>  </m:t>
                          </m:r>
                          <m:r>
                            <a:rPr lang="fr-FR" sz="1200" i="1">
                              <a:latin typeface="Cambria Math" panose="02040503050406030204" pitchFamily="18" charset="0"/>
                            </a:rPr>
                            <m:t>𝑑</m:t>
                          </m:r>
                          <m:r>
                            <a:rPr lang="fr-FR" sz="1200" i="1">
                              <a:latin typeface="Cambria Math" panose="02040503050406030204" pitchFamily="18" charset="0"/>
                            </a:rPr>
                            <m:t>(</m:t>
                          </m:r>
                          <m:r>
                            <a:rPr lang="fr-FR" sz="1200" i="1">
                              <a:latin typeface="Cambria Math" panose="02040503050406030204" pitchFamily="18" charset="0"/>
                            </a:rPr>
                            <m:t>𝜔</m:t>
                          </m:r>
                          <m:r>
                            <a:rPr lang="fr-FR" sz="1200" i="1">
                              <a:latin typeface="Cambria Math" panose="02040503050406030204" pitchFamily="18" charset="0"/>
                            </a:rPr>
                            <m:t>𝑡</m:t>
                          </m:r>
                          <m:r>
                            <a:rPr lang="fr-FR" sz="1200" i="1">
                              <a:latin typeface="Cambria Math" panose="02040503050406030204" pitchFamily="18" charset="0"/>
                            </a:rPr>
                            <m:t>)</m:t>
                          </m:r>
                        </m:e>
                      </m:nary>
                    </m:oMath>
                  </m:oMathPara>
                </a14:m>
                <a:endParaRPr lang="fr-FR" sz="1200" dirty="0"/>
              </a:p>
            </p:txBody>
          </p:sp>
        </mc:Choice>
        <mc:Fallback xmlns="">
          <p:sp>
            <p:nvSpPr>
              <p:cNvPr id="11" name="ZoneTexte 10"/>
              <p:cNvSpPr txBox="1">
                <a:spLocks noRot="1" noChangeAspect="1" noMove="1" noResize="1" noEditPoints="1" noAdjustHandles="1" noChangeArrowheads="1" noChangeShapeType="1" noTextEdit="1"/>
              </p:cNvSpPr>
              <p:nvPr/>
            </p:nvSpPr>
            <p:spPr>
              <a:xfrm>
                <a:off x="230855" y="5763045"/>
                <a:ext cx="3996542" cy="415370"/>
              </a:xfrm>
              <a:prstGeom prst="rect">
                <a:avLst/>
              </a:prstGeom>
              <a:blipFill rotWithShape="0">
                <a:blip r:embed="rId7"/>
                <a:stretch>
                  <a:fillRect l="-2901" t="-181159" r="-305" b="-26811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2" name="ZoneTexte 11"/>
              <p:cNvSpPr txBox="1"/>
              <p:nvPr/>
            </p:nvSpPr>
            <p:spPr>
              <a:xfrm>
                <a:off x="3581304" y="3407394"/>
                <a:ext cx="1052339" cy="37580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𝐶</m:t>
                          </m:r>
                        </m:e>
                        <m:sub>
                          <m:r>
                            <a:rPr lang="fr-FR" sz="1200" i="1">
                              <a:latin typeface="Cambria Math" panose="02040503050406030204" pitchFamily="18" charset="0"/>
                            </a:rPr>
                            <m:t>h</m:t>
                          </m:r>
                        </m:sub>
                      </m:sSub>
                      <m:r>
                        <a:rPr lang="fr-FR" sz="1200" i="1">
                          <a:latin typeface="Cambria Math" panose="02040503050406030204" pitchFamily="18" charset="0"/>
                        </a:rPr>
                        <m:t>=</m:t>
                      </m:r>
                      <m:rad>
                        <m:radPr>
                          <m:degHide m:val="on"/>
                          <m:ctrlPr>
                            <a:rPr lang="fr-FR" sz="1200" i="1">
                              <a:latin typeface="Cambria Math" panose="02040503050406030204" pitchFamily="18" charset="0"/>
                            </a:rPr>
                          </m:ctrlPr>
                        </m:radPr>
                        <m:deg/>
                        <m:e>
                          <m:sSubSup>
                            <m:sSubSupPr>
                              <m:ctrlPr>
                                <a:rPr lang="fr-FR" sz="1200" i="1">
                                  <a:latin typeface="Cambria Math" panose="02040503050406030204" pitchFamily="18" charset="0"/>
                                </a:rPr>
                              </m:ctrlPr>
                            </m:sSubSupPr>
                            <m:e>
                              <m:r>
                                <a:rPr lang="fr-FR" sz="1200" i="1">
                                  <a:latin typeface="Cambria Math" panose="02040503050406030204" pitchFamily="18" charset="0"/>
                                </a:rPr>
                                <m:t>𝐴</m:t>
                              </m:r>
                            </m:e>
                            <m:sub>
                              <m:r>
                                <a:rPr lang="fr-FR" sz="1200" i="1">
                                  <a:latin typeface="Cambria Math" panose="02040503050406030204" pitchFamily="18" charset="0"/>
                                </a:rPr>
                                <m:t>h</m:t>
                              </m:r>
                            </m:sub>
                            <m:sup>
                              <m:r>
                                <a:rPr lang="fr-FR" sz="1200" i="1">
                                  <a:latin typeface="Cambria Math" panose="02040503050406030204" pitchFamily="18" charset="0"/>
                                </a:rPr>
                                <m:t>2</m:t>
                              </m:r>
                            </m:sup>
                          </m:sSubSup>
                          <m:r>
                            <a:rPr lang="fr-FR" sz="1200" i="1">
                              <a:latin typeface="Cambria Math" panose="02040503050406030204" pitchFamily="18" charset="0"/>
                            </a:rPr>
                            <m:t>+</m:t>
                          </m:r>
                          <m:sSubSup>
                            <m:sSubSupPr>
                              <m:ctrlPr>
                                <a:rPr lang="fr-FR" sz="1200" i="1">
                                  <a:latin typeface="Cambria Math" panose="02040503050406030204" pitchFamily="18" charset="0"/>
                                </a:rPr>
                              </m:ctrlPr>
                            </m:sSubSupPr>
                            <m:e>
                              <m:r>
                                <a:rPr lang="fr-FR" sz="1200" i="1">
                                  <a:latin typeface="Cambria Math" panose="02040503050406030204" pitchFamily="18" charset="0"/>
                                </a:rPr>
                                <m:t>𝐵</m:t>
                              </m:r>
                            </m:e>
                            <m:sub>
                              <m:r>
                                <a:rPr lang="fr-FR" sz="1200" i="1">
                                  <a:latin typeface="Cambria Math" panose="02040503050406030204" pitchFamily="18" charset="0"/>
                                </a:rPr>
                                <m:t>h</m:t>
                              </m:r>
                            </m:sub>
                            <m:sup>
                              <m:r>
                                <a:rPr lang="fr-FR" sz="1200" i="1">
                                  <a:latin typeface="Cambria Math" panose="02040503050406030204" pitchFamily="18" charset="0"/>
                                </a:rPr>
                                <m:t>2</m:t>
                              </m:r>
                            </m:sup>
                          </m:sSubSup>
                        </m:e>
                      </m:rad>
                    </m:oMath>
                  </m:oMathPara>
                </a14:m>
                <a:endParaRPr lang="fr-FR" sz="1200" dirty="0"/>
              </a:p>
            </p:txBody>
          </p:sp>
        </mc:Choice>
        <mc:Fallback xmlns="">
          <p:sp>
            <p:nvSpPr>
              <p:cNvPr id="12" name="ZoneTexte 11"/>
              <p:cNvSpPr txBox="1">
                <a:spLocks noRot="1" noChangeAspect="1" noMove="1" noResize="1" noEditPoints="1" noAdjustHandles="1" noChangeArrowheads="1" noChangeShapeType="1" noTextEdit="1"/>
              </p:cNvSpPr>
              <p:nvPr/>
            </p:nvSpPr>
            <p:spPr>
              <a:xfrm>
                <a:off x="3581304" y="3407394"/>
                <a:ext cx="1052339" cy="375809"/>
              </a:xfrm>
              <a:prstGeom prst="rect">
                <a:avLst/>
              </a:prstGeom>
              <a:blipFill rotWithShape="0">
                <a:blip r:embed="rId8"/>
                <a:stretch>
                  <a:fillRect l="-2890"/>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3" name="ZoneTexte 12"/>
              <p:cNvSpPr txBox="1"/>
              <p:nvPr/>
            </p:nvSpPr>
            <p:spPr>
              <a:xfrm>
                <a:off x="3581304" y="3898232"/>
                <a:ext cx="1090106" cy="41498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𝜙</m:t>
                          </m:r>
                        </m:e>
                        <m:sub>
                          <m:r>
                            <a:rPr lang="fr-FR" sz="1200" i="1">
                              <a:latin typeface="Cambria Math" panose="02040503050406030204" pitchFamily="18" charset="0"/>
                            </a:rPr>
                            <m:t>h</m:t>
                          </m:r>
                        </m:sub>
                      </m:sSub>
                      <m:r>
                        <a:rPr lang="fr-FR" sz="1200" i="1">
                          <a:latin typeface="Cambria Math" panose="02040503050406030204" pitchFamily="18" charset="0"/>
                        </a:rPr>
                        <m:t>=</m:t>
                      </m:r>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atan</m:t>
                          </m:r>
                        </m:fName>
                        <m:e>
                          <m:d>
                            <m:dPr>
                              <m:ctrlPr>
                                <a:rPr lang="fr-FR" sz="1200" i="1">
                                  <a:latin typeface="Cambria Math" panose="02040503050406030204" pitchFamily="18" charset="0"/>
                                </a:rPr>
                              </m:ctrlPr>
                            </m:dPr>
                            <m:e>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𝐴</m:t>
                                      </m:r>
                                    </m:e>
                                    <m:sub>
                                      <m:r>
                                        <a:rPr lang="fr-FR" sz="1200" i="1">
                                          <a:latin typeface="Cambria Math" panose="02040503050406030204" pitchFamily="18" charset="0"/>
                                        </a:rPr>
                                        <m:t>h</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𝐵</m:t>
                                      </m:r>
                                    </m:e>
                                    <m:sub>
                                      <m:r>
                                        <a:rPr lang="fr-FR" sz="1200" i="1">
                                          <a:latin typeface="Cambria Math" panose="02040503050406030204" pitchFamily="18" charset="0"/>
                                        </a:rPr>
                                        <m:t>h</m:t>
                                      </m:r>
                                    </m:sub>
                                  </m:sSub>
                                </m:den>
                              </m:f>
                            </m:e>
                          </m:d>
                        </m:e>
                      </m:func>
                    </m:oMath>
                  </m:oMathPara>
                </a14:m>
                <a:endParaRPr lang="fr-FR" sz="1200" dirty="0"/>
              </a:p>
            </p:txBody>
          </p:sp>
        </mc:Choice>
        <mc:Fallback xmlns="">
          <p:sp>
            <p:nvSpPr>
              <p:cNvPr id="13" name="ZoneTexte 12"/>
              <p:cNvSpPr txBox="1">
                <a:spLocks noRot="1" noChangeAspect="1" noMove="1" noResize="1" noEditPoints="1" noAdjustHandles="1" noChangeArrowheads="1" noChangeShapeType="1" noTextEdit="1"/>
              </p:cNvSpPr>
              <p:nvPr/>
            </p:nvSpPr>
            <p:spPr>
              <a:xfrm>
                <a:off x="3581304" y="3898232"/>
                <a:ext cx="1090106" cy="414985"/>
              </a:xfrm>
              <a:prstGeom prst="rect">
                <a:avLst/>
              </a:prstGeom>
              <a:blipFill rotWithShape="0">
                <a:blip r:embed="rId9"/>
                <a:stretch>
                  <a:fillRect l="-3911" b="-4348"/>
                </a:stretch>
              </a:blipFill>
            </p:spPr>
            <p:txBody>
              <a:bodyPr/>
              <a:lstStyle/>
              <a:p>
                <a:r>
                  <a:rPr lang="fr-FR">
                    <a:noFill/>
                  </a:rPr>
                  <a:t> </a:t>
                </a:r>
              </a:p>
            </p:txBody>
          </p:sp>
        </mc:Fallback>
      </mc:AlternateContent>
      <p:sp>
        <p:nvSpPr>
          <p:cNvPr id="14" name="Ellipse 13"/>
          <p:cNvSpPr/>
          <p:nvPr/>
        </p:nvSpPr>
        <p:spPr>
          <a:xfrm>
            <a:off x="5059111" y="1943005"/>
            <a:ext cx="1597566" cy="104620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15" name="Connecteur droit avec flèche 14"/>
          <p:cNvCxnSpPr/>
          <p:nvPr/>
        </p:nvCxnSpPr>
        <p:spPr>
          <a:xfrm flipH="1">
            <a:off x="3439975" y="2686539"/>
            <a:ext cx="1640930" cy="431860"/>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16" name="Flèche vers le bas 15"/>
          <p:cNvSpPr/>
          <p:nvPr/>
        </p:nvSpPr>
        <p:spPr>
          <a:xfrm>
            <a:off x="1590187" y="4039816"/>
            <a:ext cx="269436" cy="34724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Espace réservé de la date 16"/>
          <p:cNvSpPr>
            <a:spLocks noGrp="1"/>
          </p:cNvSpPr>
          <p:nvPr>
            <p:ph type="dt" sz="half" idx="10"/>
          </p:nvPr>
        </p:nvSpPr>
        <p:spPr/>
        <p:txBody>
          <a:bodyPr/>
          <a:lstStyle/>
          <a:p>
            <a:fld id="{C5184259-B426-4EED-9436-DF31B82AB47E}" type="datetime1">
              <a:rPr lang="en-US" smtClean="0"/>
              <a:t>4/12/2018</a:t>
            </a:fld>
            <a:endParaRPr lang="fr-FR"/>
          </a:p>
        </p:txBody>
      </p:sp>
      <p:sp>
        <p:nvSpPr>
          <p:cNvPr id="18" name="Espace réservé du pied de page 17"/>
          <p:cNvSpPr>
            <a:spLocks noGrp="1"/>
          </p:cNvSpPr>
          <p:nvPr>
            <p:ph type="ftr" sz="quarter" idx="11"/>
          </p:nvPr>
        </p:nvSpPr>
        <p:spPr/>
        <p:txBody>
          <a:bodyPr/>
          <a:lstStyle/>
          <a:p>
            <a:r>
              <a:rPr lang="fr-FR" smtClean="0"/>
              <a:t>F. HAMOUDI-Power Quality course</a:t>
            </a:r>
            <a:endParaRPr lang="fr-FR"/>
          </a:p>
        </p:txBody>
      </p:sp>
      <p:sp>
        <p:nvSpPr>
          <p:cNvPr id="19" name="Espace réservé du numéro de diapositive 18"/>
          <p:cNvSpPr>
            <a:spLocks noGrp="1"/>
          </p:cNvSpPr>
          <p:nvPr>
            <p:ph type="sldNum" sz="quarter" idx="12"/>
          </p:nvPr>
        </p:nvSpPr>
        <p:spPr/>
        <p:txBody>
          <a:bodyPr/>
          <a:lstStyle/>
          <a:p>
            <a:fld id="{B76D70BF-9E66-48FB-BC9D-44A2DEA7CFB5}" type="slidenum">
              <a:rPr lang="fr-FR" smtClean="0"/>
              <a:t>12</a:t>
            </a:fld>
            <a:endParaRPr lang="fr-FR"/>
          </a:p>
        </p:txBody>
      </p:sp>
    </p:spTree>
    <p:extLst>
      <p:ext uri="{BB962C8B-B14F-4D97-AF65-F5344CB8AC3E}">
        <p14:creationId xmlns:p14="http://schemas.microsoft.com/office/powerpoint/2010/main" val="2535238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par>
                                <p:cTn id="13" presetID="22" presetClass="entr" presetSubtype="2"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right)">
                                      <p:cBhvr>
                                        <p:cTn id="15" dur="500"/>
                                        <p:tgtEl>
                                          <p:spTgt spid="15"/>
                                        </p:tgtEl>
                                      </p:cBhvr>
                                    </p:animEffect>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up)">
                                      <p:cBhvr>
                                        <p:cTn id="35" dur="500"/>
                                        <p:tgtEl>
                                          <p:spTgt spid="16"/>
                                        </p:tgtEl>
                                      </p:cBhvr>
                                    </p:animEffect>
                                  </p:childTnLst>
                                </p:cTn>
                              </p:par>
                            </p:childTnLst>
                          </p:cTn>
                        </p:par>
                        <p:par>
                          <p:cTn id="36" fill="hold">
                            <p:stCondLst>
                              <p:cond delay="500"/>
                            </p:stCondLst>
                            <p:childTnLst>
                              <p:par>
                                <p:cTn id="37" presetID="22" presetClass="entr" presetSubtype="8"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par>
                          <p:cTn id="40" fill="hold">
                            <p:stCondLst>
                              <p:cond delay="1000"/>
                            </p:stCondLst>
                            <p:childTnLst>
                              <p:par>
                                <p:cTn id="41" presetID="22" presetClass="entr" presetSubtype="8"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500"/>
                                        <p:tgtEl>
                                          <p:spTgt spid="10"/>
                                        </p:tgtEl>
                                      </p:cBhvr>
                                    </p:animEffect>
                                  </p:childTnLst>
                                </p:cTn>
                              </p:par>
                            </p:childTnLst>
                          </p:cTn>
                        </p:par>
                        <p:par>
                          <p:cTn id="44" fill="hold">
                            <p:stCondLst>
                              <p:cond delay="1500"/>
                            </p:stCondLst>
                            <p:childTnLst>
                              <p:par>
                                <p:cTn id="45" presetID="22" presetClass="entr" presetSubtype="8"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P spid="9" grpId="0"/>
      <p:bldP spid="10" grpId="0"/>
      <p:bldP spid="11" grpId="0"/>
      <p:bldP spid="12" grpId="0"/>
      <p:bldP spid="13" grpId="0"/>
      <p:bldP spid="14"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4" name="ZoneTexte 3"/>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pPr algn="ctr"/>
            <a:r>
              <a:rPr lang="fr-FR" sz="1400" b="1" dirty="0">
                <a:latin typeface="Cambria" panose="02040503050406030204" pitchFamily="18" charset="0"/>
              </a:rPr>
              <a:t>Analyse des signaux électriques non sinusoïdaux-Transformées de Fournier et de Fortescue </a:t>
            </a:r>
          </a:p>
        </p:txBody>
      </p:sp>
      <p:pic>
        <p:nvPicPr>
          <p:cNvPr id="5" name="Image 4"/>
          <p:cNvPicPr>
            <a:picLocks noChangeAspect="1"/>
          </p:cNvPicPr>
          <p:nvPr/>
        </p:nvPicPr>
        <p:blipFill>
          <a:blip r:embed="rId2"/>
          <a:stretch>
            <a:fillRect/>
          </a:stretch>
        </p:blipFill>
        <p:spPr>
          <a:xfrm>
            <a:off x="2090622" y="4662708"/>
            <a:ext cx="4359017" cy="1334530"/>
          </a:xfrm>
          <a:prstGeom prst="rect">
            <a:avLst/>
          </a:prstGeom>
        </p:spPr>
      </p:pic>
      <p:pic>
        <p:nvPicPr>
          <p:cNvPr id="6" name="Image 5"/>
          <p:cNvPicPr>
            <a:picLocks noChangeAspect="1"/>
          </p:cNvPicPr>
          <p:nvPr/>
        </p:nvPicPr>
        <p:blipFill>
          <a:blip r:embed="rId3"/>
          <a:stretch>
            <a:fillRect/>
          </a:stretch>
        </p:blipFill>
        <p:spPr>
          <a:xfrm>
            <a:off x="2426968" y="2358693"/>
            <a:ext cx="3724979" cy="1097375"/>
          </a:xfrm>
          <a:prstGeom prst="rect">
            <a:avLst/>
          </a:prstGeom>
        </p:spPr>
      </p:pic>
      <p:sp>
        <p:nvSpPr>
          <p:cNvPr id="7" name="ZoneTexte 6"/>
          <p:cNvSpPr txBox="1"/>
          <p:nvPr/>
        </p:nvSpPr>
        <p:spPr>
          <a:xfrm>
            <a:off x="205483" y="1232968"/>
            <a:ext cx="8753582" cy="1015663"/>
          </a:xfrm>
          <a:prstGeom prst="rect">
            <a:avLst/>
          </a:prstGeom>
          <a:solidFill>
            <a:schemeClr val="accent1">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just"/>
            <a:r>
              <a:rPr lang="fr-FR" sz="1200" b="1" dirty="0" smtClean="0">
                <a:latin typeface="Cambria" panose="02040503050406030204" pitchFamily="18" charset="0"/>
              </a:rPr>
              <a:t>Note</a:t>
            </a:r>
            <a:r>
              <a:rPr lang="fr-FR" sz="1200" dirty="0" smtClean="0">
                <a:latin typeface="Cambria" panose="02040503050406030204" pitchFamily="18" charset="0"/>
              </a:rPr>
              <a:t>: L’outil d’analyse des signaux asymétriques est la théorie des </a:t>
            </a:r>
            <a:r>
              <a:rPr lang="fr-FR" sz="1200" i="1" dirty="0" smtClean="0">
                <a:latin typeface="Cambria" panose="02040503050406030204" pitchFamily="18" charset="0"/>
              </a:rPr>
              <a:t>composantes symétriques </a:t>
            </a:r>
            <a:r>
              <a:rPr lang="fr-FR" sz="1200" dirty="0" smtClean="0">
                <a:latin typeface="Cambria" panose="02040503050406030204" pitchFamily="18" charset="0"/>
              </a:rPr>
              <a:t>introduite par Charles  Fortescue:</a:t>
            </a:r>
          </a:p>
          <a:p>
            <a:pPr algn="just"/>
            <a:endParaRPr lang="fr-FR" sz="1200" dirty="0" smtClean="0">
              <a:latin typeface="Cambria" panose="02040503050406030204" pitchFamily="18" charset="0"/>
            </a:endParaRPr>
          </a:p>
          <a:p>
            <a:pPr algn="just"/>
            <a:r>
              <a:rPr lang="fr-FR" sz="1200" dirty="0" smtClean="0">
                <a:latin typeface="Cambria" panose="02040503050406030204" pitchFamily="18" charset="0"/>
              </a:rPr>
              <a:t>Tout système déséquilibré peut être décomposé en trois systèmes symétriques: </a:t>
            </a:r>
            <a:r>
              <a:rPr lang="fr-FR" sz="1200" i="1" dirty="0" smtClean="0">
                <a:latin typeface="Cambria" panose="02040503050406030204" pitchFamily="18" charset="0"/>
              </a:rPr>
              <a:t>Système direct </a:t>
            </a:r>
            <a:r>
              <a:rPr lang="fr-FR" sz="1200" dirty="0" smtClean="0">
                <a:latin typeface="Cambria" panose="02040503050406030204" pitchFamily="18" charset="0"/>
              </a:rPr>
              <a:t>(positive-</a:t>
            </a:r>
            <a:r>
              <a:rPr lang="fr-FR" sz="1200" dirty="0" err="1" smtClean="0">
                <a:latin typeface="Cambria" panose="02040503050406030204" pitchFamily="18" charset="0"/>
              </a:rPr>
              <a:t>sequence</a:t>
            </a:r>
            <a:r>
              <a:rPr lang="fr-FR" sz="1200" dirty="0" smtClean="0">
                <a:latin typeface="Cambria" panose="02040503050406030204" pitchFamily="18" charset="0"/>
              </a:rPr>
              <a:t>) tournant dans le même sens que le système original, </a:t>
            </a:r>
            <a:r>
              <a:rPr lang="fr-FR" sz="1200" i="1" dirty="0" smtClean="0">
                <a:latin typeface="Cambria" panose="02040503050406030204" pitchFamily="18" charset="0"/>
              </a:rPr>
              <a:t>système inverse </a:t>
            </a:r>
            <a:r>
              <a:rPr lang="fr-FR" sz="1200" dirty="0" smtClean="0">
                <a:latin typeface="Cambria" panose="02040503050406030204" pitchFamily="18" charset="0"/>
              </a:rPr>
              <a:t>(négative- séquence) tournant dans le sens inverse et </a:t>
            </a:r>
            <a:r>
              <a:rPr lang="fr-FR" sz="1200" i="1" dirty="0" smtClean="0">
                <a:latin typeface="Cambria" panose="02040503050406030204" pitchFamily="18" charset="0"/>
              </a:rPr>
              <a:t>système homopolaire </a:t>
            </a:r>
            <a:r>
              <a:rPr lang="fr-FR" sz="1200" dirty="0" smtClean="0">
                <a:latin typeface="Cambria" panose="02040503050406030204" pitchFamily="18" charset="0"/>
              </a:rPr>
              <a:t>(</a:t>
            </a:r>
            <a:r>
              <a:rPr lang="fr-FR" sz="1200" dirty="0" err="1" smtClean="0">
                <a:latin typeface="Cambria" panose="02040503050406030204" pitchFamily="18" charset="0"/>
              </a:rPr>
              <a:t>zero</a:t>
            </a:r>
            <a:r>
              <a:rPr lang="fr-FR" sz="1200" dirty="0" err="1">
                <a:latin typeface="Cambria" panose="02040503050406030204" pitchFamily="18" charset="0"/>
              </a:rPr>
              <a:t>-</a:t>
            </a:r>
            <a:r>
              <a:rPr lang="fr-FR" sz="1200" dirty="0" err="1" smtClean="0">
                <a:latin typeface="Cambria" panose="02040503050406030204" pitchFamily="18" charset="0"/>
              </a:rPr>
              <a:t>sequence</a:t>
            </a:r>
            <a:r>
              <a:rPr lang="fr-FR" sz="1200" dirty="0" smtClean="0">
                <a:latin typeface="Cambria" panose="02040503050406030204" pitchFamily="18" charset="0"/>
              </a:rPr>
              <a:t>)</a:t>
            </a:r>
            <a:endParaRPr lang="fr-FR" sz="1200"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8" name="ZoneTexte 7"/>
              <p:cNvSpPr txBox="1"/>
              <p:nvPr/>
            </p:nvSpPr>
            <p:spPr>
              <a:xfrm>
                <a:off x="151338" y="3943603"/>
                <a:ext cx="2931252" cy="58695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begChr m:val="["/>
                          <m:endChr m:val="]"/>
                          <m:ctrlPr>
                            <a:rPr lang="fr-FR" sz="1200" i="1" smtClean="0">
                              <a:latin typeface="Cambria Math" panose="02040503050406030204" pitchFamily="18" charset="0"/>
                            </a:rPr>
                          </m:ctrlPr>
                        </m:dPr>
                        <m:e>
                          <m:m>
                            <m:mPr>
                              <m:mcs>
                                <m:mc>
                                  <m:mcPr>
                                    <m:count m:val="1"/>
                                    <m:mcJc m:val="center"/>
                                  </m:mcPr>
                                </m:mc>
                              </m:mcs>
                              <m:ctrlPr>
                                <a:rPr lang="fr-FR" sz="1200" i="1" smtClean="0">
                                  <a:latin typeface="Cambria Math" panose="02040503050406030204" pitchFamily="18" charset="0"/>
                                </a:rPr>
                              </m:ctrlPr>
                            </m:mPr>
                            <m:mr>
                              <m:e>
                                <m:sSubSup>
                                  <m:sSubSupPr>
                                    <m:ctrlPr>
                                      <a:rPr lang="fr-FR" sz="1200" b="0" i="1" smtClean="0">
                                        <a:latin typeface="Cambria Math" panose="02040503050406030204" pitchFamily="18" charset="0"/>
                                      </a:rPr>
                                    </m:ctrlPr>
                                  </m:sSubSupPr>
                                  <m:e>
                                    <m:r>
                                      <m:rPr>
                                        <m:brk m:alnAt="7"/>
                                      </m:rPr>
                                      <a:rPr lang="fr-FR" sz="1200" b="0" i="1" smtClean="0">
                                        <a:latin typeface="Cambria Math" panose="02040503050406030204" pitchFamily="18" charset="0"/>
                                      </a:rPr>
                                      <m:t>𝑉</m:t>
                                    </m:r>
                                  </m:e>
                                  <m:sub>
                                    <m:r>
                                      <m:rPr>
                                        <m:brk m:alnAt="7"/>
                                      </m:rPr>
                                      <a:rPr lang="fr-FR" sz="1200" b="0" i="1" smtClean="0">
                                        <a:latin typeface="Cambria Math" panose="02040503050406030204" pitchFamily="18" charset="0"/>
                                      </a:rPr>
                                      <m:t>𝑎</m:t>
                                    </m:r>
                                  </m:sub>
                                  <m:sup>
                                    <m:r>
                                      <m:rPr>
                                        <m:brk m:alnAt="7"/>
                                      </m:rPr>
                                      <a:rPr lang="fr-FR" sz="1200" b="0" i="1" smtClean="0">
                                        <a:latin typeface="Cambria Math" panose="02040503050406030204" pitchFamily="18" charset="0"/>
                                      </a:rPr>
                                      <m:t>+</m:t>
                                    </m:r>
                                  </m:sup>
                                </m:sSubSup>
                              </m:e>
                            </m:mr>
                            <m:mr>
                              <m:e>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𝑉</m:t>
                                    </m:r>
                                  </m:e>
                                  <m:sub>
                                    <m:r>
                                      <a:rPr lang="fr-FR" sz="1200" b="0" i="1" smtClean="0">
                                        <a:latin typeface="Cambria Math" panose="02040503050406030204" pitchFamily="18" charset="0"/>
                                      </a:rPr>
                                      <m:t>𝑎</m:t>
                                    </m:r>
                                  </m:sub>
                                  <m:sup>
                                    <m:r>
                                      <a:rPr lang="fr-FR" sz="1200" b="0" i="1" smtClean="0">
                                        <a:latin typeface="Cambria Math" panose="02040503050406030204" pitchFamily="18" charset="0"/>
                                      </a:rPr>
                                      <m:t>−</m:t>
                                    </m:r>
                                  </m:sup>
                                </m:sSubSup>
                              </m:e>
                            </m:mr>
                            <m:mr>
                              <m:e>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𝑉</m:t>
                                    </m:r>
                                  </m:e>
                                  <m:sub>
                                    <m:r>
                                      <a:rPr lang="fr-FR" sz="1200" b="0" i="1" smtClean="0">
                                        <a:latin typeface="Cambria Math" panose="02040503050406030204" pitchFamily="18" charset="0"/>
                                      </a:rPr>
                                      <m:t>𝑎</m:t>
                                    </m:r>
                                  </m:sub>
                                  <m:sup>
                                    <m:r>
                                      <a:rPr lang="fr-FR" sz="1200" b="0" i="1" smtClean="0">
                                        <a:latin typeface="Cambria Math" panose="02040503050406030204" pitchFamily="18" charset="0"/>
                                      </a:rPr>
                                      <m:t>0</m:t>
                                    </m:r>
                                  </m:sup>
                                </m:sSubSup>
                              </m:e>
                            </m:mr>
                          </m:m>
                        </m:e>
                      </m:d>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r>
                            <a:rPr lang="fr-FR" sz="1200" b="0" i="1" smtClean="0">
                              <a:latin typeface="Cambria Math" panose="02040503050406030204" pitchFamily="18" charset="0"/>
                            </a:rPr>
                            <m:t>1</m:t>
                          </m:r>
                        </m:num>
                        <m:den>
                          <m:r>
                            <a:rPr lang="fr-FR" sz="1200" b="0" i="1" smtClean="0">
                              <a:latin typeface="Cambria Math" panose="02040503050406030204" pitchFamily="18" charset="0"/>
                            </a:rPr>
                            <m:t>3</m:t>
                          </m:r>
                        </m:den>
                      </m:f>
                      <m:d>
                        <m:dPr>
                          <m:begChr m:val="["/>
                          <m:endChr m:val="]"/>
                          <m:ctrlPr>
                            <a:rPr lang="fr-FR" sz="1200" b="0" i="1" smtClean="0">
                              <a:latin typeface="Cambria Math" panose="02040503050406030204" pitchFamily="18" charset="0"/>
                            </a:rPr>
                          </m:ctrlPr>
                        </m:dPr>
                        <m:e>
                          <m:m>
                            <m:mPr>
                              <m:mcs>
                                <m:mc>
                                  <m:mcPr>
                                    <m:count m:val="3"/>
                                    <m:mcJc m:val="center"/>
                                  </m:mcPr>
                                </m:mc>
                              </m:mcs>
                              <m:ctrlPr>
                                <a:rPr lang="fr-FR" sz="1200" b="0" i="1" smtClean="0">
                                  <a:latin typeface="Cambria Math" panose="02040503050406030204" pitchFamily="18" charset="0"/>
                                </a:rPr>
                              </m:ctrlPr>
                            </m:mPr>
                            <m:mr>
                              <m:e>
                                <m:r>
                                  <m:rPr>
                                    <m:brk m:alnAt="7"/>
                                  </m:rPr>
                                  <a:rPr lang="fr-FR" sz="1200" b="0" i="1" smtClean="0">
                                    <a:latin typeface="Cambria Math" panose="02040503050406030204" pitchFamily="18" charset="0"/>
                                  </a:rPr>
                                  <m:t>1</m:t>
                                </m:r>
                              </m:e>
                              <m:e>
                                <m:r>
                                  <a:rPr lang="fr-FR" sz="1200" b="0" i="1" smtClean="0">
                                    <a:latin typeface="Cambria Math" panose="02040503050406030204" pitchFamily="18" charset="0"/>
                                  </a:rPr>
                                  <m:t>𝑎</m:t>
                                </m:r>
                              </m:e>
                              <m:e>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𝑎</m:t>
                                    </m:r>
                                  </m:e>
                                  <m:sup>
                                    <m:r>
                                      <a:rPr lang="fr-FR" sz="1200" b="0" i="1" smtClean="0">
                                        <a:latin typeface="Cambria Math" panose="02040503050406030204" pitchFamily="18" charset="0"/>
                                      </a:rPr>
                                      <m:t>2</m:t>
                                    </m:r>
                                  </m:sup>
                                </m:sSup>
                              </m:e>
                            </m:mr>
                            <m:mr>
                              <m:e>
                                <m:r>
                                  <a:rPr lang="fr-FR" sz="1200" b="0" i="1" smtClean="0">
                                    <a:latin typeface="Cambria Math" panose="02040503050406030204" pitchFamily="18" charset="0"/>
                                  </a:rPr>
                                  <m:t>1</m:t>
                                </m:r>
                              </m:e>
                              <m:e>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𝑎</m:t>
                                    </m:r>
                                  </m:e>
                                  <m:sup>
                                    <m:r>
                                      <a:rPr lang="fr-FR" sz="1200" b="0" i="1" smtClean="0">
                                        <a:latin typeface="Cambria Math" panose="02040503050406030204" pitchFamily="18" charset="0"/>
                                      </a:rPr>
                                      <m:t>2</m:t>
                                    </m:r>
                                  </m:sup>
                                </m:sSup>
                              </m:e>
                              <m:e>
                                <m:r>
                                  <a:rPr lang="fr-FR" sz="1200" b="0" i="1" smtClean="0">
                                    <a:latin typeface="Cambria Math" panose="02040503050406030204" pitchFamily="18" charset="0"/>
                                  </a:rPr>
                                  <m:t>𝑎</m:t>
                                </m:r>
                              </m:e>
                            </m:mr>
                            <m:mr>
                              <m:e>
                                <m:r>
                                  <a:rPr lang="fr-FR" sz="1200" b="0" i="1" smtClean="0">
                                    <a:latin typeface="Cambria Math" panose="02040503050406030204" pitchFamily="18" charset="0"/>
                                  </a:rPr>
                                  <m:t>1</m:t>
                                </m:r>
                              </m:e>
                              <m:e>
                                <m:r>
                                  <a:rPr lang="fr-FR" sz="1200" b="0" i="1" smtClean="0">
                                    <a:latin typeface="Cambria Math" panose="02040503050406030204" pitchFamily="18" charset="0"/>
                                  </a:rPr>
                                  <m:t>1</m:t>
                                </m:r>
                              </m:e>
                              <m:e>
                                <m:r>
                                  <a:rPr lang="fr-FR" sz="1200" b="0" i="1" smtClean="0">
                                    <a:latin typeface="Cambria Math" panose="02040503050406030204" pitchFamily="18" charset="0"/>
                                  </a:rPr>
                                  <m:t>1</m:t>
                                </m:r>
                              </m:e>
                            </m:mr>
                          </m:m>
                        </m:e>
                      </m:d>
                      <m:d>
                        <m:dPr>
                          <m:begChr m:val="["/>
                          <m:endChr m:val="]"/>
                          <m:ctrlPr>
                            <a:rPr lang="fr-FR" sz="1200" b="0" i="1" smtClean="0">
                              <a:latin typeface="Cambria Math" panose="02040503050406030204" pitchFamily="18" charset="0"/>
                            </a:rPr>
                          </m:ctrlPr>
                        </m:dPr>
                        <m:e>
                          <m:m>
                            <m:mPr>
                              <m:mcs>
                                <m:mc>
                                  <m:mcPr>
                                    <m:count m:val="1"/>
                                    <m:mcJc m:val="center"/>
                                  </m:mcPr>
                                </m:mc>
                              </m:mcs>
                              <m:ctrlPr>
                                <a:rPr lang="fr-FR" sz="1200" b="0" i="1" smtClean="0">
                                  <a:latin typeface="Cambria Math" panose="02040503050406030204" pitchFamily="18" charset="0"/>
                                </a:rPr>
                              </m:ctrlPr>
                            </m:mPr>
                            <m:mr>
                              <m:e>
                                <m:sSub>
                                  <m:sSubPr>
                                    <m:ctrlPr>
                                      <a:rPr lang="fr-FR" sz="1200" b="0" i="1" smtClean="0">
                                        <a:latin typeface="Cambria Math" panose="02040503050406030204" pitchFamily="18" charset="0"/>
                                      </a:rPr>
                                    </m:ctrlPr>
                                  </m:sSubPr>
                                  <m:e>
                                    <m:r>
                                      <m:rPr>
                                        <m:brk m:alnAt="7"/>
                                      </m:rPr>
                                      <a:rPr lang="fr-FR" sz="1200" b="0" i="1" smtClean="0">
                                        <a:latin typeface="Cambria Math" panose="02040503050406030204" pitchFamily="18" charset="0"/>
                                      </a:rPr>
                                      <m:t>𝑉</m:t>
                                    </m:r>
                                  </m:e>
                                  <m:sub>
                                    <m:r>
                                      <m:rPr>
                                        <m:brk m:alnAt="7"/>
                                      </m:rPr>
                                      <a:rPr lang="fr-FR" sz="1200" b="0" i="1" smtClean="0">
                                        <a:latin typeface="Cambria Math" panose="02040503050406030204" pitchFamily="18" charset="0"/>
                                      </a:rPr>
                                      <m:t>𝑎</m:t>
                                    </m:r>
                                  </m:sub>
                                </m:sSub>
                              </m:e>
                            </m:mr>
                            <m:mr>
                              <m:e>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𝑏</m:t>
                                    </m:r>
                                  </m:sub>
                                </m:sSub>
                              </m:e>
                            </m:mr>
                            <m:mr>
                              <m:e>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𝑐</m:t>
                                    </m:r>
                                  </m:sub>
                                </m:sSub>
                              </m:e>
                            </m:mr>
                          </m:m>
                        </m:e>
                      </m:d>
                      <m:r>
                        <a:rPr lang="fr-FR" sz="1200" b="0" i="1" smtClean="0">
                          <a:latin typeface="Cambria Math" panose="02040503050406030204" pitchFamily="18" charset="0"/>
                        </a:rPr>
                        <m:t>,    </m:t>
                      </m:r>
                      <m:r>
                        <a:rPr lang="fr-FR" sz="1200" b="0" i="1" smtClean="0">
                          <a:latin typeface="Cambria Math" panose="02040503050406030204" pitchFamily="18" charset="0"/>
                        </a:rPr>
                        <m:t>𝑎</m:t>
                      </m:r>
                      <m:r>
                        <a:rPr lang="fr-FR" sz="1200" b="0" i="1" smtClean="0">
                          <a:latin typeface="Cambria Math" panose="02040503050406030204" pitchFamily="18" charset="0"/>
                        </a:rPr>
                        <m:t>=</m:t>
                      </m:r>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𝑒</m:t>
                          </m:r>
                        </m:e>
                        <m:sup>
                          <m:r>
                            <a:rPr lang="fr-FR" sz="1200" b="0" i="1" smtClean="0">
                              <a:latin typeface="Cambria Math" panose="02040503050406030204" pitchFamily="18" charset="0"/>
                            </a:rPr>
                            <m:t>𝑗</m:t>
                          </m:r>
                          <m:r>
                            <a:rPr lang="fr-FR" sz="1200" b="0" i="1" smtClean="0">
                              <a:latin typeface="Cambria Math" panose="02040503050406030204" pitchFamily="18" charset="0"/>
                            </a:rPr>
                            <m:t>2</m:t>
                          </m:r>
                          <m:r>
                            <a:rPr lang="fr-FR" sz="1200" b="0" i="1" smtClean="0">
                              <a:latin typeface="Cambria Math" panose="02040503050406030204" pitchFamily="18" charset="0"/>
                            </a:rPr>
                            <m:t>𝜋</m:t>
                          </m:r>
                          <m:r>
                            <a:rPr lang="fr-FR" sz="1200" b="0" i="1" smtClean="0">
                              <a:latin typeface="Cambria Math" panose="02040503050406030204" pitchFamily="18" charset="0"/>
                            </a:rPr>
                            <m:t>/3</m:t>
                          </m:r>
                        </m:sup>
                      </m:sSup>
                    </m:oMath>
                  </m:oMathPara>
                </a14:m>
                <a:endParaRPr lang="fr-FR" sz="1200" dirty="0"/>
              </a:p>
            </p:txBody>
          </p:sp>
        </mc:Choice>
        <mc:Fallback xmlns="">
          <p:sp>
            <p:nvSpPr>
              <p:cNvPr id="8" name="ZoneTexte 7"/>
              <p:cNvSpPr txBox="1">
                <a:spLocks noRot="1" noChangeAspect="1" noMove="1" noResize="1" noEditPoints="1" noAdjustHandles="1" noChangeArrowheads="1" noChangeShapeType="1" noTextEdit="1"/>
              </p:cNvSpPr>
              <p:nvPr/>
            </p:nvSpPr>
            <p:spPr>
              <a:xfrm>
                <a:off x="151338" y="3943603"/>
                <a:ext cx="2931252" cy="586956"/>
              </a:xfrm>
              <a:prstGeom prst="rect">
                <a:avLst/>
              </a:prstGeom>
              <a:blipFill rotWithShape="0">
                <a:blip r:embed="rId4"/>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9" name="ZoneTexte 8"/>
              <p:cNvSpPr txBox="1"/>
              <p:nvPr/>
            </p:nvSpPr>
            <p:spPr>
              <a:xfrm>
                <a:off x="6103213" y="3956972"/>
                <a:ext cx="2918428" cy="58695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begChr m:val="["/>
                          <m:endChr m:val="]"/>
                          <m:ctrlPr>
                            <a:rPr lang="fr-FR" sz="1200" i="1" smtClean="0">
                              <a:latin typeface="Cambria Math" panose="02040503050406030204" pitchFamily="18" charset="0"/>
                            </a:rPr>
                          </m:ctrlPr>
                        </m:dPr>
                        <m:e>
                          <m:m>
                            <m:mPr>
                              <m:mcs>
                                <m:mc>
                                  <m:mcPr>
                                    <m:count m:val="1"/>
                                    <m:mcJc m:val="center"/>
                                  </m:mcPr>
                                </m:mc>
                              </m:mcs>
                              <m:ctrlPr>
                                <a:rPr lang="fr-FR" sz="1200" i="1">
                                  <a:latin typeface="Cambria Math" panose="02040503050406030204" pitchFamily="18" charset="0"/>
                                </a:rPr>
                              </m:ctrlPr>
                            </m:mPr>
                            <m:mr>
                              <m:e>
                                <m:sSub>
                                  <m:sSubPr>
                                    <m:ctrlPr>
                                      <a:rPr lang="fr-FR" sz="1200" i="1">
                                        <a:latin typeface="Cambria Math" panose="02040503050406030204" pitchFamily="18" charset="0"/>
                                      </a:rPr>
                                    </m:ctrlPr>
                                  </m:sSubPr>
                                  <m:e>
                                    <m:r>
                                      <m:rPr>
                                        <m:brk m:alnAt="7"/>
                                      </m:rPr>
                                      <a:rPr lang="fr-FR" sz="1200" i="1">
                                        <a:latin typeface="Cambria Math" panose="02040503050406030204" pitchFamily="18" charset="0"/>
                                      </a:rPr>
                                      <m:t>𝑉</m:t>
                                    </m:r>
                                  </m:e>
                                  <m:sub>
                                    <m:r>
                                      <m:rPr>
                                        <m:brk m:alnAt="7"/>
                                      </m:rPr>
                                      <a:rPr lang="fr-FR" sz="1200" i="1">
                                        <a:latin typeface="Cambria Math" panose="02040503050406030204" pitchFamily="18" charset="0"/>
                                      </a:rPr>
                                      <m:t>𝑎</m:t>
                                    </m:r>
                                  </m:sub>
                                </m:sSub>
                              </m:e>
                            </m:mr>
                            <m:mr>
                              <m:e>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𝑏</m:t>
                                    </m:r>
                                  </m:sub>
                                </m:sSub>
                              </m:e>
                            </m:mr>
                            <m:mr>
                              <m:e>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𝑐</m:t>
                                    </m:r>
                                  </m:sub>
                                </m:sSub>
                              </m:e>
                            </m:mr>
                          </m:m>
                        </m:e>
                      </m:d>
                      <m:r>
                        <a:rPr lang="fr-FR" sz="1200" b="0" i="1" smtClean="0">
                          <a:latin typeface="Cambria Math" panose="02040503050406030204" pitchFamily="18" charset="0"/>
                        </a:rPr>
                        <m:t>=</m:t>
                      </m:r>
                      <m:d>
                        <m:dPr>
                          <m:begChr m:val="["/>
                          <m:endChr m:val="]"/>
                          <m:ctrlPr>
                            <a:rPr lang="fr-FR" sz="1200" b="0" i="1" smtClean="0">
                              <a:latin typeface="Cambria Math" panose="02040503050406030204" pitchFamily="18" charset="0"/>
                            </a:rPr>
                          </m:ctrlPr>
                        </m:dPr>
                        <m:e>
                          <m:m>
                            <m:mPr>
                              <m:mcs>
                                <m:mc>
                                  <m:mcPr>
                                    <m:count m:val="3"/>
                                    <m:mcJc m:val="center"/>
                                  </m:mcPr>
                                </m:mc>
                              </m:mcs>
                              <m:ctrlPr>
                                <a:rPr lang="fr-FR" sz="1200" b="0" i="1" smtClean="0">
                                  <a:latin typeface="Cambria Math" panose="02040503050406030204" pitchFamily="18" charset="0"/>
                                </a:rPr>
                              </m:ctrlPr>
                            </m:mPr>
                            <m:mr>
                              <m:e>
                                <m:r>
                                  <m:rPr>
                                    <m:brk m:alnAt="7"/>
                                  </m:rPr>
                                  <a:rPr lang="fr-FR" sz="1200" b="0" i="1" smtClean="0">
                                    <a:latin typeface="Cambria Math" panose="02040503050406030204" pitchFamily="18" charset="0"/>
                                  </a:rPr>
                                  <m:t>1</m:t>
                                </m:r>
                              </m:e>
                              <m:e>
                                <m:r>
                                  <a:rPr lang="fr-FR" sz="1200" b="0" i="1" smtClean="0">
                                    <a:latin typeface="Cambria Math" panose="02040503050406030204" pitchFamily="18" charset="0"/>
                                  </a:rPr>
                                  <m:t>1</m:t>
                                </m:r>
                              </m:e>
                              <m:e>
                                <m:r>
                                  <a:rPr lang="fr-FR" sz="1200" b="0" i="1" smtClean="0">
                                    <a:latin typeface="Cambria Math" panose="02040503050406030204" pitchFamily="18" charset="0"/>
                                  </a:rPr>
                                  <m:t>1</m:t>
                                </m:r>
                              </m:e>
                            </m:mr>
                            <m:mr>
                              <m:e>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𝑎</m:t>
                                    </m:r>
                                  </m:e>
                                  <m:sup>
                                    <m:r>
                                      <a:rPr lang="fr-FR" sz="1200" b="0" i="1" smtClean="0">
                                        <a:latin typeface="Cambria Math" panose="02040503050406030204" pitchFamily="18" charset="0"/>
                                      </a:rPr>
                                      <m:t>2</m:t>
                                    </m:r>
                                  </m:sup>
                                </m:sSup>
                              </m:e>
                              <m:e>
                                <m:r>
                                  <a:rPr lang="fr-FR" sz="1200" b="0" i="1" smtClean="0">
                                    <a:latin typeface="Cambria Math" panose="02040503050406030204" pitchFamily="18" charset="0"/>
                                  </a:rPr>
                                  <m:t>𝑎</m:t>
                                </m:r>
                              </m:e>
                              <m:e>
                                <m:r>
                                  <a:rPr lang="fr-FR" sz="1200" b="0" i="1" smtClean="0">
                                    <a:latin typeface="Cambria Math" panose="02040503050406030204" pitchFamily="18" charset="0"/>
                                  </a:rPr>
                                  <m:t>1</m:t>
                                </m:r>
                              </m:e>
                            </m:mr>
                            <m:mr>
                              <m:e>
                                <m:r>
                                  <a:rPr lang="fr-FR" sz="1200" b="0" i="1" smtClean="0">
                                    <a:latin typeface="Cambria Math" panose="02040503050406030204" pitchFamily="18" charset="0"/>
                                  </a:rPr>
                                  <m:t>𝑎</m:t>
                                </m:r>
                              </m:e>
                              <m:e>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𝑎</m:t>
                                    </m:r>
                                  </m:e>
                                  <m:sup>
                                    <m:r>
                                      <a:rPr lang="fr-FR" sz="1200" b="0" i="1" smtClean="0">
                                        <a:latin typeface="Cambria Math" panose="02040503050406030204" pitchFamily="18" charset="0"/>
                                      </a:rPr>
                                      <m:t>2</m:t>
                                    </m:r>
                                  </m:sup>
                                </m:sSup>
                              </m:e>
                              <m:e>
                                <m:r>
                                  <a:rPr lang="fr-FR" sz="1200" b="0" i="1" smtClean="0">
                                    <a:latin typeface="Cambria Math" panose="02040503050406030204" pitchFamily="18" charset="0"/>
                                  </a:rPr>
                                  <m:t>1</m:t>
                                </m:r>
                              </m:e>
                            </m:mr>
                          </m:m>
                        </m:e>
                      </m:d>
                      <m:d>
                        <m:dPr>
                          <m:begChr m:val="["/>
                          <m:endChr m:val="]"/>
                          <m:ctrlPr>
                            <a:rPr lang="fr-FR" sz="1200" i="1">
                              <a:latin typeface="Cambria Math" panose="02040503050406030204" pitchFamily="18" charset="0"/>
                            </a:rPr>
                          </m:ctrlPr>
                        </m:dPr>
                        <m:e>
                          <m:m>
                            <m:mPr>
                              <m:mcs>
                                <m:mc>
                                  <m:mcPr>
                                    <m:count m:val="1"/>
                                    <m:mcJc m:val="center"/>
                                  </m:mcPr>
                                </m:mc>
                              </m:mcs>
                              <m:ctrlPr>
                                <a:rPr lang="fr-FR" sz="1200" i="1">
                                  <a:latin typeface="Cambria Math" panose="02040503050406030204" pitchFamily="18" charset="0"/>
                                </a:rPr>
                              </m:ctrlPr>
                            </m:mPr>
                            <m:mr>
                              <m:e>
                                <m:sSubSup>
                                  <m:sSubSupPr>
                                    <m:ctrlPr>
                                      <a:rPr lang="fr-FR" sz="1200" i="1">
                                        <a:latin typeface="Cambria Math" panose="02040503050406030204" pitchFamily="18" charset="0"/>
                                      </a:rPr>
                                    </m:ctrlPr>
                                  </m:sSubSupPr>
                                  <m:e>
                                    <m:r>
                                      <m:rPr>
                                        <m:brk m:alnAt="7"/>
                                      </m:rPr>
                                      <a:rPr lang="fr-FR" sz="1200" i="1">
                                        <a:latin typeface="Cambria Math" panose="02040503050406030204" pitchFamily="18" charset="0"/>
                                      </a:rPr>
                                      <m:t>𝑉</m:t>
                                    </m:r>
                                  </m:e>
                                  <m:sub>
                                    <m:r>
                                      <m:rPr>
                                        <m:brk m:alnAt="7"/>
                                      </m:rPr>
                                      <a:rPr lang="fr-FR" sz="1200" i="1">
                                        <a:latin typeface="Cambria Math" panose="02040503050406030204" pitchFamily="18" charset="0"/>
                                      </a:rPr>
                                      <m:t>𝑎</m:t>
                                    </m:r>
                                  </m:sub>
                                  <m:sup>
                                    <m:r>
                                      <m:rPr>
                                        <m:brk m:alnAt="7"/>
                                      </m:rPr>
                                      <a:rPr lang="fr-FR" sz="1200" i="1">
                                        <a:latin typeface="Cambria Math" panose="02040503050406030204" pitchFamily="18" charset="0"/>
                                      </a:rPr>
                                      <m:t>+</m:t>
                                    </m:r>
                                  </m:sup>
                                </m:sSubSup>
                              </m:e>
                            </m:mr>
                            <m:mr>
                              <m:e>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𝑎</m:t>
                                    </m:r>
                                  </m:sub>
                                  <m:sup>
                                    <m:r>
                                      <a:rPr lang="fr-FR" sz="1200" i="1">
                                        <a:latin typeface="Cambria Math" panose="02040503050406030204" pitchFamily="18" charset="0"/>
                                      </a:rPr>
                                      <m:t>−</m:t>
                                    </m:r>
                                  </m:sup>
                                </m:sSubSup>
                              </m:e>
                            </m:mr>
                            <m:mr>
                              <m:e>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𝑎</m:t>
                                    </m:r>
                                  </m:sub>
                                  <m:sup>
                                    <m:r>
                                      <a:rPr lang="fr-FR" sz="1200" i="1">
                                        <a:latin typeface="Cambria Math" panose="02040503050406030204" pitchFamily="18" charset="0"/>
                                      </a:rPr>
                                      <m:t>0</m:t>
                                    </m:r>
                                  </m:sup>
                                </m:sSubSup>
                              </m:e>
                            </m:mr>
                          </m:m>
                        </m:e>
                      </m:d>
                      <m:r>
                        <a:rPr lang="fr-FR" sz="1200" b="0" i="1" smtClean="0">
                          <a:latin typeface="Cambria Math" panose="02040503050406030204" pitchFamily="18" charset="0"/>
                        </a:rPr>
                        <m:t>,    </m:t>
                      </m:r>
                      <m:r>
                        <a:rPr lang="fr-FR" sz="1200" b="0" i="1" smtClean="0">
                          <a:latin typeface="Cambria Math" panose="02040503050406030204" pitchFamily="18" charset="0"/>
                        </a:rPr>
                        <m:t>𝑎</m:t>
                      </m:r>
                      <m:r>
                        <a:rPr lang="fr-FR" sz="1200" b="0" i="1" smtClean="0">
                          <a:latin typeface="Cambria Math" panose="02040503050406030204" pitchFamily="18" charset="0"/>
                        </a:rPr>
                        <m:t>=</m:t>
                      </m:r>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𝑒</m:t>
                          </m:r>
                        </m:e>
                        <m:sup>
                          <m:r>
                            <a:rPr lang="fr-FR" sz="1200" b="0" i="1" smtClean="0">
                              <a:latin typeface="Cambria Math" panose="02040503050406030204" pitchFamily="18" charset="0"/>
                            </a:rPr>
                            <m:t>𝑗</m:t>
                          </m:r>
                          <m:r>
                            <a:rPr lang="fr-FR" sz="1200" b="0" i="1" smtClean="0">
                              <a:latin typeface="Cambria Math" panose="02040503050406030204" pitchFamily="18" charset="0"/>
                            </a:rPr>
                            <m:t>2</m:t>
                          </m:r>
                          <m:r>
                            <a:rPr lang="fr-FR" sz="1200" b="0" i="1" smtClean="0">
                              <a:latin typeface="Cambria Math" panose="02040503050406030204" pitchFamily="18" charset="0"/>
                            </a:rPr>
                            <m:t>𝜋</m:t>
                          </m:r>
                          <m:r>
                            <a:rPr lang="fr-FR" sz="1200" b="0" i="1" smtClean="0">
                              <a:latin typeface="Cambria Math" panose="02040503050406030204" pitchFamily="18" charset="0"/>
                            </a:rPr>
                            <m:t>/3</m:t>
                          </m:r>
                        </m:sup>
                      </m:sSup>
                    </m:oMath>
                  </m:oMathPara>
                </a14:m>
                <a:endParaRPr lang="fr-FR" sz="1200" dirty="0"/>
              </a:p>
            </p:txBody>
          </p:sp>
        </mc:Choice>
        <mc:Fallback xmlns="">
          <p:sp>
            <p:nvSpPr>
              <p:cNvPr id="9" name="ZoneTexte 8"/>
              <p:cNvSpPr txBox="1">
                <a:spLocks noRot="1" noChangeAspect="1" noMove="1" noResize="1" noEditPoints="1" noAdjustHandles="1" noChangeArrowheads="1" noChangeShapeType="1" noTextEdit="1"/>
              </p:cNvSpPr>
              <p:nvPr/>
            </p:nvSpPr>
            <p:spPr>
              <a:xfrm>
                <a:off x="6103213" y="3956972"/>
                <a:ext cx="2918428" cy="586956"/>
              </a:xfrm>
              <a:prstGeom prst="rect">
                <a:avLst/>
              </a:prstGeom>
              <a:blipFill rotWithShape="0">
                <a:blip r:embed="rId5"/>
                <a:stretch>
                  <a:fillRect/>
                </a:stretch>
              </a:blipFill>
            </p:spPr>
            <p:txBody>
              <a:bodyPr/>
              <a:lstStyle/>
              <a:p>
                <a:r>
                  <a:rPr lang="fr-FR">
                    <a:noFill/>
                  </a:rPr>
                  <a:t> </a:t>
                </a:r>
              </a:p>
            </p:txBody>
          </p:sp>
        </mc:Fallback>
      </mc:AlternateContent>
      <p:sp>
        <p:nvSpPr>
          <p:cNvPr id="10" name="Flèche vers le bas 9"/>
          <p:cNvSpPr/>
          <p:nvPr/>
        </p:nvSpPr>
        <p:spPr>
          <a:xfrm>
            <a:off x="3124271" y="3579350"/>
            <a:ext cx="180000" cy="1152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Flèche vers le bas 10"/>
          <p:cNvSpPr/>
          <p:nvPr/>
        </p:nvSpPr>
        <p:spPr>
          <a:xfrm flipV="1">
            <a:off x="5488383" y="3576422"/>
            <a:ext cx="180000" cy="1152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1"/>
          <p:cNvSpPr txBox="1"/>
          <p:nvPr/>
        </p:nvSpPr>
        <p:spPr>
          <a:xfrm>
            <a:off x="3288655" y="3432985"/>
            <a:ext cx="2321959" cy="276999"/>
          </a:xfrm>
          <a:prstGeom prst="rect">
            <a:avLst/>
          </a:prstGeom>
          <a:noFill/>
        </p:spPr>
        <p:txBody>
          <a:bodyPr wrap="square" rtlCol="0">
            <a:spAutoFit/>
          </a:bodyPr>
          <a:lstStyle/>
          <a:p>
            <a:r>
              <a:rPr lang="fr-FR" sz="1200" dirty="0" smtClean="0">
                <a:latin typeface="Cambria" panose="02040503050406030204" pitchFamily="18" charset="0"/>
              </a:rPr>
              <a:t>Système triphasé asymétrique</a:t>
            </a:r>
            <a:endParaRPr lang="fr-FR" sz="1200" dirty="0">
              <a:latin typeface="Cambria" panose="02040503050406030204" pitchFamily="18" charset="0"/>
            </a:endParaRPr>
          </a:p>
        </p:txBody>
      </p:sp>
      <p:sp>
        <p:nvSpPr>
          <p:cNvPr id="13" name="Bulle ronde 12"/>
          <p:cNvSpPr/>
          <p:nvPr/>
        </p:nvSpPr>
        <p:spPr>
          <a:xfrm>
            <a:off x="1910703" y="4533655"/>
            <a:ext cx="1274920" cy="1528352"/>
          </a:xfrm>
          <a:prstGeom prst="wedgeEllipseCallout">
            <a:avLst>
              <a:gd name="adj1" fmla="val -82884"/>
              <a:gd name="adj2" fmla="val 22928"/>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ZoneTexte 13"/>
          <p:cNvSpPr txBox="1"/>
          <p:nvPr/>
        </p:nvSpPr>
        <p:spPr>
          <a:xfrm>
            <a:off x="69095" y="5413123"/>
            <a:ext cx="1503707" cy="461665"/>
          </a:xfrm>
          <a:prstGeom prst="rect">
            <a:avLst/>
          </a:prstGeom>
          <a:noFill/>
        </p:spPr>
        <p:txBody>
          <a:bodyPr wrap="square" rtlCol="0">
            <a:spAutoFit/>
          </a:bodyPr>
          <a:lstStyle/>
          <a:p>
            <a:r>
              <a:rPr lang="fr-FR" sz="1200" dirty="0" smtClean="0">
                <a:latin typeface="Cambria" panose="02040503050406030204" pitchFamily="18" charset="0"/>
              </a:rPr>
              <a:t>Digramme vectoriel système d’origine</a:t>
            </a:r>
            <a:endParaRPr lang="fr-FR" sz="1200" dirty="0">
              <a:latin typeface="Cambria" panose="02040503050406030204" pitchFamily="18" charset="0"/>
            </a:endParaRPr>
          </a:p>
        </p:txBody>
      </p:sp>
      <p:sp>
        <p:nvSpPr>
          <p:cNvPr id="15" name="Bulle ronde 14"/>
          <p:cNvSpPr/>
          <p:nvPr/>
        </p:nvSpPr>
        <p:spPr>
          <a:xfrm>
            <a:off x="3082590" y="4652703"/>
            <a:ext cx="1325023" cy="1357905"/>
          </a:xfrm>
          <a:prstGeom prst="wedgeEllipseCallout">
            <a:avLst>
              <a:gd name="adj1" fmla="val 53752"/>
              <a:gd name="adj2" fmla="val 54842"/>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ZoneTexte 15"/>
          <p:cNvSpPr txBox="1"/>
          <p:nvPr/>
        </p:nvSpPr>
        <p:spPr>
          <a:xfrm>
            <a:off x="4386683" y="5917435"/>
            <a:ext cx="1503707" cy="461665"/>
          </a:xfrm>
          <a:prstGeom prst="rect">
            <a:avLst/>
          </a:prstGeom>
          <a:noFill/>
        </p:spPr>
        <p:txBody>
          <a:bodyPr wrap="square" rtlCol="0">
            <a:spAutoFit/>
          </a:bodyPr>
          <a:lstStyle/>
          <a:p>
            <a:r>
              <a:rPr lang="fr-FR" sz="1200" dirty="0" smtClean="0">
                <a:latin typeface="Cambria" panose="02040503050406030204" pitchFamily="18" charset="0"/>
              </a:rPr>
              <a:t>Digramme vectoriel système direct</a:t>
            </a:r>
            <a:endParaRPr lang="fr-FR" sz="1200" dirty="0">
              <a:latin typeface="Cambria" panose="02040503050406030204" pitchFamily="18" charset="0"/>
            </a:endParaRPr>
          </a:p>
        </p:txBody>
      </p:sp>
      <p:sp>
        <p:nvSpPr>
          <p:cNvPr id="17" name="Bulle ronde 16"/>
          <p:cNvSpPr/>
          <p:nvPr/>
        </p:nvSpPr>
        <p:spPr>
          <a:xfrm>
            <a:off x="4415538" y="4704102"/>
            <a:ext cx="1004982" cy="1146940"/>
          </a:xfrm>
          <a:prstGeom prst="wedgeEllipseCallout">
            <a:avLst>
              <a:gd name="adj1" fmla="val 109980"/>
              <a:gd name="adj2" fmla="val 51259"/>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ZoneTexte 17"/>
          <p:cNvSpPr txBox="1"/>
          <p:nvPr/>
        </p:nvSpPr>
        <p:spPr>
          <a:xfrm>
            <a:off x="5962774" y="5766406"/>
            <a:ext cx="1503707" cy="461665"/>
          </a:xfrm>
          <a:prstGeom prst="rect">
            <a:avLst/>
          </a:prstGeom>
          <a:noFill/>
        </p:spPr>
        <p:txBody>
          <a:bodyPr wrap="square" rtlCol="0">
            <a:spAutoFit/>
          </a:bodyPr>
          <a:lstStyle/>
          <a:p>
            <a:r>
              <a:rPr lang="fr-FR" sz="1200" dirty="0" smtClean="0">
                <a:latin typeface="Cambria" panose="02040503050406030204" pitchFamily="18" charset="0"/>
              </a:rPr>
              <a:t>Digramme vectoriel système inverse</a:t>
            </a:r>
            <a:endParaRPr lang="fr-FR" sz="1200" dirty="0">
              <a:latin typeface="Cambria" panose="02040503050406030204" pitchFamily="18" charset="0"/>
            </a:endParaRPr>
          </a:p>
        </p:txBody>
      </p:sp>
      <p:sp>
        <p:nvSpPr>
          <p:cNvPr id="19" name="Bulle ronde 18"/>
          <p:cNvSpPr/>
          <p:nvPr/>
        </p:nvSpPr>
        <p:spPr>
          <a:xfrm>
            <a:off x="5488383" y="4681948"/>
            <a:ext cx="948781" cy="936164"/>
          </a:xfrm>
          <a:prstGeom prst="wedgeEllipseCallout">
            <a:avLst>
              <a:gd name="adj1" fmla="val 155543"/>
              <a:gd name="adj2" fmla="val 42770"/>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ZoneTexte 19"/>
          <p:cNvSpPr txBox="1"/>
          <p:nvPr/>
        </p:nvSpPr>
        <p:spPr>
          <a:xfrm>
            <a:off x="7424621" y="5383054"/>
            <a:ext cx="1597021" cy="461665"/>
          </a:xfrm>
          <a:prstGeom prst="rect">
            <a:avLst/>
          </a:prstGeom>
          <a:noFill/>
        </p:spPr>
        <p:txBody>
          <a:bodyPr wrap="square" rtlCol="0">
            <a:spAutoFit/>
          </a:bodyPr>
          <a:lstStyle/>
          <a:p>
            <a:r>
              <a:rPr lang="fr-FR" sz="1200" dirty="0" smtClean="0">
                <a:latin typeface="Cambria" panose="02040503050406030204" pitchFamily="18" charset="0"/>
              </a:rPr>
              <a:t>Digramme vectoriel système homopolaire</a:t>
            </a:r>
            <a:endParaRPr lang="fr-FR" sz="1200" dirty="0">
              <a:latin typeface="Cambria" panose="02040503050406030204" pitchFamily="18" charset="0"/>
            </a:endParaRPr>
          </a:p>
        </p:txBody>
      </p:sp>
      <p:sp>
        <p:nvSpPr>
          <p:cNvPr id="21" name="ZoneTexte 20"/>
          <p:cNvSpPr txBox="1"/>
          <p:nvPr/>
        </p:nvSpPr>
        <p:spPr>
          <a:xfrm>
            <a:off x="878515" y="3462393"/>
            <a:ext cx="2280572" cy="461665"/>
          </a:xfrm>
          <a:prstGeom prst="rect">
            <a:avLst/>
          </a:prstGeom>
          <a:noFill/>
        </p:spPr>
        <p:txBody>
          <a:bodyPr wrap="square" rtlCol="0">
            <a:spAutoFit/>
          </a:bodyPr>
          <a:lstStyle/>
          <a:p>
            <a:r>
              <a:rPr lang="fr-FR" sz="1200" dirty="0" smtClean="0">
                <a:latin typeface="Cambria" panose="02040503050406030204" pitchFamily="18" charset="0"/>
              </a:rPr>
              <a:t>Décomposition en composantes symétriques</a:t>
            </a:r>
            <a:endParaRPr lang="fr-FR" sz="1200" dirty="0">
              <a:latin typeface="Cambria" panose="02040503050406030204" pitchFamily="18" charset="0"/>
            </a:endParaRPr>
          </a:p>
        </p:txBody>
      </p:sp>
      <p:sp>
        <p:nvSpPr>
          <p:cNvPr id="22" name="ZoneTexte 21"/>
          <p:cNvSpPr txBox="1"/>
          <p:nvPr/>
        </p:nvSpPr>
        <p:spPr>
          <a:xfrm>
            <a:off x="5668383" y="3523900"/>
            <a:ext cx="2280572" cy="461665"/>
          </a:xfrm>
          <a:prstGeom prst="rect">
            <a:avLst/>
          </a:prstGeom>
          <a:noFill/>
        </p:spPr>
        <p:txBody>
          <a:bodyPr wrap="square" rtlCol="0">
            <a:spAutoFit/>
          </a:bodyPr>
          <a:lstStyle/>
          <a:p>
            <a:r>
              <a:rPr lang="fr-FR" sz="1200" dirty="0" smtClean="0">
                <a:latin typeface="Cambria" panose="02040503050406030204" pitchFamily="18" charset="0"/>
              </a:rPr>
              <a:t>Reconstitution du système asymétrique</a:t>
            </a:r>
            <a:endParaRPr lang="fr-FR" sz="1200" dirty="0">
              <a:latin typeface="Cambria" panose="02040503050406030204" pitchFamily="18" charset="0"/>
            </a:endParaRPr>
          </a:p>
        </p:txBody>
      </p:sp>
      <p:sp>
        <p:nvSpPr>
          <p:cNvPr id="23" name="Espace réservé de la date 22"/>
          <p:cNvSpPr>
            <a:spLocks noGrp="1"/>
          </p:cNvSpPr>
          <p:nvPr>
            <p:ph type="dt" sz="half" idx="10"/>
          </p:nvPr>
        </p:nvSpPr>
        <p:spPr/>
        <p:txBody>
          <a:bodyPr/>
          <a:lstStyle/>
          <a:p>
            <a:fld id="{4BCF7F16-3665-4C9F-9135-5BEA58996ACC}" type="datetime1">
              <a:rPr lang="en-US" smtClean="0"/>
              <a:t>4/12/2018</a:t>
            </a:fld>
            <a:endParaRPr lang="fr-FR"/>
          </a:p>
        </p:txBody>
      </p:sp>
      <p:sp>
        <p:nvSpPr>
          <p:cNvPr id="24" name="Espace réservé du pied de page 23"/>
          <p:cNvSpPr>
            <a:spLocks noGrp="1"/>
          </p:cNvSpPr>
          <p:nvPr>
            <p:ph type="ftr" sz="quarter" idx="11"/>
          </p:nvPr>
        </p:nvSpPr>
        <p:spPr/>
        <p:txBody>
          <a:bodyPr/>
          <a:lstStyle/>
          <a:p>
            <a:r>
              <a:rPr lang="fr-FR" smtClean="0"/>
              <a:t>F. HAMOUDI-Power Quality course</a:t>
            </a:r>
            <a:endParaRPr lang="fr-FR"/>
          </a:p>
        </p:txBody>
      </p:sp>
      <p:sp>
        <p:nvSpPr>
          <p:cNvPr id="25" name="Espace réservé du numéro de diapositive 24"/>
          <p:cNvSpPr>
            <a:spLocks noGrp="1"/>
          </p:cNvSpPr>
          <p:nvPr>
            <p:ph type="sldNum" sz="quarter" idx="12"/>
          </p:nvPr>
        </p:nvSpPr>
        <p:spPr/>
        <p:txBody>
          <a:bodyPr/>
          <a:lstStyle/>
          <a:p>
            <a:fld id="{B76D70BF-9E66-48FB-BC9D-44A2DEA7CFB5}" type="slidenum">
              <a:rPr lang="fr-FR" smtClean="0"/>
              <a:t>13</a:t>
            </a:fld>
            <a:endParaRPr lang="fr-FR"/>
          </a:p>
        </p:txBody>
      </p:sp>
    </p:spTree>
    <p:extLst>
      <p:ext uri="{BB962C8B-B14F-4D97-AF65-F5344CB8AC3E}">
        <p14:creationId xmlns:p14="http://schemas.microsoft.com/office/powerpoint/2010/main" val="896381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50"/>
                                        <p:tgtEl>
                                          <p:spTgt spid="6"/>
                                        </p:tgtEl>
                                      </p:cBhvr>
                                    </p:animEffect>
                                    <p:anim calcmode="lin" valueType="num">
                                      <p:cBhvr>
                                        <p:cTn id="13" dur="250" fill="hold"/>
                                        <p:tgtEl>
                                          <p:spTgt spid="6"/>
                                        </p:tgtEl>
                                        <p:attrNameLst>
                                          <p:attrName>ppt_x</p:attrName>
                                        </p:attrNameLst>
                                      </p:cBhvr>
                                      <p:tavLst>
                                        <p:tav tm="0">
                                          <p:val>
                                            <p:strVal val="#ppt_x"/>
                                          </p:val>
                                        </p:tav>
                                        <p:tav tm="100000">
                                          <p:val>
                                            <p:strVal val="#ppt_x"/>
                                          </p:val>
                                        </p:tav>
                                      </p:tavLst>
                                    </p:anim>
                                    <p:anim calcmode="lin" valueType="num">
                                      <p:cBhvr>
                                        <p:cTn id="14" dur="25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250"/>
                            </p:stCondLst>
                            <p:childTnLst>
                              <p:par>
                                <p:cTn id="16" presetID="42"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250"/>
                                        <p:tgtEl>
                                          <p:spTgt spid="12"/>
                                        </p:tgtEl>
                                      </p:cBhvr>
                                    </p:animEffect>
                                    <p:anim calcmode="lin" valueType="num">
                                      <p:cBhvr>
                                        <p:cTn id="19" dur="250" fill="hold"/>
                                        <p:tgtEl>
                                          <p:spTgt spid="12"/>
                                        </p:tgtEl>
                                        <p:attrNameLst>
                                          <p:attrName>ppt_x</p:attrName>
                                        </p:attrNameLst>
                                      </p:cBhvr>
                                      <p:tavLst>
                                        <p:tav tm="0">
                                          <p:val>
                                            <p:strVal val="#ppt_x"/>
                                          </p:val>
                                        </p:tav>
                                        <p:tav tm="100000">
                                          <p:val>
                                            <p:strVal val="#ppt_x"/>
                                          </p:val>
                                        </p:tav>
                                      </p:tavLst>
                                    </p:anim>
                                    <p:anim calcmode="lin" valueType="num">
                                      <p:cBhvr>
                                        <p:cTn id="20" dur="25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up)">
                                      <p:cBhvr>
                                        <p:cTn id="25" dur="500"/>
                                        <p:tgtEl>
                                          <p:spTgt spid="10"/>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wipe(left)">
                                      <p:cBhvr>
                                        <p:cTn id="29" dur="500"/>
                                        <p:tgtEl>
                                          <p:spTgt spid="21"/>
                                        </p:tgtEl>
                                      </p:cBhvr>
                                    </p:animEffect>
                                  </p:childTnLst>
                                </p:cTn>
                              </p:par>
                            </p:childTnLst>
                          </p:cTn>
                        </p:par>
                        <p:par>
                          <p:cTn id="30" fill="hold">
                            <p:stCondLst>
                              <p:cond delay="1000"/>
                            </p:stCondLst>
                            <p:childTnLst>
                              <p:par>
                                <p:cTn id="31" presetID="22" presetClass="entr" presetSubtype="8"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childTnLst>
                          </p:cTn>
                        </p:par>
                        <p:par>
                          <p:cTn id="34" fill="hold">
                            <p:stCondLst>
                              <p:cond delay="1500"/>
                            </p:stCondLst>
                            <p:childTnLst>
                              <p:par>
                                <p:cTn id="35" presetID="42"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250"/>
                                        <p:tgtEl>
                                          <p:spTgt spid="5"/>
                                        </p:tgtEl>
                                      </p:cBhvr>
                                    </p:animEffect>
                                    <p:anim calcmode="lin" valueType="num">
                                      <p:cBhvr>
                                        <p:cTn id="38" dur="250" fill="hold"/>
                                        <p:tgtEl>
                                          <p:spTgt spid="5"/>
                                        </p:tgtEl>
                                        <p:attrNameLst>
                                          <p:attrName>ppt_x</p:attrName>
                                        </p:attrNameLst>
                                      </p:cBhvr>
                                      <p:tavLst>
                                        <p:tav tm="0">
                                          <p:val>
                                            <p:strVal val="#ppt_x"/>
                                          </p:val>
                                        </p:tav>
                                        <p:tav tm="100000">
                                          <p:val>
                                            <p:strVal val="#ppt_x"/>
                                          </p:val>
                                        </p:tav>
                                      </p:tavLst>
                                    </p:anim>
                                    <p:anim calcmode="lin" valueType="num">
                                      <p:cBhvr>
                                        <p:cTn id="39" dur="25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2"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right)">
                                      <p:cBhvr>
                                        <p:cTn id="44" dur="500"/>
                                        <p:tgtEl>
                                          <p:spTgt spid="13"/>
                                        </p:tgtEl>
                                      </p:cBhvr>
                                    </p:animEffect>
                                  </p:childTnLst>
                                </p:cTn>
                              </p:par>
                            </p:childTnLst>
                          </p:cTn>
                        </p:par>
                        <p:par>
                          <p:cTn id="45" fill="hold">
                            <p:stCondLst>
                              <p:cond delay="500"/>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left)">
                                      <p:cBhvr>
                                        <p:cTn id="53" dur="500"/>
                                        <p:tgtEl>
                                          <p:spTgt spid="15"/>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wipe(left)">
                                      <p:cBhvr>
                                        <p:cTn id="57" dur="500"/>
                                        <p:tgtEl>
                                          <p:spTgt spid="16"/>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wipe(left)">
                                      <p:cBhvr>
                                        <p:cTn id="62" dur="500"/>
                                        <p:tgtEl>
                                          <p:spTgt spid="17"/>
                                        </p:tgtEl>
                                      </p:cBhvr>
                                    </p:animEffect>
                                  </p:childTnLst>
                                </p:cTn>
                              </p:par>
                            </p:childTnLst>
                          </p:cTn>
                        </p:par>
                        <p:par>
                          <p:cTn id="63" fill="hold">
                            <p:stCondLst>
                              <p:cond delay="500"/>
                            </p:stCondLst>
                            <p:childTnLst>
                              <p:par>
                                <p:cTn id="64" presetID="22" presetClass="entr" presetSubtype="8"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wipe(left)">
                                      <p:cBhvr>
                                        <p:cTn id="66" dur="500"/>
                                        <p:tgtEl>
                                          <p:spTgt spid="18"/>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wipe(left)">
                                      <p:cBhvr>
                                        <p:cTn id="71" dur="500"/>
                                        <p:tgtEl>
                                          <p:spTgt spid="19"/>
                                        </p:tgtEl>
                                      </p:cBhvr>
                                    </p:animEffect>
                                  </p:childTnLst>
                                </p:cTn>
                              </p:par>
                            </p:childTnLst>
                          </p:cTn>
                        </p:par>
                        <p:par>
                          <p:cTn id="72" fill="hold">
                            <p:stCondLst>
                              <p:cond delay="500"/>
                            </p:stCondLst>
                            <p:childTnLst>
                              <p:par>
                                <p:cTn id="73" presetID="22" presetClass="entr" presetSubtype="8" fill="hold" grpId="0" nodeType="after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wipe(left)">
                                      <p:cBhvr>
                                        <p:cTn id="75" dur="500"/>
                                        <p:tgtEl>
                                          <p:spTgt spid="20"/>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down)">
                                      <p:cBhvr>
                                        <p:cTn id="80" dur="500"/>
                                        <p:tgtEl>
                                          <p:spTgt spid="11"/>
                                        </p:tgtEl>
                                      </p:cBhvr>
                                    </p:animEffect>
                                  </p:childTnLst>
                                </p:cTn>
                              </p:par>
                            </p:childTnLst>
                          </p:cTn>
                        </p:par>
                        <p:par>
                          <p:cTn id="81" fill="hold">
                            <p:stCondLst>
                              <p:cond delay="500"/>
                            </p:stCondLst>
                            <p:childTnLst>
                              <p:par>
                                <p:cTn id="82" presetID="22" presetClass="entr" presetSubtype="8" fill="hold" grpId="0" nodeType="after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wipe(left)">
                                      <p:cBhvr>
                                        <p:cTn id="84" dur="500"/>
                                        <p:tgtEl>
                                          <p:spTgt spid="22"/>
                                        </p:tgtEl>
                                      </p:cBhvr>
                                    </p:animEffect>
                                  </p:childTnLst>
                                </p:cTn>
                              </p:par>
                            </p:childTnLst>
                          </p:cTn>
                        </p:par>
                        <p:par>
                          <p:cTn id="85" fill="hold">
                            <p:stCondLst>
                              <p:cond delay="1000"/>
                            </p:stCondLst>
                            <p:childTnLst>
                              <p:par>
                                <p:cTn id="86" presetID="22" presetClass="entr" presetSubtype="8" fill="hold" grpId="0" nodeType="after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wipe(left)">
                                      <p:cBhvr>
                                        <p:cTn id="8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animBg="1"/>
      <p:bldP spid="11" grpId="0" animBg="1"/>
      <p:bldP spid="12" grpId="0"/>
      <p:bldP spid="13" grpId="0" animBg="1"/>
      <p:bldP spid="14" grpId="0"/>
      <p:bldP spid="15" grpId="0" animBg="1"/>
      <p:bldP spid="16" grpId="0"/>
      <p:bldP spid="17" grpId="0" animBg="1"/>
      <p:bldP spid="18" grpId="0"/>
      <p:bldP spid="19" grpId="0" animBg="1"/>
      <p:bldP spid="20" grpId="0"/>
      <p:bldP spid="21"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4" name="ZoneTexte 3"/>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pPr algn="ctr"/>
            <a:r>
              <a:rPr lang="fr-FR" sz="1400" b="1" dirty="0">
                <a:latin typeface="Cambria" panose="02040503050406030204" pitchFamily="18" charset="0"/>
              </a:rPr>
              <a:t>Analyse des signaux électriques non </a:t>
            </a:r>
            <a:r>
              <a:rPr lang="fr-FR" sz="1400" b="1" dirty="0" smtClean="0">
                <a:latin typeface="Cambria" panose="02040503050406030204" pitchFamily="18" charset="0"/>
              </a:rPr>
              <a:t>sinusoïdaux-Séquences d’harmoniques</a:t>
            </a:r>
            <a:endParaRPr lang="fr-FR" sz="1400" b="1"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5" name="ZoneTexte 4"/>
              <p:cNvSpPr txBox="1"/>
              <p:nvPr/>
            </p:nvSpPr>
            <p:spPr>
              <a:xfrm>
                <a:off x="111921" y="1866550"/>
                <a:ext cx="8449108" cy="44057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050" i="1" smtClean="0">
                              <a:latin typeface="Cambria Math" panose="02040503050406030204" pitchFamily="18" charset="0"/>
                            </a:rPr>
                          </m:ctrlPr>
                        </m:sSubPr>
                        <m:e>
                          <m:r>
                            <a:rPr lang="fr-FR" sz="1050" i="1">
                              <a:latin typeface="Cambria Math" panose="02040503050406030204" pitchFamily="18" charset="0"/>
                            </a:rPr>
                            <m:t>𝑣</m:t>
                          </m:r>
                        </m:e>
                        <m:sub>
                          <m:r>
                            <a:rPr lang="fr-FR" sz="1050" i="1">
                              <a:latin typeface="Cambria Math" panose="02040503050406030204" pitchFamily="18" charset="0"/>
                            </a:rPr>
                            <m:t>𝑎</m:t>
                          </m:r>
                        </m:sub>
                      </m:sSub>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𝑎</m:t>
                          </m:r>
                          <m:r>
                            <a:rPr lang="fr-FR" sz="1050" i="1">
                              <a:latin typeface="Cambria Math" panose="02040503050406030204" pitchFamily="18" charset="0"/>
                            </a:rPr>
                            <m:t>0</m:t>
                          </m:r>
                        </m:sub>
                      </m:sSub>
                      <m:r>
                        <a:rPr lang="fr-FR" sz="1050" i="1">
                          <a:latin typeface="Cambria Math" panose="02040503050406030204" pitchFamily="18" charset="0"/>
                        </a:rPr>
                        <m:t>+</m:t>
                      </m:r>
                      <m:nary>
                        <m:naryPr>
                          <m:chr m:val="∑"/>
                          <m:ctrlPr>
                            <a:rPr lang="fr-FR" sz="1050" i="1">
                              <a:latin typeface="Cambria Math" panose="02040503050406030204" pitchFamily="18" charset="0"/>
                            </a:rPr>
                          </m:ctrlPr>
                        </m:naryPr>
                        <m:sub>
                          <m:r>
                            <m:rPr>
                              <m:brk m:alnAt="23"/>
                            </m:rPr>
                            <a:rPr lang="fr-FR" sz="1050" i="1">
                              <a:latin typeface="Cambria Math" panose="02040503050406030204" pitchFamily="18" charset="0"/>
                            </a:rPr>
                            <m:t>h</m:t>
                          </m:r>
                          <m:r>
                            <a:rPr lang="fr-FR" sz="1050" i="1">
                              <a:latin typeface="Cambria Math" panose="02040503050406030204" pitchFamily="18" charset="0"/>
                            </a:rPr>
                            <m:t>=1</m:t>
                          </m:r>
                        </m:sub>
                        <m:sup>
                          <m:r>
                            <a:rPr lang="fr-FR" sz="1050" i="1">
                              <a:latin typeface="Cambria Math" panose="02040503050406030204" pitchFamily="18" charset="0"/>
                            </a:rPr>
                            <m:t>∞</m:t>
                          </m:r>
                        </m:sup>
                        <m:e>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𝑎h</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r>
                                <a:rPr lang="fr-FR" sz="1050" i="1">
                                  <a:latin typeface="Cambria Math" panose="02040503050406030204" pitchFamily="18" charset="0"/>
                                </a:rPr>
                                <m:t>(</m:t>
                              </m:r>
                              <m:r>
                                <a:rPr lang="fr-FR" sz="1050" i="1">
                                  <a:latin typeface="Cambria Math" panose="02040503050406030204" pitchFamily="18" charset="0"/>
                                </a:rPr>
                                <m:t>h</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e>
                          </m:func>
                        </m:e>
                      </m:nary>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0</m:t>
                          </m:r>
                        </m:sub>
                      </m:sSub>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1</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d>
                            <m:dPr>
                              <m:ctrlPr>
                                <a:rPr lang="fr-FR" sz="1050" i="1">
                                  <a:latin typeface="Cambria Math" panose="02040503050406030204" pitchFamily="18" charset="0"/>
                                </a:rPr>
                              </m:ctrlPr>
                            </m:dPr>
                            <m:e>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e>
                          </m:d>
                          <m:r>
                            <a:rPr lang="fr-FR" sz="1050" b="0" i="1" smtClean="0">
                              <a:latin typeface="Cambria Math" panose="02040503050406030204" pitchFamily="18" charset="0"/>
                            </a:rPr>
                            <m:t>                        </m:t>
                          </m:r>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2</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d>
                                <m:dPr>
                                  <m:ctrlPr>
                                    <a:rPr lang="fr-FR" sz="1050" i="1">
                                      <a:latin typeface="Cambria Math" panose="02040503050406030204" pitchFamily="18" charset="0"/>
                                    </a:rPr>
                                  </m:ctrlPr>
                                </m:dPr>
                                <m:e>
                                  <m:r>
                                    <a:rPr lang="fr-FR" sz="1050" i="1">
                                      <a:latin typeface="Cambria Math" panose="02040503050406030204" pitchFamily="18" charset="0"/>
                                    </a:rPr>
                                    <m:t>2</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e>
                              </m:d>
                              <m:r>
                                <a:rPr lang="fr-FR" sz="1050" i="1">
                                  <a:latin typeface="Cambria Math" panose="02040503050406030204" pitchFamily="18" charset="0"/>
                                </a:rPr>
                                <m:t>+           </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3</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r>
                                    <a:rPr lang="fr-FR" sz="1050" i="1">
                                      <a:latin typeface="Cambria Math" panose="02040503050406030204" pitchFamily="18" charset="0"/>
                                    </a:rPr>
                                    <m:t>(3</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e>
                              </m:func>
                            </m:e>
                          </m:func>
                        </m:e>
                      </m:func>
                      <m:r>
                        <a:rPr lang="fr-FR" sz="1050" i="1">
                          <a:latin typeface="Cambria Math" panose="02040503050406030204" pitchFamily="18" charset="0"/>
                        </a:rPr>
                        <m:t>+                </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4</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d>
                            <m:dPr>
                              <m:ctrlPr>
                                <a:rPr lang="fr-FR" sz="1050" i="1">
                                  <a:latin typeface="Cambria Math" panose="02040503050406030204" pitchFamily="18" charset="0"/>
                                </a:rPr>
                              </m:ctrlPr>
                            </m:dPr>
                            <m:e>
                              <m:r>
                                <a:rPr lang="fr-FR" sz="1050" i="1">
                                  <a:latin typeface="Cambria Math" panose="02040503050406030204" pitchFamily="18" charset="0"/>
                                </a:rPr>
                                <m:t>4</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e>
                          </m:d>
                          <m:r>
                            <a:rPr lang="fr-FR" sz="1050" i="1">
                              <a:latin typeface="Cambria Math" panose="02040503050406030204" pitchFamily="18" charset="0"/>
                            </a:rPr>
                            <m:t>+             </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5</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d>
                                <m:dPr>
                                  <m:ctrlPr>
                                    <a:rPr lang="fr-FR" sz="1050" i="1">
                                      <a:latin typeface="Cambria Math" panose="02040503050406030204" pitchFamily="18" charset="0"/>
                                    </a:rPr>
                                  </m:ctrlPr>
                                </m:dPr>
                                <m:e>
                                  <m:r>
                                    <a:rPr lang="fr-FR" sz="1050" i="1">
                                      <a:latin typeface="Cambria Math" panose="02040503050406030204" pitchFamily="18" charset="0"/>
                                    </a:rPr>
                                    <m:t>5</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e>
                              </m:d>
                              <m:r>
                                <a:rPr lang="fr-FR" sz="1050" i="1">
                                  <a:latin typeface="Cambria Math" panose="02040503050406030204" pitchFamily="18" charset="0"/>
                                </a:rPr>
                                <m:t>+…</m:t>
                              </m:r>
                            </m:e>
                          </m:func>
                        </m:e>
                      </m:func>
                    </m:oMath>
                  </m:oMathPara>
                </a14:m>
                <a:endParaRPr lang="fr-FR" sz="1050" dirty="0"/>
              </a:p>
            </p:txBody>
          </p:sp>
        </mc:Choice>
        <mc:Fallback xmlns="">
          <p:sp>
            <p:nvSpPr>
              <p:cNvPr id="5" name="ZoneTexte 4"/>
              <p:cNvSpPr txBox="1">
                <a:spLocks noRot="1" noChangeAspect="1" noMove="1" noResize="1" noEditPoints="1" noAdjustHandles="1" noChangeArrowheads="1" noChangeShapeType="1" noTextEdit="1"/>
              </p:cNvSpPr>
              <p:nvPr/>
            </p:nvSpPr>
            <p:spPr>
              <a:xfrm>
                <a:off x="111921" y="1866550"/>
                <a:ext cx="8449108" cy="440570"/>
              </a:xfrm>
              <a:prstGeom prst="rect">
                <a:avLst/>
              </a:prstGeom>
              <a:blipFill rotWithShape="0">
                <a:blip r:embed="rId2"/>
                <a:stretch>
                  <a:fillRect t="-123611" b="-186111"/>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6" name="ZoneTexte 5"/>
              <p:cNvSpPr txBox="1"/>
              <p:nvPr/>
            </p:nvSpPr>
            <p:spPr>
              <a:xfrm>
                <a:off x="111921" y="2431434"/>
                <a:ext cx="8893781" cy="44057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050" i="1" smtClean="0">
                              <a:latin typeface="Cambria Math" panose="02040503050406030204" pitchFamily="18" charset="0"/>
                            </a:rPr>
                          </m:ctrlPr>
                        </m:sSubPr>
                        <m:e>
                          <m:r>
                            <a:rPr lang="fr-FR" sz="1050" i="1">
                              <a:latin typeface="Cambria Math" panose="02040503050406030204" pitchFamily="18" charset="0"/>
                            </a:rPr>
                            <m:t>𝑣</m:t>
                          </m:r>
                        </m:e>
                        <m:sub>
                          <m:r>
                            <a:rPr lang="fr-FR" sz="1050" i="1">
                              <a:latin typeface="Cambria Math" panose="02040503050406030204" pitchFamily="18" charset="0"/>
                            </a:rPr>
                            <m:t>𝑏</m:t>
                          </m:r>
                        </m:sub>
                      </m:sSub>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𝑏</m:t>
                          </m:r>
                          <m:r>
                            <a:rPr lang="fr-FR" sz="1050" i="1">
                              <a:latin typeface="Cambria Math" panose="02040503050406030204" pitchFamily="18" charset="0"/>
                            </a:rPr>
                            <m:t>0</m:t>
                          </m:r>
                        </m:sub>
                      </m:sSub>
                      <m:r>
                        <a:rPr lang="fr-FR" sz="1050" i="1">
                          <a:latin typeface="Cambria Math" panose="02040503050406030204" pitchFamily="18" charset="0"/>
                        </a:rPr>
                        <m:t>+</m:t>
                      </m:r>
                      <m:nary>
                        <m:naryPr>
                          <m:chr m:val="∑"/>
                          <m:ctrlPr>
                            <a:rPr lang="fr-FR" sz="1050" i="1">
                              <a:latin typeface="Cambria Math" panose="02040503050406030204" pitchFamily="18" charset="0"/>
                            </a:rPr>
                          </m:ctrlPr>
                        </m:naryPr>
                        <m:sub>
                          <m:r>
                            <m:rPr>
                              <m:brk m:alnAt="23"/>
                            </m:rPr>
                            <a:rPr lang="fr-FR" sz="1050" i="1">
                              <a:latin typeface="Cambria Math" panose="02040503050406030204" pitchFamily="18" charset="0"/>
                            </a:rPr>
                            <m:t>h</m:t>
                          </m:r>
                          <m:r>
                            <a:rPr lang="fr-FR" sz="1050" i="1">
                              <a:latin typeface="Cambria Math" panose="02040503050406030204" pitchFamily="18" charset="0"/>
                            </a:rPr>
                            <m:t>=1</m:t>
                          </m:r>
                        </m:sub>
                        <m:sup>
                          <m:r>
                            <a:rPr lang="fr-FR" sz="1050" i="1">
                              <a:latin typeface="Cambria Math" panose="02040503050406030204" pitchFamily="18" charset="0"/>
                            </a:rPr>
                            <m:t>∞</m:t>
                          </m:r>
                        </m:sup>
                        <m:e>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𝑏h</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r>
                                <a:rPr lang="fr-FR" sz="1050" i="1">
                                  <a:latin typeface="Cambria Math" panose="02040503050406030204" pitchFamily="18" charset="0"/>
                                </a:rPr>
                                <m:t>(</m:t>
                              </m:r>
                              <m:r>
                                <a:rPr lang="fr-FR" sz="1050" i="1">
                                  <a:latin typeface="Cambria Math" panose="02040503050406030204" pitchFamily="18" charset="0"/>
                                </a:rPr>
                                <m:t>h</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f>
                                <m:fPr>
                                  <m:ctrlPr>
                                    <a:rPr lang="fr-FR" sz="1050" i="1">
                                      <a:latin typeface="Cambria Math" panose="02040503050406030204" pitchFamily="18" charset="0"/>
                                    </a:rPr>
                                  </m:ctrlPr>
                                </m:fPr>
                                <m:num>
                                  <m:r>
                                    <a:rPr lang="fr-FR" sz="1050" i="1">
                                      <a:latin typeface="Cambria Math" panose="02040503050406030204" pitchFamily="18" charset="0"/>
                                    </a:rPr>
                                    <m:t>2</m:t>
                                  </m:r>
                                  <m:r>
                                    <a:rPr lang="fr-FR" sz="1050" i="1">
                                      <a:latin typeface="Cambria Math" panose="02040503050406030204" pitchFamily="18" charset="0"/>
                                    </a:rPr>
                                    <m:t>𝜋</m:t>
                                  </m:r>
                                </m:num>
                                <m:den>
                                  <m:r>
                                    <a:rPr lang="fr-FR" sz="1050" i="1">
                                      <a:latin typeface="Cambria Math" panose="02040503050406030204" pitchFamily="18" charset="0"/>
                                    </a:rPr>
                                    <m:t>3</m:t>
                                  </m:r>
                                </m:den>
                              </m:f>
                              <m:r>
                                <a:rPr lang="fr-FR" sz="1050" i="1">
                                  <a:latin typeface="Cambria Math" panose="02040503050406030204" pitchFamily="18" charset="0"/>
                                </a:rPr>
                                <m:t>)</m:t>
                              </m:r>
                            </m:e>
                          </m:func>
                        </m:e>
                      </m:nary>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𝑏</m:t>
                          </m:r>
                          <m:r>
                            <a:rPr lang="fr-FR" sz="1050" i="1">
                              <a:latin typeface="Cambria Math" panose="02040503050406030204" pitchFamily="18" charset="0"/>
                            </a:rPr>
                            <m:t>0</m:t>
                          </m:r>
                        </m:sub>
                      </m:sSub>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1</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d>
                            <m:dPr>
                              <m:ctrlPr>
                                <a:rPr lang="fr-FR" sz="1050" i="1">
                                  <a:latin typeface="Cambria Math" panose="02040503050406030204" pitchFamily="18" charset="0"/>
                                </a:rPr>
                              </m:ctrlPr>
                            </m:dPr>
                            <m:e>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f>
                                <m:fPr>
                                  <m:ctrlPr>
                                    <a:rPr lang="fr-FR" sz="1050" i="1">
                                      <a:latin typeface="Cambria Math" panose="02040503050406030204" pitchFamily="18" charset="0"/>
                                    </a:rPr>
                                  </m:ctrlPr>
                                </m:fPr>
                                <m:num>
                                  <m:r>
                                    <a:rPr lang="fr-FR" sz="1050" i="1">
                                      <a:latin typeface="Cambria Math" panose="02040503050406030204" pitchFamily="18" charset="0"/>
                                    </a:rPr>
                                    <m:t>2</m:t>
                                  </m:r>
                                  <m:r>
                                    <a:rPr lang="fr-FR" sz="1050" i="1">
                                      <a:latin typeface="Cambria Math" panose="02040503050406030204" pitchFamily="18" charset="0"/>
                                    </a:rPr>
                                    <m:t>𝜋</m:t>
                                  </m:r>
                                </m:num>
                                <m:den>
                                  <m:r>
                                    <a:rPr lang="fr-FR" sz="1050" i="1">
                                      <a:latin typeface="Cambria Math" panose="02040503050406030204" pitchFamily="18" charset="0"/>
                                    </a:rPr>
                                    <m:t>3</m:t>
                                  </m:r>
                                </m:den>
                              </m:f>
                            </m:e>
                          </m:d>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2</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d>
                                <m:dPr>
                                  <m:ctrlPr>
                                    <a:rPr lang="fr-FR" sz="1050" i="1">
                                      <a:latin typeface="Cambria Math" panose="02040503050406030204" pitchFamily="18" charset="0"/>
                                    </a:rPr>
                                  </m:ctrlPr>
                                </m:dPr>
                                <m:e>
                                  <m:r>
                                    <a:rPr lang="fr-FR" sz="1050" i="1">
                                      <a:latin typeface="Cambria Math" panose="02040503050406030204" pitchFamily="18" charset="0"/>
                                    </a:rPr>
                                    <m:t>2</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f>
                                    <m:fPr>
                                      <m:ctrlPr>
                                        <a:rPr lang="fr-FR" sz="1050" i="1">
                                          <a:latin typeface="Cambria Math" panose="02040503050406030204" pitchFamily="18" charset="0"/>
                                        </a:rPr>
                                      </m:ctrlPr>
                                    </m:fPr>
                                    <m:num>
                                      <m:r>
                                        <a:rPr lang="fr-FR" sz="1050" i="1">
                                          <a:latin typeface="Cambria Math" panose="02040503050406030204" pitchFamily="18" charset="0"/>
                                        </a:rPr>
                                        <m:t>4</m:t>
                                      </m:r>
                                      <m:r>
                                        <a:rPr lang="fr-FR" sz="1050" i="1">
                                          <a:latin typeface="Cambria Math" panose="02040503050406030204" pitchFamily="18" charset="0"/>
                                        </a:rPr>
                                        <m:t>𝜋</m:t>
                                      </m:r>
                                    </m:num>
                                    <m:den>
                                      <m:r>
                                        <a:rPr lang="fr-FR" sz="1050" i="1">
                                          <a:latin typeface="Cambria Math" panose="02040503050406030204" pitchFamily="18" charset="0"/>
                                        </a:rPr>
                                        <m:t>3</m:t>
                                      </m:r>
                                    </m:den>
                                  </m:f>
                                </m:e>
                              </m:d>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3</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r>
                                    <a:rPr lang="fr-FR" sz="1050" i="1">
                                      <a:latin typeface="Cambria Math" panose="02040503050406030204" pitchFamily="18" charset="0"/>
                                    </a:rPr>
                                    <m:t>(3</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f>
                                    <m:fPr>
                                      <m:ctrlPr>
                                        <a:rPr lang="fr-FR" sz="1050" i="1">
                                          <a:latin typeface="Cambria Math" panose="02040503050406030204" pitchFamily="18" charset="0"/>
                                        </a:rPr>
                                      </m:ctrlPr>
                                    </m:fPr>
                                    <m:num>
                                      <m:r>
                                        <a:rPr lang="fr-FR" sz="1050" i="1">
                                          <a:latin typeface="Cambria Math" panose="02040503050406030204" pitchFamily="18" charset="0"/>
                                        </a:rPr>
                                        <m:t>6</m:t>
                                      </m:r>
                                      <m:r>
                                        <a:rPr lang="fr-FR" sz="1050" i="1">
                                          <a:latin typeface="Cambria Math" panose="02040503050406030204" pitchFamily="18" charset="0"/>
                                        </a:rPr>
                                        <m:t>𝜋</m:t>
                                      </m:r>
                                    </m:num>
                                    <m:den>
                                      <m:r>
                                        <a:rPr lang="fr-FR" sz="1050" i="1">
                                          <a:latin typeface="Cambria Math" panose="02040503050406030204" pitchFamily="18" charset="0"/>
                                        </a:rPr>
                                        <m:t>3</m:t>
                                      </m:r>
                                    </m:den>
                                  </m:f>
                                  <m:r>
                                    <a:rPr lang="fr-FR" sz="1050" i="1">
                                      <a:latin typeface="Cambria Math" panose="02040503050406030204" pitchFamily="18" charset="0"/>
                                    </a:rPr>
                                    <m:t>)</m:t>
                                  </m:r>
                                </m:e>
                              </m:func>
                            </m:e>
                          </m:func>
                        </m:e>
                      </m:func>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4</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d>
                            <m:dPr>
                              <m:ctrlPr>
                                <a:rPr lang="fr-FR" sz="1050" i="1">
                                  <a:latin typeface="Cambria Math" panose="02040503050406030204" pitchFamily="18" charset="0"/>
                                </a:rPr>
                              </m:ctrlPr>
                            </m:dPr>
                            <m:e>
                              <m:r>
                                <a:rPr lang="fr-FR" sz="1050" i="1">
                                  <a:latin typeface="Cambria Math" panose="02040503050406030204" pitchFamily="18" charset="0"/>
                                </a:rPr>
                                <m:t>4</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f>
                                <m:fPr>
                                  <m:ctrlPr>
                                    <a:rPr lang="fr-FR" sz="1050" i="1">
                                      <a:latin typeface="Cambria Math" panose="02040503050406030204" pitchFamily="18" charset="0"/>
                                    </a:rPr>
                                  </m:ctrlPr>
                                </m:fPr>
                                <m:num>
                                  <m:r>
                                    <a:rPr lang="fr-FR" sz="1050" i="1">
                                      <a:latin typeface="Cambria Math" panose="02040503050406030204" pitchFamily="18" charset="0"/>
                                    </a:rPr>
                                    <m:t>8</m:t>
                                  </m:r>
                                  <m:r>
                                    <a:rPr lang="fr-FR" sz="1050" i="1">
                                      <a:latin typeface="Cambria Math" panose="02040503050406030204" pitchFamily="18" charset="0"/>
                                    </a:rPr>
                                    <m:t>𝜋</m:t>
                                  </m:r>
                                </m:num>
                                <m:den>
                                  <m:r>
                                    <a:rPr lang="fr-FR" sz="1050" i="1">
                                      <a:latin typeface="Cambria Math" panose="02040503050406030204" pitchFamily="18" charset="0"/>
                                    </a:rPr>
                                    <m:t>3</m:t>
                                  </m:r>
                                </m:den>
                              </m:f>
                            </m:e>
                          </m:d>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5</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d>
                                <m:dPr>
                                  <m:ctrlPr>
                                    <a:rPr lang="fr-FR" sz="1050" i="1">
                                      <a:latin typeface="Cambria Math" panose="02040503050406030204" pitchFamily="18" charset="0"/>
                                    </a:rPr>
                                  </m:ctrlPr>
                                </m:dPr>
                                <m:e>
                                  <m:r>
                                    <a:rPr lang="fr-FR" sz="1050" i="1">
                                      <a:latin typeface="Cambria Math" panose="02040503050406030204" pitchFamily="18" charset="0"/>
                                    </a:rPr>
                                    <m:t>5</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f>
                                    <m:fPr>
                                      <m:ctrlPr>
                                        <a:rPr lang="fr-FR" sz="1050" i="1">
                                          <a:latin typeface="Cambria Math" panose="02040503050406030204" pitchFamily="18" charset="0"/>
                                        </a:rPr>
                                      </m:ctrlPr>
                                    </m:fPr>
                                    <m:num>
                                      <m:r>
                                        <a:rPr lang="fr-FR" sz="1050" i="1">
                                          <a:latin typeface="Cambria Math" panose="02040503050406030204" pitchFamily="18" charset="0"/>
                                        </a:rPr>
                                        <m:t>10</m:t>
                                      </m:r>
                                      <m:r>
                                        <a:rPr lang="fr-FR" sz="1050" i="1">
                                          <a:latin typeface="Cambria Math" panose="02040503050406030204" pitchFamily="18" charset="0"/>
                                        </a:rPr>
                                        <m:t>𝜋</m:t>
                                      </m:r>
                                    </m:num>
                                    <m:den>
                                      <m:r>
                                        <a:rPr lang="fr-FR" sz="1050" i="1">
                                          <a:latin typeface="Cambria Math" panose="02040503050406030204" pitchFamily="18" charset="0"/>
                                        </a:rPr>
                                        <m:t>3</m:t>
                                      </m:r>
                                    </m:den>
                                  </m:f>
                                </m:e>
                              </m:d>
                              <m:r>
                                <a:rPr lang="fr-FR" sz="1050" i="1">
                                  <a:latin typeface="Cambria Math" panose="02040503050406030204" pitchFamily="18" charset="0"/>
                                </a:rPr>
                                <m:t>+…</m:t>
                              </m:r>
                            </m:e>
                          </m:func>
                        </m:e>
                      </m:func>
                    </m:oMath>
                  </m:oMathPara>
                </a14:m>
                <a:endParaRPr lang="fr-FR" sz="1050" dirty="0"/>
              </a:p>
            </p:txBody>
          </p:sp>
        </mc:Choice>
        <mc:Fallback xmlns="">
          <p:sp>
            <p:nvSpPr>
              <p:cNvPr id="6" name="ZoneTexte 5"/>
              <p:cNvSpPr txBox="1">
                <a:spLocks noRot="1" noChangeAspect="1" noMove="1" noResize="1" noEditPoints="1" noAdjustHandles="1" noChangeArrowheads="1" noChangeShapeType="1" noTextEdit="1"/>
              </p:cNvSpPr>
              <p:nvPr/>
            </p:nvSpPr>
            <p:spPr>
              <a:xfrm>
                <a:off x="111921" y="2431434"/>
                <a:ext cx="8893781" cy="440570"/>
              </a:xfrm>
              <a:prstGeom prst="rect">
                <a:avLst/>
              </a:prstGeom>
              <a:blipFill rotWithShape="0">
                <a:blip r:embed="rId3"/>
                <a:stretch>
                  <a:fillRect t="-125000" b="-184722"/>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7" name="ZoneTexte 6"/>
              <p:cNvSpPr txBox="1"/>
              <p:nvPr/>
            </p:nvSpPr>
            <p:spPr>
              <a:xfrm>
                <a:off x="90994" y="3016179"/>
                <a:ext cx="8849282" cy="44057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050" i="1">
                              <a:latin typeface="Cambria Math" panose="02040503050406030204" pitchFamily="18" charset="0"/>
                            </a:rPr>
                          </m:ctrlPr>
                        </m:sSubPr>
                        <m:e>
                          <m:r>
                            <a:rPr lang="fr-FR" sz="1050" i="1">
                              <a:latin typeface="Cambria Math" panose="02040503050406030204" pitchFamily="18" charset="0"/>
                            </a:rPr>
                            <m:t>𝑣</m:t>
                          </m:r>
                        </m:e>
                        <m:sub>
                          <m:r>
                            <a:rPr lang="fr-FR" sz="1050" i="1">
                              <a:latin typeface="Cambria Math" panose="02040503050406030204" pitchFamily="18" charset="0"/>
                            </a:rPr>
                            <m:t>𝑐</m:t>
                          </m:r>
                        </m:sub>
                      </m:sSub>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𝑐</m:t>
                          </m:r>
                          <m:r>
                            <a:rPr lang="fr-FR" sz="1050" i="1">
                              <a:latin typeface="Cambria Math" panose="02040503050406030204" pitchFamily="18" charset="0"/>
                            </a:rPr>
                            <m:t>0</m:t>
                          </m:r>
                        </m:sub>
                      </m:sSub>
                      <m:r>
                        <a:rPr lang="fr-FR" sz="1050" i="1">
                          <a:latin typeface="Cambria Math" panose="02040503050406030204" pitchFamily="18" charset="0"/>
                        </a:rPr>
                        <m:t>+</m:t>
                      </m:r>
                      <m:nary>
                        <m:naryPr>
                          <m:chr m:val="∑"/>
                          <m:ctrlPr>
                            <a:rPr lang="fr-FR" sz="1050" i="1">
                              <a:latin typeface="Cambria Math" panose="02040503050406030204" pitchFamily="18" charset="0"/>
                            </a:rPr>
                          </m:ctrlPr>
                        </m:naryPr>
                        <m:sub>
                          <m:r>
                            <m:rPr>
                              <m:brk m:alnAt="23"/>
                            </m:rPr>
                            <a:rPr lang="fr-FR" sz="1050" i="1">
                              <a:latin typeface="Cambria Math" panose="02040503050406030204" pitchFamily="18" charset="0"/>
                            </a:rPr>
                            <m:t>h</m:t>
                          </m:r>
                          <m:r>
                            <a:rPr lang="fr-FR" sz="1050" i="1">
                              <a:latin typeface="Cambria Math" panose="02040503050406030204" pitchFamily="18" charset="0"/>
                            </a:rPr>
                            <m:t>=1</m:t>
                          </m:r>
                        </m:sub>
                        <m:sup>
                          <m:r>
                            <a:rPr lang="fr-FR" sz="1050" i="1">
                              <a:latin typeface="Cambria Math" panose="02040503050406030204" pitchFamily="18" charset="0"/>
                            </a:rPr>
                            <m:t>∞</m:t>
                          </m:r>
                        </m:sup>
                        <m:e>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𝑐h</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r>
                                <a:rPr lang="fr-FR" sz="1050" i="1">
                                  <a:latin typeface="Cambria Math" panose="02040503050406030204" pitchFamily="18" charset="0"/>
                                </a:rPr>
                                <m:t>(</m:t>
                              </m:r>
                              <m:r>
                                <a:rPr lang="fr-FR" sz="1050" i="1">
                                  <a:latin typeface="Cambria Math" panose="02040503050406030204" pitchFamily="18" charset="0"/>
                                </a:rPr>
                                <m:t>h</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f>
                                <m:fPr>
                                  <m:ctrlPr>
                                    <a:rPr lang="fr-FR" sz="1050" i="1">
                                      <a:latin typeface="Cambria Math" panose="02040503050406030204" pitchFamily="18" charset="0"/>
                                    </a:rPr>
                                  </m:ctrlPr>
                                </m:fPr>
                                <m:num>
                                  <m:r>
                                    <a:rPr lang="fr-FR" sz="1050" i="1">
                                      <a:latin typeface="Cambria Math" panose="02040503050406030204" pitchFamily="18" charset="0"/>
                                    </a:rPr>
                                    <m:t>2</m:t>
                                  </m:r>
                                  <m:r>
                                    <a:rPr lang="fr-FR" sz="1050" i="1">
                                      <a:latin typeface="Cambria Math" panose="02040503050406030204" pitchFamily="18" charset="0"/>
                                    </a:rPr>
                                    <m:t>𝜋</m:t>
                                  </m:r>
                                </m:num>
                                <m:den>
                                  <m:r>
                                    <a:rPr lang="fr-FR" sz="1050" i="1">
                                      <a:latin typeface="Cambria Math" panose="02040503050406030204" pitchFamily="18" charset="0"/>
                                    </a:rPr>
                                    <m:t>3</m:t>
                                  </m:r>
                                </m:den>
                              </m:f>
                              <m:r>
                                <a:rPr lang="fr-FR" sz="1050" i="1">
                                  <a:latin typeface="Cambria Math" panose="02040503050406030204" pitchFamily="18" charset="0"/>
                                </a:rPr>
                                <m:t>)</m:t>
                              </m:r>
                            </m:e>
                          </m:func>
                        </m:e>
                      </m:nary>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𝑐</m:t>
                          </m:r>
                          <m:r>
                            <a:rPr lang="fr-FR" sz="1050" i="1">
                              <a:latin typeface="Cambria Math" panose="02040503050406030204" pitchFamily="18" charset="0"/>
                            </a:rPr>
                            <m:t>0</m:t>
                          </m:r>
                        </m:sub>
                      </m:sSub>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1</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d>
                            <m:dPr>
                              <m:ctrlPr>
                                <a:rPr lang="fr-FR" sz="1050" i="1">
                                  <a:latin typeface="Cambria Math" panose="02040503050406030204" pitchFamily="18" charset="0"/>
                                </a:rPr>
                              </m:ctrlPr>
                            </m:dPr>
                            <m:e>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f>
                                <m:fPr>
                                  <m:ctrlPr>
                                    <a:rPr lang="fr-FR" sz="1050" i="1">
                                      <a:latin typeface="Cambria Math" panose="02040503050406030204" pitchFamily="18" charset="0"/>
                                    </a:rPr>
                                  </m:ctrlPr>
                                </m:fPr>
                                <m:num>
                                  <m:r>
                                    <a:rPr lang="fr-FR" sz="1050" i="1">
                                      <a:latin typeface="Cambria Math" panose="02040503050406030204" pitchFamily="18" charset="0"/>
                                    </a:rPr>
                                    <m:t>2</m:t>
                                  </m:r>
                                  <m:r>
                                    <a:rPr lang="fr-FR" sz="1050" i="1">
                                      <a:latin typeface="Cambria Math" panose="02040503050406030204" pitchFamily="18" charset="0"/>
                                    </a:rPr>
                                    <m:t>𝜋</m:t>
                                  </m:r>
                                </m:num>
                                <m:den>
                                  <m:r>
                                    <a:rPr lang="fr-FR" sz="1050" i="1">
                                      <a:latin typeface="Cambria Math" panose="02040503050406030204" pitchFamily="18" charset="0"/>
                                    </a:rPr>
                                    <m:t>3</m:t>
                                  </m:r>
                                </m:den>
                              </m:f>
                            </m:e>
                          </m:d>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2</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d>
                                <m:dPr>
                                  <m:ctrlPr>
                                    <a:rPr lang="fr-FR" sz="1050" i="1">
                                      <a:latin typeface="Cambria Math" panose="02040503050406030204" pitchFamily="18" charset="0"/>
                                    </a:rPr>
                                  </m:ctrlPr>
                                </m:dPr>
                                <m:e>
                                  <m:r>
                                    <a:rPr lang="fr-FR" sz="1050" i="1">
                                      <a:latin typeface="Cambria Math" panose="02040503050406030204" pitchFamily="18" charset="0"/>
                                    </a:rPr>
                                    <m:t>2</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f>
                                    <m:fPr>
                                      <m:ctrlPr>
                                        <a:rPr lang="fr-FR" sz="1050" i="1">
                                          <a:latin typeface="Cambria Math" panose="02040503050406030204" pitchFamily="18" charset="0"/>
                                        </a:rPr>
                                      </m:ctrlPr>
                                    </m:fPr>
                                    <m:num>
                                      <m:r>
                                        <a:rPr lang="fr-FR" sz="1050" i="1">
                                          <a:latin typeface="Cambria Math" panose="02040503050406030204" pitchFamily="18" charset="0"/>
                                        </a:rPr>
                                        <m:t>4</m:t>
                                      </m:r>
                                      <m:r>
                                        <a:rPr lang="fr-FR" sz="1050" i="1">
                                          <a:latin typeface="Cambria Math" panose="02040503050406030204" pitchFamily="18" charset="0"/>
                                        </a:rPr>
                                        <m:t>𝜋</m:t>
                                      </m:r>
                                    </m:num>
                                    <m:den>
                                      <m:r>
                                        <a:rPr lang="fr-FR" sz="1050" i="1">
                                          <a:latin typeface="Cambria Math" panose="02040503050406030204" pitchFamily="18" charset="0"/>
                                        </a:rPr>
                                        <m:t>3</m:t>
                                      </m:r>
                                    </m:den>
                                  </m:f>
                                </m:e>
                              </m:d>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3</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r>
                                    <a:rPr lang="fr-FR" sz="1050" i="1">
                                      <a:latin typeface="Cambria Math" panose="02040503050406030204" pitchFamily="18" charset="0"/>
                                    </a:rPr>
                                    <m:t>(3</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f>
                                    <m:fPr>
                                      <m:ctrlPr>
                                        <a:rPr lang="fr-FR" sz="1050" i="1">
                                          <a:latin typeface="Cambria Math" panose="02040503050406030204" pitchFamily="18" charset="0"/>
                                        </a:rPr>
                                      </m:ctrlPr>
                                    </m:fPr>
                                    <m:num>
                                      <m:r>
                                        <a:rPr lang="fr-FR" sz="1050" i="1">
                                          <a:latin typeface="Cambria Math" panose="02040503050406030204" pitchFamily="18" charset="0"/>
                                        </a:rPr>
                                        <m:t>6</m:t>
                                      </m:r>
                                      <m:r>
                                        <a:rPr lang="fr-FR" sz="1050" i="1">
                                          <a:latin typeface="Cambria Math" panose="02040503050406030204" pitchFamily="18" charset="0"/>
                                        </a:rPr>
                                        <m:t>𝜋</m:t>
                                      </m:r>
                                    </m:num>
                                    <m:den>
                                      <m:r>
                                        <a:rPr lang="fr-FR" sz="1050" i="1">
                                          <a:latin typeface="Cambria Math" panose="02040503050406030204" pitchFamily="18" charset="0"/>
                                        </a:rPr>
                                        <m:t>3</m:t>
                                      </m:r>
                                    </m:den>
                                  </m:f>
                                  <m:r>
                                    <a:rPr lang="fr-FR" sz="1050" i="1">
                                      <a:latin typeface="Cambria Math" panose="02040503050406030204" pitchFamily="18" charset="0"/>
                                    </a:rPr>
                                    <m:t>)</m:t>
                                  </m:r>
                                </m:e>
                              </m:func>
                            </m:e>
                          </m:func>
                        </m:e>
                      </m:func>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4</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d>
                            <m:dPr>
                              <m:ctrlPr>
                                <a:rPr lang="fr-FR" sz="1050" i="1">
                                  <a:latin typeface="Cambria Math" panose="02040503050406030204" pitchFamily="18" charset="0"/>
                                </a:rPr>
                              </m:ctrlPr>
                            </m:dPr>
                            <m:e>
                              <m:r>
                                <a:rPr lang="fr-FR" sz="1050" i="1">
                                  <a:latin typeface="Cambria Math" panose="02040503050406030204" pitchFamily="18" charset="0"/>
                                </a:rPr>
                                <m:t>4</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f>
                                <m:fPr>
                                  <m:ctrlPr>
                                    <a:rPr lang="fr-FR" sz="1050" i="1">
                                      <a:latin typeface="Cambria Math" panose="02040503050406030204" pitchFamily="18" charset="0"/>
                                    </a:rPr>
                                  </m:ctrlPr>
                                </m:fPr>
                                <m:num>
                                  <m:r>
                                    <a:rPr lang="fr-FR" sz="1050" i="1">
                                      <a:latin typeface="Cambria Math" panose="02040503050406030204" pitchFamily="18" charset="0"/>
                                    </a:rPr>
                                    <m:t>8</m:t>
                                  </m:r>
                                  <m:r>
                                    <a:rPr lang="fr-FR" sz="1050" i="1">
                                      <a:latin typeface="Cambria Math" panose="02040503050406030204" pitchFamily="18" charset="0"/>
                                    </a:rPr>
                                    <m:t>𝜋</m:t>
                                  </m:r>
                                </m:num>
                                <m:den>
                                  <m:r>
                                    <a:rPr lang="fr-FR" sz="1050" i="1">
                                      <a:latin typeface="Cambria Math" panose="02040503050406030204" pitchFamily="18" charset="0"/>
                                    </a:rPr>
                                    <m:t>3</m:t>
                                  </m:r>
                                </m:den>
                              </m:f>
                            </m:e>
                          </m:d>
                          <m:r>
                            <a:rPr lang="fr-FR" sz="1050" i="1">
                              <a:latin typeface="Cambria Math" panose="02040503050406030204" pitchFamily="18" charset="0"/>
                            </a:rPr>
                            <m:t>+</m:t>
                          </m:r>
                          <m:sSub>
                            <m:sSubPr>
                              <m:ctrlPr>
                                <a:rPr lang="fr-FR" sz="1050" i="1">
                                  <a:latin typeface="Cambria Math" panose="02040503050406030204" pitchFamily="18" charset="0"/>
                                </a:rPr>
                              </m:ctrlPr>
                            </m:sSubPr>
                            <m:e>
                              <m:r>
                                <a:rPr lang="fr-FR" sz="1050" i="1">
                                  <a:latin typeface="Cambria Math" panose="02040503050406030204" pitchFamily="18" charset="0"/>
                                </a:rPr>
                                <m:t>𝑉</m:t>
                              </m:r>
                            </m:e>
                            <m:sub>
                              <m:r>
                                <a:rPr lang="fr-FR" sz="1050" i="1">
                                  <a:latin typeface="Cambria Math" panose="02040503050406030204" pitchFamily="18" charset="0"/>
                                </a:rPr>
                                <m:t>5</m:t>
                              </m:r>
                            </m:sub>
                          </m:sSub>
                          <m:func>
                            <m:funcPr>
                              <m:ctrlPr>
                                <a:rPr lang="fr-FR" sz="1050" i="1">
                                  <a:latin typeface="Cambria Math" panose="02040503050406030204" pitchFamily="18" charset="0"/>
                                </a:rPr>
                              </m:ctrlPr>
                            </m:funcPr>
                            <m:fName>
                              <m:r>
                                <m:rPr>
                                  <m:sty m:val="p"/>
                                </m:rPr>
                                <a:rPr lang="fr-FR" sz="1050">
                                  <a:latin typeface="Cambria Math" panose="02040503050406030204" pitchFamily="18" charset="0"/>
                                </a:rPr>
                                <m:t>sin</m:t>
                              </m:r>
                            </m:fName>
                            <m:e>
                              <m:d>
                                <m:dPr>
                                  <m:ctrlPr>
                                    <a:rPr lang="fr-FR" sz="1050" i="1">
                                      <a:latin typeface="Cambria Math" panose="02040503050406030204" pitchFamily="18" charset="0"/>
                                    </a:rPr>
                                  </m:ctrlPr>
                                </m:dPr>
                                <m:e>
                                  <m:r>
                                    <a:rPr lang="fr-FR" sz="1050" i="1">
                                      <a:latin typeface="Cambria Math" panose="02040503050406030204" pitchFamily="18" charset="0"/>
                                    </a:rPr>
                                    <m:t>5</m:t>
                                  </m:r>
                                  <m:sSub>
                                    <m:sSubPr>
                                      <m:ctrlPr>
                                        <a:rPr lang="fr-FR" sz="1050" i="1">
                                          <a:latin typeface="Cambria Math" panose="02040503050406030204" pitchFamily="18" charset="0"/>
                                        </a:rPr>
                                      </m:ctrlPr>
                                    </m:sSubPr>
                                    <m:e>
                                      <m:r>
                                        <a:rPr lang="fr-FR" sz="1050" i="1">
                                          <a:latin typeface="Cambria Math" panose="02040503050406030204" pitchFamily="18" charset="0"/>
                                        </a:rPr>
                                        <m:t>𝜔</m:t>
                                      </m:r>
                                    </m:e>
                                    <m:sub>
                                      <m:r>
                                        <a:rPr lang="fr-FR" sz="1050" i="1">
                                          <a:latin typeface="Cambria Math" panose="02040503050406030204" pitchFamily="18" charset="0"/>
                                        </a:rPr>
                                        <m:t>1</m:t>
                                      </m:r>
                                    </m:sub>
                                  </m:sSub>
                                  <m:r>
                                    <a:rPr lang="fr-FR" sz="1050" i="1">
                                      <a:latin typeface="Cambria Math" panose="02040503050406030204" pitchFamily="18" charset="0"/>
                                    </a:rPr>
                                    <m:t>𝑡</m:t>
                                  </m:r>
                                  <m:r>
                                    <a:rPr lang="fr-FR" sz="1050" i="1">
                                      <a:latin typeface="Cambria Math" panose="02040503050406030204" pitchFamily="18" charset="0"/>
                                    </a:rPr>
                                    <m:t>+</m:t>
                                  </m:r>
                                  <m:f>
                                    <m:fPr>
                                      <m:ctrlPr>
                                        <a:rPr lang="fr-FR" sz="1050" i="1">
                                          <a:latin typeface="Cambria Math" panose="02040503050406030204" pitchFamily="18" charset="0"/>
                                        </a:rPr>
                                      </m:ctrlPr>
                                    </m:fPr>
                                    <m:num>
                                      <m:r>
                                        <a:rPr lang="fr-FR" sz="1050" i="1">
                                          <a:latin typeface="Cambria Math" panose="02040503050406030204" pitchFamily="18" charset="0"/>
                                        </a:rPr>
                                        <m:t>10</m:t>
                                      </m:r>
                                      <m:r>
                                        <a:rPr lang="fr-FR" sz="1050" i="1">
                                          <a:latin typeface="Cambria Math" panose="02040503050406030204" pitchFamily="18" charset="0"/>
                                        </a:rPr>
                                        <m:t>𝜋</m:t>
                                      </m:r>
                                    </m:num>
                                    <m:den>
                                      <m:r>
                                        <a:rPr lang="fr-FR" sz="1050" i="1">
                                          <a:latin typeface="Cambria Math" panose="02040503050406030204" pitchFamily="18" charset="0"/>
                                        </a:rPr>
                                        <m:t>3</m:t>
                                      </m:r>
                                    </m:den>
                                  </m:f>
                                </m:e>
                              </m:d>
                              <m:r>
                                <a:rPr lang="fr-FR" sz="1050" i="1">
                                  <a:latin typeface="Cambria Math" panose="02040503050406030204" pitchFamily="18" charset="0"/>
                                </a:rPr>
                                <m:t>+…</m:t>
                              </m:r>
                            </m:e>
                          </m:func>
                        </m:e>
                      </m:func>
                    </m:oMath>
                  </m:oMathPara>
                </a14:m>
                <a:endParaRPr lang="fr-FR" sz="1050" dirty="0"/>
              </a:p>
            </p:txBody>
          </p:sp>
        </mc:Choice>
        <mc:Fallback xmlns="">
          <p:sp>
            <p:nvSpPr>
              <p:cNvPr id="7" name="ZoneTexte 6"/>
              <p:cNvSpPr txBox="1">
                <a:spLocks noRot="1" noChangeAspect="1" noMove="1" noResize="1" noEditPoints="1" noAdjustHandles="1" noChangeArrowheads="1" noChangeShapeType="1" noTextEdit="1"/>
              </p:cNvSpPr>
              <p:nvPr/>
            </p:nvSpPr>
            <p:spPr>
              <a:xfrm>
                <a:off x="90994" y="3016179"/>
                <a:ext cx="8849282" cy="440570"/>
              </a:xfrm>
              <a:prstGeom prst="rect">
                <a:avLst/>
              </a:prstGeom>
              <a:blipFill rotWithShape="0">
                <a:blip r:embed="rId4"/>
                <a:stretch>
                  <a:fillRect t="-125000" b="-184722"/>
                </a:stretch>
              </a:blipFill>
            </p:spPr>
            <p:txBody>
              <a:bodyPr/>
              <a:lstStyle/>
              <a:p>
                <a:r>
                  <a:rPr lang="fr-FR">
                    <a:noFill/>
                  </a:rPr>
                  <a:t> </a:t>
                </a:r>
              </a:p>
            </p:txBody>
          </p:sp>
        </mc:Fallback>
      </mc:AlternateContent>
      <p:sp>
        <p:nvSpPr>
          <p:cNvPr id="8" name="Rectangle à coins arrondis 7"/>
          <p:cNvSpPr/>
          <p:nvPr/>
        </p:nvSpPr>
        <p:spPr>
          <a:xfrm flipH="1">
            <a:off x="5253305" y="3626100"/>
            <a:ext cx="389468" cy="220134"/>
          </a:xfrm>
          <a:prstGeom prst="wedgeRoundRectCallout">
            <a:avLst>
              <a:gd name="adj1" fmla="val -95575"/>
              <a:gd name="adj2" fmla="val -203341"/>
              <a:gd name="adj3" fmla="val 16667"/>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tx1"/>
                </a:solidFill>
                <a:latin typeface="Cambria" panose="02040503050406030204" pitchFamily="18" charset="0"/>
              </a:rPr>
              <a:t>0°</a:t>
            </a:r>
          </a:p>
        </p:txBody>
      </p:sp>
      <p:sp>
        <p:nvSpPr>
          <p:cNvPr id="9" name="Rectangle à coins arrondis 8"/>
          <p:cNvSpPr/>
          <p:nvPr/>
        </p:nvSpPr>
        <p:spPr>
          <a:xfrm flipH="1">
            <a:off x="4732463" y="3630798"/>
            <a:ext cx="389468" cy="220134"/>
          </a:xfrm>
          <a:prstGeom prst="wedgeRoundRectCallout">
            <a:avLst>
              <a:gd name="adj1" fmla="val -221149"/>
              <a:gd name="adj2" fmla="val -452692"/>
              <a:gd name="adj3" fmla="val 16667"/>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tx1"/>
                </a:solidFill>
                <a:latin typeface="Cambria" panose="02040503050406030204" pitchFamily="18" charset="0"/>
              </a:rPr>
              <a:t>0°</a:t>
            </a:r>
          </a:p>
        </p:txBody>
      </p:sp>
      <p:sp>
        <p:nvSpPr>
          <p:cNvPr id="10" name="Rectangle à coins arrondis 9"/>
          <p:cNvSpPr/>
          <p:nvPr/>
        </p:nvSpPr>
        <p:spPr>
          <a:xfrm>
            <a:off x="4927197" y="1959684"/>
            <a:ext cx="1168430" cy="1462499"/>
          </a:xfrm>
          <a:prstGeom prst="wedgeRoundRectCallout">
            <a:avLst>
              <a:gd name="adj1" fmla="val 133"/>
              <a:gd name="adj2" fmla="val -63759"/>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
        <p:nvSpPr>
          <p:cNvPr id="11" name="ZoneTexte 10"/>
          <p:cNvSpPr txBox="1"/>
          <p:nvPr/>
        </p:nvSpPr>
        <p:spPr>
          <a:xfrm>
            <a:off x="4864311" y="1492117"/>
            <a:ext cx="818340" cy="276999"/>
          </a:xfrm>
          <a:prstGeom prst="rect">
            <a:avLst/>
          </a:prstGeom>
          <a:noFill/>
        </p:spPr>
        <p:txBody>
          <a:bodyPr wrap="square" rtlCol="0">
            <a:spAutoFit/>
          </a:bodyPr>
          <a:lstStyle/>
          <a:p>
            <a:r>
              <a:rPr lang="fr-FR" sz="1200" dirty="0">
                <a:latin typeface="Cambria" panose="02040503050406030204" pitchFamily="18" charset="0"/>
              </a:rPr>
              <a:t>En phase</a:t>
            </a:r>
          </a:p>
        </p:txBody>
      </p:sp>
      <p:sp>
        <p:nvSpPr>
          <p:cNvPr id="12" name="Rectangle à coins arrondis 11"/>
          <p:cNvSpPr/>
          <p:nvPr/>
        </p:nvSpPr>
        <p:spPr>
          <a:xfrm flipH="1">
            <a:off x="3100200" y="3627633"/>
            <a:ext cx="520699" cy="220134"/>
          </a:xfrm>
          <a:prstGeom prst="wedgeRoundRectCallout">
            <a:avLst>
              <a:gd name="adj1" fmla="val -246575"/>
              <a:gd name="adj2" fmla="val -456452"/>
              <a:gd name="adj3" fmla="val 16667"/>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tx1"/>
                </a:solidFill>
                <a:latin typeface="Cambria" panose="02040503050406030204" pitchFamily="18" charset="0"/>
              </a:rPr>
              <a:t>120°</a:t>
            </a:r>
          </a:p>
        </p:txBody>
      </p:sp>
      <p:sp>
        <p:nvSpPr>
          <p:cNvPr id="13" name="Rectangle à coins arrondis 12"/>
          <p:cNvSpPr/>
          <p:nvPr/>
        </p:nvSpPr>
        <p:spPr>
          <a:xfrm flipH="1">
            <a:off x="3760743" y="3626188"/>
            <a:ext cx="575732" cy="220134"/>
          </a:xfrm>
          <a:prstGeom prst="wedgeRoundRectCallout">
            <a:avLst>
              <a:gd name="adj1" fmla="val -99842"/>
              <a:gd name="adj2" fmla="val -212675"/>
              <a:gd name="adj3" fmla="val 16667"/>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tx1"/>
                </a:solidFill>
                <a:latin typeface="Cambria" panose="02040503050406030204" pitchFamily="18" charset="0"/>
              </a:rPr>
              <a:t>-120°</a:t>
            </a:r>
          </a:p>
        </p:txBody>
      </p:sp>
      <p:sp>
        <p:nvSpPr>
          <p:cNvPr id="14" name="Rectangle à coins arrondis 13"/>
          <p:cNvSpPr/>
          <p:nvPr/>
        </p:nvSpPr>
        <p:spPr>
          <a:xfrm>
            <a:off x="3690495" y="1959684"/>
            <a:ext cx="1168398" cy="1462499"/>
          </a:xfrm>
          <a:prstGeom prst="wedgeRoundRectCallout">
            <a:avLst>
              <a:gd name="adj1" fmla="val -64305"/>
              <a:gd name="adj2" fmla="val -64376"/>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
        <p:nvSpPr>
          <p:cNvPr id="15" name="ZoneTexte 14"/>
          <p:cNvSpPr txBox="1"/>
          <p:nvPr/>
        </p:nvSpPr>
        <p:spPr>
          <a:xfrm>
            <a:off x="2250040" y="1492118"/>
            <a:ext cx="2062520" cy="276999"/>
          </a:xfrm>
          <a:prstGeom prst="rect">
            <a:avLst/>
          </a:prstGeom>
          <a:noFill/>
        </p:spPr>
        <p:txBody>
          <a:bodyPr wrap="square" rtlCol="0">
            <a:spAutoFit/>
          </a:bodyPr>
          <a:lstStyle/>
          <a:p>
            <a:r>
              <a:rPr lang="fr-FR" sz="1200" dirty="0">
                <a:latin typeface="Cambria" panose="02040503050406030204" pitchFamily="18" charset="0"/>
              </a:rPr>
              <a:t>Tourne dans le </a:t>
            </a:r>
            <a:r>
              <a:rPr lang="fr-FR" sz="1200" dirty="0" smtClean="0">
                <a:latin typeface="Cambria" panose="02040503050406030204" pitchFamily="18" charset="0"/>
              </a:rPr>
              <a:t>sens </a:t>
            </a:r>
            <a:r>
              <a:rPr lang="fr-FR" sz="1200" dirty="0">
                <a:latin typeface="Cambria" panose="02040503050406030204" pitchFamily="18" charset="0"/>
              </a:rPr>
              <a:t>inverse</a:t>
            </a:r>
          </a:p>
        </p:txBody>
      </p:sp>
      <p:sp>
        <p:nvSpPr>
          <p:cNvPr id="16" name="Rectangle à coins arrondis 15"/>
          <p:cNvSpPr/>
          <p:nvPr/>
        </p:nvSpPr>
        <p:spPr>
          <a:xfrm flipH="1">
            <a:off x="5902409" y="3622904"/>
            <a:ext cx="520699" cy="220134"/>
          </a:xfrm>
          <a:prstGeom prst="wedgeRoundRectCallout">
            <a:avLst>
              <a:gd name="adj1" fmla="val -171084"/>
              <a:gd name="adj2" fmla="val -480133"/>
              <a:gd name="adj3" fmla="val 16667"/>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120</a:t>
            </a:r>
            <a:r>
              <a:rPr lang="fr-FR" sz="1200" dirty="0">
                <a:solidFill>
                  <a:schemeClr val="tx1"/>
                </a:solidFill>
                <a:latin typeface="Cambria" panose="02040503050406030204" pitchFamily="18" charset="0"/>
              </a:rPr>
              <a:t>°</a:t>
            </a:r>
          </a:p>
        </p:txBody>
      </p:sp>
      <p:sp>
        <p:nvSpPr>
          <p:cNvPr id="17" name="Rectangle à coins arrondis 16"/>
          <p:cNvSpPr/>
          <p:nvPr/>
        </p:nvSpPr>
        <p:spPr>
          <a:xfrm flipH="1">
            <a:off x="6559603" y="3621794"/>
            <a:ext cx="520699" cy="220134"/>
          </a:xfrm>
          <a:prstGeom prst="wedgeRoundRectCallout">
            <a:avLst>
              <a:gd name="adj1" fmla="val -43487"/>
              <a:gd name="adj2" fmla="val -204379"/>
              <a:gd name="adj3" fmla="val 16667"/>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tx1"/>
                </a:solidFill>
                <a:latin typeface="Cambria" panose="02040503050406030204" pitchFamily="18" charset="0"/>
              </a:rPr>
              <a:t>120°</a:t>
            </a:r>
          </a:p>
        </p:txBody>
      </p:sp>
      <p:sp>
        <p:nvSpPr>
          <p:cNvPr id="18" name="Rectangle à coins arrondis 17"/>
          <p:cNvSpPr/>
          <p:nvPr/>
        </p:nvSpPr>
        <p:spPr>
          <a:xfrm>
            <a:off x="6162759" y="2004685"/>
            <a:ext cx="1151468" cy="1462499"/>
          </a:xfrm>
          <a:prstGeom prst="wedgeRoundRectCallout">
            <a:avLst>
              <a:gd name="adj1" fmla="val 61685"/>
              <a:gd name="adj2" fmla="val -65866"/>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
        <p:nvSpPr>
          <p:cNvPr id="19" name="Rectangle à coins arrondis 18"/>
          <p:cNvSpPr/>
          <p:nvPr/>
        </p:nvSpPr>
        <p:spPr>
          <a:xfrm flipH="1">
            <a:off x="7203586" y="3627633"/>
            <a:ext cx="520699" cy="220134"/>
          </a:xfrm>
          <a:prstGeom prst="wedgeRoundRectCallout">
            <a:avLst>
              <a:gd name="adj1" fmla="val -165676"/>
              <a:gd name="adj2" fmla="val -461119"/>
              <a:gd name="adj3" fmla="val 16667"/>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tx1"/>
                </a:solidFill>
                <a:latin typeface="Cambria" panose="02040503050406030204" pitchFamily="18" charset="0"/>
              </a:rPr>
              <a:t>120°</a:t>
            </a:r>
          </a:p>
        </p:txBody>
      </p:sp>
      <p:sp>
        <p:nvSpPr>
          <p:cNvPr id="20" name="Rectangle à coins arrondis 19"/>
          <p:cNvSpPr/>
          <p:nvPr/>
        </p:nvSpPr>
        <p:spPr>
          <a:xfrm flipH="1">
            <a:off x="7797705" y="3626100"/>
            <a:ext cx="575732" cy="220134"/>
          </a:xfrm>
          <a:prstGeom prst="wedgeRoundRectCallout">
            <a:avLst>
              <a:gd name="adj1" fmla="val -40953"/>
              <a:gd name="adj2" fmla="val -203341"/>
              <a:gd name="adj3" fmla="val 16667"/>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chemeClr val="tx1"/>
                </a:solidFill>
                <a:latin typeface="Cambria" panose="02040503050406030204" pitchFamily="18" charset="0"/>
              </a:rPr>
              <a:t>-120°</a:t>
            </a:r>
          </a:p>
        </p:txBody>
      </p:sp>
      <p:sp>
        <p:nvSpPr>
          <p:cNvPr id="21" name="Rectangle à coins arrondis 20"/>
          <p:cNvSpPr/>
          <p:nvPr/>
        </p:nvSpPr>
        <p:spPr>
          <a:xfrm>
            <a:off x="7414280" y="1972103"/>
            <a:ext cx="1287931" cy="1462499"/>
          </a:xfrm>
          <a:prstGeom prst="wedgeRoundRectCallout">
            <a:avLst>
              <a:gd name="adj1" fmla="val 56101"/>
              <a:gd name="adj2" fmla="val -68676"/>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
        <p:nvSpPr>
          <p:cNvPr id="22" name="ZoneTexte 21"/>
          <p:cNvSpPr txBox="1"/>
          <p:nvPr/>
        </p:nvSpPr>
        <p:spPr>
          <a:xfrm>
            <a:off x="6784818" y="1500667"/>
            <a:ext cx="1058817" cy="276999"/>
          </a:xfrm>
          <a:prstGeom prst="rect">
            <a:avLst/>
          </a:prstGeom>
          <a:noFill/>
        </p:spPr>
        <p:txBody>
          <a:bodyPr wrap="square" rtlCol="0">
            <a:spAutoFit/>
          </a:bodyPr>
          <a:lstStyle/>
          <a:p>
            <a:r>
              <a:rPr lang="fr-FR" sz="1200" dirty="0" smtClean="0">
                <a:latin typeface="Cambria" panose="02040503050406030204" pitchFamily="18" charset="0"/>
              </a:rPr>
              <a:t>Sens </a:t>
            </a:r>
            <a:r>
              <a:rPr lang="fr-FR" sz="1200" dirty="0">
                <a:latin typeface="Cambria" panose="02040503050406030204" pitchFamily="18" charset="0"/>
              </a:rPr>
              <a:t>positif</a:t>
            </a:r>
          </a:p>
        </p:txBody>
      </p:sp>
      <p:sp>
        <p:nvSpPr>
          <p:cNvPr id="23" name="ZoneTexte 22"/>
          <p:cNvSpPr txBox="1"/>
          <p:nvPr/>
        </p:nvSpPr>
        <p:spPr>
          <a:xfrm>
            <a:off x="7971555" y="1471968"/>
            <a:ext cx="1034147" cy="276999"/>
          </a:xfrm>
          <a:prstGeom prst="rect">
            <a:avLst/>
          </a:prstGeom>
          <a:noFill/>
        </p:spPr>
        <p:txBody>
          <a:bodyPr wrap="square" rtlCol="0">
            <a:spAutoFit/>
          </a:bodyPr>
          <a:lstStyle/>
          <a:p>
            <a:r>
              <a:rPr lang="fr-FR" sz="1200" dirty="0" smtClean="0">
                <a:latin typeface="Cambria" panose="02040503050406030204" pitchFamily="18" charset="0"/>
              </a:rPr>
              <a:t>Sens </a:t>
            </a:r>
            <a:r>
              <a:rPr lang="fr-FR" sz="1200" dirty="0">
                <a:latin typeface="Cambria" panose="02040503050406030204" pitchFamily="18" charset="0"/>
              </a:rPr>
              <a:t>négatif</a:t>
            </a:r>
          </a:p>
        </p:txBody>
      </p:sp>
      <p:sp>
        <p:nvSpPr>
          <p:cNvPr id="24" name="ZoneTexte 23"/>
          <p:cNvSpPr txBox="1"/>
          <p:nvPr/>
        </p:nvSpPr>
        <p:spPr>
          <a:xfrm>
            <a:off x="205483" y="4104650"/>
            <a:ext cx="4455417" cy="1200329"/>
          </a:xfrm>
          <a:prstGeom prst="rect">
            <a:avLst/>
          </a:prstGeom>
          <a:solidFill>
            <a:schemeClr val="accent1">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fr-FR" sz="1200" b="1" dirty="0" smtClean="0">
                <a:latin typeface="Cambria" panose="02040503050406030204" pitchFamily="18" charset="0"/>
              </a:rPr>
              <a:t>Noter</a:t>
            </a:r>
            <a:r>
              <a:rPr lang="fr-FR" sz="1200" dirty="0" smtClean="0">
                <a:latin typeface="Cambria" panose="02040503050406030204" pitchFamily="18" charset="0"/>
              </a:rPr>
              <a:t>: S’il y a des harmoniques dans un système même symétrique, il y a présence de composantes symétriques</a:t>
            </a:r>
          </a:p>
          <a:p>
            <a:r>
              <a:rPr lang="fr-FR" sz="1200" dirty="0" smtClean="0">
                <a:latin typeface="Cambria" panose="02040503050406030204" pitchFamily="18" charset="0"/>
              </a:rPr>
              <a:t> </a:t>
            </a:r>
          </a:p>
          <a:p>
            <a:r>
              <a:rPr lang="fr-FR" sz="1200" dirty="0" smtClean="0">
                <a:latin typeface="Cambria" panose="02040503050406030204" pitchFamily="18" charset="0"/>
              </a:rPr>
              <a:t>Séquence </a:t>
            </a:r>
            <a:r>
              <a:rPr lang="fr-FR" sz="1200" dirty="0">
                <a:latin typeface="Cambria" panose="02040503050406030204" pitchFamily="18" charset="0"/>
              </a:rPr>
              <a:t>+ (séquence directe): h=3h+1, 1, 4, 7, 10, </a:t>
            </a:r>
            <a:r>
              <a:rPr lang="fr-FR" sz="1200" dirty="0" smtClean="0">
                <a:latin typeface="Cambria" panose="02040503050406030204" pitchFamily="18" charset="0"/>
              </a:rPr>
              <a:t>…</a:t>
            </a:r>
          </a:p>
          <a:p>
            <a:r>
              <a:rPr lang="fr-FR" sz="1200" dirty="0">
                <a:latin typeface="Cambria" panose="02040503050406030204" pitchFamily="18" charset="0"/>
              </a:rPr>
              <a:t>Séquence – (séquence inverse): h=3h-1, 2, 5, 8, 11, </a:t>
            </a:r>
            <a:r>
              <a:rPr lang="fr-FR" sz="1200" dirty="0" smtClean="0">
                <a:latin typeface="Cambria" panose="02040503050406030204" pitchFamily="18" charset="0"/>
              </a:rPr>
              <a:t>…</a:t>
            </a:r>
          </a:p>
          <a:p>
            <a:r>
              <a:rPr lang="fr-FR" sz="1200" dirty="0">
                <a:latin typeface="Cambria" panose="02040503050406030204" pitchFamily="18" charset="0"/>
              </a:rPr>
              <a:t>Séquence 0 (séquence homopolaire): h=3h, 3, 6, 9, 12, … </a:t>
            </a:r>
            <a:r>
              <a:rPr lang="fr-FR" sz="1200" dirty="0" smtClean="0">
                <a:latin typeface="Cambria" panose="02040503050406030204" pitchFamily="18" charset="0"/>
              </a:rPr>
              <a:t> </a:t>
            </a:r>
            <a:endParaRPr lang="fr-FR" sz="1200" dirty="0">
              <a:latin typeface="Cambria" panose="02040503050406030204" pitchFamily="18" charset="0"/>
            </a:endParaRPr>
          </a:p>
        </p:txBody>
      </p:sp>
      <p:pic>
        <p:nvPicPr>
          <p:cNvPr id="25" name="Image 24"/>
          <p:cNvPicPr>
            <a:picLocks noChangeAspect="1"/>
          </p:cNvPicPr>
          <p:nvPr/>
        </p:nvPicPr>
        <p:blipFill>
          <a:blip r:embed="rId5"/>
          <a:stretch>
            <a:fillRect/>
          </a:stretch>
        </p:blipFill>
        <p:spPr>
          <a:xfrm>
            <a:off x="6117526" y="4346677"/>
            <a:ext cx="2935478" cy="1961558"/>
          </a:xfrm>
          <a:prstGeom prst="rect">
            <a:avLst/>
          </a:prstGeom>
        </p:spPr>
      </p:pic>
      <p:sp>
        <p:nvSpPr>
          <p:cNvPr id="26" name="ZoneTexte 25"/>
          <p:cNvSpPr txBox="1"/>
          <p:nvPr/>
        </p:nvSpPr>
        <p:spPr>
          <a:xfrm>
            <a:off x="200443" y="5418807"/>
            <a:ext cx="4460457" cy="830997"/>
          </a:xfrm>
          <a:prstGeom prst="rect">
            <a:avLst/>
          </a:prstGeom>
          <a:solidFill>
            <a:schemeClr val="accent1">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fr-FR" sz="1200" b="1" dirty="0" smtClean="0">
                <a:latin typeface="Cambria" panose="02040503050406030204" pitchFamily="18" charset="0"/>
              </a:rPr>
              <a:t>Important</a:t>
            </a:r>
            <a:r>
              <a:rPr lang="fr-FR" sz="1200" dirty="0" smtClean="0">
                <a:latin typeface="Cambria" panose="02040503050406030204" pitchFamily="18" charset="0"/>
              </a:rPr>
              <a:t>: </a:t>
            </a:r>
            <a:r>
              <a:rPr lang="fr-FR" sz="1200" i="1" dirty="0" smtClean="0">
                <a:latin typeface="Cambria" panose="02040503050406030204" pitchFamily="18" charset="0"/>
              </a:rPr>
              <a:t>Particularité des harmoniques homopolaires</a:t>
            </a:r>
          </a:p>
          <a:p>
            <a:r>
              <a:rPr lang="fr-FR" sz="1200" dirty="0" smtClean="0">
                <a:latin typeface="Cambria" panose="02040503050406030204" pitchFamily="18" charset="0"/>
              </a:rPr>
              <a:t>Le fait que les harmoniques homopolaire (multiple impaire de 3) sont en phase, fait qu’il y a toujours un courant dans le dans le neutre (s’il y est) même si le système est équilibré  </a:t>
            </a:r>
            <a:endParaRPr lang="fr-FR" sz="1200" dirty="0">
              <a:latin typeface="Cambria" panose="02040503050406030204" pitchFamily="18" charset="0"/>
            </a:endParaRPr>
          </a:p>
        </p:txBody>
      </p:sp>
      <p:sp>
        <p:nvSpPr>
          <p:cNvPr id="27" name="Flèche droite 26"/>
          <p:cNvSpPr/>
          <p:nvPr/>
        </p:nvSpPr>
        <p:spPr>
          <a:xfrm>
            <a:off x="4858893" y="5681610"/>
            <a:ext cx="1130941"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8" name="Rectangle à coins arrondis 27"/>
          <p:cNvSpPr/>
          <p:nvPr/>
        </p:nvSpPr>
        <p:spPr>
          <a:xfrm>
            <a:off x="6559602" y="4104651"/>
            <a:ext cx="520699" cy="270726"/>
          </a:xfrm>
          <a:prstGeom prst="wedgeRoundRectCallout">
            <a:avLst>
              <a:gd name="adj1" fmla="val -26753"/>
              <a:gd name="adj2" fmla="val 119426"/>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h3</a:t>
            </a:r>
            <a:endParaRPr lang="fr-FR" sz="1200" dirty="0">
              <a:solidFill>
                <a:schemeClr val="tx1"/>
              </a:solidFill>
              <a:latin typeface="Cambria" panose="02040503050406030204" pitchFamily="18" charset="0"/>
            </a:endParaRPr>
          </a:p>
        </p:txBody>
      </p:sp>
      <p:sp>
        <p:nvSpPr>
          <p:cNvPr id="29" name="Rectangle à coins arrondis 28"/>
          <p:cNvSpPr/>
          <p:nvPr/>
        </p:nvSpPr>
        <p:spPr>
          <a:xfrm>
            <a:off x="7524662" y="4660696"/>
            <a:ext cx="520699" cy="270726"/>
          </a:xfrm>
          <a:prstGeom prst="wedgeRoundRectCallout">
            <a:avLst>
              <a:gd name="adj1" fmla="val -133303"/>
              <a:gd name="adj2" fmla="val 115631"/>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h3</a:t>
            </a:r>
            <a:endParaRPr lang="fr-FR" sz="1200" dirty="0">
              <a:solidFill>
                <a:schemeClr val="tx1"/>
              </a:solidFill>
              <a:latin typeface="Cambria" panose="02040503050406030204" pitchFamily="18" charset="0"/>
            </a:endParaRPr>
          </a:p>
        </p:txBody>
      </p:sp>
      <p:sp>
        <p:nvSpPr>
          <p:cNvPr id="30" name="Rectangle à coins arrondis 29"/>
          <p:cNvSpPr/>
          <p:nvPr/>
        </p:nvSpPr>
        <p:spPr>
          <a:xfrm>
            <a:off x="7585265" y="5919096"/>
            <a:ext cx="520699" cy="270726"/>
          </a:xfrm>
          <a:prstGeom prst="wedgeRoundRectCallout">
            <a:avLst>
              <a:gd name="adj1" fmla="val -155007"/>
              <a:gd name="adj2" fmla="val -36171"/>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h3</a:t>
            </a:r>
            <a:endParaRPr lang="fr-FR" sz="1200" dirty="0">
              <a:solidFill>
                <a:schemeClr val="tx1"/>
              </a:solidFill>
              <a:latin typeface="Cambria" panose="02040503050406030204" pitchFamily="18" charset="0"/>
            </a:endParaRPr>
          </a:p>
        </p:txBody>
      </p:sp>
      <p:sp>
        <p:nvSpPr>
          <p:cNvPr id="31" name="Rectangle à coins arrondis 30"/>
          <p:cNvSpPr/>
          <p:nvPr/>
        </p:nvSpPr>
        <p:spPr>
          <a:xfrm>
            <a:off x="5427145" y="4796059"/>
            <a:ext cx="520699" cy="270726"/>
          </a:xfrm>
          <a:prstGeom prst="wedgeRoundRectCallout">
            <a:avLst>
              <a:gd name="adj1" fmla="val 146884"/>
              <a:gd name="adj2" fmla="val 195327"/>
              <a:gd name="adj3" fmla="val 16667"/>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3h3</a:t>
            </a:r>
            <a:endParaRPr lang="fr-FR" sz="1200" dirty="0">
              <a:solidFill>
                <a:schemeClr val="tx1"/>
              </a:solidFill>
              <a:latin typeface="Cambria" panose="02040503050406030204" pitchFamily="18" charset="0"/>
            </a:endParaRPr>
          </a:p>
        </p:txBody>
      </p:sp>
      <p:sp>
        <p:nvSpPr>
          <p:cNvPr id="32" name="Espace réservé de la date 31"/>
          <p:cNvSpPr>
            <a:spLocks noGrp="1"/>
          </p:cNvSpPr>
          <p:nvPr>
            <p:ph type="dt" sz="half" idx="10"/>
          </p:nvPr>
        </p:nvSpPr>
        <p:spPr/>
        <p:txBody>
          <a:bodyPr/>
          <a:lstStyle/>
          <a:p>
            <a:fld id="{8AFB8EB0-8727-4C55-8872-4E2FAA21F84B}" type="datetime1">
              <a:rPr lang="en-US" smtClean="0"/>
              <a:t>4/12/2018</a:t>
            </a:fld>
            <a:endParaRPr lang="fr-FR"/>
          </a:p>
        </p:txBody>
      </p:sp>
      <p:sp>
        <p:nvSpPr>
          <p:cNvPr id="33" name="Espace réservé du pied de page 32"/>
          <p:cNvSpPr>
            <a:spLocks noGrp="1"/>
          </p:cNvSpPr>
          <p:nvPr>
            <p:ph type="ftr" sz="quarter" idx="11"/>
          </p:nvPr>
        </p:nvSpPr>
        <p:spPr/>
        <p:txBody>
          <a:bodyPr/>
          <a:lstStyle/>
          <a:p>
            <a:r>
              <a:rPr lang="fr-FR" smtClean="0"/>
              <a:t>F. HAMOUDI-Power Quality course</a:t>
            </a:r>
            <a:endParaRPr lang="fr-FR"/>
          </a:p>
        </p:txBody>
      </p:sp>
      <p:sp>
        <p:nvSpPr>
          <p:cNvPr id="34" name="Espace réservé du numéro de diapositive 33"/>
          <p:cNvSpPr>
            <a:spLocks noGrp="1"/>
          </p:cNvSpPr>
          <p:nvPr>
            <p:ph type="sldNum" sz="quarter" idx="12"/>
          </p:nvPr>
        </p:nvSpPr>
        <p:spPr/>
        <p:txBody>
          <a:bodyPr/>
          <a:lstStyle/>
          <a:p>
            <a:fld id="{B76D70BF-9E66-48FB-BC9D-44A2DEA7CFB5}" type="slidenum">
              <a:rPr lang="fr-FR" smtClean="0"/>
              <a:t>14</a:t>
            </a:fld>
            <a:endParaRPr lang="fr-FR"/>
          </a:p>
        </p:txBody>
      </p:sp>
    </p:spTree>
    <p:extLst>
      <p:ext uri="{BB962C8B-B14F-4D97-AF65-F5344CB8AC3E}">
        <p14:creationId xmlns:p14="http://schemas.microsoft.com/office/powerpoint/2010/main" val="1081310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down)">
                                      <p:cBhvr>
                                        <p:cTn id="15" dur="500"/>
                                        <p:tgtEl>
                                          <p:spTgt spid="12"/>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1000"/>
                            </p:stCondLst>
                            <p:childTnLst>
                              <p:par>
                                <p:cTn id="30" presetID="22" presetClass="entr" presetSubtype="4"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par>
                          <p:cTn id="33" fill="hold">
                            <p:stCondLst>
                              <p:cond delay="1500"/>
                            </p:stCondLst>
                            <p:childTnLst>
                              <p:par>
                                <p:cTn id="34" presetID="22" presetClass="entr" presetSubtype="4"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down)">
                                      <p:cBhvr>
                                        <p:cTn id="41" dur="500"/>
                                        <p:tgtEl>
                                          <p:spTgt spid="18"/>
                                        </p:tgtEl>
                                      </p:cBhvr>
                                    </p:animEffect>
                                  </p:childTnLst>
                                </p:cTn>
                              </p:par>
                            </p:childTnLst>
                          </p:cTn>
                        </p:par>
                        <p:par>
                          <p:cTn id="42" fill="hold">
                            <p:stCondLst>
                              <p:cond delay="500"/>
                            </p:stCondLst>
                            <p:childTnLst>
                              <p:par>
                                <p:cTn id="43" presetID="22" presetClass="entr" presetSubtype="8" fill="hold" grpId="0"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left)">
                                      <p:cBhvr>
                                        <p:cTn id="45" dur="500"/>
                                        <p:tgtEl>
                                          <p:spTgt spid="22"/>
                                        </p:tgtEl>
                                      </p:cBhvr>
                                    </p:animEffect>
                                  </p:childTnLst>
                                </p:cTn>
                              </p:par>
                            </p:childTnLst>
                          </p:cTn>
                        </p:par>
                        <p:par>
                          <p:cTn id="46" fill="hold">
                            <p:stCondLst>
                              <p:cond delay="1000"/>
                            </p:stCondLst>
                            <p:childTnLst>
                              <p:par>
                                <p:cTn id="47" presetID="22" presetClass="entr" presetSubtype="4"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down)">
                                      <p:cBhvr>
                                        <p:cTn id="49" dur="500"/>
                                        <p:tgtEl>
                                          <p:spTgt spid="16"/>
                                        </p:tgtEl>
                                      </p:cBhvr>
                                    </p:animEffect>
                                  </p:childTnLst>
                                </p:cTn>
                              </p:par>
                            </p:childTnLst>
                          </p:cTn>
                        </p:par>
                        <p:par>
                          <p:cTn id="50" fill="hold">
                            <p:stCondLst>
                              <p:cond delay="1500"/>
                            </p:stCondLst>
                            <p:childTnLst>
                              <p:par>
                                <p:cTn id="51" presetID="2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wipe(down)">
                                      <p:cBhvr>
                                        <p:cTn id="58" dur="500"/>
                                        <p:tgtEl>
                                          <p:spTgt spid="21"/>
                                        </p:tgtEl>
                                      </p:cBhvr>
                                    </p:animEffect>
                                  </p:childTnLst>
                                </p:cTn>
                              </p:par>
                            </p:childTnLst>
                          </p:cTn>
                        </p:par>
                        <p:par>
                          <p:cTn id="59" fill="hold">
                            <p:stCondLst>
                              <p:cond delay="500"/>
                            </p:stCondLst>
                            <p:childTnLst>
                              <p:par>
                                <p:cTn id="60" presetID="22" presetClass="entr" presetSubtype="4" fill="hold" grpId="0" nodeType="after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wipe(down)">
                                      <p:cBhvr>
                                        <p:cTn id="62" dur="500"/>
                                        <p:tgtEl>
                                          <p:spTgt spid="23"/>
                                        </p:tgtEl>
                                      </p:cBhvr>
                                    </p:animEffect>
                                  </p:childTnLst>
                                </p:cTn>
                              </p:par>
                            </p:childTnLst>
                          </p:cTn>
                        </p:par>
                        <p:par>
                          <p:cTn id="63" fill="hold">
                            <p:stCondLst>
                              <p:cond delay="1000"/>
                            </p:stCondLst>
                            <p:childTnLst>
                              <p:par>
                                <p:cTn id="64" presetID="22" presetClass="entr" presetSubtype="4"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down)">
                                      <p:cBhvr>
                                        <p:cTn id="66" dur="500"/>
                                        <p:tgtEl>
                                          <p:spTgt spid="19"/>
                                        </p:tgtEl>
                                      </p:cBhvr>
                                    </p:animEffect>
                                  </p:childTnLst>
                                </p:cTn>
                              </p:par>
                            </p:childTnLst>
                          </p:cTn>
                        </p:par>
                        <p:par>
                          <p:cTn id="67" fill="hold">
                            <p:stCondLst>
                              <p:cond delay="1500"/>
                            </p:stCondLst>
                            <p:childTnLst>
                              <p:par>
                                <p:cTn id="68" presetID="22" presetClass="entr" presetSubtype="4"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down)">
                                      <p:cBhvr>
                                        <p:cTn id="70" dur="500"/>
                                        <p:tgtEl>
                                          <p:spTgt spid="20"/>
                                        </p:tgtEl>
                                      </p:cBhvr>
                                    </p:animEffect>
                                  </p:childTnLst>
                                </p:cTn>
                              </p:par>
                            </p:childTnLst>
                          </p:cTn>
                        </p:par>
                      </p:childTnLst>
                    </p:cTn>
                  </p:par>
                  <p:par>
                    <p:cTn id="71" fill="hold">
                      <p:stCondLst>
                        <p:cond delay="indefinite"/>
                      </p:stCondLst>
                      <p:childTnLst>
                        <p:par>
                          <p:cTn id="72" fill="hold">
                            <p:stCondLst>
                              <p:cond delay="0"/>
                            </p:stCondLst>
                            <p:childTnLst>
                              <p:par>
                                <p:cTn id="73" presetID="14" presetClass="entr" presetSubtype="1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randombar(horizontal)">
                                      <p:cBhvr>
                                        <p:cTn id="75" dur="500"/>
                                        <p:tgtEl>
                                          <p:spTgt spid="24"/>
                                        </p:tgtEl>
                                      </p:cBhvr>
                                    </p:animEffect>
                                  </p:childTnLst>
                                </p:cTn>
                              </p:par>
                            </p:childTnLst>
                          </p:cTn>
                        </p:par>
                      </p:childTnLst>
                    </p:cTn>
                  </p:par>
                  <p:par>
                    <p:cTn id="76" fill="hold">
                      <p:stCondLst>
                        <p:cond delay="indefinite"/>
                      </p:stCondLst>
                      <p:childTnLst>
                        <p:par>
                          <p:cTn id="77" fill="hold">
                            <p:stCondLst>
                              <p:cond delay="0"/>
                            </p:stCondLst>
                            <p:childTnLst>
                              <p:par>
                                <p:cTn id="78" presetID="14" presetClass="entr" presetSubtype="10" fill="hold" grpId="0" nodeType="click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randombar(horizontal)">
                                      <p:cBhvr>
                                        <p:cTn id="80" dur="500"/>
                                        <p:tgtEl>
                                          <p:spTgt spid="26"/>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8" fill="hold" grpId="0" nodeType="click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wipe(left)">
                                      <p:cBhvr>
                                        <p:cTn id="85" dur="500"/>
                                        <p:tgtEl>
                                          <p:spTgt spid="27"/>
                                        </p:tgtEl>
                                      </p:cBhvr>
                                    </p:animEffect>
                                  </p:childTnLst>
                                </p:cTn>
                              </p:par>
                            </p:childTnLst>
                          </p:cTn>
                        </p:par>
                        <p:par>
                          <p:cTn id="86" fill="hold">
                            <p:stCondLst>
                              <p:cond delay="500"/>
                            </p:stCondLst>
                            <p:childTnLst>
                              <p:par>
                                <p:cTn id="87" presetID="42" presetClass="entr" presetSubtype="0" fill="hold" nodeType="after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250"/>
                                        <p:tgtEl>
                                          <p:spTgt spid="25"/>
                                        </p:tgtEl>
                                      </p:cBhvr>
                                    </p:animEffect>
                                    <p:anim calcmode="lin" valueType="num">
                                      <p:cBhvr>
                                        <p:cTn id="90" dur="250" fill="hold"/>
                                        <p:tgtEl>
                                          <p:spTgt spid="25"/>
                                        </p:tgtEl>
                                        <p:attrNameLst>
                                          <p:attrName>ppt_x</p:attrName>
                                        </p:attrNameLst>
                                      </p:cBhvr>
                                      <p:tavLst>
                                        <p:tav tm="0">
                                          <p:val>
                                            <p:strVal val="#ppt_x"/>
                                          </p:val>
                                        </p:tav>
                                        <p:tav tm="100000">
                                          <p:val>
                                            <p:strVal val="#ppt_x"/>
                                          </p:val>
                                        </p:tav>
                                      </p:tavLst>
                                    </p:anim>
                                    <p:anim calcmode="lin" valueType="num">
                                      <p:cBhvr>
                                        <p:cTn id="91" dur="25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2" presetClass="entr" presetSubtype="4" fill="hold" grpId="0" nodeType="clickEffect">
                                  <p:stCondLst>
                                    <p:cond delay="0"/>
                                  </p:stCondLst>
                                  <p:childTnLst>
                                    <p:set>
                                      <p:cBhvr>
                                        <p:cTn id="95" dur="1" fill="hold">
                                          <p:stCondLst>
                                            <p:cond delay="0"/>
                                          </p:stCondLst>
                                        </p:cTn>
                                        <p:tgtEl>
                                          <p:spTgt spid="28"/>
                                        </p:tgtEl>
                                        <p:attrNameLst>
                                          <p:attrName>style.visibility</p:attrName>
                                        </p:attrNameLst>
                                      </p:cBhvr>
                                      <p:to>
                                        <p:strVal val="visible"/>
                                      </p:to>
                                    </p:set>
                                    <p:animEffect transition="in" filter="wipe(down)">
                                      <p:cBhvr>
                                        <p:cTn id="96" dur="500"/>
                                        <p:tgtEl>
                                          <p:spTgt spid="28"/>
                                        </p:tgtEl>
                                      </p:cBhvr>
                                    </p:animEffect>
                                  </p:childTnLst>
                                </p:cTn>
                              </p:par>
                              <p:par>
                                <p:cTn id="97" presetID="22" presetClass="entr" presetSubtype="4" fill="hold" grpId="0" nodeType="with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wipe(down)">
                                      <p:cBhvr>
                                        <p:cTn id="99" dur="500"/>
                                        <p:tgtEl>
                                          <p:spTgt spid="29"/>
                                        </p:tgtEl>
                                      </p:cBhvr>
                                    </p:animEffect>
                                  </p:childTnLst>
                                </p:cTn>
                              </p:par>
                              <p:par>
                                <p:cTn id="100" presetID="22" presetClass="entr" presetSubtype="4" fill="hold" grpId="0" nodeType="withEffect">
                                  <p:stCondLst>
                                    <p:cond delay="0"/>
                                  </p:stCondLst>
                                  <p:childTnLst>
                                    <p:set>
                                      <p:cBhvr>
                                        <p:cTn id="101" dur="1" fill="hold">
                                          <p:stCondLst>
                                            <p:cond delay="0"/>
                                          </p:stCondLst>
                                        </p:cTn>
                                        <p:tgtEl>
                                          <p:spTgt spid="30"/>
                                        </p:tgtEl>
                                        <p:attrNameLst>
                                          <p:attrName>style.visibility</p:attrName>
                                        </p:attrNameLst>
                                      </p:cBhvr>
                                      <p:to>
                                        <p:strVal val="visible"/>
                                      </p:to>
                                    </p:set>
                                    <p:animEffect transition="in" filter="wipe(down)">
                                      <p:cBhvr>
                                        <p:cTn id="102" dur="500"/>
                                        <p:tgtEl>
                                          <p:spTgt spid="30"/>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1" fill="hold" grpId="0" nodeType="clickEffect">
                                  <p:stCondLst>
                                    <p:cond delay="0"/>
                                  </p:stCondLst>
                                  <p:childTnLst>
                                    <p:set>
                                      <p:cBhvr>
                                        <p:cTn id="106" dur="1" fill="hold">
                                          <p:stCondLst>
                                            <p:cond delay="0"/>
                                          </p:stCondLst>
                                        </p:cTn>
                                        <p:tgtEl>
                                          <p:spTgt spid="31"/>
                                        </p:tgtEl>
                                        <p:attrNameLst>
                                          <p:attrName>style.visibility</p:attrName>
                                        </p:attrNameLst>
                                      </p:cBhvr>
                                      <p:to>
                                        <p:strVal val="visible"/>
                                      </p:to>
                                    </p:set>
                                    <p:animEffect transition="in" filter="wipe(up)">
                                      <p:cBhvr>
                                        <p:cTn id="10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p:bldP spid="12" grpId="0" animBg="1"/>
      <p:bldP spid="13" grpId="0" animBg="1"/>
      <p:bldP spid="14" grpId="0" animBg="1"/>
      <p:bldP spid="15" grpId="0"/>
      <p:bldP spid="16" grpId="0" animBg="1"/>
      <p:bldP spid="17" grpId="0" animBg="1"/>
      <p:bldP spid="18" grpId="0" animBg="1"/>
      <p:bldP spid="19" grpId="0" animBg="1"/>
      <p:bldP spid="20" grpId="0" animBg="1"/>
      <p:bldP spid="21" grpId="0" animBg="1"/>
      <p:bldP spid="22" grpId="0"/>
      <p:bldP spid="23" grpId="0"/>
      <p:bldP spid="24" grpId="0" animBg="1"/>
      <p:bldP spid="26" grpId="0" animBg="1"/>
      <p:bldP spid="27" grpId="0" animBg="1"/>
      <p:bldP spid="28" grpId="0" animBg="1"/>
      <p:bldP spid="29" grpId="0" animBg="1"/>
      <p:bldP spid="30" grpId="0" animBg="1"/>
      <p:bldP spid="3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4" name="ZoneTexte 3"/>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pPr algn="ctr"/>
            <a:r>
              <a:rPr lang="fr-FR" sz="1400" b="1" dirty="0">
                <a:latin typeface="Cambria" panose="02040503050406030204" pitchFamily="18" charset="0"/>
              </a:rPr>
              <a:t>Analyse des signaux électriques non </a:t>
            </a:r>
            <a:r>
              <a:rPr lang="fr-FR" sz="1400" b="1" dirty="0" smtClean="0">
                <a:latin typeface="Cambria" panose="02040503050406030204" pitchFamily="18" charset="0"/>
              </a:rPr>
              <a:t>sinusoïdaux-Propagation des harmoniques</a:t>
            </a:r>
            <a:endParaRPr lang="fr-FR" sz="1400" b="1"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5" name="ZoneTexte 4"/>
              <p:cNvSpPr txBox="1"/>
              <p:nvPr/>
            </p:nvSpPr>
            <p:spPr>
              <a:xfrm>
                <a:off x="205482" y="1528161"/>
                <a:ext cx="6414769" cy="31495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𝑣</m:t>
                          </m:r>
                        </m:e>
                        <m:sub>
                          <m:r>
                            <a:rPr lang="fr-FR" sz="1200" i="1">
                              <a:latin typeface="Cambria Math" panose="02040503050406030204" pitchFamily="18" charset="0"/>
                            </a:rPr>
                            <m:t>𝑎𝑏</m:t>
                          </m:r>
                        </m:sub>
                      </m:sSub>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𝑣</m:t>
                          </m:r>
                        </m:e>
                        <m:sub>
                          <m:r>
                            <a:rPr lang="fr-FR" sz="1200" i="1">
                              <a:latin typeface="Cambria Math" panose="02040503050406030204" pitchFamily="18" charset="0"/>
                            </a:rPr>
                            <m:t>𝑎</m:t>
                          </m:r>
                        </m:sub>
                      </m:sSub>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𝑣</m:t>
                          </m:r>
                        </m:e>
                        <m:sub>
                          <m:r>
                            <a:rPr lang="fr-FR" sz="1200" i="1">
                              <a:latin typeface="Cambria Math" panose="02040503050406030204" pitchFamily="18" charset="0"/>
                            </a:rPr>
                            <m:t>𝑏</m:t>
                          </m:r>
                        </m:sub>
                      </m:sSub>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𝐴</m:t>
                          </m:r>
                        </m:e>
                        <m:sub>
                          <m:r>
                            <a:rPr lang="fr-FR" sz="1200" i="1">
                              <a:latin typeface="Cambria Math" panose="02040503050406030204" pitchFamily="18" charset="0"/>
                            </a:rPr>
                            <m:t>0</m:t>
                          </m:r>
                          <m:r>
                            <a:rPr lang="fr-FR" sz="1200" i="1">
                              <a:latin typeface="Cambria Math" panose="02040503050406030204" pitchFamily="18" charset="0"/>
                            </a:rPr>
                            <m:t>𝑎</m:t>
                          </m:r>
                        </m:sub>
                      </m:sSub>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𝐴</m:t>
                          </m:r>
                        </m:e>
                        <m:sub>
                          <m:r>
                            <a:rPr lang="fr-FR" sz="1200" i="1">
                              <a:latin typeface="Cambria Math" panose="02040503050406030204" pitchFamily="18" charset="0"/>
                            </a:rPr>
                            <m:t>0</m:t>
                          </m:r>
                          <m:r>
                            <a:rPr lang="fr-FR" sz="1200" i="1">
                              <a:latin typeface="Cambria Math" panose="02040503050406030204" pitchFamily="18" charset="0"/>
                            </a:rPr>
                            <m:t>𝑏</m:t>
                          </m:r>
                        </m:sub>
                      </m:sSub>
                      <m:r>
                        <a:rPr lang="fr-FR" sz="1200" i="1">
                          <a:latin typeface="Cambria Math" panose="02040503050406030204" pitchFamily="18" charset="0"/>
                        </a:rPr>
                        <m:t>+</m:t>
                      </m:r>
                      <m:rad>
                        <m:radPr>
                          <m:degHide m:val="on"/>
                          <m:ctrlPr>
                            <a:rPr lang="fr-FR" sz="1200" i="1">
                              <a:latin typeface="Cambria Math" panose="02040503050406030204" pitchFamily="18" charset="0"/>
                            </a:rPr>
                          </m:ctrlPr>
                        </m:radPr>
                        <m:deg/>
                        <m:e>
                          <m:r>
                            <a:rPr lang="fr-FR" sz="1200" i="1">
                              <a:latin typeface="Cambria Math" panose="02040503050406030204" pitchFamily="18" charset="0"/>
                            </a:rPr>
                            <m:t>3</m:t>
                          </m:r>
                        </m:e>
                      </m:rad>
                      <m:d>
                        <m:dPr>
                          <m:begChr m:val="["/>
                          <m:endChr m:val="]"/>
                          <m:ctrlPr>
                            <a:rPr lang="fr-FR" sz="1200" i="1">
                              <a:latin typeface="Cambria Math" panose="02040503050406030204" pitchFamily="18" charset="0"/>
                            </a:rPr>
                          </m:ctrlPr>
                        </m:dPr>
                        <m:e>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1</m:t>
                              </m:r>
                            </m:sub>
                          </m:sSub>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sin</m:t>
                              </m:r>
                            </m:fName>
                            <m:e>
                              <m:d>
                                <m:dPr>
                                  <m:ctrlPr>
                                    <a:rPr lang="fr-FR" sz="1200" i="1">
                                      <a:latin typeface="Cambria Math" panose="02040503050406030204" pitchFamily="18" charset="0"/>
                                    </a:rPr>
                                  </m:ctrlPr>
                                </m:dPr>
                                <m:e>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i="1">
                                          <a:latin typeface="Cambria Math" panose="02040503050406030204" pitchFamily="18" charset="0"/>
                                        </a:rPr>
                                        <m:t>1</m:t>
                                      </m:r>
                                    </m:sub>
                                  </m:sSub>
                                  <m:r>
                                    <a:rPr lang="fr-FR" sz="1200" i="1">
                                      <a:latin typeface="Cambria Math" panose="02040503050406030204" pitchFamily="18" charset="0"/>
                                    </a:rPr>
                                    <m:t>𝑡</m:t>
                                  </m:r>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𝜋</m:t>
                                      </m:r>
                                    </m:num>
                                    <m:den>
                                      <m:r>
                                        <a:rPr lang="fr-FR" sz="1200" i="1">
                                          <a:latin typeface="Cambria Math" panose="02040503050406030204" pitchFamily="18" charset="0"/>
                                        </a:rPr>
                                        <m:t>6</m:t>
                                      </m:r>
                                    </m:den>
                                  </m:f>
                                </m:e>
                              </m:d>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2</m:t>
                                  </m:r>
                                </m:sub>
                              </m:sSub>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sin</m:t>
                                  </m:r>
                                </m:fName>
                                <m:e>
                                  <m:d>
                                    <m:dPr>
                                      <m:ctrlPr>
                                        <a:rPr lang="fr-FR" sz="1200" i="1">
                                          <a:latin typeface="Cambria Math" panose="02040503050406030204" pitchFamily="18" charset="0"/>
                                        </a:rPr>
                                      </m:ctrlPr>
                                    </m:dPr>
                                    <m:e>
                                      <m:sSub>
                                        <m:sSubPr>
                                          <m:ctrlPr>
                                            <a:rPr lang="fr-FR" sz="1200" i="1">
                                              <a:latin typeface="Cambria Math" panose="02040503050406030204" pitchFamily="18" charset="0"/>
                                            </a:rPr>
                                          </m:ctrlPr>
                                        </m:sSubPr>
                                        <m:e>
                                          <m:r>
                                            <a:rPr lang="fr-FR" sz="1200" i="1">
                                              <a:latin typeface="Cambria Math" panose="02040503050406030204" pitchFamily="18" charset="0"/>
                                            </a:rPr>
                                            <m:t>2</m:t>
                                          </m:r>
                                          <m:r>
                                            <a:rPr lang="fr-FR" sz="1200" i="1">
                                              <a:latin typeface="Cambria Math" panose="02040503050406030204" pitchFamily="18" charset="0"/>
                                            </a:rPr>
                                            <m:t>𝜔</m:t>
                                          </m:r>
                                        </m:e>
                                        <m:sub>
                                          <m:r>
                                            <a:rPr lang="fr-FR" sz="1200" i="1">
                                              <a:latin typeface="Cambria Math" panose="02040503050406030204" pitchFamily="18" charset="0"/>
                                            </a:rPr>
                                            <m:t>1</m:t>
                                          </m:r>
                                        </m:sub>
                                      </m:sSub>
                                      <m:r>
                                        <a:rPr lang="fr-FR" sz="1200" i="1">
                                          <a:latin typeface="Cambria Math" panose="02040503050406030204" pitchFamily="18" charset="0"/>
                                        </a:rPr>
                                        <m:t>𝑡</m:t>
                                      </m:r>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𝜋</m:t>
                                          </m:r>
                                        </m:num>
                                        <m:den>
                                          <m:r>
                                            <a:rPr lang="fr-FR" sz="1200" i="1">
                                              <a:latin typeface="Cambria Math" panose="02040503050406030204" pitchFamily="18" charset="0"/>
                                            </a:rPr>
                                            <m:t>6</m:t>
                                          </m:r>
                                        </m:den>
                                      </m:f>
                                    </m:e>
                                  </m:d>
                                </m:e>
                              </m:func>
                            </m:e>
                          </m:func>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4</m:t>
                              </m:r>
                            </m:sub>
                          </m:sSub>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sin</m:t>
                              </m:r>
                            </m:fName>
                            <m:e>
                              <m:d>
                                <m:dPr>
                                  <m:ctrlPr>
                                    <a:rPr lang="fr-FR" sz="1200" i="1">
                                      <a:latin typeface="Cambria Math" panose="02040503050406030204" pitchFamily="18" charset="0"/>
                                    </a:rPr>
                                  </m:ctrlPr>
                                </m:dPr>
                                <m:e>
                                  <m:sSub>
                                    <m:sSubPr>
                                      <m:ctrlPr>
                                        <a:rPr lang="fr-FR" sz="1200" i="1">
                                          <a:latin typeface="Cambria Math" panose="02040503050406030204" pitchFamily="18" charset="0"/>
                                        </a:rPr>
                                      </m:ctrlPr>
                                    </m:sSubPr>
                                    <m:e>
                                      <m:r>
                                        <a:rPr lang="fr-FR" sz="1200" i="1">
                                          <a:latin typeface="Cambria Math" panose="02040503050406030204" pitchFamily="18" charset="0"/>
                                        </a:rPr>
                                        <m:t>4</m:t>
                                      </m:r>
                                      <m:r>
                                        <a:rPr lang="fr-FR" sz="1200" i="1">
                                          <a:latin typeface="Cambria Math" panose="02040503050406030204" pitchFamily="18" charset="0"/>
                                        </a:rPr>
                                        <m:t>𝜔</m:t>
                                      </m:r>
                                    </m:e>
                                    <m:sub>
                                      <m:r>
                                        <a:rPr lang="fr-FR" sz="1200" i="1">
                                          <a:latin typeface="Cambria Math" panose="02040503050406030204" pitchFamily="18" charset="0"/>
                                        </a:rPr>
                                        <m:t>1</m:t>
                                      </m:r>
                                    </m:sub>
                                  </m:sSub>
                                  <m:r>
                                    <a:rPr lang="fr-FR" sz="1200" i="1">
                                      <a:latin typeface="Cambria Math" panose="02040503050406030204" pitchFamily="18" charset="0"/>
                                    </a:rPr>
                                    <m:t>𝑡</m:t>
                                  </m:r>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𝜋</m:t>
                                      </m:r>
                                    </m:num>
                                    <m:den>
                                      <m:r>
                                        <a:rPr lang="fr-FR" sz="1200" i="1">
                                          <a:latin typeface="Cambria Math" panose="02040503050406030204" pitchFamily="18" charset="0"/>
                                        </a:rPr>
                                        <m:t>6</m:t>
                                      </m:r>
                                    </m:den>
                                  </m:f>
                                </m:e>
                              </m:d>
                            </m:e>
                          </m:func>
                          <m:r>
                            <a:rPr lang="fr-FR" sz="1200" i="1">
                              <a:latin typeface="Cambria Math" panose="02040503050406030204" pitchFamily="18" charset="0"/>
                            </a:rPr>
                            <m:t>+…</m:t>
                          </m:r>
                        </m:e>
                      </m:d>
                    </m:oMath>
                  </m:oMathPara>
                </a14:m>
                <a:endParaRPr lang="fr-FR" sz="1200" dirty="0"/>
              </a:p>
            </p:txBody>
          </p:sp>
        </mc:Choice>
        <mc:Fallback xmlns="">
          <p:sp>
            <p:nvSpPr>
              <p:cNvPr id="5" name="ZoneTexte 4"/>
              <p:cNvSpPr txBox="1">
                <a:spLocks noRot="1" noChangeAspect="1" noMove="1" noResize="1" noEditPoints="1" noAdjustHandles="1" noChangeArrowheads="1" noChangeShapeType="1" noTextEdit="1"/>
              </p:cNvSpPr>
              <p:nvPr/>
            </p:nvSpPr>
            <p:spPr>
              <a:xfrm>
                <a:off x="205482" y="1528161"/>
                <a:ext cx="6414769" cy="314958"/>
              </a:xfrm>
              <a:prstGeom prst="rect">
                <a:avLst/>
              </a:prstGeom>
              <a:blipFill rotWithShape="0">
                <a:blip r:embed="rId2"/>
                <a:stretch>
                  <a:fillRect t="-1961" b="-17647"/>
                </a:stretch>
              </a:blipFill>
            </p:spPr>
            <p:txBody>
              <a:bodyPr/>
              <a:lstStyle/>
              <a:p>
                <a:r>
                  <a:rPr lang="fr-FR">
                    <a:noFill/>
                  </a:rPr>
                  <a:t> </a:t>
                </a:r>
              </a:p>
            </p:txBody>
          </p:sp>
        </mc:Fallback>
      </mc:AlternateContent>
      <p:sp>
        <p:nvSpPr>
          <p:cNvPr id="6" name="ZoneTexte 5"/>
          <p:cNvSpPr txBox="1"/>
          <p:nvPr/>
        </p:nvSpPr>
        <p:spPr>
          <a:xfrm>
            <a:off x="205482" y="1909561"/>
            <a:ext cx="8753584" cy="276999"/>
          </a:xfrm>
          <a:prstGeom prst="rect">
            <a:avLst/>
          </a:prstGeom>
          <a:solidFill>
            <a:schemeClr val="accent1">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fr-FR" sz="1200" b="1" dirty="0" smtClean="0">
                <a:latin typeface="Cambria" panose="02040503050406030204" pitchFamily="18" charset="0"/>
              </a:rPr>
              <a:t>Noter</a:t>
            </a:r>
            <a:r>
              <a:rPr lang="fr-FR" sz="1200" dirty="0" smtClean="0">
                <a:latin typeface="Cambria" panose="02040503050406030204" pitchFamily="18" charset="0"/>
              </a:rPr>
              <a:t>: Les </a:t>
            </a:r>
            <a:r>
              <a:rPr lang="fr-FR" sz="1200" dirty="0">
                <a:latin typeface="Cambria" panose="02040503050406030204" pitchFamily="18" charset="0"/>
              </a:rPr>
              <a:t>harmoniques multiple de 3 (séquence 0) disparaissent dans les tensions entre phases </a:t>
            </a:r>
          </a:p>
        </p:txBody>
      </p:sp>
      <p:sp>
        <p:nvSpPr>
          <p:cNvPr id="7" name="ZoneTexte 6"/>
          <p:cNvSpPr txBox="1"/>
          <p:nvPr/>
        </p:nvSpPr>
        <p:spPr>
          <a:xfrm>
            <a:off x="205481" y="1229809"/>
            <a:ext cx="8753584" cy="307777"/>
          </a:xfrm>
          <a:prstGeom prst="rect">
            <a:avLst/>
          </a:prstGeom>
          <a:noFill/>
        </p:spPr>
        <p:txBody>
          <a:bodyPr wrap="square" rtlCol="0">
            <a:spAutoFit/>
          </a:bodyPr>
          <a:lstStyle/>
          <a:p>
            <a:r>
              <a:rPr lang="fr-FR" sz="1400" b="1" dirty="0" smtClean="0">
                <a:latin typeface="Cambria" panose="02040503050406030204" pitchFamily="18" charset="0"/>
              </a:rPr>
              <a:t>Harmoniques de séquence homopolaire-Tension entre phase</a:t>
            </a:r>
            <a:endParaRPr lang="fr-FR" sz="1400" b="1" dirty="0">
              <a:latin typeface="Cambria" panose="02040503050406030204" pitchFamily="18" charset="0"/>
            </a:endParaRPr>
          </a:p>
        </p:txBody>
      </p:sp>
      <p:sp>
        <p:nvSpPr>
          <p:cNvPr id="8" name="ZoneTexte 7"/>
          <p:cNvSpPr txBox="1"/>
          <p:nvPr/>
        </p:nvSpPr>
        <p:spPr>
          <a:xfrm>
            <a:off x="205481" y="2264297"/>
            <a:ext cx="8753584" cy="288000"/>
          </a:xfrm>
          <a:prstGeom prst="rect">
            <a:avLst/>
          </a:prstGeom>
          <a:solidFill>
            <a:srgbClr val="FF0000"/>
          </a:solidFill>
        </p:spPr>
        <p:txBody>
          <a:bodyPr wrap="square" rtlCol="0">
            <a:spAutoFit/>
          </a:bodyPr>
          <a:lstStyle/>
          <a:p>
            <a:r>
              <a:rPr lang="fr-FR" sz="1400" b="1" dirty="0" smtClean="0">
                <a:latin typeface="Cambria" panose="02040503050406030204" pitchFamily="18" charset="0"/>
              </a:rPr>
              <a:t>Propagation des harmoniques</a:t>
            </a:r>
            <a:endParaRPr lang="fr-FR" sz="1400" b="1" dirty="0">
              <a:latin typeface="Cambria" panose="02040503050406030204" pitchFamily="18" charset="0"/>
            </a:endParaRPr>
          </a:p>
        </p:txBody>
      </p:sp>
      <p:pic>
        <p:nvPicPr>
          <p:cNvPr id="9" name="Image 8"/>
          <p:cNvPicPr>
            <a:picLocks noChangeAspect="1"/>
          </p:cNvPicPr>
          <p:nvPr/>
        </p:nvPicPr>
        <p:blipFill>
          <a:blip r:embed="rId3"/>
          <a:stretch>
            <a:fillRect/>
          </a:stretch>
        </p:blipFill>
        <p:spPr>
          <a:xfrm>
            <a:off x="5381260" y="2899539"/>
            <a:ext cx="3638550" cy="1171575"/>
          </a:xfrm>
          <a:prstGeom prst="rect">
            <a:avLst/>
          </a:prstGeom>
        </p:spPr>
      </p:pic>
      <p:sp>
        <p:nvSpPr>
          <p:cNvPr id="10" name="ZoneTexte 9"/>
          <p:cNvSpPr txBox="1"/>
          <p:nvPr/>
        </p:nvSpPr>
        <p:spPr>
          <a:xfrm>
            <a:off x="205481" y="2609730"/>
            <a:ext cx="5095984" cy="3693319"/>
          </a:xfrm>
          <a:prstGeom prst="rect">
            <a:avLst/>
          </a:prstGeom>
          <a:solidFill>
            <a:schemeClr val="accent1">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fr-FR" sz="1200" dirty="0" smtClean="0">
                <a:latin typeface="Cambria" panose="02040503050406030204" pitchFamily="18" charset="0"/>
              </a:rPr>
              <a:t>Les harmoniques sont plutôt dans les courants, </a:t>
            </a:r>
          </a:p>
          <a:p>
            <a:r>
              <a:rPr lang="fr-FR" sz="1200" dirty="0" smtClean="0">
                <a:latin typeface="Cambria" panose="02040503050406030204" pitchFamily="18" charset="0"/>
              </a:rPr>
              <a:t>La propagation des courant dans le réseau est directement liée à l’impédance rencontrée;</a:t>
            </a:r>
          </a:p>
          <a:p>
            <a:pPr marL="171450" indent="-171450" algn="just">
              <a:lnSpc>
                <a:spcPct val="150000"/>
              </a:lnSpc>
              <a:buFont typeface="Wingdings" panose="05000000000000000000" pitchFamily="2" charset="2"/>
              <a:buChar char="ü"/>
            </a:pPr>
            <a:r>
              <a:rPr lang="fr-FR" sz="1200" dirty="0" smtClean="0">
                <a:latin typeface="Cambria" panose="02040503050406030204" pitchFamily="18" charset="0"/>
              </a:rPr>
              <a:t>La propagation des séquences harmoniques dépend des séquences d’impédance (directe, inverse et homopolaire);</a:t>
            </a:r>
          </a:p>
          <a:p>
            <a:pPr marL="171450" indent="-171450" algn="just">
              <a:lnSpc>
                <a:spcPct val="150000"/>
              </a:lnSpc>
              <a:buFont typeface="Wingdings" panose="05000000000000000000" pitchFamily="2" charset="2"/>
              <a:buChar char="ü"/>
            </a:pPr>
            <a:r>
              <a:rPr lang="fr-FR" sz="1200" dirty="0" smtClean="0">
                <a:latin typeface="Cambria" panose="02040503050406030204" pitchFamily="18" charset="0"/>
              </a:rPr>
              <a:t>Dans le réseau, les impédances directe et inverse sont souvent égales, et par conséquent, les la propagation des harmoniques directs et inverses et aussi la même;</a:t>
            </a:r>
          </a:p>
          <a:p>
            <a:pPr marL="171450" indent="-171450" algn="just">
              <a:lnSpc>
                <a:spcPct val="150000"/>
              </a:lnSpc>
              <a:buFont typeface="Wingdings" panose="05000000000000000000" pitchFamily="2" charset="2"/>
              <a:buChar char="ü"/>
            </a:pPr>
            <a:r>
              <a:rPr lang="fr-FR" sz="1200" dirty="0" smtClean="0">
                <a:latin typeface="Cambria" panose="02040503050406030204" pitchFamily="18" charset="0"/>
              </a:rPr>
              <a:t>L’impédance homopolaire dépend du régime du neutre, du couplage des transformateurs et leurs circuits magnétiques, et par conséquent la propagation des harmoniques homopolaire est directement liée à ces facteurs;</a:t>
            </a:r>
          </a:p>
          <a:p>
            <a:pPr marL="171450" indent="-171450" algn="just">
              <a:lnSpc>
                <a:spcPct val="150000"/>
              </a:lnSpc>
              <a:buFont typeface="Wingdings" panose="05000000000000000000" pitchFamily="2" charset="2"/>
              <a:buChar char="ü"/>
            </a:pPr>
            <a:r>
              <a:rPr lang="fr-FR" sz="1200" dirty="0" smtClean="0">
                <a:latin typeface="Cambria" panose="02040503050406030204" pitchFamily="18" charset="0"/>
              </a:rPr>
              <a:t>La propagation des courants harmoniques crée des tensions harmoniques,</a:t>
            </a:r>
            <a:endParaRPr lang="fr-FR" sz="1200" dirty="0">
              <a:latin typeface="Cambria" panose="02040503050406030204" pitchFamily="18" charset="0"/>
            </a:endParaRPr>
          </a:p>
        </p:txBody>
      </p:sp>
      <p:sp>
        <p:nvSpPr>
          <p:cNvPr id="11" name="Rectangle à coins arrondis 10"/>
          <p:cNvSpPr/>
          <p:nvPr/>
        </p:nvSpPr>
        <p:spPr>
          <a:xfrm>
            <a:off x="7274099" y="4117239"/>
            <a:ext cx="1253447" cy="472713"/>
          </a:xfrm>
          <a:prstGeom prst="wedgeRoundRectCallout">
            <a:avLst>
              <a:gd name="adj1" fmla="val -12825"/>
              <a:gd name="adj2" fmla="val -121130"/>
              <a:gd name="adj3" fmla="val 16667"/>
            </a:avLst>
          </a:prstGeom>
          <a:solidFill>
            <a:schemeClr val="accent1">
              <a:lumMod val="20000"/>
              <a:lumOff val="8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Tension harmonique </a:t>
            </a:r>
            <a:endParaRPr lang="fr-FR" sz="1200" dirty="0">
              <a:solidFill>
                <a:schemeClr val="tx1"/>
              </a:solidFill>
              <a:latin typeface="Cambria" panose="02040503050406030204" pitchFamily="18" charset="0"/>
            </a:endParaRPr>
          </a:p>
        </p:txBody>
      </p:sp>
      <p:sp>
        <p:nvSpPr>
          <p:cNvPr id="12" name="Espace réservé de la date 11"/>
          <p:cNvSpPr>
            <a:spLocks noGrp="1"/>
          </p:cNvSpPr>
          <p:nvPr>
            <p:ph type="dt" sz="half" idx="10"/>
          </p:nvPr>
        </p:nvSpPr>
        <p:spPr/>
        <p:txBody>
          <a:bodyPr/>
          <a:lstStyle/>
          <a:p>
            <a:fld id="{6677A242-61ED-443F-A775-D16F99228D11}" type="datetime1">
              <a:rPr lang="en-US" smtClean="0"/>
              <a:t>4/12/2018</a:t>
            </a:fld>
            <a:endParaRPr lang="fr-FR"/>
          </a:p>
        </p:txBody>
      </p:sp>
      <p:sp>
        <p:nvSpPr>
          <p:cNvPr id="13" name="Espace réservé du pied de page 12"/>
          <p:cNvSpPr>
            <a:spLocks noGrp="1"/>
          </p:cNvSpPr>
          <p:nvPr>
            <p:ph type="ftr" sz="quarter" idx="11"/>
          </p:nvPr>
        </p:nvSpPr>
        <p:spPr/>
        <p:txBody>
          <a:bodyPr/>
          <a:lstStyle/>
          <a:p>
            <a:r>
              <a:rPr lang="fr-FR" smtClean="0"/>
              <a:t>F. HAMOUDI-Power Quality course</a:t>
            </a:r>
            <a:endParaRPr lang="fr-FR"/>
          </a:p>
        </p:txBody>
      </p:sp>
      <p:sp>
        <p:nvSpPr>
          <p:cNvPr id="14" name="Espace réservé du numéro de diapositive 13"/>
          <p:cNvSpPr>
            <a:spLocks noGrp="1"/>
          </p:cNvSpPr>
          <p:nvPr>
            <p:ph type="sldNum" sz="quarter" idx="12"/>
          </p:nvPr>
        </p:nvSpPr>
        <p:spPr/>
        <p:txBody>
          <a:bodyPr/>
          <a:lstStyle/>
          <a:p>
            <a:fld id="{B76D70BF-9E66-48FB-BC9D-44A2DEA7CFB5}" type="slidenum">
              <a:rPr lang="fr-FR" smtClean="0"/>
              <a:t>15</a:t>
            </a:fld>
            <a:endParaRPr lang="fr-FR"/>
          </a:p>
        </p:txBody>
      </p:sp>
    </p:spTree>
    <p:extLst>
      <p:ext uri="{BB962C8B-B14F-4D97-AF65-F5344CB8AC3E}">
        <p14:creationId xmlns:p14="http://schemas.microsoft.com/office/powerpoint/2010/main" val="4049730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500"/>
                            </p:stCondLst>
                            <p:childTnLst>
                              <p:par>
                                <p:cTn id="14" presetID="14" presetClass="entr" presetSubtype="1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randombar(horizontal)">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500"/>
                            </p:stCondLst>
                            <p:childTnLst>
                              <p:par>
                                <p:cTn id="23" presetID="2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4" name="ZoneTexte 3"/>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pPr algn="ctr"/>
            <a:r>
              <a:rPr lang="fr-FR" sz="1400" b="1" dirty="0">
                <a:latin typeface="Cambria" panose="02040503050406030204" pitchFamily="18" charset="0"/>
              </a:rPr>
              <a:t>Analyse des signaux électriques non </a:t>
            </a:r>
            <a:r>
              <a:rPr lang="fr-FR" sz="1400" b="1" dirty="0" smtClean="0">
                <a:latin typeface="Cambria" panose="02040503050406030204" pitchFamily="18" charset="0"/>
              </a:rPr>
              <a:t>sinusoïdaux-Caractérisation des harmoniques</a:t>
            </a:r>
            <a:endParaRPr lang="fr-FR" sz="1400" b="1" dirty="0">
              <a:latin typeface="Cambria" panose="02040503050406030204" pitchFamily="18" charset="0"/>
            </a:endParaRPr>
          </a:p>
        </p:txBody>
      </p:sp>
      <p:sp>
        <p:nvSpPr>
          <p:cNvPr id="8" name="ZoneTexte 7"/>
          <p:cNvSpPr txBox="1"/>
          <p:nvPr/>
        </p:nvSpPr>
        <p:spPr>
          <a:xfrm>
            <a:off x="205481" y="1267082"/>
            <a:ext cx="8698526" cy="307777"/>
          </a:xfrm>
          <a:prstGeom prst="rect">
            <a:avLst/>
          </a:prstGeom>
          <a:noFill/>
        </p:spPr>
        <p:txBody>
          <a:bodyPr wrap="square" rtlCol="0">
            <a:spAutoFit/>
          </a:bodyPr>
          <a:lstStyle/>
          <a:p>
            <a:r>
              <a:rPr lang="fr-FR" sz="1400" b="1" dirty="0" smtClean="0">
                <a:latin typeface="Cambria" panose="02040503050406030204" pitchFamily="18" charset="0"/>
              </a:rPr>
              <a:t>Caractérisation d’une tension ou d’un courant non sinusoïdal</a:t>
            </a:r>
            <a:endParaRPr lang="fr-FR" sz="1400" b="1" dirty="0">
              <a:latin typeface="Cambria" panose="02040503050406030204" pitchFamily="18" charset="0"/>
            </a:endParaRPr>
          </a:p>
        </p:txBody>
      </p:sp>
      <p:sp>
        <p:nvSpPr>
          <p:cNvPr id="10" name="ZoneTexte 9"/>
          <p:cNvSpPr txBox="1"/>
          <p:nvPr/>
        </p:nvSpPr>
        <p:spPr>
          <a:xfrm>
            <a:off x="205481" y="1976604"/>
            <a:ext cx="8753584" cy="4248000"/>
          </a:xfrm>
          <a:prstGeom prst="rect">
            <a:avLst/>
          </a:prstGeo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fr-FR" sz="1200" b="1" dirty="0" smtClean="0">
                <a:latin typeface="Cambria" panose="02040503050406030204" pitchFamily="18" charset="0"/>
              </a:rPr>
              <a:t>1. Taux de distorsion harmonique total (Total harmonique </a:t>
            </a:r>
            <a:r>
              <a:rPr lang="fr-FR" sz="1200" b="1" dirty="0" err="1" smtClean="0">
                <a:latin typeface="Cambria" panose="02040503050406030204" pitchFamily="18" charset="0"/>
              </a:rPr>
              <a:t>distortion</a:t>
            </a:r>
            <a:r>
              <a:rPr lang="fr-FR" sz="1200" b="1" dirty="0" smtClean="0">
                <a:latin typeface="Cambria" panose="02040503050406030204" pitchFamily="18" charset="0"/>
              </a:rPr>
              <a:t>)</a:t>
            </a:r>
            <a:endParaRPr lang="fr-FR" sz="1200" b="1" dirty="0">
              <a:latin typeface="Cambria" panose="02040503050406030204" pitchFamily="18" charset="0"/>
            </a:endParaRPr>
          </a:p>
        </p:txBody>
      </p:sp>
      <p:sp>
        <p:nvSpPr>
          <p:cNvPr id="11" name="ZoneTexte 10"/>
          <p:cNvSpPr txBox="1"/>
          <p:nvPr/>
        </p:nvSpPr>
        <p:spPr>
          <a:xfrm>
            <a:off x="205481" y="1603947"/>
            <a:ext cx="8774132" cy="276999"/>
          </a:xfrm>
          <a:prstGeom prst="rect">
            <a:avLst/>
          </a:prstGeom>
          <a:noFill/>
        </p:spPr>
        <p:txBody>
          <a:bodyPr wrap="square" rtlCol="0">
            <a:spAutoFit/>
          </a:bodyPr>
          <a:lstStyle/>
          <a:p>
            <a:r>
              <a:rPr lang="fr-FR" sz="1200" b="1" dirty="0" smtClean="0">
                <a:latin typeface="Cambria" panose="02040503050406030204" pitchFamily="18" charset="0"/>
              </a:rPr>
              <a:t>Nota</a:t>
            </a:r>
            <a:r>
              <a:rPr lang="fr-FR" sz="1200" dirty="0" smtClean="0">
                <a:latin typeface="Cambria" panose="02040503050406030204" pitchFamily="18" charset="0"/>
              </a:rPr>
              <a:t>: </a:t>
            </a:r>
            <a:r>
              <a:rPr lang="fr-FR" sz="1200" u="sng" dirty="0" smtClean="0">
                <a:latin typeface="Cambria" panose="02040503050406030204" pitchFamily="18" charset="0"/>
              </a:rPr>
              <a:t>Les valeurs efficaces sont notées par défaut par </a:t>
            </a:r>
            <a:r>
              <a:rPr lang="fr-FR" sz="1200" i="1" u="sng" dirty="0" smtClean="0">
                <a:latin typeface="Cambria" panose="02040503050406030204" pitchFamily="18" charset="0"/>
              </a:rPr>
              <a:t>V</a:t>
            </a:r>
            <a:r>
              <a:rPr lang="fr-FR" sz="1200" u="sng" dirty="0" smtClean="0">
                <a:latin typeface="Cambria" panose="02040503050406030204" pitchFamily="18" charset="0"/>
              </a:rPr>
              <a:t> et </a:t>
            </a:r>
            <a:r>
              <a:rPr lang="fr-FR" sz="1200" i="1" u="sng" dirty="0" smtClean="0">
                <a:latin typeface="Cambria" panose="02040503050406030204" pitchFamily="18" charset="0"/>
              </a:rPr>
              <a:t>I</a:t>
            </a:r>
            <a:r>
              <a:rPr lang="fr-FR" sz="1200" u="sng" dirty="0" smtClean="0">
                <a:latin typeface="Cambria" panose="02040503050406030204" pitchFamily="18" charset="0"/>
              </a:rPr>
              <a:t> </a:t>
            </a:r>
            <a:endParaRPr lang="fr-FR" sz="1200" u="sng"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16" name="ZoneTexte 15"/>
              <p:cNvSpPr txBox="1"/>
              <p:nvPr/>
            </p:nvSpPr>
            <p:spPr>
              <a:xfrm>
                <a:off x="369237" y="4434763"/>
                <a:ext cx="1303818" cy="54566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𝐹</m:t>
                          </m:r>
                        </m:e>
                        <m:sub>
                          <m:r>
                            <m:rPr>
                              <m:sty m:val="p"/>
                            </m:rPr>
                            <a:rPr lang="fr-FR" sz="1200">
                              <a:latin typeface="Cambria Math" panose="02040503050406030204" pitchFamily="18" charset="0"/>
                            </a:rPr>
                            <m:t>rms</m:t>
                          </m:r>
                        </m:sub>
                      </m:sSub>
                      <m:r>
                        <a:rPr lang="fr-FR" sz="1200">
                          <a:latin typeface="Cambria Math" panose="02040503050406030204" pitchFamily="18" charset="0"/>
                        </a:rPr>
                        <m:t>=</m:t>
                      </m:r>
                      <m:rad>
                        <m:radPr>
                          <m:degHide m:val="on"/>
                          <m:ctrlPr>
                            <a:rPr lang="fr-FR" sz="1200" i="1">
                              <a:latin typeface="Cambria Math" panose="02040503050406030204" pitchFamily="18" charset="0"/>
                            </a:rPr>
                          </m:ctrlPr>
                        </m:radPr>
                        <m:deg/>
                        <m:e>
                          <m:f>
                            <m:fPr>
                              <m:ctrlPr>
                                <a:rPr lang="fr-FR" sz="1200" i="1">
                                  <a:latin typeface="Cambria Math" panose="02040503050406030204" pitchFamily="18" charset="0"/>
                                </a:rPr>
                              </m:ctrlPr>
                            </m:fPr>
                            <m:num>
                              <m:r>
                                <a:rPr lang="fr-FR" sz="1200" i="1">
                                  <a:latin typeface="Cambria Math" panose="02040503050406030204" pitchFamily="18" charset="0"/>
                                </a:rPr>
                                <m:t>1</m:t>
                              </m:r>
                            </m:num>
                            <m:den>
                              <m:r>
                                <a:rPr lang="fr-FR" sz="1200" i="1">
                                  <a:latin typeface="Cambria Math" panose="02040503050406030204" pitchFamily="18" charset="0"/>
                                </a:rPr>
                                <m:t>𝑇</m:t>
                              </m:r>
                            </m:den>
                          </m:f>
                          <m:sSup>
                            <m:sSupPr>
                              <m:ctrlPr>
                                <a:rPr lang="fr-FR" sz="1200" i="1">
                                  <a:latin typeface="Cambria Math" panose="02040503050406030204" pitchFamily="18" charset="0"/>
                                </a:rPr>
                              </m:ctrlPr>
                            </m:sSupPr>
                            <m:e>
                              <m:r>
                                <a:rPr lang="fr-FR" sz="1200" i="1">
                                  <a:latin typeface="Cambria Math" panose="02040503050406030204" pitchFamily="18" charset="0"/>
                                </a:rPr>
                                <m:t>𝑓</m:t>
                              </m:r>
                            </m:e>
                            <m:sup>
                              <m:r>
                                <a:rPr lang="fr-FR" sz="1200" i="1">
                                  <a:latin typeface="Cambria Math" panose="02040503050406030204" pitchFamily="18" charset="0"/>
                                </a:rPr>
                                <m:t>2</m:t>
                              </m:r>
                            </m:sup>
                          </m:sSup>
                          <m:d>
                            <m:dPr>
                              <m:ctrlPr>
                                <a:rPr lang="fr-FR" sz="1200" i="1">
                                  <a:latin typeface="Cambria Math" panose="02040503050406030204" pitchFamily="18" charset="0"/>
                                </a:rPr>
                              </m:ctrlPr>
                            </m:dPr>
                            <m:e>
                              <m:r>
                                <a:rPr lang="fr-FR" sz="1200" i="1">
                                  <a:latin typeface="Cambria Math" panose="02040503050406030204" pitchFamily="18" charset="0"/>
                                </a:rPr>
                                <m:t>𝑡</m:t>
                              </m:r>
                            </m:e>
                          </m:d>
                          <m:r>
                            <a:rPr lang="fr-FR" sz="1200" i="1">
                              <a:latin typeface="Cambria Math" panose="02040503050406030204" pitchFamily="18" charset="0"/>
                            </a:rPr>
                            <m:t> </m:t>
                          </m:r>
                          <m:r>
                            <a:rPr lang="fr-FR" sz="1200" i="1">
                              <a:latin typeface="Cambria Math" panose="02040503050406030204" pitchFamily="18" charset="0"/>
                            </a:rPr>
                            <m:t>𝑑𝑡</m:t>
                          </m:r>
                        </m:e>
                      </m:rad>
                    </m:oMath>
                  </m:oMathPara>
                </a14:m>
                <a:endParaRPr lang="fr-FR" sz="1200" dirty="0"/>
              </a:p>
            </p:txBody>
          </p:sp>
        </mc:Choice>
        <mc:Fallback xmlns="">
          <p:sp>
            <p:nvSpPr>
              <p:cNvPr id="16" name="ZoneTexte 15"/>
              <p:cNvSpPr txBox="1">
                <a:spLocks noRot="1" noChangeAspect="1" noMove="1" noResize="1" noEditPoints="1" noAdjustHandles="1" noChangeArrowheads="1" noChangeShapeType="1" noTextEdit="1"/>
              </p:cNvSpPr>
              <p:nvPr/>
            </p:nvSpPr>
            <p:spPr>
              <a:xfrm>
                <a:off x="369237" y="4434763"/>
                <a:ext cx="1303818" cy="545662"/>
              </a:xfrm>
              <a:prstGeom prst="rect">
                <a:avLst/>
              </a:prstGeom>
              <a:blipFill rotWithShape="0">
                <a:blip r:embed="rId2"/>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7" name="ZoneTexte 16"/>
              <p:cNvSpPr txBox="1"/>
              <p:nvPr/>
            </p:nvSpPr>
            <p:spPr>
              <a:xfrm>
                <a:off x="5761382" y="3925594"/>
                <a:ext cx="2408159" cy="7184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b="0" i="1" smtClean="0">
                          <a:latin typeface="Cambria Math" panose="02040503050406030204" pitchFamily="18" charset="0"/>
                        </a:rPr>
                        <m:t>𝑉</m:t>
                      </m:r>
                      <m:r>
                        <a:rPr lang="fr-FR" sz="1200">
                          <a:latin typeface="Cambria Math" panose="02040503050406030204" pitchFamily="18" charset="0"/>
                        </a:rPr>
                        <m:t>=</m:t>
                      </m:r>
                      <m:rad>
                        <m:radPr>
                          <m:degHide m:val="on"/>
                          <m:ctrlPr>
                            <a:rPr lang="fr-FR" sz="1200" i="1">
                              <a:latin typeface="Cambria Math" panose="02040503050406030204" pitchFamily="18" charset="0"/>
                            </a:rPr>
                          </m:ctrlPr>
                        </m:radPr>
                        <m:deg/>
                        <m:e>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=0</m:t>
                              </m:r>
                            </m:sub>
                            <m:sup>
                              <m:r>
                                <a:rPr lang="fr-FR" sz="1200" i="1">
                                  <a:latin typeface="Cambria Math" panose="02040503050406030204" pitchFamily="18" charset="0"/>
                                </a:rPr>
                                <m:t>∞</m:t>
                              </m:r>
                            </m:sup>
                            <m:e>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h</m:t>
                                  </m:r>
                                </m:sub>
                                <m:sup>
                                  <m:r>
                                    <a:rPr lang="fr-FR" sz="1200" i="1">
                                      <a:latin typeface="Cambria Math" panose="02040503050406030204" pitchFamily="18" charset="0"/>
                                    </a:rPr>
                                    <m:t>2</m:t>
                                  </m:r>
                                </m:sup>
                              </m:sSubSup>
                            </m:e>
                          </m:nary>
                        </m:e>
                      </m:rad>
                      <m:r>
                        <a:rPr lang="fr-FR" sz="1200" i="1">
                          <a:latin typeface="Cambria Math" panose="02040503050406030204" pitchFamily="18" charset="0"/>
                        </a:rPr>
                        <m:t>=</m:t>
                      </m:r>
                      <m:rad>
                        <m:radPr>
                          <m:degHide m:val="on"/>
                          <m:ctrlPr>
                            <a:rPr lang="fr-FR" sz="1200" i="1" smtClean="0">
                              <a:latin typeface="Cambria Math" panose="02040503050406030204" pitchFamily="18" charset="0"/>
                            </a:rPr>
                          </m:ctrlPr>
                        </m:radPr>
                        <m:deg/>
                        <m:e>
                          <m:sSubSup>
                            <m:sSubSupPr>
                              <m:ctrlPr>
                                <a:rPr lang="fr-FR" sz="1200" b="0" i="1" smtClean="0">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0</m:t>
                              </m:r>
                            </m:sub>
                            <m:sup>
                              <m:r>
                                <a:rPr lang="fr-FR" sz="1200" b="0" i="1" smtClean="0">
                                  <a:latin typeface="Cambria Math" panose="02040503050406030204" pitchFamily="18" charset="0"/>
                                </a:rPr>
                                <m:t>2</m:t>
                              </m:r>
                            </m:sup>
                          </m:sSubSup>
                          <m:r>
                            <a:rPr lang="fr-FR" sz="1200" i="1">
                              <a:latin typeface="Cambria Math" panose="02040503050406030204" pitchFamily="18" charset="0"/>
                            </a:rPr>
                            <m:t>+</m:t>
                          </m:r>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𝑉</m:t>
                              </m:r>
                            </m:e>
                            <m:sub>
                              <m:r>
                                <a:rPr lang="fr-FR" sz="1200" b="0" i="1" smtClean="0">
                                  <a:latin typeface="Cambria Math" panose="02040503050406030204" pitchFamily="18" charset="0"/>
                                </a:rPr>
                                <m:t>1</m:t>
                              </m:r>
                            </m:sub>
                            <m:sup>
                              <m:r>
                                <a:rPr lang="fr-FR" sz="1200" b="0" i="1" smtClean="0">
                                  <a:latin typeface="Cambria Math" panose="02040503050406030204" pitchFamily="18" charset="0"/>
                                </a:rPr>
                                <m:t>2</m:t>
                              </m:r>
                            </m:sup>
                          </m:sSubSup>
                          <m:r>
                            <a:rPr lang="fr-FR" sz="1200" b="0" i="1" smtClean="0">
                              <a:latin typeface="Cambria Math" panose="02040503050406030204" pitchFamily="18" charset="0"/>
                            </a:rPr>
                            <m:t>+</m:t>
                          </m:r>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𝑉</m:t>
                              </m:r>
                            </m:e>
                            <m:sub>
                              <m:r>
                                <a:rPr lang="fr-FR" sz="1200" b="0" i="1" smtClean="0">
                                  <a:latin typeface="Cambria Math" panose="02040503050406030204" pitchFamily="18" charset="0"/>
                                </a:rPr>
                                <m:t>2</m:t>
                              </m:r>
                            </m:sub>
                            <m:sup>
                              <m:r>
                                <a:rPr lang="fr-FR" sz="1200" b="0" i="1" smtClean="0">
                                  <a:latin typeface="Cambria Math" panose="02040503050406030204" pitchFamily="18" charset="0"/>
                                </a:rPr>
                                <m:t>2</m:t>
                              </m:r>
                            </m:sup>
                          </m:sSubSup>
                          <m:r>
                            <a:rPr lang="fr-FR" sz="1200" b="0" i="1" smtClean="0">
                              <a:latin typeface="Cambria Math" panose="02040503050406030204" pitchFamily="18" charset="0"/>
                            </a:rPr>
                            <m:t>+…</m:t>
                          </m:r>
                        </m:e>
                      </m:rad>
                    </m:oMath>
                  </m:oMathPara>
                </a14:m>
                <a:endParaRPr lang="fr-FR" sz="1200" dirty="0"/>
              </a:p>
            </p:txBody>
          </p:sp>
        </mc:Choice>
        <mc:Fallback xmlns="">
          <p:sp>
            <p:nvSpPr>
              <p:cNvPr id="17" name="ZoneTexte 16"/>
              <p:cNvSpPr txBox="1">
                <a:spLocks noRot="1" noChangeAspect="1" noMove="1" noResize="1" noEditPoints="1" noAdjustHandles="1" noChangeArrowheads="1" noChangeShapeType="1" noTextEdit="1"/>
              </p:cNvSpPr>
              <p:nvPr/>
            </p:nvSpPr>
            <p:spPr>
              <a:xfrm>
                <a:off x="5761382" y="3925594"/>
                <a:ext cx="2408159" cy="718466"/>
              </a:xfrm>
              <a:prstGeom prst="rect">
                <a:avLst/>
              </a:prstGeom>
              <a:blipFill rotWithShape="0">
                <a:blip r:embed="rId3"/>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8" name="ZoneTexte 17"/>
              <p:cNvSpPr txBox="1"/>
              <p:nvPr/>
            </p:nvSpPr>
            <p:spPr>
              <a:xfrm>
                <a:off x="266496" y="2393375"/>
                <a:ext cx="2403863" cy="7184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b="1" i="1" smtClean="0">
                          <a:latin typeface="Cambria Math" panose="02040503050406030204" pitchFamily="18" charset="0"/>
                        </a:rPr>
                        <m:t>𝑻𝑯</m:t>
                      </m:r>
                      <m:sSub>
                        <m:sSubPr>
                          <m:ctrlPr>
                            <a:rPr lang="fr-FR" sz="1200" b="1" i="1" smtClean="0">
                              <a:latin typeface="Cambria Math" panose="02040503050406030204" pitchFamily="18" charset="0"/>
                            </a:rPr>
                          </m:ctrlPr>
                        </m:sSubPr>
                        <m:e>
                          <m:r>
                            <a:rPr lang="fr-FR" sz="1200" b="1" i="1" smtClean="0">
                              <a:latin typeface="Cambria Math" panose="02040503050406030204" pitchFamily="18" charset="0"/>
                            </a:rPr>
                            <m:t>𝑫</m:t>
                          </m:r>
                        </m:e>
                        <m:sub>
                          <m:r>
                            <a:rPr lang="fr-FR" sz="1200" b="1" i="1" smtClean="0">
                              <a:latin typeface="Cambria Math" panose="02040503050406030204" pitchFamily="18" charset="0"/>
                            </a:rPr>
                            <m:t>𝑽</m:t>
                          </m:r>
                        </m:sub>
                      </m:sSub>
                      <m:r>
                        <a:rPr lang="fr-FR" sz="1200" b="1" i="1">
                          <a:latin typeface="Cambria Math" panose="02040503050406030204" pitchFamily="18" charset="0"/>
                        </a:rPr>
                        <m:t>=</m:t>
                      </m:r>
                      <m:f>
                        <m:fPr>
                          <m:ctrlPr>
                            <a:rPr lang="fr-FR" sz="1200" b="1" i="1">
                              <a:latin typeface="Cambria Math" panose="02040503050406030204" pitchFamily="18" charset="0"/>
                            </a:rPr>
                          </m:ctrlPr>
                        </m:fPr>
                        <m:num>
                          <m:r>
                            <a:rPr lang="fr-FR" sz="1200" b="1" i="1">
                              <a:latin typeface="Cambria Math" panose="02040503050406030204" pitchFamily="18" charset="0"/>
                            </a:rPr>
                            <m:t>𝟏</m:t>
                          </m:r>
                        </m:num>
                        <m:den>
                          <m:sSub>
                            <m:sSubPr>
                              <m:ctrlPr>
                                <a:rPr lang="fr-FR" sz="1200" b="1" i="1">
                                  <a:latin typeface="Cambria Math" panose="02040503050406030204" pitchFamily="18" charset="0"/>
                                </a:rPr>
                              </m:ctrlPr>
                            </m:sSubPr>
                            <m:e>
                              <m:r>
                                <a:rPr lang="fr-FR" sz="1200" b="1" i="1">
                                  <a:latin typeface="Cambria Math" panose="02040503050406030204" pitchFamily="18" charset="0"/>
                                </a:rPr>
                                <m:t>𝑽</m:t>
                              </m:r>
                            </m:e>
                            <m:sub>
                              <m:r>
                                <a:rPr lang="fr-FR" sz="1200" b="1" i="1">
                                  <a:latin typeface="Cambria Math" panose="02040503050406030204" pitchFamily="18" charset="0"/>
                                </a:rPr>
                                <m:t>𝟏</m:t>
                              </m:r>
                            </m:sub>
                          </m:sSub>
                        </m:den>
                      </m:f>
                      <m:rad>
                        <m:radPr>
                          <m:degHide m:val="on"/>
                          <m:ctrlPr>
                            <a:rPr lang="fr-FR" sz="1200" b="1" i="1">
                              <a:latin typeface="Cambria Math" panose="02040503050406030204" pitchFamily="18" charset="0"/>
                            </a:rPr>
                          </m:ctrlPr>
                        </m:radPr>
                        <m:deg/>
                        <m:e>
                          <m:nary>
                            <m:naryPr>
                              <m:chr m:val="∑"/>
                              <m:ctrlPr>
                                <a:rPr lang="fr-FR" sz="1200" b="1" i="1">
                                  <a:latin typeface="Cambria Math" panose="02040503050406030204" pitchFamily="18" charset="0"/>
                                </a:rPr>
                              </m:ctrlPr>
                            </m:naryPr>
                            <m:sub>
                              <m:r>
                                <m:rPr>
                                  <m:brk m:alnAt="23"/>
                                </m:rPr>
                                <a:rPr lang="fr-FR" sz="1200" b="1" i="1">
                                  <a:latin typeface="Cambria Math" panose="02040503050406030204" pitchFamily="18" charset="0"/>
                                </a:rPr>
                                <m:t>𝒉</m:t>
                              </m:r>
                              <m:r>
                                <a:rPr lang="fr-FR" sz="1200" b="1" i="1">
                                  <a:latin typeface="Cambria Math" panose="02040503050406030204" pitchFamily="18" charset="0"/>
                                </a:rPr>
                                <m:t>=</m:t>
                              </m:r>
                              <m:r>
                                <a:rPr lang="fr-FR" sz="1200" b="1" i="1">
                                  <a:latin typeface="Cambria Math" panose="02040503050406030204" pitchFamily="18" charset="0"/>
                                </a:rPr>
                                <m:t>𝟐</m:t>
                              </m:r>
                            </m:sub>
                            <m:sup>
                              <m:r>
                                <a:rPr lang="fr-FR" sz="1200" b="1" i="1">
                                  <a:latin typeface="Cambria Math" panose="02040503050406030204" pitchFamily="18" charset="0"/>
                                </a:rPr>
                                <m:t>∞</m:t>
                              </m:r>
                            </m:sup>
                            <m:e>
                              <m:sSubSup>
                                <m:sSubSupPr>
                                  <m:ctrlPr>
                                    <a:rPr lang="fr-FR" sz="1200" b="1" i="1">
                                      <a:latin typeface="Cambria Math" panose="02040503050406030204" pitchFamily="18" charset="0"/>
                                    </a:rPr>
                                  </m:ctrlPr>
                                </m:sSubSupPr>
                                <m:e>
                                  <m:r>
                                    <a:rPr lang="fr-FR" sz="1200" b="1" i="1">
                                      <a:latin typeface="Cambria Math" panose="02040503050406030204" pitchFamily="18" charset="0"/>
                                    </a:rPr>
                                    <m:t>𝑽</m:t>
                                  </m:r>
                                </m:e>
                                <m:sub>
                                  <m:r>
                                    <a:rPr lang="fr-FR" sz="1200" b="1" i="1">
                                      <a:latin typeface="Cambria Math" panose="02040503050406030204" pitchFamily="18" charset="0"/>
                                    </a:rPr>
                                    <m:t>𝒉</m:t>
                                  </m:r>
                                </m:sub>
                                <m:sup>
                                  <m:r>
                                    <a:rPr lang="fr-FR" sz="1200" b="1" i="1">
                                      <a:latin typeface="Cambria Math" panose="02040503050406030204" pitchFamily="18" charset="0"/>
                                    </a:rPr>
                                    <m:t>𝟐</m:t>
                                  </m:r>
                                </m:sup>
                              </m:sSubSup>
                            </m:e>
                          </m:nary>
                        </m:e>
                      </m:rad>
                      <m:r>
                        <a:rPr lang="fr-FR" sz="1200" b="1" i="1">
                          <a:latin typeface="Cambria Math" panose="02040503050406030204" pitchFamily="18" charset="0"/>
                        </a:rPr>
                        <m:t>=</m:t>
                      </m:r>
                      <m:rad>
                        <m:radPr>
                          <m:degHide m:val="on"/>
                          <m:ctrlPr>
                            <a:rPr lang="fr-FR" sz="1200" b="1" i="1">
                              <a:latin typeface="Cambria Math" panose="02040503050406030204" pitchFamily="18" charset="0"/>
                            </a:rPr>
                          </m:ctrlPr>
                        </m:radPr>
                        <m:deg/>
                        <m:e>
                          <m:sSup>
                            <m:sSupPr>
                              <m:ctrlPr>
                                <a:rPr lang="fr-FR" sz="1200" b="1" i="1">
                                  <a:latin typeface="Cambria Math" panose="02040503050406030204" pitchFamily="18" charset="0"/>
                                </a:rPr>
                              </m:ctrlPr>
                            </m:sSupPr>
                            <m:e>
                              <m:d>
                                <m:dPr>
                                  <m:ctrlPr>
                                    <a:rPr lang="fr-FR" sz="1200" b="1" i="1">
                                      <a:latin typeface="Cambria Math" panose="02040503050406030204" pitchFamily="18" charset="0"/>
                                    </a:rPr>
                                  </m:ctrlPr>
                                </m:dPr>
                                <m:e>
                                  <m:f>
                                    <m:fPr>
                                      <m:ctrlPr>
                                        <a:rPr lang="fr-FR" sz="1200" b="1" i="1">
                                          <a:latin typeface="Cambria Math" panose="02040503050406030204" pitchFamily="18" charset="0"/>
                                        </a:rPr>
                                      </m:ctrlPr>
                                    </m:fPr>
                                    <m:num>
                                      <m:r>
                                        <a:rPr lang="fr-FR" sz="1200" b="1" i="1" smtClean="0">
                                          <a:latin typeface="Cambria Math" panose="02040503050406030204" pitchFamily="18" charset="0"/>
                                        </a:rPr>
                                        <m:t>𝑽</m:t>
                                      </m:r>
                                    </m:num>
                                    <m:den>
                                      <m:sSub>
                                        <m:sSubPr>
                                          <m:ctrlPr>
                                            <a:rPr lang="fr-FR" sz="1200" b="1" i="1">
                                              <a:latin typeface="Cambria Math" panose="02040503050406030204" pitchFamily="18" charset="0"/>
                                            </a:rPr>
                                          </m:ctrlPr>
                                        </m:sSubPr>
                                        <m:e>
                                          <m:r>
                                            <a:rPr lang="fr-FR" sz="1200" b="1" i="1">
                                              <a:latin typeface="Cambria Math" panose="02040503050406030204" pitchFamily="18" charset="0"/>
                                            </a:rPr>
                                            <m:t>𝑽</m:t>
                                          </m:r>
                                        </m:e>
                                        <m:sub>
                                          <m:r>
                                            <a:rPr lang="fr-FR" sz="1200" b="1" i="1">
                                              <a:latin typeface="Cambria Math" panose="02040503050406030204" pitchFamily="18" charset="0"/>
                                            </a:rPr>
                                            <m:t>𝟏</m:t>
                                          </m:r>
                                        </m:sub>
                                      </m:sSub>
                                    </m:den>
                                  </m:f>
                                </m:e>
                              </m:d>
                            </m:e>
                            <m:sup>
                              <m:r>
                                <a:rPr lang="fr-FR" sz="1200" b="1" i="1">
                                  <a:latin typeface="Cambria Math" panose="02040503050406030204" pitchFamily="18" charset="0"/>
                                </a:rPr>
                                <m:t>𝟐</m:t>
                              </m:r>
                            </m:sup>
                          </m:sSup>
                          <m:r>
                            <a:rPr lang="fr-FR" sz="1200" b="1" i="1">
                              <a:latin typeface="Cambria Math" panose="02040503050406030204" pitchFamily="18" charset="0"/>
                            </a:rPr>
                            <m:t>−</m:t>
                          </m:r>
                          <m:r>
                            <a:rPr lang="fr-FR" sz="1200" b="1" i="1">
                              <a:latin typeface="Cambria Math" panose="02040503050406030204" pitchFamily="18" charset="0"/>
                            </a:rPr>
                            <m:t>𝟏</m:t>
                          </m:r>
                        </m:e>
                      </m:rad>
                    </m:oMath>
                  </m:oMathPara>
                </a14:m>
                <a:endParaRPr lang="fr-FR" sz="1200" b="1" dirty="0"/>
              </a:p>
            </p:txBody>
          </p:sp>
        </mc:Choice>
        <mc:Fallback xmlns="">
          <p:sp>
            <p:nvSpPr>
              <p:cNvPr id="18" name="ZoneTexte 17"/>
              <p:cNvSpPr txBox="1">
                <a:spLocks noRot="1" noChangeAspect="1" noMove="1" noResize="1" noEditPoints="1" noAdjustHandles="1" noChangeArrowheads="1" noChangeShapeType="1" noTextEdit="1"/>
              </p:cNvSpPr>
              <p:nvPr/>
            </p:nvSpPr>
            <p:spPr>
              <a:xfrm>
                <a:off x="266496" y="2393375"/>
                <a:ext cx="2403863" cy="718466"/>
              </a:xfrm>
              <a:prstGeom prst="rect">
                <a:avLst/>
              </a:prstGeom>
              <a:blipFill rotWithShape="0">
                <a:blip r:embed="rId4"/>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9" name="ZoneTexte 18"/>
              <p:cNvSpPr txBox="1"/>
              <p:nvPr/>
            </p:nvSpPr>
            <p:spPr>
              <a:xfrm>
                <a:off x="3009696" y="2395167"/>
                <a:ext cx="2285241" cy="7184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b="1" i="1" smtClean="0">
                          <a:latin typeface="Cambria Math" panose="02040503050406030204" pitchFamily="18" charset="0"/>
                        </a:rPr>
                        <m:t>𝑻𝑯</m:t>
                      </m:r>
                      <m:sSub>
                        <m:sSubPr>
                          <m:ctrlPr>
                            <a:rPr lang="fr-FR" sz="1200" b="1" i="1" smtClean="0">
                              <a:latin typeface="Cambria Math" panose="02040503050406030204" pitchFamily="18" charset="0"/>
                            </a:rPr>
                          </m:ctrlPr>
                        </m:sSubPr>
                        <m:e>
                          <m:r>
                            <a:rPr lang="fr-FR" sz="1200" b="1" i="1" smtClean="0">
                              <a:latin typeface="Cambria Math" panose="02040503050406030204" pitchFamily="18" charset="0"/>
                            </a:rPr>
                            <m:t>𝑫</m:t>
                          </m:r>
                        </m:e>
                        <m:sub>
                          <m:r>
                            <a:rPr lang="fr-FR" sz="1200" b="1" i="1" smtClean="0">
                              <a:latin typeface="Cambria Math" panose="02040503050406030204" pitchFamily="18" charset="0"/>
                            </a:rPr>
                            <m:t>𝑰</m:t>
                          </m:r>
                        </m:sub>
                      </m:sSub>
                      <m:r>
                        <a:rPr lang="fr-FR" sz="1200" b="1" i="1">
                          <a:latin typeface="Cambria Math" panose="02040503050406030204" pitchFamily="18" charset="0"/>
                        </a:rPr>
                        <m:t>=</m:t>
                      </m:r>
                      <m:f>
                        <m:fPr>
                          <m:ctrlPr>
                            <a:rPr lang="fr-FR" sz="1200" b="1" i="1">
                              <a:latin typeface="Cambria Math" panose="02040503050406030204" pitchFamily="18" charset="0"/>
                            </a:rPr>
                          </m:ctrlPr>
                        </m:fPr>
                        <m:num>
                          <m:r>
                            <a:rPr lang="fr-FR" sz="1200" b="1" i="1">
                              <a:latin typeface="Cambria Math" panose="02040503050406030204" pitchFamily="18" charset="0"/>
                            </a:rPr>
                            <m:t>𝟏</m:t>
                          </m:r>
                        </m:num>
                        <m:den>
                          <m:sSub>
                            <m:sSubPr>
                              <m:ctrlPr>
                                <a:rPr lang="fr-FR" sz="1200" b="1" i="1">
                                  <a:latin typeface="Cambria Math" panose="02040503050406030204" pitchFamily="18" charset="0"/>
                                </a:rPr>
                              </m:ctrlPr>
                            </m:sSubPr>
                            <m:e>
                              <m:r>
                                <a:rPr lang="fr-FR" sz="1200" b="1" i="1" smtClean="0">
                                  <a:latin typeface="Cambria Math" panose="02040503050406030204" pitchFamily="18" charset="0"/>
                                </a:rPr>
                                <m:t>𝑰</m:t>
                              </m:r>
                            </m:e>
                            <m:sub>
                              <m:r>
                                <a:rPr lang="fr-FR" sz="1200" b="1" i="1">
                                  <a:latin typeface="Cambria Math" panose="02040503050406030204" pitchFamily="18" charset="0"/>
                                </a:rPr>
                                <m:t>𝟏</m:t>
                              </m:r>
                            </m:sub>
                          </m:sSub>
                        </m:den>
                      </m:f>
                      <m:rad>
                        <m:radPr>
                          <m:degHide m:val="on"/>
                          <m:ctrlPr>
                            <a:rPr lang="fr-FR" sz="1200" b="1" i="1">
                              <a:latin typeface="Cambria Math" panose="02040503050406030204" pitchFamily="18" charset="0"/>
                            </a:rPr>
                          </m:ctrlPr>
                        </m:radPr>
                        <m:deg/>
                        <m:e>
                          <m:nary>
                            <m:naryPr>
                              <m:chr m:val="∑"/>
                              <m:ctrlPr>
                                <a:rPr lang="fr-FR" sz="1200" b="1" i="1">
                                  <a:latin typeface="Cambria Math" panose="02040503050406030204" pitchFamily="18" charset="0"/>
                                </a:rPr>
                              </m:ctrlPr>
                            </m:naryPr>
                            <m:sub>
                              <m:r>
                                <m:rPr>
                                  <m:brk m:alnAt="23"/>
                                </m:rPr>
                                <a:rPr lang="fr-FR" sz="1200" b="1" i="1">
                                  <a:latin typeface="Cambria Math" panose="02040503050406030204" pitchFamily="18" charset="0"/>
                                </a:rPr>
                                <m:t>𝒉</m:t>
                              </m:r>
                              <m:r>
                                <a:rPr lang="fr-FR" sz="1200" b="1" i="1">
                                  <a:latin typeface="Cambria Math" panose="02040503050406030204" pitchFamily="18" charset="0"/>
                                </a:rPr>
                                <m:t>=</m:t>
                              </m:r>
                              <m:r>
                                <a:rPr lang="fr-FR" sz="1200" b="1" i="1">
                                  <a:latin typeface="Cambria Math" panose="02040503050406030204" pitchFamily="18" charset="0"/>
                                </a:rPr>
                                <m:t>𝟐</m:t>
                              </m:r>
                            </m:sub>
                            <m:sup>
                              <m:r>
                                <a:rPr lang="fr-FR" sz="1200" b="1" i="1">
                                  <a:latin typeface="Cambria Math" panose="02040503050406030204" pitchFamily="18" charset="0"/>
                                </a:rPr>
                                <m:t>∞</m:t>
                              </m:r>
                            </m:sup>
                            <m:e>
                              <m:sSubSup>
                                <m:sSubSupPr>
                                  <m:ctrlPr>
                                    <a:rPr lang="fr-FR" sz="1200" b="1" i="1">
                                      <a:latin typeface="Cambria Math" panose="02040503050406030204" pitchFamily="18" charset="0"/>
                                    </a:rPr>
                                  </m:ctrlPr>
                                </m:sSubSupPr>
                                <m:e>
                                  <m:r>
                                    <a:rPr lang="fr-FR" sz="1200" b="1" i="1" smtClean="0">
                                      <a:latin typeface="Cambria Math" panose="02040503050406030204" pitchFamily="18" charset="0"/>
                                    </a:rPr>
                                    <m:t>𝑰</m:t>
                                  </m:r>
                                </m:e>
                                <m:sub>
                                  <m:r>
                                    <a:rPr lang="fr-FR" sz="1200" b="1" i="1">
                                      <a:latin typeface="Cambria Math" panose="02040503050406030204" pitchFamily="18" charset="0"/>
                                    </a:rPr>
                                    <m:t>𝒉</m:t>
                                  </m:r>
                                </m:sub>
                                <m:sup>
                                  <m:r>
                                    <a:rPr lang="fr-FR" sz="1200" b="1" i="1">
                                      <a:latin typeface="Cambria Math" panose="02040503050406030204" pitchFamily="18" charset="0"/>
                                    </a:rPr>
                                    <m:t>𝟐</m:t>
                                  </m:r>
                                </m:sup>
                              </m:sSubSup>
                            </m:e>
                          </m:nary>
                        </m:e>
                      </m:rad>
                      <m:r>
                        <a:rPr lang="fr-FR" sz="1200" b="1" i="1">
                          <a:latin typeface="Cambria Math" panose="02040503050406030204" pitchFamily="18" charset="0"/>
                        </a:rPr>
                        <m:t>=</m:t>
                      </m:r>
                      <m:rad>
                        <m:radPr>
                          <m:degHide m:val="on"/>
                          <m:ctrlPr>
                            <a:rPr lang="fr-FR" sz="1200" b="1" i="1">
                              <a:latin typeface="Cambria Math" panose="02040503050406030204" pitchFamily="18" charset="0"/>
                            </a:rPr>
                          </m:ctrlPr>
                        </m:radPr>
                        <m:deg/>
                        <m:e>
                          <m:sSup>
                            <m:sSupPr>
                              <m:ctrlPr>
                                <a:rPr lang="fr-FR" sz="1200" b="1" i="1">
                                  <a:latin typeface="Cambria Math" panose="02040503050406030204" pitchFamily="18" charset="0"/>
                                </a:rPr>
                              </m:ctrlPr>
                            </m:sSupPr>
                            <m:e>
                              <m:d>
                                <m:dPr>
                                  <m:ctrlPr>
                                    <a:rPr lang="fr-FR" sz="1200" b="1" i="1">
                                      <a:latin typeface="Cambria Math" panose="02040503050406030204" pitchFamily="18" charset="0"/>
                                    </a:rPr>
                                  </m:ctrlPr>
                                </m:dPr>
                                <m:e>
                                  <m:f>
                                    <m:fPr>
                                      <m:ctrlPr>
                                        <a:rPr lang="fr-FR" sz="1200" b="1" i="1">
                                          <a:latin typeface="Cambria Math" panose="02040503050406030204" pitchFamily="18" charset="0"/>
                                        </a:rPr>
                                      </m:ctrlPr>
                                    </m:fPr>
                                    <m:num>
                                      <m:r>
                                        <a:rPr lang="fr-FR" sz="1200" b="1" i="1" smtClean="0">
                                          <a:latin typeface="Cambria Math" panose="02040503050406030204" pitchFamily="18" charset="0"/>
                                        </a:rPr>
                                        <m:t>𝑰</m:t>
                                      </m:r>
                                    </m:num>
                                    <m:den>
                                      <m:sSub>
                                        <m:sSubPr>
                                          <m:ctrlPr>
                                            <a:rPr lang="fr-FR" sz="1200" b="1" i="1" smtClean="0">
                                              <a:latin typeface="Cambria Math" panose="02040503050406030204" pitchFamily="18" charset="0"/>
                                            </a:rPr>
                                          </m:ctrlPr>
                                        </m:sSubPr>
                                        <m:e>
                                          <m:r>
                                            <a:rPr lang="fr-FR" sz="1200" b="1" i="1" smtClean="0">
                                              <a:latin typeface="Cambria Math" panose="02040503050406030204" pitchFamily="18" charset="0"/>
                                            </a:rPr>
                                            <m:t>𝑰</m:t>
                                          </m:r>
                                        </m:e>
                                        <m:sub>
                                          <m:r>
                                            <a:rPr lang="fr-FR" sz="1200" b="1" i="1" smtClean="0">
                                              <a:latin typeface="Cambria Math" panose="02040503050406030204" pitchFamily="18" charset="0"/>
                                            </a:rPr>
                                            <m:t>𝟏</m:t>
                                          </m:r>
                                        </m:sub>
                                      </m:sSub>
                                    </m:den>
                                  </m:f>
                                </m:e>
                              </m:d>
                            </m:e>
                            <m:sup>
                              <m:r>
                                <a:rPr lang="fr-FR" sz="1200" b="1" i="1">
                                  <a:latin typeface="Cambria Math" panose="02040503050406030204" pitchFamily="18" charset="0"/>
                                </a:rPr>
                                <m:t>𝟐</m:t>
                              </m:r>
                            </m:sup>
                          </m:sSup>
                          <m:r>
                            <a:rPr lang="fr-FR" sz="1200" b="1" i="1">
                              <a:latin typeface="Cambria Math" panose="02040503050406030204" pitchFamily="18" charset="0"/>
                            </a:rPr>
                            <m:t>−</m:t>
                          </m:r>
                          <m:r>
                            <a:rPr lang="fr-FR" sz="1200" b="1" i="1">
                              <a:latin typeface="Cambria Math" panose="02040503050406030204" pitchFamily="18" charset="0"/>
                            </a:rPr>
                            <m:t>𝟏</m:t>
                          </m:r>
                        </m:e>
                      </m:rad>
                    </m:oMath>
                  </m:oMathPara>
                </a14:m>
                <a:endParaRPr lang="fr-FR" sz="1200" b="1" dirty="0"/>
              </a:p>
            </p:txBody>
          </p:sp>
        </mc:Choice>
        <mc:Fallback xmlns="">
          <p:sp>
            <p:nvSpPr>
              <p:cNvPr id="19" name="ZoneTexte 18"/>
              <p:cNvSpPr txBox="1">
                <a:spLocks noRot="1" noChangeAspect="1" noMove="1" noResize="1" noEditPoints="1" noAdjustHandles="1" noChangeArrowheads="1" noChangeShapeType="1" noTextEdit="1"/>
              </p:cNvSpPr>
              <p:nvPr/>
            </p:nvSpPr>
            <p:spPr>
              <a:xfrm>
                <a:off x="3009696" y="2395167"/>
                <a:ext cx="2285241" cy="718466"/>
              </a:xfrm>
              <a:prstGeom prst="rect">
                <a:avLst/>
              </a:prstGeom>
              <a:blipFill rotWithShape="0">
                <a:blip r:embed="rId5"/>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0" name="ZoneTexte 19"/>
              <p:cNvSpPr txBox="1"/>
              <p:nvPr/>
            </p:nvSpPr>
            <p:spPr>
              <a:xfrm>
                <a:off x="266496" y="5157045"/>
                <a:ext cx="2589748" cy="54566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b="0" i="1" smtClean="0">
                          <a:latin typeface="Cambria Math" panose="02040503050406030204" pitchFamily="18" charset="0"/>
                        </a:rPr>
                        <m:t>𝑉</m:t>
                      </m:r>
                      <m:r>
                        <a:rPr lang="fr-FR" sz="1200">
                          <a:latin typeface="Cambria Math" panose="02040503050406030204" pitchFamily="18" charset="0"/>
                        </a:rPr>
                        <m:t>=</m:t>
                      </m:r>
                      <m:rad>
                        <m:radPr>
                          <m:degHide m:val="on"/>
                          <m:ctrlPr>
                            <a:rPr lang="fr-FR" sz="1200" i="1" smtClean="0">
                              <a:latin typeface="Cambria Math" panose="02040503050406030204" pitchFamily="18" charset="0"/>
                            </a:rPr>
                          </m:ctrlPr>
                        </m:radPr>
                        <m:deg/>
                        <m:e>
                          <m:sSubSup>
                            <m:sSubSupPr>
                              <m:ctrlPr>
                                <a:rPr lang="fr-FR" sz="1200" b="0" i="1" smtClean="0">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0</m:t>
                              </m:r>
                            </m:sub>
                            <m:sup>
                              <m:r>
                                <a:rPr lang="fr-FR" sz="1200" b="0" i="1" smtClean="0">
                                  <a:latin typeface="Cambria Math" panose="02040503050406030204" pitchFamily="18" charset="0"/>
                                </a:rPr>
                                <m:t>2</m:t>
                              </m:r>
                            </m:sup>
                          </m:sSubSup>
                          <m:r>
                            <a:rPr lang="fr-FR" sz="1200" i="1">
                              <a:latin typeface="Cambria Math" panose="02040503050406030204" pitchFamily="18" charset="0"/>
                            </a:rPr>
                            <m:t>+</m:t>
                          </m:r>
                          <m:f>
                            <m:fPr>
                              <m:ctrlPr>
                                <a:rPr lang="fr-FR" sz="1200" i="1" smtClean="0">
                                  <a:latin typeface="Cambria Math" panose="02040503050406030204" pitchFamily="18" charset="0"/>
                                </a:rPr>
                              </m:ctrlPr>
                            </m:fPr>
                            <m:num>
                              <m:r>
                                <a:rPr lang="fr-FR" sz="1200" b="0" i="1" smtClean="0">
                                  <a:latin typeface="Cambria Math" panose="02040503050406030204" pitchFamily="18" charset="0"/>
                                </a:rPr>
                                <m:t>1</m:t>
                              </m:r>
                            </m:num>
                            <m:den>
                              <m:r>
                                <a:rPr lang="fr-FR" sz="1200" b="0" i="1" smtClean="0">
                                  <a:latin typeface="Cambria Math" panose="02040503050406030204" pitchFamily="18" charset="0"/>
                                </a:rPr>
                                <m:t>2</m:t>
                              </m:r>
                            </m:den>
                          </m:f>
                          <m:d>
                            <m:dPr>
                              <m:ctrlPr>
                                <a:rPr lang="fr-FR" sz="1200" i="1" smtClean="0">
                                  <a:latin typeface="Cambria Math" panose="02040503050406030204" pitchFamily="18" charset="0"/>
                                </a:rPr>
                              </m:ctrlPr>
                            </m:dPr>
                            <m:e>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b="0" i="1" smtClean="0">
                                      <a:latin typeface="Cambria Math" panose="02040503050406030204" pitchFamily="18" charset="0"/>
                                    </a:rPr>
                                    <m:t>1−</m:t>
                                  </m:r>
                                  <m:r>
                                    <a:rPr lang="fr-FR" sz="1200" b="0" i="1" smtClean="0">
                                      <a:latin typeface="Cambria Math" panose="02040503050406030204" pitchFamily="18" charset="0"/>
                                    </a:rPr>
                                    <m:t>𝑝𝑒𝑎𝑘</m:t>
                                  </m:r>
                                </m:sub>
                                <m:sup>
                                  <m:r>
                                    <a:rPr lang="fr-FR" sz="1200" i="1">
                                      <a:latin typeface="Cambria Math" panose="02040503050406030204" pitchFamily="18" charset="0"/>
                                    </a:rPr>
                                    <m:t>2</m:t>
                                  </m:r>
                                </m:sup>
                              </m:sSubSup>
                              <m:r>
                                <a:rPr lang="fr-FR" sz="1200" i="1">
                                  <a:latin typeface="Cambria Math" panose="02040503050406030204" pitchFamily="18" charset="0"/>
                                </a:rPr>
                                <m:t>+</m:t>
                              </m:r>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b="0" i="1" smtClean="0">
                                      <a:latin typeface="Cambria Math" panose="02040503050406030204" pitchFamily="18" charset="0"/>
                                    </a:rPr>
                                    <m:t>2−</m:t>
                                  </m:r>
                                  <m:r>
                                    <a:rPr lang="fr-FR" sz="1200" b="0" i="1" smtClean="0">
                                      <a:latin typeface="Cambria Math" panose="02040503050406030204" pitchFamily="18" charset="0"/>
                                    </a:rPr>
                                    <m:t>𝑝𝑒𝑎𝑘</m:t>
                                  </m:r>
                                </m:sub>
                                <m:sup>
                                  <m:r>
                                    <a:rPr lang="fr-FR" sz="1200" i="1">
                                      <a:latin typeface="Cambria Math" panose="02040503050406030204" pitchFamily="18" charset="0"/>
                                    </a:rPr>
                                    <m:t>2</m:t>
                                  </m:r>
                                </m:sup>
                              </m:sSubSup>
                              <m:r>
                                <a:rPr lang="fr-FR" sz="1200" i="1">
                                  <a:latin typeface="Cambria Math" panose="02040503050406030204" pitchFamily="18" charset="0"/>
                                </a:rPr>
                                <m:t>+…</m:t>
                              </m:r>
                            </m:e>
                          </m:d>
                        </m:e>
                      </m:rad>
                    </m:oMath>
                  </m:oMathPara>
                </a14:m>
                <a:endParaRPr lang="fr-FR" sz="1200" dirty="0"/>
              </a:p>
            </p:txBody>
          </p:sp>
        </mc:Choice>
        <mc:Fallback xmlns="">
          <p:sp>
            <p:nvSpPr>
              <p:cNvPr id="20" name="ZoneTexte 19"/>
              <p:cNvSpPr txBox="1">
                <a:spLocks noRot="1" noChangeAspect="1" noMove="1" noResize="1" noEditPoints="1" noAdjustHandles="1" noChangeArrowheads="1" noChangeShapeType="1" noTextEdit="1"/>
              </p:cNvSpPr>
              <p:nvPr/>
            </p:nvSpPr>
            <p:spPr>
              <a:xfrm>
                <a:off x="266496" y="5157045"/>
                <a:ext cx="2589748" cy="545662"/>
              </a:xfrm>
              <a:prstGeom prst="rect">
                <a:avLst/>
              </a:prstGeom>
              <a:blipFill rotWithShape="0">
                <a:blip r:embed="rId6"/>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1" name="ZoneTexte 20"/>
              <p:cNvSpPr txBox="1"/>
              <p:nvPr/>
            </p:nvSpPr>
            <p:spPr>
              <a:xfrm>
                <a:off x="4864201" y="4838923"/>
                <a:ext cx="3969676" cy="53431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nor/>
                        </m:rPr>
                        <a:rPr lang="fr-FR" sz="1100" b="0" i="0" smtClean="0">
                          <a:latin typeface="Cambria Math" panose="02040503050406030204" pitchFamily="18" charset="0"/>
                        </a:rPr>
                        <m:t>Si</m:t>
                      </m:r>
                      <m:r>
                        <a:rPr lang="fr-FR" sz="1100" b="0" i="1" smtClean="0">
                          <a:latin typeface="Cambria Math" panose="02040503050406030204" pitchFamily="18" charset="0"/>
                        </a:rPr>
                        <m:t> </m:t>
                      </m:r>
                      <m:sSub>
                        <m:sSubPr>
                          <m:ctrlPr>
                            <a:rPr lang="fr-FR" sz="1100" b="0" i="1" smtClean="0">
                              <a:latin typeface="Cambria Math" panose="02040503050406030204" pitchFamily="18" charset="0"/>
                            </a:rPr>
                          </m:ctrlPr>
                        </m:sSubPr>
                        <m:e>
                          <m:r>
                            <a:rPr lang="fr-FR" sz="1100" b="0" i="1" smtClean="0">
                              <a:latin typeface="Cambria Math" panose="02040503050406030204" pitchFamily="18" charset="0"/>
                            </a:rPr>
                            <m:t>𝑉</m:t>
                          </m:r>
                        </m:e>
                        <m:sub>
                          <m:r>
                            <a:rPr lang="fr-FR" sz="1100" b="0" i="1" smtClean="0">
                              <a:latin typeface="Cambria Math" panose="02040503050406030204" pitchFamily="18" charset="0"/>
                            </a:rPr>
                            <m:t>0</m:t>
                          </m:r>
                        </m:sub>
                      </m:sSub>
                      <m:r>
                        <a:rPr lang="fr-FR" sz="1100" b="0" i="1" smtClean="0">
                          <a:latin typeface="Cambria Math" panose="02040503050406030204" pitchFamily="18" charset="0"/>
                        </a:rPr>
                        <m:t>=0,  </m:t>
                      </m:r>
                      <m:r>
                        <a:rPr lang="fr-FR" sz="1100" b="0" i="1" smtClean="0">
                          <a:latin typeface="Cambria Math" panose="02040503050406030204" pitchFamily="18" charset="0"/>
                        </a:rPr>
                        <m:t>𝑉</m:t>
                      </m:r>
                      <m:r>
                        <a:rPr lang="fr-FR" sz="1100">
                          <a:latin typeface="Cambria Math" panose="02040503050406030204" pitchFamily="18" charset="0"/>
                        </a:rPr>
                        <m:t>=</m:t>
                      </m:r>
                      <m:f>
                        <m:fPr>
                          <m:ctrlPr>
                            <a:rPr lang="fr-FR" sz="1100" i="1" smtClean="0">
                              <a:latin typeface="Cambria Math" panose="02040503050406030204" pitchFamily="18" charset="0"/>
                            </a:rPr>
                          </m:ctrlPr>
                        </m:fPr>
                        <m:num>
                          <m:rad>
                            <m:radPr>
                              <m:degHide m:val="on"/>
                              <m:ctrlPr>
                                <a:rPr lang="fr-FR" sz="1100" i="1">
                                  <a:latin typeface="Cambria Math" panose="02040503050406030204" pitchFamily="18" charset="0"/>
                                </a:rPr>
                              </m:ctrlPr>
                            </m:radPr>
                            <m:deg/>
                            <m:e>
                              <m:d>
                                <m:dPr>
                                  <m:ctrlPr>
                                    <a:rPr lang="fr-FR" sz="1100" i="1">
                                      <a:latin typeface="Cambria Math" panose="02040503050406030204" pitchFamily="18" charset="0"/>
                                    </a:rPr>
                                  </m:ctrlPr>
                                </m:dPr>
                                <m:e>
                                  <m:sSubSup>
                                    <m:sSubSupPr>
                                      <m:ctrlPr>
                                        <a:rPr lang="fr-FR" sz="1100" i="1">
                                          <a:latin typeface="Cambria Math" panose="02040503050406030204" pitchFamily="18" charset="0"/>
                                        </a:rPr>
                                      </m:ctrlPr>
                                    </m:sSubSupPr>
                                    <m:e>
                                      <m:r>
                                        <a:rPr lang="fr-FR" sz="1100" i="1">
                                          <a:latin typeface="Cambria Math" panose="02040503050406030204" pitchFamily="18" charset="0"/>
                                        </a:rPr>
                                        <m:t>𝑉</m:t>
                                      </m:r>
                                    </m:e>
                                    <m:sub>
                                      <m:r>
                                        <a:rPr lang="fr-FR" sz="1100" i="1">
                                          <a:latin typeface="Cambria Math" panose="02040503050406030204" pitchFamily="18" charset="0"/>
                                        </a:rPr>
                                        <m:t>1−</m:t>
                                      </m:r>
                                      <m:r>
                                        <a:rPr lang="fr-FR" sz="1100" i="1">
                                          <a:latin typeface="Cambria Math" panose="02040503050406030204" pitchFamily="18" charset="0"/>
                                        </a:rPr>
                                        <m:t>𝑝𝑒𝑎𝑘</m:t>
                                      </m:r>
                                    </m:sub>
                                    <m:sup>
                                      <m:r>
                                        <a:rPr lang="fr-FR" sz="1100" i="1">
                                          <a:latin typeface="Cambria Math" panose="02040503050406030204" pitchFamily="18" charset="0"/>
                                        </a:rPr>
                                        <m:t>2</m:t>
                                      </m:r>
                                    </m:sup>
                                  </m:sSubSup>
                                  <m:r>
                                    <a:rPr lang="fr-FR" sz="1100" i="1">
                                      <a:latin typeface="Cambria Math" panose="02040503050406030204" pitchFamily="18" charset="0"/>
                                    </a:rPr>
                                    <m:t>+</m:t>
                                  </m:r>
                                  <m:sSubSup>
                                    <m:sSubSupPr>
                                      <m:ctrlPr>
                                        <a:rPr lang="fr-FR" sz="1100" i="1">
                                          <a:latin typeface="Cambria Math" panose="02040503050406030204" pitchFamily="18" charset="0"/>
                                        </a:rPr>
                                      </m:ctrlPr>
                                    </m:sSubSupPr>
                                    <m:e>
                                      <m:r>
                                        <a:rPr lang="fr-FR" sz="1100" i="1">
                                          <a:latin typeface="Cambria Math" panose="02040503050406030204" pitchFamily="18" charset="0"/>
                                        </a:rPr>
                                        <m:t>𝑉</m:t>
                                      </m:r>
                                    </m:e>
                                    <m:sub>
                                      <m:r>
                                        <a:rPr lang="fr-FR" sz="1100" i="1">
                                          <a:latin typeface="Cambria Math" panose="02040503050406030204" pitchFamily="18" charset="0"/>
                                        </a:rPr>
                                        <m:t>2−</m:t>
                                      </m:r>
                                      <m:r>
                                        <a:rPr lang="fr-FR" sz="1100" i="1">
                                          <a:latin typeface="Cambria Math" panose="02040503050406030204" pitchFamily="18" charset="0"/>
                                        </a:rPr>
                                        <m:t>𝑝𝑒𝑎𝑘</m:t>
                                      </m:r>
                                    </m:sub>
                                    <m:sup>
                                      <m:r>
                                        <a:rPr lang="fr-FR" sz="1100" i="1">
                                          <a:latin typeface="Cambria Math" panose="02040503050406030204" pitchFamily="18" charset="0"/>
                                        </a:rPr>
                                        <m:t>2</m:t>
                                      </m:r>
                                    </m:sup>
                                  </m:sSubSup>
                                  <m:r>
                                    <a:rPr lang="fr-FR" sz="1100" i="1">
                                      <a:latin typeface="Cambria Math" panose="02040503050406030204" pitchFamily="18" charset="0"/>
                                    </a:rPr>
                                    <m:t>+…</m:t>
                                  </m:r>
                                </m:e>
                              </m:d>
                            </m:e>
                          </m:rad>
                        </m:num>
                        <m:den>
                          <m:rad>
                            <m:radPr>
                              <m:degHide m:val="on"/>
                              <m:ctrlPr>
                                <a:rPr lang="fr-FR" sz="1100" i="1" smtClean="0">
                                  <a:latin typeface="Cambria Math" panose="02040503050406030204" pitchFamily="18" charset="0"/>
                                </a:rPr>
                              </m:ctrlPr>
                            </m:radPr>
                            <m:deg/>
                            <m:e>
                              <m:r>
                                <a:rPr lang="fr-FR" sz="1100" b="0" i="1" smtClean="0">
                                  <a:latin typeface="Cambria Math" panose="02040503050406030204" pitchFamily="18" charset="0"/>
                                </a:rPr>
                                <m:t>2</m:t>
                              </m:r>
                            </m:e>
                          </m:rad>
                        </m:den>
                      </m:f>
                      <m:r>
                        <a:rPr lang="fr-FR" sz="1100" b="0" i="1" smtClean="0">
                          <a:latin typeface="Cambria Math" panose="02040503050406030204" pitchFamily="18" charset="0"/>
                        </a:rPr>
                        <m:t>=</m:t>
                      </m:r>
                      <m:rad>
                        <m:radPr>
                          <m:degHide m:val="on"/>
                          <m:ctrlPr>
                            <a:rPr lang="fr-FR" sz="1200" i="1">
                              <a:latin typeface="Cambria Math" panose="02040503050406030204" pitchFamily="18" charset="0"/>
                            </a:rPr>
                          </m:ctrlPr>
                        </m:radPr>
                        <m:deg/>
                        <m:e>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1</m:t>
                              </m:r>
                            </m:sub>
                            <m:sup>
                              <m:r>
                                <a:rPr lang="fr-FR" sz="1200" i="1">
                                  <a:latin typeface="Cambria Math" panose="02040503050406030204" pitchFamily="18" charset="0"/>
                                </a:rPr>
                                <m:t>2</m:t>
                              </m:r>
                            </m:sup>
                          </m:sSubSup>
                          <m:r>
                            <a:rPr lang="fr-FR" sz="1200" i="1">
                              <a:latin typeface="Cambria Math" panose="02040503050406030204" pitchFamily="18" charset="0"/>
                            </a:rPr>
                            <m:t>+</m:t>
                          </m:r>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2</m:t>
                              </m:r>
                            </m:sub>
                            <m:sup>
                              <m:r>
                                <a:rPr lang="fr-FR" sz="1200" i="1">
                                  <a:latin typeface="Cambria Math" panose="02040503050406030204" pitchFamily="18" charset="0"/>
                                </a:rPr>
                                <m:t>2</m:t>
                              </m:r>
                            </m:sup>
                          </m:sSubSup>
                          <m:r>
                            <a:rPr lang="fr-FR" sz="1200" i="1">
                              <a:latin typeface="Cambria Math" panose="02040503050406030204" pitchFamily="18" charset="0"/>
                            </a:rPr>
                            <m:t>+…</m:t>
                          </m:r>
                        </m:e>
                      </m:rad>
                    </m:oMath>
                  </m:oMathPara>
                </a14:m>
                <a:endParaRPr lang="fr-FR" sz="1200" dirty="0"/>
              </a:p>
            </p:txBody>
          </p:sp>
        </mc:Choice>
        <mc:Fallback xmlns="">
          <p:sp>
            <p:nvSpPr>
              <p:cNvPr id="21" name="ZoneTexte 20"/>
              <p:cNvSpPr txBox="1">
                <a:spLocks noRot="1" noChangeAspect="1" noMove="1" noResize="1" noEditPoints="1" noAdjustHandles="1" noChangeArrowheads="1" noChangeShapeType="1" noTextEdit="1"/>
              </p:cNvSpPr>
              <p:nvPr/>
            </p:nvSpPr>
            <p:spPr>
              <a:xfrm>
                <a:off x="4864201" y="4838923"/>
                <a:ext cx="3969676" cy="534313"/>
              </a:xfrm>
              <a:prstGeom prst="rect">
                <a:avLst/>
              </a:prstGeom>
              <a:blipFill rotWithShape="0">
                <a:blip r:embed="rId7"/>
                <a:stretch>
                  <a:fillRect b="-1149"/>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2" name="ZoneTexte 21"/>
              <p:cNvSpPr txBox="1"/>
              <p:nvPr/>
            </p:nvSpPr>
            <p:spPr>
              <a:xfrm>
                <a:off x="4864201" y="5541150"/>
                <a:ext cx="3776355" cy="53431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nor/>
                        </m:rPr>
                        <a:rPr lang="fr-FR" sz="1100" b="0" i="0" smtClean="0">
                          <a:latin typeface="Cambria Math" panose="02040503050406030204" pitchFamily="18" charset="0"/>
                        </a:rPr>
                        <m:t>Si</m:t>
                      </m:r>
                      <m:r>
                        <a:rPr lang="fr-FR" sz="1100" b="0" i="1" smtClean="0">
                          <a:latin typeface="Cambria Math" panose="02040503050406030204" pitchFamily="18" charset="0"/>
                        </a:rPr>
                        <m:t> </m:t>
                      </m:r>
                      <m:sSub>
                        <m:sSubPr>
                          <m:ctrlPr>
                            <a:rPr lang="fr-FR" sz="1100" b="0" i="1" smtClean="0">
                              <a:latin typeface="Cambria Math" panose="02040503050406030204" pitchFamily="18" charset="0"/>
                            </a:rPr>
                          </m:ctrlPr>
                        </m:sSubPr>
                        <m:e>
                          <m:r>
                            <a:rPr lang="fr-FR" sz="1100" b="0" i="1" smtClean="0">
                              <a:latin typeface="Cambria Math" panose="02040503050406030204" pitchFamily="18" charset="0"/>
                            </a:rPr>
                            <m:t>𝐼</m:t>
                          </m:r>
                        </m:e>
                        <m:sub>
                          <m:r>
                            <a:rPr lang="fr-FR" sz="1100" b="0" i="1" smtClean="0">
                              <a:latin typeface="Cambria Math" panose="02040503050406030204" pitchFamily="18" charset="0"/>
                            </a:rPr>
                            <m:t>0</m:t>
                          </m:r>
                        </m:sub>
                      </m:sSub>
                      <m:r>
                        <a:rPr lang="fr-FR" sz="1100" b="0" i="1" smtClean="0">
                          <a:latin typeface="Cambria Math" panose="02040503050406030204" pitchFamily="18" charset="0"/>
                        </a:rPr>
                        <m:t>=0,  </m:t>
                      </m:r>
                      <m:r>
                        <a:rPr lang="fr-FR" sz="1100" b="0" i="1" smtClean="0">
                          <a:latin typeface="Cambria Math" panose="02040503050406030204" pitchFamily="18" charset="0"/>
                        </a:rPr>
                        <m:t>𝐼</m:t>
                      </m:r>
                      <m:r>
                        <a:rPr lang="fr-FR" sz="1100">
                          <a:latin typeface="Cambria Math" panose="02040503050406030204" pitchFamily="18" charset="0"/>
                        </a:rPr>
                        <m:t>=</m:t>
                      </m:r>
                      <m:f>
                        <m:fPr>
                          <m:ctrlPr>
                            <a:rPr lang="fr-FR" sz="1100" i="1" smtClean="0">
                              <a:latin typeface="Cambria Math" panose="02040503050406030204" pitchFamily="18" charset="0"/>
                            </a:rPr>
                          </m:ctrlPr>
                        </m:fPr>
                        <m:num>
                          <m:rad>
                            <m:radPr>
                              <m:degHide m:val="on"/>
                              <m:ctrlPr>
                                <a:rPr lang="fr-FR" sz="1100" i="1">
                                  <a:latin typeface="Cambria Math" panose="02040503050406030204" pitchFamily="18" charset="0"/>
                                </a:rPr>
                              </m:ctrlPr>
                            </m:radPr>
                            <m:deg/>
                            <m:e>
                              <m:d>
                                <m:dPr>
                                  <m:ctrlPr>
                                    <a:rPr lang="fr-FR" sz="1100" i="1">
                                      <a:latin typeface="Cambria Math" panose="02040503050406030204" pitchFamily="18" charset="0"/>
                                    </a:rPr>
                                  </m:ctrlPr>
                                </m:dPr>
                                <m:e>
                                  <m:sSubSup>
                                    <m:sSubSupPr>
                                      <m:ctrlPr>
                                        <a:rPr lang="fr-FR" sz="1100" i="1">
                                          <a:latin typeface="Cambria Math" panose="02040503050406030204" pitchFamily="18" charset="0"/>
                                        </a:rPr>
                                      </m:ctrlPr>
                                    </m:sSubSupPr>
                                    <m:e>
                                      <m:r>
                                        <a:rPr lang="fr-FR" sz="1100" b="0" i="1" smtClean="0">
                                          <a:latin typeface="Cambria Math" panose="02040503050406030204" pitchFamily="18" charset="0"/>
                                        </a:rPr>
                                        <m:t>𝐼</m:t>
                                      </m:r>
                                    </m:e>
                                    <m:sub>
                                      <m:r>
                                        <a:rPr lang="fr-FR" sz="1100" i="1">
                                          <a:latin typeface="Cambria Math" panose="02040503050406030204" pitchFamily="18" charset="0"/>
                                        </a:rPr>
                                        <m:t>1−</m:t>
                                      </m:r>
                                      <m:r>
                                        <a:rPr lang="fr-FR" sz="1100" i="1">
                                          <a:latin typeface="Cambria Math" panose="02040503050406030204" pitchFamily="18" charset="0"/>
                                        </a:rPr>
                                        <m:t>𝑝𝑒𝑎𝑘</m:t>
                                      </m:r>
                                    </m:sub>
                                    <m:sup>
                                      <m:r>
                                        <a:rPr lang="fr-FR" sz="1100" i="1">
                                          <a:latin typeface="Cambria Math" panose="02040503050406030204" pitchFamily="18" charset="0"/>
                                        </a:rPr>
                                        <m:t>2</m:t>
                                      </m:r>
                                    </m:sup>
                                  </m:sSubSup>
                                  <m:r>
                                    <a:rPr lang="fr-FR" sz="1100" i="1">
                                      <a:latin typeface="Cambria Math" panose="02040503050406030204" pitchFamily="18" charset="0"/>
                                    </a:rPr>
                                    <m:t>+</m:t>
                                  </m:r>
                                  <m:sSubSup>
                                    <m:sSubSupPr>
                                      <m:ctrlPr>
                                        <a:rPr lang="fr-FR" sz="1100" i="1">
                                          <a:latin typeface="Cambria Math" panose="02040503050406030204" pitchFamily="18" charset="0"/>
                                        </a:rPr>
                                      </m:ctrlPr>
                                    </m:sSubSupPr>
                                    <m:e>
                                      <m:r>
                                        <a:rPr lang="fr-FR" sz="1100" b="0" i="1" smtClean="0">
                                          <a:latin typeface="Cambria Math" panose="02040503050406030204" pitchFamily="18" charset="0"/>
                                        </a:rPr>
                                        <m:t>𝐼</m:t>
                                      </m:r>
                                    </m:e>
                                    <m:sub>
                                      <m:r>
                                        <a:rPr lang="fr-FR" sz="1100" i="1">
                                          <a:latin typeface="Cambria Math" panose="02040503050406030204" pitchFamily="18" charset="0"/>
                                        </a:rPr>
                                        <m:t>2−</m:t>
                                      </m:r>
                                      <m:r>
                                        <a:rPr lang="fr-FR" sz="1100" i="1">
                                          <a:latin typeface="Cambria Math" panose="02040503050406030204" pitchFamily="18" charset="0"/>
                                        </a:rPr>
                                        <m:t>𝑝𝑒𝑎𝑘</m:t>
                                      </m:r>
                                    </m:sub>
                                    <m:sup>
                                      <m:r>
                                        <a:rPr lang="fr-FR" sz="1100" i="1">
                                          <a:latin typeface="Cambria Math" panose="02040503050406030204" pitchFamily="18" charset="0"/>
                                        </a:rPr>
                                        <m:t>2</m:t>
                                      </m:r>
                                    </m:sup>
                                  </m:sSubSup>
                                  <m:r>
                                    <a:rPr lang="fr-FR" sz="1100" i="1">
                                      <a:latin typeface="Cambria Math" panose="02040503050406030204" pitchFamily="18" charset="0"/>
                                    </a:rPr>
                                    <m:t>+…</m:t>
                                  </m:r>
                                </m:e>
                              </m:d>
                            </m:e>
                          </m:rad>
                        </m:num>
                        <m:den>
                          <m:rad>
                            <m:radPr>
                              <m:degHide m:val="on"/>
                              <m:ctrlPr>
                                <a:rPr lang="fr-FR" sz="1100" i="1" smtClean="0">
                                  <a:latin typeface="Cambria Math" panose="02040503050406030204" pitchFamily="18" charset="0"/>
                                </a:rPr>
                              </m:ctrlPr>
                            </m:radPr>
                            <m:deg/>
                            <m:e>
                              <m:r>
                                <a:rPr lang="fr-FR" sz="1100" b="0" i="1" smtClean="0">
                                  <a:latin typeface="Cambria Math" panose="02040503050406030204" pitchFamily="18" charset="0"/>
                                </a:rPr>
                                <m:t>2</m:t>
                              </m:r>
                            </m:e>
                          </m:rad>
                        </m:den>
                      </m:f>
                      <m:r>
                        <a:rPr lang="fr-FR" sz="1100" b="0" i="1" smtClean="0">
                          <a:latin typeface="Cambria Math" panose="02040503050406030204" pitchFamily="18" charset="0"/>
                        </a:rPr>
                        <m:t>=</m:t>
                      </m:r>
                      <m:rad>
                        <m:radPr>
                          <m:degHide m:val="on"/>
                          <m:ctrlPr>
                            <a:rPr lang="fr-FR" sz="1200" i="1">
                              <a:latin typeface="Cambria Math" panose="02040503050406030204" pitchFamily="18" charset="0"/>
                            </a:rPr>
                          </m:ctrlPr>
                        </m:radPr>
                        <m:deg/>
                        <m:e>
                          <m:sSubSup>
                            <m:sSubSupPr>
                              <m:ctrlPr>
                                <a:rPr lang="fr-FR" sz="1200" i="1">
                                  <a:latin typeface="Cambria Math" panose="02040503050406030204" pitchFamily="18" charset="0"/>
                                </a:rPr>
                              </m:ctrlPr>
                            </m:sSubSupPr>
                            <m:e>
                              <m:r>
                                <a:rPr lang="fr-FR" sz="1200" b="0" i="1" smtClean="0">
                                  <a:latin typeface="Cambria Math" panose="02040503050406030204" pitchFamily="18" charset="0"/>
                                </a:rPr>
                                <m:t>𝐼</m:t>
                              </m:r>
                            </m:e>
                            <m:sub>
                              <m:r>
                                <a:rPr lang="fr-FR" sz="1200" i="1">
                                  <a:latin typeface="Cambria Math" panose="02040503050406030204" pitchFamily="18" charset="0"/>
                                </a:rPr>
                                <m:t>1</m:t>
                              </m:r>
                            </m:sub>
                            <m:sup>
                              <m:r>
                                <a:rPr lang="fr-FR" sz="1200" i="1">
                                  <a:latin typeface="Cambria Math" panose="02040503050406030204" pitchFamily="18" charset="0"/>
                                </a:rPr>
                                <m:t>2</m:t>
                              </m:r>
                            </m:sup>
                          </m:sSubSup>
                          <m:r>
                            <a:rPr lang="fr-FR" sz="1200" i="1">
                              <a:latin typeface="Cambria Math" panose="02040503050406030204" pitchFamily="18" charset="0"/>
                            </a:rPr>
                            <m:t>+</m:t>
                          </m:r>
                          <m:sSubSup>
                            <m:sSubSupPr>
                              <m:ctrlPr>
                                <a:rPr lang="fr-FR" sz="1200" i="1">
                                  <a:latin typeface="Cambria Math" panose="02040503050406030204" pitchFamily="18" charset="0"/>
                                </a:rPr>
                              </m:ctrlPr>
                            </m:sSubSupPr>
                            <m:e>
                              <m:r>
                                <a:rPr lang="fr-FR" sz="1200" b="0" i="1" smtClean="0">
                                  <a:latin typeface="Cambria Math" panose="02040503050406030204" pitchFamily="18" charset="0"/>
                                </a:rPr>
                                <m:t>𝐼</m:t>
                              </m:r>
                            </m:e>
                            <m:sub>
                              <m:r>
                                <a:rPr lang="fr-FR" sz="1200" i="1">
                                  <a:latin typeface="Cambria Math" panose="02040503050406030204" pitchFamily="18" charset="0"/>
                                </a:rPr>
                                <m:t>2</m:t>
                              </m:r>
                            </m:sub>
                            <m:sup>
                              <m:r>
                                <a:rPr lang="fr-FR" sz="1200" i="1">
                                  <a:latin typeface="Cambria Math" panose="02040503050406030204" pitchFamily="18" charset="0"/>
                                </a:rPr>
                                <m:t>2</m:t>
                              </m:r>
                            </m:sup>
                          </m:sSubSup>
                          <m:r>
                            <a:rPr lang="fr-FR" sz="1200" i="1">
                              <a:latin typeface="Cambria Math" panose="02040503050406030204" pitchFamily="18" charset="0"/>
                            </a:rPr>
                            <m:t>+…</m:t>
                          </m:r>
                        </m:e>
                      </m:rad>
                    </m:oMath>
                  </m:oMathPara>
                </a14:m>
                <a:endParaRPr lang="fr-FR" sz="1200" dirty="0"/>
              </a:p>
            </p:txBody>
          </p:sp>
        </mc:Choice>
        <mc:Fallback xmlns="">
          <p:sp>
            <p:nvSpPr>
              <p:cNvPr id="22" name="ZoneTexte 21"/>
              <p:cNvSpPr txBox="1">
                <a:spLocks noRot="1" noChangeAspect="1" noMove="1" noResize="1" noEditPoints="1" noAdjustHandles="1" noChangeArrowheads="1" noChangeShapeType="1" noTextEdit="1"/>
              </p:cNvSpPr>
              <p:nvPr/>
            </p:nvSpPr>
            <p:spPr>
              <a:xfrm>
                <a:off x="4864201" y="5541150"/>
                <a:ext cx="3776355" cy="534313"/>
              </a:xfrm>
              <a:prstGeom prst="rect">
                <a:avLst/>
              </a:prstGeom>
              <a:blipFill rotWithShape="0">
                <a:blip r:embed="rId8"/>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3" name="ZoneTexte 22"/>
              <p:cNvSpPr txBox="1"/>
              <p:nvPr/>
            </p:nvSpPr>
            <p:spPr>
              <a:xfrm>
                <a:off x="295686" y="3481686"/>
                <a:ext cx="1867050" cy="37593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b="1" i="1" smtClean="0">
                          <a:latin typeface="Cambria Math" panose="02040503050406030204" pitchFamily="18" charset="0"/>
                        </a:rPr>
                        <m:t>𝑰𝑯</m:t>
                      </m:r>
                      <m:sSub>
                        <m:sSubPr>
                          <m:ctrlPr>
                            <a:rPr lang="fr-FR" sz="1200" b="1" i="1" smtClean="0">
                              <a:latin typeface="Cambria Math" panose="02040503050406030204" pitchFamily="18" charset="0"/>
                            </a:rPr>
                          </m:ctrlPr>
                        </m:sSubPr>
                        <m:e>
                          <m:r>
                            <a:rPr lang="fr-FR" sz="1200" b="1" i="1" smtClean="0">
                              <a:latin typeface="Cambria Math" panose="02040503050406030204" pitchFamily="18" charset="0"/>
                            </a:rPr>
                            <m:t>𝑫</m:t>
                          </m:r>
                        </m:e>
                        <m:sub>
                          <m:r>
                            <a:rPr lang="fr-FR" sz="1200" b="1" i="1" smtClean="0">
                              <a:latin typeface="Cambria Math" panose="02040503050406030204" pitchFamily="18" charset="0"/>
                            </a:rPr>
                            <m:t>𝑽</m:t>
                          </m:r>
                        </m:sub>
                      </m:sSub>
                      <m:r>
                        <a:rPr lang="fr-FR" sz="1200" b="1" i="1">
                          <a:latin typeface="Cambria Math" panose="02040503050406030204" pitchFamily="18" charset="0"/>
                        </a:rPr>
                        <m:t>=</m:t>
                      </m:r>
                      <m:f>
                        <m:fPr>
                          <m:ctrlPr>
                            <a:rPr lang="fr-FR" sz="1200" b="1" i="1">
                              <a:latin typeface="Cambria Math" panose="02040503050406030204" pitchFamily="18" charset="0"/>
                            </a:rPr>
                          </m:ctrlPr>
                        </m:fPr>
                        <m:num>
                          <m:sSub>
                            <m:sSubPr>
                              <m:ctrlPr>
                                <a:rPr lang="fr-FR" sz="1200" b="1" i="1" smtClean="0">
                                  <a:latin typeface="Cambria Math" panose="02040503050406030204" pitchFamily="18" charset="0"/>
                                </a:rPr>
                              </m:ctrlPr>
                            </m:sSubPr>
                            <m:e>
                              <m:r>
                                <a:rPr lang="fr-FR" sz="1200" b="1" i="1" smtClean="0">
                                  <a:latin typeface="Cambria Math" panose="02040503050406030204" pitchFamily="18" charset="0"/>
                                </a:rPr>
                                <m:t>𝑽</m:t>
                              </m:r>
                            </m:e>
                            <m:sub>
                              <m:r>
                                <a:rPr lang="fr-FR" sz="1200" b="1" i="1" smtClean="0">
                                  <a:latin typeface="Cambria Math" panose="02040503050406030204" pitchFamily="18" charset="0"/>
                                </a:rPr>
                                <m:t>𝒉</m:t>
                              </m:r>
                            </m:sub>
                          </m:sSub>
                        </m:num>
                        <m:den>
                          <m:sSub>
                            <m:sSubPr>
                              <m:ctrlPr>
                                <a:rPr lang="fr-FR" sz="1200" b="1" i="1">
                                  <a:latin typeface="Cambria Math" panose="02040503050406030204" pitchFamily="18" charset="0"/>
                                </a:rPr>
                              </m:ctrlPr>
                            </m:sSubPr>
                            <m:e>
                              <m:r>
                                <a:rPr lang="fr-FR" sz="1200" b="1" i="1">
                                  <a:latin typeface="Cambria Math" panose="02040503050406030204" pitchFamily="18" charset="0"/>
                                </a:rPr>
                                <m:t>𝑽</m:t>
                              </m:r>
                            </m:e>
                            <m:sub>
                              <m:r>
                                <a:rPr lang="fr-FR" sz="1200" b="1" i="1">
                                  <a:latin typeface="Cambria Math" panose="02040503050406030204" pitchFamily="18" charset="0"/>
                                </a:rPr>
                                <m:t>𝟏</m:t>
                              </m:r>
                            </m:sub>
                          </m:sSub>
                        </m:den>
                      </m:f>
                      <m:r>
                        <a:rPr lang="fr-FR" sz="1200" b="1" i="1" smtClean="0">
                          <a:latin typeface="Cambria Math" panose="02040503050406030204" pitchFamily="18" charset="0"/>
                        </a:rPr>
                        <m:t>,  </m:t>
                      </m:r>
                      <m:r>
                        <a:rPr lang="fr-FR" sz="1200" b="1" i="1" smtClean="0">
                          <a:latin typeface="Cambria Math" panose="02040503050406030204" pitchFamily="18" charset="0"/>
                        </a:rPr>
                        <m:t>𝑰𝑯</m:t>
                      </m:r>
                      <m:sSub>
                        <m:sSubPr>
                          <m:ctrlPr>
                            <a:rPr lang="fr-FR" sz="1200" b="1" i="1" smtClean="0">
                              <a:latin typeface="Cambria Math" panose="02040503050406030204" pitchFamily="18" charset="0"/>
                            </a:rPr>
                          </m:ctrlPr>
                        </m:sSubPr>
                        <m:e>
                          <m:r>
                            <a:rPr lang="fr-FR" sz="1200" b="1" i="1" smtClean="0">
                              <a:latin typeface="Cambria Math" panose="02040503050406030204" pitchFamily="18" charset="0"/>
                            </a:rPr>
                            <m:t>𝑫</m:t>
                          </m:r>
                        </m:e>
                        <m:sub>
                          <m:r>
                            <a:rPr lang="fr-FR" sz="1200" b="1" i="1" smtClean="0">
                              <a:latin typeface="Cambria Math" panose="02040503050406030204" pitchFamily="18" charset="0"/>
                            </a:rPr>
                            <m:t>𝑰</m:t>
                          </m:r>
                        </m:sub>
                      </m:sSub>
                      <m:r>
                        <a:rPr lang="fr-FR" sz="1200" b="1" i="1" smtClean="0">
                          <a:latin typeface="Cambria Math" panose="02040503050406030204" pitchFamily="18" charset="0"/>
                        </a:rPr>
                        <m:t>=</m:t>
                      </m:r>
                      <m:f>
                        <m:fPr>
                          <m:ctrlPr>
                            <a:rPr lang="fr-FR" sz="1200" b="1" i="1" smtClean="0">
                              <a:latin typeface="Cambria Math" panose="02040503050406030204" pitchFamily="18" charset="0"/>
                            </a:rPr>
                          </m:ctrlPr>
                        </m:fPr>
                        <m:num>
                          <m:sSub>
                            <m:sSubPr>
                              <m:ctrlPr>
                                <a:rPr lang="fr-FR" sz="1200" b="1" i="1" smtClean="0">
                                  <a:latin typeface="Cambria Math" panose="02040503050406030204" pitchFamily="18" charset="0"/>
                                </a:rPr>
                              </m:ctrlPr>
                            </m:sSubPr>
                            <m:e>
                              <m:r>
                                <a:rPr lang="fr-FR" sz="1200" b="1" i="1" smtClean="0">
                                  <a:latin typeface="Cambria Math" panose="02040503050406030204" pitchFamily="18" charset="0"/>
                                </a:rPr>
                                <m:t>𝑰</m:t>
                              </m:r>
                            </m:e>
                            <m:sub>
                              <m:r>
                                <a:rPr lang="fr-FR" sz="1200" b="1" i="1" smtClean="0">
                                  <a:latin typeface="Cambria Math" panose="02040503050406030204" pitchFamily="18" charset="0"/>
                                </a:rPr>
                                <m:t>𝒉</m:t>
                              </m:r>
                            </m:sub>
                          </m:sSub>
                        </m:num>
                        <m:den>
                          <m:sSub>
                            <m:sSubPr>
                              <m:ctrlPr>
                                <a:rPr lang="fr-FR" sz="1200" b="1" i="1" smtClean="0">
                                  <a:latin typeface="Cambria Math" panose="02040503050406030204" pitchFamily="18" charset="0"/>
                                </a:rPr>
                              </m:ctrlPr>
                            </m:sSubPr>
                            <m:e>
                              <m:r>
                                <a:rPr lang="fr-FR" sz="1200" b="1" i="1" smtClean="0">
                                  <a:latin typeface="Cambria Math" panose="02040503050406030204" pitchFamily="18" charset="0"/>
                                </a:rPr>
                                <m:t>𝑰</m:t>
                              </m:r>
                            </m:e>
                            <m:sub>
                              <m:r>
                                <a:rPr lang="fr-FR" sz="1200" b="1" i="1" smtClean="0">
                                  <a:latin typeface="Cambria Math" panose="02040503050406030204" pitchFamily="18" charset="0"/>
                                </a:rPr>
                                <m:t>𝟏</m:t>
                              </m:r>
                            </m:sub>
                          </m:sSub>
                        </m:den>
                      </m:f>
                    </m:oMath>
                  </m:oMathPara>
                </a14:m>
                <a:endParaRPr lang="fr-FR" sz="1200" b="1" dirty="0"/>
              </a:p>
            </p:txBody>
          </p:sp>
        </mc:Choice>
        <mc:Fallback xmlns="">
          <p:sp>
            <p:nvSpPr>
              <p:cNvPr id="23" name="ZoneTexte 22"/>
              <p:cNvSpPr txBox="1">
                <a:spLocks noRot="1" noChangeAspect="1" noMove="1" noResize="1" noEditPoints="1" noAdjustHandles="1" noChangeArrowheads="1" noChangeShapeType="1" noTextEdit="1"/>
              </p:cNvSpPr>
              <p:nvPr/>
            </p:nvSpPr>
            <p:spPr>
              <a:xfrm>
                <a:off x="295686" y="3481686"/>
                <a:ext cx="1867050" cy="375937"/>
              </a:xfrm>
              <a:prstGeom prst="rect">
                <a:avLst/>
              </a:prstGeom>
              <a:blipFill rotWithShape="0">
                <a:blip r:embed="rId9"/>
                <a:stretch>
                  <a:fillRect l="-1634" t="-3226" r="-327" b="-9677"/>
                </a:stretch>
              </a:blipFill>
            </p:spPr>
            <p:txBody>
              <a:bodyPr/>
              <a:lstStyle/>
              <a:p>
                <a:r>
                  <a:rPr lang="fr-FR">
                    <a:noFill/>
                  </a:rPr>
                  <a:t> </a:t>
                </a:r>
              </a:p>
            </p:txBody>
          </p:sp>
        </mc:Fallback>
      </mc:AlternateContent>
      <p:sp>
        <p:nvSpPr>
          <p:cNvPr id="24" name="Rectangle 23"/>
          <p:cNvSpPr/>
          <p:nvPr/>
        </p:nvSpPr>
        <p:spPr>
          <a:xfrm>
            <a:off x="205481" y="3147522"/>
            <a:ext cx="8753584" cy="276999"/>
          </a:xfrm>
          <a:prstGeom prst="rect">
            <a:avLst/>
          </a:prstGeom>
        </p:spPr>
        <p:txBody>
          <a:bodyPr wrap="square">
            <a:spAutoFit/>
          </a:bodyPr>
          <a:lstStyle/>
          <a:p>
            <a:r>
              <a:rPr lang="fr-FR" sz="1200" b="1" dirty="0" smtClean="0">
                <a:latin typeface="Cambria" panose="02040503050406030204" pitchFamily="18" charset="0"/>
              </a:rPr>
              <a:t>2. Taux </a:t>
            </a:r>
            <a:r>
              <a:rPr lang="fr-FR" sz="1200" b="1" dirty="0">
                <a:latin typeface="Cambria" panose="02040503050406030204" pitchFamily="18" charset="0"/>
              </a:rPr>
              <a:t>de distorsion harmonique </a:t>
            </a:r>
            <a:r>
              <a:rPr lang="fr-FR" sz="1200" b="1" dirty="0" smtClean="0">
                <a:latin typeface="Cambria" panose="02040503050406030204" pitchFamily="18" charset="0"/>
              </a:rPr>
              <a:t>individuel (Individuel </a:t>
            </a:r>
            <a:r>
              <a:rPr lang="fr-FR" sz="1200" b="1" dirty="0">
                <a:latin typeface="Cambria" panose="02040503050406030204" pitchFamily="18" charset="0"/>
              </a:rPr>
              <a:t>harmonique </a:t>
            </a:r>
            <a:r>
              <a:rPr lang="fr-FR" sz="1200" b="1" dirty="0" err="1">
                <a:latin typeface="Cambria" panose="02040503050406030204" pitchFamily="18" charset="0"/>
              </a:rPr>
              <a:t>distortion</a:t>
            </a:r>
            <a:r>
              <a:rPr lang="fr-FR" sz="1200" b="1" dirty="0">
                <a:latin typeface="Cambria" panose="02040503050406030204" pitchFamily="18" charset="0"/>
              </a:rPr>
              <a:t>)</a:t>
            </a:r>
          </a:p>
        </p:txBody>
      </p:sp>
      <p:sp>
        <p:nvSpPr>
          <p:cNvPr id="25" name="Rectangle 24"/>
          <p:cNvSpPr/>
          <p:nvPr/>
        </p:nvSpPr>
        <p:spPr>
          <a:xfrm>
            <a:off x="205481" y="3975168"/>
            <a:ext cx="1855945" cy="276999"/>
          </a:xfrm>
          <a:prstGeom prst="rect">
            <a:avLst/>
          </a:prstGeom>
        </p:spPr>
        <p:txBody>
          <a:bodyPr wrap="square">
            <a:spAutoFit/>
          </a:bodyPr>
          <a:lstStyle/>
          <a:p>
            <a:r>
              <a:rPr lang="fr-FR" sz="1200" b="1" dirty="0" smtClean="0">
                <a:latin typeface="Cambria" panose="02040503050406030204" pitchFamily="18" charset="0"/>
              </a:rPr>
              <a:t>3. Valeur efficace</a:t>
            </a:r>
            <a:endParaRPr lang="fr-FR" sz="1200" b="1" dirty="0">
              <a:latin typeface="Cambria" panose="02040503050406030204" pitchFamily="18" charset="0"/>
            </a:endParaRPr>
          </a:p>
        </p:txBody>
      </p:sp>
      <p:sp>
        <p:nvSpPr>
          <p:cNvPr id="5" name="Espace réservé de la date 4"/>
          <p:cNvSpPr>
            <a:spLocks noGrp="1"/>
          </p:cNvSpPr>
          <p:nvPr>
            <p:ph type="dt" sz="half" idx="10"/>
          </p:nvPr>
        </p:nvSpPr>
        <p:spPr/>
        <p:txBody>
          <a:bodyPr/>
          <a:lstStyle/>
          <a:p>
            <a:fld id="{59A230A0-B2BE-4102-9123-8DCC6280C87E}" type="datetime1">
              <a:rPr lang="en-US" smtClean="0"/>
              <a:t>4/12/2018</a:t>
            </a:fld>
            <a:endParaRPr lang="fr-FR"/>
          </a:p>
        </p:txBody>
      </p:sp>
      <p:sp>
        <p:nvSpPr>
          <p:cNvPr id="6" name="Espace réservé du pied de page 5"/>
          <p:cNvSpPr>
            <a:spLocks noGrp="1"/>
          </p:cNvSpPr>
          <p:nvPr>
            <p:ph type="ftr" sz="quarter" idx="11"/>
          </p:nvPr>
        </p:nvSpPr>
        <p:spPr/>
        <p:txBody>
          <a:bodyPr/>
          <a:lstStyle/>
          <a:p>
            <a:r>
              <a:rPr lang="fr-FR" smtClean="0"/>
              <a:t>F. HAMOUDI-Power Quality course</a:t>
            </a:r>
            <a:endParaRPr lang="fr-FR"/>
          </a:p>
        </p:txBody>
      </p:sp>
      <p:sp>
        <p:nvSpPr>
          <p:cNvPr id="7" name="Espace réservé du numéro de diapositive 6"/>
          <p:cNvSpPr>
            <a:spLocks noGrp="1"/>
          </p:cNvSpPr>
          <p:nvPr>
            <p:ph type="sldNum" sz="quarter" idx="12"/>
          </p:nvPr>
        </p:nvSpPr>
        <p:spPr/>
        <p:txBody>
          <a:bodyPr/>
          <a:lstStyle/>
          <a:p>
            <a:fld id="{B76D70BF-9E66-48FB-BC9D-44A2DEA7CFB5}" type="slidenum">
              <a:rPr lang="fr-FR" smtClean="0"/>
              <a:t>16</a:t>
            </a:fld>
            <a:endParaRPr lang="fr-FR"/>
          </a:p>
        </p:txBody>
      </p:sp>
    </p:spTree>
    <p:extLst>
      <p:ext uri="{BB962C8B-B14F-4D97-AF65-F5344CB8AC3E}">
        <p14:creationId xmlns:p14="http://schemas.microsoft.com/office/powerpoint/2010/main" val="4015437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left)">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up)">
                                      <p:cBhvr>
                                        <p:cTn id="15" dur="500"/>
                                        <p:tgtEl>
                                          <p:spTgt spid="24"/>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up)">
                                      <p:cBhvr>
                                        <p:cTn id="18" dur="500"/>
                                        <p:tgtEl>
                                          <p:spTgt spid="2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left)">
                                      <p:cBhvr>
                                        <p:cTn id="26" dur="500"/>
                                        <p:tgtEl>
                                          <p:spTgt spid="16"/>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left)">
                                      <p:cBhvr>
                                        <p:cTn id="29" dur="500"/>
                                        <p:tgtEl>
                                          <p:spTgt spid="20"/>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left)">
                                      <p:cBhvr>
                                        <p:cTn id="32" dur="500"/>
                                        <p:tgtEl>
                                          <p:spTgt spid="17"/>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left)">
                                      <p:cBhvr>
                                        <p:cTn id="35" dur="500"/>
                                        <p:tgtEl>
                                          <p:spTgt spid="21"/>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left)">
                                      <p:cBhvr>
                                        <p:cTn id="3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4" name="ZoneTexte 3"/>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pPr algn="ctr"/>
            <a:r>
              <a:rPr lang="fr-FR" sz="1400" b="1" dirty="0">
                <a:latin typeface="Cambria" panose="02040503050406030204" pitchFamily="18" charset="0"/>
              </a:rPr>
              <a:t>Analyse des signaux électriques non </a:t>
            </a:r>
            <a:r>
              <a:rPr lang="fr-FR" sz="1400" b="1" dirty="0" smtClean="0">
                <a:latin typeface="Cambria" panose="02040503050406030204" pitchFamily="18" charset="0"/>
              </a:rPr>
              <a:t>sinusoïdaux-Puissance et facteur de puissance</a:t>
            </a:r>
            <a:endParaRPr lang="fr-FR" sz="1400" b="1"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5" name="ZoneTexte 4"/>
              <p:cNvSpPr txBox="1"/>
              <p:nvPr/>
            </p:nvSpPr>
            <p:spPr>
              <a:xfrm>
                <a:off x="225385" y="1428088"/>
                <a:ext cx="3745705" cy="23224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350" i="1" smtClean="0">
                              <a:latin typeface="Cambria Math" panose="02040503050406030204" pitchFamily="18" charset="0"/>
                            </a:rPr>
                          </m:ctrlPr>
                        </m:sSubPr>
                        <m:e>
                          <m:r>
                            <a:rPr lang="fr-FR" sz="1350" i="1">
                              <a:latin typeface="Cambria Math" panose="02040503050406030204" pitchFamily="18" charset="0"/>
                            </a:rPr>
                            <m:t>𝑣</m:t>
                          </m:r>
                        </m:e>
                        <m:sub>
                          <m:r>
                            <a:rPr lang="fr-FR" sz="1350" i="1">
                              <a:latin typeface="Cambria Math" panose="02040503050406030204" pitchFamily="18" charset="0"/>
                            </a:rPr>
                            <m:t>h</m:t>
                          </m:r>
                        </m:sub>
                      </m:sSub>
                      <m:r>
                        <a:rPr lang="fr-FR" sz="1350" i="1">
                          <a:latin typeface="Cambria Math" panose="02040503050406030204" pitchFamily="18" charset="0"/>
                        </a:rPr>
                        <m:t>=</m:t>
                      </m:r>
                      <m:rad>
                        <m:radPr>
                          <m:degHide m:val="on"/>
                          <m:ctrlPr>
                            <a:rPr lang="fr-FR" sz="1350" i="1" smtClean="0">
                              <a:latin typeface="Cambria Math" panose="02040503050406030204" pitchFamily="18" charset="0"/>
                            </a:rPr>
                          </m:ctrlPr>
                        </m:radPr>
                        <m:deg/>
                        <m:e>
                          <m:r>
                            <a:rPr lang="fr-FR" sz="1350" b="0" i="1" smtClean="0">
                              <a:latin typeface="Cambria Math" panose="02040503050406030204" pitchFamily="18" charset="0"/>
                            </a:rPr>
                            <m:t>2</m:t>
                          </m:r>
                        </m:e>
                      </m:rad>
                      <m:sSub>
                        <m:sSubPr>
                          <m:ctrlPr>
                            <a:rPr lang="fr-FR" sz="1350" i="1">
                              <a:latin typeface="Cambria Math" panose="02040503050406030204" pitchFamily="18" charset="0"/>
                            </a:rPr>
                          </m:ctrlPr>
                        </m:sSubPr>
                        <m:e>
                          <m:r>
                            <a:rPr lang="fr-FR" sz="1350" i="1">
                              <a:latin typeface="Cambria Math" panose="02040503050406030204" pitchFamily="18" charset="0"/>
                            </a:rPr>
                            <m:t>𝑉</m:t>
                          </m:r>
                        </m:e>
                        <m:sub>
                          <m:r>
                            <a:rPr lang="fr-FR" sz="1350" i="1">
                              <a:latin typeface="Cambria Math" panose="02040503050406030204" pitchFamily="18" charset="0"/>
                            </a:rPr>
                            <m:t>h</m:t>
                          </m:r>
                        </m:sub>
                      </m:sSub>
                      <m:sSup>
                        <m:sSupPr>
                          <m:ctrlPr>
                            <a:rPr lang="fr-FR" sz="1350" i="1">
                              <a:latin typeface="Cambria Math" panose="02040503050406030204" pitchFamily="18" charset="0"/>
                            </a:rPr>
                          </m:ctrlPr>
                        </m:sSupPr>
                        <m:e>
                          <m:r>
                            <a:rPr lang="fr-FR" sz="1350" i="1">
                              <a:latin typeface="Cambria Math" panose="02040503050406030204" pitchFamily="18" charset="0"/>
                            </a:rPr>
                            <m:t>𝑒</m:t>
                          </m:r>
                        </m:e>
                        <m:sup>
                          <m:r>
                            <a:rPr lang="fr-FR" sz="1350" i="1">
                              <a:latin typeface="Cambria Math" panose="02040503050406030204" pitchFamily="18" charset="0"/>
                            </a:rPr>
                            <m:t>𝑗</m:t>
                          </m:r>
                          <m:d>
                            <m:dPr>
                              <m:ctrlPr>
                                <a:rPr lang="fr-FR" sz="1350" i="1">
                                  <a:latin typeface="Cambria Math" panose="02040503050406030204" pitchFamily="18" charset="0"/>
                                </a:rPr>
                              </m:ctrlPr>
                            </m:dPr>
                            <m:e>
                              <m:r>
                                <a:rPr lang="fr-FR" sz="1350" i="1">
                                  <a:latin typeface="Cambria Math" panose="02040503050406030204" pitchFamily="18" charset="0"/>
                                </a:rPr>
                                <m:t>h</m:t>
                              </m:r>
                              <m:sSub>
                                <m:sSubPr>
                                  <m:ctrlPr>
                                    <a:rPr lang="fr-FR" sz="1350" i="1">
                                      <a:latin typeface="Cambria Math" panose="02040503050406030204" pitchFamily="18" charset="0"/>
                                    </a:rPr>
                                  </m:ctrlPr>
                                </m:sSubPr>
                                <m:e>
                                  <m:r>
                                    <a:rPr lang="fr-FR" sz="1350" i="1">
                                      <a:latin typeface="Cambria Math" panose="02040503050406030204" pitchFamily="18" charset="0"/>
                                    </a:rPr>
                                    <m:t>𝜔</m:t>
                                  </m:r>
                                </m:e>
                                <m:sub>
                                  <m:r>
                                    <a:rPr lang="fr-FR" sz="1350" i="1">
                                      <a:latin typeface="Cambria Math" panose="02040503050406030204" pitchFamily="18" charset="0"/>
                                    </a:rPr>
                                    <m:t>1</m:t>
                                  </m:r>
                                </m:sub>
                              </m:sSub>
                              <m:r>
                                <a:rPr lang="fr-FR" sz="1350" i="1">
                                  <a:latin typeface="Cambria Math" panose="02040503050406030204" pitchFamily="18" charset="0"/>
                                </a:rPr>
                                <m:t>𝑡</m:t>
                              </m:r>
                              <m:r>
                                <a:rPr lang="fr-FR" sz="1350" i="1">
                                  <a:latin typeface="Cambria Math" panose="02040503050406030204" pitchFamily="18" charset="0"/>
                                </a:rPr>
                                <m:t>+</m:t>
                              </m:r>
                              <m:sSub>
                                <m:sSubPr>
                                  <m:ctrlPr>
                                    <a:rPr lang="fr-FR" sz="1350" i="1">
                                      <a:latin typeface="Cambria Math" panose="02040503050406030204" pitchFamily="18" charset="0"/>
                                    </a:rPr>
                                  </m:ctrlPr>
                                </m:sSubPr>
                                <m:e>
                                  <m:r>
                                    <a:rPr lang="fr-FR" sz="1350" i="1">
                                      <a:latin typeface="Cambria Math" panose="02040503050406030204" pitchFamily="18" charset="0"/>
                                    </a:rPr>
                                    <m:t>𝜃</m:t>
                                  </m:r>
                                </m:e>
                                <m:sub>
                                  <m:r>
                                    <a:rPr lang="fr-FR" sz="1350" i="1">
                                      <a:latin typeface="Cambria Math" panose="02040503050406030204" pitchFamily="18" charset="0"/>
                                    </a:rPr>
                                    <m:t>h</m:t>
                                  </m:r>
                                </m:sub>
                              </m:sSub>
                            </m:e>
                          </m:d>
                        </m:sup>
                      </m:sSup>
                      <m:r>
                        <a:rPr lang="fr-FR" sz="1350" i="1">
                          <a:latin typeface="Cambria Math" panose="02040503050406030204" pitchFamily="18" charset="0"/>
                        </a:rPr>
                        <m:t>,      </m:t>
                      </m:r>
                      <m:sSub>
                        <m:sSubPr>
                          <m:ctrlPr>
                            <a:rPr lang="fr-FR" sz="1350" i="1">
                              <a:latin typeface="Cambria Math" panose="02040503050406030204" pitchFamily="18" charset="0"/>
                            </a:rPr>
                          </m:ctrlPr>
                        </m:sSubPr>
                        <m:e>
                          <m:r>
                            <a:rPr lang="fr-FR" sz="1350" i="1">
                              <a:latin typeface="Cambria Math" panose="02040503050406030204" pitchFamily="18" charset="0"/>
                            </a:rPr>
                            <m:t>𝑖</m:t>
                          </m:r>
                        </m:e>
                        <m:sub>
                          <m:r>
                            <a:rPr lang="fr-FR" sz="1350" i="1">
                              <a:latin typeface="Cambria Math" panose="02040503050406030204" pitchFamily="18" charset="0"/>
                            </a:rPr>
                            <m:t>h</m:t>
                          </m:r>
                        </m:sub>
                      </m:sSub>
                      <m:r>
                        <a:rPr lang="fr-FR" sz="1350" i="1">
                          <a:latin typeface="Cambria Math" panose="02040503050406030204" pitchFamily="18" charset="0"/>
                        </a:rPr>
                        <m:t>=</m:t>
                      </m:r>
                      <m:sSub>
                        <m:sSubPr>
                          <m:ctrlPr>
                            <a:rPr lang="fr-FR" sz="1350" i="1">
                              <a:latin typeface="Cambria Math" panose="02040503050406030204" pitchFamily="18" charset="0"/>
                            </a:rPr>
                          </m:ctrlPr>
                        </m:sSubPr>
                        <m:e>
                          <m:rad>
                            <m:radPr>
                              <m:degHide m:val="on"/>
                              <m:ctrlPr>
                                <a:rPr lang="fr-FR" sz="1350" i="1">
                                  <a:latin typeface="Cambria Math" panose="02040503050406030204" pitchFamily="18" charset="0"/>
                                </a:rPr>
                              </m:ctrlPr>
                            </m:radPr>
                            <m:deg/>
                            <m:e>
                              <m:r>
                                <a:rPr lang="fr-FR" sz="1350" i="1">
                                  <a:latin typeface="Cambria Math" panose="02040503050406030204" pitchFamily="18" charset="0"/>
                                </a:rPr>
                                <m:t>2</m:t>
                              </m:r>
                            </m:e>
                          </m:rad>
                          <m:r>
                            <a:rPr lang="fr-FR" sz="1350" i="1">
                              <a:latin typeface="Cambria Math" panose="02040503050406030204" pitchFamily="18" charset="0"/>
                            </a:rPr>
                            <m:t>𝐼</m:t>
                          </m:r>
                        </m:e>
                        <m:sub>
                          <m:r>
                            <a:rPr lang="fr-FR" sz="1350" i="1">
                              <a:latin typeface="Cambria Math" panose="02040503050406030204" pitchFamily="18" charset="0"/>
                            </a:rPr>
                            <m:t>h</m:t>
                          </m:r>
                        </m:sub>
                      </m:sSub>
                      <m:sSup>
                        <m:sSupPr>
                          <m:ctrlPr>
                            <a:rPr lang="fr-FR" sz="1350" i="1">
                              <a:latin typeface="Cambria Math" panose="02040503050406030204" pitchFamily="18" charset="0"/>
                            </a:rPr>
                          </m:ctrlPr>
                        </m:sSupPr>
                        <m:e>
                          <m:r>
                            <a:rPr lang="fr-FR" sz="1350" i="1">
                              <a:latin typeface="Cambria Math" panose="02040503050406030204" pitchFamily="18" charset="0"/>
                            </a:rPr>
                            <m:t>𝑒</m:t>
                          </m:r>
                        </m:e>
                        <m:sup>
                          <m:r>
                            <a:rPr lang="fr-FR" sz="1350" i="1">
                              <a:latin typeface="Cambria Math" panose="02040503050406030204" pitchFamily="18" charset="0"/>
                            </a:rPr>
                            <m:t>𝑗</m:t>
                          </m:r>
                          <m:d>
                            <m:dPr>
                              <m:ctrlPr>
                                <a:rPr lang="fr-FR" sz="1350" i="1">
                                  <a:latin typeface="Cambria Math" panose="02040503050406030204" pitchFamily="18" charset="0"/>
                                </a:rPr>
                              </m:ctrlPr>
                            </m:dPr>
                            <m:e>
                              <m:r>
                                <a:rPr lang="fr-FR" sz="1350" i="1">
                                  <a:latin typeface="Cambria Math" panose="02040503050406030204" pitchFamily="18" charset="0"/>
                                </a:rPr>
                                <m:t>h</m:t>
                              </m:r>
                              <m:sSub>
                                <m:sSubPr>
                                  <m:ctrlPr>
                                    <a:rPr lang="fr-FR" sz="1350" i="1">
                                      <a:latin typeface="Cambria Math" panose="02040503050406030204" pitchFamily="18" charset="0"/>
                                    </a:rPr>
                                  </m:ctrlPr>
                                </m:sSubPr>
                                <m:e>
                                  <m:r>
                                    <a:rPr lang="fr-FR" sz="1350" i="1">
                                      <a:latin typeface="Cambria Math" panose="02040503050406030204" pitchFamily="18" charset="0"/>
                                    </a:rPr>
                                    <m:t>𝜔</m:t>
                                  </m:r>
                                </m:e>
                                <m:sub>
                                  <m:r>
                                    <a:rPr lang="fr-FR" sz="1350" i="1">
                                      <a:latin typeface="Cambria Math" panose="02040503050406030204" pitchFamily="18" charset="0"/>
                                    </a:rPr>
                                    <m:t>1</m:t>
                                  </m:r>
                                </m:sub>
                              </m:sSub>
                              <m:r>
                                <a:rPr lang="fr-FR" sz="1350" i="1">
                                  <a:latin typeface="Cambria Math" panose="02040503050406030204" pitchFamily="18" charset="0"/>
                                </a:rPr>
                                <m:t>𝑡</m:t>
                              </m:r>
                              <m:r>
                                <a:rPr lang="fr-FR" sz="1350" i="1">
                                  <a:latin typeface="Cambria Math" panose="02040503050406030204" pitchFamily="18" charset="0"/>
                                </a:rPr>
                                <m:t>+</m:t>
                              </m:r>
                              <m:sSub>
                                <m:sSubPr>
                                  <m:ctrlPr>
                                    <a:rPr lang="fr-FR" sz="1350" i="1">
                                      <a:latin typeface="Cambria Math" panose="02040503050406030204" pitchFamily="18" charset="0"/>
                                    </a:rPr>
                                  </m:ctrlPr>
                                </m:sSubPr>
                                <m:e>
                                  <m:r>
                                    <a:rPr lang="fr-FR" sz="1350" i="1">
                                      <a:latin typeface="Cambria Math" panose="02040503050406030204" pitchFamily="18" charset="0"/>
                                    </a:rPr>
                                    <m:t>𝜃</m:t>
                                  </m:r>
                                </m:e>
                                <m:sub>
                                  <m:r>
                                    <a:rPr lang="fr-FR" sz="1350" i="1">
                                      <a:latin typeface="Cambria Math" panose="02040503050406030204" pitchFamily="18" charset="0"/>
                                    </a:rPr>
                                    <m:t>h</m:t>
                                  </m:r>
                                </m:sub>
                              </m:sSub>
                            </m:e>
                          </m:d>
                        </m:sup>
                      </m:sSup>
                    </m:oMath>
                  </m:oMathPara>
                </a14:m>
                <a:endParaRPr lang="fr-FR" sz="1350" dirty="0"/>
              </a:p>
            </p:txBody>
          </p:sp>
        </mc:Choice>
        <mc:Fallback xmlns="">
          <p:sp>
            <p:nvSpPr>
              <p:cNvPr id="5" name="ZoneTexte 4"/>
              <p:cNvSpPr txBox="1">
                <a:spLocks noRot="1" noChangeAspect="1" noMove="1" noResize="1" noEditPoints="1" noAdjustHandles="1" noChangeArrowheads="1" noChangeShapeType="1" noTextEdit="1"/>
              </p:cNvSpPr>
              <p:nvPr/>
            </p:nvSpPr>
            <p:spPr>
              <a:xfrm>
                <a:off x="225385" y="1428088"/>
                <a:ext cx="3745705" cy="232243"/>
              </a:xfrm>
              <a:prstGeom prst="rect">
                <a:avLst/>
              </a:prstGeom>
              <a:blipFill rotWithShape="0">
                <a:blip r:embed="rId2"/>
                <a:stretch>
                  <a:fillRect l="-163" b="-15789"/>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3" name="ZoneTexte 12"/>
              <p:cNvSpPr txBox="1"/>
              <p:nvPr/>
            </p:nvSpPr>
            <p:spPr>
              <a:xfrm>
                <a:off x="4909728" y="1381739"/>
                <a:ext cx="2491580" cy="3763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smtClean="0">
                          <a:latin typeface="Cambria Math" panose="02040503050406030204" pitchFamily="18" charset="0"/>
                        </a:rPr>
                        <m:t>𝑆</m:t>
                      </m:r>
                      <m:r>
                        <a:rPr lang="fr-FR" sz="1200" i="1" smtClean="0">
                          <a:latin typeface="Cambria Math" panose="02040503050406030204" pitchFamily="18" charset="0"/>
                        </a:rPr>
                        <m:t>=</m:t>
                      </m:r>
                      <m:r>
                        <a:rPr lang="fr-FR" sz="1200" i="1" smtClean="0">
                          <a:latin typeface="Cambria Math" panose="02040503050406030204" pitchFamily="18" charset="0"/>
                        </a:rPr>
                        <m:t>𝑉𝐼</m:t>
                      </m:r>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1</m:t>
                          </m:r>
                        </m:sub>
                      </m:sSub>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1</m:t>
                          </m:r>
                        </m:sub>
                      </m:sSub>
                      <m:rad>
                        <m:radPr>
                          <m:degHide m:val="on"/>
                          <m:ctrlPr>
                            <a:rPr lang="fr-FR" sz="1200" b="0" i="1" smtClean="0">
                              <a:latin typeface="Cambria Math" panose="02040503050406030204" pitchFamily="18" charset="0"/>
                            </a:rPr>
                          </m:ctrlPr>
                        </m:radPr>
                        <m:deg/>
                        <m:e>
                          <m:r>
                            <a:rPr lang="fr-FR" sz="1200" b="0" i="1" smtClean="0">
                              <a:latin typeface="Cambria Math" panose="02040503050406030204" pitchFamily="18" charset="0"/>
                            </a:rPr>
                            <m:t>1+</m:t>
                          </m:r>
                          <m:r>
                            <a:rPr lang="fr-FR" sz="1200" b="0" i="1" smtClean="0">
                              <a:latin typeface="Cambria Math" panose="02040503050406030204" pitchFamily="18" charset="0"/>
                            </a:rPr>
                            <m:t>𝑇𝐻</m:t>
                          </m:r>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𝐷</m:t>
                              </m:r>
                            </m:e>
                            <m:sub>
                              <m:r>
                                <a:rPr lang="fr-FR" sz="1200" b="0" i="1" smtClean="0">
                                  <a:latin typeface="Cambria Math" panose="02040503050406030204" pitchFamily="18" charset="0"/>
                                </a:rPr>
                                <m:t>𝑉</m:t>
                              </m:r>
                            </m:sub>
                            <m:sup>
                              <m:r>
                                <a:rPr lang="fr-FR" sz="1200" b="0" i="1" smtClean="0">
                                  <a:latin typeface="Cambria Math" panose="02040503050406030204" pitchFamily="18" charset="0"/>
                                </a:rPr>
                                <m:t>2</m:t>
                              </m:r>
                            </m:sup>
                          </m:sSubSup>
                        </m:e>
                      </m:rad>
                      <m:rad>
                        <m:radPr>
                          <m:degHide m:val="on"/>
                          <m:ctrlPr>
                            <a:rPr lang="fr-FR" sz="1200" b="0" i="1" smtClean="0">
                              <a:latin typeface="Cambria Math" panose="02040503050406030204" pitchFamily="18" charset="0"/>
                            </a:rPr>
                          </m:ctrlPr>
                        </m:radPr>
                        <m:deg/>
                        <m:e>
                          <m:r>
                            <a:rPr lang="fr-FR" sz="1200" b="0" i="1" smtClean="0">
                              <a:latin typeface="Cambria Math" panose="02040503050406030204" pitchFamily="18" charset="0"/>
                            </a:rPr>
                            <m:t>1+</m:t>
                          </m:r>
                          <m:r>
                            <a:rPr lang="fr-FR" sz="1200" b="0" i="1" smtClean="0">
                              <a:latin typeface="Cambria Math" panose="02040503050406030204" pitchFamily="18" charset="0"/>
                            </a:rPr>
                            <m:t>𝑇𝐻</m:t>
                          </m:r>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𝐷</m:t>
                              </m:r>
                            </m:e>
                            <m:sub>
                              <m:r>
                                <a:rPr lang="fr-FR" sz="1200" b="0" i="1" smtClean="0">
                                  <a:latin typeface="Cambria Math" panose="02040503050406030204" pitchFamily="18" charset="0"/>
                                </a:rPr>
                                <m:t>𝐼</m:t>
                              </m:r>
                            </m:sub>
                            <m:sup>
                              <m:r>
                                <a:rPr lang="fr-FR" sz="1200" b="0" i="1" smtClean="0">
                                  <a:latin typeface="Cambria Math" panose="02040503050406030204" pitchFamily="18" charset="0"/>
                                </a:rPr>
                                <m:t>2</m:t>
                              </m:r>
                            </m:sup>
                          </m:sSubSup>
                        </m:e>
                      </m:rad>
                    </m:oMath>
                  </m:oMathPara>
                </a14:m>
                <a:endParaRPr lang="fr-FR" sz="1200" dirty="0"/>
              </a:p>
            </p:txBody>
          </p:sp>
        </mc:Choice>
        <mc:Fallback xmlns="">
          <p:sp>
            <p:nvSpPr>
              <p:cNvPr id="13" name="ZoneTexte 12"/>
              <p:cNvSpPr txBox="1">
                <a:spLocks noRot="1" noChangeAspect="1" noMove="1" noResize="1" noEditPoints="1" noAdjustHandles="1" noChangeArrowheads="1" noChangeShapeType="1" noTextEdit="1"/>
              </p:cNvSpPr>
              <p:nvPr/>
            </p:nvSpPr>
            <p:spPr>
              <a:xfrm>
                <a:off x="4909728" y="1381739"/>
                <a:ext cx="2491580" cy="376321"/>
              </a:xfrm>
              <a:prstGeom prst="rect">
                <a:avLst/>
              </a:prstGeom>
              <a:blipFill rotWithShape="0">
                <a:blip r:embed="rId3"/>
                <a:stretch>
                  <a:fillRect l="-978"/>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5" name="ZoneTexte 14"/>
              <p:cNvSpPr txBox="1"/>
              <p:nvPr/>
            </p:nvSpPr>
            <p:spPr>
              <a:xfrm>
                <a:off x="4860601" y="2391942"/>
                <a:ext cx="4052776" cy="57656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b="0" i="1" smtClean="0">
                          <a:latin typeface="Cambria Math" panose="02040503050406030204" pitchFamily="18" charset="0"/>
                        </a:rPr>
                        <m:t>𝑃𝐹</m:t>
                      </m:r>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r>
                            <a:rPr lang="fr-FR" sz="1200" b="0" i="1" smtClean="0">
                              <a:latin typeface="Cambria Math" panose="02040503050406030204" pitchFamily="18" charset="0"/>
                            </a:rPr>
                            <m:t>𝑃</m:t>
                          </m:r>
                        </m:num>
                        <m:den>
                          <m:r>
                            <a:rPr lang="fr-FR" sz="1200" b="0" i="1" smtClean="0">
                              <a:latin typeface="Cambria Math" panose="02040503050406030204" pitchFamily="18" charset="0"/>
                            </a:rPr>
                            <m:t>𝑆</m:t>
                          </m:r>
                        </m:den>
                      </m:f>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r>
                            <a:rPr lang="fr-FR" sz="1200" b="0" i="1" smtClean="0">
                              <a:latin typeface="Cambria Math" panose="02040503050406030204" pitchFamily="18" charset="0"/>
                            </a:rPr>
                            <m:t>𝑃</m:t>
                          </m:r>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1</m:t>
                              </m:r>
                            </m:sub>
                          </m:sSub>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1</m:t>
                              </m:r>
                            </m:sub>
                          </m:sSub>
                        </m:den>
                      </m:f>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r>
                            <a:rPr lang="fr-FR" sz="1200" b="0" i="1" smtClean="0">
                              <a:latin typeface="Cambria Math" panose="02040503050406030204" pitchFamily="18" charset="0"/>
                            </a:rPr>
                            <m:t>1</m:t>
                          </m:r>
                        </m:num>
                        <m:den>
                          <m:rad>
                            <m:radPr>
                              <m:degHide m:val="on"/>
                              <m:ctrlPr>
                                <a:rPr lang="fr-FR" sz="1200" i="1">
                                  <a:latin typeface="Cambria Math" panose="02040503050406030204" pitchFamily="18" charset="0"/>
                                </a:rPr>
                              </m:ctrlPr>
                            </m:radPr>
                            <m:deg/>
                            <m:e>
                              <m:r>
                                <a:rPr lang="fr-FR" sz="1200" i="1">
                                  <a:latin typeface="Cambria Math" panose="02040503050406030204" pitchFamily="18" charset="0"/>
                                </a:rPr>
                                <m:t>1+</m:t>
                              </m:r>
                              <m:r>
                                <a:rPr lang="fr-FR" sz="1200" i="1">
                                  <a:latin typeface="Cambria Math" panose="02040503050406030204" pitchFamily="18" charset="0"/>
                                </a:rPr>
                                <m:t>𝑇𝐻</m:t>
                              </m:r>
                              <m:sSubSup>
                                <m:sSubSupPr>
                                  <m:ctrlPr>
                                    <a:rPr lang="fr-FR" sz="1200" i="1">
                                      <a:latin typeface="Cambria Math" panose="02040503050406030204" pitchFamily="18" charset="0"/>
                                    </a:rPr>
                                  </m:ctrlPr>
                                </m:sSubSupPr>
                                <m:e>
                                  <m:r>
                                    <a:rPr lang="fr-FR" sz="1200" i="1">
                                      <a:latin typeface="Cambria Math" panose="02040503050406030204" pitchFamily="18" charset="0"/>
                                    </a:rPr>
                                    <m:t>𝐷</m:t>
                                  </m:r>
                                </m:e>
                                <m:sub>
                                  <m:r>
                                    <a:rPr lang="fr-FR" sz="1200" i="1">
                                      <a:latin typeface="Cambria Math" panose="02040503050406030204" pitchFamily="18" charset="0"/>
                                    </a:rPr>
                                    <m:t>𝑉</m:t>
                                  </m:r>
                                </m:sub>
                                <m:sup>
                                  <m:r>
                                    <a:rPr lang="fr-FR" sz="1200" i="1">
                                      <a:latin typeface="Cambria Math" panose="02040503050406030204" pitchFamily="18" charset="0"/>
                                    </a:rPr>
                                    <m:t>2</m:t>
                                  </m:r>
                                </m:sup>
                              </m:sSubSup>
                            </m:e>
                          </m:rad>
                          <m:rad>
                            <m:radPr>
                              <m:degHide m:val="on"/>
                              <m:ctrlPr>
                                <a:rPr lang="fr-FR" sz="1200" i="1">
                                  <a:latin typeface="Cambria Math" panose="02040503050406030204" pitchFamily="18" charset="0"/>
                                </a:rPr>
                              </m:ctrlPr>
                            </m:radPr>
                            <m:deg/>
                            <m:e>
                              <m:r>
                                <a:rPr lang="fr-FR" sz="1200" i="1">
                                  <a:latin typeface="Cambria Math" panose="02040503050406030204" pitchFamily="18" charset="0"/>
                                </a:rPr>
                                <m:t>1+</m:t>
                              </m:r>
                              <m:r>
                                <a:rPr lang="fr-FR" sz="1200" i="1">
                                  <a:latin typeface="Cambria Math" panose="02040503050406030204" pitchFamily="18" charset="0"/>
                                </a:rPr>
                                <m:t>𝑇𝐻</m:t>
                              </m:r>
                              <m:sSubSup>
                                <m:sSubSupPr>
                                  <m:ctrlPr>
                                    <a:rPr lang="fr-FR" sz="1200" i="1">
                                      <a:latin typeface="Cambria Math" panose="02040503050406030204" pitchFamily="18" charset="0"/>
                                    </a:rPr>
                                  </m:ctrlPr>
                                </m:sSubSupPr>
                                <m:e>
                                  <m:r>
                                    <a:rPr lang="fr-FR" sz="1200" i="1">
                                      <a:latin typeface="Cambria Math" panose="02040503050406030204" pitchFamily="18" charset="0"/>
                                    </a:rPr>
                                    <m:t>𝐷</m:t>
                                  </m:r>
                                </m:e>
                                <m:sub>
                                  <m:r>
                                    <a:rPr lang="fr-FR" sz="1200" i="1">
                                      <a:latin typeface="Cambria Math" panose="02040503050406030204" pitchFamily="18" charset="0"/>
                                    </a:rPr>
                                    <m:t>𝐼</m:t>
                                  </m:r>
                                </m:sub>
                                <m:sup>
                                  <m:r>
                                    <a:rPr lang="fr-FR" sz="1200" i="1">
                                      <a:latin typeface="Cambria Math" panose="02040503050406030204" pitchFamily="18" charset="0"/>
                                    </a:rPr>
                                    <m:t>2</m:t>
                                  </m:r>
                                </m:sup>
                              </m:sSubSup>
                            </m:e>
                          </m:rad>
                        </m:den>
                      </m:f>
                      <m:r>
                        <a:rPr lang="fr-FR" sz="1200" b="0" i="0" smtClean="0">
                          <a:latin typeface="Cambria Math" panose="02040503050406030204" pitchFamily="18" charset="0"/>
                        </a:rPr>
                        <m:t>=</m:t>
                      </m:r>
                      <m:r>
                        <a:rPr lang="fr-FR" sz="1200" b="0" i="1" smtClean="0">
                          <a:latin typeface="Cambria Math" panose="02040503050406030204" pitchFamily="18" charset="0"/>
                        </a:rPr>
                        <m:t>𝑃</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𝐹</m:t>
                          </m:r>
                        </m:e>
                        <m:sub>
                          <m:r>
                            <a:rPr lang="fr-FR" sz="1200" b="0" i="1" smtClean="0">
                              <a:latin typeface="Cambria Math" panose="02040503050406030204" pitchFamily="18" charset="0"/>
                            </a:rPr>
                            <m:t>𝑑𝑖𝑠𝑝</m:t>
                          </m:r>
                        </m:sub>
                      </m:sSub>
                      <m:r>
                        <a:rPr lang="fr-FR" sz="1200" b="0" i="1" smtClean="0">
                          <a:latin typeface="Cambria Math" panose="02040503050406030204" pitchFamily="18" charset="0"/>
                        </a:rPr>
                        <m:t>×</m:t>
                      </m:r>
                      <m:r>
                        <a:rPr lang="fr-FR" sz="1200" b="0" i="1" smtClean="0">
                          <a:latin typeface="Cambria Math" panose="02040503050406030204" pitchFamily="18" charset="0"/>
                        </a:rPr>
                        <m:t>𝑃</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𝐹</m:t>
                          </m:r>
                        </m:e>
                        <m:sub>
                          <m:r>
                            <a:rPr lang="fr-FR" sz="1200" b="0" i="1" smtClean="0">
                              <a:latin typeface="Cambria Math" panose="02040503050406030204" pitchFamily="18" charset="0"/>
                            </a:rPr>
                            <m:t>𝑑𝑖𝑠𝑡</m:t>
                          </m:r>
                        </m:sub>
                      </m:sSub>
                    </m:oMath>
                  </m:oMathPara>
                </a14:m>
                <a:endParaRPr lang="fr-FR" sz="1200" dirty="0"/>
              </a:p>
            </p:txBody>
          </p:sp>
        </mc:Choice>
        <mc:Fallback xmlns="">
          <p:sp>
            <p:nvSpPr>
              <p:cNvPr id="15" name="ZoneTexte 14"/>
              <p:cNvSpPr txBox="1">
                <a:spLocks noRot="1" noChangeAspect="1" noMove="1" noResize="1" noEditPoints="1" noAdjustHandles="1" noChangeArrowheads="1" noChangeShapeType="1" noTextEdit="1"/>
              </p:cNvSpPr>
              <p:nvPr/>
            </p:nvSpPr>
            <p:spPr>
              <a:xfrm>
                <a:off x="4860601" y="2391942"/>
                <a:ext cx="4052776" cy="576568"/>
              </a:xfrm>
              <a:prstGeom prst="rect">
                <a:avLst/>
              </a:prstGeom>
              <a:blipFill rotWithShape="0">
                <a:blip r:embed="rId4"/>
                <a:stretch>
                  <a:fillRect t="-1053"/>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6" name="ZoneTexte 15"/>
              <p:cNvSpPr txBox="1"/>
              <p:nvPr/>
            </p:nvSpPr>
            <p:spPr>
              <a:xfrm>
                <a:off x="4764869" y="3941785"/>
                <a:ext cx="4194196" cy="474874"/>
              </a:xfrm>
              <a:prstGeom prst="rect">
                <a:avLst/>
              </a:prstGeom>
              <a:solidFill>
                <a:srgbClr val="92D050"/>
              </a:solidFill>
              <a:ln>
                <a:noFill/>
              </a:ln>
              <a:effectLst/>
              <a:scene3d>
                <a:camera prst="orthographicFront">
                  <a:rot lat="0" lon="0" rev="0"/>
                </a:camera>
                <a:lightRig rig="contrasting" dir="t">
                  <a:rot lat="0" lon="0" rev="7800000"/>
                </a:lightRig>
              </a:scene3d>
              <a:sp3d>
                <a:bevelT w="139700" h="139700"/>
              </a:sp3d>
            </p:spPr>
            <p:txBody>
              <a:bodyPr wrap="square" rtlCol="0">
                <a:spAutoFit/>
              </a:bodyPr>
              <a:lstStyle/>
              <a:p>
                <a:r>
                  <a:rPr lang="fr-FR" sz="1200" b="1" dirty="0" smtClean="0">
                    <a:latin typeface="Cambria" panose="02040503050406030204" pitchFamily="18" charset="0"/>
                  </a:rPr>
                  <a:t>Note</a:t>
                </a:r>
                <a:r>
                  <a:rPr lang="fr-FR" sz="1200" dirty="0" smtClean="0">
                    <a:latin typeface="Cambria" panose="02040503050406030204" pitchFamily="18" charset="0"/>
                  </a:rPr>
                  <a:t>: Le facteur de puissance est dégradé par un facteur  de distorsion  </a:t>
                </a:r>
                <a14:m>
                  <m:oMath xmlns:m="http://schemas.openxmlformats.org/officeDocument/2006/math">
                    <m:sSub>
                      <m:sSubPr>
                        <m:ctrlPr>
                          <a:rPr lang="fr-FR" sz="1200" b="0" i="1" dirty="0" smtClean="0">
                            <a:latin typeface="Cambria Math" panose="02040503050406030204" pitchFamily="18" charset="0"/>
                          </a:rPr>
                        </m:ctrlPr>
                      </m:sSubPr>
                      <m:e>
                        <m:r>
                          <a:rPr lang="fr-FR" sz="1200" b="0" i="1" dirty="0" smtClean="0">
                            <a:latin typeface="Cambria Math" panose="02040503050406030204" pitchFamily="18" charset="0"/>
                          </a:rPr>
                          <m:t>𝑃𝐹</m:t>
                        </m:r>
                      </m:e>
                      <m:sub>
                        <m:r>
                          <a:rPr lang="fr-FR" sz="1200" b="0" i="1" dirty="0" smtClean="0">
                            <a:latin typeface="Cambria Math" panose="02040503050406030204" pitchFamily="18" charset="0"/>
                          </a:rPr>
                          <m:t>𝑑𝑖𝑠𝑡</m:t>
                        </m:r>
                      </m:sub>
                    </m:sSub>
                    <m:r>
                      <a:rPr lang="fr-FR" sz="1200" i="1" dirty="0" smtClean="0">
                        <a:latin typeface="Cambria Math" panose="02040503050406030204" pitchFamily="18" charset="0"/>
                      </a:rPr>
                      <m:t>=</m:t>
                    </m:r>
                    <m:r>
                      <a:rPr lang="fr-FR" sz="1200" i="1" dirty="0" smtClean="0">
                        <a:latin typeface="Cambria Math" panose="02040503050406030204" pitchFamily="18" charset="0"/>
                      </a:rPr>
                      <m:t>𝑓</m:t>
                    </m:r>
                    <m:r>
                      <a:rPr lang="fr-FR" sz="1200" i="1" dirty="0" smtClean="0">
                        <a:latin typeface="Cambria Math" panose="02040503050406030204" pitchFamily="18" charset="0"/>
                      </a:rPr>
                      <m:t>(</m:t>
                    </m:r>
                    <m:r>
                      <a:rPr lang="fr-FR" sz="1200" i="1" dirty="0" smtClean="0">
                        <a:latin typeface="Cambria Math" panose="02040503050406030204" pitchFamily="18" charset="0"/>
                      </a:rPr>
                      <m:t>𝑇𝐻</m:t>
                    </m:r>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𝐷</m:t>
                        </m:r>
                      </m:e>
                      <m:sub>
                        <m:r>
                          <a:rPr lang="fr-FR" sz="1200" i="1" dirty="0" smtClean="0">
                            <a:latin typeface="Cambria Math" panose="02040503050406030204" pitchFamily="18" charset="0"/>
                          </a:rPr>
                          <m:t>𝑉</m:t>
                        </m:r>
                      </m:sub>
                    </m:sSub>
                    <m:r>
                      <a:rPr lang="fr-FR" sz="1200" i="1" dirty="0" smtClean="0">
                        <a:latin typeface="Cambria Math" panose="02040503050406030204" pitchFamily="18" charset="0"/>
                      </a:rPr>
                      <m:t>, </m:t>
                    </m:r>
                    <m:r>
                      <a:rPr lang="fr-FR" sz="1200" i="1" dirty="0" smtClean="0">
                        <a:latin typeface="Cambria Math" panose="02040503050406030204" pitchFamily="18" charset="0"/>
                      </a:rPr>
                      <m:t>𝑇𝐻</m:t>
                    </m:r>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𝐷</m:t>
                        </m:r>
                      </m:e>
                      <m:sub>
                        <m:r>
                          <a:rPr lang="fr-FR" sz="1200" i="1" dirty="0" smtClean="0">
                            <a:latin typeface="Cambria Math" panose="02040503050406030204" pitchFamily="18" charset="0"/>
                          </a:rPr>
                          <m:t>𝐼</m:t>
                        </m:r>
                      </m:sub>
                    </m:sSub>
                    <m:r>
                      <a:rPr lang="fr-FR" sz="1200" i="1" dirty="0" smtClean="0">
                        <a:latin typeface="Cambria Math" panose="02040503050406030204" pitchFamily="18" charset="0"/>
                      </a:rPr>
                      <m:t>)</m:t>
                    </m:r>
                  </m:oMath>
                </a14:m>
                <a:endParaRPr lang="fr-FR" sz="1200" dirty="0">
                  <a:latin typeface="Cambria" panose="02040503050406030204" pitchFamily="18" charset="0"/>
                </a:endParaRPr>
              </a:p>
            </p:txBody>
          </p:sp>
        </mc:Choice>
        <mc:Fallback xmlns="">
          <p:sp>
            <p:nvSpPr>
              <p:cNvPr id="16" name="ZoneTexte 15"/>
              <p:cNvSpPr txBox="1">
                <a:spLocks noRot="1" noChangeAspect="1" noMove="1" noResize="1" noEditPoints="1" noAdjustHandles="1" noChangeArrowheads="1" noChangeShapeType="1" noTextEdit="1"/>
              </p:cNvSpPr>
              <p:nvPr/>
            </p:nvSpPr>
            <p:spPr>
              <a:xfrm>
                <a:off x="4764869" y="3941785"/>
                <a:ext cx="4194196" cy="474874"/>
              </a:xfrm>
              <a:prstGeom prst="rect">
                <a:avLst/>
              </a:prstGeom>
              <a:blipFill rotWithShape="0">
                <a:blip r:embed="rId5"/>
                <a:stretch>
                  <a:fillRect b="-3614"/>
                </a:stretch>
              </a:blipFill>
              <a:ln>
                <a:noFill/>
              </a:ln>
              <a:effectLst/>
            </p:spPr>
            <p:txBody>
              <a:bodyPr/>
              <a:lstStyle/>
              <a:p>
                <a:r>
                  <a:rPr lang="fr-FR">
                    <a:noFill/>
                  </a:rPr>
                  <a:t> </a:t>
                </a:r>
              </a:p>
            </p:txBody>
          </p:sp>
        </mc:Fallback>
      </mc:AlternateContent>
      <p:sp>
        <p:nvSpPr>
          <p:cNvPr id="17" name="Rectangle à coins arrondis 16"/>
          <p:cNvSpPr/>
          <p:nvPr/>
        </p:nvSpPr>
        <p:spPr>
          <a:xfrm>
            <a:off x="5708076" y="1868185"/>
            <a:ext cx="1174558" cy="416747"/>
          </a:xfrm>
          <a:prstGeom prst="wedgeRoundRectCallout">
            <a:avLst>
              <a:gd name="adj1" fmla="val 128943"/>
              <a:gd name="adj2" fmla="val 102022"/>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Facteur de déplacement</a:t>
            </a:r>
            <a:endParaRPr lang="fr-FR" sz="1200" dirty="0">
              <a:solidFill>
                <a:schemeClr val="tx1"/>
              </a:solidFill>
              <a:latin typeface="Cambria" panose="02040503050406030204" pitchFamily="18" charset="0"/>
            </a:endParaRPr>
          </a:p>
        </p:txBody>
      </p:sp>
      <p:sp>
        <p:nvSpPr>
          <p:cNvPr id="18" name="Rectangle à coins arrondis 17"/>
          <p:cNvSpPr/>
          <p:nvPr/>
        </p:nvSpPr>
        <p:spPr>
          <a:xfrm>
            <a:off x="7413295" y="1868184"/>
            <a:ext cx="1130158" cy="416747"/>
          </a:xfrm>
          <a:prstGeom prst="wedgeRoundRectCallout">
            <a:avLst>
              <a:gd name="adj1" fmla="val 50268"/>
              <a:gd name="adj2" fmla="val 94626"/>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Facteur de distorsion</a:t>
            </a:r>
            <a:endParaRPr lang="fr-FR" sz="1200" dirty="0">
              <a:solidFill>
                <a:schemeClr val="tx1"/>
              </a:solidFill>
              <a:latin typeface="Cambria" panose="02040503050406030204" pitchFamily="18" charset="0"/>
            </a:endParaRPr>
          </a:p>
        </p:txBody>
      </p:sp>
      <p:cxnSp>
        <p:nvCxnSpPr>
          <p:cNvPr id="19" name="Connecteur droit avec flèche 18"/>
          <p:cNvCxnSpPr/>
          <p:nvPr/>
        </p:nvCxnSpPr>
        <p:spPr>
          <a:xfrm flipH="1">
            <a:off x="6882634" y="2738677"/>
            <a:ext cx="1140089" cy="456786"/>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0" name="ZoneTexte 19"/>
              <p:cNvSpPr txBox="1"/>
              <p:nvPr/>
            </p:nvSpPr>
            <p:spPr>
              <a:xfrm>
                <a:off x="4860601" y="3243918"/>
                <a:ext cx="3097964" cy="57656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b="0" i="1" smtClean="0">
                          <a:latin typeface="Cambria Math" panose="02040503050406030204" pitchFamily="18" charset="0"/>
                        </a:rPr>
                        <m:t>𝑃</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𝐹</m:t>
                          </m:r>
                        </m:e>
                        <m:sub>
                          <m:r>
                            <a:rPr lang="fr-FR" sz="1200" b="0" i="1" smtClean="0">
                              <a:latin typeface="Cambria Math" panose="02040503050406030204" pitchFamily="18" charset="0"/>
                            </a:rPr>
                            <m:t>𝑑𝑖𝑠𝑝</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r>
                            <a:rPr lang="fr-FR" sz="1200" b="0" i="1" smtClean="0">
                              <a:latin typeface="Cambria Math" panose="02040503050406030204" pitchFamily="18" charset="0"/>
                            </a:rPr>
                            <m:t>1</m:t>
                          </m:r>
                        </m:num>
                        <m:den>
                          <m:rad>
                            <m:radPr>
                              <m:degHide m:val="on"/>
                              <m:ctrlPr>
                                <a:rPr lang="fr-FR" sz="1200" i="1">
                                  <a:latin typeface="Cambria Math" panose="02040503050406030204" pitchFamily="18" charset="0"/>
                                </a:rPr>
                              </m:ctrlPr>
                            </m:radPr>
                            <m:deg/>
                            <m:e>
                              <m:r>
                                <a:rPr lang="fr-FR" sz="1200" i="1">
                                  <a:latin typeface="Cambria Math" panose="02040503050406030204" pitchFamily="18" charset="0"/>
                                </a:rPr>
                                <m:t>1+</m:t>
                              </m:r>
                              <m:r>
                                <a:rPr lang="fr-FR" sz="1200" i="1">
                                  <a:latin typeface="Cambria Math" panose="02040503050406030204" pitchFamily="18" charset="0"/>
                                </a:rPr>
                                <m:t>𝑇𝐻</m:t>
                              </m:r>
                              <m:sSubSup>
                                <m:sSubSupPr>
                                  <m:ctrlPr>
                                    <a:rPr lang="fr-FR" sz="1200" i="1">
                                      <a:latin typeface="Cambria Math" panose="02040503050406030204" pitchFamily="18" charset="0"/>
                                    </a:rPr>
                                  </m:ctrlPr>
                                </m:sSubSupPr>
                                <m:e>
                                  <m:r>
                                    <a:rPr lang="fr-FR" sz="1200" i="1">
                                      <a:latin typeface="Cambria Math" panose="02040503050406030204" pitchFamily="18" charset="0"/>
                                    </a:rPr>
                                    <m:t>𝐷</m:t>
                                  </m:r>
                                </m:e>
                                <m:sub>
                                  <m:r>
                                    <a:rPr lang="fr-FR" sz="1200" i="1">
                                      <a:latin typeface="Cambria Math" panose="02040503050406030204" pitchFamily="18" charset="0"/>
                                    </a:rPr>
                                    <m:t>𝑉</m:t>
                                  </m:r>
                                </m:sub>
                                <m:sup>
                                  <m:r>
                                    <a:rPr lang="fr-FR" sz="1200" i="1">
                                      <a:latin typeface="Cambria Math" panose="02040503050406030204" pitchFamily="18" charset="0"/>
                                    </a:rPr>
                                    <m:t>2</m:t>
                                  </m:r>
                                </m:sup>
                              </m:sSubSup>
                            </m:e>
                          </m:rad>
                          <m:rad>
                            <m:radPr>
                              <m:degHide m:val="on"/>
                              <m:ctrlPr>
                                <a:rPr lang="fr-FR" sz="1200" i="1">
                                  <a:latin typeface="Cambria Math" panose="02040503050406030204" pitchFamily="18" charset="0"/>
                                </a:rPr>
                              </m:ctrlPr>
                            </m:radPr>
                            <m:deg/>
                            <m:e>
                              <m:r>
                                <a:rPr lang="fr-FR" sz="1200" i="1">
                                  <a:latin typeface="Cambria Math" panose="02040503050406030204" pitchFamily="18" charset="0"/>
                                </a:rPr>
                                <m:t>1+</m:t>
                              </m:r>
                              <m:r>
                                <a:rPr lang="fr-FR" sz="1200" i="1">
                                  <a:latin typeface="Cambria Math" panose="02040503050406030204" pitchFamily="18" charset="0"/>
                                </a:rPr>
                                <m:t>𝑇𝐻</m:t>
                              </m:r>
                              <m:sSubSup>
                                <m:sSubSupPr>
                                  <m:ctrlPr>
                                    <a:rPr lang="fr-FR" sz="1200" i="1">
                                      <a:latin typeface="Cambria Math" panose="02040503050406030204" pitchFamily="18" charset="0"/>
                                    </a:rPr>
                                  </m:ctrlPr>
                                </m:sSubSupPr>
                                <m:e>
                                  <m:r>
                                    <a:rPr lang="fr-FR" sz="1200" i="1">
                                      <a:latin typeface="Cambria Math" panose="02040503050406030204" pitchFamily="18" charset="0"/>
                                    </a:rPr>
                                    <m:t>𝐷</m:t>
                                  </m:r>
                                </m:e>
                                <m:sub>
                                  <m:r>
                                    <a:rPr lang="fr-FR" sz="1200" i="1">
                                      <a:latin typeface="Cambria Math" panose="02040503050406030204" pitchFamily="18" charset="0"/>
                                    </a:rPr>
                                    <m:t>𝐼</m:t>
                                  </m:r>
                                </m:sub>
                                <m:sup>
                                  <m:r>
                                    <a:rPr lang="fr-FR" sz="1200" i="1">
                                      <a:latin typeface="Cambria Math" panose="02040503050406030204" pitchFamily="18" charset="0"/>
                                    </a:rPr>
                                    <m:t>2</m:t>
                                  </m:r>
                                </m:sup>
                              </m:sSubSup>
                            </m:e>
                          </m:rad>
                        </m:den>
                      </m:f>
                      <m:r>
                        <a:rPr lang="fr-FR" sz="1200" b="0" i="0"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1</m:t>
                              </m:r>
                            </m:sub>
                          </m:sSub>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1</m:t>
                              </m:r>
                            </m:sub>
                          </m:sSub>
                        </m:num>
                        <m:den>
                          <m:r>
                            <a:rPr lang="fr-FR" sz="1200" b="0" i="1" smtClean="0">
                              <a:latin typeface="Cambria Math" panose="02040503050406030204" pitchFamily="18" charset="0"/>
                            </a:rPr>
                            <m:t>𝑉𝐼</m:t>
                          </m:r>
                        </m:den>
                      </m:f>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𝑆</m:t>
                              </m:r>
                            </m:e>
                            <m:sub>
                              <m:r>
                                <a:rPr lang="fr-FR" sz="1200" b="0" i="1" smtClean="0">
                                  <a:latin typeface="Cambria Math" panose="02040503050406030204" pitchFamily="18" charset="0"/>
                                </a:rPr>
                                <m:t>1</m:t>
                              </m:r>
                            </m:sub>
                          </m:sSub>
                        </m:num>
                        <m:den>
                          <m:r>
                            <a:rPr lang="fr-FR" sz="1200" b="0" i="1" smtClean="0">
                              <a:latin typeface="Cambria Math" panose="02040503050406030204" pitchFamily="18" charset="0"/>
                            </a:rPr>
                            <m:t>𝑆</m:t>
                          </m:r>
                        </m:den>
                      </m:f>
                    </m:oMath>
                  </m:oMathPara>
                </a14:m>
                <a:endParaRPr lang="fr-FR" sz="1200" dirty="0"/>
              </a:p>
            </p:txBody>
          </p:sp>
        </mc:Choice>
        <mc:Fallback xmlns="">
          <p:sp>
            <p:nvSpPr>
              <p:cNvPr id="20" name="ZoneTexte 19"/>
              <p:cNvSpPr txBox="1">
                <a:spLocks noRot="1" noChangeAspect="1" noMove="1" noResize="1" noEditPoints="1" noAdjustHandles="1" noChangeArrowheads="1" noChangeShapeType="1" noTextEdit="1"/>
              </p:cNvSpPr>
              <p:nvPr/>
            </p:nvSpPr>
            <p:spPr>
              <a:xfrm>
                <a:off x="4860601" y="3243918"/>
                <a:ext cx="3097964" cy="576568"/>
              </a:xfrm>
              <a:prstGeom prst="rect">
                <a:avLst/>
              </a:prstGeom>
              <a:blipFill rotWithShape="0">
                <a:blip r:embed="rId6"/>
                <a:stretch>
                  <a:fillRect t="-2105"/>
                </a:stretch>
              </a:blipFill>
            </p:spPr>
            <p:txBody>
              <a:bodyPr/>
              <a:lstStyle/>
              <a:p>
                <a:r>
                  <a:rPr lang="fr-FR">
                    <a:noFill/>
                  </a:rPr>
                  <a:t> </a:t>
                </a:r>
              </a:p>
            </p:txBody>
          </p:sp>
        </mc:Fallback>
      </mc:AlternateContent>
      <p:pic>
        <p:nvPicPr>
          <p:cNvPr id="21" name="Image 20"/>
          <p:cNvPicPr>
            <a:picLocks noChangeAspect="1"/>
          </p:cNvPicPr>
          <p:nvPr/>
        </p:nvPicPr>
        <p:blipFill>
          <a:blip r:embed="rId7"/>
          <a:stretch>
            <a:fillRect/>
          </a:stretch>
        </p:blipFill>
        <p:spPr>
          <a:xfrm>
            <a:off x="6034784" y="4929660"/>
            <a:ext cx="2938527" cy="1377815"/>
          </a:xfrm>
          <a:prstGeom prst="rect">
            <a:avLst/>
          </a:prstGeom>
        </p:spPr>
      </p:pic>
      <p:sp>
        <p:nvSpPr>
          <p:cNvPr id="23" name="ZoneTexte 22"/>
          <p:cNvSpPr txBox="1"/>
          <p:nvPr/>
        </p:nvSpPr>
        <p:spPr>
          <a:xfrm>
            <a:off x="230646" y="1822601"/>
            <a:ext cx="4176000" cy="1980000"/>
          </a:xfrm>
          <a:prstGeom prst="rect">
            <a:avLst/>
          </a:prstGeo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endParaRPr lang="fr-FR" dirty="0"/>
          </a:p>
        </p:txBody>
      </p:sp>
      <p:sp>
        <p:nvSpPr>
          <p:cNvPr id="24" name="ZoneTexte 23"/>
          <p:cNvSpPr txBox="1"/>
          <p:nvPr/>
        </p:nvSpPr>
        <p:spPr>
          <a:xfrm>
            <a:off x="156103" y="1821679"/>
            <a:ext cx="3909404" cy="461665"/>
          </a:xfrm>
          <a:prstGeom prst="rect">
            <a:avLst/>
          </a:prstGeom>
          <a:noFill/>
        </p:spPr>
        <p:txBody>
          <a:bodyPr wrap="none" rtlCol="0">
            <a:spAutoFit/>
          </a:bodyPr>
          <a:lstStyle/>
          <a:p>
            <a:r>
              <a:rPr lang="fr-FR" sz="1200" dirty="0">
                <a:latin typeface="Cambria" panose="02040503050406030204" pitchFamily="18" charset="0"/>
              </a:rPr>
              <a:t>La puissance réelle </a:t>
            </a:r>
            <a:r>
              <a:rPr lang="fr-FR" sz="1200" dirty="0" smtClean="0">
                <a:latin typeface="Cambria" panose="02040503050406030204" pitchFamily="18" charset="0"/>
              </a:rPr>
              <a:t>instantanée définie par </a:t>
            </a:r>
            <a:r>
              <a:rPr lang="fr-FR" sz="1200" b="1" dirty="0" err="1" smtClean="0">
                <a:latin typeface="Cambria" panose="02040503050406030204" pitchFamily="18" charset="0"/>
              </a:rPr>
              <a:t>Budeanu</a:t>
            </a:r>
            <a:r>
              <a:rPr lang="fr-FR" sz="1200" dirty="0" smtClean="0">
                <a:latin typeface="Cambria" panose="02040503050406030204" pitchFamily="18" charset="0"/>
              </a:rPr>
              <a:t> </a:t>
            </a:r>
            <a:r>
              <a:rPr lang="fr-FR" sz="1200" dirty="0">
                <a:latin typeface="Cambria" panose="02040503050406030204" pitchFamily="18" charset="0"/>
              </a:rPr>
              <a:t>est </a:t>
            </a:r>
            <a:endParaRPr lang="fr-FR" sz="1200" dirty="0" smtClean="0">
              <a:latin typeface="Cambria" panose="02040503050406030204" pitchFamily="18" charset="0"/>
            </a:endParaRPr>
          </a:p>
          <a:p>
            <a:r>
              <a:rPr lang="fr-FR" sz="1200" dirty="0" smtClean="0">
                <a:latin typeface="Cambria" panose="02040503050406030204" pitchFamily="18" charset="0"/>
              </a:rPr>
              <a:t>donnée </a:t>
            </a:r>
            <a:r>
              <a:rPr lang="fr-FR" sz="1200" dirty="0">
                <a:latin typeface="Cambria" panose="02040503050406030204" pitchFamily="18" charset="0"/>
              </a:rPr>
              <a:t>par</a:t>
            </a:r>
          </a:p>
        </p:txBody>
      </p:sp>
      <mc:AlternateContent xmlns:mc="http://schemas.openxmlformats.org/markup-compatibility/2006" xmlns:a14="http://schemas.microsoft.com/office/drawing/2010/main">
        <mc:Choice Requires="a14">
          <p:sp>
            <p:nvSpPr>
              <p:cNvPr id="25" name="ZoneTexte 24"/>
              <p:cNvSpPr txBox="1"/>
              <p:nvPr/>
            </p:nvSpPr>
            <p:spPr>
              <a:xfrm>
                <a:off x="274593" y="2242482"/>
                <a:ext cx="1358064" cy="503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a:latin typeface="Cambria Math" panose="02040503050406030204" pitchFamily="18" charset="0"/>
                        </a:rPr>
                        <m:t>𝑝</m:t>
                      </m:r>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r>
                            <a:rPr lang="fr-FR" sz="1200" i="1">
                              <a:latin typeface="Cambria Math" panose="02040503050406030204" pitchFamily="18" charset="0"/>
                              <a:ea typeface="Cambria Math" panose="02040503050406030204" pitchFamily="18" charset="0"/>
                            </a:rPr>
                            <m:t>ℜ</m:t>
                          </m:r>
                          <m:d>
                            <m:dPr>
                              <m:begChr m:val="{"/>
                              <m:endChr m:val="}"/>
                              <m:ctrlPr>
                                <a:rPr lang="fr-FR" sz="1200" i="1">
                                  <a:latin typeface="Cambria Math" panose="02040503050406030204" pitchFamily="18" charset="0"/>
                                  <a:ea typeface="Cambria Math" panose="02040503050406030204" pitchFamily="18" charset="0"/>
                                </a:rPr>
                              </m:ctrlPr>
                            </m:dPr>
                            <m:e>
                              <m:sSub>
                                <m:sSubPr>
                                  <m:ctrlPr>
                                    <a:rPr lang="fr-FR" sz="1200" i="1">
                                      <a:latin typeface="Cambria Math" panose="02040503050406030204" pitchFamily="18" charset="0"/>
                                      <a:ea typeface="Cambria Math" panose="02040503050406030204" pitchFamily="18" charset="0"/>
                                    </a:rPr>
                                  </m:ctrlPr>
                                </m:sSubPr>
                                <m:e>
                                  <m:r>
                                    <a:rPr lang="fr-FR" sz="1200" i="1">
                                      <a:latin typeface="Cambria Math" panose="02040503050406030204" pitchFamily="18" charset="0"/>
                                      <a:ea typeface="Cambria Math" panose="02040503050406030204" pitchFamily="18" charset="0"/>
                                    </a:rPr>
                                    <m:t>𝑣</m:t>
                                  </m:r>
                                </m:e>
                                <m:sub>
                                  <m:r>
                                    <a:rPr lang="fr-FR" sz="1200" i="1">
                                      <a:latin typeface="Cambria Math" panose="02040503050406030204" pitchFamily="18" charset="0"/>
                                      <a:ea typeface="Cambria Math" panose="02040503050406030204" pitchFamily="18" charset="0"/>
                                    </a:rPr>
                                    <m:t>h</m:t>
                                  </m:r>
                                </m:sub>
                              </m:sSub>
                            </m:e>
                          </m:d>
                        </m:e>
                      </m:nary>
                      <m:r>
                        <a:rPr lang="fr-FR" sz="1200" i="1">
                          <a:latin typeface="Cambria Math" panose="02040503050406030204" pitchFamily="18" charset="0"/>
                          <a:ea typeface="Cambria Math" panose="02040503050406030204" pitchFamily="18" charset="0"/>
                        </a:rPr>
                        <m:t>ℜ</m:t>
                      </m:r>
                      <m:r>
                        <a:rPr lang="fr-FR" sz="1200" i="1">
                          <a:latin typeface="Cambria Math" panose="02040503050406030204" pitchFamily="18" charset="0"/>
                          <a:ea typeface="Cambria Math" panose="02040503050406030204" pitchFamily="18" charset="0"/>
                        </a:rPr>
                        <m:t>{</m:t>
                      </m:r>
                      <m:sSub>
                        <m:sSubPr>
                          <m:ctrlPr>
                            <a:rPr lang="fr-FR" sz="1200" i="1">
                              <a:latin typeface="Cambria Math" panose="02040503050406030204" pitchFamily="18" charset="0"/>
                              <a:ea typeface="Cambria Math" panose="02040503050406030204" pitchFamily="18" charset="0"/>
                            </a:rPr>
                          </m:ctrlPr>
                        </m:sSubPr>
                        <m:e>
                          <m:r>
                            <a:rPr lang="fr-FR" sz="1200" i="1">
                              <a:latin typeface="Cambria Math" panose="02040503050406030204" pitchFamily="18" charset="0"/>
                              <a:ea typeface="Cambria Math" panose="02040503050406030204" pitchFamily="18" charset="0"/>
                            </a:rPr>
                            <m:t>𝑖</m:t>
                          </m:r>
                        </m:e>
                        <m:sub>
                          <m:r>
                            <a:rPr lang="fr-FR" sz="1200" i="1">
                              <a:latin typeface="Cambria Math" panose="02040503050406030204" pitchFamily="18" charset="0"/>
                              <a:ea typeface="Cambria Math" panose="02040503050406030204" pitchFamily="18" charset="0"/>
                            </a:rPr>
                            <m:t>h</m:t>
                          </m:r>
                        </m:sub>
                      </m:sSub>
                      <m:r>
                        <a:rPr lang="fr-FR" sz="1200" i="1">
                          <a:latin typeface="Cambria Math" panose="02040503050406030204" pitchFamily="18" charset="0"/>
                          <a:ea typeface="Cambria Math" panose="02040503050406030204" pitchFamily="18" charset="0"/>
                        </a:rPr>
                        <m:t>}</m:t>
                      </m:r>
                    </m:oMath>
                  </m:oMathPara>
                </a14:m>
                <a:endParaRPr lang="fr-FR" sz="1200" dirty="0"/>
              </a:p>
            </p:txBody>
          </p:sp>
        </mc:Choice>
        <mc:Fallback xmlns="">
          <p:sp>
            <p:nvSpPr>
              <p:cNvPr id="25" name="ZoneTexte 24"/>
              <p:cNvSpPr txBox="1">
                <a:spLocks noRot="1" noChangeAspect="1" noMove="1" noResize="1" noEditPoints="1" noAdjustHandles="1" noChangeArrowheads="1" noChangeShapeType="1" noTextEdit="1"/>
              </p:cNvSpPr>
              <p:nvPr/>
            </p:nvSpPr>
            <p:spPr>
              <a:xfrm>
                <a:off x="274593" y="2242482"/>
                <a:ext cx="1358064" cy="503536"/>
              </a:xfrm>
              <a:prstGeom prst="rect">
                <a:avLst/>
              </a:prstGeom>
              <a:blipFill rotWithShape="0">
                <a:blip r:embed="rId8"/>
                <a:stretch>
                  <a:fillRect l="-19731" t="-124390" r="-22422" b="-186585"/>
                </a:stretch>
              </a:blipFill>
            </p:spPr>
            <p:txBody>
              <a:bodyPr/>
              <a:lstStyle/>
              <a:p>
                <a:r>
                  <a:rPr lang="fr-FR">
                    <a:noFill/>
                  </a:rPr>
                  <a:t> </a:t>
                </a:r>
              </a:p>
            </p:txBody>
          </p:sp>
        </mc:Fallback>
      </mc:AlternateContent>
      <p:sp>
        <p:nvSpPr>
          <p:cNvPr id="26" name="ZoneTexte 25"/>
          <p:cNvSpPr txBox="1"/>
          <p:nvPr/>
        </p:nvSpPr>
        <p:spPr>
          <a:xfrm>
            <a:off x="156103" y="2807359"/>
            <a:ext cx="2649764" cy="276999"/>
          </a:xfrm>
          <a:prstGeom prst="rect">
            <a:avLst/>
          </a:prstGeom>
          <a:noFill/>
        </p:spPr>
        <p:txBody>
          <a:bodyPr wrap="none" rtlCol="0">
            <a:spAutoFit/>
          </a:bodyPr>
          <a:lstStyle/>
          <a:p>
            <a:r>
              <a:rPr lang="fr-FR" sz="1200" dirty="0">
                <a:latin typeface="Cambria" panose="02040503050406030204" pitchFamily="18" charset="0"/>
              </a:rPr>
              <a:t>La puissance réelle (puissance active)</a:t>
            </a:r>
          </a:p>
        </p:txBody>
      </p:sp>
      <mc:AlternateContent xmlns:mc="http://schemas.openxmlformats.org/markup-compatibility/2006" xmlns:a14="http://schemas.microsoft.com/office/drawing/2010/main">
        <mc:Choice Requires="a14">
          <p:sp>
            <p:nvSpPr>
              <p:cNvPr id="27" name="ZoneTexte 26"/>
              <p:cNvSpPr txBox="1"/>
              <p:nvPr/>
            </p:nvSpPr>
            <p:spPr>
              <a:xfrm>
                <a:off x="12997" y="3249337"/>
                <a:ext cx="4395349" cy="503536"/>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smtClean="0">
                          <a:latin typeface="Cambria Math" panose="02040503050406030204" pitchFamily="18" charset="0"/>
                        </a:rPr>
                        <m:t>𝑃</m:t>
                      </m:r>
                      <m:r>
                        <a:rPr lang="fr-FR" sz="1200" i="1" smtClean="0">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1</m:t>
                          </m:r>
                        </m:num>
                        <m:den>
                          <m:r>
                            <a:rPr lang="fr-FR" sz="1200" i="1">
                              <a:latin typeface="Cambria Math" panose="02040503050406030204" pitchFamily="18" charset="0"/>
                            </a:rPr>
                            <m:t>𝑇</m:t>
                          </m:r>
                        </m:den>
                      </m:f>
                      <m:nary>
                        <m:naryPr>
                          <m:ctrlPr>
                            <a:rPr lang="fr-FR" sz="1200" i="1">
                              <a:latin typeface="Cambria Math" panose="02040503050406030204" pitchFamily="18" charset="0"/>
                            </a:rPr>
                          </m:ctrlPr>
                        </m:naryPr>
                        <m:sub>
                          <m:r>
                            <m:rPr>
                              <m:brk m:alnAt="23"/>
                            </m:rPr>
                            <a:rPr lang="fr-FR" sz="1200" i="1">
                              <a:latin typeface="Cambria Math" panose="02040503050406030204" pitchFamily="18" charset="0"/>
                            </a:rPr>
                            <m:t>0</m:t>
                          </m:r>
                        </m:sub>
                        <m:sup>
                          <m:r>
                            <a:rPr lang="fr-FR" sz="1200" i="1">
                              <a:latin typeface="Cambria Math" panose="02040503050406030204" pitchFamily="18" charset="0"/>
                            </a:rPr>
                            <m:t>𝑇</m:t>
                          </m:r>
                        </m:sup>
                        <m:e>
                          <m:r>
                            <a:rPr lang="fr-FR" sz="1200" i="1">
                              <a:latin typeface="Cambria Math" panose="02040503050406030204" pitchFamily="18" charset="0"/>
                            </a:rPr>
                            <m:t>𝑝</m:t>
                          </m:r>
                          <m:d>
                            <m:dPr>
                              <m:ctrlPr>
                                <a:rPr lang="fr-FR" sz="1200" i="1">
                                  <a:latin typeface="Cambria Math" panose="02040503050406030204" pitchFamily="18" charset="0"/>
                                </a:rPr>
                              </m:ctrlPr>
                            </m:dPr>
                            <m:e>
                              <m:r>
                                <a:rPr lang="fr-FR" sz="1200" i="1">
                                  <a:latin typeface="Cambria Math" panose="02040503050406030204" pitchFamily="18" charset="0"/>
                                </a:rPr>
                                <m:t>𝑡</m:t>
                              </m:r>
                            </m:e>
                          </m:d>
                          <m:r>
                            <a:rPr lang="fr-FR" sz="1200" i="1">
                              <a:latin typeface="Cambria Math" panose="02040503050406030204" pitchFamily="18" charset="0"/>
                            </a:rPr>
                            <m:t> </m:t>
                          </m:r>
                          <m:r>
                            <a:rPr lang="fr-FR" sz="1200" i="1">
                              <a:latin typeface="Cambria Math" panose="02040503050406030204" pitchFamily="18" charset="0"/>
                            </a:rPr>
                            <m:t>𝑑𝑡</m:t>
                          </m:r>
                        </m:e>
                      </m:nary>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h</m:t>
                              </m:r>
                            </m:sub>
                          </m:sSub>
                          <m:sSub>
                            <m:sSubPr>
                              <m:ctrlPr>
                                <a:rPr lang="fr-FR" sz="1200" i="1">
                                  <a:latin typeface="Cambria Math" panose="02040503050406030204" pitchFamily="18" charset="0"/>
                                </a:rPr>
                              </m:ctrlPr>
                            </m:sSubPr>
                            <m:e>
                              <m:r>
                                <a:rPr lang="fr-FR" sz="1200" i="1">
                                  <a:latin typeface="Cambria Math" panose="02040503050406030204" pitchFamily="18" charset="0"/>
                                </a:rPr>
                                <m:t>𝐼</m:t>
                              </m:r>
                            </m:e>
                            <m:sub>
                              <m:r>
                                <a:rPr lang="fr-FR" sz="1200" i="1">
                                  <a:latin typeface="Cambria Math" panose="02040503050406030204" pitchFamily="18" charset="0"/>
                                </a:rPr>
                                <m:t>h</m:t>
                              </m:r>
                            </m:sub>
                          </m:sSub>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cos</m:t>
                              </m:r>
                            </m:fName>
                            <m:e>
                              <m:d>
                                <m:dPr>
                                  <m:ctrlPr>
                                    <a:rPr lang="fr-FR" sz="1200" i="1">
                                      <a:latin typeface="Cambria Math" panose="02040503050406030204" pitchFamily="18" charset="0"/>
                                    </a:rPr>
                                  </m:ctrlPr>
                                </m:dPr>
                                <m:e>
                                  <m:sSub>
                                    <m:sSubPr>
                                      <m:ctrlPr>
                                        <a:rPr lang="fr-FR" sz="1200" i="1">
                                          <a:latin typeface="Cambria Math" panose="02040503050406030204" pitchFamily="18" charset="0"/>
                                        </a:rPr>
                                      </m:ctrlPr>
                                    </m:sSubPr>
                                    <m:e>
                                      <m:r>
                                        <a:rPr lang="fr-FR" sz="1200" i="1">
                                          <a:latin typeface="Cambria Math" panose="02040503050406030204" pitchFamily="18" charset="0"/>
                                        </a:rPr>
                                        <m:t>𝜙</m:t>
                                      </m:r>
                                    </m:e>
                                    <m:sub>
                                      <m:r>
                                        <a:rPr lang="fr-FR" sz="1200" i="1">
                                          <a:latin typeface="Cambria Math" panose="02040503050406030204" pitchFamily="18" charset="0"/>
                                        </a:rPr>
                                        <m:t>h</m:t>
                                      </m:r>
                                    </m:sub>
                                  </m:sSub>
                                </m:e>
                              </m:d>
                              <m:r>
                                <a:rPr lang="fr-FR" sz="1200" i="1">
                                  <a:latin typeface="Cambria Math" panose="02040503050406030204" pitchFamily="18" charset="0"/>
                                </a:rPr>
                                <m:t>, </m:t>
                              </m:r>
                              <m:r>
                                <a:rPr lang="fr-FR" sz="1200" b="0" i="1" smtClean="0">
                                  <a:latin typeface="Cambria Math" panose="02040503050406030204" pitchFamily="18" charset="0"/>
                                </a:rPr>
                                <m:t> </m:t>
                              </m:r>
                              <m:r>
                                <a:rPr lang="fr-FR" sz="1200" i="1">
                                  <a:latin typeface="Cambria Math" panose="02040503050406030204" pitchFamily="18" charset="0"/>
                                </a:rPr>
                                <m:t>𝑜</m:t>
                              </m:r>
                              <m:r>
                                <a:rPr lang="fr-FR" sz="1200" i="1">
                                  <a:latin typeface="Cambria Math" panose="02040503050406030204" pitchFamily="18" charset="0"/>
                                </a:rPr>
                                <m:t>ù </m:t>
                              </m:r>
                              <m:sSub>
                                <m:sSubPr>
                                  <m:ctrlPr>
                                    <a:rPr lang="fr-FR" sz="1200" i="1">
                                      <a:latin typeface="Cambria Math" panose="02040503050406030204" pitchFamily="18" charset="0"/>
                                    </a:rPr>
                                  </m:ctrlPr>
                                </m:sSubPr>
                                <m:e>
                                  <m:r>
                                    <a:rPr lang="fr-FR" sz="1200" i="1">
                                      <a:latin typeface="Cambria Math" panose="02040503050406030204" pitchFamily="18" charset="0"/>
                                    </a:rPr>
                                    <m:t>𝜙</m:t>
                                  </m:r>
                                </m:e>
                                <m:sub>
                                  <m:r>
                                    <a:rPr lang="fr-FR" sz="1200" i="1">
                                      <a:latin typeface="Cambria Math" panose="02040503050406030204" pitchFamily="18" charset="0"/>
                                    </a:rPr>
                                    <m:t>h</m:t>
                                  </m:r>
                                </m:sub>
                              </m:sSub>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𝜃</m:t>
                                  </m:r>
                                </m:e>
                                <m:sub>
                                  <m:r>
                                    <a:rPr lang="fr-FR" sz="1200" i="1">
                                      <a:latin typeface="Cambria Math" panose="02040503050406030204" pitchFamily="18" charset="0"/>
                                    </a:rPr>
                                    <m:t>h</m:t>
                                  </m:r>
                                </m:sub>
                              </m:sSub>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𝛿</m:t>
                                  </m:r>
                                </m:e>
                                <m:sub>
                                  <m:r>
                                    <a:rPr lang="fr-FR" sz="1200" i="1">
                                      <a:latin typeface="Cambria Math" panose="02040503050406030204" pitchFamily="18" charset="0"/>
                                    </a:rPr>
                                    <m:t>h</m:t>
                                  </m:r>
                                </m:sub>
                              </m:sSub>
                            </m:e>
                          </m:func>
                        </m:e>
                      </m:nary>
                    </m:oMath>
                  </m:oMathPara>
                </a14:m>
                <a:endParaRPr lang="fr-FR" sz="1200" dirty="0"/>
              </a:p>
            </p:txBody>
          </p:sp>
        </mc:Choice>
        <mc:Fallback xmlns="">
          <p:sp>
            <p:nvSpPr>
              <p:cNvPr id="27" name="ZoneTexte 26"/>
              <p:cNvSpPr txBox="1">
                <a:spLocks noRot="1" noChangeAspect="1" noMove="1" noResize="1" noEditPoints="1" noAdjustHandles="1" noChangeArrowheads="1" noChangeShapeType="1" noTextEdit="1"/>
              </p:cNvSpPr>
              <p:nvPr/>
            </p:nvSpPr>
            <p:spPr>
              <a:xfrm>
                <a:off x="12997" y="3249337"/>
                <a:ext cx="4395349" cy="503536"/>
              </a:xfrm>
              <a:prstGeom prst="rect">
                <a:avLst/>
              </a:prstGeom>
              <a:blipFill rotWithShape="0">
                <a:blip r:embed="rId9"/>
                <a:stretch>
                  <a:fillRect t="-143373" b="-213253"/>
                </a:stretch>
              </a:blipFill>
            </p:spPr>
            <p:txBody>
              <a:bodyPr/>
              <a:lstStyle/>
              <a:p>
                <a:r>
                  <a:rPr lang="fr-FR">
                    <a:noFill/>
                  </a:rPr>
                  <a:t> </a:t>
                </a:r>
              </a:p>
            </p:txBody>
          </p:sp>
        </mc:Fallback>
      </mc:AlternateContent>
      <p:sp>
        <p:nvSpPr>
          <p:cNvPr id="29" name="ZoneTexte 28"/>
          <p:cNvSpPr txBox="1"/>
          <p:nvPr/>
        </p:nvSpPr>
        <p:spPr>
          <a:xfrm>
            <a:off x="226032" y="3851589"/>
            <a:ext cx="4176000" cy="2340000"/>
          </a:xfrm>
          <a:prstGeom prst="rect">
            <a:avLst/>
          </a:prstGeo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endParaRPr lang="fr-FR" dirty="0"/>
          </a:p>
        </p:txBody>
      </p:sp>
      <p:sp>
        <p:nvSpPr>
          <p:cNvPr id="30" name="ZoneTexte 29"/>
          <p:cNvSpPr txBox="1"/>
          <p:nvPr/>
        </p:nvSpPr>
        <p:spPr>
          <a:xfrm>
            <a:off x="225385" y="3856947"/>
            <a:ext cx="4176647" cy="461665"/>
          </a:xfrm>
          <a:prstGeom prst="rect">
            <a:avLst/>
          </a:prstGeom>
          <a:noFill/>
        </p:spPr>
        <p:txBody>
          <a:bodyPr wrap="square" rtlCol="0">
            <a:spAutoFit/>
          </a:bodyPr>
          <a:lstStyle/>
          <a:p>
            <a:r>
              <a:rPr lang="fr-FR" sz="1200" b="1" dirty="0" err="1" smtClean="0">
                <a:latin typeface="Cambria" panose="02040503050406030204" pitchFamily="18" charset="0"/>
              </a:rPr>
              <a:t>Budeanu</a:t>
            </a:r>
            <a:r>
              <a:rPr lang="fr-FR" sz="1200" dirty="0" smtClean="0">
                <a:latin typeface="Cambria" panose="02040503050406030204" pitchFamily="18" charset="0"/>
              </a:rPr>
              <a:t> définit la </a:t>
            </a:r>
            <a:r>
              <a:rPr lang="fr-FR" sz="1200" dirty="0">
                <a:latin typeface="Cambria" panose="02040503050406030204" pitchFamily="18" charset="0"/>
              </a:rPr>
              <a:t>puissance imaginaire </a:t>
            </a:r>
            <a:r>
              <a:rPr lang="fr-FR" sz="1200" dirty="0" smtClean="0">
                <a:latin typeface="Cambria" panose="02040503050406030204" pitchFamily="18" charset="0"/>
              </a:rPr>
              <a:t>comme </a:t>
            </a:r>
            <a:r>
              <a:rPr lang="fr-FR" sz="1200" dirty="0">
                <a:latin typeface="Cambria" panose="02040503050406030204" pitchFamily="18" charset="0"/>
              </a:rPr>
              <a:t>la puissance </a:t>
            </a:r>
            <a:endParaRPr lang="fr-FR" sz="1200" dirty="0" smtClean="0">
              <a:latin typeface="Cambria" panose="02040503050406030204" pitchFamily="18" charset="0"/>
            </a:endParaRPr>
          </a:p>
          <a:p>
            <a:r>
              <a:rPr lang="fr-FR" sz="1200" dirty="0" smtClean="0">
                <a:latin typeface="Cambria" panose="02040503050406030204" pitchFamily="18" charset="0"/>
              </a:rPr>
              <a:t>en </a:t>
            </a:r>
            <a:r>
              <a:rPr lang="fr-FR" sz="1200" i="1" dirty="0">
                <a:latin typeface="Cambria" panose="02040503050406030204" pitchFamily="18" charset="0"/>
              </a:rPr>
              <a:t>quadrature</a:t>
            </a:r>
            <a:r>
              <a:rPr lang="fr-FR" sz="1200" dirty="0">
                <a:latin typeface="Cambria" panose="02040503050406030204" pitchFamily="18" charset="0"/>
              </a:rPr>
              <a:t> à la puissance </a:t>
            </a:r>
            <a:r>
              <a:rPr lang="fr-FR" sz="1200" dirty="0" smtClean="0">
                <a:latin typeface="Cambria" panose="02040503050406030204" pitchFamily="18" charset="0"/>
              </a:rPr>
              <a:t>réelle, i.e.,</a:t>
            </a:r>
            <a:endParaRPr lang="fr-FR" sz="1200"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31" name="ZoneTexte 30"/>
              <p:cNvSpPr txBox="1"/>
              <p:nvPr/>
            </p:nvSpPr>
            <p:spPr>
              <a:xfrm>
                <a:off x="271742" y="4379285"/>
                <a:ext cx="1506503" cy="56650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350" i="1">
                          <a:latin typeface="Cambria Math" panose="02040503050406030204" pitchFamily="18" charset="0"/>
                        </a:rPr>
                        <m:t>𝑞</m:t>
                      </m:r>
                      <m:r>
                        <a:rPr lang="fr-FR" sz="1350" i="1">
                          <a:latin typeface="Cambria Math" panose="02040503050406030204" pitchFamily="18" charset="0"/>
                        </a:rPr>
                        <m:t>=</m:t>
                      </m:r>
                      <m:nary>
                        <m:naryPr>
                          <m:chr m:val="∑"/>
                          <m:ctrlPr>
                            <a:rPr lang="fr-FR" sz="1350" i="1">
                              <a:latin typeface="Cambria Math" panose="02040503050406030204" pitchFamily="18" charset="0"/>
                            </a:rPr>
                          </m:ctrlPr>
                        </m:naryPr>
                        <m:sub>
                          <m:r>
                            <m:rPr>
                              <m:brk m:alnAt="23"/>
                            </m:rPr>
                            <a:rPr lang="fr-FR" sz="1350" i="1">
                              <a:latin typeface="Cambria Math" panose="02040503050406030204" pitchFamily="18" charset="0"/>
                            </a:rPr>
                            <m:t>h</m:t>
                          </m:r>
                          <m:r>
                            <a:rPr lang="fr-FR" sz="1350" i="1">
                              <a:latin typeface="Cambria Math" panose="02040503050406030204" pitchFamily="18" charset="0"/>
                            </a:rPr>
                            <m:t>=1</m:t>
                          </m:r>
                        </m:sub>
                        <m:sup>
                          <m:r>
                            <a:rPr lang="fr-FR" sz="1350" i="1">
                              <a:latin typeface="Cambria Math" panose="02040503050406030204" pitchFamily="18" charset="0"/>
                            </a:rPr>
                            <m:t>∞</m:t>
                          </m:r>
                        </m:sup>
                        <m:e>
                          <m:r>
                            <a:rPr lang="fr-FR" sz="1350" i="1">
                              <a:latin typeface="Cambria Math" panose="02040503050406030204" pitchFamily="18" charset="0"/>
                              <a:ea typeface="Cambria Math" panose="02040503050406030204" pitchFamily="18" charset="0"/>
                            </a:rPr>
                            <m:t>ℜ</m:t>
                          </m:r>
                          <m:d>
                            <m:dPr>
                              <m:begChr m:val="{"/>
                              <m:endChr m:val="}"/>
                              <m:ctrlPr>
                                <a:rPr lang="fr-FR" sz="1350" i="1">
                                  <a:latin typeface="Cambria Math" panose="02040503050406030204" pitchFamily="18" charset="0"/>
                                  <a:ea typeface="Cambria Math" panose="02040503050406030204" pitchFamily="18" charset="0"/>
                                </a:rPr>
                              </m:ctrlPr>
                            </m:dPr>
                            <m:e>
                              <m:sSub>
                                <m:sSubPr>
                                  <m:ctrlPr>
                                    <a:rPr lang="fr-FR" sz="1350" i="1">
                                      <a:latin typeface="Cambria Math" panose="02040503050406030204" pitchFamily="18" charset="0"/>
                                      <a:ea typeface="Cambria Math" panose="02040503050406030204" pitchFamily="18" charset="0"/>
                                    </a:rPr>
                                  </m:ctrlPr>
                                </m:sSubPr>
                                <m:e>
                                  <m:r>
                                    <a:rPr lang="fr-FR" sz="1350" i="1">
                                      <a:latin typeface="Cambria Math" panose="02040503050406030204" pitchFamily="18" charset="0"/>
                                      <a:ea typeface="Cambria Math" panose="02040503050406030204" pitchFamily="18" charset="0"/>
                                    </a:rPr>
                                    <m:t>𝑣</m:t>
                                  </m:r>
                                </m:e>
                                <m:sub>
                                  <m:r>
                                    <a:rPr lang="fr-FR" sz="1350" i="1">
                                      <a:latin typeface="Cambria Math" panose="02040503050406030204" pitchFamily="18" charset="0"/>
                                      <a:ea typeface="Cambria Math" panose="02040503050406030204" pitchFamily="18" charset="0"/>
                                    </a:rPr>
                                    <m:t>h</m:t>
                                  </m:r>
                                </m:sub>
                              </m:sSub>
                            </m:e>
                          </m:d>
                        </m:e>
                      </m:nary>
                      <m:r>
                        <a:rPr lang="fr-FR" sz="1350" i="1">
                          <a:latin typeface="Cambria Math" panose="02040503050406030204" pitchFamily="18" charset="0"/>
                          <a:ea typeface="Cambria Math" panose="02040503050406030204" pitchFamily="18" charset="0"/>
                        </a:rPr>
                        <m:t>ℑ</m:t>
                      </m:r>
                      <m:r>
                        <a:rPr lang="fr-FR" sz="1350" i="1">
                          <a:latin typeface="Cambria Math" panose="02040503050406030204" pitchFamily="18" charset="0"/>
                          <a:ea typeface="Cambria Math" panose="02040503050406030204" pitchFamily="18" charset="0"/>
                        </a:rPr>
                        <m:t>{</m:t>
                      </m:r>
                      <m:sSub>
                        <m:sSubPr>
                          <m:ctrlPr>
                            <a:rPr lang="fr-FR" sz="1350" i="1">
                              <a:latin typeface="Cambria Math" panose="02040503050406030204" pitchFamily="18" charset="0"/>
                              <a:ea typeface="Cambria Math" panose="02040503050406030204" pitchFamily="18" charset="0"/>
                            </a:rPr>
                          </m:ctrlPr>
                        </m:sSubPr>
                        <m:e>
                          <m:r>
                            <a:rPr lang="fr-FR" sz="1350" i="1">
                              <a:latin typeface="Cambria Math" panose="02040503050406030204" pitchFamily="18" charset="0"/>
                              <a:ea typeface="Cambria Math" panose="02040503050406030204" pitchFamily="18" charset="0"/>
                            </a:rPr>
                            <m:t>𝑖</m:t>
                          </m:r>
                        </m:e>
                        <m:sub>
                          <m:r>
                            <a:rPr lang="fr-FR" sz="1350" i="1">
                              <a:latin typeface="Cambria Math" panose="02040503050406030204" pitchFamily="18" charset="0"/>
                              <a:ea typeface="Cambria Math" panose="02040503050406030204" pitchFamily="18" charset="0"/>
                            </a:rPr>
                            <m:t>h</m:t>
                          </m:r>
                        </m:sub>
                      </m:sSub>
                      <m:r>
                        <a:rPr lang="fr-FR" sz="1350" i="1">
                          <a:latin typeface="Cambria Math" panose="02040503050406030204" pitchFamily="18" charset="0"/>
                          <a:ea typeface="Cambria Math" panose="02040503050406030204" pitchFamily="18" charset="0"/>
                        </a:rPr>
                        <m:t>}</m:t>
                      </m:r>
                    </m:oMath>
                  </m:oMathPara>
                </a14:m>
                <a:endParaRPr lang="fr-FR" sz="1350" dirty="0"/>
              </a:p>
            </p:txBody>
          </p:sp>
        </mc:Choice>
        <mc:Fallback xmlns="">
          <p:sp>
            <p:nvSpPr>
              <p:cNvPr id="15" name="ZoneTexte 14"/>
              <p:cNvSpPr txBox="1">
                <a:spLocks noRot="1" noChangeAspect="1" noMove="1" noResize="1" noEditPoints="1" noAdjustHandles="1" noChangeArrowheads="1" noChangeShapeType="1" noTextEdit="1"/>
              </p:cNvSpPr>
              <p:nvPr/>
            </p:nvSpPr>
            <p:spPr>
              <a:xfrm>
                <a:off x="271742" y="4379285"/>
                <a:ext cx="1506503" cy="566502"/>
              </a:xfrm>
              <a:prstGeom prst="rect">
                <a:avLst/>
              </a:prstGeom>
              <a:blipFill rotWithShape="0">
                <a:blip r:embed="rId10"/>
                <a:stretch>
                  <a:fillRect/>
                </a:stretch>
              </a:blipFill>
            </p:spPr>
            <p:txBody>
              <a:bodyPr/>
              <a:lstStyle/>
              <a:p>
                <a:r>
                  <a:rPr lang="fr-FR">
                    <a:noFill/>
                  </a:rPr>
                  <a:t> </a:t>
                </a:r>
              </a:p>
            </p:txBody>
          </p:sp>
        </mc:Fallback>
      </mc:AlternateContent>
      <p:sp>
        <p:nvSpPr>
          <p:cNvPr id="32" name="ZoneTexte 31"/>
          <p:cNvSpPr txBox="1"/>
          <p:nvPr/>
        </p:nvSpPr>
        <p:spPr>
          <a:xfrm>
            <a:off x="225385" y="5006460"/>
            <a:ext cx="4412059" cy="461665"/>
          </a:xfrm>
          <a:prstGeom prst="rect">
            <a:avLst/>
          </a:prstGeom>
          <a:noFill/>
        </p:spPr>
        <p:txBody>
          <a:bodyPr wrap="square" rtlCol="0">
            <a:spAutoFit/>
          </a:bodyPr>
          <a:lstStyle/>
          <a:p>
            <a:r>
              <a:rPr lang="fr-FR" sz="1200" dirty="0">
                <a:latin typeface="Cambria" panose="02040503050406030204" pitchFamily="18" charset="0"/>
              </a:rPr>
              <a:t>Sa valeur moyenne sur une période représente la puissance réactive</a:t>
            </a:r>
          </a:p>
        </p:txBody>
      </p:sp>
      <mc:AlternateContent xmlns:mc="http://schemas.openxmlformats.org/markup-compatibility/2006" xmlns:a14="http://schemas.microsoft.com/office/drawing/2010/main">
        <mc:Choice Requires="a14">
          <p:sp>
            <p:nvSpPr>
              <p:cNvPr id="33" name="ZoneTexte 32"/>
              <p:cNvSpPr txBox="1"/>
              <p:nvPr/>
            </p:nvSpPr>
            <p:spPr>
              <a:xfrm>
                <a:off x="225385" y="5577493"/>
                <a:ext cx="3970574" cy="503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a:latin typeface="Cambria Math" panose="02040503050406030204" pitchFamily="18" charset="0"/>
                        </a:rPr>
                        <m:t>𝑄</m:t>
                      </m:r>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1</m:t>
                          </m:r>
                        </m:num>
                        <m:den>
                          <m:r>
                            <a:rPr lang="fr-FR" sz="1200" i="1">
                              <a:latin typeface="Cambria Math" panose="02040503050406030204" pitchFamily="18" charset="0"/>
                            </a:rPr>
                            <m:t>𝑇</m:t>
                          </m:r>
                        </m:den>
                      </m:f>
                      <m:nary>
                        <m:naryPr>
                          <m:ctrlPr>
                            <a:rPr lang="fr-FR" sz="1200" i="1">
                              <a:latin typeface="Cambria Math" panose="02040503050406030204" pitchFamily="18" charset="0"/>
                            </a:rPr>
                          </m:ctrlPr>
                        </m:naryPr>
                        <m:sub>
                          <m:r>
                            <m:rPr>
                              <m:brk m:alnAt="23"/>
                            </m:rPr>
                            <a:rPr lang="fr-FR" sz="1200" i="1">
                              <a:latin typeface="Cambria Math" panose="02040503050406030204" pitchFamily="18" charset="0"/>
                            </a:rPr>
                            <m:t>0</m:t>
                          </m:r>
                        </m:sub>
                        <m:sup>
                          <m:r>
                            <a:rPr lang="fr-FR" sz="1200" i="1">
                              <a:latin typeface="Cambria Math" panose="02040503050406030204" pitchFamily="18" charset="0"/>
                            </a:rPr>
                            <m:t>𝑇</m:t>
                          </m:r>
                        </m:sup>
                        <m:e>
                          <m:r>
                            <a:rPr lang="fr-FR" sz="1200" i="1">
                              <a:latin typeface="Cambria Math" panose="02040503050406030204" pitchFamily="18" charset="0"/>
                            </a:rPr>
                            <m:t>𝑞</m:t>
                          </m:r>
                          <m:d>
                            <m:dPr>
                              <m:ctrlPr>
                                <a:rPr lang="fr-FR" sz="1200" i="1">
                                  <a:latin typeface="Cambria Math" panose="02040503050406030204" pitchFamily="18" charset="0"/>
                                </a:rPr>
                              </m:ctrlPr>
                            </m:dPr>
                            <m:e>
                              <m:r>
                                <a:rPr lang="fr-FR" sz="1200" i="1">
                                  <a:latin typeface="Cambria Math" panose="02040503050406030204" pitchFamily="18" charset="0"/>
                                </a:rPr>
                                <m:t>𝑡</m:t>
                              </m:r>
                            </m:e>
                          </m:d>
                          <m:r>
                            <a:rPr lang="fr-FR" sz="1200" i="1">
                              <a:latin typeface="Cambria Math" panose="02040503050406030204" pitchFamily="18" charset="0"/>
                            </a:rPr>
                            <m:t> </m:t>
                          </m:r>
                          <m:r>
                            <a:rPr lang="fr-FR" sz="1200" i="1">
                              <a:latin typeface="Cambria Math" panose="02040503050406030204" pitchFamily="18" charset="0"/>
                            </a:rPr>
                            <m:t>𝑑𝑡</m:t>
                          </m:r>
                        </m:e>
                      </m:nary>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1</m:t>
                          </m:r>
                        </m:num>
                        <m:den>
                          <m:r>
                            <a:rPr lang="fr-FR" sz="1200" i="1">
                              <a:latin typeface="Cambria Math" panose="02040503050406030204" pitchFamily="18" charset="0"/>
                            </a:rPr>
                            <m:t>2</m:t>
                          </m:r>
                        </m:den>
                      </m:f>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h</m:t>
                              </m:r>
                            </m:sub>
                          </m:sSub>
                          <m:sSub>
                            <m:sSubPr>
                              <m:ctrlPr>
                                <a:rPr lang="fr-FR" sz="1200" i="1">
                                  <a:latin typeface="Cambria Math" panose="02040503050406030204" pitchFamily="18" charset="0"/>
                                </a:rPr>
                              </m:ctrlPr>
                            </m:sSubPr>
                            <m:e>
                              <m:r>
                                <a:rPr lang="fr-FR" sz="1200" i="1">
                                  <a:latin typeface="Cambria Math" panose="02040503050406030204" pitchFamily="18" charset="0"/>
                                </a:rPr>
                                <m:t>𝐼</m:t>
                              </m:r>
                            </m:e>
                            <m:sub>
                              <m:r>
                                <a:rPr lang="fr-FR" sz="1200" i="1">
                                  <a:latin typeface="Cambria Math" panose="02040503050406030204" pitchFamily="18" charset="0"/>
                                </a:rPr>
                                <m:t>h</m:t>
                              </m:r>
                            </m:sub>
                          </m:sSub>
                          <m:func>
                            <m:funcPr>
                              <m:ctrlPr>
                                <a:rPr lang="fr-FR" sz="1200" i="1">
                                  <a:latin typeface="Cambria Math" panose="02040503050406030204" pitchFamily="18" charset="0"/>
                                </a:rPr>
                              </m:ctrlPr>
                            </m:funcPr>
                            <m:fName>
                              <m:r>
                                <m:rPr>
                                  <m:sty m:val="p"/>
                                </m:rPr>
                                <a:rPr lang="fr-FR" sz="1200">
                                  <a:latin typeface="Cambria Math" panose="02040503050406030204" pitchFamily="18" charset="0"/>
                                </a:rPr>
                                <m:t>sin</m:t>
                              </m:r>
                            </m:fName>
                            <m:e>
                              <m:d>
                                <m:dPr>
                                  <m:ctrlPr>
                                    <a:rPr lang="fr-FR" sz="1200" i="1">
                                      <a:latin typeface="Cambria Math" panose="02040503050406030204" pitchFamily="18" charset="0"/>
                                    </a:rPr>
                                  </m:ctrlPr>
                                </m:dPr>
                                <m:e>
                                  <m:sSub>
                                    <m:sSubPr>
                                      <m:ctrlPr>
                                        <a:rPr lang="fr-FR" sz="1200" i="1">
                                          <a:latin typeface="Cambria Math" panose="02040503050406030204" pitchFamily="18" charset="0"/>
                                        </a:rPr>
                                      </m:ctrlPr>
                                    </m:sSubPr>
                                    <m:e>
                                      <m:r>
                                        <a:rPr lang="fr-FR" sz="1200" i="1">
                                          <a:latin typeface="Cambria Math" panose="02040503050406030204" pitchFamily="18" charset="0"/>
                                        </a:rPr>
                                        <m:t>𝜙</m:t>
                                      </m:r>
                                    </m:e>
                                    <m:sub>
                                      <m:r>
                                        <a:rPr lang="fr-FR" sz="1200" i="1">
                                          <a:latin typeface="Cambria Math" panose="02040503050406030204" pitchFamily="18" charset="0"/>
                                        </a:rPr>
                                        <m:t>h</m:t>
                                      </m:r>
                                    </m:sub>
                                  </m:sSub>
                                </m:e>
                              </m:d>
                              <m:r>
                                <a:rPr lang="fr-FR" sz="1200" i="1">
                                  <a:latin typeface="Cambria Math" panose="02040503050406030204" pitchFamily="18" charset="0"/>
                                </a:rPr>
                                <m:t>,   </m:t>
                              </m:r>
                              <m:r>
                                <a:rPr lang="fr-FR" sz="1200" i="1">
                                  <a:latin typeface="Cambria Math" panose="02040503050406030204" pitchFamily="18" charset="0"/>
                                </a:rPr>
                                <m:t>𝑜</m:t>
                              </m:r>
                              <m:r>
                                <a:rPr lang="fr-FR" sz="1200" i="1">
                                  <a:latin typeface="Cambria Math" panose="02040503050406030204" pitchFamily="18" charset="0"/>
                                </a:rPr>
                                <m:t>ù </m:t>
                              </m:r>
                              <m:sSub>
                                <m:sSubPr>
                                  <m:ctrlPr>
                                    <a:rPr lang="fr-FR" sz="1200" i="1">
                                      <a:latin typeface="Cambria Math" panose="02040503050406030204" pitchFamily="18" charset="0"/>
                                    </a:rPr>
                                  </m:ctrlPr>
                                </m:sSubPr>
                                <m:e>
                                  <m:r>
                                    <a:rPr lang="fr-FR" sz="1200" i="1">
                                      <a:latin typeface="Cambria Math" panose="02040503050406030204" pitchFamily="18" charset="0"/>
                                    </a:rPr>
                                    <m:t>𝜙</m:t>
                                  </m:r>
                                </m:e>
                                <m:sub>
                                  <m:r>
                                    <a:rPr lang="fr-FR" sz="1200" i="1">
                                      <a:latin typeface="Cambria Math" panose="02040503050406030204" pitchFamily="18" charset="0"/>
                                    </a:rPr>
                                    <m:t>h</m:t>
                                  </m:r>
                                </m:sub>
                              </m:sSub>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𝜃</m:t>
                                  </m:r>
                                </m:e>
                                <m:sub>
                                  <m:r>
                                    <a:rPr lang="fr-FR" sz="1200" i="1">
                                      <a:latin typeface="Cambria Math" panose="02040503050406030204" pitchFamily="18" charset="0"/>
                                    </a:rPr>
                                    <m:t>h</m:t>
                                  </m:r>
                                </m:sub>
                              </m:sSub>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𝛿</m:t>
                                  </m:r>
                                </m:e>
                                <m:sub>
                                  <m:r>
                                    <a:rPr lang="fr-FR" sz="1200" i="1">
                                      <a:latin typeface="Cambria Math" panose="02040503050406030204" pitchFamily="18" charset="0"/>
                                    </a:rPr>
                                    <m:t>h</m:t>
                                  </m:r>
                                </m:sub>
                              </m:sSub>
                            </m:e>
                          </m:func>
                        </m:e>
                      </m:nary>
                    </m:oMath>
                  </m:oMathPara>
                </a14:m>
                <a:endParaRPr lang="fr-FR" sz="1200" dirty="0"/>
              </a:p>
            </p:txBody>
          </p:sp>
        </mc:Choice>
        <mc:Fallback xmlns="">
          <p:sp>
            <p:nvSpPr>
              <p:cNvPr id="17" name="ZoneTexte 16"/>
              <p:cNvSpPr txBox="1">
                <a:spLocks noRot="1" noChangeAspect="1" noMove="1" noResize="1" noEditPoints="1" noAdjustHandles="1" noChangeArrowheads="1" noChangeShapeType="1" noTextEdit="1"/>
              </p:cNvSpPr>
              <p:nvPr/>
            </p:nvSpPr>
            <p:spPr>
              <a:xfrm>
                <a:off x="225385" y="5577493"/>
                <a:ext cx="3970574" cy="503536"/>
              </a:xfrm>
              <a:prstGeom prst="rect">
                <a:avLst/>
              </a:prstGeom>
              <a:blipFill rotWithShape="0">
                <a:blip r:embed="rId11"/>
                <a:stretch>
                  <a:fillRect l="-5069" t="-144578" b="-212048"/>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4" name="ZoneTexte 33"/>
              <p:cNvSpPr txBox="1"/>
              <p:nvPr/>
            </p:nvSpPr>
            <p:spPr>
              <a:xfrm>
                <a:off x="4863893" y="5049933"/>
                <a:ext cx="1342995" cy="22365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a:latin typeface="Cambria Math" panose="02040503050406030204" pitchFamily="18" charset="0"/>
                        </a:rPr>
                        <m:t>𝐷</m:t>
                      </m:r>
                      <m:r>
                        <a:rPr lang="fr-FR" sz="1200" i="1">
                          <a:latin typeface="Cambria Math" panose="02040503050406030204" pitchFamily="18" charset="0"/>
                        </a:rPr>
                        <m:t>=</m:t>
                      </m:r>
                      <m:rad>
                        <m:radPr>
                          <m:degHide m:val="on"/>
                          <m:ctrlPr>
                            <a:rPr lang="fr-FR" sz="1200" i="1">
                              <a:latin typeface="Cambria Math" panose="02040503050406030204" pitchFamily="18" charset="0"/>
                            </a:rPr>
                          </m:ctrlPr>
                        </m:radPr>
                        <m:deg/>
                        <m:e>
                          <m:sSup>
                            <m:sSupPr>
                              <m:ctrlPr>
                                <a:rPr lang="fr-FR" sz="1200" i="1">
                                  <a:latin typeface="Cambria Math" panose="02040503050406030204" pitchFamily="18" charset="0"/>
                                </a:rPr>
                              </m:ctrlPr>
                            </m:sSupPr>
                            <m:e>
                              <m:r>
                                <a:rPr lang="fr-FR" sz="1200" i="1">
                                  <a:latin typeface="Cambria Math" panose="02040503050406030204" pitchFamily="18" charset="0"/>
                                </a:rPr>
                                <m:t>𝑆</m:t>
                              </m:r>
                            </m:e>
                            <m:sup>
                              <m:r>
                                <a:rPr lang="fr-FR" sz="1200" i="1">
                                  <a:latin typeface="Cambria Math" panose="02040503050406030204" pitchFamily="18" charset="0"/>
                                </a:rPr>
                                <m:t>2</m:t>
                              </m:r>
                            </m:sup>
                          </m:sSup>
                          <m:r>
                            <a:rPr lang="fr-FR" sz="1200" i="1">
                              <a:latin typeface="Cambria Math" panose="02040503050406030204" pitchFamily="18" charset="0"/>
                            </a:rPr>
                            <m:t>−</m:t>
                          </m:r>
                          <m:sSup>
                            <m:sSupPr>
                              <m:ctrlPr>
                                <a:rPr lang="fr-FR" sz="1200" i="1">
                                  <a:latin typeface="Cambria Math" panose="02040503050406030204" pitchFamily="18" charset="0"/>
                                </a:rPr>
                              </m:ctrlPr>
                            </m:sSupPr>
                            <m:e>
                              <m:r>
                                <a:rPr lang="fr-FR" sz="1200" i="1">
                                  <a:latin typeface="Cambria Math" panose="02040503050406030204" pitchFamily="18" charset="0"/>
                                </a:rPr>
                                <m:t>𝑃</m:t>
                              </m:r>
                            </m:e>
                            <m:sup>
                              <m:r>
                                <a:rPr lang="fr-FR" sz="1200" i="1">
                                  <a:latin typeface="Cambria Math" panose="02040503050406030204" pitchFamily="18" charset="0"/>
                                </a:rPr>
                                <m:t>2</m:t>
                              </m:r>
                            </m:sup>
                          </m:sSup>
                          <m:r>
                            <a:rPr lang="fr-FR" sz="1200" i="1">
                              <a:latin typeface="Cambria Math" panose="02040503050406030204" pitchFamily="18" charset="0"/>
                            </a:rPr>
                            <m:t>−</m:t>
                          </m:r>
                          <m:sSup>
                            <m:sSupPr>
                              <m:ctrlPr>
                                <a:rPr lang="fr-FR" sz="1200" i="1">
                                  <a:latin typeface="Cambria Math" panose="02040503050406030204" pitchFamily="18" charset="0"/>
                                </a:rPr>
                              </m:ctrlPr>
                            </m:sSupPr>
                            <m:e>
                              <m:r>
                                <a:rPr lang="fr-FR" sz="1200" i="1">
                                  <a:latin typeface="Cambria Math" panose="02040503050406030204" pitchFamily="18" charset="0"/>
                                </a:rPr>
                                <m:t>𝑄</m:t>
                              </m:r>
                            </m:e>
                            <m:sup>
                              <m:r>
                                <a:rPr lang="fr-FR" sz="1200" i="1">
                                  <a:latin typeface="Cambria Math" panose="02040503050406030204" pitchFamily="18" charset="0"/>
                                </a:rPr>
                                <m:t>2</m:t>
                              </m:r>
                            </m:sup>
                          </m:sSup>
                        </m:e>
                      </m:rad>
                    </m:oMath>
                  </m:oMathPara>
                </a14:m>
                <a:endParaRPr lang="fr-FR" sz="1200" dirty="0"/>
              </a:p>
            </p:txBody>
          </p:sp>
        </mc:Choice>
        <mc:Fallback xmlns="">
          <p:sp>
            <p:nvSpPr>
              <p:cNvPr id="34" name="ZoneTexte 33"/>
              <p:cNvSpPr txBox="1">
                <a:spLocks noRot="1" noChangeAspect="1" noMove="1" noResize="1" noEditPoints="1" noAdjustHandles="1" noChangeArrowheads="1" noChangeShapeType="1" noTextEdit="1"/>
              </p:cNvSpPr>
              <p:nvPr/>
            </p:nvSpPr>
            <p:spPr>
              <a:xfrm>
                <a:off x="4863893" y="5049933"/>
                <a:ext cx="1342995" cy="223651"/>
              </a:xfrm>
              <a:prstGeom prst="rect">
                <a:avLst/>
              </a:prstGeom>
              <a:blipFill rotWithShape="0">
                <a:blip r:embed="rId12"/>
                <a:stretch>
                  <a:fillRect l="-2273" r="-455" b="-21622"/>
                </a:stretch>
              </a:blipFill>
            </p:spPr>
            <p:txBody>
              <a:bodyPr/>
              <a:lstStyle/>
              <a:p>
                <a:r>
                  <a:rPr lang="fr-FR">
                    <a:noFill/>
                  </a:rPr>
                  <a:t> </a:t>
                </a:r>
              </a:p>
            </p:txBody>
          </p:sp>
        </mc:Fallback>
      </mc:AlternateContent>
      <p:sp>
        <p:nvSpPr>
          <p:cNvPr id="35" name="ZoneTexte 34"/>
          <p:cNvSpPr txBox="1"/>
          <p:nvPr/>
        </p:nvSpPr>
        <p:spPr>
          <a:xfrm>
            <a:off x="4764869" y="4494890"/>
            <a:ext cx="4194196" cy="461665"/>
          </a:xfrm>
          <a:prstGeom prst="rect">
            <a:avLst/>
          </a:prstGeom>
          <a:noFill/>
        </p:spPr>
        <p:txBody>
          <a:bodyPr wrap="square" rtlCol="0">
            <a:spAutoFit/>
          </a:bodyPr>
          <a:lstStyle/>
          <a:p>
            <a:r>
              <a:rPr lang="fr-FR" sz="1200" dirty="0" err="1" smtClean="0">
                <a:latin typeface="Cambria" panose="02040503050406030204" pitchFamily="18" charset="0"/>
              </a:rPr>
              <a:t>Budeanu</a:t>
            </a:r>
            <a:r>
              <a:rPr lang="fr-FR" sz="1200" dirty="0" smtClean="0">
                <a:latin typeface="Cambria" panose="02040503050406030204" pitchFamily="18" charset="0"/>
              </a:rPr>
              <a:t> introduit une </a:t>
            </a:r>
            <a:r>
              <a:rPr lang="fr-FR" sz="1200" dirty="0">
                <a:latin typeface="Cambria" panose="02040503050406030204" pitchFamily="18" charset="0"/>
              </a:rPr>
              <a:t>n</a:t>
            </a:r>
            <a:r>
              <a:rPr lang="fr-FR" sz="1200" dirty="0" smtClean="0">
                <a:latin typeface="Cambria" panose="02040503050406030204" pitchFamily="18" charset="0"/>
              </a:rPr>
              <a:t>ouvelle puissance dite puissance déformante ou puissance de distorsion</a:t>
            </a:r>
            <a:endParaRPr lang="fr-FR" sz="1200" dirty="0">
              <a:latin typeface="Cambria" panose="02040503050406030204" pitchFamily="18" charset="0"/>
            </a:endParaRPr>
          </a:p>
        </p:txBody>
      </p:sp>
      <p:sp>
        <p:nvSpPr>
          <p:cNvPr id="6" name="Espace réservé de la date 5"/>
          <p:cNvSpPr>
            <a:spLocks noGrp="1"/>
          </p:cNvSpPr>
          <p:nvPr>
            <p:ph type="dt" sz="half" idx="10"/>
          </p:nvPr>
        </p:nvSpPr>
        <p:spPr/>
        <p:txBody>
          <a:bodyPr/>
          <a:lstStyle/>
          <a:p>
            <a:fld id="{6255EB4C-C58E-4D38-8093-86258F9FE949}" type="datetime1">
              <a:rPr lang="en-US" smtClean="0"/>
              <a:t>4/12/2018</a:t>
            </a:fld>
            <a:endParaRPr lang="fr-FR"/>
          </a:p>
        </p:txBody>
      </p:sp>
      <p:sp>
        <p:nvSpPr>
          <p:cNvPr id="7" name="Espace réservé du pied de page 6"/>
          <p:cNvSpPr>
            <a:spLocks noGrp="1"/>
          </p:cNvSpPr>
          <p:nvPr>
            <p:ph type="ftr" sz="quarter" idx="11"/>
          </p:nvPr>
        </p:nvSpPr>
        <p:spPr/>
        <p:txBody>
          <a:bodyPr/>
          <a:lstStyle/>
          <a:p>
            <a:r>
              <a:rPr lang="fr-FR" smtClean="0"/>
              <a:t>F. HAMOUDI-Power Quality course</a:t>
            </a:r>
            <a:endParaRPr lang="fr-FR"/>
          </a:p>
        </p:txBody>
      </p:sp>
      <p:sp>
        <p:nvSpPr>
          <p:cNvPr id="8" name="Espace réservé du numéro de diapositive 7"/>
          <p:cNvSpPr>
            <a:spLocks noGrp="1"/>
          </p:cNvSpPr>
          <p:nvPr>
            <p:ph type="sldNum" sz="quarter" idx="12"/>
          </p:nvPr>
        </p:nvSpPr>
        <p:spPr/>
        <p:txBody>
          <a:bodyPr/>
          <a:lstStyle/>
          <a:p>
            <a:fld id="{B76D70BF-9E66-48FB-BC9D-44A2DEA7CFB5}" type="slidenum">
              <a:rPr lang="fr-FR" smtClean="0"/>
              <a:t>17</a:t>
            </a:fld>
            <a:endParaRPr lang="fr-FR"/>
          </a:p>
        </p:txBody>
      </p:sp>
    </p:spTree>
    <p:extLst>
      <p:ext uri="{BB962C8B-B14F-4D97-AF65-F5344CB8AC3E}">
        <p14:creationId xmlns:p14="http://schemas.microsoft.com/office/powerpoint/2010/main" val="23064817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4" name="ZoneTexte 3"/>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pPr algn="ctr"/>
            <a:r>
              <a:rPr lang="fr-FR" sz="1400" b="1" dirty="0">
                <a:latin typeface="Cambria" panose="02040503050406030204" pitchFamily="18" charset="0"/>
              </a:rPr>
              <a:t>Analyse des signaux électriques non </a:t>
            </a:r>
            <a:r>
              <a:rPr lang="fr-FR" sz="1400" b="1" dirty="0" smtClean="0">
                <a:latin typeface="Cambria" panose="02040503050406030204" pitchFamily="18" charset="0"/>
              </a:rPr>
              <a:t>sinusoïdaux-Puissance</a:t>
            </a:r>
            <a:endParaRPr lang="fr-FR" sz="1400" b="1" dirty="0">
              <a:latin typeface="Cambria" panose="02040503050406030204" pitchFamily="18" charset="0"/>
            </a:endParaRPr>
          </a:p>
        </p:txBody>
      </p:sp>
      <p:sp>
        <p:nvSpPr>
          <p:cNvPr id="5" name="Rectangle 4"/>
          <p:cNvSpPr/>
          <p:nvPr/>
        </p:nvSpPr>
        <p:spPr>
          <a:xfrm>
            <a:off x="205483" y="1582432"/>
            <a:ext cx="8753582" cy="2492990"/>
          </a:xfrm>
          <a:prstGeom prst="rect">
            <a:avLst/>
          </a:prstGeom>
        </p:spPr>
        <p:txBody>
          <a:bodyPr wrap="square">
            <a:spAutoFit/>
          </a:bodyPr>
          <a:lstStyle/>
          <a:p>
            <a:pPr algn="just"/>
            <a:r>
              <a:rPr lang="fr-FR" sz="1200" dirty="0">
                <a:solidFill>
                  <a:srgbClr val="000000"/>
                </a:solidFill>
                <a:latin typeface="Cambria" panose="02040503050406030204" pitchFamily="18" charset="0"/>
              </a:rPr>
              <a:t>La </a:t>
            </a:r>
            <a:r>
              <a:rPr lang="fr-FR" sz="1200" dirty="0" smtClean="0">
                <a:solidFill>
                  <a:srgbClr val="000000"/>
                </a:solidFill>
                <a:latin typeface="Cambria" panose="02040503050406030204" pitchFamily="18" charset="0"/>
              </a:rPr>
              <a:t>puissance de distorsion  introduite par </a:t>
            </a:r>
            <a:r>
              <a:rPr lang="fr-FR" sz="1200" dirty="0" err="1" smtClean="0">
                <a:solidFill>
                  <a:srgbClr val="000000"/>
                </a:solidFill>
                <a:latin typeface="Cambria" panose="02040503050406030204" pitchFamily="18" charset="0"/>
              </a:rPr>
              <a:t>Budeanu</a:t>
            </a:r>
            <a:r>
              <a:rPr lang="fr-FR" sz="1200" dirty="0" smtClean="0">
                <a:solidFill>
                  <a:srgbClr val="000000"/>
                </a:solidFill>
                <a:latin typeface="Cambria" panose="02040503050406030204" pitchFamily="18" charset="0"/>
              </a:rPr>
              <a:t> n’a pas </a:t>
            </a:r>
            <a:r>
              <a:rPr lang="fr-FR" sz="1200" dirty="0">
                <a:solidFill>
                  <a:srgbClr val="000000"/>
                </a:solidFill>
                <a:latin typeface="Cambria" panose="02040503050406030204" pitchFamily="18" charset="0"/>
              </a:rPr>
              <a:t>de </a:t>
            </a:r>
            <a:r>
              <a:rPr lang="fr-FR" sz="1200" dirty="0" err="1" smtClean="0">
                <a:solidFill>
                  <a:srgbClr val="000000"/>
                </a:solidFill>
                <a:latin typeface="Cambria" panose="02040503050406030204" pitchFamily="18" charset="0"/>
              </a:rPr>
              <a:t>signiﬁcation</a:t>
            </a:r>
            <a:r>
              <a:rPr lang="fr-FR" sz="1200" dirty="0" smtClean="0">
                <a:solidFill>
                  <a:srgbClr val="000000"/>
                </a:solidFill>
                <a:latin typeface="Cambria" panose="02040503050406030204" pitchFamily="18" charset="0"/>
              </a:rPr>
              <a:t> </a:t>
            </a:r>
            <a:r>
              <a:rPr lang="fr-FR" sz="1200" dirty="0">
                <a:solidFill>
                  <a:srgbClr val="000000"/>
                </a:solidFill>
                <a:latin typeface="Cambria" panose="02040503050406030204" pitchFamily="18" charset="0"/>
              </a:rPr>
              <a:t>physique claire. D’autres analyses et </a:t>
            </a:r>
            <a:r>
              <a:rPr lang="fr-FR" sz="1200" dirty="0" err="1" smtClean="0">
                <a:solidFill>
                  <a:srgbClr val="000000"/>
                </a:solidFill>
                <a:latin typeface="Cambria" panose="02040503050406030204" pitchFamily="18" charset="0"/>
              </a:rPr>
              <a:t>déﬁnitions</a:t>
            </a:r>
            <a:r>
              <a:rPr lang="fr-FR" sz="1200" dirty="0" smtClean="0">
                <a:solidFill>
                  <a:srgbClr val="000000"/>
                </a:solidFill>
                <a:latin typeface="Cambria" panose="02040503050406030204" pitchFamily="18" charset="0"/>
              </a:rPr>
              <a:t> </a:t>
            </a:r>
            <a:r>
              <a:rPr lang="fr-FR" sz="1200" dirty="0">
                <a:solidFill>
                  <a:srgbClr val="000000"/>
                </a:solidFill>
                <a:latin typeface="Cambria" panose="02040503050406030204" pitchFamily="18" charset="0"/>
              </a:rPr>
              <a:t>de la puissance é</a:t>
            </a:r>
            <a:r>
              <a:rPr lang="fr-FR" sz="1200" dirty="0" smtClean="0">
                <a:solidFill>
                  <a:srgbClr val="000000"/>
                </a:solidFill>
                <a:latin typeface="Cambria" panose="02040503050406030204" pitchFamily="18" charset="0"/>
              </a:rPr>
              <a:t>lectrique </a:t>
            </a:r>
            <a:r>
              <a:rPr lang="fr-FR" sz="1200" dirty="0">
                <a:solidFill>
                  <a:srgbClr val="000000"/>
                </a:solidFill>
                <a:latin typeface="Cambria" panose="02040503050406030204" pitchFamily="18" charset="0"/>
              </a:rPr>
              <a:t>sous distorsions harmoniques existent </a:t>
            </a:r>
            <a:r>
              <a:rPr lang="fr-FR" sz="1200" dirty="0" smtClean="0">
                <a:solidFill>
                  <a:srgbClr val="000000"/>
                </a:solidFill>
                <a:latin typeface="Cambria" panose="02040503050406030204" pitchFamily="18" charset="0"/>
              </a:rPr>
              <a:t>(Définition de </a:t>
            </a:r>
            <a:r>
              <a:rPr lang="fr-FR" sz="1200" dirty="0" err="1" smtClean="0">
                <a:solidFill>
                  <a:srgbClr val="000000"/>
                </a:solidFill>
                <a:latin typeface="Cambria" panose="02040503050406030204" pitchFamily="18" charset="0"/>
              </a:rPr>
              <a:t>Fize</a:t>
            </a:r>
            <a:r>
              <a:rPr lang="fr-FR" sz="1200" dirty="0" smtClean="0">
                <a:solidFill>
                  <a:srgbClr val="000000"/>
                </a:solidFill>
                <a:latin typeface="Cambria" panose="02040503050406030204" pitchFamily="18" charset="0"/>
              </a:rPr>
              <a:t>, de Emanuel…</a:t>
            </a:r>
            <a:r>
              <a:rPr lang="fr-FR" sz="1200" dirty="0" err="1" smtClean="0">
                <a:solidFill>
                  <a:srgbClr val="000000"/>
                </a:solidFill>
                <a:latin typeface="Cambria" panose="02040503050406030204" pitchFamily="18" charset="0"/>
              </a:rPr>
              <a:t>etc</a:t>
            </a:r>
            <a:r>
              <a:rPr lang="fr-FR" sz="1200" dirty="0" smtClean="0">
                <a:solidFill>
                  <a:srgbClr val="000000"/>
                </a:solidFill>
                <a:latin typeface="Cambria" panose="02040503050406030204" pitchFamily="18" charset="0"/>
              </a:rPr>
              <a:t>)</a:t>
            </a:r>
            <a:r>
              <a:rPr lang="fr-FR" sz="1200" b="1" dirty="0" smtClean="0">
                <a:solidFill>
                  <a:srgbClr val="000000"/>
                </a:solidFill>
                <a:latin typeface="Cambria" panose="02040503050406030204" pitchFamily="18" charset="0"/>
              </a:rPr>
              <a:t>. </a:t>
            </a:r>
          </a:p>
          <a:p>
            <a:pPr algn="just"/>
            <a:r>
              <a:rPr lang="fr-FR" sz="1200" b="1" dirty="0" smtClean="0">
                <a:solidFill>
                  <a:srgbClr val="000000"/>
                </a:solidFill>
                <a:latin typeface="Cambria" panose="02040503050406030204" pitchFamily="18" charset="0"/>
              </a:rPr>
              <a:t>La théorie énergétique généralisée </a:t>
            </a:r>
            <a:r>
              <a:rPr lang="fr-FR" sz="1200" b="1" dirty="0">
                <a:solidFill>
                  <a:srgbClr val="000000"/>
                </a:solidFill>
                <a:latin typeface="Cambria" panose="02040503050406030204" pitchFamily="18" charset="0"/>
              </a:rPr>
              <a:t>introduite par </a:t>
            </a:r>
            <a:r>
              <a:rPr lang="fr-FR" sz="1200" b="1" dirty="0" err="1">
                <a:solidFill>
                  <a:srgbClr val="000000"/>
                </a:solidFill>
                <a:latin typeface="Cambria" panose="02040503050406030204" pitchFamily="18" charset="0"/>
              </a:rPr>
              <a:t>Akagi</a:t>
            </a:r>
            <a:r>
              <a:rPr lang="fr-FR" sz="1200" b="1" dirty="0">
                <a:solidFill>
                  <a:srgbClr val="000000"/>
                </a:solidFill>
                <a:latin typeface="Cambria" panose="02040503050406030204" pitchFamily="18" charset="0"/>
              </a:rPr>
              <a:t> et al </a:t>
            </a:r>
            <a:r>
              <a:rPr lang="fr-FR" sz="1200" b="1" dirty="0" smtClean="0">
                <a:solidFill>
                  <a:srgbClr val="000000"/>
                </a:solidFill>
                <a:latin typeface="Cambria" panose="02040503050406030204" pitchFamily="18" charset="0"/>
              </a:rPr>
              <a:t>en 1983 permet </a:t>
            </a:r>
            <a:r>
              <a:rPr lang="fr-FR" sz="1200" b="1" dirty="0">
                <a:solidFill>
                  <a:srgbClr val="000000"/>
                </a:solidFill>
                <a:latin typeface="Cambria" panose="02040503050406030204" pitchFamily="18" charset="0"/>
              </a:rPr>
              <a:t>une meilleure </a:t>
            </a:r>
            <a:r>
              <a:rPr lang="fr-FR" sz="1200" b="1" dirty="0" smtClean="0">
                <a:solidFill>
                  <a:srgbClr val="000000"/>
                </a:solidFill>
                <a:latin typeface="Cambria" panose="02040503050406030204" pitchFamily="18" charset="0"/>
              </a:rPr>
              <a:t>décomposition </a:t>
            </a:r>
            <a:r>
              <a:rPr lang="fr-FR" sz="1200" b="1" dirty="0">
                <a:solidFill>
                  <a:srgbClr val="000000"/>
                </a:solidFill>
                <a:latin typeface="Cambria" panose="02040503050406030204" pitchFamily="18" charset="0"/>
              </a:rPr>
              <a:t>de tous les </a:t>
            </a:r>
            <a:r>
              <a:rPr lang="fr-FR" sz="1200" b="1" dirty="0" smtClean="0">
                <a:solidFill>
                  <a:srgbClr val="000000"/>
                </a:solidFill>
                <a:latin typeface="Cambria" panose="02040503050406030204" pitchFamily="18" charset="0"/>
              </a:rPr>
              <a:t>phénomènes </a:t>
            </a:r>
            <a:r>
              <a:rPr lang="fr-FR" sz="1200" b="1" dirty="0">
                <a:solidFill>
                  <a:srgbClr val="000000"/>
                </a:solidFill>
                <a:latin typeface="Cambria" panose="02040503050406030204" pitchFamily="18" charset="0"/>
              </a:rPr>
              <a:t>perturbateurs, en tenant compte à</a:t>
            </a:r>
            <a:r>
              <a:rPr lang="fr-FR" sz="1200" b="1" dirty="0" smtClean="0">
                <a:solidFill>
                  <a:srgbClr val="000000"/>
                </a:solidFill>
                <a:latin typeface="Cambria" panose="02040503050406030204" pitchFamily="18" charset="0"/>
              </a:rPr>
              <a:t> </a:t>
            </a:r>
            <a:r>
              <a:rPr lang="fr-FR" sz="1200" b="1" dirty="0">
                <a:solidFill>
                  <a:srgbClr val="000000"/>
                </a:solidFill>
                <a:latin typeface="Cambria" panose="02040503050406030204" pitchFamily="18" charset="0"/>
              </a:rPr>
              <a:t>la fois des distorsions harmoniques et des </a:t>
            </a:r>
            <a:r>
              <a:rPr lang="fr-FR" sz="1200" b="1" dirty="0" smtClean="0">
                <a:solidFill>
                  <a:srgbClr val="000000"/>
                </a:solidFill>
                <a:latin typeface="Cambria" panose="02040503050406030204" pitchFamily="18" charset="0"/>
              </a:rPr>
              <a:t>déséquilibres</a:t>
            </a:r>
            <a:r>
              <a:rPr lang="fr-FR" sz="1200" b="1" dirty="0">
                <a:solidFill>
                  <a:srgbClr val="000000"/>
                </a:solidFill>
                <a:latin typeface="Cambria" panose="02040503050406030204" pitchFamily="18" charset="0"/>
              </a:rPr>
              <a:t>. </a:t>
            </a:r>
            <a:r>
              <a:rPr lang="fr-FR" sz="1200" b="1" dirty="0" smtClean="0">
                <a:solidFill>
                  <a:srgbClr val="000000"/>
                </a:solidFill>
                <a:latin typeface="Cambria" panose="02040503050406030204" pitchFamily="18" charset="0"/>
              </a:rPr>
              <a:t>Cette théorie </a:t>
            </a:r>
            <a:r>
              <a:rPr lang="fr-FR" sz="1200" b="1" dirty="0">
                <a:solidFill>
                  <a:srgbClr val="000000"/>
                </a:solidFill>
                <a:latin typeface="Cambria" panose="02040503050406030204" pitchFamily="18" charset="0"/>
              </a:rPr>
              <a:t>introduit trois types de puissances :</a:t>
            </a:r>
          </a:p>
          <a:p>
            <a:pPr algn="just"/>
            <a:r>
              <a:rPr lang="fr-FR" sz="1200" dirty="0">
                <a:solidFill>
                  <a:srgbClr val="000000"/>
                </a:solidFill>
                <a:latin typeface="Cambria" panose="02040503050406030204" pitchFamily="18" charset="0"/>
              </a:rPr>
              <a:t>– La puissance </a:t>
            </a:r>
            <a:r>
              <a:rPr lang="fr-FR" sz="1200" dirty="0" smtClean="0">
                <a:solidFill>
                  <a:srgbClr val="000000"/>
                </a:solidFill>
                <a:latin typeface="Cambria" panose="02040503050406030204" pitchFamily="18" charset="0"/>
              </a:rPr>
              <a:t>réelle </a:t>
            </a:r>
            <a:r>
              <a:rPr lang="fr-FR" sz="1200" i="1" dirty="0">
                <a:solidFill>
                  <a:srgbClr val="000000"/>
                </a:solidFill>
                <a:latin typeface="Cambria" panose="02040503050406030204" pitchFamily="18" charset="0"/>
              </a:rPr>
              <a:t>p</a:t>
            </a:r>
            <a:r>
              <a:rPr lang="fr-FR" sz="1200" dirty="0">
                <a:solidFill>
                  <a:srgbClr val="000000"/>
                </a:solidFill>
                <a:latin typeface="Cambria" panose="02040503050406030204" pitchFamily="18" charset="0"/>
              </a:rPr>
              <a:t>, qui est </a:t>
            </a:r>
            <a:r>
              <a:rPr lang="fr-FR" sz="1200" b="1" i="1" dirty="0">
                <a:solidFill>
                  <a:srgbClr val="000000"/>
                </a:solidFill>
                <a:latin typeface="Cambria" panose="02040503050406030204" pitchFamily="18" charset="0"/>
              </a:rPr>
              <a:t>la composante </a:t>
            </a:r>
            <a:r>
              <a:rPr lang="fr-FR" sz="1200" b="1" i="1" dirty="0" smtClean="0">
                <a:solidFill>
                  <a:srgbClr val="000000"/>
                </a:solidFill>
                <a:latin typeface="Cambria" panose="02040503050406030204" pitchFamily="18" charset="0"/>
              </a:rPr>
              <a:t>réelle </a:t>
            </a:r>
            <a:r>
              <a:rPr lang="fr-FR" sz="1200" b="1" i="1" dirty="0">
                <a:solidFill>
                  <a:srgbClr val="000000"/>
                </a:solidFill>
                <a:latin typeface="Cambria" panose="02040503050406030204" pitchFamily="18" charset="0"/>
              </a:rPr>
              <a:t>de la puissance transmise par les composantes tournantes</a:t>
            </a:r>
            <a:r>
              <a:rPr lang="fr-FR" sz="1200" dirty="0">
                <a:solidFill>
                  <a:srgbClr val="000000"/>
                </a:solidFill>
                <a:latin typeface="Cambria" panose="02040503050406030204" pitchFamily="18" charset="0"/>
              </a:rPr>
              <a:t>, (directe et inverse) de tous les harmoniques y compris le fondamental.</a:t>
            </a:r>
          </a:p>
          <a:p>
            <a:pPr algn="just"/>
            <a:r>
              <a:rPr lang="fr-FR" sz="1200" dirty="0">
                <a:solidFill>
                  <a:srgbClr val="000000"/>
                </a:solidFill>
                <a:latin typeface="Cambria" panose="02040503050406030204" pitchFamily="18" charset="0"/>
              </a:rPr>
              <a:t>– La puissance imaginaire </a:t>
            </a:r>
            <a:r>
              <a:rPr lang="fr-FR" sz="1200" i="1" dirty="0">
                <a:solidFill>
                  <a:srgbClr val="000000"/>
                </a:solidFill>
                <a:latin typeface="Cambria" panose="02040503050406030204" pitchFamily="18" charset="0"/>
              </a:rPr>
              <a:t>q</a:t>
            </a:r>
            <a:r>
              <a:rPr lang="fr-FR" sz="1200" dirty="0">
                <a:solidFill>
                  <a:srgbClr val="000000"/>
                </a:solidFill>
                <a:latin typeface="Cambria" panose="02040503050406030204" pitchFamily="18" charset="0"/>
              </a:rPr>
              <a:t>, qui est </a:t>
            </a:r>
            <a:r>
              <a:rPr lang="fr-FR" sz="1200" b="1" i="1" dirty="0">
                <a:solidFill>
                  <a:srgbClr val="000000"/>
                </a:solidFill>
                <a:latin typeface="Cambria" panose="02040503050406030204" pitchFamily="18" charset="0"/>
              </a:rPr>
              <a:t>la composante imaginaire de la puissance transmise par les composantes tournantes</a:t>
            </a:r>
            <a:r>
              <a:rPr lang="fr-FR" sz="1200" dirty="0">
                <a:solidFill>
                  <a:srgbClr val="000000"/>
                </a:solidFill>
                <a:latin typeface="Cambria" panose="02040503050406030204" pitchFamily="18" charset="0"/>
              </a:rPr>
              <a:t>, (directe et inverse) de tous le harmoniques y compris le fondamental.</a:t>
            </a:r>
          </a:p>
          <a:p>
            <a:r>
              <a:rPr lang="fr-FR" sz="1200" dirty="0">
                <a:solidFill>
                  <a:srgbClr val="000000"/>
                </a:solidFill>
                <a:latin typeface="Cambria" panose="02040503050406030204" pitchFamily="18" charset="0"/>
              </a:rPr>
              <a:t>– La puissance homopolaire </a:t>
            </a:r>
            <a:r>
              <a:rPr lang="fr-FR" sz="1200" i="1" dirty="0" smtClean="0">
                <a:solidFill>
                  <a:srgbClr val="000000"/>
                </a:solidFill>
                <a:latin typeface="Cambria" panose="02040503050406030204" pitchFamily="18" charset="0"/>
              </a:rPr>
              <a:t>p</a:t>
            </a:r>
            <a:r>
              <a:rPr lang="fr-FR" sz="1200" dirty="0" smtClean="0">
                <a:solidFill>
                  <a:srgbClr val="000000"/>
                </a:solidFill>
                <a:latin typeface="Cambria" panose="02040503050406030204" pitchFamily="18" charset="0"/>
              </a:rPr>
              <a:t>0, qui </a:t>
            </a:r>
            <a:r>
              <a:rPr lang="fr-FR" sz="1200" dirty="0">
                <a:solidFill>
                  <a:srgbClr val="000000"/>
                </a:solidFill>
                <a:latin typeface="Cambria" panose="02040503050406030204" pitchFamily="18" charset="0"/>
              </a:rPr>
              <a:t>est </a:t>
            </a:r>
            <a:r>
              <a:rPr lang="fr-FR" sz="1200" b="1" i="1" dirty="0">
                <a:solidFill>
                  <a:srgbClr val="000000"/>
                </a:solidFill>
                <a:latin typeface="Cambria" panose="02040503050406030204" pitchFamily="18" charset="0"/>
              </a:rPr>
              <a:t>la puissance transmise par les composantes homopolaires</a:t>
            </a:r>
            <a:r>
              <a:rPr lang="fr-FR" sz="1200" dirty="0">
                <a:solidFill>
                  <a:srgbClr val="000000"/>
                </a:solidFill>
                <a:latin typeface="Cambria" panose="02040503050406030204" pitchFamily="18" charset="0"/>
              </a:rPr>
              <a:t>.</a:t>
            </a:r>
          </a:p>
          <a:p>
            <a:endParaRPr lang="fr-FR" sz="1200" dirty="0">
              <a:solidFill>
                <a:srgbClr val="000000"/>
              </a:solidFill>
              <a:latin typeface="Cambria" panose="02040503050406030204" pitchFamily="18" charset="0"/>
            </a:endParaRPr>
          </a:p>
          <a:p>
            <a:pPr algn="just"/>
            <a:r>
              <a:rPr lang="fr-FR" sz="1200" dirty="0">
                <a:solidFill>
                  <a:srgbClr val="000000"/>
                </a:solidFill>
                <a:latin typeface="Cambria" panose="02040503050406030204" pitchFamily="18" charset="0"/>
              </a:rPr>
              <a:t>Ces puissances contiennent des parties </a:t>
            </a:r>
            <a:r>
              <a:rPr lang="fr-FR" sz="1200" i="1" u="sng" dirty="0">
                <a:solidFill>
                  <a:srgbClr val="000000"/>
                </a:solidFill>
                <a:latin typeface="Cambria" panose="02040503050406030204" pitchFamily="18" charset="0"/>
              </a:rPr>
              <a:t>continues</a:t>
            </a:r>
            <a:r>
              <a:rPr lang="fr-FR" sz="1200" dirty="0">
                <a:solidFill>
                  <a:srgbClr val="000000"/>
                </a:solidFill>
                <a:latin typeface="Cambria" panose="02040503050406030204" pitchFamily="18" charset="0"/>
              </a:rPr>
              <a:t>, ou valeurs moyennes et des parties </a:t>
            </a:r>
            <a:r>
              <a:rPr lang="fr-FR" sz="1200" i="1" u="sng" dirty="0">
                <a:solidFill>
                  <a:srgbClr val="000000"/>
                </a:solidFill>
                <a:latin typeface="Cambria" panose="02040503050406030204" pitchFamily="18" charset="0"/>
              </a:rPr>
              <a:t>oscillatoires</a:t>
            </a:r>
            <a:r>
              <a:rPr lang="fr-FR" sz="1200" dirty="0">
                <a:solidFill>
                  <a:srgbClr val="000000"/>
                </a:solidFill>
                <a:latin typeface="Cambria" panose="02040503050406030204" pitchFamily="18" charset="0"/>
              </a:rPr>
              <a:t> par rapport aux valeurs moyennes. Ces puissances </a:t>
            </a:r>
            <a:r>
              <a:rPr lang="fr-FR" sz="1200" dirty="0" smtClean="0">
                <a:solidFill>
                  <a:srgbClr val="000000"/>
                </a:solidFill>
                <a:latin typeface="Cambria" panose="02040503050406030204" pitchFamily="18" charset="0"/>
              </a:rPr>
              <a:t>résultent </a:t>
            </a:r>
            <a:r>
              <a:rPr lang="fr-FR" sz="1200" dirty="0">
                <a:solidFill>
                  <a:srgbClr val="000000"/>
                </a:solidFill>
                <a:latin typeface="Cambria" panose="02040503050406030204" pitchFamily="18" charset="0"/>
              </a:rPr>
              <a:t>des produits entre harmoniques de diverses </a:t>
            </a:r>
            <a:r>
              <a:rPr lang="fr-FR" sz="1200" dirty="0" smtClean="0">
                <a:solidFill>
                  <a:srgbClr val="000000"/>
                </a:solidFill>
                <a:latin typeface="Cambria" panose="02040503050406030204" pitchFamily="18" charset="0"/>
              </a:rPr>
              <a:t>caractéristiques</a:t>
            </a:r>
            <a:r>
              <a:rPr lang="fr-FR" sz="1200" dirty="0">
                <a:solidFill>
                  <a:srgbClr val="000000"/>
                </a:solidFill>
                <a:latin typeface="Cambria" panose="02040503050406030204" pitchFamily="18" charset="0"/>
              </a:rPr>
              <a:t>. Dans le cas de la puissance </a:t>
            </a:r>
            <a:r>
              <a:rPr lang="fr-FR" sz="1200" dirty="0" smtClean="0">
                <a:solidFill>
                  <a:srgbClr val="000000"/>
                </a:solidFill>
                <a:latin typeface="Cambria" panose="02040503050406030204" pitchFamily="18" charset="0"/>
              </a:rPr>
              <a:t>réelle</a:t>
            </a:r>
            <a:endParaRPr lang="fr-FR" sz="1200" dirty="0">
              <a:latin typeface="Cambria" panose="02040503050406030204" pitchFamily="18" charset="0"/>
            </a:endParaRPr>
          </a:p>
        </p:txBody>
      </p:sp>
      <p:sp>
        <p:nvSpPr>
          <p:cNvPr id="6" name="ZoneTexte 5"/>
          <p:cNvSpPr txBox="1"/>
          <p:nvPr/>
        </p:nvSpPr>
        <p:spPr>
          <a:xfrm>
            <a:off x="205483" y="1238427"/>
            <a:ext cx="8753582" cy="276999"/>
          </a:xfrm>
          <a:prstGeom prst="rect">
            <a:avLst/>
          </a:prstGeom>
          <a:solidFill>
            <a:srgbClr val="FFFF00"/>
          </a:solidFill>
        </p:spPr>
        <p:txBody>
          <a:bodyPr wrap="square" rtlCol="0">
            <a:spAutoFit/>
          </a:bodyPr>
          <a:lstStyle/>
          <a:p>
            <a:pPr algn="ctr"/>
            <a:r>
              <a:rPr lang="fr-FR" sz="1200" b="1" dirty="0" smtClean="0">
                <a:latin typeface="Cambria" panose="02040503050406030204" pitchFamily="18" charset="0"/>
              </a:rPr>
              <a:t>Théorie énergétique générale (Théorie d’</a:t>
            </a:r>
            <a:r>
              <a:rPr lang="fr-FR" sz="1200" b="1" dirty="0" err="1" smtClean="0">
                <a:latin typeface="Cambria" panose="02040503050406030204" pitchFamily="18" charset="0"/>
              </a:rPr>
              <a:t>Akagi</a:t>
            </a:r>
            <a:r>
              <a:rPr lang="fr-FR" sz="1200" b="1" dirty="0" smtClean="0">
                <a:latin typeface="Cambria" panose="02040503050406030204" pitchFamily="18" charset="0"/>
              </a:rPr>
              <a:t>)</a:t>
            </a:r>
            <a:endParaRPr lang="fr-FR" sz="1200" b="1" dirty="0">
              <a:latin typeface="Cambria" panose="02040503050406030204" pitchFamily="18" charset="0"/>
            </a:endParaRPr>
          </a:p>
        </p:txBody>
      </p:sp>
      <p:pic>
        <p:nvPicPr>
          <p:cNvPr id="8" name="Image 7"/>
          <p:cNvPicPr>
            <a:picLocks noChangeAspect="1"/>
          </p:cNvPicPr>
          <p:nvPr/>
        </p:nvPicPr>
        <p:blipFill>
          <a:blip r:embed="rId2"/>
          <a:stretch>
            <a:fillRect/>
          </a:stretch>
        </p:blipFill>
        <p:spPr>
          <a:xfrm>
            <a:off x="5054882" y="4111650"/>
            <a:ext cx="3746089" cy="636254"/>
          </a:xfrm>
          <a:prstGeom prst="rect">
            <a:avLst/>
          </a:prstGeom>
        </p:spPr>
      </p:pic>
      <p:pic>
        <p:nvPicPr>
          <p:cNvPr id="10" name="Image 9"/>
          <p:cNvPicPr>
            <a:picLocks noChangeAspect="1"/>
          </p:cNvPicPr>
          <p:nvPr/>
        </p:nvPicPr>
        <p:blipFill>
          <a:blip r:embed="rId3"/>
          <a:stretch>
            <a:fillRect/>
          </a:stretch>
        </p:blipFill>
        <p:spPr>
          <a:xfrm>
            <a:off x="5054882" y="4826609"/>
            <a:ext cx="3870958" cy="646685"/>
          </a:xfrm>
          <a:prstGeom prst="rect">
            <a:avLst/>
          </a:prstGeom>
        </p:spPr>
      </p:pic>
      <p:pic>
        <p:nvPicPr>
          <p:cNvPr id="11" name="Image 10"/>
          <p:cNvPicPr>
            <a:picLocks noChangeAspect="1"/>
          </p:cNvPicPr>
          <p:nvPr/>
        </p:nvPicPr>
        <p:blipFill>
          <a:blip r:embed="rId4"/>
          <a:stretch>
            <a:fillRect/>
          </a:stretch>
        </p:blipFill>
        <p:spPr>
          <a:xfrm>
            <a:off x="5054882" y="5525908"/>
            <a:ext cx="2330900" cy="604963"/>
          </a:xfrm>
          <a:prstGeom prst="rect">
            <a:avLst/>
          </a:prstGeom>
        </p:spPr>
      </p:pic>
      <p:sp>
        <p:nvSpPr>
          <p:cNvPr id="12" name="ZoneTexte 11"/>
          <p:cNvSpPr txBox="1"/>
          <p:nvPr/>
        </p:nvSpPr>
        <p:spPr>
          <a:xfrm>
            <a:off x="328774" y="4085696"/>
            <a:ext cx="3935001" cy="646331"/>
          </a:xfrm>
          <a:prstGeom prst="rect">
            <a:avLst/>
          </a:prstGeom>
          <a:noFill/>
        </p:spPr>
        <p:txBody>
          <a:bodyPr wrap="square" rtlCol="0">
            <a:spAutoFit/>
          </a:bodyPr>
          <a:lstStyle/>
          <a:p>
            <a:r>
              <a:rPr lang="fr-FR" sz="1200" dirty="0" smtClean="0">
                <a:latin typeface="Cambria" panose="02040503050406030204" pitchFamily="18" charset="0"/>
              </a:rPr>
              <a:t>La partie continue de la puissance réelle instantanée : Somme des produits d’harmoniques de mêmes natures </a:t>
            </a:r>
            <a:r>
              <a:rPr lang="fr-FR" sz="1200" i="1" dirty="0" smtClean="0">
                <a:latin typeface="Cambria" panose="02040503050406030204" pitchFamily="18" charset="0"/>
              </a:rPr>
              <a:t>: </a:t>
            </a:r>
            <a:r>
              <a:rPr lang="fr-FR" sz="1200" i="1" u="sng" dirty="0" smtClean="0">
                <a:latin typeface="Cambria" panose="02040503050406030204" pitchFamily="18" charset="0"/>
              </a:rPr>
              <a:t>mêmes fréquences et mêmes séquences </a:t>
            </a:r>
            <a:endParaRPr lang="fr-FR" sz="1200" i="1" u="sng" dirty="0">
              <a:latin typeface="Cambria" panose="02040503050406030204" pitchFamily="18" charset="0"/>
            </a:endParaRPr>
          </a:p>
        </p:txBody>
      </p:sp>
      <p:sp>
        <p:nvSpPr>
          <p:cNvPr id="13" name="ZoneTexte 12"/>
          <p:cNvSpPr txBox="1"/>
          <p:nvPr/>
        </p:nvSpPr>
        <p:spPr>
          <a:xfrm>
            <a:off x="328774" y="4799274"/>
            <a:ext cx="3935001" cy="646331"/>
          </a:xfrm>
          <a:prstGeom prst="rect">
            <a:avLst/>
          </a:prstGeom>
          <a:noFill/>
        </p:spPr>
        <p:txBody>
          <a:bodyPr wrap="square" rtlCol="0">
            <a:spAutoFit/>
          </a:bodyPr>
          <a:lstStyle/>
          <a:p>
            <a:r>
              <a:rPr lang="fr-FR" sz="1200" dirty="0">
                <a:latin typeface="Cambria" panose="02040503050406030204" pitchFamily="18" charset="0"/>
              </a:rPr>
              <a:t>La partie continue de la puissance </a:t>
            </a:r>
            <a:r>
              <a:rPr lang="fr-FR" sz="1200" dirty="0" smtClean="0">
                <a:latin typeface="Cambria" panose="02040503050406030204" pitchFamily="18" charset="0"/>
              </a:rPr>
              <a:t>imaginaire instantanée : Somme des produits d’harmoniques de mêmes natures </a:t>
            </a:r>
            <a:r>
              <a:rPr lang="fr-FR" sz="1200" i="1" dirty="0" smtClean="0">
                <a:latin typeface="Cambria" panose="02040503050406030204" pitchFamily="18" charset="0"/>
              </a:rPr>
              <a:t>: </a:t>
            </a:r>
            <a:r>
              <a:rPr lang="fr-FR" sz="1200" i="1" u="sng" dirty="0" smtClean="0">
                <a:latin typeface="Cambria" panose="02040503050406030204" pitchFamily="18" charset="0"/>
              </a:rPr>
              <a:t>mêmes fréquences et mêmes séquences </a:t>
            </a:r>
            <a:endParaRPr lang="fr-FR" sz="1200" i="1" u="sng" dirty="0">
              <a:latin typeface="Cambria" panose="02040503050406030204" pitchFamily="18" charset="0"/>
            </a:endParaRPr>
          </a:p>
        </p:txBody>
      </p:sp>
      <p:sp>
        <p:nvSpPr>
          <p:cNvPr id="14" name="ZoneTexte 13"/>
          <p:cNvSpPr txBox="1"/>
          <p:nvPr/>
        </p:nvSpPr>
        <p:spPr>
          <a:xfrm>
            <a:off x="328774" y="5502578"/>
            <a:ext cx="4058291" cy="646331"/>
          </a:xfrm>
          <a:prstGeom prst="rect">
            <a:avLst/>
          </a:prstGeom>
          <a:noFill/>
        </p:spPr>
        <p:txBody>
          <a:bodyPr wrap="square" rtlCol="0">
            <a:spAutoFit/>
          </a:bodyPr>
          <a:lstStyle/>
          <a:p>
            <a:r>
              <a:rPr lang="fr-FR" sz="1200" dirty="0">
                <a:latin typeface="Cambria" panose="02040503050406030204" pitchFamily="18" charset="0"/>
              </a:rPr>
              <a:t>La partie continue de la puissance </a:t>
            </a:r>
            <a:r>
              <a:rPr lang="fr-FR" sz="1200" dirty="0" smtClean="0">
                <a:latin typeface="Cambria" panose="02040503050406030204" pitchFamily="18" charset="0"/>
              </a:rPr>
              <a:t>homopolaire instantanée : Somme des produits d’harmoniques de mêmes natures </a:t>
            </a:r>
            <a:r>
              <a:rPr lang="fr-FR" sz="1200" i="1" dirty="0" smtClean="0">
                <a:latin typeface="Cambria" panose="02040503050406030204" pitchFamily="18" charset="0"/>
              </a:rPr>
              <a:t>: </a:t>
            </a:r>
            <a:r>
              <a:rPr lang="fr-FR" sz="1200" i="1" u="sng" dirty="0" smtClean="0">
                <a:latin typeface="Cambria" panose="02040503050406030204" pitchFamily="18" charset="0"/>
              </a:rPr>
              <a:t>mêmes fréquences et mêmes séquences </a:t>
            </a:r>
            <a:endParaRPr lang="fr-FR" sz="1200" i="1" u="sng" dirty="0">
              <a:latin typeface="Cambria" panose="02040503050406030204" pitchFamily="18" charset="0"/>
            </a:endParaRPr>
          </a:p>
        </p:txBody>
      </p:sp>
      <p:sp>
        <p:nvSpPr>
          <p:cNvPr id="7" name="Flèche droite 6"/>
          <p:cNvSpPr/>
          <p:nvPr/>
        </p:nvSpPr>
        <p:spPr>
          <a:xfrm>
            <a:off x="4428161" y="4345968"/>
            <a:ext cx="400692"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Flèche droite 15"/>
          <p:cNvSpPr/>
          <p:nvPr/>
        </p:nvSpPr>
        <p:spPr>
          <a:xfrm>
            <a:off x="4426451" y="5001794"/>
            <a:ext cx="400692"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Flèche droite 16"/>
          <p:cNvSpPr/>
          <p:nvPr/>
        </p:nvSpPr>
        <p:spPr>
          <a:xfrm>
            <a:off x="4424741" y="5698716"/>
            <a:ext cx="400692"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18" name="Rectangle 17"/>
              <p:cNvSpPr/>
              <p:nvPr/>
            </p:nvSpPr>
            <p:spPr>
              <a:xfrm>
                <a:off x="1203717" y="1923671"/>
                <a:ext cx="6772687" cy="45980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fr-FR" b="1" i="1" smtClean="0">
                          <a:latin typeface="Cambria Math" panose="02040503050406030204" pitchFamily="18" charset="0"/>
                        </a:rPr>
                        <m:t>𝑽</m:t>
                      </m:r>
                      <m:r>
                        <a:rPr lang="fr-FR" b="0" i="1" smtClean="0">
                          <a:latin typeface="Cambria Math" panose="02040503050406030204" pitchFamily="18" charset="0"/>
                        </a:rPr>
                        <m:t>=</m:t>
                      </m:r>
                      <m:sSup>
                        <m:sSupPr>
                          <m:ctrlPr>
                            <a:rPr lang="fr-FR" b="0" i="1" smtClean="0">
                              <a:latin typeface="Cambria Math" panose="02040503050406030204" pitchFamily="18" charset="0"/>
                            </a:rPr>
                          </m:ctrlPr>
                        </m:sSupPr>
                        <m:e>
                          <m:d>
                            <m:dPr>
                              <m:begChr m:val="["/>
                              <m:endChr m:val="]"/>
                              <m:ctrlPr>
                                <a:rPr lang="fr-FR" b="0" i="1" smtClean="0">
                                  <a:latin typeface="Cambria Math" panose="02040503050406030204" pitchFamily="18" charset="0"/>
                                </a:rPr>
                              </m:ctrlPr>
                            </m:dPr>
                            <m:e>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1</m:t>
                                  </m:r>
                                </m:sub>
                                <m:sup>
                                  <m:r>
                                    <a:rPr lang="fr-FR" b="0" i="1" smtClean="0">
                                      <a:latin typeface="Cambria Math" panose="02040503050406030204" pitchFamily="18" charset="0"/>
                                    </a:rPr>
                                    <m:t>+</m:t>
                                  </m:r>
                                </m:sup>
                              </m:sSubSup>
                              <m:sSubSup>
                                <m:sSubSupPr>
                                  <m:ctrlPr>
                                    <a:rPr lang="fr-FR" i="1">
                                      <a:latin typeface="Cambria Math" panose="02040503050406030204" pitchFamily="18" charset="0"/>
                                    </a:rPr>
                                  </m:ctrlPr>
                                </m:sSubSupPr>
                                <m:e>
                                  <m:r>
                                    <a:rPr lang="fr-FR" b="0" i="1" smtClean="0">
                                      <a:latin typeface="Cambria Math" panose="02040503050406030204" pitchFamily="18" charset="0"/>
                                    </a:rPr>
                                    <m:t> </m:t>
                                  </m:r>
                                  <m:r>
                                    <a:rPr lang="fr-FR" i="1">
                                      <a:latin typeface="Cambria Math" panose="02040503050406030204" pitchFamily="18" charset="0"/>
                                    </a:rPr>
                                    <m:t>𝑉</m:t>
                                  </m:r>
                                </m:e>
                                <m:sub>
                                  <m:r>
                                    <a:rPr lang="fr-FR" b="0" i="1" smtClean="0">
                                      <a:latin typeface="Cambria Math" panose="02040503050406030204" pitchFamily="18" charset="0"/>
                                    </a:rPr>
                                    <m:t>2</m:t>
                                  </m:r>
                                </m:sub>
                                <m:sup>
                                  <m:r>
                                    <a:rPr lang="fr-FR" i="1">
                                      <a:latin typeface="Cambria Math" panose="02040503050406030204" pitchFamily="18" charset="0"/>
                                    </a:rPr>
                                    <m:t>+</m:t>
                                  </m:r>
                                </m:sup>
                              </m:sSubSup>
                              <m:sSubSup>
                                <m:sSubSupPr>
                                  <m:ctrlPr>
                                    <a:rPr lang="fr-FR" i="1">
                                      <a:latin typeface="Cambria Math" panose="02040503050406030204" pitchFamily="18" charset="0"/>
                                    </a:rPr>
                                  </m:ctrlPr>
                                </m:sSubSupPr>
                                <m:e>
                                  <m:r>
                                    <a:rPr lang="fr-FR" b="0" i="1" smtClean="0">
                                      <a:latin typeface="Cambria Math" panose="02040503050406030204" pitchFamily="18" charset="0"/>
                                    </a:rPr>
                                    <m:t> </m:t>
                                  </m:r>
                                  <m:r>
                                    <a:rPr lang="fr-FR" i="1">
                                      <a:latin typeface="Cambria Math" panose="02040503050406030204" pitchFamily="18" charset="0"/>
                                    </a:rPr>
                                    <m:t>𝑉</m:t>
                                  </m:r>
                                </m:e>
                                <m:sub>
                                  <m:r>
                                    <a:rPr lang="fr-FR" b="0" i="1" smtClean="0">
                                      <a:latin typeface="Cambria Math" panose="02040503050406030204" pitchFamily="18" charset="0"/>
                                    </a:rPr>
                                    <m:t>3</m:t>
                                  </m:r>
                                </m:sub>
                                <m:sup>
                                  <m:r>
                                    <a:rPr lang="fr-FR" i="1">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4</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5</m:t>
                                  </m:r>
                                </m:sub>
                                <m:sup>
                                  <m:r>
                                    <a:rPr lang="fr-FR" b="0" i="1" smtClean="0">
                                      <a:latin typeface="Cambria Math" panose="02040503050406030204" pitchFamily="18" charset="0"/>
                                    </a:rPr>
                                    <m:t>+</m:t>
                                  </m:r>
                                </m:sup>
                              </m:sSubSup>
                              <m:r>
                                <a:rPr lang="fr-FR" b="0" i="1" smtClean="0">
                                  <a:latin typeface="Cambria Math" panose="02040503050406030204" pitchFamily="18" charset="0"/>
                                </a:rPr>
                                <m:t>…,</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1</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2</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3</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4</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5</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1</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2</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3</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4</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5</m:t>
                                  </m:r>
                                </m:sub>
                                <m:sup>
                                  <m:r>
                                    <a:rPr lang="fr-FR" b="0" i="1" smtClean="0">
                                      <a:latin typeface="Cambria Math" panose="02040503050406030204" pitchFamily="18" charset="0"/>
                                    </a:rPr>
                                    <m:t>0</m:t>
                                  </m:r>
                                </m:sup>
                              </m:sSubSup>
                            </m:e>
                          </m:d>
                        </m:e>
                        <m:sup>
                          <m:r>
                            <a:rPr lang="fr-FR" b="0" i="1" smtClean="0">
                              <a:latin typeface="Cambria Math" panose="02040503050406030204" pitchFamily="18" charset="0"/>
                            </a:rPr>
                            <m:t>𝑇</m:t>
                          </m:r>
                        </m:sup>
                      </m:sSup>
                    </m:oMath>
                  </m:oMathPara>
                </a14:m>
                <a:endParaRPr lang="fr-FR" dirty="0"/>
              </a:p>
            </p:txBody>
          </p:sp>
        </mc:Choice>
        <mc:Fallback xmlns="">
          <p:sp>
            <p:nvSpPr>
              <p:cNvPr id="18" name="Rectangle 17"/>
              <p:cNvSpPr>
                <a:spLocks noRot="1" noChangeAspect="1" noMove="1" noResize="1" noEditPoints="1" noAdjustHandles="1" noChangeArrowheads="1" noChangeShapeType="1" noTextEdit="1"/>
              </p:cNvSpPr>
              <p:nvPr/>
            </p:nvSpPr>
            <p:spPr>
              <a:xfrm>
                <a:off x="1203717" y="1923671"/>
                <a:ext cx="6772687" cy="459806"/>
              </a:xfrm>
              <a:prstGeom prst="rect">
                <a:avLst/>
              </a:prstGeom>
              <a:blipFill rotWithShape="0">
                <a:blip r:embed="rId5"/>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149855" y="3259097"/>
                <a:ext cx="6775253" cy="45980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fr-FR" b="1" i="1" smtClean="0">
                          <a:latin typeface="Cambria Math" panose="02040503050406030204" pitchFamily="18" charset="0"/>
                        </a:rPr>
                        <m:t>𝑰</m:t>
                      </m:r>
                      <m:r>
                        <a:rPr lang="fr-FR" b="0" i="1" smtClean="0">
                          <a:latin typeface="Cambria Math" panose="02040503050406030204" pitchFamily="18" charset="0"/>
                        </a:rPr>
                        <m:t>=</m:t>
                      </m:r>
                      <m:sSup>
                        <m:sSupPr>
                          <m:ctrlPr>
                            <a:rPr lang="fr-FR" b="0" i="1" smtClean="0">
                              <a:latin typeface="Cambria Math" panose="02040503050406030204" pitchFamily="18" charset="0"/>
                            </a:rPr>
                          </m:ctrlPr>
                        </m:sSupPr>
                        <m:e>
                          <m:d>
                            <m:dPr>
                              <m:begChr m:val="["/>
                              <m:endChr m:val="]"/>
                              <m:ctrlPr>
                                <a:rPr lang="fr-FR" b="0" i="1" smtClean="0">
                                  <a:latin typeface="Cambria Math" panose="02040503050406030204" pitchFamily="18" charset="0"/>
                                </a:rPr>
                              </m:ctrlPr>
                            </m:dPr>
                            <m:e>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1</m:t>
                                  </m:r>
                                </m:sub>
                                <m:sup>
                                  <m:r>
                                    <a:rPr lang="fr-FR" b="0" i="1" smtClean="0">
                                      <a:latin typeface="Cambria Math" panose="02040503050406030204" pitchFamily="18" charset="0"/>
                                    </a:rPr>
                                    <m:t>+</m:t>
                                  </m:r>
                                </m:sup>
                              </m:sSubSup>
                              <m:sSubSup>
                                <m:sSubSupPr>
                                  <m:ctrlPr>
                                    <a:rPr lang="fr-FR" i="1">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2</m:t>
                                  </m:r>
                                </m:sub>
                                <m:sup>
                                  <m:r>
                                    <a:rPr lang="fr-FR" i="1">
                                      <a:latin typeface="Cambria Math" panose="02040503050406030204" pitchFamily="18" charset="0"/>
                                    </a:rPr>
                                    <m:t>+</m:t>
                                  </m:r>
                                </m:sup>
                              </m:sSubSup>
                              <m:sSubSup>
                                <m:sSubSupPr>
                                  <m:ctrlPr>
                                    <a:rPr lang="fr-FR" i="1">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3</m:t>
                                  </m:r>
                                </m:sub>
                                <m:sup>
                                  <m:r>
                                    <a:rPr lang="fr-FR" i="1">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4</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5</m:t>
                                  </m:r>
                                </m:sub>
                                <m:sup>
                                  <m:r>
                                    <a:rPr lang="fr-FR" b="0" i="1" smtClean="0">
                                      <a:latin typeface="Cambria Math" panose="02040503050406030204" pitchFamily="18" charset="0"/>
                                    </a:rPr>
                                    <m:t>+</m:t>
                                  </m:r>
                                </m:sup>
                              </m:sSubSup>
                              <m:r>
                                <a:rPr lang="fr-FR" b="0" i="1" smtClean="0">
                                  <a:latin typeface="Cambria Math" panose="02040503050406030204" pitchFamily="18" charset="0"/>
                                </a:rPr>
                                <m:t>……,</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1</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2</m:t>
                                  </m:r>
                                </m:sub>
                                <m:sup>
                                  <m:r>
                                    <a:rPr lang="fr-FR" b="0" i="1" smtClean="0">
                                      <a:latin typeface="Cambria Math" panose="02040503050406030204" pitchFamily="18" charset="0"/>
                                    </a:rPr>
                                    <m:t>−</m:t>
                                  </m:r>
                                </m:sup>
                              </m:sSubSup>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3</m:t>
                                  </m:r>
                                </m:sub>
                                <m:sup>
                                  <m:r>
                                    <a:rPr lang="fr-FR" b="0" i="1" smtClean="0">
                                      <a:latin typeface="Cambria Math" panose="02040503050406030204" pitchFamily="18" charset="0"/>
                                    </a:rPr>
                                    <m:t>− </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4</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5</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1</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2</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3</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4</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5</m:t>
                                  </m:r>
                                </m:sub>
                                <m:sup>
                                  <m:r>
                                    <a:rPr lang="fr-FR" b="0" i="1" smtClean="0">
                                      <a:latin typeface="Cambria Math" panose="02040503050406030204" pitchFamily="18" charset="0"/>
                                    </a:rPr>
                                    <m:t>0</m:t>
                                  </m:r>
                                </m:sup>
                              </m:sSubSup>
                            </m:e>
                          </m:d>
                        </m:e>
                        <m:sup>
                          <m:r>
                            <a:rPr lang="fr-FR" b="0" i="1" smtClean="0">
                              <a:latin typeface="Cambria Math" panose="02040503050406030204" pitchFamily="18" charset="0"/>
                            </a:rPr>
                            <m:t>𝑇</m:t>
                          </m:r>
                        </m:sup>
                      </m:sSup>
                    </m:oMath>
                  </m:oMathPara>
                </a14:m>
                <a:endParaRPr lang="fr-FR" dirty="0"/>
              </a:p>
            </p:txBody>
          </p:sp>
        </mc:Choice>
        <mc:Fallback xmlns="">
          <p:sp>
            <p:nvSpPr>
              <p:cNvPr id="19" name="Rectangle 18"/>
              <p:cNvSpPr>
                <a:spLocks noRot="1" noChangeAspect="1" noMove="1" noResize="1" noEditPoints="1" noAdjustHandles="1" noChangeArrowheads="1" noChangeShapeType="1" noTextEdit="1"/>
              </p:cNvSpPr>
              <p:nvPr/>
            </p:nvSpPr>
            <p:spPr>
              <a:xfrm>
                <a:off x="1149855" y="3259097"/>
                <a:ext cx="6775253" cy="459806"/>
              </a:xfrm>
              <a:prstGeom prst="rect">
                <a:avLst/>
              </a:prstGeom>
              <a:blipFill rotWithShape="0">
                <a:blip r:embed="rId6"/>
                <a:stretch>
                  <a:fillRect/>
                </a:stretch>
              </a:blipFill>
            </p:spPr>
            <p:txBody>
              <a:bodyPr/>
              <a:lstStyle/>
              <a:p>
                <a:r>
                  <a:rPr lang="fr-FR">
                    <a:noFill/>
                  </a:rPr>
                  <a:t> </a:t>
                </a:r>
              </a:p>
            </p:txBody>
          </p:sp>
        </mc:Fallback>
      </mc:AlternateContent>
      <p:cxnSp>
        <p:nvCxnSpPr>
          <p:cNvPr id="20" name="Connecteur droit avec flèche 19"/>
          <p:cNvCxnSpPr/>
          <p:nvPr/>
        </p:nvCxnSpPr>
        <p:spPr>
          <a:xfrm flipH="1">
            <a:off x="1944244" y="2363319"/>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1" name="Connecteur droit avec flèche 20"/>
          <p:cNvCxnSpPr/>
          <p:nvPr/>
        </p:nvCxnSpPr>
        <p:spPr>
          <a:xfrm flipH="1">
            <a:off x="2250757" y="2363319"/>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2" name="Connecteur droit avec flèche 21"/>
          <p:cNvCxnSpPr/>
          <p:nvPr/>
        </p:nvCxnSpPr>
        <p:spPr>
          <a:xfrm flipH="1">
            <a:off x="2569252" y="2365029"/>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3" name="Connecteur droit avec flèche 22"/>
          <p:cNvCxnSpPr/>
          <p:nvPr/>
        </p:nvCxnSpPr>
        <p:spPr>
          <a:xfrm flipH="1">
            <a:off x="2927135" y="2363319"/>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4" name="Connecteur droit avec flèche 23"/>
          <p:cNvCxnSpPr/>
          <p:nvPr/>
        </p:nvCxnSpPr>
        <p:spPr>
          <a:xfrm flipH="1">
            <a:off x="3274743" y="2363319"/>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5" name="Connecteur droit avec flèche 24"/>
          <p:cNvCxnSpPr/>
          <p:nvPr/>
        </p:nvCxnSpPr>
        <p:spPr>
          <a:xfrm flipH="1">
            <a:off x="4642920" y="2362929"/>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6" name="Connecteur droit avec flèche 25"/>
          <p:cNvCxnSpPr/>
          <p:nvPr/>
        </p:nvCxnSpPr>
        <p:spPr>
          <a:xfrm flipH="1">
            <a:off x="5011076" y="2383477"/>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7" name="Connecteur droit avec flèche 26"/>
          <p:cNvCxnSpPr/>
          <p:nvPr/>
        </p:nvCxnSpPr>
        <p:spPr>
          <a:xfrm flipH="1">
            <a:off x="5368957" y="2383867"/>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8" name="Connecteur droit avec flèche 27"/>
          <p:cNvCxnSpPr/>
          <p:nvPr/>
        </p:nvCxnSpPr>
        <p:spPr>
          <a:xfrm flipH="1">
            <a:off x="4302160" y="2372181"/>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9" name="Connecteur droit avec flèche 28"/>
          <p:cNvCxnSpPr/>
          <p:nvPr/>
        </p:nvCxnSpPr>
        <p:spPr>
          <a:xfrm flipH="1">
            <a:off x="3940852" y="2372181"/>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30" name="Connecteur droit avec flèche 29"/>
          <p:cNvCxnSpPr/>
          <p:nvPr/>
        </p:nvCxnSpPr>
        <p:spPr>
          <a:xfrm flipH="1">
            <a:off x="6747410" y="2372813"/>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31" name="Connecteur droit avec flèche 30"/>
          <p:cNvCxnSpPr/>
          <p:nvPr/>
        </p:nvCxnSpPr>
        <p:spPr>
          <a:xfrm flipH="1">
            <a:off x="7115566" y="2383087"/>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32" name="Connecteur droit avec flèche 31"/>
          <p:cNvCxnSpPr/>
          <p:nvPr/>
        </p:nvCxnSpPr>
        <p:spPr>
          <a:xfrm flipH="1">
            <a:off x="7473447" y="2383477"/>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33" name="Connecteur droit avec flèche 32"/>
          <p:cNvCxnSpPr/>
          <p:nvPr/>
        </p:nvCxnSpPr>
        <p:spPr>
          <a:xfrm flipH="1">
            <a:off x="6396376" y="2382065"/>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34" name="Connecteur droit avec flèche 33"/>
          <p:cNvCxnSpPr/>
          <p:nvPr/>
        </p:nvCxnSpPr>
        <p:spPr>
          <a:xfrm flipH="1">
            <a:off x="6035068" y="2371791"/>
            <a:ext cx="0" cy="936000"/>
          </a:xfrm>
          <a:prstGeom prst="straightConnector1">
            <a:avLst/>
          </a:prstGeom>
          <a:ln w="25400">
            <a:solidFill>
              <a:schemeClr val="bg2">
                <a:lumMod val="25000"/>
              </a:schemeClr>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35" name="Connecteur droit avec flèche 34"/>
          <p:cNvCxnSpPr/>
          <p:nvPr/>
        </p:nvCxnSpPr>
        <p:spPr>
          <a:xfrm flipH="1">
            <a:off x="3630915" y="2382065"/>
            <a:ext cx="0" cy="936000"/>
          </a:xfrm>
          <a:prstGeom prst="straightConnector1">
            <a:avLst/>
          </a:prstGeom>
          <a:ln w="25400">
            <a:solidFill>
              <a:schemeClr val="bg2">
                <a:lumMod val="25000"/>
              </a:schemeClr>
            </a:solidFill>
            <a:prstDash val="sysDash"/>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36" name="Connecteur droit avec flèche 35"/>
          <p:cNvCxnSpPr/>
          <p:nvPr/>
        </p:nvCxnSpPr>
        <p:spPr>
          <a:xfrm flipH="1">
            <a:off x="5706292" y="2371791"/>
            <a:ext cx="0" cy="936000"/>
          </a:xfrm>
          <a:prstGeom prst="straightConnector1">
            <a:avLst/>
          </a:prstGeom>
          <a:ln w="25400">
            <a:solidFill>
              <a:schemeClr val="bg2">
                <a:lumMod val="25000"/>
              </a:schemeClr>
            </a:solidFill>
            <a:prstDash val="sysDash"/>
            <a:headEnd type="stealth"/>
            <a:tailEnd type="stealt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1" name="ZoneTexte 50"/>
              <p:cNvSpPr txBox="1"/>
              <p:nvPr/>
            </p:nvSpPr>
            <p:spPr>
              <a:xfrm>
                <a:off x="1011822" y="3186925"/>
                <a:ext cx="6945330" cy="830997"/>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just"/>
                <a:r>
                  <a:rPr lang="fr-FR" sz="1200" b="1" dirty="0" smtClean="0">
                    <a:latin typeface="Cambria" panose="02040503050406030204" pitchFamily="18" charset="0"/>
                  </a:rPr>
                  <a:t>Note</a:t>
                </a:r>
                <a:r>
                  <a:rPr lang="fr-FR" sz="1200" dirty="0" smtClean="0">
                    <a:latin typeface="Cambria" panose="02040503050406030204" pitchFamily="18" charset="0"/>
                  </a:rPr>
                  <a:t>: La puissance moyenne P (Puissance active) est donnée par</a:t>
                </a:r>
              </a:p>
              <a:p>
                <a:pPr algn="just"/>
                <a14:m>
                  <m:oMathPara xmlns:m="http://schemas.openxmlformats.org/officeDocument/2006/math">
                    <m:oMathParaPr>
                      <m:jc m:val="centerGroup"/>
                    </m:oMathParaPr>
                    <m:oMath xmlns:m="http://schemas.openxmlformats.org/officeDocument/2006/math">
                      <m:r>
                        <a:rPr lang="fr-FR" sz="1200" b="0" i="1" smtClean="0">
                          <a:latin typeface="Cambria Math" panose="02040503050406030204" pitchFamily="18" charset="0"/>
                        </a:rPr>
                        <m:t>𝑃</m:t>
                      </m:r>
                      <m:r>
                        <a:rPr lang="fr-FR" sz="1200" b="0" i="1" smtClean="0">
                          <a:latin typeface="Cambria Math" panose="02040503050406030204" pitchFamily="18" charset="0"/>
                        </a:rPr>
                        <m:t>=</m:t>
                      </m:r>
                      <m:acc>
                        <m:accPr>
                          <m:chr m:val="̅"/>
                          <m:ctrlPr>
                            <a:rPr lang="fr-FR" sz="1200" b="0" i="1" smtClean="0">
                              <a:latin typeface="Cambria Math" panose="02040503050406030204" pitchFamily="18" charset="0"/>
                            </a:rPr>
                          </m:ctrlPr>
                        </m:accPr>
                        <m:e>
                          <m:r>
                            <a:rPr lang="fr-FR" sz="1200" b="0" i="1" smtClean="0">
                              <a:latin typeface="Cambria Math" panose="02040503050406030204" pitchFamily="18" charset="0"/>
                            </a:rPr>
                            <m:t>𝑝</m:t>
                          </m:r>
                        </m:e>
                      </m:acc>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acc>
                            <m:accPr>
                              <m:chr m:val="̅"/>
                              <m:ctrlPr>
                                <a:rPr lang="fr-FR" sz="1200" b="0" i="1" smtClean="0">
                                  <a:latin typeface="Cambria Math" panose="02040503050406030204" pitchFamily="18" charset="0"/>
                                </a:rPr>
                              </m:ctrlPr>
                            </m:accPr>
                            <m:e>
                              <m:r>
                                <a:rPr lang="fr-FR" sz="1200" b="0" i="1" smtClean="0">
                                  <a:latin typeface="Cambria Math" panose="02040503050406030204" pitchFamily="18" charset="0"/>
                                </a:rPr>
                                <m:t>𝑝</m:t>
                              </m:r>
                            </m:e>
                          </m:acc>
                        </m:e>
                        <m:sub>
                          <m:r>
                            <a:rPr lang="fr-FR" sz="1200" b="0" i="1" smtClean="0">
                              <a:latin typeface="Cambria Math" panose="02040503050406030204" pitchFamily="18" charset="0"/>
                            </a:rPr>
                            <m:t>0</m:t>
                          </m:r>
                        </m:sub>
                      </m:sSub>
                    </m:oMath>
                  </m:oMathPara>
                </a14:m>
                <a:endParaRPr lang="fr-FR" sz="1200" dirty="0" smtClean="0">
                  <a:latin typeface="Cambria" panose="02040503050406030204" pitchFamily="18" charset="0"/>
                </a:endParaRPr>
              </a:p>
              <a:p>
                <a:pPr algn="just"/>
                <a:r>
                  <a:rPr lang="fr-FR" sz="1200" dirty="0" smtClean="0">
                    <a:latin typeface="Cambria" panose="02040503050406030204" pitchFamily="18" charset="0"/>
                  </a:rPr>
                  <a:t>La puissance transmise est véhiculé par les toutes les séquences d’harmoniques de courant et de tension s’il y a coïncidence à la fois entre les séquences et les fréquences </a:t>
                </a:r>
                <a:endParaRPr lang="fr-FR" sz="1200" dirty="0">
                  <a:latin typeface="Cambria" panose="02040503050406030204" pitchFamily="18" charset="0"/>
                </a:endParaRPr>
              </a:p>
            </p:txBody>
          </p:sp>
        </mc:Choice>
        <mc:Fallback xmlns="">
          <p:sp>
            <p:nvSpPr>
              <p:cNvPr id="51" name="ZoneTexte 50"/>
              <p:cNvSpPr txBox="1">
                <a:spLocks noRot="1" noChangeAspect="1" noMove="1" noResize="1" noEditPoints="1" noAdjustHandles="1" noChangeArrowheads="1" noChangeShapeType="1" noTextEdit="1"/>
              </p:cNvSpPr>
              <p:nvPr/>
            </p:nvSpPr>
            <p:spPr>
              <a:xfrm>
                <a:off x="1011822" y="3186925"/>
                <a:ext cx="6945330" cy="830997"/>
              </a:xfrm>
              <a:prstGeom prst="rect">
                <a:avLst/>
              </a:prstGeom>
              <a:blipFill rotWithShape="0">
                <a:blip r:embed="rId7"/>
                <a:stretch>
                  <a:fillRect/>
                </a:stretch>
              </a:blipFill>
              <a:ln>
                <a:noFill/>
              </a:ln>
              <a:effectLst>
                <a:outerShdw blurRad="190500" dist="228600" dir="2700000" algn="ctr">
                  <a:srgbClr val="000000">
                    <a:alpha val="30000"/>
                  </a:srgbClr>
                </a:outerShdw>
              </a:effectLst>
            </p:spPr>
            <p:txBody>
              <a:bodyPr/>
              <a:lstStyle/>
              <a:p>
                <a:r>
                  <a:rPr lang="fr-FR">
                    <a:noFill/>
                  </a:rPr>
                  <a:t> </a:t>
                </a:r>
              </a:p>
            </p:txBody>
          </p:sp>
        </mc:Fallback>
      </mc:AlternateContent>
      <p:sp>
        <p:nvSpPr>
          <p:cNvPr id="9" name="Espace réservé de la date 8"/>
          <p:cNvSpPr>
            <a:spLocks noGrp="1"/>
          </p:cNvSpPr>
          <p:nvPr>
            <p:ph type="dt" sz="half" idx="10"/>
          </p:nvPr>
        </p:nvSpPr>
        <p:spPr/>
        <p:txBody>
          <a:bodyPr/>
          <a:lstStyle/>
          <a:p>
            <a:fld id="{6795C5A6-7602-439E-AF8A-1F20DEE3C6C9}" type="datetime1">
              <a:rPr lang="en-US" smtClean="0"/>
              <a:t>4/12/2018</a:t>
            </a:fld>
            <a:endParaRPr lang="fr-FR"/>
          </a:p>
        </p:txBody>
      </p:sp>
      <p:sp>
        <p:nvSpPr>
          <p:cNvPr id="52" name="Espace réservé du pied de page 51"/>
          <p:cNvSpPr>
            <a:spLocks noGrp="1"/>
          </p:cNvSpPr>
          <p:nvPr>
            <p:ph type="ftr" sz="quarter" idx="11"/>
          </p:nvPr>
        </p:nvSpPr>
        <p:spPr/>
        <p:txBody>
          <a:bodyPr/>
          <a:lstStyle/>
          <a:p>
            <a:r>
              <a:rPr lang="fr-FR" smtClean="0"/>
              <a:t>F. HAMOUDI-Power Quality course</a:t>
            </a:r>
            <a:endParaRPr lang="fr-FR"/>
          </a:p>
        </p:txBody>
      </p:sp>
      <p:sp>
        <p:nvSpPr>
          <p:cNvPr id="53" name="Espace réservé du numéro de diapositive 52"/>
          <p:cNvSpPr>
            <a:spLocks noGrp="1"/>
          </p:cNvSpPr>
          <p:nvPr>
            <p:ph type="sldNum" sz="quarter" idx="12"/>
          </p:nvPr>
        </p:nvSpPr>
        <p:spPr/>
        <p:txBody>
          <a:bodyPr/>
          <a:lstStyle/>
          <a:p>
            <a:fld id="{B76D70BF-9E66-48FB-BC9D-44A2DEA7CFB5}" type="slidenum">
              <a:rPr lang="fr-FR" smtClean="0"/>
              <a:t>18</a:t>
            </a:fld>
            <a:endParaRPr lang="fr-FR"/>
          </a:p>
        </p:txBody>
      </p:sp>
    </p:spTree>
    <p:extLst>
      <p:ext uri="{BB962C8B-B14F-4D97-AF65-F5344CB8AC3E}">
        <p14:creationId xmlns:p14="http://schemas.microsoft.com/office/powerpoint/2010/main" val="59903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4" fill="hold" grpId="0" nodeType="clickEffect">
                                  <p:stCondLst>
                                    <p:cond delay="0"/>
                                  </p:stCondLst>
                                  <p:childTnLst>
                                    <p:anim calcmode="lin" valueType="num">
                                      <p:cBhvr additive="base">
                                        <p:cTn id="6" dur="500"/>
                                        <p:tgtEl>
                                          <p:spTgt spid="5"/>
                                        </p:tgtEl>
                                        <p:attrNameLst>
                                          <p:attrName>ppt_y</p:attrName>
                                        </p:attrNameLst>
                                      </p:cBhvr>
                                      <p:tavLst>
                                        <p:tav tm="0">
                                          <p:val>
                                            <p:strVal val="#ppt_y"/>
                                          </p:val>
                                        </p:tav>
                                        <p:tav tm="100000">
                                          <p:val>
                                            <p:strVal val="#ppt_y+#ppt_h*1.125000"/>
                                          </p:val>
                                        </p:tav>
                                      </p:tavLst>
                                    </p:anim>
                                    <p:animEffect transition="out" filter="wipe(down)">
                                      <p:cBhvr>
                                        <p:cTn id="7" dur="500"/>
                                        <p:tgtEl>
                                          <p:spTgt spid="5"/>
                                        </p:tgtEl>
                                      </p:cBhvr>
                                    </p:animEffect>
                                    <p:set>
                                      <p:cBhvr>
                                        <p:cTn id="8" dur="1" fill="hold">
                                          <p:stCondLst>
                                            <p:cond delay="499"/>
                                          </p:stCondLst>
                                        </p:cTn>
                                        <p:tgtEl>
                                          <p:spTgt spid="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p:tgtEl>
                                          <p:spTgt spid="18"/>
                                        </p:tgtEl>
                                        <p:attrNameLst>
                                          <p:attrName>ppt_y</p:attrName>
                                        </p:attrNameLst>
                                      </p:cBhvr>
                                      <p:tavLst>
                                        <p:tav tm="0">
                                          <p:val>
                                            <p:strVal val="#ppt_y+#ppt_h*1.125000"/>
                                          </p:val>
                                        </p:tav>
                                        <p:tav tm="100000">
                                          <p:val>
                                            <p:strVal val="#ppt_y"/>
                                          </p:val>
                                        </p:tav>
                                      </p:tavLst>
                                    </p:anim>
                                    <p:animEffect transition="in" filter="wipe(up)">
                                      <p:cBhvr>
                                        <p:cTn id="18" dur="5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17" presetClass="entr" presetSubtype="1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strVal val="#ppt_h"/>
                                          </p:val>
                                        </p:tav>
                                        <p:tav tm="100000">
                                          <p:val>
                                            <p:strVal val="#ppt_h"/>
                                          </p:val>
                                        </p:tav>
                                      </p:tavLst>
                                    </p:anim>
                                  </p:childTnLst>
                                </p:cTn>
                              </p:par>
                              <p:par>
                                <p:cTn id="29" presetID="17" presetClass="entr" presetSubtype="1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p:cTn id="35" dur="500" fill="hold"/>
                                        <p:tgtEl>
                                          <p:spTgt spid="23"/>
                                        </p:tgtEl>
                                        <p:attrNameLst>
                                          <p:attrName>ppt_w</p:attrName>
                                        </p:attrNameLst>
                                      </p:cBhvr>
                                      <p:tavLst>
                                        <p:tav tm="0">
                                          <p:val>
                                            <p:fltVal val="0"/>
                                          </p:val>
                                        </p:tav>
                                        <p:tav tm="100000">
                                          <p:val>
                                            <p:strVal val="#ppt_w"/>
                                          </p:val>
                                        </p:tav>
                                      </p:tavLst>
                                    </p:anim>
                                    <p:anim calcmode="lin" valueType="num">
                                      <p:cBhvr>
                                        <p:cTn id="36" dur="500" fill="hold"/>
                                        <p:tgtEl>
                                          <p:spTgt spid="23"/>
                                        </p:tgtEl>
                                        <p:attrNameLst>
                                          <p:attrName>ppt_h</p:attrName>
                                        </p:attrNameLst>
                                      </p:cBhvr>
                                      <p:tavLst>
                                        <p:tav tm="0">
                                          <p:val>
                                            <p:strVal val="#ppt_h"/>
                                          </p:val>
                                        </p:tav>
                                        <p:tav tm="100000">
                                          <p:val>
                                            <p:strVal val="#ppt_h"/>
                                          </p:val>
                                        </p:tav>
                                      </p:tavLst>
                                    </p:anim>
                                  </p:childTnLst>
                                </p:cTn>
                              </p:par>
                              <p:par>
                                <p:cTn id="37" presetID="17" presetClass="entr" presetSubtype="10"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p:cTn id="39" dur="500" fill="hold"/>
                                        <p:tgtEl>
                                          <p:spTgt spid="24"/>
                                        </p:tgtEl>
                                        <p:attrNameLst>
                                          <p:attrName>ppt_w</p:attrName>
                                        </p:attrNameLst>
                                      </p:cBhvr>
                                      <p:tavLst>
                                        <p:tav tm="0">
                                          <p:val>
                                            <p:fltVal val="0"/>
                                          </p:val>
                                        </p:tav>
                                        <p:tav tm="100000">
                                          <p:val>
                                            <p:strVal val="#ppt_w"/>
                                          </p:val>
                                        </p:tav>
                                      </p:tavLst>
                                    </p:anim>
                                    <p:anim calcmode="lin" valueType="num">
                                      <p:cBhvr>
                                        <p:cTn id="40" dur="500" fill="hold"/>
                                        <p:tgtEl>
                                          <p:spTgt spid="24"/>
                                        </p:tgtEl>
                                        <p:attrNameLst>
                                          <p:attrName>ppt_h</p:attrName>
                                        </p:attrNameLst>
                                      </p:cBhvr>
                                      <p:tavLst>
                                        <p:tav tm="0">
                                          <p:val>
                                            <p:strVal val="#ppt_h"/>
                                          </p:val>
                                        </p:tav>
                                        <p:tav tm="100000">
                                          <p:val>
                                            <p:strVal val="#ppt_h"/>
                                          </p:val>
                                        </p:tav>
                                      </p:tavLst>
                                    </p:anim>
                                  </p:childTnLst>
                                </p:cTn>
                              </p:par>
                              <p:par>
                                <p:cTn id="41" presetID="17" presetClass="entr" presetSubtype="10" fill="hold"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p:cTn id="43" dur="500" fill="hold"/>
                                        <p:tgtEl>
                                          <p:spTgt spid="35"/>
                                        </p:tgtEl>
                                        <p:attrNameLst>
                                          <p:attrName>ppt_w</p:attrName>
                                        </p:attrNameLst>
                                      </p:cBhvr>
                                      <p:tavLst>
                                        <p:tav tm="0">
                                          <p:val>
                                            <p:fltVal val="0"/>
                                          </p:val>
                                        </p:tav>
                                        <p:tav tm="100000">
                                          <p:val>
                                            <p:strVal val="#ppt_w"/>
                                          </p:val>
                                        </p:tav>
                                      </p:tavLst>
                                    </p:anim>
                                    <p:anim calcmode="lin" valueType="num">
                                      <p:cBhvr>
                                        <p:cTn id="44" dur="500" fill="hold"/>
                                        <p:tgtEl>
                                          <p:spTgt spid="35"/>
                                        </p:tgtEl>
                                        <p:attrNameLst>
                                          <p:attrName>ppt_h</p:attrName>
                                        </p:attrNameLst>
                                      </p:cBhvr>
                                      <p:tavLst>
                                        <p:tav tm="0">
                                          <p:val>
                                            <p:strVal val="#ppt_h"/>
                                          </p:val>
                                        </p:tav>
                                        <p:tav tm="100000">
                                          <p:val>
                                            <p:strVal val="#ppt_h"/>
                                          </p:val>
                                        </p:tav>
                                      </p:tavLst>
                                    </p:anim>
                                  </p:childTnLst>
                                </p:cTn>
                              </p:par>
                              <p:par>
                                <p:cTn id="45" presetID="17" presetClass="entr" presetSubtype="10"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500" fill="hold"/>
                                        <p:tgtEl>
                                          <p:spTgt spid="29"/>
                                        </p:tgtEl>
                                        <p:attrNameLst>
                                          <p:attrName>ppt_w</p:attrName>
                                        </p:attrNameLst>
                                      </p:cBhvr>
                                      <p:tavLst>
                                        <p:tav tm="0">
                                          <p:val>
                                            <p:fltVal val="0"/>
                                          </p:val>
                                        </p:tav>
                                        <p:tav tm="100000">
                                          <p:val>
                                            <p:strVal val="#ppt_w"/>
                                          </p:val>
                                        </p:tav>
                                      </p:tavLst>
                                    </p:anim>
                                    <p:anim calcmode="lin" valueType="num">
                                      <p:cBhvr>
                                        <p:cTn id="48" dur="500" fill="hold"/>
                                        <p:tgtEl>
                                          <p:spTgt spid="29"/>
                                        </p:tgtEl>
                                        <p:attrNameLst>
                                          <p:attrName>ppt_h</p:attrName>
                                        </p:attrNameLst>
                                      </p:cBhvr>
                                      <p:tavLst>
                                        <p:tav tm="0">
                                          <p:val>
                                            <p:strVal val="#ppt_h"/>
                                          </p:val>
                                        </p:tav>
                                        <p:tav tm="100000">
                                          <p:val>
                                            <p:strVal val="#ppt_h"/>
                                          </p:val>
                                        </p:tav>
                                      </p:tavLst>
                                    </p:anim>
                                  </p:childTnLst>
                                </p:cTn>
                              </p:par>
                              <p:par>
                                <p:cTn id="49" presetID="17" presetClass="entr" presetSubtype="10" fill="hold"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fltVal val="0"/>
                                          </p:val>
                                        </p:tav>
                                        <p:tav tm="100000">
                                          <p:val>
                                            <p:strVal val="#ppt_w"/>
                                          </p:val>
                                        </p:tav>
                                      </p:tavLst>
                                    </p:anim>
                                    <p:anim calcmode="lin" valueType="num">
                                      <p:cBhvr>
                                        <p:cTn id="52" dur="500" fill="hold"/>
                                        <p:tgtEl>
                                          <p:spTgt spid="28"/>
                                        </p:tgtEl>
                                        <p:attrNameLst>
                                          <p:attrName>ppt_h</p:attrName>
                                        </p:attrNameLst>
                                      </p:cBhvr>
                                      <p:tavLst>
                                        <p:tav tm="0">
                                          <p:val>
                                            <p:strVal val="#ppt_h"/>
                                          </p:val>
                                        </p:tav>
                                        <p:tav tm="100000">
                                          <p:val>
                                            <p:strVal val="#ppt_h"/>
                                          </p:val>
                                        </p:tav>
                                      </p:tavLst>
                                    </p:anim>
                                  </p:childTnLst>
                                </p:cTn>
                              </p:par>
                              <p:par>
                                <p:cTn id="53" presetID="17" presetClass="entr" presetSubtype="10"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p:cTn id="55" dur="500" fill="hold"/>
                                        <p:tgtEl>
                                          <p:spTgt spid="25"/>
                                        </p:tgtEl>
                                        <p:attrNameLst>
                                          <p:attrName>ppt_w</p:attrName>
                                        </p:attrNameLst>
                                      </p:cBhvr>
                                      <p:tavLst>
                                        <p:tav tm="0">
                                          <p:val>
                                            <p:fltVal val="0"/>
                                          </p:val>
                                        </p:tav>
                                        <p:tav tm="100000">
                                          <p:val>
                                            <p:strVal val="#ppt_w"/>
                                          </p:val>
                                        </p:tav>
                                      </p:tavLst>
                                    </p:anim>
                                    <p:anim calcmode="lin" valueType="num">
                                      <p:cBhvr>
                                        <p:cTn id="56" dur="500" fill="hold"/>
                                        <p:tgtEl>
                                          <p:spTgt spid="25"/>
                                        </p:tgtEl>
                                        <p:attrNameLst>
                                          <p:attrName>ppt_h</p:attrName>
                                        </p:attrNameLst>
                                      </p:cBhvr>
                                      <p:tavLst>
                                        <p:tav tm="0">
                                          <p:val>
                                            <p:strVal val="#ppt_h"/>
                                          </p:val>
                                        </p:tav>
                                        <p:tav tm="100000">
                                          <p:val>
                                            <p:strVal val="#ppt_h"/>
                                          </p:val>
                                        </p:tav>
                                      </p:tavLst>
                                    </p:anim>
                                  </p:childTnLst>
                                </p:cTn>
                              </p:par>
                              <p:par>
                                <p:cTn id="57" presetID="17" presetClass="entr" presetSubtype="10" fill="hold" nodeType="with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500" fill="hold"/>
                                        <p:tgtEl>
                                          <p:spTgt spid="26"/>
                                        </p:tgtEl>
                                        <p:attrNameLst>
                                          <p:attrName>ppt_w</p:attrName>
                                        </p:attrNameLst>
                                      </p:cBhvr>
                                      <p:tavLst>
                                        <p:tav tm="0">
                                          <p:val>
                                            <p:fltVal val="0"/>
                                          </p:val>
                                        </p:tav>
                                        <p:tav tm="100000">
                                          <p:val>
                                            <p:strVal val="#ppt_w"/>
                                          </p:val>
                                        </p:tav>
                                      </p:tavLst>
                                    </p:anim>
                                    <p:anim calcmode="lin" valueType="num">
                                      <p:cBhvr>
                                        <p:cTn id="60" dur="500" fill="hold"/>
                                        <p:tgtEl>
                                          <p:spTgt spid="26"/>
                                        </p:tgtEl>
                                        <p:attrNameLst>
                                          <p:attrName>ppt_h</p:attrName>
                                        </p:attrNameLst>
                                      </p:cBhvr>
                                      <p:tavLst>
                                        <p:tav tm="0">
                                          <p:val>
                                            <p:strVal val="#ppt_h"/>
                                          </p:val>
                                        </p:tav>
                                        <p:tav tm="100000">
                                          <p:val>
                                            <p:strVal val="#ppt_h"/>
                                          </p:val>
                                        </p:tav>
                                      </p:tavLst>
                                    </p:anim>
                                  </p:childTnLst>
                                </p:cTn>
                              </p:par>
                              <p:par>
                                <p:cTn id="61" presetID="17" presetClass="entr" presetSubtype="10" fill="hold" nodeType="with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p:cTn id="63" dur="500" fill="hold"/>
                                        <p:tgtEl>
                                          <p:spTgt spid="27"/>
                                        </p:tgtEl>
                                        <p:attrNameLst>
                                          <p:attrName>ppt_w</p:attrName>
                                        </p:attrNameLst>
                                      </p:cBhvr>
                                      <p:tavLst>
                                        <p:tav tm="0">
                                          <p:val>
                                            <p:fltVal val="0"/>
                                          </p:val>
                                        </p:tav>
                                        <p:tav tm="100000">
                                          <p:val>
                                            <p:strVal val="#ppt_w"/>
                                          </p:val>
                                        </p:tav>
                                      </p:tavLst>
                                    </p:anim>
                                    <p:anim calcmode="lin" valueType="num">
                                      <p:cBhvr>
                                        <p:cTn id="64" dur="500" fill="hold"/>
                                        <p:tgtEl>
                                          <p:spTgt spid="27"/>
                                        </p:tgtEl>
                                        <p:attrNameLst>
                                          <p:attrName>ppt_h</p:attrName>
                                        </p:attrNameLst>
                                      </p:cBhvr>
                                      <p:tavLst>
                                        <p:tav tm="0">
                                          <p:val>
                                            <p:strVal val="#ppt_h"/>
                                          </p:val>
                                        </p:tav>
                                        <p:tav tm="100000">
                                          <p:val>
                                            <p:strVal val="#ppt_h"/>
                                          </p:val>
                                        </p:tav>
                                      </p:tavLst>
                                    </p:anim>
                                  </p:childTnLst>
                                </p:cTn>
                              </p:par>
                              <p:par>
                                <p:cTn id="65" presetID="17" presetClass="entr" presetSubtype="10" fill="hold"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p:cTn id="67" dur="500" fill="hold"/>
                                        <p:tgtEl>
                                          <p:spTgt spid="36"/>
                                        </p:tgtEl>
                                        <p:attrNameLst>
                                          <p:attrName>ppt_w</p:attrName>
                                        </p:attrNameLst>
                                      </p:cBhvr>
                                      <p:tavLst>
                                        <p:tav tm="0">
                                          <p:val>
                                            <p:fltVal val="0"/>
                                          </p:val>
                                        </p:tav>
                                        <p:tav tm="100000">
                                          <p:val>
                                            <p:strVal val="#ppt_w"/>
                                          </p:val>
                                        </p:tav>
                                      </p:tavLst>
                                    </p:anim>
                                    <p:anim calcmode="lin" valueType="num">
                                      <p:cBhvr>
                                        <p:cTn id="68" dur="500" fill="hold"/>
                                        <p:tgtEl>
                                          <p:spTgt spid="36"/>
                                        </p:tgtEl>
                                        <p:attrNameLst>
                                          <p:attrName>ppt_h</p:attrName>
                                        </p:attrNameLst>
                                      </p:cBhvr>
                                      <p:tavLst>
                                        <p:tav tm="0">
                                          <p:val>
                                            <p:strVal val="#ppt_h"/>
                                          </p:val>
                                        </p:tav>
                                        <p:tav tm="100000">
                                          <p:val>
                                            <p:strVal val="#ppt_h"/>
                                          </p:val>
                                        </p:tav>
                                      </p:tavLst>
                                    </p:anim>
                                  </p:childTnLst>
                                </p:cTn>
                              </p:par>
                            </p:childTnLst>
                          </p:cTn>
                        </p:par>
                        <p:par>
                          <p:cTn id="69" fill="hold">
                            <p:stCondLst>
                              <p:cond delay="500"/>
                            </p:stCondLst>
                            <p:childTnLst>
                              <p:par>
                                <p:cTn id="70" presetID="22" presetClass="entr" presetSubtype="8" fill="hold" grpId="0" nodeType="after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wipe(left)">
                                      <p:cBhvr>
                                        <p:cTn id="72" dur="500"/>
                                        <p:tgtEl>
                                          <p:spTgt spid="12"/>
                                        </p:tgtEl>
                                      </p:cBhvr>
                                    </p:animEffect>
                                  </p:childTnLst>
                                </p:cTn>
                              </p:par>
                            </p:childTnLst>
                          </p:cTn>
                        </p:par>
                        <p:par>
                          <p:cTn id="73" fill="hold">
                            <p:stCondLst>
                              <p:cond delay="1000"/>
                            </p:stCondLst>
                            <p:childTnLst>
                              <p:par>
                                <p:cTn id="74" presetID="22" presetClass="entr" presetSubtype="8" fill="hold" grpId="0" nodeType="afterEffect">
                                  <p:stCondLst>
                                    <p:cond delay="0"/>
                                  </p:stCondLst>
                                  <p:childTnLst>
                                    <p:set>
                                      <p:cBhvr>
                                        <p:cTn id="75" dur="1" fill="hold">
                                          <p:stCondLst>
                                            <p:cond delay="0"/>
                                          </p:stCondLst>
                                        </p:cTn>
                                        <p:tgtEl>
                                          <p:spTgt spid="7"/>
                                        </p:tgtEl>
                                        <p:attrNameLst>
                                          <p:attrName>style.visibility</p:attrName>
                                        </p:attrNameLst>
                                      </p:cBhvr>
                                      <p:to>
                                        <p:strVal val="visible"/>
                                      </p:to>
                                    </p:set>
                                    <p:animEffect transition="in" filter="wipe(left)">
                                      <p:cBhvr>
                                        <p:cTn id="76" dur="500"/>
                                        <p:tgtEl>
                                          <p:spTgt spid="7"/>
                                        </p:tgtEl>
                                      </p:cBhvr>
                                    </p:animEffect>
                                  </p:childTnLst>
                                </p:cTn>
                              </p:par>
                            </p:childTnLst>
                          </p:cTn>
                        </p:par>
                        <p:par>
                          <p:cTn id="77" fill="hold">
                            <p:stCondLst>
                              <p:cond delay="1500"/>
                            </p:stCondLst>
                            <p:childTnLst>
                              <p:par>
                                <p:cTn id="78" presetID="22" presetClass="entr" presetSubtype="8" fill="hold" nodeType="after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wipe(left)">
                                      <p:cBhvr>
                                        <p:cTn id="80" dur="500"/>
                                        <p:tgtEl>
                                          <p:spTgt spid="8"/>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8" fill="hold" grpId="0" nodeType="click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wipe(left)">
                                      <p:cBhvr>
                                        <p:cTn id="85" dur="500"/>
                                        <p:tgtEl>
                                          <p:spTgt spid="13"/>
                                        </p:tgtEl>
                                      </p:cBhvr>
                                    </p:animEffect>
                                  </p:childTnLst>
                                </p:cTn>
                              </p:par>
                            </p:childTnLst>
                          </p:cTn>
                        </p:par>
                        <p:par>
                          <p:cTn id="86" fill="hold">
                            <p:stCondLst>
                              <p:cond delay="500"/>
                            </p:stCondLst>
                            <p:childTnLst>
                              <p:par>
                                <p:cTn id="87" presetID="22" presetClass="entr" presetSubtype="8" fill="hold" grpId="0" nodeType="after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wipe(left)">
                                      <p:cBhvr>
                                        <p:cTn id="89" dur="500"/>
                                        <p:tgtEl>
                                          <p:spTgt spid="16"/>
                                        </p:tgtEl>
                                      </p:cBhvr>
                                    </p:animEffect>
                                  </p:childTnLst>
                                </p:cTn>
                              </p:par>
                            </p:childTnLst>
                          </p:cTn>
                        </p:par>
                        <p:par>
                          <p:cTn id="90" fill="hold">
                            <p:stCondLst>
                              <p:cond delay="1000"/>
                            </p:stCondLst>
                            <p:childTnLst>
                              <p:par>
                                <p:cTn id="91" presetID="22" presetClass="entr" presetSubtype="8" fill="hold" nodeType="after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wipe(left)">
                                      <p:cBhvr>
                                        <p:cTn id="93" dur="500"/>
                                        <p:tgtEl>
                                          <p:spTgt spid="10"/>
                                        </p:tgtEl>
                                      </p:cBhvr>
                                    </p:animEffect>
                                  </p:childTnLst>
                                </p:cTn>
                              </p:par>
                            </p:childTnLst>
                          </p:cTn>
                        </p:par>
                      </p:childTnLst>
                    </p:cTn>
                  </p:par>
                  <p:par>
                    <p:cTn id="94" fill="hold">
                      <p:stCondLst>
                        <p:cond delay="indefinite"/>
                      </p:stCondLst>
                      <p:childTnLst>
                        <p:par>
                          <p:cTn id="95" fill="hold">
                            <p:stCondLst>
                              <p:cond delay="0"/>
                            </p:stCondLst>
                            <p:childTnLst>
                              <p:par>
                                <p:cTn id="96" presetID="17" presetClass="entr" presetSubtype="10" fill="hold" nodeType="clickEffect">
                                  <p:stCondLst>
                                    <p:cond delay="0"/>
                                  </p:stCondLst>
                                  <p:childTnLst>
                                    <p:set>
                                      <p:cBhvr>
                                        <p:cTn id="97" dur="1" fill="hold">
                                          <p:stCondLst>
                                            <p:cond delay="0"/>
                                          </p:stCondLst>
                                        </p:cTn>
                                        <p:tgtEl>
                                          <p:spTgt spid="34"/>
                                        </p:tgtEl>
                                        <p:attrNameLst>
                                          <p:attrName>style.visibility</p:attrName>
                                        </p:attrNameLst>
                                      </p:cBhvr>
                                      <p:to>
                                        <p:strVal val="visible"/>
                                      </p:to>
                                    </p:set>
                                    <p:anim calcmode="lin" valueType="num">
                                      <p:cBhvr>
                                        <p:cTn id="98" dur="500" fill="hold"/>
                                        <p:tgtEl>
                                          <p:spTgt spid="34"/>
                                        </p:tgtEl>
                                        <p:attrNameLst>
                                          <p:attrName>ppt_w</p:attrName>
                                        </p:attrNameLst>
                                      </p:cBhvr>
                                      <p:tavLst>
                                        <p:tav tm="0">
                                          <p:val>
                                            <p:fltVal val="0"/>
                                          </p:val>
                                        </p:tav>
                                        <p:tav tm="100000">
                                          <p:val>
                                            <p:strVal val="#ppt_w"/>
                                          </p:val>
                                        </p:tav>
                                      </p:tavLst>
                                    </p:anim>
                                    <p:anim calcmode="lin" valueType="num">
                                      <p:cBhvr>
                                        <p:cTn id="99" dur="500" fill="hold"/>
                                        <p:tgtEl>
                                          <p:spTgt spid="34"/>
                                        </p:tgtEl>
                                        <p:attrNameLst>
                                          <p:attrName>ppt_h</p:attrName>
                                        </p:attrNameLst>
                                      </p:cBhvr>
                                      <p:tavLst>
                                        <p:tav tm="0">
                                          <p:val>
                                            <p:strVal val="#ppt_h"/>
                                          </p:val>
                                        </p:tav>
                                        <p:tav tm="100000">
                                          <p:val>
                                            <p:strVal val="#ppt_h"/>
                                          </p:val>
                                        </p:tav>
                                      </p:tavLst>
                                    </p:anim>
                                  </p:childTnLst>
                                </p:cTn>
                              </p:par>
                              <p:par>
                                <p:cTn id="100" presetID="17" presetClass="entr" presetSubtype="10" fill="hold" nodeType="withEffect">
                                  <p:stCondLst>
                                    <p:cond delay="0"/>
                                  </p:stCondLst>
                                  <p:childTnLst>
                                    <p:set>
                                      <p:cBhvr>
                                        <p:cTn id="101" dur="1" fill="hold">
                                          <p:stCondLst>
                                            <p:cond delay="0"/>
                                          </p:stCondLst>
                                        </p:cTn>
                                        <p:tgtEl>
                                          <p:spTgt spid="33"/>
                                        </p:tgtEl>
                                        <p:attrNameLst>
                                          <p:attrName>style.visibility</p:attrName>
                                        </p:attrNameLst>
                                      </p:cBhvr>
                                      <p:to>
                                        <p:strVal val="visible"/>
                                      </p:to>
                                    </p:set>
                                    <p:anim calcmode="lin" valueType="num">
                                      <p:cBhvr>
                                        <p:cTn id="102" dur="500" fill="hold"/>
                                        <p:tgtEl>
                                          <p:spTgt spid="33"/>
                                        </p:tgtEl>
                                        <p:attrNameLst>
                                          <p:attrName>ppt_w</p:attrName>
                                        </p:attrNameLst>
                                      </p:cBhvr>
                                      <p:tavLst>
                                        <p:tav tm="0">
                                          <p:val>
                                            <p:fltVal val="0"/>
                                          </p:val>
                                        </p:tav>
                                        <p:tav tm="100000">
                                          <p:val>
                                            <p:strVal val="#ppt_w"/>
                                          </p:val>
                                        </p:tav>
                                      </p:tavLst>
                                    </p:anim>
                                    <p:anim calcmode="lin" valueType="num">
                                      <p:cBhvr>
                                        <p:cTn id="103" dur="500" fill="hold"/>
                                        <p:tgtEl>
                                          <p:spTgt spid="33"/>
                                        </p:tgtEl>
                                        <p:attrNameLst>
                                          <p:attrName>ppt_h</p:attrName>
                                        </p:attrNameLst>
                                      </p:cBhvr>
                                      <p:tavLst>
                                        <p:tav tm="0">
                                          <p:val>
                                            <p:strVal val="#ppt_h"/>
                                          </p:val>
                                        </p:tav>
                                        <p:tav tm="100000">
                                          <p:val>
                                            <p:strVal val="#ppt_h"/>
                                          </p:val>
                                        </p:tav>
                                      </p:tavLst>
                                    </p:anim>
                                  </p:childTnLst>
                                </p:cTn>
                              </p:par>
                              <p:par>
                                <p:cTn id="104" presetID="17" presetClass="entr" presetSubtype="10" fill="hold"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p:cTn id="106" dur="500" fill="hold"/>
                                        <p:tgtEl>
                                          <p:spTgt spid="30"/>
                                        </p:tgtEl>
                                        <p:attrNameLst>
                                          <p:attrName>ppt_w</p:attrName>
                                        </p:attrNameLst>
                                      </p:cBhvr>
                                      <p:tavLst>
                                        <p:tav tm="0">
                                          <p:val>
                                            <p:fltVal val="0"/>
                                          </p:val>
                                        </p:tav>
                                        <p:tav tm="100000">
                                          <p:val>
                                            <p:strVal val="#ppt_w"/>
                                          </p:val>
                                        </p:tav>
                                      </p:tavLst>
                                    </p:anim>
                                    <p:anim calcmode="lin" valueType="num">
                                      <p:cBhvr>
                                        <p:cTn id="107" dur="500" fill="hold"/>
                                        <p:tgtEl>
                                          <p:spTgt spid="30"/>
                                        </p:tgtEl>
                                        <p:attrNameLst>
                                          <p:attrName>ppt_h</p:attrName>
                                        </p:attrNameLst>
                                      </p:cBhvr>
                                      <p:tavLst>
                                        <p:tav tm="0">
                                          <p:val>
                                            <p:strVal val="#ppt_h"/>
                                          </p:val>
                                        </p:tav>
                                        <p:tav tm="100000">
                                          <p:val>
                                            <p:strVal val="#ppt_h"/>
                                          </p:val>
                                        </p:tav>
                                      </p:tavLst>
                                    </p:anim>
                                  </p:childTnLst>
                                </p:cTn>
                              </p:par>
                              <p:par>
                                <p:cTn id="108" presetID="17" presetClass="entr" presetSubtype="10" fill="hold"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p:cTn id="110" dur="500" fill="hold"/>
                                        <p:tgtEl>
                                          <p:spTgt spid="31"/>
                                        </p:tgtEl>
                                        <p:attrNameLst>
                                          <p:attrName>ppt_w</p:attrName>
                                        </p:attrNameLst>
                                      </p:cBhvr>
                                      <p:tavLst>
                                        <p:tav tm="0">
                                          <p:val>
                                            <p:fltVal val="0"/>
                                          </p:val>
                                        </p:tav>
                                        <p:tav tm="100000">
                                          <p:val>
                                            <p:strVal val="#ppt_w"/>
                                          </p:val>
                                        </p:tav>
                                      </p:tavLst>
                                    </p:anim>
                                    <p:anim calcmode="lin" valueType="num">
                                      <p:cBhvr>
                                        <p:cTn id="111" dur="500" fill="hold"/>
                                        <p:tgtEl>
                                          <p:spTgt spid="31"/>
                                        </p:tgtEl>
                                        <p:attrNameLst>
                                          <p:attrName>ppt_h</p:attrName>
                                        </p:attrNameLst>
                                      </p:cBhvr>
                                      <p:tavLst>
                                        <p:tav tm="0">
                                          <p:val>
                                            <p:strVal val="#ppt_h"/>
                                          </p:val>
                                        </p:tav>
                                        <p:tav tm="100000">
                                          <p:val>
                                            <p:strVal val="#ppt_h"/>
                                          </p:val>
                                        </p:tav>
                                      </p:tavLst>
                                    </p:anim>
                                  </p:childTnLst>
                                </p:cTn>
                              </p:par>
                              <p:par>
                                <p:cTn id="112" presetID="17" presetClass="entr" presetSubtype="10" fill="hold"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p:cTn id="114" dur="500" fill="hold"/>
                                        <p:tgtEl>
                                          <p:spTgt spid="32"/>
                                        </p:tgtEl>
                                        <p:attrNameLst>
                                          <p:attrName>ppt_w</p:attrName>
                                        </p:attrNameLst>
                                      </p:cBhvr>
                                      <p:tavLst>
                                        <p:tav tm="0">
                                          <p:val>
                                            <p:fltVal val="0"/>
                                          </p:val>
                                        </p:tav>
                                        <p:tav tm="100000">
                                          <p:val>
                                            <p:strVal val="#ppt_w"/>
                                          </p:val>
                                        </p:tav>
                                      </p:tavLst>
                                    </p:anim>
                                    <p:anim calcmode="lin" valueType="num">
                                      <p:cBhvr>
                                        <p:cTn id="115" dur="500" fill="hold"/>
                                        <p:tgtEl>
                                          <p:spTgt spid="32"/>
                                        </p:tgtEl>
                                        <p:attrNameLst>
                                          <p:attrName>ppt_h</p:attrName>
                                        </p:attrNameLst>
                                      </p:cBhvr>
                                      <p:tavLst>
                                        <p:tav tm="0">
                                          <p:val>
                                            <p:strVal val="#ppt_h"/>
                                          </p:val>
                                        </p:tav>
                                        <p:tav tm="100000">
                                          <p:val>
                                            <p:strVal val="#ppt_h"/>
                                          </p:val>
                                        </p:tav>
                                      </p:tavLst>
                                    </p:anim>
                                  </p:childTnLst>
                                </p:cTn>
                              </p:par>
                            </p:childTnLst>
                          </p:cTn>
                        </p:par>
                        <p:par>
                          <p:cTn id="116" fill="hold">
                            <p:stCondLst>
                              <p:cond delay="500"/>
                            </p:stCondLst>
                            <p:childTnLst>
                              <p:par>
                                <p:cTn id="117" presetID="22" presetClass="entr" presetSubtype="8" fill="hold" grpId="0" nodeType="after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wipe(left)">
                                      <p:cBhvr>
                                        <p:cTn id="119" dur="500"/>
                                        <p:tgtEl>
                                          <p:spTgt spid="14"/>
                                        </p:tgtEl>
                                      </p:cBhvr>
                                    </p:animEffect>
                                  </p:childTnLst>
                                </p:cTn>
                              </p:par>
                            </p:childTnLst>
                          </p:cTn>
                        </p:par>
                        <p:par>
                          <p:cTn id="120" fill="hold">
                            <p:stCondLst>
                              <p:cond delay="1000"/>
                            </p:stCondLst>
                            <p:childTnLst>
                              <p:par>
                                <p:cTn id="121" presetID="22" presetClass="entr" presetSubtype="8" fill="hold" grpId="0" nodeType="afterEffect">
                                  <p:stCondLst>
                                    <p:cond delay="0"/>
                                  </p:stCondLst>
                                  <p:childTnLst>
                                    <p:set>
                                      <p:cBhvr>
                                        <p:cTn id="122" dur="1" fill="hold">
                                          <p:stCondLst>
                                            <p:cond delay="0"/>
                                          </p:stCondLst>
                                        </p:cTn>
                                        <p:tgtEl>
                                          <p:spTgt spid="17"/>
                                        </p:tgtEl>
                                        <p:attrNameLst>
                                          <p:attrName>style.visibility</p:attrName>
                                        </p:attrNameLst>
                                      </p:cBhvr>
                                      <p:to>
                                        <p:strVal val="visible"/>
                                      </p:to>
                                    </p:set>
                                    <p:animEffect transition="in" filter="wipe(left)">
                                      <p:cBhvr>
                                        <p:cTn id="123" dur="500"/>
                                        <p:tgtEl>
                                          <p:spTgt spid="17"/>
                                        </p:tgtEl>
                                      </p:cBhvr>
                                    </p:animEffect>
                                  </p:childTnLst>
                                </p:cTn>
                              </p:par>
                            </p:childTnLst>
                          </p:cTn>
                        </p:par>
                        <p:par>
                          <p:cTn id="124" fill="hold">
                            <p:stCondLst>
                              <p:cond delay="1500"/>
                            </p:stCondLst>
                            <p:childTnLst>
                              <p:par>
                                <p:cTn id="125" presetID="22" presetClass="entr" presetSubtype="8" fill="hold" nodeType="afterEffect">
                                  <p:stCondLst>
                                    <p:cond delay="0"/>
                                  </p:stCondLst>
                                  <p:childTnLst>
                                    <p:set>
                                      <p:cBhvr>
                                        <p:cTn id="126" dur="1" fill="hold">
                                          <p:stCondLst>
                                            <p:cond delay="0"/>
                                          </p:stCondLst>
                                        </p:cTn>
                                        <p:tgtEl>
                                          <p:spTgt spid="11"/>
                                        </p:tgtEl>
                                        <p:attrNameLst>
                                          <p:attrName>style.visibility</p:attrName>
                                        </p:attrNameLst>
                                      </p:cBhvr>
                                      <p:to>
                                        <p:strVal val="visible"/>
                                      </p:to>
                                    </p:set>
                                    <p:animEffect transition="in" filter="wipe(left)">
                                      <p:cBhvr>
                                        <p:cTn id="127" dur="500"/>
                                        <p:tgtEl>
                                          <p:spTgt spid="11"/>
                                        </p:tgtEl>
                                      </p:cBhvr>
                                    </p:animEffect>
                                  </p:childTnLst>
                                </p:cTn>
                              </p:par>
                            </p:childTnLst>
                          </p:cTn>
                        </p:par>
                      </p:childTnLst>
                    </p:cTn>
                  </p:par>
                  <p:par>
                    <p:cTn id="128" fill="hold">
                      <p:stCondLst>
                        <p:cond delay="indefinite"/>
                      </p:stCondLst>
                      <p:childTnLst>
                        <p:par>
                          <p:cTn id="129" fill="hold">
                            <p:stCondLst>
                              <p:cond delay="0"/>
                            </p:stCondLst>
                            <p:childTnLst>
                              <p:par>
                                <p:cTn id="130" presetID="21" presetClass="entr" presetSubtype="1" fill="hold" grpId="0" nodeType="click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wheel(1)">
                                      <p:cBhvr>
                                        <p:cTn id="132"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P spid="13" grpId="0"/>
      <p:bldP spid="14" grpId="0"/>
      <p:bldP spid="7" grpId="0" animBg="1"/>
      <p:bldP spid="16" grpId="0" animBg="1"/>
      <p:bldP spid="17" grpId="0" animBg="1"/>
      <p:bldP spid="18" grpId="0"/>
      <p:bldP spid="19" grpId="0"/>
      <p:bldP spid="5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Perturbations de l’onde</a:t>
            </a:r>
            <a:endParaRPr lang="fr-FR" sz="2000" b="1" dirty="0">
              <a:latin typeface="Cambria" panose="02040503050406030204" pitchFamily="18" charset="0"/>
            </a:endParaRPr>
          </a:p>
        </p:txBody>
      </p:sp>
      <p:sp>
        <p:nvSpPr>
          <p:cNvPr id="5" name="ZoneTexte 4"/>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pPr algn="ctr"/>
            <a:r>
              <a:rPr lang="fr-FR" sz="1400" b="1" dirty="0">
                <a:latin typeface="Cambria" panose="02040503050406030204" pitchFamily="18" charset="0"/>
              </a:rPr>
              <a:t>Analyse des signaux électriques non </a:t>
            </a:r>
            <a:r>
              <a:rPr lang="fr-FR" sz="1400" b="1" dirty="0" smtClean="0">
                <a:latin typeface="Cambria" panose="02040503050406030204" pitchFamily="18" charset="0"/>
              </a:rPr>
              <a:t>sinusoïdaux-Puissance</a:t>
            </a:r>
            <a:endParaRPr lang="fr-FR" sz="1400" b="1" dirty="0">
              <a:latin typeface="Cambria" panose="02040503050406030204" pitchFamily="18" charset="0"/>
            </a:endParaRPr>
          </a:p>
        </p:txBody>
      </p:sp>
      <p:pic>
        <p:nvPicPr>
          <p:cNvPr id="6" name="Image 5"/>
          <p:cNvPicPr>
            <a:picLocks noChangeAspect="1"/>
          </p:cNvPicPr>
          <p:nvPr/>
        </p:nvPicPr>
        <p:blipFill>
          <a:blip r:embed="rId2"/>
          <a:stretch>
            <a:fillRect/>
          </a:stretch>
        </p:blipFill>
        <p:spPr>
          <a:xfrm>
            <a:off x="2632338" y="2795286"/>
            <a:ext cx="6326727" cy="1762738"/>
          </a:xfrm>
          <a:prstGeom prst="rect">
            <a:avLst/>
          </a:prstGeom>
        </p:spPr>
      </p:pic>
      <p:pic>
        <p:nvPicPr>
          <p:cNvPr id="7" name="Image 6"/>
          <p:cNvPicPr>
            <a:picLocks noChangeAspect="1"/>
          </p:cNvPicPr>
          <p:nvPr/>
        </p:nvPicPr>
        <p:blipFill>
          <a:blip r:embed="rId3"/>
          <a:stretch>
            <a:fillRect/>
          </a:stretch>
        </p:blipFill>
        <p:spPr>
          <a:xfrm>
            <a:off x="2576861" y="4558692"/>
            <a:ext cx="6035365" cy="1783598"/>
          </a:xfrm>
          <a:prstGeom prst="rect">
            <a:avLst/>
          </a:prstGeom>
        </p:spPr>
      </p:pic>
      <p:sp>
        <p:nvSpPr>
          <p:cNvPr id="9" name="ZoneTexte 8"/>
          <p:cNvSpPr txBox="1"/>
          <p:nvPr/>
        </p:nvSpPr>
        <p:spPr>
          <a:xfrm>
            <a:off x="205483" y="3184984"/>
            <a:ext cx="2426855" cy="1200329"/>
          </a:xfrm>
          <a:prstGeom prst="rect">
            <a:avLst/>
          </a:prstGeom>
          <a:noFill/>
        </p:spPr>
        <p:txBody>
          <a:bodyPr wrap="square" rtlCol="0">
            <a:spAutoFit/>
          </a:bodyPr>
          <a:lstStyle/>
          <a:p>
            <a:r>
              <a:rPr lang="fr-FR" sz="1200" dirty="0" smtClean="0">
                <a:latin typeface="Cambria" panose="02040503050406030204" pitchFamily="18" charset="0"/>
              </a:rPr>
              <a:t>La partie oscillatoire de la puissance réelle instantanée: Somme des produits d’harmoniques de nature différente</a:t>
            </a:r>
            <a:r>
              <a:rPr lang="fr-FR" sz="1200" u="sng" dirty="0" smtClean="0">
                <a:latin typeface="Cambria" panose="02040503050406030204" pitchFamily="18" charset="0"/>
              </a:rPr>
              <a:t>: </a:t>
            </a:r>
            <a:r>
              <a:rPr lang="fr-FR" sz="1200" i="1" u="sng" dirty="0" smtClean="0">
                <a:latin typeface="Cambria" panose="02040503050406030204" pitchFamily="18" charset="0"/>
              </a:rPr>
              <a:t>fréquences et/ou séquences différentes</a:t>
            </a:r>
            <a:endParaRPr lang="fr-FR" sz="1200" i="1" u="sng" dirty="0">
              <a:latin typeface="Cambria" panose="02040503050406030204" pitchFamily="18" charset="0"/>
            </a:endParaRPr>
          </a:p>
        </p:txBody>
      </p:sp>
      <p:sp>
        <p:nvSpPr>
          <p:cNvPr id="10" name="ZoneTexte 9"/>
          <p:cNvSpPr txBox="1"/>
          <p:nvPr/>
        </p:nvSpPr>
        <p:spPr>
          <a:xfrm>
            <a:off x="205483" y="4860334"/>
            <a:ext cx="2426855" cy="1200329"/>
          </a:xfrm>
          <a:prstGeom prst="rect">
            <a:avLst/>
          </a:prstGeom>
          <a:noFill/>
        </p:spPr>
        <p:txBody>
          <a:bodyPr wrap="square" rtlCol="0">
            <a:spAutoFit/>
          </a:bodyPr>
          <a:lstStyle/>
          <a:p>
            <a:r>
              <a:rPr lang="fr-FR" sz="1200" dirty="0">
                <a:latin typeface="Cambria" panose="02040503050406030204" pitchFamily="18" charset="0"/>
              </a:rPr>
              <a:t>La partie oscillatoire de la puissance </a:t>
            </a:r>
            <a:r>
              <a:rPr lang="fr-FR" sz="1200" dirty="0" smtClean="0">
                <a:latin typeface="Cambria" panose="02040503050406030204" pitchFamily="18" charset="0"/>
              </a:rPr>
              <a:t>imaginaire </a:t>
            </a:r>
            <a:r>
              <a:rPr lang="fr-FR" sz="1200" dirty="0">
                <a:latin typeface="Cambria" panose="02040503050406030204" pitchFamily="18" charset="0"/>
              </a:rPr>
              <a:t>instantanée </a:t>
            </a:r>
            <a:r>
              <a:rPr lang="fr-FR" sz="1200" dirty="0" smtClean="0">
                <a:latin typeface="Cambria" panose="02040503050406030204" pitchFamily="18" charset="0"/>
              </a:rPr>
              <a:t>: Somme des produits d’harmoniques de nature différente</a:t>
            </a:r>
            <a:r>
              <a:rPr lang="fr-FR" sz="1200" i="1" dirty="0" smtClean="0">
                <a:latin typeface="Cambria" panose="02040503050406030204" pitchFamily="18" charset="0"/>
              </a:rPr>
              <a:t>: </a:t>
            </a:r>
            <a:r>
              <a:rPr lang="fr-FR" sz="1200" i="1" u="sng" dirty="0" smtClean="0">
                <a:latin typeface="Cambria" panose="02040503050406030204" pitchFamily="18" charset="0"/>
              </a:rPr>
              <a:t>fréquences et/ou séquences différentes</a:t>
            </a:r>
            <a:endParaRPr lang="fr-FR" sz="1200" i="1" u="sng" dirty="0">
              <a:latin typeface="Cambria" panose="02040503050406030204" pitchFamily="18" charset="0"/>
            </a:endParaRPr>
          </a:p>
        </p:txBody>
      </p:sp>
      <p:sp>
        <p:nvSpPr>
          <p:cNvPr id="12" name="ZoneTexte 11"/>
          <p:cNvSpPr txBox="1"/>
          <p:nvPr/>
        </p:nvSpPr>
        <p:spPr>
          <a:xfrm>
            <a:off x="205483" y="1238427"/>
            <a:ext cx="8753582" cy="276999"/>
          </a:xfrm>
          <a:prstGeom prst="rect">
            <a:avLst/>
          </a:prstGeom>
          <a:solidFill>
            <a:srgbClr val="FFFF00"/>
          </a:solidFill>
        </p:spPr>
        <p:txBody>
          <a:bodyPr wrap="square" rtlCol="0">
            <a:spAutoFit/>
          </a:bodyPr>
          <a:lstStyle/>
          <a:p>
            <a:pPr algn="ctr"/>
            <a:r>
              <a:rPr lang="fr-FR" sz="1200" b="1" dirty="0" smtClean="0">
                <a:latin typeface="Cambria" panose="02040503050406030204" pitchFamily="18" charset="0"/>
              </a:rPr>
              <a:t>Théorie énergétique générale (Théorie d’</a:t>
            </a:r>
            <a:r>
              <a:rPr lang="fr-FR" sz="1200" b="1" dirty="0" err="1" smtClean="0">
                <a:latin typeface="Cambria" panose="02040503050406030204" pitchFamily="18" charset="0"/>
              </a:rPr>
              <a:t>Akagi</a:t>
            </a:r>
            <a:r>
              <a:rPr lang="fr-FR" sz="1200" b="1" dirty="0" smtClean="0">
                <a:latin typeface="Cambria" panose="02040503050406030204" pitchFamily="18" charset="0"/>
              </a:rPr>
              <a:t>)</a:t>
            </a:r>
            <a:endParaRPr lang="fr-FR" sz="1200" b="1" dirty="0">
              <a:latin typeface="Cambria" panose="02040503050406030204" pitchFamily="18" charset="0"/>
            </a:endParaRPr>
          </a:p>
        </p:txBody>
      </p:sp>
      <p:sp>
        <p:nvSpPr>
          <p:cNvPr id="13" name="Flèche droite 12"/>
          <p:cNvSpPr/>
          <p:nvPr/>
        </p:nvSpPr>
        <p:spPr>
          <a:xfrm>
            <a:off x="2165894" y="3580552"/>
            <a:ext cx="400692"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Flèche droite 13"/>
          <p:cNvSpPr/>
          <p:nvPr/>
        </p:nvSpPr>
        <p:spPr>
          <a:xfrm>
            <a:off x="2164964" y="5376106"/>
            <a:ext cx="400692"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15" name="Rectangle 14"/>
              <p:cNvSpPr/>
              <p:nvPr/>
            </p:nvSpPr>
            <p:spPr>
              <a:xfrm>
                <a:off x="793601" y="1518281"/>
                <a:ext cx="6772687" cy="45980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fr-FR" b="1" i="1" smtClean="0">
                          <a:latin typeface="Cambria Math" panose="02040503050406030204" pitchFamily="18" charset="0"/>
                        </a:rPr>
                        <m:t>𝑽</m:t>
                      </m:r>
                      <m:r>
                        <a:rPr lang="fr-FR" b="0" i="1" smtClean="0">
                          <a:latin typeface="Cambria Math" panose="02040503050406030204" pitchFamily="18" charset="0"/>
                        </a:rPr>
                        <m:t>=</m:t>
                      </m:r>
                      <m:sSup>
                        <m:sSupPr>
                          <m:ctrlPr>
                            <a:rPr lang="fr-FR" b="0" i="1" smtClean="0">
                              <a:latin typeface="Cambria Math" panose="02040503050406030204" pitchFamily="18" charset="0"/>
                            </a:rPr>
                          </m:ctrlPr>
                        </m:sSupPr>
                        <m:e>
                          <m:d>
                            <m:dPr>
                              <m:begChr m:val="["/>
                              <m:endChr m:val="]"/>
                              <m:ctrlPr>
                                <a:rPr lang="fr-FR" b="0" i="1" smtClean="0">
                                  <a:latin typeface="Cambria Math" panose="02040503050406030204" pitchFamily="18" charset="0"/>
                                </a:rPr>
                              </m:ctrlPr>
                            </m:dPr>
                            <m:e>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1</m:t>
                                  </m:r>
                                </m:sub>
                                <m:sup>
                                  <m:r>
                                    <a:rPr lang="fr-FR" b="0" i="1" smtClean="0">
                                      <a:latin typeface="Cambria Math" panose="02040503050406030204" pitchFamily="18" charset="0"/>
                                    </a:rPr>
                                    <m:t>+</m:t>
                                  </m:r>
                                </m:sup>
                              </m:sSubSup>
                              <m:sSubSup>
                                <m:sSubSupPr>
                                  <m:ctrlPr>
                                    <a:rPr lang="fr-FR" i="1">
                                      <a:latin typeface="Cambria Math" panose="02040503050406030204" pitchFamily="18" charset="0"/>
                                    </a:rPr>
                                  </m:ctrlPr>
                                </m:sSubSupPr>
                                <m:e>
                                  <m:r>
                                    <a:rPr lang="fr-FR" b="0" i="1" smtClean="0">
                                      <a:latin typeface="Cambria Math" panose="02040503050406030204" pitchFamily="18" charset="0"/>
                                    </a:rPr>
                                    <m:t> </m:t>
                                  </m:r>
                                  <m:r>
                                    <a:rPr lang="fr-FR" i="1">
                                      <a:latin typeface="Cambria Math" panose="02040503050406030204" pitchFamily="18" charset="0"/>
                                    </a:rPr>
                                    <m:t>𝑉</m:t>
                                  </m:r>
                                </m:e>
                                <m:sub>
                                  <m:r>
                                    <a:rPr lang="fr-FR" b="0" i="1" smtClean="0">
                                      <a:latin typeface="Cambria Math" panose="02040503050406030204" pitchFamily="18" charset="0"/>
                                    </a:rPr>
                                    <m:t>2</m:t>
                                  </m:r>
                                </m:sub>
                                <m:sup>
                                  <m:r>
                                    <a:rPr lang="fr-FR" i="1">
                                      <a:latin typeface="Cambria Math" panose="02040503050406030204" pitchFamily="18" charset="0"/>
                                    </a:rPr>
                                    <m:t>+</m:t>
                                  </m:r>
                                </m:sup>
                              </m:sSubSup>
                              <m:sSubSup>
                                <m:sSubSupPr>
                                  <m:ctrlPr>
                                    <a:rPr lang="fr-FR" i="1">
                                      <a:latin typeface="Cambria Math" panose="02040503050406030204" pitchFamily="18" charset="0"/>
                                    </a:rPr>
                                  </m:ctrlPr>
                                </m:sSubSupPr>
                                <m:e>
                                  <m:r>
                                    <a:rPr lang="fr-FR" b="0" i="1" smtClean="0">
                                      <a:latin typeface="Cambria Math" panose="02040503050406030204" pitchFamily="18" charset="0"/>
                                    </a:rPr>
                                    <m:t> </m:t>
                                  </m:r>
                                  <m:r>
                                    <a:rPr lang="fr-FR" i="1">
                                      <a:latin typeface="Cambria Math" panose="02040503050406030204" pitchFamily="18" charset="0"/>
                                    </a:rPr>
                                    <m:t>𝑉</m:t>
                                  </m:r>
                                </m:e>
                                <m:sub>
                                  <m:r>
                                    <a:rPr lang="fr-FR" b="0" i="1" smtClean="0">
                                      <a:latin typeface="Cambria Math" panose="02040503050406030204" pitchFamily="18" charset="0"/>
                                    </a:rPr>
                                    <m:t>3</m:t>
                                  </m:r>
                                </m:sub>
                                <m:sup>
                                  <m:r>
                                    <a:rPr lang="fr-FR" i="1">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4</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5</m:t>
                                  </m:r>
                                </m:sub>
                                <m:sup>
                                  <m:r>
                                    <a:rPr lang="fr-FR" b="0" i="1" smtClean="0">
                                      <a:latin typeface="Cambria Math" panose="02040503050406030204" pitchFamily="18" charset="0"/>
                                    </a:rPr>
                                    <m:t>+</m:t>
                                  </m:r>
                                </m:sup>
                              </m:sSubSup>
                              <m:r>
                                <a:rPr lang="fr-FR" b="0" i="1" smtClean="0">
                                  <a:latin typeface="Cambria Math" panose="02040503050406030204" pitchFamily="18" charset="0"/>
                                </a:rPr>
                                <m:t>…,</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1</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2</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3</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4</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5</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1</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2</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3</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4</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𝑉</m:t>
                                  </m:r>
                                </m:e>
                                <m:sub>
                                  <m:r>
                                    <a:rPr lang="fr-FR" b="0" i="1" smtClean="0">
                                      <a:latin typeface="Cambria Math" panose="02040503050406030204" pitchFamily="18" charset="0"/>
                                    </a:rPr>
                                    <m:t>5</m:t>
                                  </m:r>
                                </m:sub>
                                <m:sup>
                                  <m:r>
                                    <a:rPr lang="fr-FR" b="0" i="1" smtClean="0">
                                      <a:latin typeface="Cambria Math" panose="02040503050406030204" pitchFamily="18" charset="0"/>
                                    </a:rPr>
                                    <m:t>0</m:t>
                                  </m:r>
                                </m:sup>
                              </m:sSubSup>
                            </m:e>
                          </m:d>
                        </m:e>
                        <m:sup>
                          <m:r>
                            <a:rPr lang="fr-FR" b="0" i="1" smtClean="0">
                              <a:latin typeface="Cambria Math" panose="02040503050406030204" pitchFamily="18" charset="0"/>
                            </a:rPr>
                            <m:t>𝑇</m:t>
                          </m:r>
                        </m:sup>
                      </m:sSup>
                    </m:oMath>
                  </m:oMathPara>
                </a14:m>
                <a:endParaRPr lang="fr-FR" dirty="0"/>
              </a:p>
            </p:txBody>
          </p:sp>
        </mc:Choice>
        <mc:Fallback xmlns="">
          <p:sp>
            <p:nvSpPr>
              <p:cNvPr id="15" name="Rectangle 14"/>
              <p:cNvSpPr>
                <a:spLocks noRot="1" noChangeAspect="1" noMove="1" noResize="1" noEditPoints="1" noAdjustHandles="1" noChangeArrowheads="1" noChangeShapeType="1" noTextEdit="1"/>
              </p:cNvSpPr>
              <p:nvPr/>
            </p:nvSpPr>
            <p:spPr>
              <a:xfrm>
                <a:off x="793601" y="1518281"/>
                <a:ext cx="6772687" cy="459806"/>
              </a:xfrm>
              <a:prstGeom prst="rect">
                <a:avLst/>
              </a:prstGeom>
              <a:blipFill rotWithShape="0">
                <a:blip r:embed="rId4"/>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739739" y="2381103"/>
                <a:ext cx="6775253" cy="45980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fr-FR" b="1" i="1" smtClean="0">
                          <a:latin typeface="Cambria Math" panose="02040503050406030204" pitchFamily="18" charset="0"/>
                        </a:rPr>
                        <m:t>𝑰</m:t>
                      </m:r>
                      <m:r>
                        <a:rPr lang="fr-FR" b="0" i="1" smtClean="0">
                          <a:latin typeface="Cambria Math" panose="02040503050406030204" pitchFamily="18" charset="0"/>
                        </a:rPr>
                        <m:t>=</m:t>
                      </m:r>
                      <m:sSup>
                        <m:sSupPr>
                          <m:ctrlPr>
                            <a:rPr lang="fr-FR" b="0" i="1" smtClean="0">
                              <a:latin typeface="Cambria Math" panose="02040503050406030204" pitchFamily="18" charset="0"/>
                            </a:rPr>
                          </m:ctrlPr>
                        </m:sSupPr>
                        <m:e>
                          <m:d>
                            <m:dPr>
                              <m:begChr m:val="["/>
                              <m:endChr m:val="]"/>
                              <m:ctrlPr>
                                <a:rPr lang="fr-FR" b="0" i="1" smtClean="0">
                                  <a:latin typeface="Cambria Math" panose="02040503050406030204" pitchFamily="18" charset="0"/>
                                </a:rPr>
                              </m:ctrlPr>
                            </m:dPr>
                            <m:e>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1</m:t>
                                  </m:r>
                                </m:sub>
                                <m:sup>
                                  <m:r>
                                    <a:rPr lang="fr-FR" b="0" i="1" smtClean="0">
                                      <a:latin typeface="Cambria Math" panose="02040503050406030204" pitchFamily="18" charset="0"/>
                                    </a:rPr>
                                    <m:t>+</m:t>
                                  </m:r>
                                </m:sup>
                              </m:sSubSup>
                              <m:sSubSup>
                                <m:sSubSupPr>
                                  <m:ctrlPr>
                                    <a:rPr lang="fr-FR" i="1">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2</m:t>
                                  </m:r>
                                </m:sub>
                                <m:sup>
                                  <m:r>
                                    <a:rPr lang="fr-FR" i="1">
                                      <a:latin typeface="Cambria Math" panose="02040503050406030204" pitchFamily="18" charset="0"/>
                                    </a:rPr>
                                    <m:t>+</m:t>
                                  </m:r>
                                </m:sup>
                              </m:sSubSup>
                              <m:sSubSup>
                                <m:sSubSupPr>
                                  <m:ctrlPr>
                                    <a:rPr lang="fr-FR" i="1">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3</m:t>
                                  </m:r>
                                </m:sub>
                                <m:sup>
                                  <m:r>
                                    <a:rPr lang="fr-FR" i="1">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4</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5</m:t>
                                  </m:r>
                                </m:sub>
                                <m:sup>
                                  <m:r>
                                    <a:rPr lang="fr-FR" b="0" i="1" smtClean="0">
                                      <a:latin typeface="Cambria Math" panose="02040503050406030204" pitchFamily="18" charset="0"/>
                                    </a:rPr>
                                    <m:t>+</m:t>
                                  </m:r>
                                </m:sup>
                              </m:sSubSup>
                              <m:r>
                                <a:rPr lang="fr-FR" b="0" i="1" smtClean="0">
                                  <a:latin typeface="Cambria Math" panose="02040503050406030204" pitchFamily="18" charset="0"/>
                                </a:rPr>
                                <m:t>……,</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1</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2</m:t>
                                  </m:r>
                                </m:sub>
                                <m:sup>
                                  <m:r>
                                    <a:rPr lang="fr-FR" b="0" i="1" smtClean="0">
                                      <a:latin typeface="Cambria Math" panose="02040503050406030204" pitchFamily="18" charset="0"/>
                                    </a:rPr>
                                    <m:t>−</m:t>
                                  </m:r>
                                </m:sup>
                              </m:sSubSup>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3</m:t>
                                  </m:r>
                                </m:sub>
                                <m:sup>
                                  <m:r>
                                    <a:rPr lang="fr-FR" b="0" i="1" smtClean="0">
                                      <a:latin typeface="Cambria Math" panose="02040503050406030204" pitchFamily="18" charset="0"/>
                                    </a:rPr>
                                    <m:t>− </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4</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5</m:t>
                                  </m:r>
                                </m:sub>
                                <m:sup>
                                  <m:r>
                                    <a:rPr lang="fr-FR" b="0" i="1" smtClean="0">
                                      <a:latin typeface="Cambria Math" panose="02040503050406030204" pitchFamily="18" charset="0"/>
                                    </a:rPr>
                                    <m:t>−</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1</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2</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3</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𝐼</m:t>
                                  </m:r>
                                </m:e>
                                <m:sub>
                                  <m:r>
                                    <a:rPr lang="fr-FR" b="0" i="1" smtClean="0">
                                      <a:latin typeface="Cambria Math" panose="02040503050406030204" pitchFamily="18" charset="0"/>
                                    </a:rPr>
                                    <m:t>4</m:t>
                                  </m:r>
                                </m:sub>
                                <m:sup>
                                  <m:r>
                                    <a:rPr lang="fr-FR" b="0" i="1" smtClean="0">
                                      <a:latin typeface="Cambria Math" panose="02040503050406030204" pitchFamily="18" charset="0"/>
                                    </a:rPr>
                                    <m:t>0</m:t>
                                  </m:r>
                                </m:sup>
                              </m:sSubSup>
                              <m:r>
                                <a:rPr lang="fr-FR" b="0" i="1" smtClean="0">
                                  <a:latin typeface="Cambria Math" panose="02040503050406030204" pitchFamily="18" charset="0"/>
                                </a:rPr>
                                <m:t> </m:t>
                              </m:r>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  </m:t>
                                  </m:r>
                                  <m:r>
                                    <a:rPr lang="fr-FR" b="0" i="1" smtClean="0">
                                      <a:latin typeface="Cambria Math" panose="02040503050406030204" pitchFamily="18" charset="0"/>
                                    </a:rPr>
                                    <m:t>𝐼</m:t>
                                  </m:r>
                                </m:e>
                                <m:sub>
                                  <m:r>
                                    <a:rPr lang="fr-FR" b="0" i="1" smtClean="0">
                                      <a:latin typeface="Cambria Math" panose="02040503050406030204" pitchFamily="18" charset="0"/>
                                    </a:rPr>
                                    <m:t>5</m:t>
                                  </m:r>
                                </m:sub>
                                <m:sup>
                                  <m:r>
                                    <a:rPr lang="fr-FR" b="0" i="1" smtClean="0">
                                      <a:latin typeface="Cambria Math" panose="02040503050406030204" pitchFamily="18" charset="0"/>
                                    </a:rPr>
                                    <m:t>0</m:t>
                                  </m:r>
                                </m:sup>
                              </m:sSubSup>
                            </m:e>
                          </m:d>
                        </m:e>
                        <m:sup>
                          <m:r>
                            <a:rPr lang="fr-FR" b="0" i="1" smtClean="0">
                              <a:latin typeface="Cambria Math" panose="02040503050406030204" pitchFamily="18" charset="0"/>
                            </a:rPr>
                            <m:t>𝑇</m:t>
                          </m:r>
                        </m:sup>
                      </m:sSup>
                    </m:oMath>
                  </m:oMathPara>
                </a14:m>
                <a:endParaRPr lang="fr-FR" dirty="0"/>
              </a:p>
            </p:txBody>
          </p:sp>
        </mc:Choice>
        <mc:Fallback xmlns="">
          <p:sp>
            <p:nvSpPr>
              <p:cNvPr id="16" name="Rectangle 15"/>
              <p:cNvSpPr>
                <a:spLocks noRot="1" noChangeAspect="1" noMove="1" noResize="1" noEditPoints="1" noAdjustHandles="1" noChangeArrowheads="1" noChangeShapeType="1" noTextEdit="1"/>
              </p:cNvSpPr>
              <p:nvPr/>
            </p:nvSpPr>
            <p:spPr>
              <a:xfrm>
                <a:off x="739739" y="2381103"/>
                <a:ext cx="6775253" cy="459806"/>
              </a:xfrm>
              <a:prstGeom prst="rect">
                <a:avLst/>
              </a:prstGeom>
              <a:blipFill rotWithShape="0">
                <a:blip r:embed="rId5"/>
                <a:stretch>
                  <a:fillRect/>
                </a:stretch>
              </a:blipFill>
            </p:spPr>
            <p:txBody>
              <a:bodyPr/>
              <a:lstStyle/>
              <a:p>
                <a:r>
                  <a:rPr lang="fr-FR">
                    <a:noFill/>
                  </a:rPr>
                  <a:t> </a:t>
                </a:r>
              </a:p>
            </p:txBody>
          </p:sp>
        </mc:Fallback>
      </mc:AlternateContent>
      <p:cxnSp>
        <p:nvCxnSpPr>
          <p:cNvPr id="17" name="Connecteur droit avec flèche 16"/>
          <p:cNvCxnSpPr/>
          <p:nvPr/>
        </p:nvCxnSpPr>
        <p:spPr>
          <a:xfrm>
            <a:off x="1582364" y="1971181"/>
            <a:ext cx="144000" cy="576000"/>
          </a:xfrm>
          <a:prstGeom prst="straightConnector1">
            <a:avLst/>
          </a:prstGeom>
          <a:ln w="25400">
            <a:solidFill>
              <a:srgbClr val="FF0000"/>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18" name="Connecteur droit avec flèche 17"/>
          <p:cNvCxnSpPr/>
          <p:nvPr/>
        </p:nvCxnSpPr>
        <p:spPr>
          <a:xfrm>
            <a:off x="1590928" y="1969471"/>
            <a:ext cx="432000" cy="576000"/>
          </a:xfrm>
          <a:prstGeom prst="straightConnector1">
            <a:avLst/>
          </a:prstGeom>
          <a:ln w="25400">
            <a:solidFill>
              <a:srgbClr val="FF0000"/>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19" name="Connecteur droit avec flèche 18"/>
          <p:cNvCxnSpPr/>
          <p:nvPr/>
        </p:nvCxnSpPr>
        <p:spPr>
          <a:xfrm>
            <a:off x="1589218" y="1957487"/>
            <a:ext cx="792000" cy="576000"/>
          </a:xfrm>
          <a:prstGeom prst="straightConnector1">
            <a:avLst/>
          </a:prstGeom>
          <a:ln w="25400">
            <a:solidFill>
              <a:srgbClr val="FF0000"/>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0" name="Connecteur droit avec flèche 19"/>
          <p:cNvCxnSpPr/>
          <p:nvPr/>
        </p:nvCxnSpPr>
        <p:spPr>
          <a:xfrm>
            <a:off x="1597782" y="1976325"/>
            <a:ext cx="1332000" cy="576000"/>
          </a:xfrm>
          <a:prstGeom prst="straightConnector1">
            <a:avLst/>
          </a:prstGeom>
          <a:ln w="25400">
            <a:solidFill>
              <a:srgbClr val="FF0000"/>
            </a:solidFill>
            <a:prstDash val="sysDash"/>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1" name="Connecteur droit avec flèche 20"/>
          <p:cNvCxnSpPr/>
          <p:nvPr/>
        </p:nvCxnSpPr>
        <p:spPr>
          <a:xfrm>
            <a:off x="1616620" y="1974615"/>
            <a:ext cx="1836000" cy="576000"/>
          </a:xfrm>
          <a:prstGeom prst="straightConnector1">
            <a:avLst/>
          </a:prstGeom>
          <a:ln w="25400">
            <a:solidFill>
              <a:srgbClr val="FF0000"/>
            </a:solidFill>
            <a:prstDash val="solid"/>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2" name="Connecteur droit avec flèche 21"/>
          <p:cNvCxnSpPr/>
          <p:nvPr/>
        </p:nvCxnSpPr>
        <p:spPr>
          <a:xfrm>
            <a:off x="1625184" y="1962631"/>
            <a:ext cx="2196000" cy="576000"/>
          </a:xfrm>
          <a:prstGeom prst="straightConnector1">
            <a:avLst/>
          </a:prstGeom>
          <a:ln w="25400">
            <a:solidFill>
              <a:srgbClr val="FF0000"/>
            </a:solidFill>
            <a:prstDash val="solid"/>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3" name="Connecteur droit avec flèche 22"/>
          <p:cNvCxnSpPr/>
          <p:nvPr/>
        </p:nvCxnSpPr>
        <p:spPr>
          <a:xfrm>
            <a:off x="1646428" y="1974439"/>
            <a:ext cx="3348000" cy="540000"/>
          </a:xfrm>
          <a:prstGeom prst="straightConnector1">
            <a:avLst/>
          </a:prstGeom>
          <a:ln w="25400">
            <a:solidFill>
              <a:srgbClr val="FF0000"/>
            </a:solidFill>
            <a:prstDash val="sysDash"/>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4" name="Connecteur droit avec flèche 23"/>
          <p:cNvCxnSpPr/>
          <p:nvPr/>
        </p:nvCxnSpPr>
        <p:spPr>
          <a:xfrm flipH="1">
            <a:off x="2546034" y="1927400"/>
            <a:ext cx="881207" cy="612000"/>
          </a:xfrm>
          <a:prstGeom prst="straightConnector1">
            <a:avLst/>
          </a:prstGeom>
          <a:ln w="25400">
            <a:solidFill>
              <a:srgbClr val="FF0000"/>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5" name="Connecteur droit avec flèche 24"/>
          <p:cNvCxnSpPr/>
          <p:nvPr/>
        </p:nvCxnSpPr>
        <p:spPr>
          <a:xfrm flipH="1">
            <a:off x="2802694" y="1926378"/>
            <a:ext cx="648000" cy="612000"/>
          </a:xfrm>
          <a:prstGeom prst="straightConnector1">
            <a:avLst/>
          </a:prstGeom>
          <a:ln w="25400">
            <a:solidFill>
              <a:srgbClr val="FF0000"/>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6" name="Connecteur droit avec flèche 25"/>
          <p:cNvCxnSpPr/>
          <p:nvPr/>
        </p:nvCxnSpPr>
        <p:spPr>
          <a:xfrm>
            <a:off x="3433028" y="1943227"/>
            <a:ext cx="415777" cy="612000"/>
          </a:xfrm>
          <a:prstGeom prst="straightConnector1">
            <a:avLst/>
          </a:prstGeom>
          <a:ln w="25400">
            <a:solidFill>
              <a:srgbClr val="FF0000"/>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7" name="Connecteur droit avec flèche 26"/>
          <p:cNvCxnSpPr/>
          <p:nvPr/>
        </p:nvCxnSpPr>
        <p:spPr>
          <a:xfrm flipH="1">
            <a:off x="3145270" y="1994936"/>
            <a:ext cx="289447" cy="576000"/>
          </a:xfrm>
          <a:prstGeom prst="straightConnector1">
            <a:avLst/>
          </a:prstGeom>
          <a:ln w="25400">
            <a:solidFill>
              <a:srgbClr val="FF0000"/>
            </a:solidFill>
            <a:prstDash val="sysDash"/>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8" name="Connecteur droit avec flèche 27"/>
          <p:cNvCxnSpPr/>
          <p:nvPr/>
        </p:nvCxnSpPr>
        <p:spPr>
          <a:xfrm>
            <a:off x="5722800" y="1970545"/>
            <a:ext cx="216000" cy="576000"/>
          </a:xfrm>
          <a:prstGeom prst="straightConnector1">
            <a:avLst/>
          </a:prstGeom>
          <a:ln w="25400">
            <a:solidFill>
              <a:srgbClr val="FF0000"/>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29" name="Connecteur droit avec flèche 28"/>
          <p:cNvCxnSpPr/>
          <p:nvPr/>
        </p:nvCxnSpPr>
        <p:spPr>
          <a:xfrm>
            <a:off x="5731364" y="1968835"/>
            <a:ext cx="540000" cy="540000"/>
          </a:xfrm>
          <a:prstGeom prst="straightConnector1">
            <a:avLst/>
          </a:prstGeom>
          <a:ln w="25400">
            <a:solidFill>
              <a:srgbClr val="FF0000"/>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30" name="Connecteur droit avec flèche 29"/>
          <p:cNvCxnSpPr/>
          <p:nvPr/>
        </p:nvCxnSpPr>
        <p:spPr>
          <a:xfrm>
            <a:off x="5739928" y="1967125"/>
            <a:ext cx="900000" cy="540000"/>
          </a:xfrm>
          <a:prstGeom prst="straightConnector1">
            <a:avLst/>
          </a:prstGeom>
          <a:ln w="25400">
            <a:solidFill>
              <a:srgbClr val="FF0000"/>
            </a:solidFill>
            <a:headEnd type="stealth"/>
            <a:tailEnd type="stealth"/>
          </a:ln>
        </p:spPr>
        <p:style>
          <a:lnRef idx="1">
            <a:schemeClr val="accent1"/>
          </a:lnRef>
          <a:fillRef idx="0">
            <a:schemeClr val="accent1"/>
          </a:fillRef>
          <a:effectRef idx="0">
            <a:schemeClr val="accent1"/>
          </a:effectRef>
          <a:fontRef idx="minor">
            <a:schemeClr val="tx1"/>
          </a:fontRef>
        </p:style>
      </p:cxnSp>
      <p:pic>
        <p:nvPicPr>
          <p:cNvPr id="37" name="Image 36"/>
          <p:cNvPicPr>
            <a:picLocks noChangeAspect="1"/>
          </p:cNvPicPr>
          <p:nvPr/>
        </p:nvPicPr>
        <p:blipFill>
          <a:blip r:embed="rId6"/>
          <a:stretch>
            <a:fillRect/>
          </a:stretch>
        </p:blipFill>
        <p:spPr>
          <a:xfrm>
            <a:off x="3172755" y="4091721"/>
            <a:ext cx="5202901" cy="1074331"/>
          </a:xfrm>
          <a:prstGeom prst="rect">
            <a:avLst/>
          </a:prstGeom>
        </p:spPr>
      </p:pic>
      <p:sp>
        <p:nvSpPr>
          <p:cNvPr id="38" name="ZoneTexte 37"/>
          <p:cNvSpPr txBox="1"/>
          <p:nvPr/>
        </p:nvSpPr>
        <p:spPr>
          <a:xfrm>
            <a:off x="314393" y="4091721"/>
            <a:ext cx="2426855" cy="1015663"/>
          </a:xfrm>
          <a:prstGeom prst="rect">
            <a:avLst/>
          </a:prstGeom>
          <a:noFill/>
        </p:spPr>
        <p:txBody>
          <a:bodyPr wrap="square" rtlCol="0">
            <a:spAutoFit/>
          </a:bodyPr>
          <a:lstStyle/>
          <a:p>
            <a:r>
              <a:rPr lang="fr-FR" sz="1200" dirty="0">
                <a:latin typeface="Cambria" panose="02040503050406030204" pitchFamily="18" charset="0"/>
              </a:rPr>
              <a:t>La partie oscillatoire de la puissance </a:t>
            </a:r>
            <a:r>
              <a:rPr lang="fr-FR" sz="1200" dirty="0" smtClean="0">
                <a:latin typeface="Cambria" panose="02040503050406030204" pitchFamily="18" charset="0"/>
              </a:rPr>
              <a:t>homopolaire </a:t>
            </a:r>
            <a:r>
              <a:rPr lang="fr-FR" sz="1200" dirty="0">
                <a:latin typeface="Cambria" panose="02040503050406030204" pitchFamily="18" charset="0"/>
              </a:rPr>
              <a:t>instantanée </a:t>
            </a:r>
            <a:r>
              <a:rPr lang="fr-FR" sz="1200" dirty="0" smtClean="0">
                <a:latin typeface="Cambria" panose="02040503050406030204" pitchFamily="18" charset="0"/>
              </a:rPr>
              <a:t>: Somme des produits d’harmoniques de nature différente</a:t>
            </a:r>
            <a:r>
              <a:rPr lang="fr-FR" sz="1200" u="sng" dirty="0" smtClean="0">
                <a:latin typeface="Cambria" panose="02040503050406030204" pitchFamily="18" charset="0"/>
              </a:rPr>
              <a:t>: </a:t>
            </a:r>
            <a:r>
              <a:rPr lang="fr-FR" sz="1200" i="1" u="sng" dirty="0" smtClean="0">
                <a:latin typeface="Cambria" panose="02040503050406030204" pitchFamily="18" charset="0"/>
              </a:rPr>
              <a:t>fréquences différentes</a:t>
            </a:r>
            <a:endParaRPr lang="fr-FR" sz="1200" i="1" u="sng" dirty="0">
              <a:latin typeface="Cambria" panose="02040503050406030204" pitchFamily="18" charset="0"/>
            </a:endParaRPr>
          </a:p>
        </p:txBody>
      </p:sp>
      <p:sp>
        <p:nvSpPr>
          <p:cNvPr id="39" name="Flèche droite 38"/>
          <p:cNvSpPr/>
          <p:nvPr/>
        </p:nvSpPr>
        <p:spPr>
          <a:xfrm>
            <a:off x="2720693" y="4520886"/>
            <a:ext cx="400692" cy="216000"/>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0" name="Espace réservé de la date 39"/>
          <p:cNvSpPr>
            <a:spLocks noGrp="1"/>
          </p:cNvSpPr>
          <p:nvPr>
            <p:ph type="dt" sz="half" idx="10"/>
          </p:nvPr>
        </p:nvSpPr>
        <p:spPr/>
        <p:txBody>
          <a:bodyPr/>
          <a:lstStyle/>
          <a:p>
            <a:fld id="{77FE0B3A-2971-4243-A8CB-EE3927BDC0CD}" type="datetime1">
              <a:rPr lang="en-US" smtClean="0"/>
              <a:t>4/12/2018</a:t>
            </a:fld>
            <a:endParaRPr lang="fr-FR"/>
          </a:p>
        </p:txBody>
      </p:sp>
      <p:sp>
        <p:nvSpPr>
          <p:cNvPr id="41" name="Espace réservé du pied de page 40"/>
          <p:cNvSpPr>
            <a:spLocks noGrp="1"/>
          </p:cNvSpPr>
          <p:nvPr>
            <p:ph type="ftr" sz="quarter" idx="11"/>
          </p:nvPr>
        </p:nvSpPr>
        <p:spPr/>
        <p:txBody>
          <a:bodyPr/>
          <a:lstStyle/>
          <a:p>
            <a:r>
              <a:rPr lang="fr-FR" smtClean="0"/>
              <a:t>F. HAMOUDI-Power Quality course</a:t>
            </a:r>
            <a:endParaRPr lang="fr-FR"/>
          </a:p>
        </p:txBody>
      </p:sp>
      <p:sp>
        <p:nvSpPr>
          <p:cNvPr id="42" name="Espace réservé du numéro de diapositive 41"/>
          <p:cNvSpPr>
            <a:spLocks noGrp="1"/>
          </p:cNvSpPr>
          <p:nvPr>
            <p:ph type="sldNum" sz="quarter" idx="12"/>
          </p:nvPr>
        </p:nvSpPr>
        <p:spPr/>
        <p:txBody>
          <a:bodyPr/>
          <a:lstStyle/>
          <a:p>
            <a:fld id="{B76D70BF-9E66-48FB-BC9D-44A2DEA7CFB5}" type="slidenum">
              <a:rPr lang="fr-FR" smtClean="0"/>
              <a:t>19</a:t>
            </a:fld>
            <a:endParaRPr lang="fr-FR"/>
          </a:p>
        </p:txBody>
      </p:sp>
    </p:spTree>
    <p:extLst>
      <p:ext uri="{BB962C8B-B14F-4D97-AF65-F5344CB8AC3E}">
        <p14:creationId xmlns:p14="http://schemas.microsoft.com/office/powerpoint/2010/main" val="77299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par>
                                <p:cTn id="8" presetID="22" presetClass="entr" presetSubtype="8"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left)">
                                      <p:cBhvr>
                                        <p:cTn id="10" dur="500"/>
                                        <p:tgtEl>
                                          <p:spTgt spid="18"/>
                                        </p:tgtEl>
                                      </p:cBhvr>
                                    </p:animEffect>
                                  </p:childTnLst>
                                </p:cTn>
                              </p:par>
                              <p:par>
                                <p:cTn id="11" presetID="22" presetClass="entr" presetSubtype="8"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left)">
                                      <p:cBhvr>
                                        <p:cTn id="16" dur="500"/>
                                        <p:tgtEl>
                                          <p:spTgt spid="20"/>
                                        </p:tgtEl>
                                      </p:cBhvr>
                                    </p:animEffect>
                                  </p:childTnLst>
                                </p:cTn>
                              </p:par>
                              <p:par>
                                <p:cTn id="17" presetID="22" presetClass="entr" presetSubtype="4"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down)">
                                      <p:cBhvr>
                                        <p:cTn id="19" dur="500"/>
                                        <p:tgtEl>
                                          <p:spTgt spid="22"/>
                                        </p:tgtEl>
                                      </p:cBhvr>
                                    </p:animEffect>
                                  </p:childTnLst>
                                </p:cTn>
                              </p:par>
                              <p:par>
                                <p:cTn id="20" presetID="22" presetClass="entr" presetSubtype="8"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left)">
                                      <p:cBhvr>
                                        <p:cTn id="22" dur="500"/>
                                        <p:tgtEl>
                                          <p:spTgt spid="23"/>
                                        </p:tgtEl>
                                      </p:cBhvr>
                                    </p:animEffect>
                                  </p:childTnLst>
                                </p:cTn>
                              </p:par>
                              <p:par>
                                <p:cTn id="23" presetID="22" presetClass="entr" presetSubtype="8"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left)">
                                      <p:cBhvr>
                                        <p:cTn id="25" dur="500"/>
                                        <p:tgtEl>
                                          <p:spTgt spid="21"/>
                                        </p:tgtEl>
                                      </p:cBhvr>
                                    </p:animEffect>
                                  </p:childTnLst>
                                </p:cTn>
                              </p:par>
                            </p:childTnLst>
                          </p:cTn>
                        </p:par>
                        <p:par>
                          <p:cTn id="26" fill="hold">
                            <p:stCondLst>
                              <p:cond delay="500"/>
                            </p:stCondLst>
                            <p:childTnLst>
                              <p:par>
                                <p:cTn id="27" presetID="22" presetClass="entr" presetSubtype="4" fill="hold"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wipe(down)">
                                      <p:cBhvr>
                                        <p:cTn id="29" dur="250"/>
                                        <p:tgtEl>
                                          <p:spTgt spid="24"/>
                                        </p:tgtEl>
                                      </p:cBhvr>
                                    </p:animEffect>
                                  </p:childTnLst>
                                </p:cTn>
                              </p:par>
                            </p:childTnLst>
                          </p:cTn>
                        </p:par>
                        <p:par>
                          <p:cTn id="30" fill="hold">
                            <p:stCondLst>
                              <p:cond delay="750"/>
                            </p:stCondLst>
                            <p:childTnLst>
                              <p:par>
                                <p:cTn id="31" presetID="22" presetClass="entr" presetSubtype="4"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down)">
                                      <p:cBhvr>
                                        <p:cTn id="33" dur="250"/>
                                        <p:tgtEl>
                                          <p:spTgt spid="25"/>
                                        </p:tgtEl>
                                      </p:cBhvr>
                                    </p:animEffect>
                                  </p:childTnLst>
                                </p:cTn>
                              </p:par>
                            </p:childTnLst>
                          </p:cTn>
                        </p:par>
                        <p:par>
                          <p:cTn id="34" fill="hold">
                            <p:stCondLst>
                              <p:cond delay="1000"/>
                            </p:stCondLst>
                            <p:childTnLst>
                              <p:par>
                                <p:cTn id="35" presetID="22" presetClass="entr" presetSubtype="4" fill="hold"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down)">
                                      <p:cBhvr>
                                        <p:cTn id="37" dur="250"/>
                                        <p:tgtEl>
                                          <p:spTgt spid="27"/>
                                        </p:tgtEl>
                                      </p:cBhvr>
                                    </p:animEffect>
                                  </p:childTnLst>
                                </p:cTn>
                              </p:par>
                            </p:childTnLst>
                          </p:cTn>
                        </p:par>
                        <p:par>
                          <p:cTn id="38" fill="hold">
                            <p:stCondLst>
                              <p:cond delay="1250"/>
                            </p:stCondLst>
                            <p:childTnLst>
                              <p:par>
                                <p:cTn id="39" presetID="22" presetClass="entr" presetSubtype="4"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down)">
                                      <p:cBhvr>
                                        <p:cTn id="41" dur="250"/>
                                        <p:tgtEl>
                                          <p:spTgt spid="26"/>
                                        </p:tgtEl>
                                      </p:cBhvr>
                                    </p:animEffect>
                                  </p:childTnLst>
                                </p:cTn>
                              </p:par>
                            </p:childTnLst>
                          </p:cTn>
                        </p:par>
                        <p:par>
                          <p:cTn id="42" fill="hold">
                            <p:stCondLst>
                              <p:cond delay="1500"/>
                            </p:stCondLst>
                            <p:childTnLst>
                              <p:par>
                                <p:cTn id="43" presetID="22" presetClass="entr" presetSubtype="8"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childTnLst>
                          </p:cTn>
                        </p:par>
                        <p:par>
                          <p:cTn id="46" fill="hold">
                            <p:stCondLst>
                              <p:cond delay="2000"/>
                            </p:stCondLst>
                            <p:childTnLst>
                              <p:par>
                                <p:cTn id="47" presetID="2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left)">
                                      <p:cBhvr>
                                        <p:cTn id="49" dur="500"/>
                                        <p:tgtEl>
                                          <p:spTgt spid="13"/>
                                        </p:tgtEl>
                                      </p:cBhvr>
                                    </p:animEffect>
                                  </p:childTnLst>
                                </p:cTn>
                              </p:par>
                            </p:childTnLst>
                          </p:cTn>
                        </p:par>
                        <p:par>
                          <p:cTn id="50" fill="hold">
                            <p:stCondLst>
                              <p:cond delay="2500"/>
                            </p:stCondLst>
                            <p:childTnLst>
                              <p:par>
                                <p:cTn id="51" presetID="22" presetClass="entr" presetSubtype="8" fill="hold"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childTnLst>
                          </p:cTn>
                        </p:par>
                        <p:par>
                          <p:cTn id="54" fill="hold">
                            <p:stCondLst>
                              <p:cond delay="3000"/>
                            </p:stCondLst>
                            <p:childTnLst>
                              <p:par>
                                <p:cTn id="55" presetID="22" presetClass="entr" presetSubtype="8"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wipe(left)">
                                      <p:cBhvr>
                                        <p:cTn id="57" dur="500"/>
                                        <p:tgtEl>
                                          <p:spTgt spid="10"/>
                                        </p:tgtEl>
                                      </p:cBhvr>
                                    </p:animEffect>
                                  </p:childTnLst>
                                </p:cTn>
                              </p:par>
                            </p:childTnLst>
                          </p:cTn>
                        </p:par>
                        <p:par>
                          <p:cTn id="58" fill="hold">
                            <p:stCondLst>
                              <p:cond delay="3500"/>
                            </p:stCondLst>
                            <p:childTnLst>
                              <p:par>
                                <p:cTn id="59" presetID="22" presetClass="entr" presetSubtype="8"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left)">
                                      <p:cBhvr>
                                        <p:cTn id="61" dur="500"/>
                                        <p:tgtEl>
                                          <p:spTgt spid="14"/>
                                        </p:tgtEl>
                                      </p:cBhvr>
                                    </p:animEffect>
                                  </p:childTnLst>
                                </p:cTn>
                              </p:par>
                            </p:childTnLst>
                          </p:cTn>
                        </p:par>
                        <p:par>
                          <p:cTn id="62" fill="hold">
                            <p:stCondLst>
                              <p:cond delay="4000"/>
                            </p:stCondLst>
                            <p:childTnLst>
                              <p:par>
                                <p:cTn id="63" presetID="22" presetClass="entr" presetSubtype="8"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wipe(left)">
                                      <p:cBhvr>
                                        <p:cTn id="65" dur="500"/>
                                        <p:tgtEl>
                                          <p:spTgt spid="7"/>
                                        </p:tgtEl>
                                      </p:cBhvr>
                                    </p:animEffect>
                                  </p:childTnLst>
                                </p:cTn>
                              </p:par>
                            </p:childTnLst>
                          </p:cTn>
                        </p:par>
                      </p:childTnLst>
                    </p:cTn>
                  </p:par>
                  <p:par>
                    <p:cTn id="66" fill="hold">
                      <p:stCondLst>
                        <p:cond delay="indefinite"/>
                      </p:stCondLst>
                      <p:childTnLst>
                        <p:par>
                          <p:cTn id="67" fill="hold">
                            <p:stCondLst>
                              <p:cond delay="0"/>
                            </p:stCondLst>
                            <p:childTnLst>
                              <p:par>
                                <p:cTn id="68" presetID="2" presetClass="exit" presetSubtype="4" fill="hold" grpId="1" nodeType="clickEffect">
                                  <p:stCondLst>
                                    <p:cond delay="0"/>
                                  </p:stCondLst>
                                  <p:childTnLst>
                                    <p:anim calcmode="lin" valueType="num">
                                      <p:cBhvr additive="base">
                                        <p:cTn id="69" dur="500"/>
                                        <p:tgtEl>
                                          <p:spTgt spid="9"/>
                                        </p:tgtEl>
                                        <p:attrNameLst>
                                          <p:attrName>ppt_x</p:attrName>
                                        </p:attrNameLst>
                                      </p:cBhvr>
                                      <p:tavLst>
                                        <p:tav tm="0">
                                          <p:val>
                                            <p:strVal val="ppt_x"/>
                                          </p:val>
                                        </p:tav>
                                        <p:tav tm="100000">
                                          <p:val>
                                            <p:strVal val="ppt_x"/>
                                          </p:val>
                                        </p:tav>
                                      </p:tavLst>
                                    </p:anim>
                                    <p:anim calcmode="lin" valueType="num">
                                      <p:cBhvr additive="base">
                                        <p:cTn id="70" dur="500"/>
                                        <p:tgtEl>
                                          <p:spTgt spid="9"/>
                                        </p:tgtEl>
                                        <p:attrNameLst>
                                          <p:attrName>ppt_y</p:attrName>
                                        </p:attrNameLst>
                                      </p:cBhvr>
                                      <p:tavLst>
                                        <p:tav tm="0">
                                          <p:val>
                                            <p:strVal val="ppt_y"/>
                                          </p:val>
                                        </p:tav>
                                        <p:tav tm="100000">
                                          <p:val>
                                            <p:strVal val="1+ppt_h/2"/>
                                          </p:val>
                                        </p:tav>
                                      </p:tavLst>
                                    </p:anim>
                                    <p:set>
                                      <p:cBhvr>
                                        <p:cTn id="71" dur="1" fill="hold">
                                          <p:stCondLst>
                                            <p:cond delay="499"/>
                                          </p:stCondLst>
                                        </p:cTn>
                                        <p:tgtEl>
                                          <p:spTgt spid="9"/>
                                        </p:tgtEl>
                                        <p:attrNameLst>
                                          <p:attrName>style.visibility</p:attrName>
                                        </p:attrNameLst>
                                      </p:cBhvr>
                                      <p:to>
                                        <p:strVal val="hidden"/>
                                      </p:to>
                                    </p:set>
                                  </p:childTnLst>
                                </p:cTn>
                              </p:par>
                              <p:par>
                                <p:cTn id="72" presetID="2" presetClass="exit" presetSubtype="4" fill="hold" grpId="1" nodeType="withEffect">
                                  <p:stCondLst>
                                    <p:cond delay="0"/>
                                  </p:stCondLst>
                                  <p:childTnLst>
                                    <p:anim calcmode="lin" valueType="num">
                                      <p:cBhvr additive="base">
                                        <p:cTn id="73" dur="500"/>
                                        <p:tgtEl>
                                          <p:spTgt spid="13"/>
                                        </p:tgtEl>
                                        <p:attrNameLst>
                                          <p:attrName>ppt_x</p:attrName>
                                        </p:attrNameLst>
                                      </p:cBhvr>
                                      <p:tavLst>
                                        <p:tav tm="0">
                                          <p:val>
                                            <p:strVal val="ppt_x"/>
                                          </p:val>
                                        </p:tav>
                                        <p:tav tm="100000">
                                          <p:val>
                                            <p:strVal val="ppt_x"/>
                                          </p:val>
                                        </p:tav>
                                      </p:tavLst>
                                    </p:anim>
                                    <p:anim calcmode="lin" valueType="num">
                                      <p:cBhvr additive="base">
                                        <p:cTn id="74" dur="500"/>
                                        <p:tgtEl>
                                          <p:spTgt spid="13"/>
                                        </p:tgtEl>
                                        <p:attrNameLst>
                                          <p:attrName>ppt_y</p:attrName>
                                        </p:attrNameLst>
                                      </p:cBhvr>
                                      <p:tavLst>
                                        <p:tav tm="0">
                                          <p:val>
                                            <p:strVal val="ppt_y"/>
                                          </p:val>
                                        </p:tav>
                                        <p:tav tm="100000">
                                          <p:val>
                                            <p:strVal val="1+ppt_h/2"/>
                                          </p:val>
                                        </p:tav>
                                      </p:tavLst>
                                    </p:anim>
                                    <p:set>
                                      <p:cBhvr>
                                        <p:cTn id="75" dur="1" fill="hold">
                                          <p:stCondLst>
                                            <p:cond delay="499"/>
                                          </p:stCondLst>
                                        </p:cTn>
                                        <p:tgtEl>
                                          <p:spTgt spid="13"/>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500"/>
                                        <p:tgtEl>
                                          <p:spTgt spid="6"/>
                                        </p:tgtEl>
                                        <p:attrNameLst>
                                          <p:attrName>ppt_x</p:attrName>
                                        </p:attrNameLst>
                                      </p:cBhvr>
                                      <p:tavLst>
                                        <p:tav tm="0">
                                          <p:val>
                                            <p:strVal val="ppt_x"/>
                                          </p:val>
                                        </p:tav>
                                        <p:tav tm="100000">
                                          <p:val>
                                            <p:strVal val="ppt_x"/>
                                          </p:val>
                                        </p:tav>
                                      </p:tavLst>
                                    </p:anim>
                                    <p:anim calcmode="lin" valueType="num">
                                      <p:cBhvr additive="base">
                                        <p:cTn id="78" dur="500"/>
                                        <p:tgtEl>
                                          <p:spTgt spid="6"/>
                                        </p:tgtEl>
                                        <p:attrNameLst>
                                          <p:attrName>ppt_y</p:attrName>
                                        </p:attrNameLst>
                                      </p:cBhvr>
                                      <p:tavLst>
                                        <p:tav tm="0">
                                          <p:val>
                                            <p:strVal val="ppt_y"/>
                                          </p:val>
                                        </p:tav>
                                        <p:tav tm="100000">
                                          <p:val>
                                            <p:strVal val="1+ppt_h/2"/>
                                          </p:val>
                                        </p:tav>
                                      </p:tavLst>
                                    </p:anim>
                                    <p:set>
                                      <p:cBhvr>
                                        <p:cTn id="79" dur="1" fill="hold">
                                          <p:stCondLst>
                                            <p:cond delay="499"/>
                                          </p:stCondLst>
                                        </p:cTn>
                                        <p:tgtEl>
                                          <p:spTgt spid="6"/>
                                        </p:tgtEl>
                                        <p:attrNameLst>
                                          <p:attrName>style.visibility</p:attrName>
                                        </p:attrNameLst>
                                      </p:cBhvr>
                                      <p:to>
                                        <p:strVal val="hidden"/>
                                      </p:to>
                                    </p:set>
                                  </p:childTnLst>
                                </p:cTn>
                              </p:par>
                              <p:par>
                                <p:cTn id="80" presetID="2" presetClass="exit" presetSubtype="4" fill="hold" grpId="1" nodeType="withEffect">
                                  <p:stCondLst>
                                    <p:cond delay="0"/>
                                  </p:stCondLst>
                                  <p:childTnLst>
                                    <p:anim calcmode="lin" valueType="num">
                                      <p:cBhvr additive="base">
                                        <p:cTn id="81" dur="500"/>
                                        <p:tgtEl>
                                          <p:spTgt spid="10"/>
                                        </p:tgtEl>
                                        <p:attrNameLst>
                                          <p:attrName>ppt_x</p:attrName>
                                        </p:attrNameLst>
                                      </p:cBhvr>
                                      <p:tavLst>
                                        <p:tav tm="0">
                                          <p:val>
                                            <p:strVal val="ppt_x"/>
                                          </p:val>
                                        </p:tav>
                                        <p:tav tm="100000">
                                          <p:val>
                                            <p:strVal val="ppt_x"/>
                                          </p:val>
                                        </p:tav>
                                      </p:tavLst>
                                    </p:anim>
                                    <p:anim calcmode="lin" valueType="num">
                                      <p:cBhvr additive="base">
                                        <p:cTn id="82" dur="500"/>
                                        <p:tgtEl>
                                          <p:spTgt spid="10"/>
                                        </p:tgtEl>
                                        <p:attrNameLst>
                                          <p:attrName>ppt_y</p:attrName>
                                        </p:attrNameLst>
                                      </p:cBhvr>
                                      <p:tavLst>
                                        <p:tav tm="0">
                                          <p:val>
                                            <p:strVal val="ppt_y"/>
                                          </p:val>
                                        </p:tav>
                                        <p:tav tm="100000">
                                          <p:val>
                                            <p:strVal val="1+ppt_h/2"/>
                                          </p:val>
                                        </p:tav>
                                      </p:tavLst>
                                    </p:anim>
                                    <p:set>
                                      <p:cBhvr>
                                        <p:cTn id="83" dur="1" fill="hold">
                                          <p:stCondLst>
                                            <p:cond delay="499"/>
                                          </p:stCondLst>
                                        </p:cTn>
                                        <p:tgtEl>
                                          <p:spTgt spid="10"/>
                                        </p:tgtEl>
                                        <p:attrNameLst>
                                          <p:attrName>style.visibility</p:attrName>
                                        </p:attrNameLst>
                                      </p:cBhvr>
                                      <p:to>
                                        <p:strVal val="hidden"/>
                                      </p:to>
                                    </p:set>
                                  </p:childTnLst>
                                </p:cTn>
                              </p:par>
                              <p:par>
                                <p:cTn id="84" presetID="2" presetClass="exit" presetSubtype="4" fill="hold" grpId="1" nodeType="withEffect">
                                  <p:stCondLst>
                                    <p:cond delay="0"/>
                                  </p:stCondLst>
                                  <p:childTnLst>
                                    <p:anim calcmode="lin" valueType="num">
                                      <p:cBhvr additive="base">
                                        <p:cTn id="85" dur="500"/>
                                        <p:tgtEl>
                                          <p:spTgt spid="14"/>
                                        </p:tgtEl>
                                        <p:attrNameLst>
                                          <p:attrName>ppt_x</p:attrName>
                                        </p:attrNameLst>
                                      </p:cBhvr>
                                      <p:tavLst>
                                        <p:tav tm="0">
                                          <p:val>
                                            <p:strVal val="ppt_x"/>
                                          </p:val>
                                        </p:tav>
                                        <p:tav tm="100000">
                                          <p:val>
                                            <p:strVal val="ppt_x"/>
                                          </p:val>
                                        </p:tav>
                                      </p:tavLst>
                                    </p:anim>
                                    <p:anim calcmode="lin" valueType="num">
                                      <p:cBhvr additive="base">
                                        <p:cTn id="86" dur="500"/>
                                        <p:tgtEl>
                                          <p:spTgt spid="14"/>
                                        </p:tgtEl>
                                        <p:attrNameLst>
                                          <p:attrName>ppt_y</p:attrName>
                                        </p:attrNameLst>
                                      </p:cBhvr>
                                      <p:tavLst>
                                        <p:tav tm="0">
                                          <p:val>
                                            <p:strVal val="ppt_y"/>
                                          </p:val>
                                        </p:tav>
                                        <p:tav tm="100000">
                                          <p:val>
                                            <p:strVal val="1+ppt_h/2"/>
                                          </p:val>
                                        </p:tav>
                                      </p:tavLst>
                                    </p:anim>
                                    <p:set>
                                      <p:cBhvr>
                                        <p:cTn id="87" dur="1" fill="hold">
                                          <p:stCondLst>
                                            <p:cond delay="499"/>
                                          </p:stCondLst>
                                        </p:cTn>
                                        <p:tgtEl>
                                          <p:spTgt spid="14"/>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500"/>
                                        <p:tgtEl>
                                          <p:spTgt spid="7"/>
                                        </p:tgtEl>
                                        <p:attrNameLst>
                                          <p:attrName>ppt_x</p:attrName>
                                        </p:attrNameLst>
                                      </p:cBhvr>
                                      <p:tavLst>
                                        <p:tav tm="0">
                                          <p:val>
                                            <p:strVal val="ppt_x"/>
                                          </p:val>
                                        </p:tav>
                                        <p:tav tm="100000">
                                          <p:val>
                                            <p:strVal val="ppt_x"/>
                                          </p:val>
                                        </p:tav>
                                      </p:tavLst>
                                    </p:anim>
                                    <p:anim calcmode="lin" valueType="num">
                                      <p:cBhvr additive="base">
                                        <p:cTn id="90" dur="500"/>
                                        <p:tgtEl>
                                          <p:spTgt spid="7"/>
                                        </p:tgtEl>
                                        <p:attrNameLst>
                                          <p:attrName>ppt_y</p:attrName>
                                        </p:attrNameLst>
                                      </p:cBhvr>
                                      <p:tavLst>
                                        <p:tav tm="0">
                                          <p:val>
                                            <p:strVal val="ppt_y"/>
                                          </p:val>
                                        </p:tav>
                                        <p:tav tm="100000">
                                          <p:val>
                                            <p:strVal val="1+ppt_h/2"/>
                                          </p:val>
                                        </p:tav>
                                      </p:tavLst>
                                    </p:anim>
                                    <p:set>
                                      <p:cBhvr>
                                        <p:cTn id="91" dur="1" fill="hold">
                                          <p:stCondLst>
                                            <p:cond delay="499"/>
                                          </p:stCondLst>
                                        </p:cTn>
                                        <p:tgtEl>
                                          <p:spTgt spid="7"/>
                                        </p:tgtEl>
                                        <p:attrNameLst>
                                          <p:attrName>style.visibility</p:attrName>
                                        </p:attrNameLst>
                                      </p:cBhvr>
                                      <p:to>
                                        <p:strVal val="hidden"/>
                                      </p:to>
                                    </p:set>
                                  </p:childTnLst>
                                </p:cTn>
                              </p:par>
                            </p:childTnLst>
                          </p:cTn>
                        </p:par>
                      </p:childTnLst>
                    </p:cTn>
                  </p:par>
                  <p:par>
                    <p:cTn id="92" fill="hold">
                      <p:stCondLst>
                        <p:cond delay="indefinite"/>
                      </p:stCondLst>
                      <p:childTnLst>
                        <p:par>
                          <p:cTn id="93" fill="hold">
                            <p:stCondLst>
                              <p:cond delay="0"/>
                            </p:stCondLst>
                            <p:childTnLst>
                              <p:par>
                                <p:cTn id="94" presetID="22" presetClass="entr" presetSubtype="8" fill="hold" nodeType="clickEffect">
                                  <p:stCondLst>
                                    <p:cond delay="0"/>
                                  </p:stCondLst>
                                  <p:childTnLst>
                                    <p:set>
                                      <p:cBhvr>
                                        <p:cTn id="95" dur="1" fill="hold">
                                          <p:stCondLst>
                                            <p:cond delay="0"/>
                                          </p:stCondLst>
                                        </p:cTn>
                                        <p:tgtEl>
                                          <p:spTgt spid="28"/>
                                        </p:tgtEl>
                                        <p:attrNameLst>
                                          <p:attrName>style.visibility</p:attrName>
                                        </p:attrNameLst>
                                      </p:cBhvr>
                                      <p:to>
                                        <p:strVal val="visible"/>
                                      </p:to>
                                    </p:set>
                                    <p:animEffect transition="in" filter="wipe(left)">
                                      <p:cBhvr>
                                        <p:cTn id="96" dur="500"/>
                                        <p:tgtEl>
                                          <p:spTgt spid="28"/>
                                        </p:tgtEl>
                                      </p:cBhvr>
                                    </p:animEffect>
                                  </p:childTnLst>
                                </p:cTn>
                              </p:par>
                              <p:par>
                                <p:cTn id="97" presetID="22" presetClass="entr" presetSubtype="8" fill="hold" nodeType="with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wipe(left)">
                                      <p:cBhvr>
                                        <p:cTn id="99" dur="500"/>
                                        <p:tgtEl>
                                          <p:spTgt spid="29"/>
                                        </p:tgtEl>
                                      </p:cBhvr>
                                    </p:animEffect>
                                  </p:childTnLst>
                                </p:cTn>
                              </p:par>
                              <p:par>
                                <p:cTn id="100" presetID="22" presetClass="entr" presetSubtype="8" fill="hold" nodeType="withEffect">
                                  <p:stCondLst>
                                    <p:cond delay="0"/>
                                  </p:stCondLst>
                                  <p:childTnLst>
                                    <p:set>
                                      <p:cBhvr>
                                        <p:cTn id="101" dur="1" fill="hold">
                                          <p:stCondLst>
                                            <p:cond delay="0"/>
                                          </p:stCondLst>
                                        </p:cTn>
                                        <p:tgtEl>
                                          <p:spTgt spid="30"/>
                                        </p:tgtEl>
                                        <p:attrNameLst>
                                          <p:attrName>style.visibility</p:attrName>
                                        </p:attrNameLst>
                                      </p:cBhvr>
                                      <p:to>
                                        <p:strVal val="visible"/>
                                      </p:to>
                                    </p:set>
                                    <p:animEffect transition="in" filter="wipe(left)">
                                      <p:cBhvr>
                                        <p:cTn id="102" dur="500"/>
                                        <p:tgtEl>
                                          <p:spTgt spid="30"/>
                                        </p:tgtEl>
                                      </p:cBhvr>
                                    </p:animEffect>
                                  </p:childTnLst>
                                </p:cTn>
                              </p:par>
                            </p:childTnLst>
                          </p:cTn>
                        </p:par>
                        <p:par>
                          <p:cTn id="103" fill="hold">
                            <p:stCondLst>
                              <p:cond delay="500"/>
                            </p:stCondLst>
                            <p:childTnLst>
                              <p:par>
                                <p:cTn id="104" presetID="22" presetClass="entr" presetSubtype="4" fill="hold" nodeType="after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wipe(down)">
                                      <p:cBhvr>
                                        <p:cTn id="106" dur="500"/>
                                        <p:tgtEl>
                                          <p:spTgt spid="37"/>
                                        </p:tgtEl>
                                      </p:cBhvr>
                                    </p:animEffect>
                                  </p:childTnLst>
                                </p:cTn>
                              </p:par>
                            </p:childTnLst>
                          </p:cTn>
                        </p:par>
                        <p:par>
                          <p:cTn id="107" fill="hold">
                            <p:stCondLst>
                              <p:cond delay="1000"/>
                            </p:stCondLst>
                            <p:childTnLst>
                              <p:par>
                                <p:cTn id="108" presetID="22" presetClass="entr" presetSubtype="4" fill="hold" grpId="0" nodeType="afterEffect">
                                  <p:stCondLst>
                                    <p:cond delay="0"/>
                                  </p:stCondLst>
                                  <p:childTnLst>
                                    <p:set>
                                      <p:cBhvr>
                                        <p:cTn id="109" dur="1" fill="hold">
                                          <p:stCondLst>
                                            <p:cond delay="0"/>
                                          </p:stCondLst>
                                        </p:cTn>
                                        <p:tgtEl>
                                          <p:spTgt spid="38"/>
                                        </p:tgtEl>
                                        <p:attrNameLst>
                                          <p:attrName>style.visibility</p:attrName>
                                        </p:attrNameLst>
                                      </p:cBhvr>
                                      <p:to>
                                        <p:strVal val="visible"/>
                                      </p:to>
                                    </p:set>
                                    <p:animEffect transition="in" filter="wipe(down)">
                                      <p:cBhvr>
                                        <p:cTn id="110" dur="500"/>
                                        <p:tgtEl>
                                          <p:spTgt spid="38"/>
                                        </p:tgtEl>
                                      </p:cBhvr>
                                    </p:animEffect>
                                  </p:childTnLst>
                                </p:cTn>
                              </p:par>
                            </p:childTnLst>
                          </p:cTn>
                        </p:par>
                        <p:par>
                          <p:cTn id="111" fill="hold">
                            <p:stCondLst>
                              <p:cond delay="1500"/>
                            </p:stCondLst>
                            <p:childTnLst>
                              <p:par>
                                <p:cTn id="112" presetID="22" presetClass="entr" presetSubtype="4" fill="hold" grpId="0" nodeType="afterEffect">
                                  <p:stCondLst>
                                    <p:cond delay="0"/>
                                  </p:stCondLst>
                                  <p:childTnLst>
                                    <p:set>
                                      <p:cBhvr>
                                        <p:cTn id="113" dur="1" fill="hold">
                                          <p:stCondLst>
                                            <p:cond delay="0"/>
                                          </p:stCondLst>
                                        </p:cTn>
                                        <p:tgtEl>
                                          <p:spTgt spid="39"/>
                                        </p:tgtEl>
                                        <p:attrNameLst>
                                          <p:attrName>style.visibility</p:attrName>
                                        </p:attrNameLst>
                                      </p:cBhvr>
                                      <p:to>
                                        <p:strVal val="visible"/>
                                      </p:to>
                                    </p:set>
                                    <p:animEffect transition="in" filter="wipe(down)">
                                      <p:cBhvr>
                                        <p:cTn id="11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P spid="13" grpId="0" animBg="1"/>
      <p:bldP spid="13" grpId="1" animBg="1"/>
      <p:bldP spid="14" grpId="0" animBg="1"/>
      <p:bldP spid="14" grpId="1" animBg="1"/>
      <p:bldP spid="38" grpId="0"/>
      <p:bldP spid="3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a:latin typeface="Cambria" panose="02040503050406030204" pitchFamily="18" charset="0"/>
              </a:rPr>
              <a:t>Effets des perturbations de l’onde</a:t>
            </a:r>
          </a:p>
        </p:txBody>
      </p:sp>
      <p:sp>
        <p:nvSpPr>
          <p:cNvPr id="5" name="ZoneTexte 4"/>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pPr algn="ctr"/>
            <a:r>
              <a:rPr lang="fr-FR" sz="1400" b="1" dirty="0" smtClean="0">
                <a:latin typeface="Cambria" panose="02040503050406030204" pitchFamily="18" charset="0"/>
              </a:rPr>
              <a:t>Puissances dans les circuits R, L et C en présence  d’harmoniques</a:t>
            </a:r>
            <a:endParaRPr lang="fr-FR" sz="1400" b="1" dirty="0">
              <a:latin typeface="Cambria" panose="02040503050406030204" pitchFamily="18" charset="0"/>
            </a:endParaRPr>
          </a:p>
        </p:txBody>
      </p:sp>
      <p:sp>
        <p:nvSpPr>
          <p:cNvPr id="40" name="Espace réservé de la date 39"/>
          <p:cNvSpPr>
            <a:spLocks noGrp="1"/>
          </p:cNvSpPr>
          <p:nvPr>
            <p:ph type="dt" sz="half" idx="10"/>
          </p:nvPr>
        </p:nvSpPr>
        <p:spPr/>
        <p:txBody>
          <a:bodyPr/>
          <a:lstStyle/>
          <a:p>
            <a:fld id="{77FE0B3A-2971-4243-A8CB-EE3927BDC0CD}" type="datetime1">
              <a:rPr lang="en-US" smtClean="0"/>
              <a:t>4/12/2018</a:t>
            </a:fld>
            <a:endParaRPr lang="fr-FR"/>
          </a:p>
        </p:txBody>
      </p:sp>
      <p:sp>
        <p:nvSpPr>
          <p:cNvPr id="41" name="Espace réservé du pied de page 40"/>
          <p:cNvSpPr>
            <a:spLocks noGrp="1"/>
          </p:cNvSpPr>
          <p:nvPr>
            <p:ph type="ftr" sz="quarter" idx="11"/>
          </p:nvPr>
        </p:nvSpPr>
        <p:spPr/>
        <p:txBody>
          <a:bodyPr/>
          <a:lstStyle/>
          <a:p>
            <a:r>
              <a:rPr lang="fr-FR" smtClean="0"/>
              <a:t>F. HAMOUDI-Power Quality course</a:t>
            </a:r>
            <a:endParaRPr lang="fr-FR"/>
          </a:p>
        </p:txBody>
      </p:sp>
      <p:sp>
        <p:nvSpPr>
          <p:cNvPr id="42" name="Espace réservé du numéro de diapositive 41"/>
          <p:cNvSpPr>
            <a:spLocks noGrp="1"/>
          </p:cNvSpPr>
          <p:nvPr>
            <p:ph type="sldNum" sz="quarter" idx="12"/>
          </p:nvPr>
        </p:nvSpPr>
        <p:spPr/>
        <p:txBody>
          <a:bodyPr/>
          <a:lstStyle/>
          <a:p>
            <a:fld id="{B76D70BF-9E66-48FB-BC9D-44A2DEA7CFB5}" type="slidenum">
              <a:rPr lang="fr-FR" smtClean="0"/>
              <a:t>20</a:t>
            </a:fld>
            <a:endParaRPr lang="fr-FR"/>
          </a:p>
        </p:txBody>
      </p:sp>
      <p:sp>
        <p:nvSpPr>
          <p:cNvPr id="34" name="ZoneTexte 33"/>
          <p:cNvSpPr txBox="1"/>
          <p:nvPr/>
        </p:nvSpPr>
        <p:spPr>
          <a:xfrm>
            <a:off x="114411" y="4461428"/>
            <a:ext cx="4004734" cy="276999"/>
          </a:xfrm>
          <a:prstGeom prst="rect">
            <a:avLst/>
          </a:prstGeom>
          <a:noFill/>
        </p:spPr>
        <p:txBody>
          <a:bodyPr wrap="square" rtlCol="0">
            <a:spAutoFit/>
          </a:bodyPr>
          <a:lstStyle/>
          <a:p>
            <a:r>
              <a:rPr lang="fr-FR" sz="1200" dirty="0">
                <a:latin typeface="Cambria" panose="02040503050406030204" pitchFamily="18" charset="0"/>
              </a:rPr>
              <a:t>Négligeant l’effet de peau la résistance reste constante</a:t>
            </a:r>
          </a:p>
        </p:txBody>
      </p:sp>
      <mc:AlternateContent xmlns:mc="http://schemas.openxmlformats.org/markup-compatibility/2006" xmlns:a14="http://schemas.microsoft.com/office/drawing/2010/main">
        <mc:Choice Requires="a14">
          <p:sp>
            <p:nvSpPr>
              <p:cNvPr id="35" name="ZoneTexte 34"/>
              <p:cNvSpPr txBox="1"/>
              <p:nvPr/>
            </p:nvSpPr>
            <p:spPr>
              <a:xfrm>
                <a:off x="163474" y="4977862"/>
                <a:ext cx="2776401" cy="503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𝑃</m:t>
                          </m:r>
                        </m:e>
                        <m:sub>
                          <m:r>
                            <a:rPr lang="fr-FR" sz="1200" i="1">
                              <a:latin typeface="Cambria Math" panose="02040503050406030204" pitchFamily="18" charset="0"/>
                            </a:rPr>
                            <m:t>𝑅</m:t>
                          </m:r>
                        </m:sub>
                      </m:sSub>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h</m:t>
                              </m:r>
                            </m:sub>
                          </m:sSub>
                          <m:sSub>
                            <m:sSubPr>
                              <m:ctrlPr>
                                <a:rPr lang="fr-FR" sz="1200" i="1">
                                  <a:latin typeface="Cambria Math" panose="02040503050406030204" pitchFamily="18" charset="0"/>
                                </a:rPr>
                              </m:ctrlPr>
                            </m:sSubPr>
                            <m:e>
                              <m:r>
                                <a:rPr lang="fr-FR" sz="1200" i="1">
                                  <a:latin typeface="Cambria Math" panose="02040503050406030204" pitchFamily="18" charset="0"/>
                                </a:rPr>
                                <m:t>𝐼</m:t>
                              </m:r>
                            </m:e>
                            <m:sub>
                              <m:r>
                                <a:rPr lang="fr-FR" sz="1200" i="1">
                                  <a:latin typeface="Cambria Math" panose="02040503050406030204" pitchFamily="18" charset="0"/>
                                </a:rPr>
                                <m:t>h</m:t>
                              </m:r>
                            </m:sub>
                          </m:sSub>
                        </m:e>
                      </m:nary>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f>
                            <m:fPr>
                              <m:ctrlPr>
                                <a:rPr lang="fr-FR" sz="1200" i="1">
                                  <a:latin typeface="Cambria Math" panose="02040503050406030204" pitchFamily="18" charset="0"/>
                                </a:rPr>
                              </m:ctrlPr>
                            </m:fPr>
                            <m:num>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h</m:t>
                                  </m:r>
                                </m:sub>
                                <m:sup>
                                  <m:r>
                                    <a:rPr lang="fr-FR" sz="1200" i="1">
                                      <a:latin typeface="Cambria Math" panose="02040503050406030204" pitchFamily="18" charset="0"/>
                                    </a:rPr>
                                    <m:t>2</m:t>
                                  </m:r>
                                </m:sup>
                              </m:sSubSup>
                            </m:num>
                            <m:den>
                              <m:r>
                                <a:rPr lang="fr-FR" sz="1200" i="1">
                                  <a:latin typeface="Cambria Math" panose="02040503050406030204" pitchFamily="18" charset="0"/>
                                </a:rPr>
                                <m:t>𝑅</m:t>
                              </m:r>
                            </m:den>
                          </m:f>
                          <m:r>
                            <a:rPr lang="fr-FR" sz="1200" i="1">
                              <a:latin typeface="Cambria Math" panose="02040503050406030204" pitchFamily="18" charset="0"/>
                            </a:rPr>
                            <m:t>=</m:t>
                          </m:r>
                          <m:f>
                            <m:fPr>
                              <m:ctrlPr>
                                <a:rPr lang="fr-FR" sz="1200" i="1">
                                  <a:latin typeface="Cambria Math" panose="02040503050406030204" pitchFamily="18" charset="0"/>
                                </a:rPr>
                              </m:ctrlPr>
                            </m:fPr>
                            <m:num>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1</m:t>
                                  </m:r>
                                </m:sub>
                                <m:sup>
                                  <m:r>
                                    <a:rPr lang="fr-FR" sz="1200" i="1">
                                      <a:latin typeface="Cambria Math" panose="02040503050406030204" pitchFamily="18" charset="0"/>
                                    </a:rPr>
                                    <m:t>2</m:t>
                                  </m:r>
                                </m:sup>
                              </m:sSubSup>
                              <m:r>
                                <a:rPr lang="fr-FR" sz="1200" i="1">
                                  <a:latin typeface="Cambria Math" panose="02040503050406030204" pitchFamily="18" charset="0"/>
                                </a:rPr>
                                <m:t> </m:t>
                              </m:r>
                            </m:num>
                            <m:den>
                              <m:r>
                                <a:rPr lang="fr-FR" sz="1200" i="1">
                                  <a:latin typeface="Cambria Math" panose="02040503050406030204" pitchFamily="18" charset="0"/>
                                </a:rPr>
                                <m:t>𝑅</m:t>
                              </m:r>
                            </m:den>
                          </m:f>
                          <m:d>
                            <m:dPr>
                              <m:ctrlPr>
                                <a:rPr lang="fr-FR" sz="1200" i="1">
                                  <a:latin typeface="Cambria Math" panose="02040503050406030204" pitchFamily="18" charset="0"/>
                                </a:rPr>
                              </m:ctrlPr>
                            </m:dPr>
                            <m:e>
                              <m:r>
                                <a:rPr lang="fr-FR" sz="1200" i="1">
                                  <a:latin typeface="Cambria Math" panose="02040503050406030204" pitchFamily="18" charset="0"/>
                                </a:rPr>
                                <m:t>1+</m:t>
                              </m:r>
                              <m:r>
                                <a:rPr lang="fr-FR" sz="1200" i="1">
                                  <a:latin typeface="Cambria Math" panose="02040503050406030204" pitchFamily="18" charset="0"/>
                                </a:rPr>
                                <m:t>𝑇𝐻</m:t>
                              </m:r>
                              <m:sSubSup>
                                <m:sSubSupPr>
                                  <m:ctrlPr>
                                    <a:rPr lang="fr-FR" sz="1200" i="1">
                                      <a:latin typeface="Cambria Math" panose="02040503050406030204" pitchFamily="18" charset="0"/>
                                    </a:rPr>
                                  </m:ctrlPr>
                                </m:sSubSupPr>
                                <m:e>
                                  <m:r>
                                    <a:rPr lang="fr-FR" sz="1200" i="1">
                                      <a:latin typeface="Cambria Math" panose="02040503050406030204" pitchFamily="18" charset="0"/>
                                    </a:rPr>
                                    <m:t>𝐷</m:t>
                                  </m:r>
                                </m:e>
                                <m:sub>
                                  <m:r>
                                    <a:rPr lang="fr-FR" sz="1200" i="1">
                                      <a:latin typeface="Cambria Math" panose="02040503050406030204" pitchFamily="18" charset="0"/>
                                    </a:rPr>
                                    <m:t>𝑉</m:t>
                                  </m:r>
                                </m:sub>
                                <m:sup>
                                  <m:r>
                                    <a:rPr lang="fr-FR" sz="1200" i="1">
                                      <a:latin typeface="Cambria Math" panose="02040503050406030204" pitchFamily="18" charset="0"/>
                                    </a:rPr>
                                    <m:t>2</m:t>
                                  </m:r>
                                </m:sup>
                              </m:sSubSup>
                            </m:e>
                          </m:d>
                        </m:e>
                      </m:nary>
                    </m:oMath>
                  </m:oMathPara>
                </a14:m>
                <a:endParaRPr lang="fr-FR" sz="1200" dirty="0">
                  <a:latin typeface="Cambria" panose="02040503050406030204" pitchFamily="18" charset="0"/>
                </a:endParaRPr>
              </a:p>
            </p:txBody>
          </p:sp>
        </mc:Choice>
        <mc:Fallback xmlns="">
          <p:sp>
            <p:nvSpPr>
              <p:cNvPr id="35" name="ZoneTexte 34"/>
              <p:cNvSpPr txBox="1">
                <a:spLocks noRot="1" noChangeAspect="1" noMove="1" noResize="1" noEditPoints="1" noAdjustHandles="1" noChangeArrowheads="1" noChangeShapeType="1" noTextEdit="1"/>
              </p:cNvSpPr>
              <p:nvPr/>
            </p:nvSpPr>
            <p:spPr>
              <a:xfrm>
                <a:off x="163474" y="4977862"/>
                <a:ext cx="2776401" cy="503536"/>
              </a:xfrm>
              <a:prstGeom prst="rect">
                <a:avLst/>
              </a:prstGeom>
              <a:blipFill rotWithShape="0">
                <a:blip r:embed="rId2"/>
                <a:stretch>
                  <a:fillRect l="-7033" t="-124390" b="-186585"/>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6" name="ZoneTexte 35"/>
              <p:cNvSpPr txBox="1"/>
              <p:nvPr/>
            </p:nvSpPr>
            <p:spPr>
              <a:xfrm>
                <a:off x="134959" y="5676988"/>
                <a:ext cx="3642600" cy="503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a:latin typeface="Cambria Math" panose="02040503050406030204" pitchFamily="18" charset="0"/>
                        </a:rPr>
                        <m:t>1+</m:t>
                      </m:r>
                      <m:r>
                        <a:rPr lang="fr-FR" sz="1200" i="1">
                          <a:latin typeface="Cambria Math" panose="02040503050406030204" pitchFamily="18" charset="0"/>
                        </a:rPr>
                        <m:t>𝑇𝐻</m:t>
                      </m:r>
                      <m:sSubSup>
                        <m:sSubSupPr>
                          <m:ctrlPr>
                            <a:rPr lang="fr-FR" sz="1200" i="1">
                              <a:latin typeface="Cambria Math" panose="02040503050406030204" pitchFamily="18" charset="0"/>
                            </a:rPr>
                          </m:ctrlPr>
                        </m:sSubSupPr>
                        <m:e>
                          <m:r>
                            <a:rPr lang="fr-FR" sz="1200" i="1">
                              <a:latin typeface="Cambria Math" panose="02040503050406030204" pitchFamily="18" charset="0"/>
                            </a:rPr>
                            <m:t>𝐷</m:t>
                          </m:r>
                        </m:e>
                        <m:sub>
                          <m:r>
                            <a:rPr lang="fr-FR" sz="1200" i="1">
                              <a:latin typeface="Cambria Math" panose="02040503050406030204" pitchFamily="18" charset="0"/>
                            </a:rPr>
                            <m:t>𝑉</m:t>
                          </m:r>
                        </m:sub>
                        <m:sup>
                          <m:r>
                            <a:rPr lang="fr-FR" sz="1200" i="1">
                              <a:latin typeface="Cambria Math" panose="02040503050406030204" pitchFamily="18" charset="0"/>
                            </a:rPr>
                            <m:t>2</m:t>
                          </m:r>
                        </m:sup>
                      </m:sSubSup>
                      <m:r>
                        <a:rPr lang="fr-FR" sz="1200" i="1">
                          <a:latin typeface="Cambria Math" panose="02040503050406030204" pitchFamily="18" charset="0"/>
                        </a:rPr>
                        <m:t>=1+</m:t>
                      </m:r>
                      <m:f>
                        <m:fPr>
                          <m:ctrlPr>
                            <a:rPr lang="fr-FR" sz="1200" i="1">
                              <a:latin typeface="Cambria Math" panose="02040503050406030204" pitchFamily="18" charset="0"/>
                            </a:rPr>
                          </m:ctrlPr>
                        </m:fPr>
                        <m:num>
                          <m:r>
                            <a:rPr lang="fr-FR" sz="1200" i="1">
                              <a:latin typeface="Cambria Math" panose="02040503050406030204" pitchFamily="18" charset="0"/>
                            </a:rPr>
                            <m:t>1</m:t>
                          </m:r>
                        </m:num>
                        <m:den>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1</m:t>
                              </m:r>
                            </m:sub>
                            <m:sup>
                              <m:r>
                                <a:rPr lang="fr-FR" sz="1200" i="1">
                                  <a:latin typeface="Cambria Math" panose="02040503050406030204" pitchFamily="18" charset="0"/>
                                </a:rPr>
                                <m:t>2</m:t>
                              </m:r>
                            </m:sup>
                          </m:sSubSup>
                        </m:den>
                      </m:f>
                      <m:d>
                        <m:dPr>
                          <m:ctrlPr>
                            <a:rPr lang="fr-FR" sz="1200" i="1">
                              <a:latin typeface="Cambria Math" panose="02040503050406030204" pitchFamily="18" charset="0"/>
                            </a:rPr>
                          </m:ctrlPr>
                        </m:dPr>
                        <m:e>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2</m:t>
                              </m:r>
                            </m:sub>
                            <m:sup>
                              <m:r>
                                <a:rPr lang="fr-FR" sz="1200" i="1">
                                  <a:latin typeface="Cambria Math" panose="02040503050406030204" pitchFamily="18" charset="0"/>
                                </a:rPr>
                                <m:t>2</m:t>
                              </m:r>
                            </m:sup>
                          </m:sSubSup>
                          <m:r>
                            <a:rPr lang="fr-FR" sz="1200" i="1">
                              <a:latin typeface="Cambria Math" panose="02040503050406030204" pitchFamily="18" charset="0"/>
                            </a:rPr>
                            <m:t>+</m:t>
                          </m:r>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3</m:t>
                              </m:r>
                            </m:sub>
                            <m:sup>
                              <m:r>
                                <a:rPr lang="fr-FR" sz="1200" i="1">
                                  <a:latin typeface="Cambria Math" panose="02040503050406030204" pitchFamily="18" charset="0"/>
                                </a:rPr>
                                <m:t>2</m:t>
                              </m:r>
                            </m:sup>
                          </m:sSubSup>
                          <m:r>
                            <a:rPr lang="fr-FR" sz="1200" i="1">
                              <a:latin typeface="Cambria Math" panose="02040503050406030204" pitchFamily="18" charset="0"/>
                            </a:rPr>
                            <m:t>+…+</m:t>
                          </m:r>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𝑛</m:t>
                              </m:r>
                            </m:sub>
                            <m:sup>
                              <m:r>
                                <a:rPr lang="fr-FR" sz="1200" i="1">
                                  <a:latin typeface="Cambria Math" panose="02040503050406030204" pitchFamily="18" charset="0"/>
                                </a:rPr>
                                <m:t>2</m:t>
                              </m:r>
                            </m:sup>
                          </m:sSubSup>
                        </m:e>
                      </m:d>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sSubSup>
                            <m:sSubSupPr>
                              <m:ctrlPr>
                                <a:rPr lang="fr-FR" sz="1200" i="1">
                                  <a:latin typeface="Cambria Math" panose="02040503050406030204" pitchFamily="18" charset="0"/>
                                </a:rPr>
                              </m:ctrlPr>
                            </m:sSubSupPr>
                            <m:e>
                              <m:r>
                                <a:rPr lang="fr-FR" sz="1200" i="1">
                                  <a:latin typeface="Cambria Math" panose="02040503050406030204" pitchFamily="18" charset="0"/>
                                </a:rPr>
                                <m:t>𝑣</m:t>
                              </m:r>
                            </m:e>
                            <m:sub>
                              <m:r>
                                <a:rPr lang="fr-FR" sz="1200" i="1">
                                  <a:latin typeface="Cambria Math" panose="02040503050406030204" pitchFamily="18" charset="0"/>
                                </a:rPr>
                                <m:t>h</m:t>
                              </m:r>
                            </m:sub>
                            <m:sup>
                              <m:r>
                                <a:rPr lang="fr-FR" sz="1200" i="1">
                                  <a:latin typeface="Cambria Math" panose="02040503050406030204" pitchFamily="18" charset="0"/>
                                </a:rPr>
                                <m:t>2</m:t>
                              </m:r>
                            </m:sup>
                          </m:sSubSup>
                          <m:r>
                            <a:rPr lang="fr-FR" sz="1200" i="1">
                              <a:latin typeface="Cambria Math" panose="02040503050406030204" pitchFamily="18" charset="0"/>
                            </a:rPr>
                            <m:t> (</m:t>
                          </m:r>
                          <m:r>
                            <m:rPr>
                              <m:nor/>
                            </m:rPr>
                            <a:rPr lang="fr-FR" sz="1200">
                              <a:latin typeface="Cambria" panose="02040503050406030204" pitchFamily="18" charset="0"/>
                            </a:rPr>
                            <m:t>pu</m:t>
                          </m:r>
                          <m:r>
                            <a:rPr lang="fr-FR" sz="1200" i="1">
                              <a:latin typeface="Cambria Math" panose="02040503050406030204" pitchFamily="18" charset="0"/>
                            </a:rPr>
                            <m:t>)</m:t>
                          </m:r>
                        </m:e>
                      </m:nary>
                    </m:oMath>
                  </m:oMathPara>
                </a14:m>
                <a:endParaRPr lang="fr-FR" sz="1200" dirty="0">
                  <a:latin typeface="Cambria" panose="02040503050406030204" pitchFamily="18" charset="0"/>
                </a:endParaRPr>
              </a:p>
            </p:txBody>
          </p:sp>
        </mc:Choice>
        <mc:Fallback xmlns="">
          <p:sp>
            <p:nvSpPr>
              <p:cNvPr id="36" name="ZoneTexte 35"/>
              <p:cNvSpPr txBox="1">
                <a:spLocks noRot="1" noChangeAspect="1" noMove="1" noResize="1" noEditPoints="1" noAdjustHandles="1" noChangeArrowheads="1" noChangeShapeType="1" noTextEdit="1"/>
              </p:cNvSpPr>
              <p:nvPr/>
            </p:nvSpPr>
            <p:spPr>
              <a:xfrm>
                <a:off x="134959" y="5676988"/>
                <a:ext cx="3642600" cy="503536"/>
              </a:xfrm>
              <a:prstGeom prst="rect">
                <a:avLst/>
              </a:prstGeom>
              <a:blipFill rotWithShape="0">
                <a:blip r:embed="rId3"/>
                <a:stretch>
                  <a:fillRect l="-502" t="-121687" r="-15886" b="-18433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43" name="ZoneTexte 42"/>
              <p:cNvSpPr txBox="1"/>
              <p:nvPr/>
            </p:nvSpPr>
            <p:spPr>
              <a:xfrm>
                <a:off x="5375934" y="3766239"/>
                <a:ext cx="1546642" cy="503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𝑃</m:t>
                          </m:r>
                        </m:e>
                        <m:sub>
                          <m:r>
                            <a:rPr lang="fr-FR" sz="1200" i="1">
                              <a:latin typeface="Cambria Math" panose="02040503050406030204" pitchFamily="18" charset="0"/>
                            </a:rPr>
                            <m:t>𝑅</m:t>
                          </m:r>
                        </m:sub>
                      </m:sSub>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𝑃</m:t>
                          </m:r>
                        </m:e>
                        <m:sub>
                          <m:r>
                            <a:rPr lang="fr-FR" sz="1200" i="1">
                              <a:latin typeface="Cambria Math" panose="02040503050406030204" pitchFamily="18" charset="0"/>
                            </a:rPr>
                            <m:t>𝑅</m:t>
                          </m:r>
                          <m:r>
                            <a:rPr lang="fr-FR" sz="1200" i="1">
                              <a:latin typeface="Cambria Math" panose="02040503050406030204" pitchFamily="18" charset="0"/>
                            </a:rPr>
                            <m:t>1</m:t>
                          </m:r>
                        </m:sub>
                      </m:sSub>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sSubSup>
                            <m:sSubSupPr>
                              <m:ctrlPr>
                                <a:rPr lang="fr-FR" sz="1200" i="1">
                                  <a:latin typeface="Cambria Math" panose="02040503050406030204" pitchFamily="18" charset="0"/>
                                </a:rPr>
                              </m:ctrlPr>
                            </m:sSubSupPr>
                            <m:e>
                              <m:r>
                                <a:rPr lang="fr-FR" sz="1200" i="1">
                                  <a:latin typeface="Cambria Math" panose="02040503050406030204" pitchFamily="18" charset="0"/>
                                </a:rPr>
                                <m:t>𝑣</m:t>
                              </m:r>
                            </m:e>
                            <m:sub>
                              <m:r>
                                <a:rPr lang="fr-FR" sz="1200" i="1">
                                  <a:latin typeface="Cambria Math" panose="02040503050406030204" pitchFamily="18" charset="0"/>
                                </a:rPr>
                                <m:t>h</m:t>
                              </m:r>
                            </m:sub>
                            <m:sup>
                              <m:r>
                                <a:rPr lang="fr-FR" sz="1200" i="1">
                                  <a:latin typeface="Cambria Math" panose="02040503050406030204" pitchFamily="18" charset="0"/>
                                </a:rPr>
                                <m:t>2</m:t>
                              </m:r>
                            </m:sup>
                          </m:sSubSup>
                          <m:r>
                            <a:rPr lang="fr-FR" sz="1200" i="1">
                              <a:latin typeface="Cambria Math" panose="02040503050406030204" pitchFamily="18" charset="0"/>
                            </a:rPr>
                            <m:t> (</m:t>
                          </m:r>
                          <m:r>
                            <m:rPr>
                              <m:nor/>
                            </m:rPr>
                            <a:rPr lang="fr-FR" sz="1200">
                              <a:latin typeface="Cambria" panose="02040503050406030204" pitchFamily="18" charset="0"/>
                            </a:rPr>
                            <m:t>pu</m:t>
                          </m:r>
                          <m:r>
                            <a:rPr lang="fr-FR" sz="1200" i="1">
                              <a:latin typeface="Cambria Math" panose="02040503050406030204" pitchFamily="18" charset="0"/>
                            </a:rPr>
                            <m:t>)</m:t>
                          </m:r>
                        </m:e>
                      </m:nary>
                    </m:oMath>
                  </m:oMathPara>
                </a14:m>
                <a:endParaRPr lang="fr-FR" sz="1200" dirty="0">
                  <a:latin typeface="Cambria" panose="02040503050406030204" pitchFamily="18" charset="0"/>
                </a:endParaRPr>
              </a:p>
            </p:txBody>
          </p:sp>
        </mc:Choice>
        <mc:Fallback xmlns="">
          <p:sp>
            <p:nvSpPr>
              <p:cNvPr id="43" name="ZoneTexte 42"/>
              <p:cNvSpPr txBox="1">
                <a:spLocks noRot="1" noChangeAspect="1" noMove="1" noResize="1" noEditPoints="1" noAdjustHandles="1" noChangeArrowheads="1" noChangeShapeType="1" noTextEdit="1"/>
              </p:cNvSpPr>
              <p:nvPr/>
            </p:nvSpPr>
            <p:spPr>
              <a:xfrm>
                <a:off x="5375934" y="3766239"/>
                <a:ext cx="1546642" cy="503536"/>
              </a:xfrm>
              <a:prstGeom prst="rect">
                <a:avLst/>
              </a:prstGeom>
              <a:blipFill rotWithShape="0">
                <a:blip r:embed="rId4"/>
                <a:stretch>
                  <a:fillRect l="-1969" t="-124390" r="-37795" b="-186585"/>
                </a:stretch>
              </a:blipFill>
            </p:spPr>
            <p:txBody>
              <a:bodyPr/>
              <a:lstStyle/>
              <a:p>
                <a:r>
                  <a:rPr lang="fr-FR">
                    <a:noFill/>
                  </a:rPr>
                  <a:t> </a:t>
                </a:r>
              </a:p>
            </p:txBody>
          </p:sp>
        </mc:Fallback>
      </mc:AlternateContent>
      <p:sp>
        <p:nvSpPr>
          <p:cNvPr id="44" name="ZoneTexte 43"/>
          <p:cNvSpPr txBox="1"/>
          <p:nvPr/>
        </p:nvSpPr>
        <p:spPr>
          <a:xfrm>
            <a:off x="5272893" y="4490957"/>
            <a:ext cx="2878667" cy="276999"/>
          </a:xfrm>
          <a:prstGeom prst="rect">
            <a:avLst/>
          </a:prstGeom>
          <a:noFill/>
        </p:spPr>
        <p:txBody>
          <a:bodyPr wrap="square" rtlCol="0">
            <a:spAutoFit/>
          </a:bodyPr>
          <a:lstStyle/>
          <a:p>
            <a:r>
              <a:rPr lang="fr-FR" sz="1200" dirty="0">
                <a:latin typeface="Cambria" panose="02040503050406030204" pitchFamily="18" charset="0"/>
              </a:rPr>
              <a:t>De même, on peut démontrer que </a:t>
            </a:r>
          </a:p>
        </p:txBody>
      </p:sp>
      <mc:AlternateContent xmlns:mc="http://schemas.openxmlformats.org/markup-compatibility/2006" xmlns:a14="http://schemas.microsoft.com/office/drawing/2010/main">
        <mc:Choice Requires="a14">
          <p:sp>
            <p:nvSpPr>
              <p:cNvPr id="45" name="ZoneTexte 44"/>
              <p:cNvSpPr txBox="1"/>
              <p:nvPr/>
            </p:nvSpPr>
            <p:spPr>
              <a:xfrm>
                <a:off x="5412291" y="4907828"/>
                <a:ext cx="1510285" cy="503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𝑃</m:t>
                          </m:r>
                        </m:e>
                        <m:sub>
                          <m:r>
                            <a:rPr lang="fr-FR" sz="1200" i="1">
                              <a:latin typeface="Cambria Math" panose="02040503050406030204" pitchFamily="18" charset="0"/>
                            </a:rPr>
                            <m:t>𝑅</m:t>
                          </m:r>
                        </m:sub>
                      </m:sSub>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𝑃</m:t>
                          </m:r>
                        </m:e>
                        <m:sub>
                          <m:r>
                            <a:rPr lang="fr-FR" sz="1200" i="1">
                              <a:latin typeface="Cambria Math" panose="02040503050406030204" pitchFamily="18" charset="0"/>
                            </a:rPr>
                            <m:t>𝑅</m:t>
                          </m:r>
                          <m:r>
                            <a:rPr lang="fr-FR" sz="1200" i="1">
                              <a:latin typeface="Cambria Math" panose="02040503050406030204" pitchFamily="18" charset="0"/>
                            </a:rPr>
                            <m:t>1</m:t>
                          </m:r>
                        </m:sub>
                      </m:sSub>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sSubSup>
                            <m:sSubSupPr>
                              <m:ctrlPr>
                                <a:rPr lang="fr-FR" sz="1200" i="1">
                                  <a:latin typeface="Cambria Math" panose="02040503050406030204" pitchFamily="18" charset="0"/>
                                </a:rPr>
                              </m:ctrlPr>
                            </m:sSubSupPr>
                            <m:e>
                              <m:r>
                                <a:rPr lang="fr-FR" sz="1200" i="1">
                                  <a:latin typeface="Cambria Math" panose="02040503050406030204" pitchFamily="18" charset="0"/>
                                </a:rPr>
                                <m:t>𝑖</m:t>
                              </m:r>
                            </m:e>
                            <m:sub>
                              <m:r>
                                <a:rPr lang="fr-FR" sz="1200" i="1">
                                  <a:latin typeface="Cambria Math" panose="02040503050406030204" pitchFamily="18" charset="0"/>
                                </a:rPr>
                                <m:t>h</m:t>
                              </m:r>
                            </m:sub>
                            <m:sup>
                              <m:r>
                                <a:rPr lang="fr-FR" sz="1200" i="1">
                                  <a:latin typeface="Cambria Math" panose="02040503050406030204" pitchFamily="18" charset="0"/>
                                </a:rPr>
                                <m:t>2</m:t>
                              </m:r>
                            </m:sup>
                          </m:sSubSup>
                          <m:r>
                            <a:rPr lang="fr-FR" sz="1200" i="1">
                              <a:latin typeface="Cambria Math" panose="02040503050406030204" pitchFamily="18" charset="0"/>
                            </a:rPr>
                            <m:t> (</m:t>
                          </m:r>
                          <m:r>
                            <m:rPr>
                              <m:nor/>
                            </m:rPr>
                            <a:rPr lang="fr-FR" sz="1200">
                              <a:latin typeface="Cambria" panose="02040503050406030204" pitchFamily="18" charset="0"/>
                            </a:rPr>
                            <m:t>pu</m:t>
                          </m:r>
                          <m:r>
                            <a:rPr lang="fr-FR" sz="1200" i="1">
                              <a:latin typeface="Cambria Math" panose="02040503050406030204" pitchFamily="18" charset="0"/>
                            </a:rPr>
                            <m:t>)</m:t>
                          </m:r>
                        </m:e>
                      </m:nary>
                    </m:oMath>
                  </m:oMathPara>
                </a14:m>
                <a:endParaRPr lang="fr-FR" sz="1200" dirty="0">
                  <a:latin typeface="Cambria" panose="02040503050406030204" pitchFamily="18" charset="0"/>
                </a:endParaRPr>
              </a:p>
            </p:txBody>
          </p:sp>
        </mc:Choice>
        <mc:Fallback xmlns="">
          <p:sp>
            <p:nvSpPr>
              <p:cNvPr id="45" name="ZoneTexte 44"/>
              <p:cNvSpPr txBox="1">
                <a:spLocks noRot="1" noChangeAspect="1" noMove="1" noResize="1" noEditPoints="1" noAdjustHandles="1" noChangeArrowheads="1" noChangeShapeType="1" noTextEdit="1"/>
              </p:cNvSpPr>
              <p:nvPr/>
            </p:nvSpPr>
            <p:spPr>
              <a:xfrm>
                <a:off x="5412291" y="4907828"/>
                <a:ext cx="1510285" cy="503536"/>
              </a:xfrm>
              <a:prstGeom prst="rect">
                <a:avLst/>
              </a:prstGeom>
              <a:blipFill rotWithShape="0">
                <a:blip r:embed="rId5"/>
                <a:stretch>
                  <a:fillRect l="-2016" t="-121687" r="-41129" b="-184337"/>
                </a:stretch>
              </a:blipFill>
            </p:spPr>
            <p:txBody>
              <a:bodyPr/>
              <a:lstStyle/>
              <a:p>
                <a:r>
                  <a:rPr lang="fr-FR">
                    <a:noFill/>
                  </a:rPr>
                  <a:t> </a:t>
                </a:r>
              </a:p>
            </p:txBody>
          </p:sp>
        </mc:Fallback>
      </mc:AlternateContent>
      <p:sp>
        <p:nvSpPr>
          <p:cNvPr id="46" name="ZoneTexte 45"/>
          <p:cNvSpPr txBox="1"/>
          <p:nvPr/>
        </p:nvSpPr>
        <p:spPr>
          <a:xfrm>
            <a:off x="122379" y="1317454"/>
            <a:ext cx="3494124" cy="276999"/>
          </a:xfrm>
          <a:prstGeom prst="rect">
            <a:avLst/>
          </a:prstGeom>
          <a:solidFill>
            <a:schemeClr val="accent1">
              <a:lumMod val="40000"/>
              <a:lumOff val="60000"/>
            </a:schemeClr>
          </a:solidFill>
          <a:ln>
            <a:noFill/>
          </a:ln>
          <a:effectLst/>
          <a:scene3d>
            <a:camera prst="orthographicFront">
              <a:rot lat="0" lon="0" rev="0"/>
            </a:camera>
            <a:lightRig rig="contrasting" dir="t">
              <a:rot lat="0" lon="0" rev="7800000"/>
            </a:lightRig>
          </a:scene3d>
          <a:sp3d>
            <a:bevelT w="139700" h="139700"/>
          </a:sp3d>
        </p:spPr>
        <p:txBody>
          <a:bodyPr wrap="square" rtlCol="0">
            <a:spAutoFit/>
          </a:bodyPr>
          <a:lstStyle/>
          <a:p>
            <a:r>
              <a:rPr lang="fr-FR" sz="1200" b="1" dirty="0" smtClean="0">
                <a:latin typeface="Cambria" panose="02040503050406030204" pitchFamily="18" charset="0"/>
              </a:rPr>
              <a:t>Note: Effets des harmoniques sur l’impédance</a:t>
            </a:r>
            <a:endParaRPr lang="fr-FR" sz="1200" b="1" dirty="0">
              <a:latin typeface="Cambria" panose="02040503050406030204" pitchFamily="18" charset="0"/>
            </a:endParaRPr>
          </a:p>
        </p:txBody>
      </p:sp>
      <p:sp>
        <p:nvSpPr>
          <p:cNvPr id="47" name="ZoneTexte 46"/>
          <p:cNvSpPr txBox="1"/>
          <p:nvPr/>
        </p:nvSpPr>
        <p:spPr>
          <a:xfrm>
            <a:off x="122378" y="1594409"/>
            <a:ext cx="8908605" cy="1620000"/>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endParaRPr lang="fr-FR" dirty="0"/>
          </a:p>
        </p:txBody>
      </p:sp>
      <p:sp>
        <p:nvSpPr>
          <p:cNvPr id="48" name="ZoneTexte 47"/>
          <p:cNvSpPr txBox="1"/>
          <p:nvPr/>
        </p:nvSpPr>
        <p:spPr>
          <a:xfrm>
            <a:off x="242710" y="1727960"/>
            <a:ext cx="8608404" cy="461665"/>
          </a:xfrm>
          <a:prstGeom prst="rect">
            <a:avLst/>
          </a:prstGeom>
          <a:noFill/>
        </p:spPr>
        <p:txBody>
          <a:bodyPr wrap="square" rtlCol="0">
            <a:spAutoFit/>
          </a:bodyPr>
          <a:lstStyle/>
          <a:p>
            <a:pPr algn="just"/>
            <a:r>
              <a:rPr lang="fr-FR" sz="1200" dirty="0" smtClean="0">
                <a:latin typeface="Cambria" panose="02040503050406030204" pitchFamily="18" charset="0"/>
              </a:rPr>
              <a:t>La résistance électrique d’un matériau (conducteur) est affecté par l’effet de peau (Skin </a:t>
            </a:r>
            <a:r>
              <a:rPr lang="fr-FR" sz="1200" dirty="0" err="1" smtClean="0">
                <a:latin typeface="Cambria" panose="02040503050406030204" pitchFamily="18" charset="0"/>
              </a:rPr>
              <a:t>effect</a:t>
            </a:r>
            <a:r>
              <a:rPr lang="fr-FR" sz="1200" dirty="0" smtClean="0">
                <a:latin typeface="Cambria" panose="02040503050406030204" pitchFamily="18" charset="0"/>
              </a:rPr>
              <a:t>) qui est directement lié à la fréquence et donc aux harmoniques</a:t>
            </a:r>
            <a:endParaRPr lang="fr-FR" sz="1200"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49" name="ZoneTexte 48"/>
              <p:cNvSpPr txBox="1"/>
              <p:nvPr/>
            </p:nvSpPr>
            <p:spPr>
              <a:xfrm>
                <a:off x="314629" y="2223904"/>
                <a:ext cx="763479" cy="21012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𝑅</m:t>
                          </m:r>
                        </m:e>
                        <m:sub>
                          <m:r>
                            <a:rPr lang="fr-FR" sz="1200" b="0" i="1" smtClean="0">
                              <a:latin typeface="Cambria Math" panose="02040503050406030204" pitchFamily="18" charset="0"/>
                            </a:rPr>
                            <m:t>h</m:t>
                          </m:r>
                        </m:sub>
                      </m:sSub>
                      <m:r>
                        <a:rPr lang="fr-FR" sz="1200" b="0" i="1" smtClean="0">
                          <a:latin typeface="Cambria Math" panose="02040503050406030204" pitchFamily="18" charset="0"/>
                        </a:rPr>
                        <m:t>=</m:t>
                      </m:r>
                      <m:rad>
                        <m:radPr>
                          <m:degHide m:val="on"/>
                          <m:ctrlPr>
                            <a:rPr lang="fr-FR" sz="1200" b="0" i="1" smtClean="0">
                              <a:latin typeface="Cambria Math" panose="02040503050406030204" pitchFamily="18" charset="0"/>
                            </a:rPr>
                          </m:ctrlPr>
                        </m:radPr>
                        <m:deg/>
                        <m:e>
                          <m:r>
                            <a:rPr lang="fr-FR" sz="1200" b="0" i="1" smtClean="0">
                              <a:latin typeface="Cambria Math" panose="02040503050406030204" pitchFamily="18" charset="0"/>
                            </a:rPr>
                            <m:t>h</m:t>
                          </m:r>
                        </m:e>
                      </m:rad>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𝑅</m:t>
                          </m:r>
                        </m:e>
                        <m:sub>
                          <m:r>
                            <a:rPr lang="fr-FR" sz="1200" b="0" i="1" smtClean="0">
                              <a:latin typeface="Cambria Math" panose="02040503050406030204" pitchFamily="18" charset="0"/>
                            </a:rPr>
                            <m:t>1</m:t>
                          </m:r>
                        </m:sub>
                      </m:sSub>
                    </m:oMath>
                  </m:oMathPara>
                </a14:m>
                <a:endParaRPr lang="fr-FR" sz="1200" dirty="0"/>
              </a:p>
            </p:txBody>
          </p:sp>
        </mc:Choice>
        <mc:Fallback xmlns="">
          <p:sp>
            <p:nvSpPr>
              <p:cNvPr id="49" name="ZoneTexte 48"/>
              <p:cNvSpPr txBox="1">
                <a:spLocks noRot="1" noChangeAspect="1" noMove="1" noResize="1" noEditPoints="1" noAdjustHandles="1" noChangeArrowheads="1" noChangeShapeType="1" noTextEdit="1"/>
              </p:cNvSpPr>
              <p:nvPr/>
            </p:nvSpPr>
            <p:spPr>
              <a:xfrm>
                <a:off x="314629" y="2223904"/>
                <a:ext cx="763479" cy="210122"/>
              </a:xfrm>
              <a:prstGeom prst="rect">
                <a:avLst/>
              </a:prstGeom>
              <a:blipFill rotWithShape="0">
                <a:blip r:embed="rId6"/>
                <a:stretch>
                  <a:fillRect l="-4800" r="-800" b="-14706"/>
                </a:stretch>
              </a:blipFill>
            </p:spPr>
            <p:txBody>
              <a:bodyPr/>
              <a:lstStyle/>
              <a:p>
                <a:r>
                  <a:rPr lang="fr-FR">
                    <a:noFill/>
                  </a:rPr>
                  <a:t> </a:t>
                </a:r>
              </a:p>
            </p:txBody>
          </p:sp>
        </mc:Fallback>
      </mc:AlternateContent>
      <p:sp>
        <p:nvSpPr>
          <p:cNvPr id="50" name="ZoneTexte 49"/>
          <p:cNvSpPr txBox="1"/>
          <p:nvPr/>
        </p:nvSpPr>
        <p:spPr>
          <a:xfrm>
            <a:off x="242710" y="2477286"/>
            <a:ext cx="8583703" cy="276999"/>
          </a:xfrm>
          <a:prstGeom prst="rect">
            <a:avLst/>
          </a:prstGeom>
          <a:noFill/>
        </p:spPr>
        <p:txBody>
          <a:bodyPr wrap="square" rtlCol="0">
            <a:spAutoFit/>
          </a:bodyPr>
          <a:lstStyle/>
          <a:p>
            <a:pPr algn="just"/>
            <a:r>
              <a:rPr lang="fr-FR" sz="1200" dirty="0" smtClean="0">
                <a:latin typeface="Cambria" panose="02040503050406030204" pitchFamily="18" charset="0"/>
              </a:rPr>
              <a:t>La réactance d’un matériau (conducteur) est directement lié à la fréquence et donc aux harmoniques</a:t>
            </a:r>
            <a:endParaRPr lang="fr-FR" sz="1200"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51" name="ZoneTexte 50"/>
              <p:cNvSpPr txBox="1"/>
              <p:nvPr/>
            </p:nvSpPr>
            <p:spPr>
              <a:xfrm>
                <a:off x="314629" y="2799568"/>
                <a:ext cx="3981667" cy="37805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𝑋</m:t>
                          </m:r>
                        </m:e>
                        <m:sub>
                          <m:r>
                            <a:rPr lang="fr-FR" sz="1200" b="0" i="1" smtClean="0">
                              <a:latin typeface="Cambria Math" panose="02040503050406030204" pitchFamily="18" charset="0"/>
                            </a:rPr>
                            <m:t>𝐿h</m:t>
                          </m:r>
                        </m:sub>
                      </m:sSub>
                      <m:r>
                        <a:rPr lang="fr-FR" sz="1200" b="0" i="1" smtClean="0">
                          <a:latin typeface="Cambria Math" panose="02040503050406030204" pitchFamily="18" charset="0"/>
                        </a:rPr>
                        <m:t>=</m:t>
                      </m:r>
                      <m:r>
                        <a:rPr lang="fr-FR" sz="1200" b="0" i="1" smtClean="0">
                          <a:latin typeface="Cambria Math" panose="02040503050406030204" pitchFamily="18" charset="0"/>
                        </a:rPr>
                        <m:t>𝐿</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𝜔</m:t>
                          </m:r>
                        </m:e>
                        <m:sub>
                          <m:r>
                            <a:rPr lang="fr-FR" sz="1200" b="0" i="1" smtClean="0">
                              <a:latin typeface="Cambria Math" panose="02040503050406030204" pitchFamily="18" charset="0"/>
                            </a:rPr>
                            <m:t>h</m:t>
                          </m:r>
                        </m:sub>
                      </m:sSub>
                      <m:r>
                        <a:rPr lang="fr-FR" sz="1200" b="0" i="1" smtClean="0">
                          <a:latin typeface="Cambria Math" panose="02040503050406030204" pitchFamily="18" charset="0"/>
                        </a:rPr>
                        <m:t>=</m:t>
                      </m:r>
                      <m:r>
                        <a:rPr lang="fr-FR" sz="1200" b="0" i="1" smtClean="0">
                          <a:latin typeface="Cambria Math" panose="02040503050406030204" pitchFamily="18" charset="0"/>
                        </a:rPr>
                        <m:t>h𝐿</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𝜔</m:t>
                          </m:r>
                        </m:e>
                        <m:sub>
                          <m:r>
                            <a:rPr lang="fr-FR" sz="1200" b="0" i="1" smtClean="0">
                              <a:latin typeface="Cambria Math" panose="02040503050406030204" pitchFamily="18" charset="0"/>
                            </a:rPr>
                            <m:t>1</m:t>
                          </m:r>
                        </m:sub>
                      </m:sSub>
                      <m:r>
                        <a:rPr lang="fr-FR" sz="1200" b="0" i="1" smtClean="0">
                          <a:latin typeface="Cambria Math" panose="02040503050406030204" pitchFamily="18" charset="0"/>
                        </a:rPr>
                        <m:t>=</m:t>
                      </m:r>
                      <m:r>
                        <a:rPr lang="fr-FR" sz="1200" b="0" i="1" smtClean="0">
                          <a:latin typeface="Cambria Math" panose="02040503050406030204" pitchFamily="18" charset="0"/>
                        </a:rPr>
                        <m:t>h</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𝑋</m:t>
                          </m:r>
                        </m:e>
                        <m:sub>
                          <m:r>
                            <a:rPr lang="fr-FR" sz="1200" b="0" i="1" smtClean="0">
                              <a:latin typeface="Cambria Math" panose="02040503050406030204" pitchFamily="18" charset="0"/>
                            </a:rPr>
                            <m:t>𝐿</m:t>
                          </m:r>
                          <m:r>
                            <a:rPr lang="fr-FR" sz="1200" b="0" i="1" smtClean="0">
                              <a:latin typeface="Cambria Math" panose="02040503050406030204" pitchFamily="18" charset="0"/>
                            </a:rPr>
                            <m:t>1</m:t>
                          </m:r>
                        </m:sub>
                      </m:sSub>
                      <m:r>
                        <a:rPr lang="fr-FR" sz="1200" b="0" i="1" smtClean="0">
                          <a:latin typeface="Cambria Math" panose="02040503050406030204" pitchFamily="18" charset="0"/>
                        </a:rPr>
                        <m:t>,     </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𝑋</m:t>
                          </m:r>
                        </m:e>
                        <m:sub>
                          <m:r>
                            <a:rPr lang="fr-FR" sz="1200" b="0" i="1" smtClean="0">
                              <a:latin typeface="Cambria Math" panose="02040503050406030204" pitchFamily="18" charset="0"/>
                            </a:rPr>
                            <m:t>𝐶h</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r>
                            <a:rPr lang="fr-FR" sz="1200" b="0" i="1" smtClean="0">
                              <a:latin typeface="Cambria Math" panose="02040503050406030204" pitchFamily="18" charset="0"/>
                            </a:rPr>
                            <m:t>1</m:t>
                          </m:r>
                        </m:num>
                        <m:den>
                          <m:r>
                            <a:rPr lang="fr-FR" sz="1200" b="0" i="1" smtClean="0">
                              <a:latin typeface="Cambria Math" panose="02040503050406030204" pitchFamily="18" charset="0"/>
                            </a:rPr>
                            <m:t>𝐶</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𝜔</m:t>
                              </m:r>
                            </m:e>
                            <m:sub>
                              <m:r>
                                <a:rPr lang="fr-FR" sz="1200" b="0" i="1" smtClean="0">
                                  <a:latin typeface="Cambria Math" panose="02040503050406030204" pitchFamily="18" charset="0"/>
                                </a:rPr>
                                <m:t>h</m:t>
                              </m:r>
                            </m:sub>
                          </m:sSub>
                        </m:den>
                      </m:f>
                      <m:r>
                        <a:rPr lang="fr-FR" sz="1200" b="0" i="1" smtClean="0">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1</m:t>
                          </m:r>
                        </m:num>
                        <m:den>
                          <m:r>
                            <a:rPr lang="fr-FR" sz="1200" b="0" i="1" smtClean="0">
                              <a:latin typeface="Cambria Math" panose="02040503050406030204" pitchFamily="18" charset="0"/>
                            </a:rPr>
                            <m:t>h</m:t>
                          </m:r>
                          <m:r>
                            <a:rPr lang="fr-FR" sz="1200" i="1">
                              <a:latin typeface="Cambria Math" panose="02040503050406030204" pitchFamily="18" charset="0"/>
                            </a:rPr>
                            <m:t>𝐶</m:t>
                          </m:r>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b="0" i="1" smtClean="0">
                                  <a:latin typeface="Cambria Math" panose="02040503050406030204" pitchFamily="18" charset="0"/>
                                </a:rPr>
                                <m:t>1</m:t>
                              </m:r>
                            </m:sub>
                          </m:sSub>
                        </m:den>
                      </m:f>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𝑋</m:t>
                              </m:r>
                            </m:e>
                            <m:sub>
                              <m:r>
                                <a:rPr lang="fr-FR" sz="1200" b="0" i="1" smtClean="0">
                                  <a:latin typeface="Cambria Math" panose="02040503050406030204" pitchFamily="18" charset="0"/>
                                </a:rPr>
                                <m:t>𝐶</m:t>
                              </m:r>
                              <m:r>
                                <a:rPr lang="fr-FR" sz="1200" b="0" i="1" smtClean="0">
                                  <a:latin typeface="Cambria Math" panose="02040503050406030204" pitchFamily="18" charset="0"/>
                                </a:rPr>
                                <m:t>1</m:t>
                              </m:r>
                            </m:sub>
                          </m:sSub>
                        </m:num>
                        <m:den>
                          <m:r>
                            <a:rPr lang="fr-FR" sz="1200" b="0" i="1" smtClean="0">
                              <a:latin typeface="Cambria Math" panose="02040503050406030204" pitchFamily="18" charset="0"/>
                            </a:rPr>
                            <m:t>h</m:t>
                          </m:r>
                        </m:den>
                      </m:f>
                    </m:oMath>
                  </m:oMathPara>
                </a14:m>
                <a:endParaRPr lang="fr-FR" sz="1200" dirty="0"/>
              </a:p>
            </p:txBody>
          </p:sp>
        </mc:Choice>
        <mc:Fallback xmlns="">
          <p:sp>
            <p:nvSpPr>
              <p:cNvPr id="51" name="ZoneTexte 50"/>
              <p:cNvSpPr txBox="1">
                <a:spLocks noRot="1" noChangeAspect="1" noMove="1" noResize="1" noEditPoints="1" noAdjustHandles="1" noChangeArrowheads="1" noChangeShapeType="1" noTextEdit="1"/>
              </p:cNvSpPr>
              <p:nvPr/>
            </p:nvSpPr>
            <p:spPr>
              <a:xfrm>
                <a:off x="314629" y="2799568"/>
                <a:ext cx="3981667" cy="378052"/>
              </a:xfrm>
              <a:prstGeom prst="rect">
                <a:avLst/>
              </a:prstGeom>
              <a:blipFill rotWithShape="0">
                <a:blip r:embed="rId7"/>
                <a:stretch>
                  <a:fillRect l="-459" t="-3226" b="-967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52" name="ZoneTexte 51"/>
              <p:cNvSpPr txBox="1"/>
              <p:nvPr/>
            </p:nvSpPr>
            <p:spPr>
              <a:xfrm>
                <a:off x="1674774" y="3703290"/>
                <a:ext cx="1552413" cy="503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𝑃</m:t>
                          </m:r>
                        </m:e>
                        <m:sub>
                          <m:r>
                            <a:rPr lang="fr-FR" sz="1200" i="1">
                              <a:latin typeface="Cambria Math" panose="02040503050406030204" pitchFamily="18" charset="0"/>
                            </a:rPr>
                            <m:t>𝑅</m:t>
                          </m:r>
                        </m:sub>
                      </m:sSub>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h</m:t>
                              </m:r>
                            </m:sub>
                          </m:sSub>
                          <m:sSub>
                            <m:sSubPr>
                              <m:ctrlPr>
                                <a:rPr lang="fr-FR" sz="1200" i="1">
                                  <a:latin typeface="Cambria Math" panose="02040503050406030204" pitchFamily="18" charset="0"/>
                                </a:rPr>
                              </m:ctrlPr>
                            </m:sSubPr>
                            <m:e>
                              <m:r>
                                <a:rPr lang="fr-FR" sz="1200" i="1">
                                  <a:latin typeface="Cambria Math" panose="02040503050406030204" pitchFamily="18" charset="0"/>
                                </a:rPr>
                                <m:t>𝐼</m:t>
                              </m:r>
                            </m:e>
                            <m:sub>
                              <m:r>
                                <a:rPr lang="fr-FR" sz="1200" i="1">
                                  <a:latin typeface="Cambria Math" panose="02040503050406030204" pitchFamily="18" charset="0"/>
                                </a:rPr>
                                <m:t>h</m:t>
                              </m:r>
                            </m:sub>
                          </m:sSub>
                        </m:e>
                      </m:nary>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f>
                            <m:fPr>
                              <m:ctrlPr>
                                <a:rPr lang="fr-FR" sz="1200" i="1">
                                  <a:latin typeface="Cambria Math" panose="02040503050406030204" pitchFamily="18" charset="0"/>
                                </a:rPr>
                              </m:ctrlPr>
                            </m:fPr>
                            <m:num>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h</m:t>
                                  </m:r>
                                </m:sub>
                                <m:sup>
                                  <m:r>
                                    <a:rPr lang="fr-FR" sz="1200" i="1">
                                      <a:latin typeface="Cambria Math" panose="02040503050406030204" pitchFamily="18" charset="0"/>
                                    </a:rPr>
                                    <m:t>2</m:t>
                                  </m:r>
                                </m:sup>
                              </m:sSubSup>
                            </m:num>
                            <m:den>
                              <m:sSub>
                                <m:sSubPr>
                                  <m:ctrlPr>
                                    <a:rPr lang="fr-FR" sz="1200" i="1">
                                      <a:latin typeface="Cambria Math" panose="02040503050406030204" pitchFamily="18" charset="0"/>
                                    </a:rPr>
                                  </m:ctrlPr>
                                </m:sSubPr>
                                <m:e>
                                  <m:r>
                                    <a:rPr lang="fr-FR" sz="1200" i="1">
                                      <a:latin typeface="Cambria Math" panose="02040503050406030204" pitchFamily="18" charset="0"/>
                                    </a:rPr>
                                    <m:t>𝑅</m:t>
                                  </m:r>
                                </m:e>
                                <m:sub>
                                  <m:r>
                                    <a:rPr lang="fr-FR" sz="1200" i="1">
                                      <a:latin typeface="Cambria Math" panose="02040503050406030204" pitchFamily="18" charset="0"/>
                                    </a:rPr>
                                    <m:t>h</m:t>
                                  </m:r>
                                </m:sub>
                              </m:sSub>
                            </m:den>
                          </m:f>
                        </m:e>
                      </m:nary>
                    </m:oMath>
                  </m:oMathPara>
                </a14:m>
                <a:endParaRPr lang="fr-FR" sz="1200" dirty="0">
                  <a:latin typeface="Cambria" panose="02040503050406030204" pitchFamily="18" charset="0"/>
                </a:endParaRPr>
              </a:p>
            </p:txBody>
          </p:sp>
        </mc:Choice>
        <mc:Fallback xmlns="">
          <p:sp>
            <p:nvSpPr>
              <p:cNvPr id="52" name="ZoneTexte 51"/>
              <p:cNvSpPr txBox="1">
                <a:spLocks noRot="1" noChangeAspect="1" noMove="1" noResize="1" noEditPoints="1" noAdjustHandles="1" noChangeArrowheads="1" noChangeShapeType="1" noTextEdit="1"/>
              </p:cNvSpPr>
              <p:nvPr/>
            </p:nvSpPr>
            <p:spPr>
              <a:xfrm>
                <a:off x="1674774" y="3703290"/>
                <a:ext cx="1552413" cy="503536"/>
              </a:xfrm>
              <a:prstGeom prst="rect">
                <a:avLst/>
              </a:prstGeom>
              <a:blipFill rotWithShape="0">
                <a:blip r:embed="rId8"/>
                <a:stretch>
                  <a:fillRect l="-12992" t="-121687" r="-58661" b="-184337"/>
                </a:stretch>
              </a:blipFill>
            </p:spPr>
            <p:txBody>
              <a:bodyPr/>
              <a:lstStyle/>
              <a:p>
                <a:r>
                  <a:rPr lang="fr-FR">
                    <a:noFill/>
                  </a:rPr>
                  <a:t> </a:t>
                </a:r>
              </a:p>
            </p:txBody>
          </p:sp>
        </mc:Fallback>
      </mc:AlternateContent>
      <p:pic>
        <p:nvPicPr>
          <p:cNvPr id="53" name="Image 5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3128" y="3580206"/>
            <a:ext cx="1112886" cy="641787"/>
          </a:xfrm>
          <a:prstGeom prst="rect">
            <a:avLst/>
          </a:prstGeom>
        </p:spPr>
      </p:pic>
    </p:spTree>
    <p:extLst>
      <p:ext uri="{BB962C8B-B14F-4D97-AF65-F5344CB8AC3E}">
        <p14:creationId xmlns:p14="http://schemas.microsoft.com/office/powerpoint/2010/main" val="1342367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500"/>
                                        <p:tgtEl>
                                          <p:spTgt spid="5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wipe(left)">
                                      <p:cBhvr>
                                        <p:cTn id="10" dur="500"/>
                                        <p:tgtEl>
                                          <p:spTgt spid="5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up)">
                                      <p:cBhvr>
                                        <p:cTn id="15" dur="500"/>
                                        <p:tgtEl>
                                          <p:spTgt spid="34"/>
                                        </p:tgtEl>
                                      </p:cBhvr>
                                    </p:animEffect>
                                  </p:childTnLst>
                                </p:cTn>
                              </p:par>
                            </p:childTnLst>
                          </p:cTn>
                        </p:par>
                        <p:par>
                          <p:cTn id="16" fill="hold">
                            <p:stCondLst>
                              <p:cond delay="500"/>
                            </p:stCondLst>
                            <p:childTnLst>
                              <p:par>
                                <p:cTn id="17" presetID="22" presetClass="entr" presetSubtype="1"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up)">
                                      <p:cBhvr>
                                        <p:cTn id="19" dur="500"/>
                                        <p:tgtEl>
                                          <p:spTgt spid="3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left)">
                                      <p:cBhvr>
                                        <p:cTn id="24" dur="500"/>
                                        <p:tgtEl>
                                          <p:spTgt spid="36"/>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wipe(up)">
                                      <p:cBhvr>
                                        <p:cTn id="33" dur="500"/>
                                        <p:tgtEl>
                                          <p:spTgt spid="44"/>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ipe(up)">
                                      <p:cBhvr>
                                        <p:cTn id="3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43" grpId="0"/>
      <p:bldP spid="44" grpId="0"/>
      <p:bldP spid="45" grpId="0"/>
      <p:bldP spid="5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a:latin typeface="Cambria" panose="02040503050406030204" pitchFamily="18" charset="0"/>
              </a:rPr>
              <a:t>Effets des perturbations de l’onde</a:t>
            </a:r>
          </a:p>
        </p:txBody>
      </p:sp>
      <p:sp>
        <p:nvSpPr>
          <p:cNvPr id="5" name="ZoneTexte 4"/>
          <p:cNvSpPr txBox="1"/>
          <p:nvPr/>
        </p:nvSpPr>
        <p:spPr>
          <a:xfrm>
            <a:off x="205483" y="894422"/>
            <a:ext cx="8753582" cy="307777"/>
          </a:xfrm>
          <a:prstGeom prst="rect">
            <a:avLst/>
          </a:prstGeom>
          <a:solidFill>
            <a:schemeClr val="accent5">
              <a:lumMod val="60000"/>
              <a:lumOff val="40000"/>
            </a:schemeClr>
          </a:solidFill>
        </p:spPr>
        <p:txBody>
          <a:bodyPr wrap="square" rtlCol="0">
            <a:spAutoFit/>
          </a:bodyPr>
          <a:lstStyle/>
          <a:p>
            <a:pPr algn="ctr"/>
            <a:r>
              <a:rPr lang="fr-FR" sz="1400" b="1" dirty="0">
                <a:latin typeface="Cambria" panose="02040503050406030204" pitchFamily="18" charset="0"/>
              </a:rPr>
              <a:t>Puissances dans les circuits R, L et C en présence  d’harmoniques</a:t>
            </a:r>
          </a:p>
        </p:txBody>
      </p:sp>
      <p:sp>
        <p:nvSpPr>
          <p:cNvPr id="40" name="Espace réservé de la date 39"/>
          <p:cNvSpPr>
            <a:spLocks noGrp="1"/>
          </p:cNvSpPr>
          <p:nvPr>
            <p:ph type="dt" sz="half" idx="10"/>
          </p:nvPr>
        </p:nvSpPr>
        <p:spPr/>
        <p:txBody>
          <a:bodyPr/>
          <a:lstStyle/>
          <a:p>
            <a:fld id="{77FE0B3A-2971-4243-A8CB-EE3927BDC0CD}" type="datetime1">
              <a:rPr lang="en-US" smtClean="0"/>
              <a:t>4/12/2018</a:t>
            </a:fld>
            <a:endParaRPr lang="fr-FR"/>
          </a:p>
        </p:txBody>
      </p:sp>
      <p:sp>
        <p:nvSpPr>
          <p:cNvPr id="41" name="Espace réservé du pied de page 40"/>
          <p:cNvSpPr>
            <a:spLocks noGrp="1"/>
          </p:cNvSpPr>
          <p:nvPr>
            <p:ph type="ftr" sz="quarter" idx="11"/>
          </p:nvPr>
        </p:nvSpPr>
        <p:spPr/>
        <p:txBody>
          <a:bodyPr/>
          <a:lstStyle/>
          <a:p>
            <a:r>
              <a:rPr lang="fr-FR" smtClean="0"/>
              <a:t>F. HAMOUDI-Power Quality course</a:t>
            </a:r>
            <a:endParaRPr lang="fr-FR"/>
          </a:p>
        </p:txBody>
      </p:sp>
      <p:sp>
        <p:nvSpPr>
          <p:cNvPr id="42" name="Espace réservé du numéro de diapositive 41"/>
          <p:cNvSpPr>
            <a:spLocks noGrp="1"/>
          </p:cNvSpPr>
          <p:nvPr>
            <p:ph type="sldNum" sz="quarter" idx="12"/>
          </p:nvPr>
        </p:nvSpPr>
        <p:spPr/>
        <p:txBody>
          <a:bodyPr/>
          <a:lstStyle/>
          <a:p>
            <a:fld id="{B76D70BF-9E66-48FB-BC9D-44A2DEA7CFB5}" type="slidenum">
              <a:rPr lang="fr-FR" smtClean="0"/>
              <a:t>21</a:t>
            </a:fld>
            <a:endParaRPr lang="fr-FR"/>
          </a:p>
        </p:txBody>
      </p:sp>
      <p:pic>
        <p:nvPicPr>
          <p:cNvPr id="22" name="Image 2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4717" y="1257305"/>
            <a:ext cx="957072" cy="573024"/>
          </a:xfrm>
          <a:prstGeom prst="rect">
            <a:avLst/>
          </a:prstGeom>
        </p:spPr>
      </p:pic>
      <p:pic>
        <p:nvPicPr>
          <p:cNvPr id="23" name="Imag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7630" y="1246456"/>
            <a:ext cx="984504" cy="591312"/>
          </a:xfrm>
          <a:prstGeom prst="rect">
            <a:avLst/>
          </a:prstGeom>
        </p:spPr>
      </p:pic>
      <mc:AlternateContent xmlns:mc="http://schemas.openxmlformats.org/markup-compatibility/2006" xmlns:a14="http://schemas.microsoft.com/office/drawing/2010/main">
        <mc:Choice Requires="a14">
          <p:sp>
            <p:nvSpPr>
              <p:cNvPr id="24" name="ZoneTexte 23"/>
              <p:cNvSpPr txBox="1"/>
              <p:nvPr/>
            </p:nvSpPr>
            <p:spPr>
              <a:xfrm>
                <a:off x="1154717" y="2025162"/>
                <a:ext cx="934679" cy="503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𝐿</m:t>
                          </m:r>
                        </m:sub>
                      </m:sSub>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h</m:t>
                              </m:r>
                            </m:sub>
                          </m:sSub>
                          <m:sSub>
                            <m:sSubPr>
                              <m:ctrlPr>
                                <a:rPr lang="fr-FR" sz="1200" i="1">
                                  <a:latin typeface="Cambria Math" panose="02040503050406030204" pitchFamily="18" charset="0"/>
                                </a:rPr>
                              </m:ctrlPr>
                            </m:sSubPr>
                            <m:e>
                              <m:r>
                                <a:rPr lang="fr-FR" sz="1200" i="1">
                                  <a:latin typeface="Cambria Math" panose="02040503050406030204" pitchFamily="18" charset="0"/>
                                </a:rPr>
                                <m:t>𝐼</m:t>
                              </m:r>
                            </m:e>
                            <m:sub>
                              <m:r>
                                <a:rPr lang="fr-FR" sz="1200" i="1">
                                  <a:latin typeface="Cambria Math" panose="02040503050406030204" pitchFamily="18" charset="0"/>
                                </a:rPr>
                                <m:t>h</m:t>
                              </m:r>
                            </m:sub>
                          </m:sSub>
                        </m:e>
                      </m:nary>
                    </m:oMath>
                  </m:oMathPara>
                </a14:m>
                <a:endParaRPr lang="fr-FR" sz="1200" dirty="0">
                  <a:latin typeface="Cambria" panose="02040503050406030204" pitchFamily="18" charset="0"/>
                </a:endParaRPr>
              </a:p>
            </p:txBody>
          </p:sp>
        </mc:Choice>
        <mc:Fallback xmlns="">
          <p:sp>
            <p:nvSpPr>
              <p:cNvPr id="24" name="ZoneTexte 23"/>
              <p:cNvSpPr txBox="1">
                <a:spLocks noRot="1" noChangeAspect="1" noMove="1" noResize="1" noEditPoints="1" noAdjustHandles="1" noChangeArrowheads="1" noChangeShapeType="1" noTextEdit="1"/>
              </p:cNvSpPr>
              <p:nvPr/>
            </p:nvSpPr>
            <p:spPr>
              <a:xfrm>
                <a:off x="1154717" y="2025162"/>
                <a:ext cx="934679" cy="503536"/>
              </a:xfrm>
              <a:prstGeom prst="rect">
                <a:avLst/>
              </a:prstGeom>
              <a:blipFill rotWithShape="0">
                <a:blip r:embed="rId4"/>
                <a:stretch>
                  <a:fillRect l="-20130" t="-121687" r="-85714" b="-18433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5" name="ZoneTexte 24"/>
              <p:cNvSpPr txBox="1"/>
              <p:nvPr/>
            </p:nvSpPr>
            <p:spPr>
              <a:xfrm>
                <a:off x="795687" y="2703385"/>
                <a:ext cx="1759136" cy="1846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1</m:t>
                          </m:r>
                        </m:sub>
                      </m:sSub>
                      <m:r>
                        <a:rPr lang="fr-FR" sz="1200" b="0" i="1" smtClean="0">
                          <a:latin typeface="Cambria Math" panose="02040503050406030204" pitchFamily="18" charset="0"/>
                        </a:rPr>
                        <m:t>=</m:t>
                      </m:r>
                      <m:r>
                        <a:rPr lang="fr-FR" sz="1200" b="0" i="1" smtClean="0">
                          <a:latin typeface="Cambria Math" panose="02040503050406030204" pitchFamily="18" charset="0"/>
                        </a:rPr>
                        <m:t>𝑗𝐿</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𝜔</m:t>
                          </m:r>
                        </m:e>
                        <m:sub>
                          <m:r>
                            <a:rPr lang="fr-FR" sz="1200" b="0" i="1" smtClean="0">
                              <a:latin typeface="Cambria Math" panose="02040503050406030204" pitchFamily="18" charset="0"/>
                            </a:rPr>
                            <m:t>1</m:t>
                          </m:r>
                        </m:sub>
                      </m:sSub>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1</m:t>
                          </m:r>
                        </m:sub>
                      </m:sSub>
                      <m:r>
                        <a:rPr lang="fr-FR" sz="1200" b="0" i="1" smtClean="0">
                          <a:latin typeface="Cambria Math" panose="02040503050406030204" pitchFamily="18" charset="0"/>
                        </a:rPr>
                        <m:t>, </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 </m:t>
                          </m:r>
                          <m:r>
                            <a:rPr lang="fr-FR" sz="1200" b="0" i="1" smtClean="0">
                              <a:latin typeface="Cambria Math" panose="02040503050406030204" pitchFamily="18" charset="0"/>
                            </a:rPr>
                            <m:t>𝑉</m:t>
                          </m:r>
                        </m:e>
                        <m:sub>
                          <m:r>
                            <a:rPr lang="fr-FR" sz="1200" b="0" i="1" smtClean="0">
                              <a:latin typeface="Cambria Math" panose="02040503050406030204" pitchFamily="18" charset="0"/>
                            </a:rPr>
                            <m:t>h</m:t>
                          </m:r>
                        </m:sub>
                      </m:sSub>
                      <m:r>
                        <a:rPr lang="fr-FR" sz="1200" b="0" i="1" smtClean="0">
                          <a:latin typeface="Cambria Math" panose="02040503050406030204" pitchFamily="18" charset="0"/>
                        </a:rPr>
                        <m:t>=</m:t>
                      </m:r>
                      <m:r>
                        <a:rPr lang="fr-FR" sz="1200" b="0" i="1" smtClean="0">
                          <a:latin typeface="Cambria Math" panose="02040503050406030204" pitchFamily="18" charset="0"/>
                        </a:rPr>
                        <m:t>𝑗𝐿h</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𝜔</m:t>
                          </m:r>
                        </m:e>
                        <m:sub>
                          <m:r>
                            <a:rPr lang="fr-FR" sz="1200" b="0" i="1" smtClean="0">
                              <a:latin typeface="Cambria Math" panose="02040503050406030204" pitchFamily="18" charset="0"/>
                            </a:rPr>
                            <m:t>1</m:t>
                          </m:r>
                        </m:sub>
                      </m:sSub>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h</m:t>
                          </m:r>
                        </m:sub>
                      </m:sSub>
                    </m:oMath>
                  </m:oMathPara>
                </a14:m>
                <a:endParaRPr lang="fr-FR" sz="1200" dirty="0"/>
              </a:p>
            </p:txBody>
          </p:sp>
        </mc:Choice>
        <mc:Fallback xmlns="">
          <p:sp>
            <p:nvSpPr>
              <p:cNvPr id="25" name="ZoneTexte 24"/>
              <p:cNvSpPr txBox="1">
                <a:spLocks noRot="1" noChangeAspect="1" noMove="1" noResize="1" noEditPoints="1" noAdjustHandles="1" noChangeArrowheads="1" noChangeShapeType="1" noTextEdit="1"/>
              </p:cNvSpPr>
              <p:nvPr/>
            </p:nvSpPr>
            <p:spPr>
              <a:xfrm>
                <a:off x="795687" y="2703385"/>
                <a:ext cx="1759136" cy="184666"/>
              </a:xfrm>
              <a:prstGeom prst="rect">
                <a:avLst/>
              </a:prstGeom>
              <a:blipFill rotWithShape="0">
                <a:blip r:embed="rId5"/>
                <a:stretch>
                  <a:fillRect l="-1736" t="-3226" b="-29032"/>
                </a:stretch>
              </a:blipFill>
            </p:spPr>
            <p:txBody>
              <a:bodyPr/>
              <a:lstStyle/>
              <a:p>
                <a:r>
                  <a:rPr lang="fr-FR">
                    <a:noFill/>
                  </a:rPr>
                  <a:t> </a:t>
                </a:r>
              </a:p>
            </p:txBody>
          </p:sp>
        </mc:Fallback>
      </mc:AlternateContent>
      <p:sp>
        <p:nvSpPr>
          <p:cNvPr id="26" name="Flèche vers le bas 25"/>
          <p:cNvSpPr/>
          <p:nvPr/>
        </p:nvSpPr>
        <p:spPr>
          <a:xfrm>
            <a:off x="3876993" y="3558825"/>
            <a:ext cx="205484" cy="30239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27" name="ZoneTexte 26"/>
              <p:cNvSpPr txBox="1"/>
              <p:nvPr/>
            </p:nvSpPr>
            <p:spPr>
              <a:xfrm>
                <a:off x="1089111" y="3875548"/>
                <a:ext cx="2776979" cy="49629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𝐿</m:t>
                          </m:r>
                        </m:sub>
                      </m:sSub>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𝐿</m:t>
                          </m:r>
                          <m:r>
                            <a:rPr lang="fr-FR" sz="1200" b="0" i="1" smtClean="0">
                              <a:latin typeface="Cambria Math" panose="02040503050406030204" pitchFamily="18" charset="0"/>
                            </a:rPr>
                            <m:t>1</m:t>
                          </m:r>
                        </m:sub>
                      </m:sSub>
                      <m:r>
                        <a:rPr lang="fr-FR" sz="1200" b="0" i="1" smtClean="0">
                          <a:latin typeface="Cambria Math" panose="02040503050406030204" pitchFamily="18" charset="0"/>
                        </a:rPr>
                        <m:t>×</m:t>
                      </m:r>
                      <m:nary>
                        <m:naryPr>
                          <m:chr m:val="∑"/>
                          <m:supHide m:val="on"/>
                          <m:ctrlPr>
                            <a:rPr lang="fr-FR" sz="1200" b="0" i="1" smtClean="0">
                              <a:latin typeface="Cambria Math" panose="02040503050406030204" pitchFamily="18" charset="0"/>
                            </a:rPr>
                          </m:ctrlPr>
                        </m:naryPr>
                        <m:sub>
                          <m:r>
                            <m:rPr>
                              <m:brk m:alnAt="7"/>
                            </m:rPr>
                            <a:rPr lang="fr-FR" sz="1200" b="0" i="1" smtClean="0">
                              <a:latin typeface="Cambria Math" panose="02040503050406030204" pitchFamily="18" charset="0"/>
                            </a:rPr>
                            <m:t>h</m:t>
                          </m:r>
                          <m:r>
                            <a:rPr lang="fr-FR" sz="1200" b="0" i="1" smtClean="0">
                              <a:latin typeface="Cambria Math" panose="02040503050406030204" pitchFamily="18" charset="0"/>
                            </a:rPr>
                            <m:t>=1</m:t>
                          </m:r>
                        </m:sub>
                        <m:sup/>
                        <m:e>
                          <m:f>
                            <m:fPr>
                              <m:ctrlPr>
                                <a:rPr lang="fr-FR" sz="1200" b="0" i="1" smtClean="0">
                                  <a:latin typeface="Cambria Math" panose="02040503050406030204" pitchFamily="18" charset="0"/>
                                </a:rPr>
                              </m:ctrlPr>
                            </m:fPr>
                            <m:num>
                              <m:r>
                                <a:rPr lang="fr-FR" sz="1200" b="0" i="1" smtClean="0">
                                  <a:latin typeface="Cambria Math" panose="02040503050406030204" pitchFamily="18" charset="0"/>
                                </a:rPr>
                                <m:t>1</m:t>
                              </m:r>
                            </m:num>
                            <m:den>
                              <m:r>
                                <a:rPr lang="fr-FR" sz="1200" b="0" i="1" smtClean="0">
                                  <a:latin typeface="Cambria Math" panose="02040503050406030204" pitchFamily="18" charset="0"/>
                                </a:rPr>
                                <m:t>h</m:t>
                              </m:r>
                            </m:den>
                          </m:f>
                          <m:sSup>
                            <m:sSupPr>
                              <m:ctrlPr>
                                <a:rPr lang="fr-FR" sz="1200" b="0" i="1" smtClean="0">
                                  <a:latin typeface="Cambria Math" panose="02040503050406030204" pitchFamily="18" charset="0"/>
                                </a:rPr>
                              </m:ctrlPr>
                            </m:sSupPr>
                            <m:e>
                              <m:d>
                                <m:dPr>
                                  <m:ctrlPr>
                                    <a:rPr lang="fr-FR" sz="1200" b="0" i="1" smtClean="0">
                                      <a:latin typeface="Cambria Math" panose="02040503050406030204" pitchFamily="18" charset="0"/>
                                    </a:rPr>
                                  </m:ctrlPr>
                                </m:dPr>
                                <m:e>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h</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1</m:t>
                                          </m:r>
                                        </m:sub>
                                      </m:sSub>
                                    </m:den>
                                  </m:f>
                                </m:e>
                              </m:d>
                            </m:e>
                            <m:sup>
                              <m:r>
                                <a:rPr lang="fr-FR" sz="1200" b="0" i="1" smtClean="0">
                                  <a:latin typeface="Cambria Math" panose="02040503050406030204" pitchFamily="18" charset="0"/>
                                </a:rPr>
                                <m:t>2</m:t>
                              </m:r>
                            </m:sup>
                          </m:sSup>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𝐿</m:t>
                              </m:r>
                              <m:r>
                                <a:rPr lang="fr-FR" sz="1200" b="0" i="1" smtClean="0">
                                  <a:latin typeface="Cambria Math" panose="02040503050406030204" pitchFamily="18" charset="0"/>
                                </a:rPr>
                                <m:t>1</m:t>
                              </m:r>
                            </m:sub>
                          </m:sSub>
                          <m:nary>
                            <m:naryPr>
                              <m:chr m:val="∑"/>
                              <m:supHide m:val="on"/>
                              <m:ctrlPr>
                                <a:rPr lang="fr-FR" sz="1200" b="0" i="1" smtClean="0">
                                  <a:latin typeface="Cambria Math" panose="02040503050406030204" pitchFamily="18" charset="0"/>
                                </a:rPr>
                              </m:ctrlPr>
                            </m:naryPr>
                            <m:sub>
                              <m:r>
                                <m:rPr>
                                  <m:brk m:alnAt="7"/>
                                </m:rPr>
                                <a:rPr lang="fr-FR" sz="1200" b="0" i="1" smtClean="0">
                                  <a:latin typeface="Cambria Math" panose="02040503050406030204" pitchFamily="18" charset="0"/>
                                </a:rPr>
                                <m:t>h</m:t>
                              </m:r>
                              <m:r>
                                <a:rPr lang="fr-FR" sz="1200" b="0" i="1" smtClean="0">
                                  <a:latin typeface="Cambria Math" panose="02040503050406030204" pitchFamily="18" charset="0"/>
                                </a:rPr>
                                <m:t>=1</m:t>
                              </m:r>
                            </m:sub>
                            <m:sup/>
                            <m:e>
                              <m:r>
                                <a:rPr lang="fr-FR" sz="1200" b="0" i="1" smtClean="0">
                                  <a:latin typeface="Cambria Math" panose="02040503050406030204" pitchFamily="18" charset="0"/>
                                </a:rPr>
                                <m:t>h</m:t>
                              </m:r>
                              <m:sSup>
                                <m:sSupPr>
                                  <m:ctrlPr>
                                    <a:rPr lang="fr-FR" sz="1200" b="0" i="1" smtClean="0">
                                      <a:latin typeface="Cambria Math" panose="02040503050406030204" pitchFamily="18" charset="0"/>
                                    </a:rPr>
                                  </m:ctrlPr>
                                </m:sSupPr>
                                <m:e>
                                  <m:d>
                                    <m:dPr>
                                      <m:ctrlPr>
                                        <a:rPr lang="fr-FR" sz="1200" b="0" i="1" smtClean="0">
                                          <a:latin typeface="Cambria Math" panose="02040503050406030204" pitchFamily="18" charset="0"/>
                                        </a:rPr>
                                      </m:ctrlPr>
                                    </m:dPr>
                                    <m:e>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h</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1</m:t>
                                              </m:r>
                                            </m:sub>
                                          </m:sSub>
                                        </m:den>
                                      </m:f>
                                    </m:e>
                                  </m:d>
                                </m:e>
                                <m:sup>
                                  <m:r>
                                    <a:rPr lang="fr-FR" sz="1200" b="0" i="1" smtClean="0">
                                      <a:latin typeface="Cambria Math" panose="02040503050406030204" pitchFamily="18" charset="0"/>
                                    </a:rPr>
                                    <m:t>2</m:t>
                                  </m:r>
                                </m:sup>
                              </m:sSup>
                            </m:e>
                          </m:nary>
                        </m:e>
                      </m:nary>
                    </m:oMath>
                  </m:oMathPara>
                </a14:m>
                <a:endParaRPr lang="fr-FR" sz="1200" dirty="0"/>
              </a:p>
            </p:txBody>
          </p:sp>
        </mc:Choice>
        <mc:Fallback xmlns="">
          <p:sp>
            <p:nvSpPr>
              <p:cNvPr id="27" name="ZoneTexte 26"/>
              <p:cNvSpPr txBox="1">
                <a:spLocks noRot="1" noChangeAspect="1" noMove="1" noResize="1" noEditPoints="1" noAdjustHandles="1" noChangeArrowheads="1" noChangeShapeType="1" noTextEdit="1"/>
              </p:cNvSpPr>
              <p:nvPr/>
            </p:nvSpPr>
            <p:spPr>
              <a:xfrm>
                <a:off x="1089111" y="3875548"/>
                <a:ext cx="2776979" cy="496290"/>
              </a:xfrm>
              <a:prstGeom prst="rect">
                <a:avLst/>
              </a:prstGeom>
              <a:blipFill rotWithShape="0">
                <a:blip r:embed="rId6"/>
                <a:stretch>
                  <a:fillRect l="-1319" t="-127160" r="-21319" b="-188889"/>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8" name="ZoneTexte 27"/>
              <p:cNvSpPr txBox="1"/>
              <p:nvPr/>
            </p:nvSpPr>
            <p:spPr>
              <a:xfrm>
                <a:off x="4176161" y="3902110"/>
                <a:ext cx="2754344" cy="46827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𝐿</m:t>
                          </m:r>
                        </m:sub>
                      </m:sSub>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𝐿</m:t>
                          </m:r>
                          <m:r>
                            <a:rPr lang="fr-FR" sz="1200" b="0" i="1" smtClean="0">
                              <a:latin typeface="Cambria Math" panose="02040503050406030204" pitchFamily="18" charset="0"/>
                            </a:rPr>
                            <m:t>1</m:t>
                          </m:r>
                        </m:sub>
                      </m:sSub>
                      <m:r>
                        <a:rPr lang="fr-FR" sz="1200" b="0" i="1" smtClean="0">
                          <a:latin typeface="Cambria Math" panose="02040503050406030204" pitchFamily="18" charset="0"/>
                        </a:rPr>
                        <m:t>×</m:t>
                      </m:r>
                      <m:nary>
                        <m:naryPr>
                          <m:chr m:val="∑"/>
                          <m:supHide m:val="on"/>
                          <m:ctrlPr>
                            <a:rPr lang="fr-FR" sz="1200" b="0" i="1" smtClean="0">
                              <a:latin typeface="Cambria Math" panose="02040503050406030204" pitchFamily="18" charset="0"/>
                            </a:rPr>
                          </m:ctrlPr>
                        </m:naryPr>
                        <m:sub>
                          <m:r>
                            <m:rPr>
                              <m:brk m:alnAt="7"/>
                            </m:rPr>
                            <a:rPr lang="fr-FR" sz="1200" b="0" i="1" smtClean="0">
                              <a:latin typeface="Cambria Math" panose="02040503050406030204" pitchFamily="18" charset="0"/>
                            </a:rPr>
                            <m:t>h</m:t>
                          </m:r>
                          <m:r>
                            <a:rPr lang="fr-FR" sz="1200" b="0" i="1" smtClean="0">
                              <a:latin typeface="Cambria Math" panose="02040503050406030204" pitchFamily="18" charset="0"/>
                            </a:rPr>
                            <m:t>=1</m:t>
                          </m:r>
                        </m:sub>
                        <m:sup/>
                        <m:e>
                          <m:f>
                            <m:fPr>
                              <m:ctrlPr>
                                <a:rPr lang="fr-FR" sz="1200" b="0" i="1" smtClean="0">
                                  <a:latin typeface="Cambria Math" panose="02040503050406030204" pitchFamily="18" charset="0"/>
                                </a:rPr>
                              </m:ctrlPr>
                            </m:fPr>
                            <m:num>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𝑣</m:t>
                                  </m:r>
                                </m:e>
                                <m:sub>
                                  <m:r>
                                    <a:rPr lang="fr-FR" sz="1200" b="0" i="1" smtClean="0">
                                      <a:latin typeface="Cambria Math" panose="02040503050406030204" pitchFamily="18" charset="0"/>
                                    </a:rPr>
                                    <m:t>h</m:t>
                                  </m:r>
                                </m:sub>
                                <m:sup>
                                  <m:r>
                                    <a:rPr lang="fr-FR" sz="1200" b="0" i="1" smtClean="0">
                                      <a:latin typeface="Cambria Math" panose="02040503050406030204" pitchFamily="18" charset="0"/>
                                    </a:rPr>
                                    <m:t>2</m:t>
                                  </m:r>
                                </m:sup>
                              </m:sSubSup>
                              <m:r>
                                <a:rPr lang="fr-FR" sz="1200" b="0" i="1" smtClean="0">
                                  <a:latin typeface="Cambria Math" panose="02040503050406030204" pitchFamily="18" charset="0"/>
                                </a:rPr>
                                <m:t>(</m:t>
                              </m:r>
                              <m:r>
                                <m:rPr>
                                  <m:nor/>
                                </m:rPr>
                                <a:rPr lang="fr-FR" sz="1200" b="0" i="0" smtClean="0">
                                  <a:latin typeface="Cambria Math" panose="02040503050406030204" pitchFamily="18" charset="0"/>
                                </a:rPr>
                                <m:t>pu</m:t>
                              </m:r>
                              <m:r>
                                <a:rPr lang="fr-FR" sz="1200" b="0" i="1" smtClean="0">
                                  <a:latin typeface="Cambria Math" panose="02040503050406030204" pitchFamily="18" charset="0"/>
                                </a:rPr>
                                <m:t>)</m:t>
                              </m:r>
                            </m:num>
                            <m:den>
                              <m:r>
                                <a:rPr lang="fr-FR" sz="1200" b="0" i="1" smtClean="0">
                                  <a:latin typeface="Cambria Math" panose="02040503050406030204" pitchFamily="18" charset="0"/>
                                </a:rPr>
                                <m:t>h</m:t>
                              </m:r>
                            </m:den>
                          </m:f>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𝐿</m:t>
                              </m:r>
                              <m:r>
                                <a:rPr lang="fr-FR" sz="1200" b="0" i="1" smtClean="0">
                                  <a:latin typeface="Cambria Math" panose="02040503050406030204" pitchFamily="18" charset="0"/>
                                </a:rPr>
                                <m:t>1</m:t>
                              </m:r>
                            </m:sub>
                          </m:sSub>
                          <m:nary>
                            <m:naryPr>
                              <m:chr m:val="∑"/>
                              <m:supHide m:val="on"/>
                              <m:ctrlPr>
                                <a:rPr lang="fr-FR" sz="1200" b="0" i="1" smtClean="0">
                                  <a:latin typeface="Cambria Math" panose="02040503050406030204" pitchFamily="18" charset="0"/>
                                </a:rPr>
                              </m:ctrlPr>
                            </m:naryPr>
                            <m:sub>
                              <m:r>
                                <m:rPr>
                                  <m:brk m:alnAt="7"/>
                                </m:rPr>
                                <a:rPr lang="fr-FR" sz="1200" b="0" i="1" smtClean="0">
                                  <a:latin typeface="Cambria Math" panose="02040503050406030204" pitchFamily="18" charset="0"/>
                                </a:rPr>
                                <m:t>h</m:t>
                              </m:r>
                              <m:r>
                                <a:rPr lang="fr-FR" sz="1200" b="0" i="1" smtClean="0">
                                  <a:latin typeface="Cambria Math" panose="02040503050406030204" pitchFamily="18" charset="0"/>
                                </a:rPr>
                                <m:t>=1</m:t>
                              </m:r>
                            </m:sub>
                            <m:sup/>
                            <m:e>
                              <m:r>
                                <a:rPr lang="fr-FR" sz="1200" b="0" i="1" smtClean="0">
                                  <a:latin typeface="Cambria Math" panose="02040503050406030204" pitchFamily="18" charset="0"/>
                                </a:rPr>
                                <m:t>h</m:t>
                              </m:r>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𝑖</m:t>
                                  </m:r>
                                </m:e>
                                <m:sub>
                                  <m:r>
                                    <a:rPr lang="fr-FR" sz="1200" b="0" i="1" smtClean="0">
                                      <a:latin typeface="Cambria Math" panose="02040503050406030204" pitchFamily="18" charset="0"/>
                                    </a:rPr>
                                    <m:t>h</m:t>
                                  </m:r>
                                </m:sub>
                                <m:sup>
                                  <m:r>
                                    <a:rPr lang="fr-FR" sz="1200" b="0" i="1" smtClean="0">
                                      <a:latin typeface="Cambria Math" panose="02040503050406030204" pitchFamily="18" charset="0"/>
                                    </a:rPr>
                                    <m:t>2</m:t>
                                  </m:r>
                                </m:sup>
                              </m:sSubSup>
                              <m:r>
                                <a:rPr lang="fr-FR" sz="1200" b="0" i="1" smtClean="0">
                                  <a:latin typeface="Cambria Math" panose="02040503050406030204" pitchFamily="18" charset="0"/>
                                </a:rPr>
                                <m:t>(</m:t>
                              </m:r>
                              <m:r>
                                <m:rPr>
                                  <m:nor/>
                                </m:rPr>
                                <a:rPr lang="fr-FR" sz="1200" b="0" i="0" smtClean="0">
                                  <a:latin typeface="Cambria Math" panose="02040503050406030204" pitchFamily="18" charset="0"/>
                                </a:rPr>
                                <m:t>pu</m:t>
                              </m:r>
                              <m:r>
                                <a:rPr lang="fr-FR" sz="1200" b="0" i="1" smtClean="0">
                                  <a:latin typeface="Cambria Math" panose="02040503050406030204" pitchFamily="18" charset="0"/>
                                </a:rPr>
                                <m:t>)</m:t>
                              </m:r>
                            </m:e>
                          </m:nary>
                        </m:e>
                      </m:nary>
                    </m:oMath>
                  </m:oMathPara>
                </a14:m>
                <a:endParaRPr lang="fr-FR" sz="1200" dirty="0"/>
              </a:p>
            </p:txBody>
          </p:sp>
        </mc:Choice>
        <mc:Fallback xmlns="">
          <p:sp>
            <p:nvSpPr>
              <p:cNvPr id="28" name="ZoneTexte 27"/>
              <p:cNvSpPr txBox="1">
                <a:spLocks noRot="1" noChangeAspect="1" noMove="1" noResize="1" noEditPoints="1" noAdjustHandles="1" noChangeArrowheads="1" noChangeShapeType="1" noTextEdit="1"/>
              </p:cNvSpPr>
              <p:nvPr/>
            </p:nvSpPr>
            <p:spPr>
              <a:xfrm>
                <a:off x="4176161" y="3902110"/>
                <a:ext cx="2754344" cy="468270"/>
              </a:xfrm>
              <a:prstGeom prst="rect">
                <a:avLst/>
              </a:prstGeom>
              <a:blipFill rotWithShape="0">
                <a:blip r:embed="rId7"/>
                <a:stretch>
                  <a:fillRect l="-1106" t="-138961" r="-20575" b="-198701"/>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9" name="ZoneTexte 28"/>
              <p:cNvSpPr txBox="1"/>
              <p:nvPr/>
            </p:nvSpPr>
            <p:spPr>
              <a:xfrm>
                <a:off x="5717455" y="2028740"/>
                <a:ext cx="934679" cy="5035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𝐶</m:t>
                          </m:r>
                        </m:sub>
                      </m:sSub>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m:t>
                          </m:r>
                        </m:sup>
                        <m:e>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h</m:t>
                              </m:r>
                            </m:sub>
                          </m:sSub>
                          <m:sSub>
                            <m:sSubPr>
                              <m:ctrlPr>
                                <a:rPr lang="fr-FR" sz="1200" i="1">
                                  <a:latin typeface="Cambria Math" panose="02040503050406030204" pitchFamily="18" charset="0"/>
                                </a:rPr>
                              </m:ctrlPr>
                            </m:sSubPr>
                            <m:e>
                              <m:r>
                                <a:rPr lang="fr-FR" sz="1200" i="1">
                                  <a:latin typeface="Cambria Math" panose="02040503050406030204" pitchFamily="18" charset="0"/>
                                </a:rPr>
                                <m:t>𝐼</m:t>
                              </m:r>
                            </m:e>
                            <m:sub>
                              <m:r>
                                <a:rPr lang="fr-FR" sz="1200" i="1">
                                  <a:latin typeface="Cambria Math" panose="02040503050406030204" pitchFamily="18" charset="0"/>
                                </a:rPr>
                                <m:t>h</m:t>
                              </m:r>
                            </m:sub>
                          </m:sSub>
                        </m:e>
                      </m:nary>
                    </m:oMath>
                  </m:oMathPara>
                </a14:m>
                <a:endParaRPr lang="fr-FR" sz="1200" dirty="0">
                  <a:latin typeface="Cambria" panose="02040503050406030204" pitchFamily="18" charset="0"/>
                </a:endParaRPr>
              </a:p>
            </p:txBody>
          </p:sp>
        </mc:Choice>
        <mc:Fallback xmlns="">
          <p:sp>
            <p:nvSpPr>
              <p:cNvPr id="29" name="ZoneTexte 28"/>
              <p:cNvSpPr txBox="1">
                <a:spLocks noRot="1" noChangeAspect="1" noMove="1" noResize="1" noEditPoints="1" noAdjustHandles="1" noChangeArrowheads="1" noChangeShapeType="1" noTextEdit="1"/>
              </p:cNvSpPr>
              <p:nvPr/>
            </p:nvSpPr>
            <p:spPr>
              <a:xfrm>
                <a:off x="5717455" y="2028740"/>
                <a:ext cx="934679" cy="503536"/>
              </a:xfrm>
              <a:prstGeom prst="rect">
                <a:avLst/>
              </a:prstGeom>
              <a:blipFill rotWithShape="0">
                <a:blip r:embed="rId8"/>
                <a:stretch>
                  <a:fillRect l="-20915" t="-124390" r="-86275" b="-186585"/>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0" name="Rectangle 29"/>
              <p:cNvSpPr/>
              <p:nvPr/>
            </p:nvSpPr>
            <p:spPr>
              <a:xfrm>
                <a:off x="3570713" y="3129160"/>
                <a:ext cx="818044" cy="4692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fr-FR" sz="1200" i="1" dirty="0">
                              <a:latin typeface="Cambria Math" panose="02040503050406030204" pitchFamily="18" charset="0"/>
                              <a:ea typeface="Cambria Math" panose="02040503050406030204" pitchFamily="18" charset="0"/>
                            </a:rPr>
                          </m:ctrlPr>
                        </m:fPr>
                        <m:num>
                          <m:sSub>
                            <m:sSubPr>
                              <m:ctrlPr>
                                <a:rPr lang="fr-FR" sz="1200" i="1" dirty="0">
                                  <a:latin typeface="Cambria Math" panose="02040503050406030204" pitchFamily="18" charset="0"/>
                                  <a:ea typeface="Cambria Math" panose="02040503050406030204" pitchFamily="18" charset="0"/>
                                </a:rPr>
                              </m:ctrlPr>
                            </m:sSubPr>
                            <m:e>
                              <m:r>
                                <a:rPr lang="fr-FR" sz="1200" i="1" dirty="0">
                                  <a:latin typeface="Cambria Math" panose="02040503050406030204" pitchFamily="18" charset="0"/>
                                  <a:ea typeface="Cambria Math" panose="02040503050406030204" pitchFamily="18" charset="0"/>
                                </a:rPr>
                                <m:t>𝑉</m:t>
                              </m:r>
                            </m:e>
                            <m:sub>
                              <m:r>
                                <a:rPr lang="fr-FR" sz="1200" i="1" dirty="0">
                                  <a:latin typeface="Cambria Math" panose="02040503050406030204" pitchFamily="18" charset="0"/>
                                  <a:ea typeface="Cambria Math" panose="02040503050406030204" pitchFamily="18" charset="0"/>
                                </a:rPr>
                                <m:t>h</m:t>
                              </m:r>
                            </m:sub>
                          </m:sSub>
                        </m:num>
                        <m:den>
                          <m:sSub>
                            <m:sSubPr>
                              <m:ctrlPr>
                                <a:rPr lang="fr-FR" sz="1200" i="1" dirty="0">
                                  <a:latin typeface="Cambria Math" panose="02040503050406030204" pitchFamily="18" charset="0"/>
                                  <a:ea typeface="Cambria Math" panose="02040503050406030204" pitchFamily="18" charset="0"/>
                                </a:rPr>
                              </m:ctrlPr>
                            </m:sSubPr>
                            <m:e>
                              <m:r>
                                <a:rPr lang="fr-FR" sz="1200" i="1" dirty="0">
                                  <a:latin typeface="Cambria Math" panose="02040503050406030204" pitchFamily="18" charset="0"/>
                                  <a:ea typeface="Cambria Math" panose="02040503050406030204" pitchFamily="18" charset="0"/>
                                </a:rPr>
                                <m:t>𝑉</m:t>
                              </m:r>
                            </m:e>
                            <m:sub>
                              <m:r>
                                <a:rPr lang="fr-FR" sz="1200" i="1" dirty="0">
                                  <a:latin typeface="Cambria Math" panose="02040503050406030204" pitchFamily="18" charset="0"/>
                                  <a:ea typeface="Cambria Math" panose="02040503050406030204" pitchFamily="18" charset="0"/>
                                </a:rPr>
                                <m:t>1</m:t>
                              </m:r>
                            </m:sub>
                          </m:sSub>
                        </m:den>
                      </m:f>
                      <m:r>
                        <a:rPr lang="fr-FR" sz="1200" i="1" dirty="0">
                          <a:latin typeface="Cambria Math" panose="02040503050406030204" pitchFamily="18" charset="0"/>
                          <a:ea typeface="Cambria Math" panose="02040503050406030204" pitchFamily="18" charset="0"/>
                        </a:rPr>
                        <m:t>=</m:t>
                      </m:r>
                      <m:r>
                        <a:rPr lang="fr-FR" sz="1200" i="1" dirty="0">
                          <a:latin typeface="Cambria Math" panose="02040503050406030204" pitchFamily="18" charset="0"/>
                          <a:ea typeface="Cambria Math" panose="02040503050406030204" pitchFamily="18" charset="0"/>
                        </a:rPr>
                        <m:t>h</m:t>
                      </m:r>
                      <m:f>
                        <m:fPr>
                          <m:ctrlPr>
                            <a:rPr lang="fr-FR" sz="1200" i="1" dirty="0">
                              <a:latin typeface="Cambria Math" panose="02040503050406030204" pitchFamily="18" charset="0"/>
                              <a:ea typeface="Cambria Math" panose="02040503050406030204" pitchFamily="18" charset="0"/>
                            </a:rPr>
                          </m:ctrlPr>
                        </m:fPr>
                        <m:num>
                          <m:sSub>
                            <m:sSubPr>
                              <m:ctrlPr>
                                <a:rPr lang="fr-FR" sz="1200" i="1" dirty="0">
                                  <a:latin typeface="Cambria Math" panose="02040503050406030204" pitchFamily="18" charset="0"/>
                                  <a:ea typeface="Cambria Math" panose="02040503050406030204" pitchFamily="18" charset="0"/>
                                </a:rPr>
                              </m:ctrlPr>
                            </m:sSubPr>
                            <m:e>
                              <m:r>
                                <a:rPr lang="fr-FR" sz="1200" i="1" dirty="0">
                                  <a:latin typeface="Cambria Math" panose="02040503050406030204" pitchFamily="18" charset="0"/>
                                  <a:ea typeface="Cambria Math" panose="02040503050406030204" pitchFamily="18" charset="0"/>
                                </a:rPr>
                                <m:t>𝐼</m:t>
                              </m:r>
                            </m:e>
                            <m:sub>
                              <m:r>
                                <a:rPr lang="fr-FR" sz="1200" i="1" dirty="0">
                                  <a:latin typeface="Cambria Math" panose="02040503050406030204" pitchFamily="18" charset="0"/>
                                  <a:ea typeface="Cambria Math" panose="02040503050406030204" pitchFamily="18" charset="0"/>
                                </a:rPr>
                                <m:t>1</m:t>
                              </m:r>
                            </m:sub>
                          </m:sSub>
                        </m:num>
                        <m:den>
                          <m:sSub>
                            <m:sSubPr>
                              <m:ctrlPr>
                                <a:rPr lang="fr-FR" sz="1200" i="1" dirty="0">
                                  <a:latin typeface="Cambria Math" panose="02040503050406030204" pitchFamily="18" charset="0"/>
                                  <a:ea typeface="Cambria Math" panose="02040503050406030204" pitchFamily="18" charset="0"/>
                                </a:rPr>
                              </m:ctrlPr>
                            </m:sSubPr>
                            <m:e>
                              <m:r>
                                <a:rPr lang="fr-FR" sz="1200" i="1" dirty="0">
                                  <a:latin typeface="Cambria Math" panose="02040503050406030204" pitchFamily="18" charset="0"/>
                                  <a:ea typeface="Cambria Math" panose="02040503050406030204" pitchFamily="18" charset="0"/>
                                </a:rPr>
                                <m:t>𝐼</m:t>
                              </m:r>
                            </m:e>
                            <m:sub>
                              <m:r>
                                <a:rPr lang="fr-FR" sz="1200" i="1" dirty="0">
                                  <a:latin typeface="Cambria Math" panose="02040503050406030204" pitchFamily="18" charset="0"/>
                                  <a:ea typeface="Cambria Math" panose="02040503050406030204" pitchFamily="18" charset="0"/>
                                </a:rPr>
                                <m:t>h</m:t>
                              </m:r>
                            </m:sub>
                          </m:sSub>
                        </m:den>
                      </m:f>
                    </m:oMath>
                  </m:oMathPara>
                </a14:m>
                <a:endParaRPr lang="fr-FR" sz="1200" dirty="0"/>
              </a:p>
            </p:txBody>
          </p:sp>
        </mc:Choice>
        <mc:Fallback xmlns="">
          <p:sp>
            <p:nvSpPr>
              <p:cNvPr id="30" name="Rectangle 29"/>
              <p:cNvSpPr>
                <a:spLocks noRot="1" noChangeAspect="1" noMove="1" noResize="1" noEditPoints="1" noAdjustHandles="1" noChangeArrowheads="1" noChangeShapeType="1" noTextEdit="1"/>
              </p:cNvSpPr>
              <p:nvPr/>
            </p:nvSpPr>
            <p:spPr>
              <a:xfrm>
                <a:off x="3570713" y="3129160"/>
                <a:ext cx="818044" cy="469231"/>
              </a:xfrm>
              <a:prstGeom prst="rect">
                <a:avLst/>
              </a:prstGeom>
              <a:blipFill rotWithShape="0">
                <a:blip r:embed="rId9"/>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1" name="ZoneTexte 30"/>
              <p:cNvSpPr txBox="1"/>
              <p:nvPr/>
            </p:nvSpPr>
            <p:spPr>
              <a:xfrm>
                <a:off x="5481415" y="2697833"/>
                <a:ext cx="1561966" cy="37811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1</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1</m:t>
                              </m:r>
                            </m:sub>
                          </m:sSub>
                        </m:num>
                        <m:den>
                          <m:r>
                            <a:rPr lang="fr-FR" sz="1200" b="0" i="1" smtClean="0">
                              <a:latin typeface="Cambria Math" panose="02040503050406030204" pitchFamily="18" charset="0"/>
                            </a:rPr>
                            <m:t>𝑗𝐶</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𝜔</m:t>
                              </m:r>
                            </m:e>
                            <m:sub>
                              <m:r>
                                <a:rPr lang="fr-FR" sz="1200" b="0" i="1" smtClean="0">
                                  <a:latin typeface="Cambria Math" panose="02040503050406030204" pitchFamily="18" charset="0"/>
                                </a:rPr>
                                <m:t>1</m:t>
                              </m:r>
                            </m:sub>
                          </m:sSub>
                        </m:den>
                      </m:f>
                      <m:r>
                        <a:rPr lang="fr-FR" sz="1200" b="0" i="1" smtClean="0">
                          <a:latin typeface="Cambria Math" panose="02040503050406030204" pitchFamily="18" charset="0"/>
                        </a:rPr>
                        <m:t>, </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 </m:t>
                          </m:r>
                          <m:r>
                            <a:rPr lang="fr-FR" sz="1200" b="0" i="1" smtClean="0">
                              <a:latin typeface="Cambria Math" panose="02040503050406030204" pitchFamily="18" charset="0"/>
                            </a:rPr>
                            <m:t>𝑉</m:t>
                          </m:r>
                        </m:e>
                        <m:sub>
                          <m:r>
                            <a:rPr lang="fr-FR" sz="1200" b="0" i="1" smtClean="0">
                              <a:latin typeface="Cambria Math" panose="02040503050406030204" pitchFamily="18" charset="0"/>
                            </a:rPr>
                            <m:t>h</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h</m:t>
                              </m:r>
                            </m:sub>
                          </m:sSub>
                        </m:num>
                        <m:den>
                          <m:r>
                            <a:rPr lang="fr-FR" sz="1200" b="0" i="1" smtClean="0">
                              <a:latin typeface="Cambria Math" panose="02040503050406030204" pitchFamily="18" charset="0"/>
                            </a:rPr>
                            <m:t>𝑗𝐶h</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𝜔</m:t>
                              </m:r>
                            </m:e>
                            <m:sub>
                              <m:r>
                                <a:rPr lang="fr-FR" sz="1200" b="0" i="1" smtClean="0">
                                  <a:latin typeface="Cambria Math" panose="02040503050406030204" pitchFamily="18" charset="0"/>
                                </a:rPr>
                                <m:t>1</m:t>
                              </m:r>
                            </m:sub>
                          </m:sSub>
                        </m:den>
                      </m:f>
                    </m:oMath>
                  </m:oMathPara>
                </a14:m>
                <a:endParaRPr lang="fr-FR" sz="1200" dirty="0"/>
              </a:p>
            </p:txBody>
          </p:sp>
        </mc:Choice>
        <mc:Fallback xmlns="">
          <p:sp>
            <p:nvSpPr>
              <p:cNvPr id="31" name="ZoneTexte 30"/>
              <p:cNvSpPr txBox="1">
                <a:spLocks noRot="1" noChangeAspect="1" noMove="1" noResize="1" noEditPoints="1" noAdjustHandles="1" noChangeArrowheads="1" noChangeShapeType="1" noTextEdit="1"/>
              </p:cNvSpPr>
              <p:nvPr/>
            </p:nvSpPr>
            <p:spPr>
              <a:xfrm>
                <a:off x="5481415" y="2697833"/>
                <a:ext cx="1561966" cy="378117"/>
              </a:xfrm>
              <a:prstGeom prst="rect">
                <a:avLst/>
              </a:prstGeom>
              <a:blipFill rotWithShape="0">
                <a:blip r:embed="rId10"/>
                <a:stretch>
                  <a:fillRect l="-1953" t="-3226" b="-17742"/>
                </a:stretch>
              </a:blipFill>
            </p:spPr>
            <p:txBody>
              <a:bodyPr/>
              <a:lstStyle/>
              <a:p>
                <a:r>
                  <a:rPr lang="fr-FR">
                    <a:noFill/>
                  </a:rPr>
                  <a:t> </a:t>
                </a:r>
              </a:p>
            </p:txBody>
          </p:sp>
        </mc:Fallback>
      </mc:AlternateContent>
      <p:sp>
        <p:nvSpPr>
          <p:cNvPr id="32" name="Flèche vers le bas 31"/>
          <p:cNvSpPr/>
          <p:nvPr/>
        </p:nvSpPr>
        <p:spPr>
          <a:xfrm rot="17864158">
            <a:off x="2980195" y="2599540"/>
            <a:ext cx="180000" cy="1008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3" name="Flèche vers le bas 32"/>
          <p:cNvSpPr/>
          <p:nvPr/>
        </p:nvSpPr>
        <p:spPr>
          <a:xfrm rot="4310481">
            <a:off x="4809147" y="2619624"/>
            <a:ext cx="180000" cy="1044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37" name="ZoneTexte 36"/>
              <p:cNvSpPr txBox="1"/>
              <p:nvPr/>
            </p:nvSpPr>
            <p:spPr>
              <a:xfrm>
                <a:off x="1059896" y="4565766"/>
                <a:ext cx="2791725" cy="49629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𝐶</m:t>
                          </m:r>
                        </m:sub>
                      </m:sSub>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𝐶</m:t>
                          </m:r>
                          <m:r>
                            <a:rPr lang="fr-FR" sz="1200" b="0" i="1" smtClean="0">
                              <a:latin typeface="Cambria Math" panose="02040503050406030204" pitchFamily="18" charset="0"/>
                            </a:rPr>
                            <m:t>1</m:t>
                          </m:r>
                        </m:sub>
                      </m:sSub>
                      <m:r>
                        <a:rPr lang="fr-FR" sz="1200" b="0" i="1" smtClean="0">
                          <a:latin typeface="Cambria Math" panose="02040503050406030204" pitchFamily="18" charset="0"/>
                        </a:rPr>
                        <m:t>×</m:t>
                      </m:r>
                      <m:nary>
                        <m:naryPr>
                          <m:chr m:val="∑"/>
                          <m:supHide m:val="on"/>
                          <m:ctrlPr>
                            <a:rPr lang="fr-FR" sz="1200" b="0" i="1" smtClean="0">
                              <a:latin typeface="Cambria Math" panose="02040503050406030204" pitchFamily="18" charset="0"/>
                            </a:rPr>
                          </m:ctrlPr>
                        </m:naryPr>
                        <m:sub>
                          <m:r>
                            <m:rPr>
                              <m:brk m:alnAt="7"/>
                            </m:rPr>
                            <a:rPr lang="fr-FR" sz="1200" b="0" i="1" smtClean="0">
                              <a:latin typeface="Cambria Math" panose="02040503050406030204" pitchFamily="18" charset="0"/>
                            </a:rPr>
                            <m:t>h</m:t>
                          </m:r>
                          <m:r>
                            <a:rPr lang="fr-FR" sz="1200" b="0" i="1" smtClean="0">
                              <a:latin typeface="Cambria Math" panose="02040503050406030204" pitchFamily="18" charset="0"/>
                            </a:rPr>
                            <m:t>=1</m:t>
                          </m:r>
                        </m:sub>
                        <m:sup/>
                        <m:e>
                          <m:r>
                            <a:rPr lang="fr-FR" sz="1200" b="0" i="1" smtClean="0">
                              <a:latin typeface="Cambria Math" panose="02040503050406030204" pitchFamily="18" charset="0"/>
                            </a:rPr>
                            <m:t>h</m:t>
                          </m:r>
                          <m:sSup>
                            <m:sSupPr>
                              <m:ctrlPr>
                                <a:rPr lang="fr-FR" sz="1200" b="0" i="1" smtClean="0">
                                  <a:latin typeface="Cambria Math" panose="02040503050406030204" pitchFamily="18" charset="0"/>
                                </a:rPr>
                              </m:ctrlPr>
                            </m:sSupPr>
                            <m:e>
                              <m:d>
                                <m:dPr>
                                  <m:ctrlPr>
                                    <a:rPr lang="fr-FR" sz="1200" b="0" i="1" smtClean="0">
                                      <a:latin typeface="Cambria Math" panose="02040503050406030204" pitchFamily="18" charset="0"/>
                                    </a:rPr>
                                  </m:ctrlPr>
                                </m:dPr>
                                <m:e>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h</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1</m:t>
                                          </m:r>
                                        </m:sub>
                                      </m:sSub>
                                    </m:den>
                                  </m:f>
                                </m:e>
                              </m:d>
                            </m:e>
                            <m:sup>
                              <m:r>
                                <a:rPr lang="fr-FR" sz="1200" b="0" i="1" smtClean="0">
                                  <a:latin typeface="Cambria Math" panose="02040503050406030204" pitchFamily="18" charset="0"/>
                                </a:rPr>
                                <m:t>2</m:t>
                              </m:r>
                            </m:sup>
                          </m:sSup>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𝐶</m:t>
                              </m:r>
                              <m:r>
                                <a:rPr lang="fr-FR" sz="1200" b="0" i="1" smtClean="0">
                                  <a:latin typeface="Cambria Math" panose="02040503050406030204" pitchFamily="18" charset="0"/>
                                </a:rPr>
                                <m:t>1</m:t>
                              </m:r>
                            </m:sub>
                          </m:sSub>
                          <m:nary>
                            <m:naryPr>
                              <m:chr m:val="∑"/>
                              <m:supHide m:val="on"/>
                              <m:ctrlPr>
                                <a:rPr lang="fr-FR" sz="1200" b="0" i="1" smtClean="0">
                                  <a:latin typeface="Cambria Math" panose="02040503050406030204" pitchFamily="18" charset="0"/>
                                </a:rPr>
                              </m:ctrlPr>
                            </m:naryPr>
                            <m:sub>
                              <m:r>
                                <m:rPr>
                                  <m:brk m:alnAt="7"/>
                                </m:rPr>
                                <a:rPr lang="fr-FR" sz="1200" b="0" i="1" smtClean="0">
                                  <a:latin typeface="Cambria Math" panose="02040503050406030204" pitchFamily="18" charset="0"/>
                                </a:rPr>
                                <m:t>h</m:t>
                              </m:r>
                              <m:r>
                                <a:rPr lang="fr-FR" sz="1200" b="0" i="1" smtClean="0">
                                  <a:latin typeface="Cambria Math" panose="02040503050406030204" pitchFamily="18" charset="0"/>
                                </a:rPr>
                                <m:t>=1</m:t>
                              </m:r>
                            </m:sub>
                            <m:sup/>
                            <m:e>
                              <m:f>
                                <m:fPr>
                                  <m:ctrlPr>
                                    <a:rPr lang="fr-FR" sz="1200" b="0" i="1" smtClean="0">
                                      <a:latin typeface="Cambria Math" panose="02040503050406030204" pitchFamily="18" charset="0"/>
                                    </a:rPr>
                                  </m:ctrlPr>
                                </m:fPr>
                                <m:num>
                                  <m:r>
                                    <a:rPr lang="fr-FR" sz="1200" b="0" i="1" smtClean="0">
                                      <a:latin typeface="Cambria Math" panose="02040503050406030204" pitchFamily="18" charset="0"/>
                                    </a:rPr>
                                    <m:t>1</m:t>
                                  </m:r>
                                </m:num>
                                <m:den>
                                  <m:r>
                                    <a:rPr lang="fr-FR" sz="1200" b="0" i="1" smtClean="0">
                                      <a:latin typeface="Cambria Math" panose="02040503050406030204" pitchFamily="18" charset="0"/>
                                    </a:rPr>
                                    <m:t>h</m:t>
                                  </m:r>
                                </m:den>
                              </m:f>
                              <m:sSup>
                                <m:sSupPr>
                                  <m:ctrlPr>
                                    <a:rPr lang="fr-FR" sz="1200" b="0" i="1" smtClean="0">
                                      <a:latin typeface="Cambria Math" panose="02040503050406030204" pitchFamily="18" charset="0"/>
                                    </a:rPr>
                                  </m:ctrlPr>
                                </m:sSupPr>
                                <m:e>
                                  <m:d>
                                    <m:dPr>
                                      <m:ctrlPr>
                                        <a:rPr lang="fr-FR" sz="1200" b="0" i="1" smtClean="0">
                                          <a:latin typeface="Cambria Math" panose="02040503050406030204" pitchFamily="18" charset="0"/>
                                        </a:rPr>
                                      </m:ctrlPr>
                                    </m:dPr>
                                    <m:e>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h</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1</m:t>
                                              </m:r>
                                            </m:sub>
                                          </m:sSub>
                                        </m:den>
                                      </m:f>
                                    </m:e>
                                  </m:d>
                                </m:e>
                                <m:sup>
                                  <m:r>
                                    <a:rPr lang="fr-FR" sz="1200" b="0" i="1" smtClean="0">
                                      <a:latin typeface="Cambria Math" panose="02040503050406030204" pitchFamily="18" charset="0"/>
                                    </a:rPr>
                                    <m:t>2</m:t>
                                  </m:r>
                                </m:sup>
                              </m:sSup>
                            </m:e>
                          </m:nary>
                        </m:e>
                      </m:nary>
                    </m:oMath>
                  </m:oMathPara>
                </a14:m>
                <a:endParaRPr lang="fr-FR" sz="1200" dirty="0"/>
              </a:p>
            </p:txBody>
          </p:sp>
        </mc:Choice>
        <mc:Fallback xmlns="">
          <p:sp>
            <p:nvSpPr>
              <p:cNvPr id="37" name="ZoneTexte 36"/>
              <p:cNvSpPr txBox="1">
                <a:spLocks noRot="1" noChangeAspect="1" noMove="1" noResize="1" noEditPoints="1" noAdjustHandles="1" noChangeArrowheads="1" noChangeShapeType="1" noTextEdit="1"/>
              </p:cNvSpPr>
              <p:nvPr/>
            </p:nvSpPr>
            <p:spPr>
              <a:xfrm>
                <a:off x="1059896" y="4565766"/>
                <a:ext cx="2791725" cy="496290"/>
              </a:xfrm>
              <a:prstGeom prst="rect">
                <a:avLst/>
              </a:prstGeom>
              <a:blipFill rotWithShape="0">
                <a:blip r:embed="rId11"/>
                <a:stretch>
                  <a:fillRect l="-1528" t="-127160" r="-21179" b="-188889"/>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8" name="ZoneTexte 37"/>
              <p:cNvSpPr txBox="1"/>
              <p:nvPr/>
            </p:nvSpPr>
            <p:spPr>
              <a:xfrm>
                <a:off x="4170198" y="4549190"/>
                <a:ext cx="2766270" cy="46827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𝐶</m:t>
                          </m:r>
                        </m:sub>
                      </m:sSub>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𝐶</m:t>
                          </m:r>
                          <m:r>
                            <a:rPr lang="fr-FR" sz="1200" b="0" i="1" smtClean="0">
                              <a:latin typeface="Cambria Math" panose="02040503050406030204" pitchFamily="18" charset="0"/>
                            </a:rPr>
                            <m:t>1</m:t>
                          </m:r>
                        </m:sub>
                      </m:sSub>
                      <m:r>
                        <a:rPr lang="fr-FR" sz="1200" b="0" i="1" smtClean="0">
                          <a:latin typeface="Cambria Math" panose="02040503050406030204" pitchFamily="18" charset="0"/>
                        </a:rPr>
                        <m:t>×</m:t>
                      </m:r>
                      <m:nary>
                        <m:naryPr>
                          <m:chr m:val="∑"/>
                          <m:supHide m:val="on"/>
                          <m:ctrlPr>
                            <a:rPr lang="fr-FR" sz="1200" b="0" i="1" smtClean="0">
                              <a:latin typeface="Cambria Math" panose="02040503050406030204" pitchFamily="18" charset="0"/>
                            </a:rPr>
                          </m:ctrlPr>
                        </m:naryPr>
                        <m:sub>
                          <m:r>
                            <m:rPr>
                              <m:brk m:alnAt="7"/>
                            </m:rPr>
                            <a:rPr lang="fr-FR" sz="1200" b="0" i="1" smtClean="0">
                              <a:latin typeface="Cambria Math" panose="02040503050406030204" pitchFamily="18" charset="0"/>
                            </a:rPr>
                            <m:t>h</m:t>
                          </m:r>
                          <m:r>
                            <a:rPr lang="fr-FR" sz="1200" b="0" i="1" smtClean="0">
                              <a:latin typeface="Cambria Math" panose="02040503050406030204" pitchFamily="18" charset="0"/>
                            </a:rPr>
                            <m:t>=1</m:t>
                          </m:r>
                        </m:sub>
                        <m:sup/>
                        <m:e>
                          <m:r>
                            <a:rPr lang="fr-FR" sz="1200" b="0" i="1" smtClean="0">
                              <a:latin typeface="Cambria Math" panose="02040503050406030204" pitchFamily="18" charset="0"/>
                            </a:rPr>
                            <m:t>h</m:t>
                          </m:r>
                          <m:sSubSup>
                            <m:sSubSupPr>
                              <m:ctrlPr>
                                <a:rPr lang="fr-FR" sz="1200" i="1">
                                  <a:latin typeface="Cambria Math" panose="02040503050406030204" pitchFamily="18" charset="0"/>
                                </a:rPr>
                              </m:ctrlPr>
                            </m:sSubSupPr>
                            <m:e>
                              <m:r>
                                <a:rPr lang="fr-FR" sz="1200" i="1">
                                  <a:latin typeface="Cambria Math" panose="02040503050406030204" pitchFamily="18" charset="0"/>
                                </a:rPr>
                                <m:t>𝑣</m:t>
                              </m:r>
                            </m:e>
                            <m:sub>
                              <m:r>
                                <a:rPr lang="fr-FR" sz="1200" i="1">
                                  <a:latin typeface="Cambria Math" panose="02040503050406030204" pitchFamily="18" charset="0"/>
                                </a:rPr>
                                <m:t>h</m:t>
                              </m:r>
                            </m:sub>
                            <m:sup>
                              <m:r>
                                <a:rPr lang="fr-FR" sz="1200" i="1">
                                  <a:latin typeface="Cambria Math" panose="02040503050406030204" pitchFamily="18" charset="0"/>
                                </a:rPr>
                                <m:t>2</m:t>
                              </m:r>
                            </m:sup>
                          </m:sSubSup>
                          <m:r>
                            <a:rPr lang="fr-FR" sz="1200" i="1">
                              <a:latin typeface="Cambria Math" panose="02040503050406030204" pitchFamily="18" charset="0"/>
                            </a:rPr>
                            <m:t>(</m:t>
                          </m:r>
                          <m:r>
                            <m:rPr>
                              <m:nor/>
                            </m:rPr>
                            <a:rPr lang="fr-FR" sz="1200">
                              <a:latin typeface="Cambria Math" panose="02040503050406030204" pitchFamily="18" charset="0"/>
                            </a:rPr>
                            <m:t>pu</m:t>
                          </m:r>
                          <m:r>
                            <a:rPr lang="fr-FR" sz="1200" i="1">
                              <a:latin typeface="Cambria Math" panose="02040503050406030204" pitchFamily="18" charset="0"/>
                            </a:rPr>
                            <m:t>)</m:t>
                          </m:r>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𝐶</m:t>
                              </m:r>
                              <m:r>
                                <a:rPr lang="fr-FR" sz="1200" b="0" i="1" smtClean="0">
                                  <a:latin typeface="Cambria Math" panose="02040503050406030204" pitchFamily="18" charset="0"/>
                                </a:rPr>
                                <m:t>1</m:t>
                              </m:r>
                            </m:sub>
                          </m:sSub>
                          <m:nary>
                            <m:naryPr>
                              <m:chr m:val="∑"/>
                              <m:supHide m:val="on"/>
                              <m:ctrlPr>
                                <a:rPr lang="fr-FR" sz="1200" b="0" i="1" smtClean="0">
                                  <a:latin typeface="Cambria Math" panose="02040503050406030204" pitchFamily="18" charset="0"/>
                                </a:rPr>
                              </m:ctrlPr>
                            </m:naryPr>
                            <m:sub>
                              <m:r>
                                <m:rPr>
                                  <m:brk m:alnAt="7"/>
                                </m:rPr>
                                <a:rPr lang="fr-FR" sz="1200" b="0" i="1" smtClean="0">
                                  <a:latin typeface="Cambria Math" panose="02040503050406030204" pitchFamily="18" charset="0"/>
                                </a:rPr>
                                <m:t>h</m:t>
                              </m:r>
                              <m:r>
                                <a:rPr lang="fr-FR" sz="1200" b="0" i="1" smtClean="0">
                                  <a:latin typeface="Cambria Math" panose="02040503050406030204" pitchFamily="18" charset="0"/>
                                </a:rPr>
                                <m:t>=1</m:t>
                              </m:r>
                            </m:sub>
                            <m:sup/>
                            <m:e>
                              <m:f>
                                <m:fPr>
                                  <m:ctrlPr>
                                    <a:rPr lang="fr-FR" sz="1200" b="0" i="1" smtClean="0">
                                      <a:latin typeface="Cambria Math" panose="02040503050406030204" pitchFamily="18" charset="0"/>
                                    </a:rPr>
                                  </m:ctrlPr>
                                </m:fPr>
                                <m:num>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𝑖</m:t>
                                      </m:r>
                                    </m:e>
                                    <m:sub>
                                      <m:r>
                                        <a:rPr lang="fr-FR" sz="1200" b="0" i="1" smtClean="0">
                                          <a:latin typeface="Cambria Math" panose="02040503050406030204" pitchFamily="18" charset="0"/>
                                        </a:rPr>
                                        <m:t>h</m:t>
                                      </m:r>
                                    </m:sub>
                                    <m:sup>
                                      <m:r>
                                        <a:rPr lang="fr-FR" sz="1200" b="0" i="1" smtClean="0">
                                          <a:latin typeface="Cambria Math" panose="02040503050406030204" pitchFamily="18" charset="0"/>
                                        </a:rPr>
                                        <m:t>2</m:t>
                                      </m:r>
                                    </m:sup>
                                  </m:sSubSup>
                                  <m:d>
                                    <m:dPr>
                                      <m:ctrlPr>
                                        <a:rPr lang="fr-FR" sz="1200" b="0" i="1" smtClean="0">
                                          <a:latin typeface="Cambria Math" panose="02040503050406030204" pitchFamily="18" charset="0"/>
                                        </a:rPr>
                                      </m:ctrlPr>
                                    </m:dPr>
                                    <m:e>
                                      <m:r>
                                        <m:rPr>
                                          <m:nor/>
                                        </m:rPr>
                                        <a:rPr lang="fr-FR" sz="1200" b="0" i="0" smtClean="0">
                                          <a:latin typeface="Cambria Math" panose="02040503050406030204" pitchFamily="18" charset="0"/>
                                        </a:rPr>
                                        <m:t>pu</m:t>
                                      </m:r>
                                    </m:e>
                                  </m:d>
                                </m:num>
                                <m:den>
                                  <m:r>
                                    <a:rPr lang="fr-FR" sz="1200" b="0" i="1" smtClean="0">
                                      <a:latin typeface="Cambria Math" panose="02040503050406030204" pitchFamily="18" charset="0"/>
                                    </a:rPr>
                                    <m:t>h</m:t>
                                  </m:r>
                                </m:den>
                              </m:f>
                            </m:e>
                          </m:nary>
                        </m:e>
                      </m:nary>
                    </m:oMath>
                  </m:oMathPara>
                </a14:m>
                <a:endParaRPr lang="fr-FR" sz="1200" dirty="0"/>
              </a:p>
            </p:txBody>
          </p:sp>
        </mc:Choice>
        <mc:Fallback xmlns="">
          <p:sp>
            <p:nvSpPr>
              <p:cNvPr id="38" name="ZoneTexte 37"/>
              <p:cNvSpPr txBox="1">
                <a:spLocks noRot="1" noChangeAspect="1" noMove="1" noResize="1" noEditPoints="1" noAdjustHandles="1" noChangeArrowheads="1" noChangeShapeType="1" noTextEdit="1"/>
              </p:cNvSpPr>
              <p:nvPr/>
            </p:nvSpPr>
            <p:spPr>
              <a:xfrm>
                <a:off x="4170198" y="4549190"/>
                <a:ext cx="2766270" cy="468270"/>
              </a:xfrm>
              <a:prstGeom prst="rect">
                <a:avLst/>
              </a:prstGeom>
              <a:blipFill rotWithShape="0">
                <a:blip r:embed="rId12"/>
                <a:stretch>
                  <a:fillRect l="-1322" t="-138961" r="-23568" b="-198701"/>
                </a:stretch>
              </a:blipFill>
            </p:spPr>
            <p:txBody>
              <a:bodyPr/>
              <a:lstStyle/>
              <a:p>
                <a:r>
                  <a:rPr lang="fr-FR">
                    <a:noFill/>
                  </a:rPr>
                  <a:t> </a:t>
                </a:r>
              </a:p>
            </p:txBody>
          </p:sp>
        </mc:Fallback>
      </mc:AlternateContent>
      <p:sp>
        <p:nvSpPr>
          <p:cNvPr id="39" name="ZoneTexte 38"/>
          <p:cNvSpPr txBox="1"/>
          <p:nvPr/>
        </p:nvSpPr>
        <p:spPr>
          <a:xfrm>
            <a:off x="71919" y="5102581"/>
            <a:ext cx="9000162" cy="1200329"/>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nSpc>
                <a:spcPct val="150000"/>
              </a:lnSpc>
            </a:pPr>
            <a:r>
              <a:rPr lang="fr-FR" sz="1200" b="1" dirty="0" smtClean="0">
                <a:latin typeface="Cambria" panose="02040503050406030204" pitchFamily="18" charset="0"/>
              </a:rPr>
              <a:t>Noter</a:t>
            </a:r>
            <a:r>
              <a:rPr lang="fr-FR" sz="1200" dirty="0" smtClean="0">
                <a:latin typeface="Cambria" panose="02040503050406030204" pitchFamily="18" charset="0"/>
              </a:rPr>
              <a:t>:</a:t>
            </a:r>
          </a:p>
          <a:p>
            <a:pPr marL="171450" indent="-171450">
              <a:lnSpc>
                <a:spcPct val="150000"/>
              </a:lnSpc>
              <a:buFont typeface="Wingdings" panose="05000000000000000000" pitchFamily="2" charset="2"/>
              <a:buChar char="Ø"/>
            </a:pPr>
            <a:r>
              <a:rPr lang="fr-FR" sz="1200" dirty="0" smtClean="0">
                <a:latin typeface="Cambria" panose="02040503050406030204" pitchFamily="18" charset="0"/>
              </a:rPr>
              <a:t>La puissance absorbée par une résistance augmente avec les tension et/ou les tensions harmoniques</a:t>
            </a:r>
          </a:p>
          <a:p>
            <a:pPr marL="171450" indent="-171450">
              <a:lnSpc>
                <a:spcPct val="150000"/>
              </a:lnSpc>
              <a:buFont typeface="Wingdings" panose="05000000000000000000" pitchFamily="2" charset="2"/>
              <a:buChar char="Ø"/>
            </a:pPr>
            <a:r>
              <a:rPr lang="fr-FR" sz="1200" dirty="0" smtClean="0">
                <a:latin typeface="Cambria" panose="02040503050406030204" pitchFamily="18" charset="0"/>
              </a:rPr>
              <a:t>La puissance réactive d’une inductance augmente avec les tensions mais surtout les courants harmoniques </a:t>
            </a:r>
          </a:p>
          <a:p>
            <a:pPr marL="171450" indent="-171450">
              <a:lnSpc>
                <a:spcPct val="150000"/>
              </a:lnSpc>
              <a:buFont typeface="Wingdings" panose="05000000000000000000" pitchFamily="2" charset="2"/>
              <a:buChar char="Ø"/>
            </a:pPr>
            <a:r>
              <a:rPr lang="fr-FR" sz="1200" dirty="0">
                <a:latin typeface="Cambria" panose="02040503050406030204" pitchFamily="18" charset="0"/>
              </a:rPr>
              <a:t>La puissance réactive </a:t>
            </a:r>
            <a:r>
              <a:rPr lang="fr-FR" sz="1200" dirty="0" smtClean="0">
                <a:latin typeface="Cambria" panose="02040503050406030204" pitchFamily="18" charset="0"/>
              </a:rPr>
              <a:t>d’un condensateur </a:t>
            </a:r>
            <a:r>
              <a:rPr lang="fr-FR" sz="1200" dirty="0">
                <a:latin typeface="Cambria" panose="02040503050406030204" pitchFamily="18" charset="0"/>
              </a:rPr>
              <a:t>augmente avec </a:t>
            </a:r>
            <a:r>
              <a:rPr lang="fr-FR" sz="1200" dirty="0" smtClean="0">
                <a:latin typeface="Cambria" panose="02040503050406030204" pitchFamily="18" charset="0"/>
              </a:rPr>
              <a:t>les courants </a:t>
            </a:r>
            <a:r>
              <a:rPr lang="fr-FR" sz="1200" dirty="0">
                <a:latin typeface="Cambria" panose="02040503050406030204" pitchFamily="18" charset="0"/>
              </a:rPr>
              <a:t>mais surtout les </a:t>
            </a:r>
            <a:r>
              <a:rPr lang="fr-FR" sz="1200" dirty="0" smtClean="0">
                <a:latin typeface="Cambria" panose="02040503050406030204" pitchFamily="18" charset="0"/>
              </a:rPr>
              <a:t>tensions </a:t>
            </a:r>
            <a:r>
              <a:rPr lang="fr-FR" sz="1200" dirty="0">
                <a:latin typeface="Cambria" panose="02040503050406030204" pitchFamily="18" charset="0"/>
              </a:rPr>
              <a:t>harmoniques </a:t>
            </a:r>
          </a:p>
        </p:txBody>
      </p:sp>
    </p:spTree>
    <p:extLst>
      <p:ext uri="{BB962C8B-B14F-4D97-AF65-F5344CB8AC3E}">
        <p14:creationId xmlns:p14="http://schemas.microsoft.com/office/powerpoint/2010/main" val="2357875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wipe(right)">
                                      <p:cBhvr>
                                        <p:cTn id="10" dur="500"/>
                                        <p:tgtEl>
                                          <p:spTgt spid="33"/>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down)">
                                      <p:cBhvr>
                                        <p:cTn id="14" dur="500"/>
                                        <p:tgtEl>
                                          <p:spTgt spid="30"/>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up)">
                                      <p:cBhvr>
                                        <p:cTn id="19" dur="500"/>
                                        <p:tgtEl>
                                          <p:spTgt spid="26"/>
                                        </p:tgtEl>
                                      </p:cBhvr>
                                    </p:animEffect>
                                  </p:childTnLst>
                                </p:cTn>
                              </p:par>
                            </p:childTnLst>
                          </p:cTn>
                        </p:par>
                        <p:par>
                          <p:cTn id="20" fill="hold">
                            <p:stCondLst>
                              <p:cond delay="500"/>
                            </p:stCondLst>
                            <p:childTnLst>
                              <p:par>
                                <p:cTn id="21" presetID="2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wipe(down)">
                                      <p:cBhvr>
                                        <p:cTn id="27" dur="500"/>
                                        <p:tgtEl>
                                          <p:spTgt spid="3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randombar(horizontal)">
                                      <p:cBhvr>
                                        <p:cTn id="32" dur="500"/>
                                        <p:tgtEl>
                                          <p:spTgt spid="28"/>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randombar(horizontal)">
                                      <p:cBhvr>
                                        <p:cTn id="35" dur="500"/>
                                        <p:tgtEl>
                                          <p:spTgt spid="38"/>
                                        </p:tgtEl>
                                      </p:cBhvr>
                                    </p:animEffect>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grpId="0" nodeType="click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diamond(in)">
                                      <p:cBhvr>
                                        <p:cTn id="40"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p:bldP spid="30" grpId="0"/>
      <p:bldP spid="32" grpId="0" animBg="1"/>
      <p:bldP spid="33" grpId="0" animBg="1"/>
      <p:bldP spid="37" grpId="0"/>
      <p:bldP spid="38" grpId="0"/>
      <p:bldP spid="3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a:latin typeface="Cambria" panose="02040503050406030204" pitchFamily="18" charset="0"/>
              </a:rPr>
              <a:t>Effets des perturbations de l’onde</a:t>
            </a:r>
          </a:p>
        </p:txBody>
      </p:sp>
      <p:sp>
        <p:nvSpPr>
          <p:cNvPr id="5" name="ZoneTexte 4"/>
          <p:cNvSpPr txBox="1"/>
          <p:nvPr/>
        </p:nvSpPr>
        <p:spPr>
          <a:xfrm>
            <a:off x="213926" y="862951"/>
            <a:ext cx="8753582" cy="307777"/>
          </a:xfrm>
          <a:prstGeom prst="rect">
            <a:avLst/>
          </a:prstGeom>
          <a:solidFill>
            <a:schemeClr val="accent5">
              <a:lumMod val="60000"/>
              <a:lumOff val="40000"/>
            </a:schemeClr>
          </a:solidFill>
        </p:spPr>
        <p:txBody>
          <a:bodyPr wrap="square" rtlCol="0">
            <a:spAutoFit/>
          </a:bodyPr>
          <a:lstStyle/>
          <a:p>
            <a:pPr algn="ctr"/>
            <a:r>
              <a:rPr lang="fr-FR" sz="1400" b="1" dirty="0" smtClean="0">
                <a:latin typeface="Cambria" panose="02040503050406030204" pitchFamily="18" charset="0"/>
              </a:rPr>
              <a:t>Les pertes en présence d’harmoniques</a:t>
            </a:r>
            <a:endParaRPr lang="fr-FR" sz="1400" b="1" dirty="0">
              <a:latin typeface="Cambria" panose="02040503050406030204" pitchFamily="18" charset="0"/>
            </a:endParaRPr>
          </a:p>
        </p:txBody>
      </p:sp>
      <p:sp>
        <p:nvSpPr>
          <p:cNvPr id="40" name="Espace réservé de la date 39"/>
          <p:cNvSpPr>
            <a:spLocks noGrp="1"/>
          </p:cNvSpPr>
          <p:nvPr>
            <p:ph type="dt" sz="half" idx="10"/>
          </p:nvPr>
        </p:nvSpPr>
        <p:spPr/>
        <p:txBody>
          <a:bodyPr/>
          <a:lstStyle/>
          <a:p>
            <a:fld id="{77FE0B3A-2971-4243-A8CB-EE3927BDC0CD}" type="datetime1">
              <a:rPr lang="en-US" smtClean="0"/>
              <a:t>4/12/2018</a:t>
            </a:fld>
            <a:endParaRPr lang="fr-FR"/>
          </a:p>
        </p:txBody>
      </p:sp>
      <p:sp>
        <p:nvSpPr>
          <p:cNvPr id="41" name="Espace réservé du pied de page 40"/>
          <p:cNvSpPr>
            <a:spLocks noGrp="1"/>
          </p:cNvSpPr>
          <p:nvPr>
            <p:ph type="ftr" sz="quarter" idx="11"/>
          </p:nvPr>
        </p:nvSpPr>
        <p:spPr/>
        <p:txBody>
          <a:bodyPr/>
          <a:lstStyle/>
          <a:p>
            <a:r>
              <a:rPr lang="fr-FR" smtClean="0"/>
              <a:t>F. HAMOUDI-Power Quality course</a:t>
            </a:r>
            <a:endParaRPr lang="fr-FR"/>
          </a:p>
        </p:txBody>
      </p:sp>
      <p:sp>
        <p:nvSpPr>
          <p:cNvPr id="42" name="Espace réservé du numéro de diapositive 41"/>
          <p:cNvSpPr>
            <a:spLocks noGrp="1"/>
          </p:cNvSpPr>
          <p:nvPr>
            <p:ph type="sldNum" sz="quarter" idx="12"/>
          </p:nvPr>
        </p:nvSpPr>
        <p:spPr/>
        <p:txBody>
          <a:bodyPr/>
          <a:lstStyle/>
          <a:p>
            <a:fld id="{B76D70BF-9E66-48FB-BC9D-44A2DEA7CFB5}" type="slidenum">
              <a:rPr lang="fr-FR" smtClean="0"/>
              <a:t>22</a:t>
            </a:fld>
            <a:endParaRPr lang="fr-FR"/>
          </a:p>
        </p:txBody>
      </p:sp>
      <mc:AlternateContent xmlns:mc="http://schemas.openxmlformats.org/markup-compatibility/2006" xmlns:a14="http://schemas.microsoft.com/office/drawing/2010/main">
        <mc:Choice Requires="a14">
          <p:sp>
            <p:nvSpPr>
              <p:cNvPr id="34" name="ZoneTexte 33"/>
              <p:cNvSpPr txBox="1"/>
              <p:nvPr/>
            </p:nvSpPr>
            <p:spPr>
              <a:xfrm>
                <a:off x="127402" y="3641303"/>
                <a:ext cx="4070986" cy="4481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fr-FR" sz="1200" b="0" i="0" smtClean="0">
                          <a:latin typeface="Cambria Math" panose="02040503050406030204" pitchFamily="18" charset="0"/>
                        </a:rPr>
                        <m:t>Δ</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a:rPr lang="fr-FR" sz="1200" b="0" i="1" smtClean="0">
                              <a:latin typeface="Cambria Math" panose="02040503050406030204" pitchFamily="18" charset="0"/>
                            </a:rPr>
                            <m:t>𝑐𝑢</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a:rPr lang="fr-FR" sz="1200" b="0" i="1" smtClean="0">
                                  <a:latin typeface="Cambria Math" panose="02040503050406030204" pitchFamily="18" charset="0"/>
                                </a:rPr>
                                <m:t>𝑅</m:t>
                              </m:r>
                            </m:sub>
                          </m:sSub>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a:rPr lang="fr-FR" sz="1200" b="0" i="1" smtClean="0">
                                  <a:latin typeface="Cambria Math" panose="02040503050406030204" pitchFamily="18" charset="0"/>
                                </a:rPr>
                                <m:t>𝑅</m:t>
                              </m:r>
                              <m:r>
                                <a:rPr lang="fr-FR" sz="1200" b="0" i="1" smtClean="0">
                                  <a:latin typeface="Cambria Math" panose="02040503050406030204" pitchFamily="18" charset="0"/>
                                </a:rPr>
                                <m:t>1</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a:rPr lang="fr-FR" sz="1200" b="0" i="1" smtClean="0">
                                  <a:latin typeface="Cambria Math" panose="02040503050406030204" pitchFamily="18" charset="0"/>
                                </a:rPr>
                                <m:t>𝑅</m:t>
                              </m:r>
                              <m:r>
                                <a:rPr lang="fr-FR" sz="1200" b="0" i="1" smtClean="0">
                                  <a:latin typeface="Cambria Math" panose="02040503050406030204" pitchFamily="18" charset="0"/>
                                </a:rPr>
                                <m:t>1</m:t>
                              </m:r>
                            </m:sub>
                          </m:sSub>
                        </m:den>
                      </m:f>
                      <m:r>
                        <a:rPr lang="fr-FR" sz="1200" b="0" i="1" smtClean="0">
                          <a:latin typeface="Cambria Math" panose="02040503050406030204" pitchFamily="18" charset="0"/>
                        </a:rPr>
                        <m:t>=</m:t>
                      </m:r>
                      <m:r>
                        <a:rPr lang="fr-FR" sz="1200" b="0" i="1" smtClean="0">
                          <a:latin typeface="Cambria Math" panose="02040503050406030204" pitchFamily="18" charset="0"/>
                        </a:rPr>
                        <m:t>𝑇𝐻</m:t>
                      </m:r>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𝐷</m:t>
                          </m:r>
                        </m:e>
                        <m:sub>
                          <m:r>
                            <a:rPr lang="fr-FR" sz="1200" b="0" i="1" smtClean="0">
                              <a:latin typeface="Cambria Math" panose="02040503050406030204" pitchFamily="18" charset="0"/>
                            </a:rPr>
                            <m:t>𝑉</m:t>
                          </m:r>
                        </m:sub>
                        <m:sup>
                          <m:r>
                            <a:rPr lang="fr-FR" sz="1200" b="0" i="1" smtClean="0">
                              <a:latin typeface="Cambria Math" panose="02040503050406030204" pitchFamily="18" charset="0"/>
                            </a:rPr>
                            <m:t>2</m:t>
                          </m:r>
                        </m:sup>
                      </m:sSubSup>
                      <m:r>
                        <a:rPr lang="fr-FR" sz="1200" b="0" i="1" smtClean="0">
                          <a:latin typeface="Cambria Math" panose="02040503050406030204" pitchFamily="18" charset="0"/>
                        </a:rPr>
                        <m:t>=</m:t>
                      </m:r>
                      <m:r>
                        <a:rPr lang="fr-FR" sz="1200" b="0" i="1" smtClean="0">
                          <a:latin typeface="Cambria Math" panose="02040503050406030204" pitchFamily="18" charset="0"/>
                        </a:rPr>
                        <m:t>𝑇𝐻</m:t>
                      </m:r>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𝐷</m:t>
                          </m:r>
                        </m:e>
                        <m:sub>
                          <m:r>
                            <a:rPr lang="fr-FR" sz="1200" b="0" i="1" smtClean="0">
                              <a:latin typeface="Cambria Math" panose="02040503050406030204" pitchFamily="18" charset="0"/>
                            </a:rPr>
                            <m:t>𝐼</m:t>
                          </m:r>
                        </m:sub>
                        <m:sup>
                          <m:r>
                            <a:rPr lang="fr-FR" sz="1200" b="0" i="1" smtClean="0">
                              <a:latin typeface="Cambria Math" panose="02040503050406030204" pitchFamily="18" charset="0"/>
                            </a:rPr>
                            <m:t>2</m:t>
                          </m:r>
                        </m:sup>
                      </m:sSubSup>
                      <m:r>
                        <a:rPr lang="fr-FR" sz="1200" b="0" i="1" smtClean="0">
                          <a:latin typeface="Cambria Math" panose="02040503050406030204" pitchFamily="18" charset="0"/>
                        </a:rPr>
                        <m:t>=</m:t>
                      </m:r>
                      <m:nary>
                        <m:naryPr>
                          <m:chr m:val="∑"/>
                          <m:supHide m:val="on"/>
                          <m:ctrlPr>
                            <a:rPr lang="fr-FR" sz="1200" i="1">
                              <a:latin typeface="Cambria Math" panose="02040503050406030204" pitchFamily="18" charset="0"/>
                            </a:rPr>
                          </m:ctrlPr>
                        </m:naryPr>
                        <m:sub>
                          <m:r>
                            <m:rPr>
                              <m:brk m:alnAt="7"/>
                            </m:rPr>
                            <a:rPr lang="fr-FR" sz="1200" i="1">
                              <a:latin typeface="Cambria Math" panose="02040503050406030204" pitchFamily="18" charset="0"/>
                            </a:rPr>
                            <m:t>h</m:t>
                          </m:r>
                          <m:r>
                            <a:rPr lang="fr-FR" sz="1200" i="1">
                              <a:latin typeface="Cambria Math" panose="02040503050406030204" pitchFamily="18" charset="0"/>
                            </a:rPr>
                            <m:t>=</m:t>
                          </m:r>
                          <m:r>
                            <a:rPr lang="fr-FR" sz="1200" b="0" i="1" smtClean="0">
                              <a:latin typeface="Cambria Math" panose="02040503050406030204" pitchFamily="18" charset="0"/>
                            </a:rPr>
                            <m:t>2</m:t>
                          </m:r>
                        </m:sub>
                        <m:sup/>
                        <m:e>
                          <m:sSubSup>
                            <m:sSubSupPr>
                              <m:ctrlPr>
                                <a:rPr lang="fr-FR" sz="1200" i="1">
                                  <a:latin typeface="Cambria Math" panose="02040503050406030204" pitchFamily="18" charset="0"/>
                                </a:rPr>
                              </m:ctrlPr>
                            </m:sSubSupPr>
                            <m:e>
                              <m:r>
                                <a:rPr lang="fr-FR" sz="1200" i="1">
                                  <a:latin typeface="Cambria Math" panose="02040503050406030204" pitchFamily="18" charset="0"/>
                                </a:rPr>
                                <m:t>𝑣</m:t>
                              </m:r>
                            </m:e>
                            <m:sub>
                              <m:r>
                                <a:rPr lang="fr-FR" sz="1200" i="1">
                                  <a:latin typeface="Cambria Math" panose="02040503050406030204" pitchFamily="18" charset="0"/>
                                </a:rPr>
                                <m:t>h</m:t>
                              </m:r>
                            </m:sub>
                            <m:sup>
                              <m:r>
                                <a:rPr lang="fr-FR" sz="1200" i="1">
                                  <a:latin typeface="Cambria Math" panose="02040503050406030204" pitchFamily="18" charset="0"/>
                                </a:rPr>
                                <m:t>2</m:t>
                              </m:r>
                            </m:sup>
                          </m:sSubSup>
                          <m:r>
                            <a:rPr lang="fr-FR" sz="1200" i="1">
                              <a:latin typeface="Cambria Math" panose="02040503050406030204" pitchFamily="18" charset="0"/>
                            </a:rPr>
                            <m:t>(</m:t>
                          </m:r>
                          <m:r>
                            <m:rPr>
                              <m:nor/>
                            </m:rPr>
                            <a:rPr lang="fr-FR" sz="1200" i="0">
                              <a:latin typeface="Cambria Math" panose="02040503050406030204" pitchFamily="18" charset="0"/>
                            </a:rPr>
                            <m:t>pu</m:t>
                          </m:r>
                          <m:r>
                            <a:rPr lang="fr-FR" sz="1200" i="1">
                              <a:latin typeface="Cambria Math" panose="02040503050406030204" pitchFamily="18" charset="0"/>
                            </a:rPr>
                            <m:t>)</m:t>
                          </m:r>
                        </m:e>
                      </m:nary>
                      <m:r>
                        <a:rPr lang="fr-FR" sz="1200" b="0" i="1" smtClean="0">
                          <a:latin typeface="Cambria Math" panose="02040503050406030204" pitchFamily="18" charset="0"/>
                        </a:rPr>
                        <m:t>=</m:t>
                      </m:r>
                      <m:nary>
                        <m:naryPr>
                          <m:chr m:val="∑"/>
                          <m:supHide m:val="on"/>
                          <m:ctrlPr>
                            <a:rPr lang="fr-FR" sz="1200" i="1">
                              <a:latin typeface="Cambria Math" panose="02040503050406030204" pitchFamily="18" charset="0"/>
                            </a:rPr>
                          </m:ctrlPr>
                        </m:naryPr>
                        <m:sub>
                          <m:r>
                            <m:rPr>
                              <m:brk m:alnAt="7"/>
                            </m:rPr>
                            <a:rPr lang="fr-FR" sz="1200" i="1">
                              <a:latin typeface="Cambria Math" panose="02040503050406030204" pitchFamily="18" charset="0"/>
                            </a:rPr>
                            <m:t>h</m:t>
                          </m:r>
                          <m:r>
                            <a:rPr lang="fr-FR" sz="1200" i="1">
                              <a:latin typeface="Cambria Math" panose="02040503050406030204" pitchFamily="18" charset="0"/>
                            </a:rPr>
                            <m:t>=2</m:t>
                          </m:r>
                        </m:sub>
                        <m:sup/>
                        <m:e>
                          <m:sSubSup>
                            <m:sSubSupPr>
                              <m:ctrlPr>
                                <a:rPr lang="fr-FR" sz="1200" i="1">
                                  <a:latin typeface="Cambria Math" panose="02040503050406030204" pitchFamily="18" charset="0"/>
                                </a:rPr>
                              </m:ctrlPr>
                            </m:sSubSupPr>
                            <m:e>
                              <m:r>
                                <a:rPr lang="fr-FR" sz="1200" b="0" i="1" smtClean="0">
                                  <a:latin typeface="Cambria Math" panose="02040503050406030204" pitchFamily="18" charset="0"/>
                                </a:rPr>
                                <m:t>𝑖</m:t>
                              </m:r>
                            </m:e>
                            <m:sub>
                              <m:r>
                                <a:rPr lang="fr-FR" sz="1200" i="1">
                                  <a:latin typeface="Cambria Math" panose="02040503050406030204" pitchFamily="18" charset="0"/>
                                </a:rPr>
                                <m:t>h</m:t>
                              </m:r>
                            </m:sub>
                            <m:sup>
                              <m:r>
                                <a:rPr lang="fr-FR" sz="1200" i="1">
                                  <a:latin typeface="Cambria Math" panose="02040503050406030204" pitchFamily="18" charset="0"/>
                                </a:rPr>
                                <m:t>2</m:t>
                              </m:r>
                            </m:sup>
                          </m:sSubSup>
                          <m:r>
                            <a:rPr lang="fr-FR" sz="1200" i="1">
                              <a:latin typeface="Cambria Math" panose="02040503050406030204" pitchFamily="18" charset="0"/>
                            </a:rPr>
                            <m:t>(</m:t>
                          </m:r>
                          <m:r>
                            <m:rPr>
                              <m:nor/>
                            </m:rPr>
                            <a:rPr lang="fr-FR" sz="1200" i="0">
                              <a:latin typeface="Cambria Math" panose="02040503050406030204" pitchFamily="18" charset="0"/>
                            </a:rPr>
                            <m:t>pu</m:t>
                          </m:r>
                          <m:r>
                            <a:rPr lang="fr-FR" sz="1200" i="1">
                              <a:latin typeface="Cambria Math" panose="02040503050406030204" pitchFamily="18" charset="0"/>
                            </a:rPr>
                            <m:t>)</m:t>
                          </m:r>
                        </m:e>
                      </m:nary>
                    </m:oMath>
                  </m:oMathPara>
                </a14:m>
                <a:endParaRPr lang="fr-FR" sz="1200" dirty="0"/>
              </a:p>
            </p:txBody>
          </p:sp>
        </mc:Choice>
        <mc:Fallback xmlns="">
          <p:sp>
            <p:nvSpPr>
              <p:cNvPr id="8" name="ZoneTexte 7"/>
              <p:cNvSpPr txBox="1">
                <a:spLocks noRot="1" noChangeAspect="1" noMove="1" noResize="1" noEditPoints="1" noAdjustHandles="1" noChangeArrowheads="1" noChangeShapeType="1" noTextEdit="1"/>
              </p:cNvSpPr>
              <p:nvPr/>
            </p:nvSpPr>
            <p:spPr>
              <a:xfrm>
                <a:off x="127402" y="3641303"/>
                <a:ext cx="4070986" cy="448136"/>
              </a:xfrm>
              <a:prstGeom prst="rect">
                <a:avLst/>
              </a:prstGeom>
              <a:blipFill rotWithShape="0">
                <a:blip r:embed="rId2"/>
                <a:stretch>
                  <a:fillRect l="-449" t="-148649" r="-15719" b="-20675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5" name="ZoneTexte 34"/>
              <p:cNvSpPr txBox="1"/>
              <p:nvPr/>
            </p:nvSpPr>
            <p:spPr>
              <a:xfrm>
                <a:off x="127402" y="5811032"/>
                <a:ext cx="3416448" cy="47410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fr-FR" sz="1200" b="0" i="0" smtClean="0">
                          <a:latin typeface="Cambria Math" panose="02040503050406030204" pitchFamily="18" charset="0"/>
                        </a:rPr>
                        <m:t>Δ</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b="0" i="0" smtClean="0">
                              <a:latin typeface="Cambria Math" panose="02040503050406030204" pitchFamily="18" charset="0"/>
                            </a:rPr>
                            <m:t>hyst</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a:latin typeface="Cambria Math" panose="02040503050406030204" pitchFamily="18" charset="0"/>
                                </a:rPr>
                                <m:t>hyst</m:t>
                              </m:r>
                            </m:sub>
                          </m:sSub>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a:latin typeface="Cambria Math" panose="02040503050406030204" pitchFamily="18" charset="0"/>
                                </a:rPr>
                                <m:t>hyst</m:t>
                              </m:r>
                              <m:r>
                                <a:rPr lang="fr-FR" sz="1200" b="0" i="1" smtClean="0">
                                  <a:latin typeface="Cambria Math" panose="02040503050406030204" pitchFamily="18" charset="0"/>
                                </a:rPr>
                                <m:t>1</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a:latin typeface="Cambria Math" panose="02040503050406030204" pitchFamily="18" charset="0"/>
                                </a:rPr>
                                <m:t>hyst</m:t>
                              </m:r>
                              <m:r>
                                <a:rPr lang="fr-FR" sz="1200" b="0" i="1" smtClean="0">
                                  <a:latin typeface="Cambria Math" panose="02040503050406030204" pitchFamily="18" charset="0"/>
                                </a:rPr>
                                <m:t>1</m:t>
                              </m:r>
                            </m:sub>
                          </m:sSub>
                        </m:den>
                      </m:f>
                      <m:r>
                        <a:rPr lang="fr-FR" sz="1200" b="0" i="1" smtClean="0">
                          <a:latin typeface="Cambria Math" panose="02040503050406030204" pitchFamily="18" charset="0"/>
                        </a:rPr>
                        <m:t>=</m:t>
                      </m:r>
                      <m:nary>
                        <m:naryPr>
                          <m:chr m:val="∑"/>
                          <m:supHide m:val="on"/>
                          <m:ctrlPr>
                            <a:rPr lang="fr-FR" sz="1200" i="1">
                              <a:latin typeface="Cambria Math" panose="02040503050406030204" pitchFamily="18" charset="0"/>
                            </a:rPr>
                          </m:ctrlPr>
                        </m:naryPr>
                        <m:sub>
                          <m:r>
                            <m:rPr>
                              <m:brk m:alnAt="7"/>
                            </m:rPr>
                            <a:rPr lang="fr-FR" sz="1200" i="1">
                              <a:latin typeface="Cambria Math" panose="02040503050406030204" pitchFamily="18" charset="0"/>
                            </a:rPr>
                            <m:t>h</m:t>
                          </m:r>
                          <m:r>
                            <a:rPr lang="fr-FR" sz="1200" i="1">
                              <a:latin typeface="Cambria Math" panose="02040503050406030204" pitchFamily="18" charset="0"/>
                            </a:rPr>
                            <m:t>=2</m:t>
                          </m:r>
                        </m:sub>
                        <m:sup/>
                        <m:e>
                          <m:r>
                            <a:rPr lang="fr-FR" sz="1200" b="0" i="1" smtClean="0">
                              <a:latin typeface="Cambria Math" panose="02040503050406030204" pitchFamily="18" charset="0"/>
                            </a:rPr>
                            <m:t>h</m:t>
                          </m:r>
                          <m:sSubSup>
                            <m:sSubSupPr>
                              <m:ctrlPr>
                                <a:rPr lang="fr-FR" sz="1200" i="1">
                                  <a:latin typeface="Cambria Math" panose="02040503050406030204" pitchFamily="18" charset="0"/>
                                </a:rPr>
                              </m:ctrlPr>
                            </m:sSubSupPr>
                            <m:e>
                              <m:r>
                                <a:rPr lang="fr-FR" sz="1200" b="0" i="1" smtClean="0">
                                  <a:latin typeface="Cambria Math" panose="02040503050406030204" pitchFamily="18" charset="0"/>
                                </a:rPr>
                                <m:t>𝑖</m:t>
                              </m:r>
                            </m:e>
                            <m:sub>
                              <m:r>
                                <a:rPr lang="fr-FR" sz="1200" i="1">
                                  <a:latin typeface="Cambria Math" panose="02040503050406030204" pitchFamily="18" charset="0"/>
                                </a:rPr>
                                <m:t>h</m:t>
                              </m:r>
                            </m:sub>
                            <m:sup>
                              <m:r>
                                <a:rPr lang="fr-FR" sz="1200" b="0" i="1" smtClean="0">
                                  <a:latin typeface="Cambria Math" panose="02040503050406030204" pitchFamily="18" charset="0"/>
                                </a:rPr>
                                <m:t>𝑣</m:t>
                              </m:r>
                            </m:sup>
                          </m:sSubSup>
                          <m:d>
                            <m:dPr>
                              <m:ctrlPr>
                                <a:rPr lang="fr-FR" sz="1200" i="1">
                                  <a:latin typeface="Cambria Math" panose="02040503050406030204" pitchFamily="18" charset="0"/>
                                </a:rPr>
                              </m:ctrlPr>
                            </m:dPr>
                            <m:e>
                              <m:r>
                                <m:rPr>
                                  <m:nor/>
                                </m:rPr>
                                <a:rPr lang="fr-FR" sz="1200" i="0">
                                  <a:latin typeface="Cambria Math" panose="02040503050406030204" pitchFamily="18" charset="0"/>
                                </a:rPr>
                                <m:t>pu</m:t>
                              </m:r>
                            </m:e>
                          </m:d>
                          <m:r>
                            <a:rPr lang="fr-FR" sz="1200" b="0" i="1" smtClean="0">
                              <a:latin typeface="Cambria Math" panose="02040503050406030204" pitchFamily="18" charset="0"/>
                            </a:rPr>
                            <m:t> </m:t>
                          </m:r>
                        </m:e>
                      </m:nary>
                      <m:r>
                        <a:rPr lang="fr-FR" sz="1200" b="0" i="1" smtClean="0">
                          <a:latin typeface="Cambria Math" panose="02040503050406030204" pitchFamily="18" charset="0"/>
                        </a:rPr>
                        <m:t>     </m:t>
                      </m:r>
                      <m:r>
                        <a:rPr lang="fr-FR" sz="1200" b="0" i="1" smtClean="0">
                          <a:latin typeface="Cambria Math" panose="02040503050406030204" pitchFamily="18" charset="0"/>
                        </a:rPr>
                        <m:t>𝜈</m:t>
                      </m:r>
                      <m:r>
                        <a:rPr lang="fr-FR" sz="1200" b="0" i="1" smtClean="0">
                          <a:latin typeface="Cambria Math" panose="02040503050406030204" pitchFamily="18" charset="0"/>
                        </a:rPr>
                        <m:t>=1,6</m:t>
                      </m:r>
                    </m:oMath>
                  </m:oMathPara>
                </a14:m>
                <a:endParaRPr lang="fr-FR" sz="1200" dirty="0"/>
              </a:p>
            </p:txBody>
          </p:sp>
        </mc:Choice>
        <mc:Fallback xmlns="">
          <p:sp>
            <p:nvSpPr>
              <p:cNvPr id="9" name="ZoneTexte 8"/>
              <p:cNvSpPr txBox="1">
                <a:spLocks noRot="1" noChangeAspect="1" noMove="1" noResize="1" noEditPoints="1" noAdjustHandles="1" noChangeArrowheads="1" noChangeShapeType="1" noTextEdit="1"/>
              </p:cNvSpPr>
              <p:nvPr/>
            </p:nvSpPr>
            <p:spPr>
              <a:xfrm>
                <a:off x="127402" y="5811032"/>
                <a:ext cx="3416448" cy="474104"/>
              </a:xfrm>
              <a:prstGeom prst="rect">
                <a:avLst/>
              </a:prstGeom>
              <a:blipFill rotWithShape="0">
                <a:blip r:embed="rId3"/>
                <a:stretch>
                  <a:fillRect l="-536" t="-135897" r="-714" b="-196154"/>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6" name="ZoneTexte 35"/>
              <p:cNvSpPr txBox="1"/>
              <p:nvPr/>
            </p:nvSpPr>
            <p:spPr>
              <a:xfrm>
                <a:off x="3939353" y="5837000"/>
                <a:ext cx="2591029" cy="4481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fr-FR" sz="1200" b="0" i="0" smtClean="0">
                          <a:latin typeface="Cambria Math" panose="02040503050406030204" pitchFamily="18" charset="0"/>
                        </a:rPr>
                        <m:t>Δ</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b="0" i="0" smtClean="0">
                              <a:latin typeface="Cambria Math" panose="02040503050406030204" pitchFamily="18" charset="0"/>
                            </a:rPr>
                            <m:t>fclt</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b="0" i="0" smtClean="0">
                                  <a:latin typeface="Cambria Math" panose="02040503050406030204" pitchFamily="18" charset="0"/>
                                </a:rPr>
                                <m:t>fcl</m:t>
                              </m:r>
                              <m:r>
                                <m:rPr>
                                  <m:nor/>
                                </m:rPr>
                                <a:rPr lang="fr-FR" sz="1200">
                                  <a:latin typeface="Cambria Math" panose="02040503050406030204" pitchFamily="18" charset="0"/>
                                </a:rPr>
                                <m:t>t</m:t>
                              </m:r>
                            </m:sub>
                          </m:sSub>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a:latin typeface="Cambria Math" panose="02040503050406030204" pitchFamily="18" charset="0"/>
                                </a:rPr>
                                <m:t>fclt</m:t>
                              </m:r>
                              <m:r>
                                <a:rPr lang="fr-FR" sz="1200" b="0" i="1" smtClean="0">
                                  <a:latin typeface="Cambria Math" panose="02040503050406030204" pitchFamily="18" charset="0"/>
                                </a:rPr>
                                <m:t>1</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a:latin typeface="Cambria Math" panose="02040503050406030204" pitchFamily="18" charset="0"/>
                                </a:rPr>
                                <m:t>fclt</m:t>
                              </m:r>
                              <m:r>
                                <a:rPr lang="fr-FR" sz="1200" b="0" i="1" smtClean="0">
                                  <a:latin typeface="Cambria Math" panose="02040503050406030204" pitchFamily="18" charset="0"/>
                                </a:rPr>
                                <m:t>1</m:t>
                              </m:r>
                            </m:sub>
                          </m:sSub>
                        </m:den>
                      </m:f>
                      <m:r>
                        <a:rPr lang="fr-FR" sz="1200" b="0" i="1" smtClean="0">
                          <a:latin typeface="Cambria Math" panose="02040503050406030204" pitchFamily="18" charset="0"/>
                        </a:rPr>
                        <m:t>=</m:t>
                      </m:r>
                      <m:nary>
                        <m:naryPr>
                          <m:chr m:val="∑"/>
                          <m:supHide m:val="on"/>
                          <m:ctrlPr>
                            <a:rPr lang="fr-FR" sz="1200" i="1">
                              <a:latin typeface="Cambria Math" panose="02040503050406030204" pitchFamily="18" charset="0"/>
                            </a:rPr>
                          </m:ctrlPr>
                        </m:naryPr>
                        <m:sub>
                          <m:r>
                            <m:rPr>
                              <m:brk m:alnAt="7"/>
                            </m:rPr>
                            <a:rPr lang="fr-FR" sz="1200" i="1">
                              <a:latin typeface="Cambria Math" panose="02040503050406030204" pitchFamily="18" charset="0"/>
                            </a:rPr>
                            <m:t>h</m:t>
                          </m:r>
                          <m:r>
                            <a:rPr lang="fr-FR" sz="1200" i="1">
                              <a:latin typeface="Cambria Math" panose="02040503050406030204" pitchFamily="18" charset="0"/>
                            </a:rPr>
                            <m:t>=2</m:t>
                          </m:r>
                        </m:sub>
                        <m:sup/>
                        <m:e>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h</m:t>
                              </m:r>
                            </m:e>
                            <m:sup>
                              <m:r>
                                <a:rPr lang="fr-FR" sz="1200" b="0" i="1" smtClean="0">
                                  <a:latin typeface="Cambria Math" panose="02040503050406030204" pitchFamily="18" charset="0"/>
                                </a:rPr>
                                <m:t>2</m:t>
                              </m:r>
                            </m:sup>
                          </m:sSup>
                          <m:sSubSup>
                            <m:sSubSupPr>
                              <m:ctrlPr>
                                <a:rPr lang="fr-FR" sz="1200" i="1">
                                  <a:latin typeface="Cambria Math" panose="02040503050406030204" pitchFamily="18" charset="0"/>
                                </a:rPr>
                              </m:ctrlPr>
                            </m:sSubSupPr>
                            <m:e>
                              <m:r>
                                <a:rPr lang="fr-FR" sz="1200" b="0" i="1" smtClean="0">
                                  <a:latin typeface="Cambria Math" panose="02040503050406030204" pitchFamily="18" charset="0"/>
                                </a:rPr>
                                <m:t>𝑖</m:t>
                              </m:r>
                            </m:e>
                            <m:sub>
                              <m:r>
                                <a:rPr lang="fr-FR" sz="1200" i="1">
                                  <a:latin typeface="Cambria Math" panose="02040503050406030204" pitchFamily="18" charset="0"/>
                                </a:rPr>
                                <m:t>h</m:t>
                              </m:r>
                            </m:sub>
                            <m:sup>
                              <m:r>
                                <a:rPr lang="fr-FR" sz="1200" b="0" i="1" smtClean="0">
                                  <a:latin typeface="Cambria Math" panose="02040503050406030204" pitchFamily="18" charset="0"/>
                                </a:rPr>
                                <m:t>2</m:t>
                              </m:r>
                            </m:sup>
                          </m:sSubSup>
                          <m:d>
                            <m:dPr>
                              <m:ctrlPr>
                                <a:rPr lang="fr-FR" sz="1200" i="1">
                                  <a:latin typeface="Cambria Math" panose="02040503050406030204" pitchFamily="18" charset="0"/>
                                </a:rPr>
                              </m:ctrlPr>
                            </m:dPr>
                            <m:e>
                              <m:r>
                                <m:rPr>
                                  <m:nor/>
                                </m:rPr>
                                <a:rPr lang="fr-FR" sz="1200" i="0">
                                  <a:latin typeface="Cambria Math" panose="02040503050406030204" pitchFamily="18" charset="0"/>
                                </a:rPr>
                                <m:t>pu</m:t>
                              </m:r>
                            </m:e>
                          </m:d>
                          <m:r>
                            <a:rPr lang="fr-FR" sz="1200" b="0" i="1" smtClean="0">
                              <a:latin typeface="Cambria Math" panose="02040503050406030204" pitchFamily="18" charset="0"/>
                            </a:rPr>
                            <m:t> </m:t>
                          </m:r>
                        </m:e>
                      </m:nary>
                    </m:oMath>
                  </m:oMathPara>
                </a14:m>
                <a:endParaRPr lang="fr-FR" sz="1200" dirty="0"/>
              </a:p>
            </p:txBody>
          </p:sp>
        </mc:Choice>
        <mc:Fallback xmlns="">
          <p:sp>
            <p:nvSpPr>
              <p:cNvPr id="10" name="ZoneTexte 9"/>
              <p:cNvSpPr txBox="1">
                <a:spLocks noRot="1" noChangeAspect="1" noMove="1" noResize="1" noEditPoints="1" noAdjustHandles="1" noChangeArrowheads="1" noChangeShapeType="1" noTextEdit="1"/>
              </p:cNvSpPr>
              <p:nvPr/>
            </p:nvSpPr>
            <p:spPr>
              <a:xfrm>
                <a:off x="3939353" y="5837000"/>
                <a:ext cx="2591029" cy="448136"/>
              </a:xfrm>
              <a:prstGeom prst="rect">
                <a:avLst/>
              </a:prstGeom>
              <a:blipFill rotWithShape="0">
                <a:blip r:embed="rId4"/>
                <a:stretch>
                  <a:fillRect l="-941" t="-152055" r="-17882" b="-209589"/>
                </a:stretch>
              </a:blipFill>
            </p:spPr>
            <p:txBody>
              <a:bodyPr/>
              <a:lstStyle/>
              <a:p>
                <a:r>
                  <a:rPr lang="fr-FR">
                    <a:noFill/>
                  </a:rPr>
                  <a:t> </a:t>
                </a:r>
              </a:p>
            </p:txBody>
          </p:sp>
        </mc:Fallback>
      </mc:AlternateContent>
      <p:pic>
        <p:nvPicPr>
          <p:cNvPr id="43" name="Image 42"/>
          <p:cNvPicPr>
            <a:picLocks noChangeAspect="1"/>
          </p:cNvPicPr>
          <p:nvPr/>
        </p:nvPicPr>
        <p:blipFill>
          <a:blip r:embed="rId5"/>
          <a:stretch>
            <a:fillRect/>
          </a:stretch>
        </p:blipFill>
        <p:spPr>
          <a:xfrm>
            <a:off x="6457099" y="1258873"/>
            <a:ext cx="2482506" cy="1833836"/>
          </a:xfrm>
          <a:prstGeom prst="rect">
            <a:avLst/>
          </a:prstGeom>
        </p:spPr>
      </p:pic>
      <p:pic>
        <p:nvPicPr>
          <p:cNvPr id="44" name="Image 43"/>
          <p:cNvPicPr>
            <a:picLocks noChangeAspect="1"/>
          </p:cNvPicPr>
          <p:nvPr/>
        </p:nvPicPr>
        <p:blipFill>
          <a:blip r:embed="rId6"/>
          <a:stretch>
            <a:fillRect/>
          </a:stretch>
        </p:blipFill>
        <p:spPr>
          <a:xfrm>
            <a:off x="6485965" y="3315458"/>
            <a:ext cx="2453640" cy="1851660"/>
          </a:xfrm>
          <a:prstGeom prst="rect">
            <a:avLst/>
          </a:prstGeom>
        </p:spPr>
      </p:pic>
      <p:sp>
        <p:nvSpPr>
          <p:cNvPr id="45" name="Rectangle à coins arrondis 44"/>
          <p:cNvSpPr/>
          <p:nvPr/>
        </p:nvSpPr>
        <p:spPr>
          <a:xfrm>
            <a:off x="2162894" y="1217778"/>
            <a:ext cx="1776459" cy="379856"/>
          </a:xfrm>
          <a:prstGeom prst="roundRect">
            <a:avLst/>
          </a:prstGeom>
          <a:solidFill>
            <a:srgbClr val="FF000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smtClean="0">
                <a:solidFill>
                  <a:schemeClr val="tx1"/>
                </a:solidFill>
                <a:latin typeface="Cambria" panose="02040503050406030204" pitchFamily="18" charset="0"/>
              </a:rPr>
              <a:t>Pertes</a:t>
            </a:r>
            <a:endParaRPr lang="fr-FR" sz="1400" b="1" dirty="0">
              <a:solidFill>
                <a:schemeClr val="tx1"/>
              </a:solidFill>
              <a:latin typeface="Cambria" panose="02040503050406030204" pitchFamily="18" charset="0"/>
            </a:endParaRPr>
          </a:p>
        </p:txBody>
      </p:sp>
      <p:sp>
        <p:nvSpPr>
          <p:cNvPr id="46" name="Rectangle à coins arrondis 45"/>
          <p:cNvSpPr/>
          <p:nvPr/>
        </p:nvSpPr>
        <p:spPr>
          <a:xfrm>
            <a:off x="277402" y="2120910"/>
            <a:ext cx="1776459" cy="379856"/>
          </a:xfrm>
          <a:prstGeom prst="roundRect">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smtClean="0">
                <a:solidFill>
                  <a:schemeClr val="tx1"/>
                </a:solidFill>
                <a:latin typeface="Cambria" panose="02040503050406030204" pitchFamily="18" charset="0"/>
              </a:rPr>
              <a:t>Pertes cuivre (Joules)</a:t>
            </a:r>
            <a:endParaRPr lang="fr-FR" sz="1200" b="1" dirty="0">
              <a:solidFill>
                <a:schemeClr val="tx1"/>
              </a:solidFill>
              <a:latin typeface="Cambria" panose="02040503050406030204" pitchFamily="18" charset="0"/>
            </a:endParaRPr>
          </a:p>
        </p:txBody>
      </p:sp>
      <p:sp>
        <p:nvSpPr>
          <p:cNvPr id="47" name="Rectangle à coins arrondis 46"/>
          <p:cNvSpPr/>
          <p:nvPr/>
        </p:nvSpPr>
        <p:spPr>
          <a:xfrm>
            <a:off x="2162895" y="2120910"/>
            <a:ext cx="1776459" cy="379856"/>
          </a:xfrm>
          <a:prstGeom prst="roundRect">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smtClean="0">
                <a:solidFill>
                  <a:schemeClr val="tx1"/>
                </a:solidFill>
                <a:latin typeface="Cambria" panose="02040503050406030204" pitchFamily="18" charset="0"/>
              </a:rPr>
              <a:t>Pertes fer</a:t>
            </a:r>
            <a:endParaRPr lang="fr-FR" sz="1200" b="1" dirty="0">
              <a:solidFill>
                <a:schemeClr val="tx1"/>
              </a:solidFill>
              <a:latin typeface="Cambria" panose="02040503050406030204" pitchFamily="18" charset="0"/>
            </a:endParaRPr>
          </a:p>
        </p:txBody>
      </p:sp>
      <p:sp>
        <p:nvSpPr>
          <p:cNvPr id="48" name="Rectangle à coins arrondis 47"/>
          <p:cNvSpPr/>
          <p:nvPr/>
        </p:nvSpPr>
        <p:spPr>
          <a:xfrm>
            <a:off x="4048388" y="2114258"/>
            <a:ext cx="1776459" cy="379856"/>
          </a:xfrm>
          <a:prstGeom prst="roundRect">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smtClean="0">
                <a:solidFill>
                  <a:schemeClr val="tx1"/>
                </a:solidFill>
                <a:latin typeface="Cambria" panose="02040503050406030204" pitchFamily="18" charset="0"/>
              </a:rPr>
              <a:t>Pertes diélectriques</a:t>
            </a:r>
            <a:endParaRPr lang="fr-FR" sz="1200" b="1" dirty="0">
              <a:solidFill>
                <a:schemeClr val="tx1"/>
              </a:solidFill>
              <a:latin typeface="Cambria" panose="02040503050406030204" pitchFamily="18" charset="0"/>
            </a:endParaRPr>
          </a:p>
        </p:txBody>
      </p:sp>
      <p:sp>
        <p:nvSpPr>
          <p:cNvPr id="49" name="Flèche vers le bas 48"/>
          <p:cNvSpPr/>
          <p:nvPr/>
        </p:nvSpPr>
        <p:spPr>
          <a:xfrm rot="18733843">
            <a:off x="4208654" y="1411898"/>
            <a:ext cx="180000" cy="792000"/>
          </a:xfrm>
          <a:prstGeom prst="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0" name="Flèche vers le bas 49"/>
          <p:cNvSpPr/>
          <p:nvPr/>
        </p:nvSpPr>
        <p:spPr>
          <a:xfrm rot="2645633">
            <a:off x="1748180" y="1432445"/>
            <a:ext cx="180000" cy="756000"/>
          </a:xfrm>
          <a:prstGeom prst="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1" name="Flèche vers le bas 50"/>
          <p:cNvSpPr/>
          <p:nvPr/>
        </p:nvSpPr>
        <p:spPr>
          <a:xfrm>
            <a:off x="2938109" y="1633590"/>
            <a:ext cx="180000" cy="432000"/>
          </a:xfrm>
          <a:prstGeom prst="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52" name="ZoneTexte 51"/>
              <p:cNvSpPr txBox="1"/>
              <p:nvPr/>
            </p:nvSpPr>
            <p:spPr>
              <a:xfrm>
                <a:off x="101616" y="2997552"/>
                <a:ext cx="2651623" cy="37202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smtClean="0">
                              <a:latin typeface="Cambria Math" panose="02040503050406030204" pitchFamily="18" charset="0"/>
                            </a:rPr>
                          </m:ctrlPr>
                        </m:sSubPr>
                        <m:e>
                          <m:r>
                            <a:rPr lang="fr-FR" sz="1200" b="0" i="1" smtClean="0">
                              <a:latin typeface="Cambria Math" panose="02040503050406030204" pitchFamily="18" charset="0"/>
                            </a:rPr>
                            <m:t>𝑃</m:t>
                          </m:r>
                        </m:e>
                        <m:sub>
                          <m:r>
                            <a:rPr lang="fr-FR" sz="1200" b="0" i="1" smtClean="0">
                              <a:latin typeface="Cambria Math" panose="02040503050406030204" pitchFamily="18" charset="0"/>
                            </a:rPr>
                            <m:t>𝑐𝑢</m:t>
                          </m:r>
                        </m:sub>
                      </m:sSub>
                      <m:r>
                        <a:rPr lang="fr-FR" sz="1200" i="1">
                          <a:latin typeface="Cambria Math" panose="02040503050406030204" pitchFamily="18" charset="0"/>
                        </a:rPr>
                        <m:t>=</m:t>
                      </m:r>
                      <m:f>
                        <m:fPr>
                          <m:ctrlPr>
                            <a:rPr lang="fr-FR" sz="1200" i="1">
                              <a:latin typeface="Cambria Math" panose="02040503050406030204" pitchFamily="18" charset="0"/>
                            </a:rPr>
                          </m:ctrlPr>
                        </m:fPr>
                        <m:num>
                          <m:sSubSup>
                            <m:sSubSupPr>
                              <m:ctrlPr>
                                <a:rPr lang="fr-FR" sz="1200" i="1">
                                  <a:latin typeface="Cambria Math" panose="02040503050406030204" pitchFamily="18" charset="0"/>
                                </a:rPr>
                              </m:ctrlPr>
                            </m:sSubSupPr>
                            <m:e>
                              <m:r>
                                <a:rPr lang="fr-FR" sz="1200" i="1">
                                  <a:latin typeface="Cambria Math" panose="02040503050406030204" pitchFamily="18" charset="0"/>
                                </a:rPr>
                                <m:t>𝑉</m:t>
                              </m:r>
                            </m:e>
                            <m:sub>
                              <m:r>
                                <a:rPr lang="fr-FR" sz="1200" i="1">
                                  <a:latin typeface="Cambria Math" panose="02040503050406030204" pitchFamily="18" charset="0"/>
                                </a:rPr>
                                <m:t>1</m:t>
                              </m:r>
                            </m:sub>
                            <m:sup>
                              <m:r>
                                <a:rPr lang="fr-FR" sz="1200" i="1">
                                  <a:latin typeface="Cambria Math" panose="02040503050406030204" pitchFamily="18" charset="0"/>
                                </a:rPr>
                                <m:t>2</m:t>
                              </m:r>
                            </m:sup>
                          </m:sSubSup>
                          <m:r>
                            <a:rPr lang="fr-FR" sz="1200" i="1">
                              <a:latin typeface="Cambria Math" panose="02040503050406030204" pitchFamily="18" charset="0"/>
                            </a:rPr>
                            <m:t> </m:t>
                          </m:r>
                        </m:num>
                        <m:den>
                          <m:r>
                            <a:rPr lang="fr-FR" sz="1200" i="1">
                              <a:latin typeface="Cambria Math" panose="02040503050406030204" pitchFamily="18" charset="0"/>
                            </a:rPr>
                            <m:t>𝑅</m:t>
                          </m:r>
                        </m:den>
                      </m:f>
                      <m:d>
                        <m:dPr>
                          <m:ctrlPr>
                            <a:rPr lang="fr-FR" sz="1200" i="1">
                              <a:latin typeface="Cambria Math" panose="02040503050406030204" pitchFamily="18" charset="0"/>
                            </a:rPr>
                          </m:ctrlPr>
                        </m:dPr>
                        <m:e>
                          <m:r>
                            <a:rPr lang="fr-FR" sz="1200" i="1">
                              <a:latin typeface="Cambria Math" panose="02040503050406030204" pitchFamily="18" charset="0"/>
                            </a:rPr>
                            <m:t>1+</m:t>
                          </m:r>
                          <m:r>
                            <a:rPr lang="fr-FR" sz="1200" i="1">
                              <a:latin typeface="Cambria Math" panose="02040503050406030204" pitchFamily="18" charset="0"/>
                            </a:rPr>
                            <m:t>𝑇𝐻</m:t>
                          </m:r>
                          <m:sSubSup>
                            <m:sSubSupPr>
                              <m:ctrlPr>
                                <a:rPr lang="fr-FR" sz="1200" i="1">
                                  <a:latin typeface="Cambria Math" panose="02040503050406030204" pitchFamily="18" charset="0"/>
                                </a:rPr>
                              </m:ctrlPr>
                            </m:sSubSupPr>
                            <m:e>
                              <m:r>
                                <a:rPr lang="fr-FR" sz="1200" i="1">
                                  <a:latin typeface="Cambria Math" panose="02040503050406030204" pitchFamily="18" charset="0"/>
                                </a:rPr>
                                <m:t>𝐷</m:t>
                              </m:r>
                            </m:e>
                            <m:sub>
                              <m:r>
                                <a:rPr lang="fr-FR" sz="1200" i="1">
                                  <a:latin typeface="Cambria Math" panose="02040503050406030204" pitchFamily="18" charset="0"/>
                                </a:rPr>
                                <m:t>𝑉</m:t>
                              </m:r>
                            </m:sub>
                            <m:sup>
                              <m:r>
                                <a:rPr lang="fr-FR" sz="1200" i="1">
                                  <a:latin typeface="Cambria Math" panose="02040503050406030204" pitchFamily="18" charset="0"/>
                                </a:rPr>
                                <m:t>2</m:t>
                              </m:r>
                            </m:sup>
                          </m:sSubSup>
                        </m:e>
                      </m:d>
                      <m:r>
                        <a:rPr lang="fr-FR" sz="1200" b="0" i="0"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𝑅𝐼</m:t>
                          </m:r>
                        </m:e>
                        <m:sub>
                          <m:r>
                            <a:rPr lang="fr-FR" sz="1200" b="0" i="1" smtClean="0">
                              <a:latin typeface="Cambria Math" panose="02040503050406030204" pitchFamily="18" charset="0"/>
                            </a:rPr>
                            <m:t>1</m:t>
                          </m:r>
                        </m:sub>
                      </m:sSub>
                      <m:d>
                        <m:dPr>
                          <m:ctrlPr>
                            <a:rPr lang="fr-FR" sz="1200" b="0" i="1" smtClean="0">
                              <a:latin typeface="Cambria Math" panose="02040503050406030204" pitchFamily="18" charset="0"/>
                            </a:rPr>
                          </m:ctrlPr>
                        </m:dPr>
                        <m:e>
                          <m:r>
                            <a:rPr lang="fr-FR" sz="1200" b="0" i="1" smtClean="0">
                              <a:latin typeface="Cambria Math" panose="02040503050406030204" pitchFamily="18" charset="0"/>
                            </a:rPr>
                            <m:t>1+</m:t>
                          </m:r>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𝑇𝐻𝐷</m:t>
                              </m:r>
                            </m:e>
                            <m:sub>
                              <m:r>
                                <a:rPr lang="fr-FR" sz="1200" b="0" i="1" smtClean="0">
                                  <a:latin typeface="Cambria Math" panose="02040503050406030204" pitchFamily="18" charset="0"/>
                                </a:rPr>
                                <m:t>𝐼</m:t>
                              </m:r>
                            </m:sub>
                            <m:sup>
                              <m:r>
                                <a:rPr lang="fr-FR" sz="1200" b="0" i="1" smtClean="0">
                                  <a:latin typeface="Cambria Math" panose="02040503050406030204" pitchFamily="18" charset="0"/>
                                </a:rPr>
                                <m:t>2</m:t>
                              </m:r>
                            </m:sup>
                          </m:sSubSup>
                        </m:e>
                      </m:d>
                    </m:oMath>
                  </m:oMathPara>
                </a14:m>
                <a:endParaRPr lang="fr-FR" sz="1200" dirty="0">
                  <a:latin typeface="Cambria" panose="02040503050406030204" pitchFamily="18" charset="0"/>
                </a:endParaRPr>
              </a:p>
            </p:txBody>
          </p:sp>
        </mc:Choice>
        <mc:Fallback xmlns="">
          <p:sp>
            <p:nvSpPr>
              <p:cNvPr id="22" name="ZoneTexte 21"/>
              <p:cNvSpPr txBox="1">
                <a:spLocks noRot="1" noChangeAspect="1" noMove="1" noResize="1" noEditPoints="1" noAdjustHandles="1" noChangeArrowheads="1" noChangeShapeType="1" noTextEdit="1"/>
              </p:cNvSpPr>
              <p:nvPr/>
            </p:nvSpPr>
            <p:spPr>
              <a:xfrm>
                <a:off x="101616" y="2997552"/>
                <a:ext cx="2651623" cy="372025"/>
              </a:xfrm>
              <a:prstGeom prst="rect">
                <a:avLst/>
              </a:prstGeom>
              <a:blipFill rotWithShape="0">
                <a:blip r:embed="rId7"/>
                <a:stretch>
                  <a:fillRect l="-1149" b="-14754"/>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53" name="ZoneTexte 52"/>
              <p:cNvSpPr txBox="1"/>
              <p:nvPr/>
            </p:nvSpPr>
            <p:spPr>
              <a:xfrm>
                <a:off x="2881270" y="3086342"/>
                <a:ext cx="2505622" cy="18838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smtClean="0">
                              <a:latin typeface="Cambria Math" panose="02040503050406030204" pitchFamily="18" charset="0"/>
                            </a:rPr>
                          </m:ctrlPr>
                        </m:sSubPr>
                        <m:e>
                          <m:r>
                            <a:rPr lang="fr-FR" sz="1200" i="1">
                              <a:latin typeface="Cambria Math" panose="02040503050406030204" pitchFamily="18" charset="0"/>
                            </a:rPr>
                            <m:t>𝑃</m:t>
                          </m:r>
                        </m:e>
                        <m:sub>
                          <m:r>
                            <a:rPr lang="fr-FR" sz="1200" b="0" i="1" smtClean="0">
                              <a:latin typeface="Cambria Math" panose="02040503050406030204" pitchFamily="18" charset="0"/>
                            </a:rPr>
                            <m:t>𝑐𝑢</m:t>
                          </m:r>
                        </m:sub>
                      </m:sSub>
                      <m:r>
                        <a:rPr lang="fr-FR" sz="1200" i="1">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a:rPr lang="fr-FR" sz="1200" b="0" i="1" smtClean="0">
                              <a:latin typeface="Cambria Math" panose="02040503050406030204" pitchFamily="18" charset="0"/>
                            </a:rPr>
                            <m:t>1</m:t>
                          </m:r>
                        </m:sub>
                      </m:sSub>
                      <m:d>
                        <m:dPr>
                          <m:ctrlPr>
                            <a:rPr lang="fr-FR" sz="1200" i="1">
                              <a:latin typeface="Cambria Math" panose="02040503050406030204" pitchFamily="18" charset="0"/>
                            </a:rPr>
                          </m:ctrlPr>
                        </m:dPr>
                        <m:e>
                          <m:r>
                            <a:rPr lang="fr-FR" sz="1200" i="1">
                              <a:latin typeface="Cambria Math" panose="02040503050406030204" pitchFamily="18" charset="0"/>
                            </a:rPr>
                            <m:t>1+</m:t>
                          </m:r>
                          <m:r>
                            <a:rPr lang="fr-FR" sz="1200" i="1">
                              <a:latin typeface="Cambria Math" panose="02040503050406030204" pitchFamily="18" charset="0"/>
                            </a:rPr>
                            <m:t>𝑇𝐻</m:t>
                          </m:r>
                          <m:sSubSup>
                            <m:sSubSupPr>
                              <m:ctrlPr>
                                <a:rPr lang="fr-FR" sz="1200" i="1">
                                  <a:latin typeface="Cambria Math" panose="02040503050406030204" pitchFamily="18" charset="0"/>
                                </a:rPr>
                              </m:ctrlPr>
                            </m:sSubSupPr>
                            <m:e>
                              <m:r>
                                <a:rPr lang="fr-FR" sz="1200" i="1">
                                  <a:latin typeface="Cambria Math" panose="02040503050406030204" pitchFamily="18" charset="0"/>
                                </a:rPr>
                                <m:t>𝐷</m:t>
                              </m:r>
                            </m:e>
                            <m:sub>
                              <m:r>
                                <a:rPr lang="fr-FR" sz="1200" i="1">
                                  <a:latin typeface="Cambria Math" panose="02040503050406030204" pitchFamily="18" charset="0"/>
                                </a:rPr>
                                <m:t>𝑉</m:t>
                              </m:r>
                            </m:sub>
                            <m:sup>
                              <m:r>
                                <a:rPr lang="fr-FR" sz="1200" i="1">
                                  <a:latin typeface="Cambria Math" panose="02040503050406030204" pitchFamily="18" charset="0"/>
                                </a:rPr>
                                <m:t>2</m:t>
                              </m:r>
                            </m:sup>
                          </m:sSubSup>
                        </m:e>
                      </m:d>
                      <m:r>
                        <a:rPr lang="fr-FR" sz="1200" b="0" i="0"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a:rPr lang="fr-FR" sz="1200" b="0" i="1" smtClean="0">
                              <a:latin typeface="Cambria Math" panose="02040503050406030204" pitchFamily="18" charset="0"/>
                            </a:rPr>
                            <m:t>1</m:t>
                          </m:r>
                        </m:sub>
                      </m:sSub>
                      <m:d>
                        <m:dPr>
                          <m:ctrlPr>
                            <a:rPr lang="fr-FR" sz="1200" b="0" i="1" smtClean="0">
                              <a:latin typeface="Cambria Math" panose="02040503050406030204" pitchFamily="18" charset="0"/>
                            </a:rPr>
                          </m:ctrlPr>
                        </m:dPr>
                        <m:e>
                          <m:r>
                            <a:rPr lang="fr-FR" sz="1200" b="0" i="1" smtClean="0">
                              <a:latin typeface="Cambria Math" panose="02040503050406030204" pitchFamily="18" charset="0"/>
                            </a:rPr>
                            <m:t>1+</m:t>
                          </m:r>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𝑇𝐻𝐷</m:t>
                              </m:r>
                            </m:e>
                            <m:sub>
                              <m:r>
                                <a:rPr lang="fr-FR" sz="1200" b="0" i="1" smtClean="0">
                                  <a:latin typeface="Cambria Math" panose="02040503050406030204" pitchFamily="18" charset="0"/>
                                </a:rPr>
                                <m:t>𝐼</m:t>
                              </m:r>
                            </m:sub>
                            <m:sup>
                              <m:r>
                                <a:rPr lang="fr-FR" sz="1200" b="0" i="1" smtClean="0">
                                  <a:latin typeface="Cambria Math" panose="02040503050406030204" pitchFamily="18" charset="0"/>
                                </a:rPr>
                                <m:t>2</m:t>
                              </m:r>
                            </m:sup>
                          </m:sSubSup>
                        </m:e>
                      </m:d>
                    </m:oMath>
                  </m:oMathPara>
                </a14:m>
                <a:endParaRPr lang="fr-FR" sz="1200" dirty="0">
                  <a:latin typeface="Cambria" panose="02040503050406030204" pitchFamily="18" charset="0"/>
                </a:endParaRPr>
              </a:p>
            </p:txBody>
          </p:sp>
        </mc:Choice>
        <mc:Fallback xmlns="">
          <p:sp>
            <p:nvSpPr>
              <p:cNvPr id="23" name="ZoneTexte 22"/>
              <p:cNvSpPr txBox="1">
                <a:spLocks noRot="1" noChangeAspect="1" noMove="1" noResize="1" noEditPoints="1" noAdjustHandles="1" noChangeArrowheads="1" noChangeShapeType="1" noTextEdit="1"/>
              </p:cNvSpPr>
              <p:nvPr/>
            </p:nvSpPr>
            <p:spPr>
              <a:xfrm>
                <a:off x="2881270" y="3086342"/>
                <a:ext cx="2505622" cy="188385"/>
              </a:xfrm>
              <a:prstGeom prst="rect">
                <a:avLst/>
              </a:prstGeom>
              <a:blipFill rotWithShape="0">
                <a:blip r:embed="rId8"/>
                <a:stretch>
                  <a:fillRect l="-973" b="-19355"/>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54" name="ZoneTexte 53"/>
              <p:cNvSpPr txBox="1"/>
              <p:nvPr/>
            </p:nvSpPr>
            <p:spPr>
              <a:xfrm>
                <a:off x="6485965" y="5167118"/>
                <a:ext cx="2453639" cy="276999"/>
              </a:xfrm>
              <a:prstGeom prst="rect">
                <a:avLst/>
              </a:prstGeom>
              <a:noFill/>
            </p:spPr>
            <p:txBody>
              <a:bodyPr wrap="square" rtlCol="0">
                <a:spAutoFit/>
              </a:bodyPr>
              <a:lstStyle/>
              <a:p>
                <a:r>
                  <a:rPr lang="fr-FR" sz="1200" dirty="0" smtClean="0">
                    <a:latin typeface="Cambria" panose="02040503050406030204" pitchFamily="18" charset="0"/>
                  </a:rPr>
                  <a:t>Pertes joules (Exemple </a:t>
                </a:r>
                <a14:m>
                  <m:oMath xmlns:m="http://schemas.openxmlformats.org/officeDocument/2006/math">
                    <m:r>
                      <a:rPr lang="fr-FR" sz="1200" i="1" dirty="0" smtClean="0">
                        <a:latin typeface="Cambria Math" panose="02040503050406030204" pitchFamily="18" charset="0"/>
                      </a:rPr>
                      <m:t>𝑇𝐻</m:t>
                    </m:r>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𝐷</m:t>
                        </m:r>
                      </m:e>
                      <m:sub>
                        <m:r>
                          <a:rPr lang="fr-FR" sz="1200" i="1" dirty="0" smtClean="0">
                            <a:latin typeface="Cambria Math" panose="02040503050406030204" pitchFamily="18" charset="0"/>
                          </a:rPr>
                          <m:t>𝑉</m:t>
                        </m:r>
                      </m:sub>
                    </m:sSub>
                    <m:r>
                      <a:rPr lang="fr-FR" sz="1200" i="1" dirty="0" smtClean="0">
                        <a:latin typeface="Cambria Math" panose="02040503050406030204" pitchFamily="18" charset="0"/>
                      </a:rPr>
                      <m:t>=0</m:t>
                    </m:r>
                  </m:oMath>
                </a14:m>
                <a:r>
                  <a:rPr lang="fr-FR" sz="1200" dirty="0" smtClean="0">
                    <a:latin typeface="Cambria" panose="02040503050406030204" pitchFamily="18" charset="0"/>
                  </a:rPr>
                  <a:t>)</a:t>
                </a:r>
                <a:endParaRPr lang="fr-FR" sz="1200" dirty="0">
                  <a:latin typeface="Cambria" panose="02040503050406030204" pitchFamily="18" charset="0"/>
                </a:endParaRPr>
              </a:p>
            </p:txBody>
          </p:sp>
        </mc:Choice>
        <mc:Fallback xmlns="">
          <p:sp>
            <p:nvSpPr>
              <p:cNvPr id="54" name="ZoneTexte 53"/>
              <p:cNvSpPr txBox="1">
                <a:spLocks noRot="1" noChangeAspect="1" noMove="1" noResize="1" noEditPoints="1" noAdjustHandles="1" noChangeArrowheads="1" noChangeShapeType="1" noTextEdit="1"/>
              </p:cNvSpPr>
              <p:nvPr/>
            </p:nvSpPr>
            <p:spPr>
              <a:xfrm>
                <a:off x="6485965" y="5167118"/>
                <a:ext cx="2453639" cy="276999"/>
              </a:xfrm>
              <a:prstGeom prst="rect">
                <a:avLst/>
              </a:prstGeom>
              <a:blipFill rotWithShape="0">
                <a:blip r:embed="rId9"/>
                <a:stretch>
                  <a:fillRect l="-249" t="-2222" b="-17778"/>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55" name="ZoneTexte 54"/>
              <p:cNvSpPr txBox="1"/>
              <p:nvPr/>
            </p:nvSpPr>
            <p:spPr>
              <a:xfrm>
                <a:off x="6808662" y="3038459"/>
                <a:ext cx="1808244" cy="276999"/>
              </a:xfrm>
              <a:prstGeom prst="rect">
                <a:avLst/>
              </a:prstGeom>
              <a:noFill/>
            </p:spPr>
            <p:txBody>
              <a:bodyPr wrap="square" rtlCol="0">
                <a:spAutoFit/>
              </a:bodyPr>
              <a:lstStyle/>
              <a:p>
                <a:r>
                  <a:rPr lang="fr-FR" sz="1200" dirty="0" smtClean="0">
                    <a:latin typeface="Cambria" panose="02040503050406030204" pitchFamily="18" charset="0"/>
                  </a:rPr>
                  <a:t>PF (Exemple </a:t>
                </a:r>
                <a14:m>
                  <m:oMath xmlns:m="http://schemas.openxmlformats.org/officeDocument/2006/math">
                    <m:r>
                      <a:rPr lang="fr-FR" sz="1200" i="1" dirty="0" smtClean="0">
                        <a:latin typeface="Cambria Math" panose="02040503050406030204" pitchFamily="18" charset="0"/>
                      </a:rPr>
                      <m:t>𝑇𝐻</m:t>
                    </m:r>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𝐷</m:t>
                        </m:r>
                      </m:e>
                      <m:sub>
                        <m:r>
                          <a:rPr lang="fr-FR" sz="1200" i="1" dirty="0" smtClean="0">
                            <a:latin typeface="Cambria Math" panose="02040503050406030204" pitchFamily="18" charset="0"/>
                          </a:rPr>
                          <m:t>𝑉</m:t>
                        </m:r>
                      </m:sub>
                    </m:sSub>
                    <m:r>
                      <a:rPr lang="fr-FR" sz="1200" i="1" dirty="0" smtClean="0">
                        <a:latin typeface="Cambria Math" panose="02040503050406030204" pitchFamily="18" charset="0"/>
                      </a:rPr>
                      <m:t>=0</m:t>
                    </m:r>
                  </m:oMath>
                </a14:m>
                <a:r>
                  <a:rPr lang="fr-FR" sz="1200" dirty="0" smtClean="0">
                    <a:latin typeface="Cambria" panose="02040503050406030204" pitchFamily="18" charset="0"/>
                  </a:rPr>
                  <a:t>)</a:t>
                </a:r>
                <a:endParaRPr lang="fr-FR" sz="1200" dirty="0">
                  <a:latin typeface="Cambria" panose="02040503050406030204" pitchFamily="18" charset="0"/>
                </a:endParaRPr>
              </a:p>
            </p:txBody>
          </p:sp>
        </mc:Choice>
        <mc:Fallback xmlns="">
          <p:sp>
            <p:nvSpPr>
              <p:cNvPr id="55" name="ZoneTexte 54"/>
              <p:cNvSpPr txBox="1">
                <a:spLocks noRot="1" noChangeAspect="1" noMove="1" noResize="1" noEditPoints="1" noAdjustHandles="1" noChangeArrowheads="1" noChangeShapeType="1" noTextEdit="1"/>
              </p:cNvSpPr>
              <p:nvPr/>
            </p:nvSpPr>
            <p:spPr>
              <a:xfrm>
                <a:off x="6808662" y="3038459"/>
                <a:ext cx="1808244" cy="276999"/>
              </a:xfrm>
              <a:prstGeom prst="rect">
                <a:avLst/>
              </a:prstGeom>
              <a:blipFill rotWithShape="0">
                <a:blip r:embed="rId10"/>
                <a:stretch>
                  <a:fillRect l="-337" b="-15217"/>
                </a:stretch>
              </a:blipFill>
            </p:spPr>
            <p:txBody>
              <a:bodyPr/>
              <a:lstStyle/>
              <a:p>
                <a:r>
                  <a:rPr lang="fr-FR">
                    <a:noFill/>
                  </a:rPr>
                  <a:t> </a:t>
                </a:r>
              </a:p>
            </p:txBody>
          </p:sp>
        </mc:Fallback>
      </mc:AlternateContent>
      <p:sp>
        <p:nvSpPr>
          <p:cNvPr id="56" name="ZoneTexte 55"/>
          <p:cNvSpPr txBox="1"/>
          <p:nvPr/>
        </p:nvSpPr>
        <p:spPr>
          <a:xfrm>
            <a:off x="62936" y="2671190"/>
            <a:ext cx="5487700" cy="276999"/>
          </a:xfrm>
          <a:prstGeom prst="rect">
            <a:avLst/>
          </a:prstGeom>
          <a:solidFill>
            <a:srgbClr val="FFFF00"/>
          </a:solidFill>
        </p:spPr>
        <p:txBody>
          <a:bodyPr wrap="square" rtlCol="0">
            <a:spAutoFit/>
          </a:bodyPr>
          <a:lstStyle/>
          <a:p>
            <a:r>
              <a:rPr lang="fr-FR" sz="1200" dirty="0" smtClean="0">
                <a:latin typeface="Cambria" panose="02040503050406030204" pitchFamily="18" charset="0"/>
              </a:rPr>
              <a:t>Pertes cuivre (par effet Joules: Paramètres intervenants: Résistance, courant)</a:t>
            </a:r>
            <a:endParaRPr lang="fr-FR" sz="1200" dirty="0">
              <a:latin typeface="Cambria" panose="02040503050406030204" pitchFamily="18" charset="0"/>
            </a:endParaRPr>
          </a:p>
        </p:txBody>
      </p:sp>
      <p:sp>
        <p:nvSpPr>
          <p:cNvPr id="57" name="ZoneTexte 56"/>
          <p:cNvSpPr txBox="1"/>
          <p:nvPr/>
        </p:nvSpPr>
        <p:spPr>
          <a:xfrm>
            <a:off x="101616" y="4213108"/>
            <a:ext cx="5487700" cy="461665"/>
          </a:xfrm>
          <a:prstGeom prst="rect">
            <a:avLst/>
          </a:prstGeom>
          <a:solidFill>
            <a:srgbClr val="FFC000"/>
          </a:solidFill>
        </p:spPr>
        <p:txBody>
          <a:bodyPr wrap="square" rtlCol="0">
            <a:spAutoFit/>
          </a:bodyPr>
          <a:lstStyle/>
          <a:p>
            <a:r>
              <a:rPr lang="fr-FR" sz="1200" dirty="0" smtClean="0">
                <a:latin typeface="Cambria" panose="02040503050406030204" pitchFamily="18" charset="0"/>
              </a:rPr>
              <a:t>Pertes fer (par effet d’induction: Paramètres intervenants: la fréquence, la densité du flux, i.e., l’induction B )</a:t>
            </a:r>
            <a:endParaRPr lang="fr-FR" sz="1200"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58" name="ZoneTexte 57"/>
              <p:cNvSpPr txBox="1"/>
              <p:nvPr/>
            </p:nvSpPr>
            <p:spPr>
              <a:xfrm>
                <a:off x="1867547" y="4821969"/>
                <a:ext cx="1642822" cy="22961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b="0" i="0" smtClean="0">
                              <a:latin typeface="Cambria Math" panose="02040503050406030204" pitchFamily="18" charset="0"/>
                            </a:rPr>
                            <m:t>hyst</m:t>
                          </m:r>
                        </m:sub>
                      </m:sSub>
                      <m:r>
                        <a:rPr lang="fr-FR" sz="1200" b="0" i="1" smtClean="0">
                          <a:latin typeface="Cambria Math" panose="02040503050406030204" pitchFamily="18" charset="0"/>
                        </a:rPr>
                        <m:t>=</m:t>
                      </m:r>
                      <m:r>
                        <a:rPr lang="fr-FR" sz="1200" b="0" i="1" smtClean="0">
                          <a:latin typeface="Cambria Math" panose="02040503050406030204" pitchFamily="18" charset="0"/>
                          <a:ea typeface="Cambria Math" panose="02040503050406030204" pitchFamily="18" charset="0"/>
                        </a:rPr>
                        <m:t>𝜉</m:t>
                      </m:r>
                      <m:sSub>
                        <m:sSubPr>
                          <m:ctrlPr>
                            <a:rPr lang="fr-FR" sz="1200" b="0" i="1" smtClean="0">
                              <a:latin typeface="Cambria Math" panose="02040503050406030204" pitchFamily="18" charset="0"/>
                              <a:ea typeface="Cambria Math" panose="02040503050406030204" pitchFamily="18" charset="0"/>
                            </a:rPr>
                          </m:ctrlPr>
                        </m:sSubPr>
                        <m:e>
                          <m:r>
                            <a:rPr lang="fr-FR" sz="1200" b="0" i="1" smtClean="0">
                              <a:latin typeface="Cambria Math" panose="02040503050406030204" pitchFamily="18" charset="0"/>
                              <a:ea typeface="Cambria Math" panose="02040503050406030204" pitchFamily="18" charset="0"/>
                            </a:rPr>
                            <m:t>𝑓</m:t>
                          </m:r>
                        </m:e>
                        <m:sub>
                          <m:r>
                            <a:rPr lang="fr-FR" sz="1200" b="0" i="1" smtClean="0">
                              <a:latin typeface="Cambria Math" panose="02040503050406030204" pitchFamily="18" charset="0"/>
                              <a:ea typeface="Cambria Math" panose="02040503050406030204" pitchFamily="18" charset="0"/>
                            </a:rPr>
                            <m:t>1</m:t>
                          </m:r>
                        </m:sub>
                      </m:sSub>
                      <m:sSubSup>
                        <m:sSubSupPr>
                          <m:ctrlPr>
                            <a:rPr lang="fr-FR" sz="1200" b="0" i="1" smtClean="0">
                              <a:latin typeface="Cambria Math" panose="02040503050406030204" pitchFamily="18" charset="0"/>
                              <a:ea typeface="Cambria Math" panose="02040503050406030204" pitchFamily="18" charset="0"/>
                            </a:rPr>
                          </m:ctrlPr>
                        </m:sSubSupPr>
                        <m:e>
                          <m:r>
                            <a:rPr lang="fr-FR" sz="1200" b="0" i="1" smtClean="0">
                              <a:latin typeface="Cambria Math" panose="02040503050406030204" pitchFamily="18" charset="0"/>
                              <a:ea typeface="Cambria Math" panose="02040503050406030204" pitchFamily="18" charset="0"/>
                            </a:rPr>
                            <m:t>𝐵</m:t>
                          </m:r>
                        </m:e>
                        <m:sub>
                          <m:r>
                            <a:rPr lang="fr-FR" sz="1200" b="0" i="1" smtClean="0">
                              <a:latin typeface="Cambria Math" panose="02040503050406030204" pitchFamily="18" charset="0"/>
                              <a:ea typeface="Cambria Math" panose="02040503050406030204" pitchFamily="18" charset="0"/>
                            </a:rPr>
                            <m:t>𝑚</m:t>
                          </m:r>
                          <m:r>
                            <a:rPr lang="fr-FR" sz="1200" b="0" i="1" smtClean="0">
                              <a:latin typeface="Cambria Math" panose="02040503050406030204" pitchFamily="18" charset="0"/>
                              <a:ea typeface="Cambria Math" panose="02040503050406030204" pitchFamily="18" charset="0"/>
                            </a:rPr>
                            <m:t>1</m:t>
                          </m:r>
                        </m:sub>
                        <m:sup>
                          <m:r>
                            <a:rPr lang="fr-FR" sz="1200" b="0" i="1" smtClean="0">
                              <a:latin typeface="Cambria Math" panose="02040503050406030204" pitchFamily="18" charset="0"/>
                              <a:ea typeface="Cambria Math" panose="02040503050406030204" pitchFamily="18" charset="0"/>
                            </a:rPr>
                            <m:t>𝜈</m:t>
                          </m:r>
                        </m:sup>
                      </m:sSubSup>
                      <m:r>
                        <a:rPr lang="fr-FR" sz="1200" b="0" i="1" smtClean="0">
                          <a:latin typeface="Cambria Math" panose="02040503050406030204" pitchFamily="18" charset="0"/>
                          <a:ea typeface="Cambria Math" panose="02040503050406030204" pitchFamily="18" charset="0"/>
                        </a:rPr>
                        <m:t>, </m:t>
                      </m:r>
                      <m:r>
                        <a:rPr lang="fr-FR" sz="1200" b="0" i="1" smtClean="0">
                          <a:latin typeface="Cambria Math" panose="02040503050406030204" pitchFamily="18" charset="0"/>
                          <a:ea typeface="Cambria Math" panose="02040503050406030204" pitchFamily="18" charset="0"/>
                        </a:rPr>
                        <m:t>𝜈</m:t>
                      </m:r>
                      <m:r>
                        <a:rPr lang="fr-FR" sz="1200" b="0" i="1" smtClean="0">
                          <a:latin typeface="Cambria Math" panose="02040503050406030204" pitchFamily="18" charset="0"/>
                          <a:ea typeface="Cambria Math" panose="02040503050406030204" pitchFamily="18" charset="0"/>
                        </a:rPr>
                        <m:t>=1,6</m:t>
                      </m:r>
                    </m:oMath>
                  </m:oMathPara>
                </a14:m>
                <a:endParaRPr lang="fr-FR" sz="1200" dirty="0"/>
              </a:p>
            </p:txBody>
          </p:sp>
        </mc:Choice>
        <mc:Fallback xmlns="">
          <p:sp>
            <p:nvSpPr>
              <p:cNvPr id="28" name="ZoneTexte 27"/>
              <p:cNvSpPr txBox="1">
                <a:spLocks noRot="1" noChangeAspect="1" noMove="1" noResize="1" noEditPoints="1" noAdjustHandles="1" noChangeArrowheads="1" noChangeShapeType="1" noTextEdit="1"/>
              </p:cNvSpPr>
              <p:nvPr/>
            </p:nvSpPr>
            <p:spPr>
              <a:xfrm>
                <a:off x="1867547" y="4821969"/>
                <a:ext cx="1642822" cy="229615"/>
              </a:xfrm>
              <a:prstGeom prst="rect">
                <a:avLst/>
              </a:prstGeom>
              <a:blipFill rotWithShape="0">
                <a:blip r:embed="rId11"/>
                <a:stretch>
                  <a:fillRect l="-1852" r="-1481" b="-2894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59" name="ZoneTexte 58"/>
              <p:cNvSpPr txBox="1"/>
              <p:nvPr/>
            </p:nvSpPr>
            <p:spPr>
              <a:xfrm>
                <a:off x="1884082" y="5265210"/>
                <a:ext cx="1071704" cy="20467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b="0" i="0" smtClean="0">
                              <a:latin typeface="Cambria Math" panose="02040503050406030204" pitchFamily="18" charset="0"/>
                            </a:rPr>
                            <m:t>fclt</m:t>
                          </m:r>
                        </m:sub>
                      </m:sSub>
                      <m:r>
                        <a:rPr lang="fr-FR" sz="1200" b="0" i="1" smtClean="0">
                          <a:latin typeface="Cambria Math" panose="02040503050406030204" pitchFamily="18" charset="0"/>
                        </a:rPr>
                        <m:t>=</m:t>
                      </m:r>
                      <m:r>
                        <a:rPr lang="fr-FR" sz="1200" b="0" i="1" smtClean="0">
                          <a:latin typeface="Cambria Math" panose="02040503050406030204" pitchFamily="18" charset="0"/>
                          <a:ea typeface="Cambria Math" panose="02040503050406030204" pitchFamily="18" charset="0"/>
                        </a:rPr>
                        <m:t>𝜅</m:t>
                      </m:r>
                      <m:sSubSup>
                        <m:sSubSupPr>
                          <m:ctrlPr>
                            <a:rPr lang="fr-FR" sz="1200" b="0" i="1" smtClean="0">
                              <a:latin typeface="Cambria Math" panose="02040503050406030204" pitchFamily="18" charset="0"/>
                              <a:ea typeface="Cambria Math" panose="02040503050406030204" pitchFamily="18" charset="0"/>
                            </a:rPr>
                          </m:ctrlPr>
                        </m:sSubSupPr>
                        <m:e>
                          <m:r>
                            <a:rPr lang="fr-FR" sz="1200" b="0" i="1" smtClean="0">
                              <a:latin typeface="Cambria Math" panose="02040503050406030204" pitchFamily="18" charset="0"/>
                              <a:ea typeface="Cambria Math" panose="02040503050406030204" pitchFamily="18" charset="0"/>
                            </a:rPr>
                            <m:t>𝑓</m:t>
                          </m:r>
                        </m:e>
                        <m:sub>
                          <m:r>
                            <a:rPr lang="fr-FR" sz="1200" b="0" i="1" smtClean="0">
                              <a:latin typeface="Cambria Math" panose="02040503050406030204" pitchFamily="18" charset="0"/>
                              <a:ea typeface="Cambria Math" panose="02040503050406030204" pitchFamily="18" charset="0"/>
                            </a:rPr>
                            <m:t>1</m:t>
                          </m:r>
                        </m:sub>
                        <m:sup>
                          <m:r>
                            <a:rPr lang="fr-FR" sz="1200" b="0" i="1" smtClean="0">
                              <a:latin typeface="Cambria Math" panose="02040503050406030204" pitchFamily="18" charset="0"/>
                              <a:ea typeface="Cambria Math" panose="02040503050406030204" pitchFamily="18" charset="0"/>
                            </a:rPr>
                            <m:t>2</m:t>
                          </m:r>
                        </m:sup>
                      </m:sSubSup>
                      <m:sSubSup>
                        <m:sSubSupPr>
                          <m:ctrlPr>
                            <a:rPr lang="fr-FR" sz="1200" b="0" i="1" smtClean="0">
                              <a:latin typeface="Cambria Math" panose="02040503050406030204" pitchFamily="18" charset="0"/>
                              <a:ea typeface="Cambria Math" panose="02040503050406030204" pitchFamily="18" charset="0"/>
                            </a:rPr>
                          </m:ctrlPr>
                        </m:sSubSupPr>
                        <m:e>
                          <m:r>
                            <a:rPr lang="fr-FR" sz="1200" b="0" i="1" smtClean="0">
                              <a:latin typeface="Cambria Math" panose="02040503050406030204" pitchFamily="18" charset="0"/>
                              <a:ea typeface="Cambria Math" panose="02040503050406030204" pitchFamily="18" charset="0"/>
                            </a:rPr>
                            <m:t>𝐵</m:t>
                          </m:r>
                        </m:e>
                        <m:sub>
                          <m:r>
                            <a:rPr lang="fr-FR" sz="1200" b="0" i="1" smtClean="0">
                              <a:latin typeface="Cambria Math" panose="02040503050406030204" pitchFamily="18" charset="0"/>
                              <a:ea typeface="Cambria Math" panose="02040503050406030204" pitchFamily="18" charset="0"/>
                            </a:rPr>
                            <m:t>𝑚</m:t>
                          </m:r>
                          <m:r>
                            <a:rPr lang="fr-FR" sz="1200" b="0" i="1" smtClean="0">
                              <a:latin typeface="Cambria Math" panose="02040503050406030204" pitchFamily="18" charset="0"/>
                              <a:ea typeface="Cambria Math" panose="02040503050406030204" pitchFamily="18" charset="0"/>
                            </a:rPr>
                            <m:t>1</m:t>
                          </m:r>
                        </m:sub>
                        <m:sup>
                          <m:r>
                            <a:rPr lang="fr-FR" sz="1200" b="0" i="1" smtClean="0">
                              <a:latin typeface="Cambria Math" panose="02040503050406030204" pitchFamily="18" charset="0"/>
                              <a:ea typeface="Cambria Math" panose="02040503050406030204" pitchFamily="18" charset="0"/>
                            </a:rPr>
                            <m:t>2</m:t>
                          </m:r>
                        </m:sup>
                      </m:sSubSup>
                    </m:oMath>
                  </m:oMathPara>
                </a14:m>
                <a:endParaRPr lang="fr-FR" sz="1200" dirty="0"/>
              </a:p>
            </p:txBody>
          </p:sp>
        </mc:Choice>
        <mc:Fallback xmlns="">
          <p:sp>
            <p:nvSpPr>
              <p:cNvPr id="29" name="ZoneTexte 28"/>
              <p:cNvSpPr txBox="1">
                <a:spLocks noRot="1" noChangeAspect="1" noMove="1" noResize="1" noEditPoints="1" noAdjustHandles="1" noChangeArrowheads="1" noChangeShapeType="1" noTextEdit="1"/>
              </p:cNvSpPr>
              <p:nvPr/>
            </p:nvSpPr>
            <p:spPr>
              <a:xfrm>
                <a:off x="1884082" y="5265210"/>
                <a:ext cx="1071704" cy="204671"/>
              </a:xfrm>
              <a:prstGeom prst="rect">
                <a:avLst/>
              </a:prstGeom>
              <a:blipFill rotWithShape="0">
                <a:blip r:embed="rId12"/>
                <a:stretch>
                  <a:fillRect l="-2841" b="-30303"/>
                </a:stretch>
              </a:blipFill>
            </p:spPr>
            <p:txBody>
              <a:bodyPr/>
              <a:lstStyle/>
              <a:p>
                <a:r>
                  <a:rPr lang="fr-FR">
                    <a:noFill/>
                  </a:rPr>
                  <a:t> </a:t>
                </a:r>
              </a:p>
            </p:txBody>
          </p:sp>
        </mc:Fallback>
      </mc:AlternateContent>
      <p:sp>
        <p:nvSpPr>
          <p:cNvPr id="60" name="ZoneTexte 59"/>
          <p:cNvSpPr txBox="1"/>
          <p:nvPr/>
        </p:nvSpPr>
        <p:spPr>
          <a:xfrm>
            <a:off x="101616" y="4772464"/>
            <a:ext cx="1553103" cy="276999"/>
          </a:xfrm>
          <a:prstGeom prst="rect">
            <a:avLst/>
          </a:prstGeom>
          <a:noFill/>
        </p:spPr>
        <p:txBody>
          <a:bodyPr wrap="square" rtlCol="0">
            <a:spAutoFit/>
          </a:bodyPr>
          <a:lstStyle/>
          <a:p>
            <a:r>
              <a:rPr lang="fr-FR" sz="1200" dirty="0" smtClean="0">
                <a:latin typeface="Cambria" panose="02040503050406030204" pitchFamily="18" charset="0"/>
              </a:rPr>
              <a:t>Pertes par hystérésis</a:t>
            </a:r>
            <a:endParaRPr lang="fr-FR" sz="1200" dirty="0">
              <a:latin typeface="Cambria" panose="02040503050406030204" pitchFamily="18" charset="0"/>
            </a:endParaRPr>
          </a:p>
        </p:txBody>
      </p:sp>
      <p:sp>
        <p:nvSpPr>
          <p:cNvPr id="61" name="ZoneTexte 60"/>
          <p:cNvSpPr txBox="1"/>
          <p:nvPr/>
        </p:nvSpPr>
        <p:spPr>
          <a:xfrm>
            <a:off x="101616" y="5203273"/>
            <a:ext cx="2096431" cy="461665"/>
          </a:xfrm>
          <a:prstGeom prst="rect">
            <a:avLst/>
          </a:prstGeom>
          <a:noFill/>
        </p:spPr>
        <p:txBody>
          <a:bodyPr wrap="square" rtlCol="0">
            <a:spAutoFit/>
          </a:bodyPr>
          <a:lstStyle/>
          <a:p>
            <a:r>
              <a:rPr lang="fr-FR" sz="1200" dirty="0" smtClean="0">
                <a:latin typeface="Cambria" panose="02040503050406030204" pitchFamily="18" charset="0"/>
              </a:rPr>
              <a:t>Pertes par courants de Foucault</a:t>
            </a:r>
            <a:endParaRPr lang="fr-FR" sz="1200" dirty="0">
              <a:latin typeface="Cambria" panose="02040503050406030204" pitchFamily="18" charset="0"/>
            </a:endParaRPr>
          </a:p>
        </p:txBody>
      </p:sp>
    </p:spTree>
    <p:extLst>
      <p:ext uri="{BB962C8B-B14F-4D97-AF65-F5344CB8AC3E}">
        <p14:creationId xmlns:p14="http://schemas.microsoft.com/office/powerpoint/2010/main" val="2319387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ipe(up)">
                                      <p:cBhvr>
                                        <p:cTn id="7" dur="500"/>
                                        <p:tgtEl>
                                          <p:spTgt spid="50"/>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heel(1)">
                                      <p:cBhvr>
                                        <p:cTn id="11" dur="1000"/>
                                        <p:tgtEl>
                                          <p:spTgt spid="46"/>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1"/>
                                        </p:tgtEl>
                                        <p:attrNameLst>
                                          <p:attrName>style.visibility</p:attrName>
                                        </p:attrNameLst>
                                      </p:cBhvr>
                                      <p:to>
                                        <p:strVal val="visible"/>
                                      </p:to>
                                    </p:set>
                                    <p:animEffect transition="in" filter="wipe(up)">
                                      <p:cBhvr>
                                        <p:cTn id="15" dur="500"/>
                                        <p:tgtEl>
                                          <p:spTgt spid="51"/>
                                        </p:tgtEl>
                                      </p:cBhvr>
                                    </p:animEffect>
                                  </p:childTnLst>
                                </p:cTn>
                              </p:par>
                            </p:childTnLst>
                          </p:cTn>
                        </p:par>
                        <p:par>
                          <p:cTn id="16" fill="hold">
                            <p:stCondLst>
                              <p:cond delay="2000"/>
                            </p:stCondLst>
                            <p:childTnLst>
                              <p:par>
                                <p:cTn id="17" presetID="21" presetClass="entr" presetSubtype="1"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wheel(1)">
                                      <p:cBhvr>
                                        <p:cTn id="19" dur="1000"/>
                                        <p:tgtEl>
                                          <p:spTgt spid="47"/>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wipe(up)">
                                      <p:cBhvr>
                                        <p:cTn id="23" dur="500"/>
                                        <p:tgtEl>
                                          <p:spTgt spid="49"/>
                                        </p:tgtEl>
                                      </p:cBhvr>
                                    </p:animEffect>
                                  </p:childTnLst>
                                </p:cTn>
                              </p:par>
                            </p:childTnLst>
                          </p:cTn>
                        </p:par>
                        <p:par>
                          <p:cTn id="24" fill="hold">
                            <p:stCondLst>
                              <p:cond delay="3500"/>
                            </p:stCondLst>
                            <p:childTnLst>
                              <p:par>
                                <p:cTn id="25" presetID="21" presetClass="entr" presetSubtype="1"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heel(1)">
                                      <p:cBhvr>
                                        <p:cTn id="27" dur="1000"/>
                                        <p:tgtEl>
                                          <p:spTgt spid="48"/>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circle(in)">
                                      <p:cBhvr>
                                        <p:cTn id="32" dur="1000"/>
                                        <p:tgtEl>
                                          <p:spTgt spid="56"/>
                                        </p:tgtEl>
                                      </p:cBhvr>
                                    </p:animEffect>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wipe(left)">
                                      <p:cBhvr>
                                        <p:cTn id="36" dur="500"/>
                                        <p:tgtEl>
                                          <p:spTgt spid="52"/>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left)">
                                      <p:cBhvr>
                                        <p:cTn id="40" dur="500"/>
                                        <p:tgtEl>
                                          <p:spTgt spid="53"/>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down)">
                                      <p:cBhvr>
                                        <p:cTn id="45" dur="500"/>
                                        <p:tgtEl>
                                          <p:spTgt spid="34"/>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grpId="0" nodeType="clickEffect">
                                  <p:stCondLst>
                                    <p:cond delay="0"/>
                                  </p:stCondLst>
                                  <p:childTnLst>
                                    <p:set>
                                      <p:cBhvr>
                                        <p:cTn id="49" dur="1" fill="hold">
                                          <p:stCondLst>
                                            <p:cond delay="0"/>
                                          </p:stCondLst>
                                        </p:cTn>
                                        <p:tgtEl>
                                          <p:spTgt spid="57"/>
                                        </p:tgtEl>
                                        <p:attrNameLst>
                                          <p:attrName>style.visibility</p:attrName>
                                        </p:attrNameLst>
                                      </p:cBhvr>
                                      <p:to>
                                        <p:strVal val="visible"/>
                                      </p:to>
                                    </p:set>
                                    <p:animEffect transition="in" filter="circle(in)">
                                      <p:cBhvr>
                                        <p:cTn id="50" dur="1000"/>
                                        <p:tgtEl>
                                          <p:spTgt spid="57"/>
                                        </p:tgtEl>
                                      </p:cBhvr>
                                    </p:animEffect>
                                  </p:childTnLst>
                                </p:cTn>
                              </p:par>
                            </p:childTnLst>
                          </p:cTn>
                        </p:par>
                        <p:par>
                          <p:cTn id="51" fill="hold">
                            <p:stCondLst>
                              <p:cond delay="1000"/>
                            </p:stCondLst>
                            <p:childTnLst>
                              <p:par>
                                <p:cTn id="52" presetID="22" presetClass="entr" presetSubtype="8" fill="hold" grpId="0" nodeType="afterEffect">
                                  <p:stCondLst>
                                    <p:cond delay="0"/>
                                  </p:stCondLst>
                                  <p:childTnLst>
                                    <p:set>
                                      <p:cBhvr>
                                        <p:cTn id="53" dur="1" fill="hold">
                                          <p:stCondLst>
                                            <p:cond delay="0"/>
                                          </p:stCondLst>
                                        </p:cTn>
                                        <p:tgtEl>
                                          <p:spTgt spid="60"/>
                                        </p:tgtEl>
                                        <p:attrNameLst>
                                          <p:attrName>style.visibility</p:attrName>
                                        </p:attrNameLst>
                                      </p:cBhvr>
                                      <p:to>
                                        <p:strVal val="visible"/>
                                      </p:to>
                                    </p:set>
                                    <p:animEffect transition="in" filter="wipe(left)">
                                      <p:cBhvr>
                                        <p:cTn id="54" dur="500"/>
                                        <p:tgtEl>
                                          <p:spTgt spid="60"/>
                                        </p:tgtEl>
                                      </p:cBhvr>
                                    </p:animEffect>
                                  </p:childTnLst>
                                </p:cTn>
                              </p:par>
                            </p:childTnLst>
                          </p:cTn>
                        </p:par>
                        <p:par>
                          <p:cTn id="55" fill="hold">
                            <p:stCondLst>
                              <p:cond delay="1500"/>
                            </p:stCondLst>
                            <p:childTnLst>
                              <p:par>
                                <p:cTn id="56" presetID="22" presetClass="entr" presetSubtype="8" fill="hold" grpId="0" nodeType="afterEffect">
                                  <p:stCondLst>
                                    <p:cond delay="0"/>
                                  </p:stCondLst>
                                  <p:childTnLst>
                                    <p:set>
                                      <p:cBhvr>
                                        <p:cTn id="57" dur="1" fill="hold">
                                          <p:stCondLst>
                                            <p:cond delay="0"/>
                                          </p:stCondLst>
                                        </p:cTn>
                                        <p:tgtEl>
                                          <p:spTgt spid="58"/>
                                        </p:tgtEl>
                                        <p:attrNameLst>
                                          <p:attrName>style.visibility</p:attrName>
                                        </p:attrNameLst>
                                      </p:cBhvr>
                                      <p:to>
                                        <p:strVal val="visible"/>
                                      </p:to>
                                    </p:set>
                                    <p:animEffect transition="in" filter="wipe(left)">
                                      <p:cBhvr>
                                        <p:cTn id="58" dur="500"/>
                                        <p:tgtEl>
                                          <p:spTgt spid="58"/>
                                        </p:tgtEl>
                                      </p:cBhvr>
                                    </p:animEffect>
                                  </p:childTnLst>
                                </p:cTn>
                              </p:par>
                            </p:childTnLst>
                          </p:cTn>
                        </p:par>
                        <p:par>
                          <p:cTn id="59" fill="hold">
                            <p:stCondLst>
                              <p:cond delay="2000"/>
                            </p:stCondLst>
                            <p:childTnLst>
                              <p:par>
                                <p:cTn id="60" presetID="22" presetClass="entr" presetSubtype="8" fill="hold" grpId="0" nodeType="after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wipe(left)">
                                      <p:cBhvr>
                                        <p:cTn id="62" dur="500"/>
                                        <p:tgtEl>
                                          <p:spTgt spid="61"/>
                                        </p:tgtEl>
                                      </p:cBhvr>
                                    </p:animEffect>
                                  </p:childTnLst>
                                </p:cTn>
                              </p:par>
                            </p:childTnLst>
                          </p:cTn>
                        </p:par>
                        <p:par>
                          <p:cTn id="63" fill="hold">
                            <p:stCondLst>
                              <p:cond delay="2500"/>
                            </p:stCondLst>
                            <p:childTnLst>
                              <p:par>
                                <p:cTn id="64" presetID="22" presetClass="entr" presetSubtype="8" fill="hold" grpId="0" nodeType="afterEffect">
                                  <p:stCondLst>
                                    <p:cond delay="0"/>
                                  </p:stCondLst>
                                  <p:childTnLst>
                                    <p:set>
                                      <p:cBhvr>
                                        <p:cTn id="65" dur="1" fill="hold">
                                          <p:stCondLst>
                                            <p:cond delay="0"/>
                                          </p:stCondLst>
                                        </p:cTn>
                                        <p:tgtEl>
                                          <p:spTgt spid="59"/>
                                        </p:tgtEl>
                                        <p:attrNameLst>
                                          <p:attrName>style.visibility</p:attrName>
                                        </p:attrNameLst>
                                      </p:cBhvr>
                                      <p:to>
                                        <p:strVal val="visible"/>
                                      </p:to>
                                    </p:set>
                                    <p:animEffect transition="in" filter="wipe(left)">
                                      <p:cBhvr>
                                        <p:cTn id="66" dur="500"/>
                                        <p:tgtEl>
                                          <p:spTgt spid="59"/>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grpId="0" nodeType="click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ipe(down)">
                                      <p:cBhvr>
                                        <p:cTn id="71" dur="500"/>
                                        <p:tgtEl>
                                          <p:spTgt spid="36"/>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35"/>
                                        </p:tgtEl>
                                        <p:attrNameLst>
                                          <p:attrName>style.visibility</p:attrName>
                                        </p:attrNameLst>
                                      </p:cBhvr>
                                      <p:to>
                                        <p:strVal val="visible"/>
                                      </p:to>
                                    </p:set>
                                    <p:animEffect transition="in" filter="wipe(down)">
                                      <p:cBhvr>
                                        <p:cTn id="74" dur="500"/>
                                        <p:tgtEl>
                                          <p:spTgt spid="35"/>
                                        </p:tgtEl>
                                      </p:cBhvr>
                                    </p:animEffect>
                                  </p:childTnLst>
                                </p:cTn>
                              </p:par>
                            </p:childTnLst>
                          </p:cTn>
                        </p:par>
                      </p:childTnLst>
                    </p:cTn>
                  </p:par>
                  <p:par>
                    <p:cTn id="75" fill="hold">
                      <p:stCondLst>
                        <p:cond delay="indefinite"/>
                      </p:stCondLst>
                      <p:childTnLst>
                        <p:par>
                          <p:cTn id="76" fill="hold">
                            <p:stCondLst>
                              <p:cond delay="0"/>
                            </p:stCondLst>
                            <p:childTnLst>
                              <p:par>
                                <p:cTn id="77" presetID="21" presetClass="entr" presetSubtype="1" fill="hold" nodeType="click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wheel(1)">
                                      <p:cBhvr>
                                        <p:cTn id="79" dur="2000"/>
                                        <p:tgtEl>
                                          <p:spTgt spid="43"/>
                                        </p:tgtEl>
                                      </p:cBhvr>
                                    </p:animEffect>
                                  </p:childTnLst>
                                </p:cTn>
                              </p:par>
                              <p:par>
                                <p:cTn id="80" presetID="21" presetClass="entr" presetSubtype="1" fill="hold" grpId="0" nodeType="with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wheel(1)">
                                      <p:cBhvr>
                                        <p:cTn id="82" dur="2000"/>
                                        <p:tgtEl>
                                          <p:spTgt spid="55"/>
                                        </p:tgtEl>
                                      </p:cBhvr>
                                    </p:animEffect>
                                  </p:childTnLst>
                                </p:cTn>
                              </p:par>
                              <p:par>
                                <p:cTn id="83" presetID="21" presetClass="entr" presetSubtype="1" fill="hold" nodeType="withEffect">
                                  <p:stCondLst>
                                    <p:cond delay="0"/>
                                  </p:stCondLst>
                                  <p:childTnLst>
                                    <p:set>
                                      <p:cBhvr>
                                        <p:cTn id="84" dur="1" fill="hold">
                                          <p:stCondLst>
                                            <p:cond delay="0"/>
                                          </p:stCondLst>
                                        </p:cTn>
                                        <p:tgtEl>
                                          <p:spTgt spid="44"/>
                                        </p:tgtEl>
                                        <p:attrNameLst>
                                          <p:attrName>style.visibility</p:attrName>
                                        </p:attrNameLst>
                                      </p:cBhvr>
                                      <p:to>
                                        <p:strVal val="visible"/>
                                      </p:to>
                                    </p:set>
                                    <p:animEffect transition="in" filter="wheel(1)">
                                      <p:cBhvr>
                                        <p:cTn id="85" dur="2000"/>
                                        <p:tgtEl>
                                          <p:spTgt spid="44"/>
                                        </p:tgtEl>
                                      </p:cBhvr>
                                    </p:animEffect>
                                  </p:childTnLst>
                                </p:cTn>
                              </p:par>
                              <p:par>
                                <p:cTn id="86" presetID="21" presetClass="entr" presetSubtype="1" fill="hold" grpId="0" nodeType="withEffect">
                                  <p:stCondLst>
                                    <p:cond delay="0"/>
                                  </p:stCondLst>
                                  <p:childTnLst>
                                    <p:set>
                                      <p:cBhvr>
                                        <p:cTn id="87" dur="1" fill="hold">
                                          <p:stCondLst>
                                            <p:cond delay="0"/>
                                          </p:stCondLst>
                                        </p:cTn>
                                        <p:tgtEl>
                                          <p:spTgt spid="54"/>
                                        </p:tgtEl>
                                        <p:attrNameLst>
                                          <p:attrName>style.visibility</p:attrName>
                                        </p:attrNameLst>
                                      </p:cBhvr>
                                      <p:to>
                                        <p:strVal val="visible"/>
                                      </p:to>
                                    </p:set>
                                    <p:animEffect transition="in" filter="wheel(1)">
                                      <p:cBhvr>
                                        <p:cTn id="88" dur="2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46" grpId="0" animBg="1"/>
      <p:bldP spid="47" grpId="0" animBg="1"/>
      <p:bldP spid="48" grpId="0" animBg="1"/>
      <p:bldP spid="49" grpId="0" animBg="1"/>
      <p:bldP spid="50" grpId="0" animBg="1"/>
      <p:bldP spid="51" grpId="0" animBg="1"/>
      <p:bldP spid="52" grpId="0"/>
      <p:bldP spid="53" grpId="0"/>
      <p:bldP spid="54" grpId="0"/>
      <p:bldP spid="55" grpId="0"/>
      <p:bldP spid="56" grpId="0" animBg="1"/>
      <p:bldP spid="57" grpId="0" animBg="1"/>
      <p:bldP spid="58" grpId="0"/>
      <p:bldP spid="59" grpId="0"/>
      <p:bldP spid="60" grpId="0"/>
      <p:bldP spid="6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a:latin typeface="Cambria" panose="02040503050406030204" pitchFamily="18" charset="0"/>
              </a:rPr>
              <a:t>Effets des perturbations de l’onde</a:t>
            </a:r>
          </a:p>
        </p:txBody>
      </p:sp>
      <p:sp>
        <p:nvSpPr>
          <p:cNvPr id="5" name="ZoneTexte 4"/>
          <p:cNvSpPr txBox="1"/>
          <p:nvPr/>
        </p:nvSpPr>
        <p:spPr>
          <a:xfrm>
            <a:off x="213926" y="862951"/>
            <a:ext cx="8753582" cy="307777"/>
          </a:xfrm>
          <a:prstGeom prst="rect">
            <a:avLst/>
          </a:prstGeom>
          <a:solidFill>
            <a:schemeClr val="accent5">
              <a:lumMod val="60000"/>
              <a:lumOff val="40000"/>
            </a:schemeClr>
          </a:solidFill>
        </p:spPr>
        <p:txBody>
          <a:bodyPr wrap="square" rtlCol="0">
            <a:spAutoFit/>
          </a:bodyPr>
          <a:lstStyle/>
          <a:p>
            <a:pPr algn="ctr"/>
            <a:r>
              <a:rPr lang="fr-FR" sz="1400" b="1" dirty="0" smtClean="0">
                <a:latin typeface="Cambria" panose="02040503050406030204" pitchFamily="18" charset="0"/>
              </a:rPr>
              <a:t>Les pertes en présence d’harmoniques</a:t>
            </a:r>
            <a:endParaRPr lang="fr-FR" sz="1400" b="1" dirty="0">
              <a:latin typeface="Cambria" panose="02040503050406030204" pitchFamily="18" charset="0"/>
            </a:endParaRPr>
          </a:p>
        </p:txBody>
      </p:sp>
      <p:sp>
        <p:nvSpPr>
          <p:cNvPr id="40" name="Espace réservé de la date 39"/>
          <p:cNvSpPr>
            <a:spLocks noGrp="1"/>
          </p:cNvSpPr>
          <p:nvPr>
            <p:ph type="dt" sz="half" idx="10"/>
          </p:nvPr>
        </p:nvSpPr>
        <p:spPr/>
        <p:txBody>
          <a:bodyPr/>
          <a:lstStyle/>
          <a:p>
            <a:fld id="{77FE0B3A-2971-4243-A8CB-EE3927BDC0CD}" type="datetime1">
              <a:rPr lang="en-US" smtClean="0"/>
              <a:t>4/12/2018</a:t>
            </a:fld>
            <a:endParaRPr lang="fr-FR"/>
          </a:p>
        </p:txBody>
      </p:sp>
      <p:sp>
        <p:nvSpPr>
          <p:cNvPr id="41" name="Espace réservé du pied de page 40"/>
          <p:cNvSpPr>
            <a:spLocks noGrp="1"/>
          </p:cNvSpPr>
          <p:nvPr>
            <p:ph type="ftr" sz="quarter" idx="11"/>
          </p:nvPr>
        </p:nvSpPr>
        <p:spPr/>
        <p:txBody>
          <a:bodyPr/>
          <a:lstStyle/>
          <a:p>
            <a:r>
              <a:rPr lang="fr-FR" smtClean="0"/>
              <a:t>F. HAMOUDI-Power Quality course</a:t>
            </a:r>
            <a:endParaRPr lang="fr-FR"/>
          </a:p>
        </p:txBody>
      </p:sp>
      <p:sp>
        <p:nvSpPr>
          <p:cNvPr id="42" name="Espace réservé du numéro de diapositive 41"/>
          <p:cNvSpPr>
            <a:spLocks noGrp="1"/>
          </p:cNvSpPr>
          <p:nvPr>
            <p:ph type="sldNum" sz="quarter" idx="12"/>
          </p:nvPr>
        </p:nvSpPr>
        <p:spPr/>
        <p:txBody>
          <a:bodyPr/>
          <a:lstStyle/>
          <a:p>
            <a:fld id="{B76D70BF-9E66-48FB-BC9D-44A2DEA7CFB5}" type="slidenum">
              <a:rPr lang="fr-FR" smtClean="0"/>
              <a:t>23</a:t>
            </a:fld>
            <a:endParaRPr lang="fr-FR"/>
          </a:p>
        </p:txBody>
      </p:sp>
      <p:sp>
        <p:nvSpPr>
          <p:cNvPr id="30" name="ZoneTexte 29"/>
          <p:cNvSpPr txBox="1"/>
          <p:nvPr/>
        </p:nvSpPr>
        <p:spPr>
          <a:xfrm>
            <a:off x="114411" y="1284971"/>
            <a:ext cx="5084313" cy="276999"/>
          </a:xfrm>
          <a:prstGeom prst="rect">
            <a:avLst/>
          </a:prstGeom>
          <a:solidFill>
            <a:schemeClr val="tx2">
              <a:lumMod val="40000"/>
              <a:lumOff val="60000"/>
            </a:schemeClr>
          </a:solidFill>
        </p:spPr>
        <p:txBody>
          <a:bodyPr wrap="square" rtlCol="0">
            <a:spAutoFit/>
          </a:bodyPr>
          <a:lstStyle/>
          <a:p>
            <a:r>
              <a:rPr lang="fr-FR" sz="1200" dirty="0" smtClean="0">
                <a:latin typeface="Cambria" panose="02040503050406030204" pitchFamily="18" charset="0"/>
              </a:rPr>
              <a:t>Pertes diélectriques (Paramètres intervenants: la fréquence, la tension)</a:t>
            </a:r>
            <a:endParaRPr lang="fr-FR" sz="1200" dirty="0">
              <a:latin typeface="Cambria" panose="02040503050406030204" pitchFamily="18" charset="0"/>
            </a:endParaRPr>
          </a:p>
        </p:txBody>
      </p:sp>
      <p:pic>
        <p:nvPicPr>
          <p:cNvPr id="31" name="Image 3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8831" y="1726910"/>
            <a:ext cx="2395728" cy="786384"/>
          </a:xfrm>
          <a:prstGeom prst="rect">
            <a:avLst/>
          </a:prstGeom>
        </p:spPr>
      </p:pic>
      <mc:AlternateContent xmlns:mc="http://schemas.openxmlformats.org/markup-compatibility/2006" xmlns:a14="http://schemas.microsoft.com/office/drawing/2010/main">
        <mc:Choice Requires="a14">
          <p:sp>
            <p:nvSpPr>
              <p:cNvPr id="32" name="ZoneTexte 31"/>
              <p:cNvSpPr txBox="1"/>
              <p:nvPr/>
            </p:nvSpPr>
            <p:spPr>
              <a:xfrm>
                <a:off x="253037" y="1822500"/>
                <a:ext cx="1430263" cy="18684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a:rPr lang="fr-FR" sz="1200" b="0" i="1" smtClean="0">
                              <a:latin typeface="Cambria Math" panose="02040503050406030204" pitchFamily="18" charset="0"/>
                            </a:rPr>
                            <m:t>𝑑</m:t>
                          </m:r>
                          <m:r>
                            <a:rPr lang="fr-FR" sz="1200" b="0" i="1" smtClean="0">
                              <a:latin typeface="Cambria Math" panose="02040503050406030204" pitchFamily="18" charset="0"/>
                            </a:rPr>
                            <m:t>1</m:t>
                          </m:r>
                        </m:sub>
                      </m:sSub>
                      <m:r>
                        <a:rPr lang="fr-FR" sz="1200" b="0" i="1" smtClean="0">
                          <a:latin typeface="Cambria Math" panose="02040503050406030204" pitchFamily="18" charset="0"/>
                        </a:rPr>
                        <m:t>=</m:t>
                      </m:r>
                      <m:r>
                        <a:rPr lang="fr-FR" sz="1200" b="0" i="1" smtClean="0">
                          <a:latin typeface="Cambria Math" panose="02040503050406030204" pitchFamily="18" charset="0"/>
                        </a:rPr>
                        <m:t>𝐶</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𝜔</m:t>
                          </m:r>
                        </m:e>
                        <m:sub>
                          <m:r>
                            <a:rPr lang="fr-FR" sz="1200" b="0" i="1" smtClean="0">
                              <a:latin typeface="Cambria Math" panose="02040503050406030204" pitchFamily="18" charset="0"/>
                            </a:rPr>
                            <m:t>1</m:t>
                          </m:r>
                        </m:sub>
                      </m:sSub>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𝑉</m:t>
                          </m:r>
                        </m:e>
                        <m:sub>
                          <m:r>
                            <a:rPr lang="fr-FR" sz="1200" b="0" i="1" smtClean="0">
                              <a:latin typeface="Cambria Math" panose="02040503050406030204" pitchFamily="18" charset="0"/>
                            </a:rPr>
                            <m:t>1</m:t>
                          </m:r>
                        </m:sub>
                        <m:sup>
                          <m:r>
                            <a:rPr lang="fr-FR" sz="1200" b="0" i="1" smtClean="0">
                              <a:latin typeface="Cambria Math" panose="02040503050406030204" pitchFamily="18" charset="0"/>
                            </a:rPr>
                            <m:t>2</m:t>
                          </m:r>
                        </m:sup>
                      </m:sSubSup>
                      <m:func>
                        <m:funcPr>
                          <m:ctrlPr>
                            <a:rPr lang="fr-FR" sz="1200" b="0" i="1" smtClean="0">
                              <a:latin typeface="Cambria Math" panose="02040503050406030204" pitchFamily="18" charset="0"/>
                            </a:rPr>
                          </m:ctrlPr>
                        </m:funcPr>
                        <m:fName>
                          <m:r>
                            <m:rPr>
                              <m:sty m:val="p"/>
                            </m:rPr>
                            <a:rPr lang="fr-FR" sz="1200" b="0" i="0" smtClean="0">
                              <a:latin typeface="Cambria Math" panose="02040503050406030204" pitchFamily="18" charset="0"/>
                            </a:rPr>
                            <m:t>tan</m:t>
                          </m:r>
                        </m:fName>
                        <m:e>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𝛿</m:t>
                              </m:r>
                            </m:e>
                            <m:sub>
                              <m:r>
                                <a:rPr lang="fr-FR" sz="1200" b="0" i="1" smtClean="0">
                                  <a:latin typeface="Cambria Math" panose="02040503050406030204" pitchFamily="18" charset="0"/>
                                </a:rPr>
                                <m:t>1</m:t>
                              </m:r>
                            </m:sub>
                          </m:sSub>
                          <m:r>
                            <a:rPr lang="fr-FR" sz="1200" b="0" i="1" smtClean="0">
                              <a:latin typeface="Cambria Math" panose="02040503050406030204" pitchFamily="18" charset="0"/>
                            </a:rPr>
                            <m:t>)</m:t>
                          </m:r>
                        </m:e>
                      </m:func>
                    </m:oMath>
                  </m:oMathPara>
                </a14:m>
                <a:endParaRPr lang="fr-FR" sz="1200" dirty="0"/>
              </a:p>
            </p:txBody>
          </p:sp>
        </mc:Choice>
        <mc:Fallback xmlns="">
          <p:sp>
            <p:nvSpPr>
              <p:cNvPr id="32" name="ZoneTexte 31"/>
              <p:cNvSpPr txBox="1">
                <a:spLocks noRot="1" noChangeAspect="1" noMove="1" noResize="1" noEditPoints="1" noAdjustHandles="1" noChangeArrowheads="1" noChangeShapeType="1" noTextEdit="1"/>
              </p:cNvSpPr>
              <p:nvPr/>
            </p:nvSpPr>
            <p:spPr>
              <a:xfrm>
                <a:off x="253037" y="1822500"/>
                <a:ext cx="1430263" cy="186846"/>
              </a:xfrm>
              <a:prstGeom prst="rect">
                <a:avLst/>
              </a:prstGeom>
              <a:blipFill rotWithShape="0">
                <a:blip r:embed="rId3"/>
                <a:stretch>
                  <a:fillRect l="-2137" t="-3226" r="-3419" b="-35484"/>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3" name="ZoneTexte 32"/>
              <p:cNvSpPr txBox="1"/>
              <p:nvPr/>
            </p:nvSpPr>
            <p:spPr>
              <a:xfrm>
                <a:off x="253036" y="2262897"/>
                <a:ext cx="2165208" cy="4481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fr-FR" sz="1200" b="0" i="0" smtClean="0">
                          <a:latin typeface="Cambria Math" panose="02040503050406030204" pitchFamily="18" charset="0"/>
                        </a:rPr>
                        <m:t>Δ</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a:rPr lang="fr-FR" sz="1200" b="0" i="1" smtClean="0">
                              <a:latin typeface="Cambria Math" panose="02040503050406030204" pitchFamily="18" charset="0"/>
                            </a:rPr>
                            <m:t>𝑑</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b="0" i="0" smtClean="0">
                                  <a:latin typeface="Cambria Math" panose="02040503050406030204" pitchFamily="18" charset="0"/>
                                </a:rPr>
                                <m:t>d</m:t>
                              </m:r>
                            </m:sub>
                          </m:sSub>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b="0" i="0" smtClean="0">
                                  <a:latin typeface="Cambria Math" panose="02040503050406030204" pitchFamily="18" charset="0"/>
                                </a:rPr>
                                <m:t>d</m:t>
                              </m:r>
                              <m:r>
                                <a:rPr lang="fr-FR" sz="1200" b="0" i="1" smtClean="0">
                                  <a:latin typeface="Cambria Math" panose="02040503050406030204" pitchFamily="18" charset="0"/>
                                </a:rPr>
                                <m:t>1</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𝑃</m:t>
                              </m:r>
                            </m:e>
                            <m:sub>
                              <m:r>
                                <m:rPr>
                                  <m:nor/>
                                </m:rPr>
                                <a:rPr lang="fr-FR" sz="1200" b="0" i="0" smtClean="0">
                                  <a:latin typeface="Cambria Math" panose="02040503050406030204" pitchFamily="18" charset="0"/>
                                </a:rPr>
                                <m:t>d</m:t>
                              </m:r>
                              <m:r>
                                <a:rPr lang="fr-FR" sz="1200" b="0" i="1" smtClean="0">
                                  <a:latin typeface="Cambria Math" panose="02040503050406030204" pitchFamily="18" charset="0"/>
                                </a:rPr>
                                <m:t>1</m:t>
                              </m:r>
                            </m:sub>
                          </m:sSub>
                        </m:den>
                      </m:f>
                      <m:r>
                        <a:rPr lang="fr-FR" sz="1200" b="0" i="1" smtClean="0">
                          <a:latin typeface="Cambria Math" panose="02040503050406030204" pitchFamily="18" charset="0"/>
                        </a:rPr>
                        <m:t>=</m:t>
                      </m:r>
                      <m:nary>
                        <m:naryPr>
                          <m:chr m:val="∑"/>
                          <m:supHide m:val="on"/>
                          <m:ctrlPr>
                            <a:rPr lang="fr-FR" sz="1200" i="1">
                              <a:latin typeface="Cambria Math" panose="02040503050406030204" pitchFamily="18" charset="0"/>
                            </a:rPr>
                          </m:ctrlPr>
                        </m:naryPr>
                        <m:sub>
                          <m:r>
                            <m:rPr>
                              <m:brk m:alnAt="7"/>
                            </m:rPr>
                            <a:rPr lang="fr-FR" sz="1200" i="1">
                              <a:latin typeface="Cambria Math" panose="02040503050406030204" pitchFamily="18" charset="0"/>
                            </a:rPr>
                            <m:t>h</m:t>
                          </m:r>
                          <m:r>
                            <a:rPr lang="fr-FR" sz="1200" i="1">
                              <a:latin typeface="Cambria Math" panose="02040503050406030204" pitchFamily="18" charset="0"/>
                            </a:rPr>
                            <m:t>=2</m:t>
                          </m:r>
                        </m:sub>
                        <m:sup/>
                        <m:e>
                          <m:r>
                            <a:rPr lang="fr-FR" sz="1200" b="0" i="1" smtClean="0">
                              <a:latin typeface="Cambria Math" panose="02040503050406030204" pitchFamily="18" charset="0"/>
                            </a:rPr>
                            <m:t>h</m:t>
                          </m:r>
                          <m:sSubSup>
                            <m:sSubSupPr>
                              <m:ctrlPr>
                                <a:rPr lang="fr-FR" sz="1200" i="1">
                                  <a:latin typeface="Cambria Math" panose="02040503050406030204" pitchFamily="18" charset="0"/>
                                </a:rPr>
                              </m:ctrlPr>
                            </m:sSubSupPr>
                            <m:e>
                              <m:r>
                                <a:rPr lang="fr-FR" sz="1200" b="0" i="1" smtClean="0">
                                  <a:latin typeface="Cambria Math" panose="02040503050406030204" pitchFamily="18" charset="0"/>
                                </a:rPr>
                                <m:t>𝑣</m:t>
                              </m:r>
                            </m:e>
                            <m:sub>
                              <m:r>
                                <a:rPr lang="fr-FR" sz="1200" i="1">
                                  <a:latin typeface="Cambria Math" panose="02040503050406030204" pitchFamily="18" charset="0"/>
                                </a:rPr>
                                <m:t>h</m:t>
                              </m:r>
                            </m:sub>
                            <m:sup>
                              <m:r>
                                <a:rPr lang="fr-FR" sz="1200" b="0" i="1" smtClean="0">
                                  <a:latin typeface="Cambria Math" panose="02040503050406030204" pitchFamily="18" charset="0"/>
                                </a:rPr>
                                <m:t>2</m:t>
                              </m:r>
                            </m:sup>
                          </m:sSubSup>
                          <m:d>
                            <m:dPr>
                              <m:ctrlPr>
                                <a:rPr lang="fr-FR" sz="1200" i="1">
                                  <a:latin typeface="Cambria Math" panose="02040503050406030204" pitchFamily="18" charset="0"/>
                                </a:rPr>
                              </m:ctrlPr>
                            </m:dPr>
                            <m:e>
                              <m:r>
                                <m:rPr>
                                  <m:nor/>
                                </m:rPr>
                                <a:rPr lang="fr-FR" sz="1200" i="0">
                                  <a:latin typeface="Cambria Math" panose="02040503050406030204" pitchFamily="18" charset="0"/>
                                </a:rPr>
                                <m:t>pu</m:t>
                              </m:r>
                            </m:e>
                          </m:d>
                          <m:r>
                            <a:rPr lang="fr-FR" sz="1200" b="0" i="1" smtClean="0">
                              <a:latin typeface="Cambria Math" panose="02040503050406030204" pitchFamily="18" charset="0"/>
                            </a:rPr>
                            <m:t> </m:t>
                          </m:r>
                        </m:e>
                      </m:nary>
                    </m:oMath>
                  </m:oMathPara>
                </a14:m>
                <a:endParaRPr lang="fr-FR" sz="1200" dirty="0"/>
              </a:p>
            </p:txBody>
          </p:sp>
        </mc:Choice>
        <mc:Fallback xmlns="">
          <p:sp>
            <p:nvSpPr>
              <p:cNvPr id="33" name="ZoneTexte 32"/>
              <p:cNvSpPr txBox="1">
                <a:spLocks noRot="1" noChangeAspect="1" noMove="1" noResize="1" noEditPoints="1" noAdjustHandles="1" noChangeArrowheads="1" noChangeShapeType="1" noTextEdit="1"/>
              </p:cNvSpPr>
              <p:nvPr/>
            </p:nvSpPr>
            <p:spPr>
              <a:xfrm>
                <a:off x="253036" y="2262897"/>
                <a:ext cx="2165208" cy="448136"/>
              </a:xfrm>
              <a:prstGeom prst="rect">
                <a:avLst/>
              </a:prstGeom>
              <a:blipFill rotWithShape="0">
                <a:blip r:embed="rId4"/>
                <a:stretch>
                  <a:fillRect l="-1127" t="-148649" r="-23099" b="-206757"/>
                </a:stretch>
              </a:blipFill>
            </p:spPr>
            <p:txBody>
              <a:bodyPr/>
              <a:lstStyle/>
              <a:p>
                <a:r>
                  <a:rPr lang="fr-FR">
                    <a:noFill/>
                  </a:rPr>
                  <a:t> </a:t>
                </a:r>
              </a:p>
            </p:txBody>
          </p:sp>
        </mc:Fallback>
      </mc:AlternateContent>
      <p:sp>
        <p:nvSpPr>
          <p:cNvPr id="37" name="ZoneTexte 36"/>
          <p:cNvSpPr txBox="1"/>
          <p:nvPr/>
        </p:nvSpPr>
        <p:spPr>
          <a:xfrm>
            <a:off x="253036" y="3038616"/>
            <a:ext cx="8603287" cy="1569660"/>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fr-FR" sz="1200" b="1" dirty="0" smtClean="0">
                <a:latin typeface="Cambria" panose="02040503050406030204" pitchFamily="18" charset="0"/>
              </a:rPr>
              <a:t>Note</a:t>
            </a:r>
            <a:r>
              <a:rPr lang="fr-FR" sz="1200" dirty="0" smtClean="0">
                <a:latin typeface="Cambria" panose="02040503050406030204" pitchFamily="18" charset="0"/>
              </a:rPr>
              <a:t>: En présence d’harmoniques (dans la tension et/ou dans le courant), les pertes augmentes dans les matériaux;</a:t>
            </a:r>
          </a:p>
          <a:p>
            <a:endParaRPr lang="fr-FR" sz="1200" dirty="0">
              <a:latin typeface="Cambria" panose="02040503050406030204" pitchFamily="18" charset="0"/>
            </a:endParaRPr>
          </a:p>
          <a:p>
            <a:pPr marL="171450" indent="-171450">
              <a:lnSpc>
                <a:spcPct val="150000"/>
              </a:lnSpc>
              <a:buFont typeface="Wingdings" panose="05000000000000000000" pitchFamily="2" charset="2"/>
              <a:buChar char="Ø"/>
            </a:pPr>
            <a:r>
              <a:rPr lang="fr-FR" sz="1200" dirty="0" smtClean="0">
                <a:latin typeface="Cambria" panose="02040503050406030204" pitchFamily="18" charset="0"/>
              </a:rPr>
              <a:t>Dans les matériaux conducteurs, les pertes relatives sont directement liées aux carrés des courants harmoniques,</a:t>
            </a:r>
          </a:p>
          <a:p>
            <a:pPr marL="171450" indent="-171450">
              <a:lnSpc>
                <a:spcPct val="150000"/>
              </a:lnSpc>
              <a:buFont typeface="Wingdings" panose="05000000000000000000" pitchFamily="2" charset="2"/>
              <a:buChar char="Ø"/>
            </a:pPr>
            <a:r>
              <a:rPr lang="fr-FR" sz="1200" dirty="0" smtClean="0">
                <a:latin typeface="Cambria" panose="02040503050406030204" pitchFamily="18" charset="0"/>
              </a:rPr>
              <a:t>Dans les matériaux magnétiques, les pertes relatives par hystérésis et par courants de Foucault sont directement également liées aux courants harmoniques, et à leurs fréquences</a:t>
            </a:r>
          </a:p>
          <a:p>
            <a:pPr marL="171450" indent="-171450">
              <a:lnSpc>
                <a:spcPct val="150000"/>
              </a:lnSpc>
              <a:buFont typeface="Wingdings" panose="05000000000000000000" pitchFamily="2" charset="2"/>
              <a:buChar char="Ø"/>
            </a:pPr>
            <a:r>
              <a:rPr lang="fr-FR" sz="1200" dirty="0" smtClean="0">
                <a:latin typeface="Cambria" panose="02040503050406030204" pitchFamily="18" charset="0"/>
              </a:rPr>
              <a:t>Dans les matériaux diélectriques, les pertes relatives sont accentuées par les tensions harmoniques et leurs fréquences   </a:t>
            </a:r>
            <a:endParaRPr lang="fr-FR" sz="1200" dirty="0">
              <a:latin typeface="Cambria" panose="02040503050406030204" pitchFamily="18" charset="0"/>
            </a:endParaRPr>
          </a:p>
        </p:txBody>
      </p:sp>
      <p:sp>
        <p:nvSpPr>
          <p:cNvPr id="38" name="ZoneTexte 37"/>
          <p:cNvSpPr txBox="1"/>
          <p:nvPr/>
        </p:nvSpPr>
        <p:spPr>
          <a:xfrm>
            <a:off x="5968831" y="2556424"/>
            <a:ext cx="2620365" cy="276999"/>
          </a:xfrm>
          <a:prstGeom prst="rect">
            <a:avLst/>
          </a:prstGeom>
          <a:noFill/>
        </p:spPr>
        <p:txBody>
          <a:bodyPr wrap="square" rtlCol="0">
            <a:spAutoFit/>
          </a:bodyPr>
          <a:lstStyle/>
          <a:p>
            <a:r>
              <a:rPr lang="fr-FR" sz="1200" dirty="0" smtClean="0">
                <a:latin typeface="Cambria" panose="02040503050406030204" pitchFamily="18" charset="0"/>
              </a:rPr>
              <a:t>Schéma équivalent d’un diélectrique</a:t>
            </a:r>
            <a:endParaRPr lang="fr-FR" sz="1200" dirty="0">
              <a:latin typeface="Cambria" panose="02040503050406030204" pitchFamily="18" charset="0"/>
            </a:endParaRPr>
          </a:p>
        </p:txBody>
      </p:sp>
    </p:spTree>
    <p:extLst>
      <p:ext uri="{BB962C8B-B14F-4D97-AF65-F5344CB8AC3E}">
        <p14:creationId xmlns:p14="http://schemas.microsoft.com/office/powerpoint/2010/main" val="857867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heel(3)">
                                      <p:cBhvr>
                                        <p:cTn id="7"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a:latin typeface="Cambria" panose="02040503050406030204" pitchFamily="18" charset="0"/>
              </a:rPr>
              <a:t>Effets des perturbations de l’onde</a:t>
            </a:r>
          </a:p>
        </p:txBody>
      </p:sp>
      <p:sp>
        <p:nvSpPr>
          <p:cNvPr id="5" name="ZoneTexte 4"/>
          <p:cNvSpPr txBox="1"/>
          <p:nvPr/>
        </p:nvSpPr>
        <p:spPr>
          <a:xfrm>
            <a:off x="213926" y="862951"/>
            <a:ext cx="8753582" cy="307777"/>
          </a:xfrm>
          <a:prstGeom prst="rect">
            <a:avLst/>
          </a:prstGeom>
          <a:solidFill>
            <a:schemeClr val="accent5">
              <a:lumMod val="60000"/>
              <a:lumOff val="40000"/>
            </a:schemeClr>
          </a:solidFill>
        </p:spPr>
        <p:txBody>
          <a:bodyPr wrap="square" rtlCol="0">
            <a:spAutoFit/>
          </a:bodyPr>
          <a:lstStyle/>
          <a:p>
            <a:pPr algn="ctr"/>
            <a:r>
              <a:rPr lang="fr-FR" sz="1400" b="1" dirty="0" smtClean="0">
                <a:latin typeface="Cambria" panose="02040503050406030204" pitchFamily="18" charset="0"/>
              </a:rPr>
              <a:t>Phénomène de résonnance</a:t>
            </a:r>
            <a:endParaRPr lang="fr-FR" sz="1400" b="1" dirty="0">
              <a:latin typeface="Cambria" panose="02040503050406030204" pitchFamily="18" charset="0"/>
            </a:endParaRPr>
          </a:p>
        </p:txBody>
      </p:sp>
      <p:sp>
        <p:nvSpPr>
          <p:cNvPr id="40" name="Espace réservé de la date 39"/>
          <p:cNvSpPr>
            <a:spLocks noGrp="1"/>
          </p:cNvSpPr>
          <p:nvPr>
            <p:ph type="dt" sz="half" idx="10"/>
          </p:nvPr>
        </p:nvSpPr>
        <p:spPr/>
        <p:txBody>
          <a:bodyPr/>
          <a:lstStyle/>
          <a:p>
            <a:fld id="{77FE0B3A-2971-4243-A8CB-EE3927BDC0CD}" type="datetime1">
              <a:rPr lang="en-US" smtClean="0"/>
              <a:t>4/12/2018</a:t>
            </a:fld>
            <a:endParaRPr lang="fr-FR"/>
          </a:p>
        </p:txBody>
      </p:sp>
      <p:sp>
        <p:nvSpPr>
          <p:cNvPr id="41" name="Espace réservé du pied de page 40"/>
          <p:cNvSpPr>
            <a:spLocks noGrp="1"/>
          </p:cNvSpPr>
          <p:nvPr>
            <p:ph type="ftr" sz="quarter" idx="11"/>
          </p:nvPr>
        </p:nvSpPr>
        <p:spPr/>
        <p:txBody>
          <a:bodyPr/>
          <a:lstStyle/>
          <a:p>
            <a:r>
              <a:rPr lang="fr-FR" smtClean="0"/>
              <a:t>F. HAMOUDI-Power Quality course</a:t>
            </a:r>
            <a:endParaRPr lang="fr-FR"/>
          </a:p>
        </p:txBody>
      </p:sp>
      <p:sp>
        <p:nvSpPr>
          <p:cNvPr id="42" name="Espace réservé du numéro de diapositive 41"/>
          <p:cNvSpPr>
            <a:spLocks noGrp="1"/>
          </p:cNvSpPr>
          <p:nvPr>
            <p:ph type="sldNum" sz="quarter" idx="12"/>
          </p:nvPr>
        </p:nvSpPr>
        <p:spPr/>
        <p:txBody>
          <a:bodyPr/>
          <a:lstStyle/>
          <a:p>
            <a:fld id="{B76D70BF-9E66-48FB-BC9D-44A2DEA7CFB5}" type="slidenum">
              <a:rPr lang="fr-FR" smtClean="0"/>
              <a:t>24</a:t>
            </a:fld>
            <a:endParaRPr lang="fr-FR"/>
          </a:p>
        </p:txBody>
      </p:sp>
      <mc:AlternateContent xmlns:mc="http://schemas.openxmlformats.org/markup-compatibility/2006" xmlns:a14="http://schemas.microsoft.com/office/drawing/2010/main">
        <mc:Choice Requires="a14">
          <p:sp>
            <p:nvSpPr>
              <p:cNvPr id="14" name="ZoneTexte 13"/>
              <p:cNvSpPr txBox="1"/>
              <p:nvPr/>
            </p:nvSpPr>
            <p:spPr>
              <a:xfrm>
                <a:off x="2609365" y="1242927"/>
                <a:ext cx="2536528" cy="38991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a:latin typeface="Cambria Math" panose="02040503050406030204" pitchFamily="18" charset="0"/>
                        </a:rPr>
                        <m:t>𝑉</m:t>
                      </m:r>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m:t>
                          </m:r>
                          <m:r>
                            <a:rPr lang="fr-FR" sz="1200" i="1">
                              <a:latin typeface="Cambria Math" panose="02040503050406030204" pitchFamily="18" charset="0"/>
                            </a:rPr>
                            <m:t>𝑗</m:t>
                          </m:r>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𝐶</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𝑍</m:t>
                              </m:r>
                            </m:e>
                            <m:sub>
                              <m:r>
                                <a:rPr lang="fr-FR" sz="1200" i="1">
                                  <a:latin typeface="Cambria Math" panose="02040503050406030204" pitchFamily="18" charset="0"/>
                                </a:rPr>
                                <m:t>𝑠</m:t>
                              </m:r>
                            </m:sub>
                          </m:sSub>
                          <m:r>
                            <a:rPr lang="fr-FR" sz="1200" i="1">
                              <a:latin typeface="Cambria Math" panose="02040503050406030204" pitchFamily="18" charset="0"/>
                            </a:rPr>
                            <m:t>−</m:t>
                          </m:r>
                          <m:r>
                            <a:rPr lang="fr-FR" sz="1200" i="1">
                              <a:latin typeface="Cambria Math" panose="02040503050406030204" pitchFamily="18" charset="0"/>
                            </a:rPr>
                            <m:t>𝑗</m:t>
                          </m:r>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𝐶</m:t>
                              </m:r>
                            </m:sub>
                          </m:sSub>
                        </m:den>
                      </m:f>
                      <m:r>
                        <a:rPr lang="fr-FR" sz="1200" i="1">
                          <a:latin typeface="Cambria Math" panose="02040503050406030204" pitchFamily="18" charset="0"/>
                        </a:rPr>
                        <m:t>𝐸</m:t>
                      </m:r>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𝐸</m:t>
                          </m:r>
                        </m:num>
                        <m:den>
                          <m:r>
                            <a:rPr lang="fr-FR" sz="1200" i="1">
                              <a:latin typeface="Cambria Math" panose="02040503050406030204" pitchFamily="18" charset="0"/>
                            </a:rPr>
                            <m:t>1−</m:t>
                          </m:r>
                          <m:sSubSup>
                            <m:sSubSupPr>
                              <m:ctrlPr>
                                <a:rPr lang="fr-FR" sz="1200" i="1">
                                  <a:latin typeface="Cambria Math" panose="02040503050406030204" pitchFamily="18" charset="0"/>
                                </a:rPr>
                              </m:ctrlPr>
                            </m:sSubSupPr>
                            <m:e>
                              <m:r>
                                <a:rPr lang="fr-FR" sz="1200" i="1">
                                  <a:latin typeface="Cambria Math" panose="02040503050406030204" pitchFamily="18" charset="0"/>
                                </a:rPr>
                                <m:t>𝜔</m:t>
                              </m:r>
                            </m:e>
                            <m:sub>
                              <m:r>
                                <a:rPr lang="fr-FR" sz="1200" i="1">
                                  <a:latin typeface="Cambria Math" panose="02040503050406030204" pitchFamily="18" charset="0"/>
                                </a:rPr>
                                <m:t>1</m:t>
                              </m:r>
                            </m:sub>
                            <m:sup>
                              <m:r>
                                <a:rPr lang="fr-FR" sz="1200" i="1">
                                  <a:latin typeface="Cambria Math" panose="02040503050406030204" pitchFamily="18" charset="0"/>
                                </a:rPr>
                                <m:t>2</m:t>
                              </m:r>
                            </m:sup>
                          </m:sSubSup>
                          <m:sSub>
                            <m:sSubPr>
                              <m:ctrlPr>
                                <a:rPr lang="fr-FR" sz="1200" i="1">
                                  <a:latin typeface="Cambria Math" panose="02040503050406030204" pitchFamily="18" charset="0"/>
                                </a:rPr>
                              </m:ctrlPr>
                            </m:sSubPr>
                            <m:e>
                              <m:r>
                                <a:rPr lang="fr-FR" sz="1200" i="1">
                                  <a:latin typeface="Cambria Math" panose="02040503050406030204" pitchFamily="18" charset="0"/>
                                </a:rPr>
                                <m:t>𝐿</m:t>
                              </m:r>
                            </m:e>
                            <m:sub>
                              <m:r>
                                <a:rPr lang="fr-FR" sz="1200" i="1">
                                  <a:latin typeface="Cambria Math" panose="02040503050406030204" pitchFamily="18" charset="0"/>
                                </a:rPr>
                                <m:t>𝑠</m:t>
                              </m:r>
                            </m:sub>
                          </m:sSub>
                          <m:r>
                            <a:rPr lang="fr-FR" sz="1200" i="1">
                              <a:latin typeface="Cambria Math" panose="02040503050406030204" pitchFamily="18" charset="0"/>
                            </a:rPr>
                            <m:t>𝐶</m:t>
                          </m:r>
                          <m:r>
                            <a:rPr lang="fr-FR" sz="1200" i="1">
                              <a:latin typeface="Cambria Math" panose="02040503050406030204" pitchFamily="18" charset="0"/>
                            </a:rPr>
                            <m:t>+</m:t>
                          </m:r>
                          <m:r>
                            <a:rPr lang="fr-FR" sz="1200" i="1">
                              <a:latin typeface="Cambria Math" panose="02040503050406030204" pitchFamily="18" charset="0"/>
                            </a:rPr>
                            <m:t>𝑗</m:t>
                          </m:r>
                          <m:r>
                            <a:rPr lang="fr-FR" sz="1200" i="1">
                              <a:latin typeface="Cambria Math" panose="02040503050406030204" pitchFamily="18" charset="0"/>
                            </a:rPr>
                            <m:t>𝜔</m:t>
                          </m:r>
                          <m:r>
                            <a:rPr lang="fr-FR" sz="1200" i="1">
                              <a:latin typeface="Cambria Math" panose="02040503050406030204" pitchFamily="18" charset="0"/>
                            </a:rPr>
                            <m:t>𝐶</m:t>
                          </m:r>
                          <m:sSub>
                            <m:sSubPr>
                              <m:ctrlPr>
                                <a:rPr lang="fr-FR" sz="1200" i="1">
                                  <a:latin typeface="Cambria Math" panose="02040503050406030204" pitchFamily="18" charset="0"/>
                                </a:rPr>
                              </m:ctrlPr>
                            </m:sSubPr>
                            <m:e>
                              <m:r>
                                <a:rPr lang="fr-FR" sz="1200" i="1">
                                  <a:latin typeface="Cambria Math" panose="02040503050406030204" pitchFamily="18" charset="0"/>
                                </a:rPr>
                                <m:t>𝑅</m:t>
                              </m:r>
                            </m:e>
                            <m:sub>
                              <m:r>
                                <a:rPr lang="fr-FR" sz="1200" i="1">
                                  <a:latin typeface="Cambria Math" panose="02040503050406030204" pitchFamily="18" charset="0"/>
                                </a:rPr>
                                <m:t>𝑠</m:t>
                              </m:r>
                            </m:sub>
                          </m:sSub>
                        </m:den>
                      </m:f>
                    </m:oMath>
                  </m:oMathPara>
                </a14:m>
                <a:endParaRPr lang="fr-FR" sz="1200" dirty="0">
                  <a:latin typeface="Cambria" panose="02040503050406030204" pitchFamily="18" charset="0"/>
                </a:endParaRPr>
              </a:p>
            </p:txBody>
          </p:sp>
        </mc:Choice>
        <mc:Fallback xmlns="">
          <p:sp>
            <p:nvSpPr>
              <p:cNvPr id="14" name="ZoneTexte 13"/>
              <p:cNvSpPr txBox="1">
                <a:spLocks noRot="1" noChangeAspect="1" noMove="1" noResize="1" noEditPoints="1" noAdjustHandles="1" noChangeArrowheads="1" noChangeShapeType="1" noTextEdit="1"/>
              </p:cNvSpPr>
              <p:nvPr/>
            </p:nvSpPr>
            <p:spPr>
              <a:xfrm>
                <a:off x="2609365" y="1242927"/>
                <a:ext cx="2536528" cy="389915"/>
              </a:xfrm>
              <a:prstGeom prst="rect">
                <a:avLst/>
              </a:prstGeom>
              <a:blipFill rotWithShape="0">
                <a:blip r:embed="rId2"/>
                <a:stretch>
                  <a:fillRect l="-962" t="-3125" b="-14063"/>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5" name="ZoneTexte 14"/>
              <p:cNvSpPr txBox="1"/>
              <p:nvPr/>
            </p:nvSpPr>
            <p:spPr>
              <a:xfrm>
                <a:off x="2559208" y="2129854"/>
                <a:ext cx="2453726" cy="393506"/>
              </a:xfrm>
              <a:prstGeom prst="rect">
                <a:avLst/>
              </a:prstGeom>
              <a:solidFill>
                <a:srgbClr val="FFC000"/>
              </a:solidFill>
            </p:spPr>
            <p:txBody>
              <a:bodyPr wrap="square" rtlCol="0">
                <a:spAutoFit/>
              </a:bodyPr>
              <a:lstStyle/>
              <a:p>
                <a:r>
                  <a:rPr lang="fr-FR" sz="1200" dirty="0">
                    <a:latin typeface="Cambria" panose="02040503050406030204" pitchFamily="18" charset="0"/>
                  </a:rPr>
                  <a:t>Résonnance à </a:t>
                </a:r>
                <a14:m>
                  <m:oMath xmlns:m="http://schemas.openxmlformats.org/officeDocument/2006/math">
                    <m:sSub>
                      <m:sSubPr>
                        <m:ctrlPr>
                          <a:rPr lang="fr-FR" sz="1200" i="1" dirty="0">
                            <a:latin typeface="Cambria Math" panose="02040503050406030204" pitchFamily="18" charset="0"/>
                          </a:rPr>
                        </m:ctrlPr>
                      </m:sSubPr>
                      <m:e>
                        <m:r>
                          <a:rPr lang="fr-FR" sz="1200" i="1" dirty="0">
                            <a:latin typeface="Cambria Math" panose="02040503050406030204" pitchFamily="18" charset="0"/>
                          </a:rPr>
                          <m:t>𝜔</m:t>
                        </m:r>
                      </m:e>
                      <m:sub>
                        <m:r>
                          <a:rPr lang="fr-FR" sz="1200" i="1" dirty="0">
                            <a:latin typeface="Cambria Math" panose="02040503050406030204" pitchFamily="18" charset="0"/>
                          </a:rPr>
                          <m:t>𝑟</m:t>
                        </m:r>
                      </m:sub>
                    </m:sSub>
                    <m:r>
                      <a:rPr lang="fr-FR" sz="1200" i="1" dirty="0">
                        <a:latin typeface="Cambria Math" panose="02040503050406030204" pitchFamily="18" charset="0"/>
                      </a:rPr>
                      <m:t>=</m:t>
                    </m:r>
                    <m:sSub>
                      <m:sSubPr>
                        <m:ctrlPr>
                          <a:rPr lang="fr-FR" sz="1200" i="1" dirty="0" err="1">
                            <a:latin typeface="Cambria Math" panose="02040503050406030204" pitchFamily="18" charset="0"/>
                          </a:rPr>
                        </m:ctrlPr>
                      </m:sSubPr>
                      <m:e>
                        <m:r>
                          <a:rPr lang="fr-FR" sz="1200" i="1" dirty="0" err="1">
                            <a:latin typeface="Cambria Math" panose="02040503050406030204" pitchFamily="18" charset="0"/>
                          </a:rPr>
                          <m:t>h</m:t>
                        </m:r>
                      </m:e>
                      <m:sub>
                        <m:r>
                          <a:rPr lang="fr-FR" sz="1200" i="1" dirty="0" err="1">
                            <a:latin typeface="Cambria Math" panose="02040503050406030204" pitchFamily="18" charset="0"/>
                          </a:rPr>
                          <m:t>𝑟</m:t>
                        </m:r>
                      </m:sub>
                    </m:sSub>
                    <m:sSub>
                      <m:sSubPr>
                        <m:ctrlPr>
                          <a:rPr lang="fr-FR" sz="1200" i="1" dirty="0">
                            <a:latin typeface="Cambria Math" panose="02040503050406030204" pitchFamily="18" charset="0"/>
                          </a:rPr>
                        </m:ctrlPr>
                      </m:sSubPr>
                      <m:e>
                        <m:r>
                          <a:rPr lang="fr-FR" sz="1200" i="1" dirty="0">
                            <a:latin typeface="Cambria Math" panose="02040503050406030204" pitchFamily="18" charset="0"/>
                          </a:rPr>
                          <m:t>𝜔</m:t>
                        </m:r>
                      </m:e>
                      <m:sub>
                        <m:r>
                          <a:rPr lang="fr-FR" sz="1200" i="1" dirty="0">
                            <a:latin typeface="Cambria Math" panose="02040503050406030204" pitchFamily="18" charset="0"/>
                          </a:rPr>
                          <m:t>1</m:t>
                        </m:r>
                      </m:sub>
                    </m:sSub>
                    <m:r>
                      <a:rPr lang="fr-FR" sz="1200" i="1" dirty="0">
                        <a:latin typeface="Cambria Math" panose="02040503050406030204" pitchFamily="18" charset="0"/>
                      </a:rPr>
                      <m:t>=</m:t>
                    </m:r>
                    <m:f>
                      <m:fPr>
                        <m:ctrlPr>
                          <a:rPr lang="fr-FR" sz="1200" i="1" dirty="0">
                            <a:latin typeface="Cambria Math" panose="02040503050406030204" pitchFamily="18" charset="0"/>
                          </a:rPr>
                        </m:ctrlPr>
                      </m:fPr>
                      <m:num>
                        <m:r>
                          <a:rPr lang="fr-FR" sz="1200" i="1" dirty="0">
                            <a:latin typeface="Cambria Math" panose="02040503050406030204" pitchFamily="18" charset="0"/>
                          </a:rPr>
                          <m:t>1</m:t>
                        </m:r>
                      </m:num>
                      <m:den>
                        <m:rad>
                          <m:radPr>
                            <m:degHide m:val="on"/>
                            <m:ctrlPr>
                              <a:rPr lang="fr-FR" sz="1200" i="1" dirty="0">
                                <a:latin typeface="Cambria Math" panose="02040503050406030204" pitchFamily="18" charset="0"/>
                              </a:rPr>
                            </m:ctrlPr>
                          </m:radPr>
                          <m:deg/>
                          <m:e>
                            <m:sSub>
                              <m:sSubPr>
                                <m:ctrlPr>
                                  <a:rPr lang="fr-FR" sz="1200" i="1" dirty="0">
                                    <a:latin typeface="Cambria Math" panose="02040503050406030204" pitchFamily="18" charset="0"/>
                                  </a:rPr>
                                </m:ctrlPr>
                              </m:sSubPr>
                              <m:e>
                                <m:r>
                                  <a:rPr lang="fr-FR" sz="1200" i="1" dirty="0">
                                    <a:latin typeface="Cambria Math" panose="02040503050406030204" pitchFamily="18" charset="0"/>
                                  </a:rPr>
                                  <m:t>𝐿</m:t>
                                </m:r>
                              </m:e>
                              <m:sub>
                                <m:r>
                                  <a:rPr lang="fr-FR" sz="1200" i="1" dirty="0">
                                    <a:latin typeface="Cambria Math" panose="02040503050406030204" pitchFamily="18" charset="0"/>
                                  </a:rPr>
                                  <m:t>𝑠</m:t>
                                </m:r>
                              </m:sub>
                            </m:sSub>
                            <m:r>
                              <a:rPr lang="fr-FR" sz="1200" i="1" dirty="0">
                                <a:latin typeface="Cambria Math" panose="02040503050406030204" pitchFamily="18" charset="0"/>
                              </a:rPr>
                              <m:t>𝐶</m:t>
                            </m:r>
                          </m:e>
                        </m:rad>
                      </m:den>
                    </m:f>
                  </m:oMath>
                </a14:m>
                <a:endParaRPr lang="fr-FR" sz="1200" dirty="0">
                  <a:latin typeface="Cambria" panose="02040503050406030204" pitchFamily="18" charset="0"/>
                </a:endParaRPr>
              </a:p>
            </p:txBody>
          </p:sp>
        </mc:Choice>
        <mc:Fallback xmlns="">
          <p:sp>
            <p:nvSpPr>
              <p:cNvPr id="15" name="ZoneTexte 14"/>
              <p:cNvSpPr txBox="1">
                <a:spLocks noRot="1" noChangeAspect="1" noMove="1" noResize="1" noEditPoints="1" noAdjustHandles="1" noChangeArrowheads="1" noChangeShapeType="1" noTextEdit="1"/>
              </p:cNvSpPr>
              <p:nvPr/>
            </p:nvSpPr>
            <p:spPr>
              <a:xfrm>
                <a:off x="2559208" y="2129854"/>
                <a:ext cx="2453726" cy="393506"/>
              </a:xfrm>
              <a:prstGeom prst="rect">
                <a:avLst/>
              </a:prstGeom>
              <a:blipFill rotWithShape="0">
                <a:blip r:embed="rId3"/>
                <a:stretch>
                  <a:fillRect l="-249"/>
                </a:stretch>
              </a:blipFill>
            </p:spPr>
            <p:txBody>
              <a:bodyPr/>
              <a:lstStyle/>
              <a:p>
                <a:r>
                  <a:rPr lang="fr-FR">
                    <a:noFill/>
                  </a:rPr>
                  <a:t> </a:t>
                </a:r>
              </a:p>
            </p:txBody>
          </p:sp>
        </mc:Fallback>
      </mc:AlternateContent>
      <p:sp>
        <p:nvSpPr>
          <p:cNvPr id="16" name="ZoneTexte 15"/>
          <p:cNvSpPr txBox="1"/>
          <p:nvPr/>
        </p:nvSpPr>
        <p:spPr>
          <a:xfrm>
            <a:off x="147357" y="2569976"/>
            <a:ext cx="4787336" cy="276999"/>
          </a:xfrm>
          <a:prstGeom prst="rect">
            <a:avLst/>
          </a:prstGeom>
          <a:noFill/>
        </p:spPr>
        <p:txBody>
          <a:bodyPr wrap="none" rtlCol="0">
            <a:spAutoFit/>
          </a:bodyPr>
          <a:lstStyle/>
          <a:p>
            <a:r>
              <a:rPr lang="fr-FR" sz="1200" dirty="0">
                <a:latin typeface="Cambria" panose="02040503050406030204" pitchFamily="18" charset="0"/>
              </a:rPr>
              <a:t>Le rang d’harmonique qui provoque la résonnance est alors donné par</a:t>
            </a:r>
          </a:p>
        </p:txBody>
      </p:sp>
      <mc:AlternateContent xmlns:mc="http://schemas.openxmlformats.org/markup-compatibility/2006" xmlns:a14="http://schemas.microsoft.com/office/drawing/2010/main">
        <mc:Choice Requires="a14">
          <p:sp>
            <p:nvSpPr>
              <p:cNvPr id="17" name="ZoneTexte 16"/>
              <p:cNvSpPr txBox="1"/>
              <p:nvPr/>
            </p:nvSpPr>
            <p:spPr>
              <a:xfrm>
                <a:off x="190334" y="2914507"/>
                <a:ext cx="2312877" cy="546175"/>
              </a:xfrm>
              <a:prstGeom prst="rect">
                <a:avLst/>
              </a:prstGeom>
              <a:solidFill>
                <a:srgbClr val="FFC0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h</m:t>
                          </m:r>
                        </m:e>
                        <m:sub>
                          <m:r>
                            <a:rPr lang="fr-FR" sz="1200" i="1">
                              <a:latin typeface="Cambria Math" panose="02040503050406030204" pitchFamily="18" charset="0"/>
                            </a:rPr>
                            <m:t>𝑟</m:t>
                          </m:r>
                        </m:sub>
                      </m:sSub>
                      <m:r>
                        <a:rPr lang="fr-FR" sz="1200" i="1">
                          <a:latin typeface="Cambria Math" panose="02040503050406030204" pitchFamily="18" charset="0"/>
                        </a:rPr>
                        <m:t>=</m:t>
                      </m:r>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i="1">
                                  <a:latin typeface="Cambria Math" panose="02040503050406030204" pitchFamily="18" charset="0"/>
                                </a:rPr>
                                <m:t>𝑟</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i="1">
                                  <a:latin typeface="Cambria Math" panose="02040503050406030204" pitchFamily="18" charset="0"/>
                                </a:rPr>
                                <m:t>1</m:t>
                              </m:r>
                            </m:sub>
                          </m:sSub>
                        </m:den>
                      </m:f>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1</m:t>
                          </m:r>
                        </m:num>
                        <m:den>
                          <m:sSub>
                            <m:sSubPr>
                              <m:ctrlPr>
                                <a:rPr lang="fr-FR" sz="1200" i="1">
                                  <a:latin typeface="Cambria Math" panose="02040503050406030204" pitchFamily="18" charset="0"/>
                                </a:rPr>
                              </m:ctrlPr>
                            </m:sSubPr>
                            <m:e>
                              <m:r>
                                <a:rPr lang="fr-FR" sz="1200" i="1">
                                  <a:latin typeface="Cambria Math" panose="02040503050406030204" pitchFamily="18" charset="0"/>
                                </a:rPr>
                                <m:t>𝜔</m:t>
                              </m:r>
                            </m:e>
                            <m:sub>
                              <m:r>
                                <a:rPr lang="fr-FR" sz="1200" i="1">
                                  <a:latin typeface="Cambria Math" panose="02040503050406030204" pitchFamily="18" charset="0"/>
                                </a:rPr>
                                <m:t>1</m:t>
                              </m:r>
                            </m:sub>
                          </m:sSub>
                          <m:rad>
                            <m:radPr>
                              <m:degHide m:val="on"/>
                              <m:ctrlPr>
                                <a:rPr lang="fr-FR" sz="1200" i="1">
                                  <a:latin typeface="Cambria Math" panose="02040503050406030204" pitchFamily="18" charset="0"/>
                                </a:rPr>
                              </m:ctrlPr>
                            </m:radPr>
                            <m:deg/>
                            <m:e>
                              <m:sSub>
                                <m:sSubPr>
                                  <m:ctrlPr>
                                    <a:rPr lang="fr-FR" sz="1200" i="1">
                                      <a:latin typeface="Cambria Math" panose="02040503050406030204" pitchFamily="18" charset="0"/>
                                    </a:rPr>
                                  </m:ctrlPr>
                                </m:sSubPr>
                                <m:e>
                                  <m:r>
                                    <a:rPr lang="fr-FR" sz="1200" i="1">
                                      <a:latin typeface="Cambria Math" panose="02040503050406030204" pitchFamily="18" charset="0"/>
                                    </a:rPr>
                                    <m:t>𝐿</m:t>
                                  </m:r>
                                </m:e>
                                <m:sub>
                                  <m:r>
                                    <a:rPr lang="fr-FR" sz="1200" i="1">
                                      <a:latin typeface="Cambria Math" panose="02040503050406030204" pitchFamily="18" charset="0"/>
                                    </a:rPr>
                                    <m:t>𝑠</m:t>
                                  </m:r>
                                </m:sub>
                              </m:sSub>
                              <m:r>
                                <a:rPr lang="fr-FR" sz="1200" i="1">
                                  <a:latin typeface="Cambria Math" panose="02040503050406030204" pitchFamily="18" charset="0"/>
                                </a:rPr>
                                <m:t>𝐶</m:t>
                              </m:r>
                            </m:e>
                          </m:rad>
                        </m:den>
                      </m:f>
                      <m:r>
                        <a:rPr lang="fr-FR" sz="1200" i="1">
                          <a:latin typeface="Cambria Math" panose="02040503050406030204" pitchFamily="18" charset="0"/>
                        </a:rPr>
                        <m:t>=</m:t>
                      </m:r>
                      <m:rad>
                        <m:radPr>
                          <m:degHide m:val="on"/>
                          <m:ctrlPr>
                            <a:rPr lang="fr-FR" sz="1200" i="1">
                              <a:latin typeface="Cambria Math" panose="02040503050406030204" pitchFamily="18" charset="0"/>
                            </a:rPr>
                          </m:ctrlPr>
                        </m:radPr>
                        <m:deg/>
                        <m:e>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𝐶</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𝑠</m:t>
                                  </m:r>
                                </m:sub>
                              </m:sSub>
                            </m:den>
                          </m:f>
                        </m:e>
                      </m:rad>
                      <m:r>
                        <a:rPr lang="fr-FR" sz="1200" i="1">
                          <a:latin typeface="Cambria Math" panose="02040503050406030204" pitchFamily="18" charset="0"/>
                        </a:rPr>
                        <m:t>=</m:t>
                      </m:r>
                      <m:rad>
                        <m:radPr>
                          <m:degHide m:val="on"/>
                          <m:ctrlPr>
                            <a:rPr lang="fr-FR" sz="1200" i="1">
                              <a:latin typeface="Cambria Math" panose="02040503050406030204" pitchFamily="18" charset="0"/>
                            </a:rPr>
                          </m:ctrlPr>
                        </m:radPr>
                        <m:deg/>
                        <m:e>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𝑆</m:t>
                                  </m:r>
                                </m:e>
                                <m:sub>
                                  <m:r>
                                    <a:rPr lang="fr-FR" sz="1200" i="1">
                                      <a:latin typeface="Cambria Math" panose="02040503050406030204" pitchFamily="18" charset="0"/>
                                    </a:rPr>
                                    <m:t>𝑠𝑐</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𝑄</m:t>
                                  </m:r>
                                </m:e>
                                <m:sub>
                                  <m:r>
                                    <a:rPr lang="fr-FR" sz="1200" i="1">
                                      <a:latin typeface="Cambria Math" panose="02040503050406030204" pitchFamily="18" charset="0"/>
                                    </a:rPr>
                                    <m:t>𝐶</m:t>
                                  </m:r>
                                </m:sub>
                              </m:sSub>
                            </m:den>
                          </m:f>
                        </m:e>
                      </m:rad>
                    </m:oMath>
                  </m:oMathPara>
                </a14:m>
                <a:endParaRPr lang="fr-FR" sz="1200" dirty="0">
                  <a:latin typeface="Cambria" panose="02040503050406030204" pitchFamily="18" charset="0"/>
                </a:endParaRPr>
              </a:p>
            </p:txBody>
          </p:sp>
        </mc:Choice>
        <mc:Fallback xmlns="">
          <p:sp>
            <p:nvSpPr>
              <p:cNvPr id="17" name="ZoneTexte 16"/>
              <p:cNvSpPr txBox="1">
                <a:spLocks noRot="1" noChangeAspect="1" noMove="1" noResize="1" noEditPoints="1" noAdjustHandles="1" noChangeArrowheads="1" noChangeShapeType="1" noTextEdit="1"/>
              </p:cNvSpPr>
              <p:nvPr/>
            </p:nvSpPr>
            <p:spPr>
              <a:xfrm>
                <a:off x="190334" y="2914507"/>
                <a:ext cx="2312877" cy="546175"/>
              </a:xfrm>
              <a:prstGeom prst="rect">
                <a:avLst/>
              </a:prstGeom>
              <a:blipFill rotWithShape="0">
                <a:blip r:embed="rId4"/>
                <a:stretch>
                  <a:fillRect/>
                </a:stretch>
              </a:blipFill>
            </p:spPr>
            <p:txBody>
              <a:bodyPr/>
              <a:lstStyle/>
              <a:p>
                <a:r>
                  <a:rPr lang="fr-FR">
                    <a:noFill/>
                  </a:rPr>
                  <a:t> </a:t>
                </a:r>
              </a:p>
            </p:txBody>
          </p:sp>
        </mc:Fallback>
      </mc:AlternateContent>
      <p:sp>
        <p:nvSpPr>
          <p:cNvPr id="18" name="ZoneTexte 17"/>
          <p:cNvSpPr txBox="1"/>
          <p:nvPr/>
        </p:nvSpPr>
        <p:spPr>
          <a:xfrm>
            <a:off x="128417" y="3497153"/>
            <a:ext cx="3397212" cy="276999"/>
          </a:xfrm>
          <a:prstGeom prst="rect">
            <a:avLst/>
          </a:prstGeom>
          <a:noFill/>
        </p:spPr>
        <p:txBody>
          <a:bodyPr wrap="none" rtlCol="0">
            <a:spAutoFit/>
          </a:bodyPr>
          <a:lstStyle/>
          <a:p>
            <a:r>
              <a:rPr lang="fr-FR" sz="1200" dirty="0" err="1">
                <a:latin typeface="Cambria" panose="02040503050406030204" pitchFamily="18" charset="0"/>
              </a:rPr>
              <a:t>Qc</a:t>
            </a:r>
            <a:r>
              <a:rPr lang="fr-FR" sz="1200" dirty="0">
                <a:latin typeface="Cambria" panose="02040503050406030204" pitchFamily="18" charset="0"/>
              </a:rPr>
              <a:t>: Puissance nominale du condensateur en MVA</a:t>
            </a:r>
          </a:p>
        </p:txBody>
      </p:sp>
      <p:sp>
        <p:nvSpPr>
          <p:cNvPr id="19" name="ZoneTexte 18"/>
          <p:cNvSpPr txBox="1"/>
          <p:nvPr/>
        </p:nvSpPr>
        <p:spPr>
          <a:xfrm>
            <a:off x="128417" y="3883477"/>
            <a:ext cx="1227580" cy="276999"/>
          </a:xfrm>
          <a:prstGeom prst="rect">
            <a:avLst/>
          </a:prstGeom>
          <a:noFill/>
        </p:spPr>
        <p:txBody>
          <a:bodyPr wrap="none" rtlCol="0">
            <a:spAutoFit/>
          </a:bodyPr>
          <a:lstStyle/>
          <a:p>
            <a:r>
              <a:rPr lang="fr-FR" sz="1200" dirty="0" smtClean="0">
                <a:latin typeface="Cambria" panose="02040503050406030204" pitchFamily="18" charset="0"/>
              </a:rPr>
              <a:t>A la résonnance</a:t>
            </a:r>
            <a:endParaRPr lang="fr-FR" sz="1200"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20" name="ZoneTexte 19"/>
              <p:cNvSpPr txBox="1"/>
              <p:nvPr/>
            </p:nvSpPr>
            <p:spPr>
              <a:xfrm>
                <a:off x="190334" y="4167990"/>
                <a:ext cx="2953886" cy="54566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smtClean="0">
                              <a:latin typeface="Cambria Math" panose="02040503050406030204" pitchFamily="18" charset="0"/>
                            </a:rPr>
                          </m:ctrlPr>
                        </m:sSubPr>
                        <m:e>
                          <m:acc>
                            <m:accPr>
                              <m:chr m:val="̅"/>
                              <m:ctrlPr>
                                <a:rPr lang="fr-FR" sz="1200" i="1" smtClean="0">
                                  <a:latin typeface="Cambria Math" panose="02040503050406030204" pitchFamily="18" charset="0"/>
                                </a:rPr>
                              </m:ctrlPr>
                            </m:accPr>
                            <m:e>
                              <m:r>
                                <a:rPr lang="fr-FR" sz="1200" b="0" i="1" smtClean="0">
                                  <a:latin typeface="Cambria Math" panose="02040503050406030204" pitchFamily="18" charset="0"/>
                                </a:rPr>
                                <m:t>𝑉</m:t>
                              </m:r>
                            </m:e>
                          </m:acc>
                        </m:e>
                        <m:sub>
                          <m:r>
                            <a:rPr lang="fr-FR" sz="1200" b="0" i="1" smtClean="0">
                              <a:latin typeface="Cambria Math" panose="02040503050406030204" pitchFamily="18" charset="0"/>
                            </a:rPr>
                            <m:t>𝑟</m:t>
                          </m:r>
                        </m:sub>
                      </m:sSub>
                      <m:r>
                        <a:rPr lang="fr-FR" sz="1200" i="1">
                          <a:latin typeface="Cambria Math" panose="02040503050406030204" pitchFamily="18" charset="0"/>
                        </a:rPr>
                        <m:t>=</m:t>
                      </m:r>
                      <m:f>
                        <m:fPr>
                          <m:ctrlPr>
                            <a:rPr lang="fr-FR" sz="1200" i="1">
                              <a:latin typeface="Cambria Math" panose="02040503050406030204" pitchFamily="18" charset="0"/>
                            </a:rPr>
                          </m:ctrlPr>
                        </m:fPr>
                        <m:num>
                          <m:r>
                            <a:rPr lang="fr-FR" sz="1200" i="1">
                              <a:latin typeface="Cambria Math" panose="02040503050406030204" pitchFamily="18" charset="0"/>
                            </a:rPr>
                            <m:t>𝐸</m:t>
                          </m:r>
                        </m:num>
                        <m:den>
                          <m:r>
                            <a:rPr lang="fr-FR" sz="1200" i="1">
                              <a:latin typeface="Cambria Math" panose="02040503050406030204" pitchFamily="18" charset="0"/>
                            </a:rPr>
                            <m:t>𝑗𝐶</m:t>
                          </m:r>
                          <m:r>
                            <a:rPr lang="fr-FR" sz="1200" i="1">
                              <a:latin typeface="Cambria Math" panose="02040503050406030204" pitchFamily="18" charset="0"/>
                            </a:rPr>
                            <m:t>𝜔</m:t>
                          </m:r>
                          <m:sSub>
                            <m:sSubPr>
                              <m:ctrlPr>
                                <a:rPr lang="fr-FR" sz="1200" i="1">
                                  <a:latin typeface="Cambria Math" panose="02040503050406030204" pitchFamily="18" charset="0"/>
                                </a:rPr>
                              </m:ctrlPr>
                            </m:sSubPr>
                            <m:e>
                              <m:r>
                                <a:rPr lang="fr-FR" sz="1200" i="1">
                                  <a:latin typeface="Cambria Math" panose="02040503050406030204" pitchFamily="18" charset="0"/>
                                </a:rPr>
                                <m:t>𝑅</m:t>
                              </m:r>
                            </m:e>
                            <m:sub>
                              <m:r>
                                <a:rPr lang="fr-FR" sz="1200" i="1">
                                  <a:latin typeface="Cambria Math" panose="02040503050406030204" pitchFamily="18" charset="0"/>
                                </a:rPr>
                                <m:t>𝑠</m:t>
                              </m:r>
                            </m:sub>
                          </m:sSub>
                        </m:den>
                      </m:f>
                      <m:r>
                        <a:rPr lang="fr-FR" sz="1200" i="1">
                          <a:latin typeface="Cambria Math" panose="02040503050406030204" pitchFamily="18" charset="0"/>
                        </a:rPr>
                        <m:t>=−</m:t>
                      </m:r>
                      <m:r>
                        <a:rPr lang="fr-FR" sz="1200" i="1">
                          <a:latin typeface="Cambria Math" panose="02040503050406030204" pitchFamily="18" charset="0"/>
                        </a:rPr>
                        <m:t>𝑗</m:t>
                      </m:r>
                      <m:f>
                        <m:fPr>
                          <m:ctrlPr>
                            <a:rPr lang="fr-FR" sz="1200" i="1">
                              <a:latin typeface="Cambria Math" panose="02040503050406030204" pitchFamily="18" charset="0"/>
                            </a:rPr>
                          </m:ctrlPr>
                        </m:fPr>
                        <m:num>
                          <m:r>
                            <a:rPr lang="fr-FR" sz="1200" i="1">
                              <a:latin typeface="Cambria Math" panose="02040503050406030204" pitchFamily="18" charset="0"/>
                            </a:rPr>
                            <m:t>𝐸</m:t>
                          </m:r>
                        </m:num>
                        <m:den>
                          <m:sSub>
                            <m:sSubPr>
                              <m:ctrlPr>
                                <a:rPr lang="fr-FR" sz="1200" i="1">
                                  <a:latin typeface="Cambria Math" panose="02040503050406030204" pitchFamily="18" charset="0"/>
                                </a:rPr>
                              </m:ctrlPr>
                            </m:sSubPr>
                            <m:e>
                              <m:r>
                                <a:rPr lang="fr-FR" sz="1200" i="1">
                                  <a:latin typeface="Cambria Math" panose="02040503050406030204" pitchFamily="18" charset="0"/>
                                </a:rPr>
                                <m:t>𝑅</m:t>
                              </m:r>
                            </m:e>
                            <m:sub>
                              <m:r>
                                <a:rPr lang="fr-FR" sz="1200" i="1">
                                  <a:latin typeface="Cambria Math" panose="02040503050406030204" pitchFamily="18" charset="0"/>
                                </a:rPr>
                                <m:t>𝑠</m:t>
                              </m:r>
                            </m:sub>
                          </m:sSub>
                        </m:den>
                      </m:f>
                      <m:rad>
                        <m:radPr>
                          <m:degHide m:val="on"/>
                          <m:ctrlPr>
                            <a:rPr lang="fr-FR" sz="1200" i="1">
                              <a:latin typeface="Cambria Math" panose="02040503050406030204" pitchFamily="18" charset="0"/>
                            </a:rPr>
                          </m:ctrlPr>
                        </m:radPr>
                        <m:deg/>
                        <m:e>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𝐿</m:t>
                                  </m:r>
                                </m:e>
                                <m:sub>
                                  <m:r>
                                    <a:rPr lang="fr-FR" sz="1200" i="1">
                                      <a:latin typeface="Cambria Math" panose="02040503050406030204" pitchFamily="18" charset="0"/>
                                    </a:rPr>
                                    <m:t>𝑠</m:t>
                                  </m:r>
                                </m:sub>
                              </m:sSub>
                            </m:num>
                            <m:den>
                              <m:r>
                                <a:rPr lang="fr-FR" sz="1200" i="1">
                                  <a:latin typeface="Cambria Math" panose="02040503050406030204" pitchFamily="18" charset="0"/>
                                </a:rPr>
                                <m:t>𝐶</m:t>
                              </m:r>
                            </m:den>
                          </m:f>
                          <m:r>
                            <a:rPr lang="fr-FR" sz="1200" i="1">
                              <a:latin typeface="Cambria Math" panose="02040503050406030204" pitchFamily="18" charset="0"/>
                            </a:rPr>
                            <m:t>=</m:t>
                          </m:r>
                        </m:e>
                      </m:rad>
                      <m:r>
                        <a:rPr lang="fr-FR" sz="1200" i="1">
                          <a:latin typeface="Cambria Math" panose="02040503050406030204" pitchFamily="18" charset="0"/>
                        </a:rPr>
                        <m:t>−</m:t>
                      </m:r>
                      <m:r>
                        <a:rPr lang="fr-FR" sz="1200" i="1">
                          <a:latin typeface="Cambria Math" panose="02040503050406030204" pitchFamily="18" charset="0"/>
                        </a:rPr>
                        <m:t>𝑗</m:t>
                      </m:r>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𝑍</m:t>
                              </m:r>
                            </m:e>
                            <m:sub>
                              <m:r>
                                <a:rPr lang="fr-FR" sz="1200" i="1">
                                  <a:latin typeface="Cambria Math" panose="02040503050406030204" pitchFamily="18" charset="0"/>
                                </a:rPr>
                                <m:t>𝑐</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𝑅</m:t>
                              </m:r>
                            </m:e>
                            <m:sub>
                              <m:r>
                                <a:rPr lang="fr-FR" sz="1200" i="1">
                                  <a:latin typeface="Cambria Math" panose="02040503050406030204" pitchFamily="18" charset="0"/>
                                </a:rPr>
                                <m:t>𝑠</m:t>
                              </m:r>
                            </m:sub>
                          </m:sSub>
                        </m:den>
                      </m:f>
                      <m:r>
                        <a:rPr lang="fr-FR" sz="1200" i="1">
                          <a:latin typeface="Cambria Math" panose="02040503050406030204" pitchFamily="18" charset="0"/>
                        </a:rPr>
                        <m:t>𝐸</m:t>
                      </m:r>
                      <m:r>
                        <a:rPr lang="fr-FR" sz="1200" i="1">
                          <a:latin typeface="Cambria Math" panose="02040503050406030204" pitchFamily="18" charset="0"/>
                        </a:rPr>
                        <m:t>=−</m:t>
                      </m:r>
                      <m:r>
                        <a:rPr lang="fr-FR" sz="1200" i="1">
                          <a:latin typeface="Cambria Math" panose="02040503050406030204" pitchFamily="18" charset="0"/>
                        </a:rPr>
                        <m:t>𝑗</m:t>
                      </m:r>
                      <m:sSub>
                        <m:sSubPr>
                          <m:ctrlPr>
                            <a:rPr lang="fr-FR" sz="1200" i="1">
                              <a:latin typeface="Cambria Math" panose="02040503050406030204" pitchFamily="18" charset="0"/>
                            </a:rPr>
                          </m:ctrlPr>
                        </m:sSubPr>
                        <m:e>
                          <m:r>
                            <a:rPr lang="fr-FR" sz="1200" i="1">
                              <a:latin typeface="Cambria Math" panose="02040503050406030204" pitchFamily="18" charset="0"/>
                            </a:rPr>
                            <m:t>𝐴</m:t>
                          </m:r>
                        </m:e>
                        <m:sub>
                          <m:r>
                            <a:rPr lang="fr-FR" sz="1200" i="1">
                              <a:latin typeface="Cambria Math" panose="02040503050406030204" pitchFamily="18" charset="0"/>
                            </a:rPr>
                            <m:t>𝑓</m:t>
                          </m:r>
                        </m:sub>
                      </m:sSub>
                      <m:r>
                        <a:rPr lang="fr-FR" sz="1200" i="1">
                          <a:latin typeface="Cambria Math" panose="02040503050406030204" pitchFamily="18" charset="0"/>
                        </a:rPr>
                        <m:t>𝐸</m:t>
                      </m:r>
                    </m:oMath>
                  </m:oMathPara>
                </a14:m>
                <a:endParaRPr lang="fr-FR" sz="1200" dirty="0">
                  <a:latin typeface="Cambria" panose="02040503050406030204" pitchFamily="18" charset="0"/>
                </a:endParaRPr>
              </a:p>
            </p:txBody>
          </p:sp>
        </mc:Choice>
        <mc:Fallback xmlns="">
          <p:sp>
            <p:nvSpPr>
              <p:cNvPr id="20" name="ZoneTexte 19"/>
              <p:cNvSpPr txBox="1">
                <a:spLocks noRot="1" noChangeAspect="1" noMove="1" noResize="1" noEditPoints="1" noAdjustHandles="1" noChangeArrowheads="1" noChangeShapeType="1" noTextEdit="1"/>
              </p:cNvSpPr>
              <p:nvPr/>
            </p:nvSpPr>
            <p:spPr>
              <a:xfrm>
                <a:off x="190334" y="4167990"/>
                <a:ext cx="2953886" cy="545662"/>
              </a:xfrm>
              <a:prstGeom prst="rect">
                <a:avLst/>
              </a:prstGeom>
              <a:blipFill rotWithShape="0">
                <a:blip r:embed="rId5"/>
                <a:stretch>
                  <a:fillRect/>
                </a:stretch>
              </a:blipFill>
            </p:spPr>
            <p:txBody>
              <a:bodyPr/>
              <a:lstStyle/>
              <a:p>
                <a:r>
                  <a:rPr lang="fr-FR">
                    <a:noFill/>
                  </a:rPr>
                  <a:t> </a:t>
                </a:r>
              </a:p>
            </p:txBody>
          </p:sp>
        </mc:Fallback>
      </mc:AlternateContent>
      <p:sp>
        <p:nvSpPr>
          <p:cNvPr id="21" name="Rectangle à coins arrondis 20"/>
          <p:cNvSpPr/>
          <p:nvPr/>
        </p:nvSpPr>
        <p:spPr>
          <a:xfrm flipH="1">
            <a:off x="3371846" y="4822526"/>
            <a:ext cx="1364294" cy="356666"/>
          </a:xfrm>
          <a:prstGeom prst="wedgeRoundRectCallout">
            <a:avLst>
              <a:gd name="adj1" fmla="val 71986"/>
              <a:gd name="adj2" fmla="val -112380"/>
              <a:gd name="adj3" fmla="val 16667"/>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err="1">
                <a:latin typeface="Cambria" panose="02040503050406030204" pitchFamily="18" charset="0"/>
              </a:rPr>
              <a:t>A_f</a:t>
            </a:r>
            <a:r>
              <a:rPr lang="fr-FR" sz="1200" dirty="0">
                <a:latin typeface="Cambria" panose="02040503050406030204" pitchFamily="18" charset="0"/>
              </a:rPr>
              <a:t> : facteur d’amplification</a:t>
            </a:r>
          </a:p>
        </p:txBody>
      </p:sp>
      <p:sp>
        <p:nvSpPr>
          <p:cNvPr id="22" name="Rectangle à coins arrondis 21"/>
          <p:cNvSpPr/>
          <p:nvPr/>
        </p:nvSpPr>
        <p:spPr>
          <a:xfrm>
            <a:off x="2723167" y="3758536"/>
            <a:ext cx="1643352" cy="322931"/>
          </a:xfrm>
          <a:prstGeom prst="wedgeRoundRectCallout">
            <a:avLst>
              <a:gd name="adj1" fmla="val -72284"/>
              <a:gd name="adj2" fmla="val 123462"/>
              <a:gd name="adj3" fmla="val 16667"/>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err="1">
                <a:latin typeface="Cambria" panose="02040503050406030204" pitchFamily="18" charset="0"/>
              </a:rPr>
              <a:t>Z_c</a:t>
            </a:r>
            <a:r>
              <a:rPr lang="fr-FR" sz="1200" dirty="0">
                <a:latin typeface="Cambria" panose="02040503050406030204" pitchFamily="18" charset="0"/>
              </a:rPr>
              <a:t> : Impédance caractéristique</a:t>
            </a:r>
          </a:p>
        </p:txBody>
      </p:sp>
      <mc:AlternateContent xmlns:mc="http://schemas.openxmlformats.org/markup-compatibility/2006" xmlns:a14="http://schemas.microsoft.com/office/drawing/2010/main">
        <mc:Choice Requires="a14">
          <p:sp>
            <p:nvSpPr>
              <p:cNvPr id="23" name="ZoneTexte 22"/>
              <p:cNvSpPr txBox="1"/>
              <p:nvPr/>
            </p:nvSpPr>
            <p:spPr>
              <a:xfrm>
                <a:off x="230866" y="5250160"/>
                <a:ext cx="1834285" cy="427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𝐴</m:t>
                          </m:r>
                        </m:e>
                        <m:sub>
                          <m:r>
                            <a:rPr lang="fr-FR" sz="1200" i="1">
                              <a:latin typeface="Cambria Math" panose="02040503050406030204" pitchFamily="18" charset="0"/>
                            </a:rPr>
                            <m:t>𝑓</m:t>
                          </m:r>
                        </m:sub>
                      </m:sSub>
                      <m:r>
                        <a:rPr lang="fr-FR" sz="1200" i="1">
                          <a:latin typeface="Cambria Math" panose="02040503050406030204" pitchFamily="18" charset="0"/>
                        </a:rPr>
                        <m:t>=</m:t>
                      </m:r>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𝑍</m:t>
                              </m:r>
                            </m:e>
                            <m:sub>
                              <m:r>
                                <a:rPr lang="fr-FR" sz="1200" i="1">
                                  <a:latin typeface="Cambria Math" panose="02040503050406030204" pitchFamily="18" charset="0"/>
                                </a:rPr>
                                <m:t>𝑐</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𝑅</m:t>
                              </m:r>
                            </m:e>
                            <m:sub>
                              <m:r>
                                <a:rPr lang="fr-FR" sz="1200" i="1">
                                  <a:latin typeface="Cambria Math" panose="02040503050406030204" pitchFamily="18" charset="0"/>
                                </a:rPr>
                                <m:t>𝑠</m:t>
                              </m:r>
                            </m:sub>
                          </m:sSub>
                        </m:den>
                      </m:f>
                      <m:r>
                        <a:rPr lang="fr-FR" sz="1200" i="1">
                          <a:latin typeface="Cambria Math" panose="02040503050406030204" pitchFamily="18" charset="0"/>
                        </a:rPr>
                        <m:t>=</m:t>
                      </m:r>
                      <m:f>
                        <m:fPr>
                          <m:ctrlPr>
                            <a:rPr lang="fr-FR" sz="1200" i="1">
                              <a:latin typeface="Cambria Math" panose="02040503050406030204" pitchFamily="18" charset="0"/>
                            </a:rPr>
                          </m:ctrlPr>
                        </m:fPr>
                        <m:num>
                          <m:rad>
                            <m:radPr>
                              <m:degHide m:val="on"/>
                              <m:ctrlPr>
                                <a:rPr lang="fr-FR" sz="1200" i="1">
                                  <a:latin typeface="Cambria Math" panose="02040503050406030204" pitchFamily="18" charset="0"/>
                                </a:rPr>
                              </m:ctrlPr>
                            </m:radPr>
                            <m:deg/>
                            <m:e>
                              <m:sSub>
                                <m:sSubPr>
                                  <m:ctrlPr>
                                    <a:rPr lang="fr-FR" sz="1200" i="1">
                                      <a:latin typeface="Cambria Math" panose="02040503050406030204" pitchFamily="18" charset="0"/>
                                    </a:rPr>
                                  </m:ctrlPr>
                                </m:sSubPr>
                                <m:e>
                                  <m:r>
                                    <a:rPr lang="fr-FR" sz="1200" i="1">
                                      <a:latin typeface="Cambria Math" panose="02040503050406030204" pitchFamily="18" charset="0"/>
                                    </a:rPr>
                                    <m:t>𝐿</m:t>
                                  </m:r>
                                </m:e>
                                <m:sub>
                                  <m:r>
                                    <a:rPr lang="fr-FR" sz="1200" i="1">
                                      <a:latin typeface="Cambria Math" panose="02040503050406030204" pitchFamily="18" charset="0"/>
                                    </a:rPr>
                                    <m:t>𝑠</m:t>
                                  </m:r>
                                </m:sub>
                              </m:sSub>
                              <m:r>
                                <a:rPr lang="fr-FR" sz="1200" i="1">
                                  <a:latin typeface="Cambria Math" panose="02040503050406030204" pitchFamily="18" charset="0"/>
                                </a:rPr>
                                <m:t>/</m:t>
                              </m:r>
                              <m:r>
                                <a:rPr lang="fr-FR" sz="1200" i="1">
                                  <a:latin typeface="Cambria Math" panose="02040503050406030204" pitchFamily="18" charset="0"/>
                                </a:rPr>
                                <m:t>𝐶</m:t>
                              </m:r>
                            </m:e>
                          </m:rad>
                        </m:num>
                        <m:den>
                          <m:sSub>
                            <m:sSubPr>
                              <m:ctrlPr>
                                <a:rPr lang="fr-FR" sz="1200" i="1">
                                  <a:latin typeface="Cambria Math" panose="02040503050406030204" pitchFamily="18" charset="0"/>
                                </a:rPr>
                              </m:ctrlPr>
                            </m:sSubPr>
                            <m:e>
                              <m:r>
                                <a:rPr lang="fr-FR" sz="1200" i="1">
                                  <a:latin typeface="Cambria Math" panose="02040503050406030204" pitchFamily="18" charset="0"/>
                                </a:rPr>
                                <m:t>𝑅</m:t>
                              </m:r>
                            </m:e>
                            <m:sub>
                              <m:r>
                                <a:rPr lang="fr-FR" sz="1200" i="1">
                                  <a:latin typeface="Cambria Math" panose="02040503050406030204" pitchFamily="18" charset="0"/>
                                </a:rPr>
                                <m:t>𝑠</m:t>
                              </m:r>
                            </m:sub>
                          </m:sSub>
                        </m:den>
                      </m:f>
                      <m:r>
                        <a:rPr lang="fr-FR" sz="1200" i="1">
                          <a:latin typeface="Cambria Math" panose="02040503050406030204" pitchFamily="18" charset="0"/>
                        </a:rPr>
                        <m:t>=</m:t>
                      </m:r>
                      <m:f>
                        <m:fPr>
                          <m:ctrlPr>
                            <a:rPr lang="fr-FR" sz="1200" i="1">
                              <a:latin typeface="Cambria Math" panose="02040503050406030204" pitchFamily="18" charset="0"/>
                            </a:rPr>
                          </m:ctrlPr>
                        </m:fPr>
                        <m:num>
                          <m:rad>
                            <m:radPr>
                              <m:degHide m:val="on"/>
                              <m:ctrlPr>
                                <a:rPr lang="fr-FR" sz="1200" i="1">
                                  <a:latin typeface="Cambria Math" panose="02040503050406030204" pitchFamily="18" charset="0"/>
                                </a:rPr>
                              </m:ctrlPr>
                            </m:radPr>
                            <m:deg/>
                            <m:e>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𝑠</m:t>
                                  </m:r>
                                </m:sub>
                              </m:sSub>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𝐶</m:t>
                                  </m:r>
                                </m:sub>
                              </m:sSub>
                            </m:e>
                          </m:rad>
                        </m:num>
                        <m:den>
                          <m:sSub>
                            <m:sSubPr>
                              <m:ctrlPr>
                                <a:rPr lang="fr-FR" sz="1200" i="1">
                                  <a:latin typeface="Cambria Math" panose="02040503050406030204" pitchFamily="18" charset="0"/>
                                </a:rPr>
                              </m:ctrlPr>
                            </m:sSubPr>
                            <m:e>
                              <m:r>
                                <a:rPr lang="fr-FR" sz="1200" i="1">
                                  <a:latin typeface="Cambria Math" panose="02040503050406030204" pitchFamily="18" charset="0"/>
                                </a:rPr>
                                <m:t>𝑅</m:t>
                              </m:r>
                            </m:e>
                            <m:sub>
                              <m:r>
                                <a:rPr lang="fr-FR" sz="1200" i="1">
                                  <a:latin typeface="Cambria Math" panose="02040503050406030204" pitchFamily="18" charset="0"/>
                                </a:rPr>
                                <m:t>𝑠</m:t>
                              </m:r>
                            </m:sub>
                          </m:sSub>
                        </m:den>
                      </m:f>
                    </m:oMath>
                  </m:oMathPara>
                </a14:m>
                <a:endParaRPr lang="fr-FR" sz="1200" dirty="0">
                  <a:latin typeface="Cambria" panose="02040503050406030204" pitchFamily="18" charset="0"/>
                </a:endParaRPr>
              </a:p>
            </p:txBody>
          </p:sp>
        </mc:Choice>
        <mc:Fallback xmlns="">
          <p:sp>
            <p:nvSpPr>
              <p:cNvPr id="23" name="ZoneTexte 22"/>
              <p:cNvSpPr txBox="1">
                <a:spLocks noRot="1" noChangeAspect="1" noMove="1" noResize="1" noEditPoints="1" noAdjustHandles="1" noChangeArrowheads="1" noChangeShapeType="1" noTextEdit="1"/>
              </p:cNvSpPr>
              <p:nvPr/>
            </p:nvSpPr>
            <p:spPr>
              <a:xfrm>
                <a:off x="230866" y="5250160"/>
                <a:ext cx="1834285" cy="427553"/>
              </a:xfrm>
              <a:prstGeom prst="rect">
                <a:avLst/>
              </a:prstGeom>
              <a:blipFill rotWithShape="0">
                <a:blip r:embed="rId6"/>
                <a:stretch>
                  <a:fillRect l="-1661" b="-5714"/>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4" name="ZoneTexte 23"/>
              <p:cNvSpPr txBox="1"/>
              <p:nvPr/>
            </p:nvSpPr>
            <p:spPr>
              <a:xfrm>
                <a:off x="222858" y="5866556"/>
                <a:ext cx="944618" cy="22377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ad>
                        <m:radPr>
                          <m:degHide m:val="on"/>
                          <m:ctrlPr>
                            <a:rPr lang="fr-FR" sz="1200" i="1">
                              <a:latin typeface="Cambria Math" panose="02040503050406030204" pitchFamily="18" charset="0"/>
                            </a:rPr>
                          </m:ctrlPr>
                        </m:radPr>
                        <m:deg/>
                        <m:e>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𝐶</m:t>
                              </m:r>
                            </m:sub>
                          </m:sSub>
                        </m:e>
                      </m:rad>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h</m:t>
                          </m:r>
                        </m:e>
                        <m:sub>
                          <m:r>
                            <a:rPr lang="fr-FR" sz="1200" i="1">
                              <a:latin typeface="Cambria Math" panose="02040503050406030204" pitchFamily="18" charset="0"/>
                            </a:rPr>
                            <m:t>𝑟</m:t>
                          </m:r>
                        </m:sub>
                      </m:sSub>
                      <m:rad>
                        <m:radPr>
                          <m:degHide m:val="on"/>
                          <m:ctrlPr>
                            <a:rPr lang="fr-FR" sz="1200" i="1">
                              <a:latin typeface="Cambria Math" panose="02040503050406030204" pitchFamily="18" charset="0"/>
                            </a:rPr>
                          </m:ctrlPr>
                        </m:radPr>
                        <m:deg/>
                        <m:e>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𝑠</m:t>
                              </m:r>
                            </m:sub>
                          </m:sSub>
                        </m:e>
                      </m:rad>
                    </m:oMath>
                  </m:oMathPara>
                </a14:m>
                <a:endParaRPr lang="fr-FR" sz="1200" dirty="0">
                  <a:latin typeface="Cambria" panose="02040503050406030204" pitchFamily="18" charset="0"/>
                </a:endParaRPr>
              </a:p>
            </p:txBody>
          </p:sp>
        </mc:Choice>
        <mc:Fallback xmlns="">
          <p:sp>
            <p:nvSpPr>
              <p:cNvPr id="24" name="ZoneTexte 23"/>
              <p:cNvSpPr txBox="1">
                <a:spLocks noRot="1" noChangeAspect="1" noMove="1" noResize="1" noEditPoints="1" noAdjustHandles="1" noChangeArrowheads="1" noChangeShapeType="1" noTextEdit="1"/>
              </p:cNvSpPr>
              <p:nvPr/>
            </p:nvSpPr>
            <p:spPr>
              <a:xfrm>
                <a:off x="222858" y="5866556"/>
                <a:ext cx="944618" cy="223779"/>
              </a:xfrm>
              <a:prstGeom prst="rect">
                <a:avLst/>
              </a:prstGeom>
              <a:blipFill rotWithShape="0">
                <a:blip r:embed="rId7"/>
                <a:stretch>
                  <a:fillRect r="-645" b="-8108"/>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5" name="ZoneTexte 24"/>
              <p:cNvSpPr txBox="1"/>
              <p:nvPr/>
            </p:nvSpPr>
            <p:spPr>
              <a:xfrm>
                <a:off x="1845851" y="5816842"/>
                <a:ext cx="738151" cy="376963"/>
              </a:xfrm>
              <a:prstGeom prst="rect">
                <a:avLst/>
              </a:prstGeom>
              <a:solidFill>
                <a:srgbClr val="FFC0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r>
                            <a:rPr lang="fr-FR" sz="1200" i="1">
                              <a:latin typeface="Cambria Math" panose="02040503050406030204" pitchFamily="18" charset="0"/>
                            </a:rPr>
                            <m:t>𝐴</m:t>
                          </m:r>
                        </m:e>
                        <m:sub>
                          <m:r>
                            <a:rPr lang="fr-FR" sz="1200" i="1">
                              <a:latin typeface="Cambria Math" panose="02040503050406030204" pitchFamily="18" charset="0"/>
                            </a:rPr>
                            <m:t>𝑓</m:t>
                          </m:r>
                        </m:sub>
                      </m:sSub>
                      <m:r>
                        <a:rPr lang="fr-FR" sz="1200" i="1">
                          <a:latin typeface="Cambria Math" panose="02040503050406030204" pitchFamily="18" charset="0"/>
                        </a:rPr>
                        <m:t>=</m:t>
                      </m:r>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𝑠</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𝑅</m:t>
                              </m:r>
                            </m:e>
                            <m:sub>
                              <m:r>
                                <a:rPr lang="fr-FR" sz="1200" i="1">
                                  <a:latin typeface="Cambria Math" panose="02040503050406030204" pitchFamily="18" charset="0"/>
                                </a:rPr>
                                <m:t>𝑠</m:t>
                              </m:r>
                            </m:sub>
                          </m:sSub>
                        </m:den>
                      </m:f>
                      <m:sSub>
                        <m:sSubPr>
                          <m:ctrlPr>
                            <a:rPr lang="fr-FR" sz="1200" i="1">
                              <a:latin typeface="Cambria Math" panose="02040503050406030204" pitchFamily="18" charset="0"/>
                            </a:rPr>
                          </m:ctrlPr>
                        </m:sSubPr>
                        <m:e>
                          <m:r>
                            <a:rPr lang="fr-FR" sz="1200" i="1">
                              <a:latin typeface="Cambria Math" panose="02040503050406030204" pitchFamily="18" charset="0"/>
                            </a:rPr>
                            <m:t>h</m:t>
                          </m:r>
                        </m:e>
                        <m:sub>
                          <m:r>
                            <a:rPr lang="fr-FR" sz="1200" i="1">
                              <a:latin typeface="Cambria Math" panose="02040503050406030204" pitchFamily="18" charset="0"/>
                            </a:rPr>
                            <m:t>𝑟</m:t>
                          </m:r>
                        </m:sub>
                      </m:sSub>
                    </m:oMath>
                  </m:oMathPara>
                </a14:m>
                <a:endParaRPr lang="fr-FR" sz="1200" dirty="0">
                  <a:latin typeface="Cambria" panose="02040503050406030204" pitchFamily="18" charset="0"/>
                </a:endParaRPr>
              </a:p>
            </p:txBody>
          </p:sp>
        </mc:Choice>
        <mc:Fallback xmlns="">
          <p:sp>
            <p:nvSpPr>
              <p:cNvPr id="25" name="ZoneTexte 24"/>
              <p:cNvSpPr txBox="1">
                <a:spLocks noRot="1" noChangeAspect="1" noMove="1" noResize="1" noEditPoints="1" noAdjustHandles="1" noChangeArrowheads="1" noChangeShapeType="1" noTextEdit="1"/>
              </p:cNvSpPr>
              <p:nvPr/>
            </p:nvSpPr>
            <p:spPr>
              <a:xfrm>
                <a:off x="1845851" y="5816842"/>
                <a:ext cx="738151" cy="376963"/>
              </a:xfrm>
              <a:prstGeom prst="rect">
                <a:avLst/>
              </a:prstGeom>
              <a:blipFill rotWithShape="0">
                <a:blip r:embed="rId8"/>
                <a:stretch>
                  <a:fillRect l="-4959" t="-3226" r="-826" b="-6452"/>
                </a:stretch>
              </a:blipFill>
            </p:spPr>
            <p:txBody>
              <a:bodyPr/>
              <a:lstStyle/>
              <a:p>
                <a:r>
                  <a:rPr lang="fr-FR">
                    <a:noFill/>
                  </a:rPr>
                  <a:t> </a:t>
                </a:r>
              </a:p>
            </p:txBody>
          </p:sp>
        </mc:Fallback>
      </mc:AlternateContent>
      <p:sp>
        <p:nvSpPr>
          <p:cNvPr id="26" name="Flèche droite 25"/>
          <p:cNvSpPr/>
          <p:nvPr/>
        </p:nvSpPr>
        <p:spPr>
          <a:xfrm>
            <a:off x="1364316" y="5909002"/>
            <a:ext cx="361227" cy="19264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pic>
        <p:nvPicPr>
          <p:cNvPr id="27" name="Image 2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158211" y="2106106"/>
            <a:ext cx="1986382" cy="970026"/>
          </a:xfrm>
          <a:prstGeom prst="rect">
            <a:avLst/>
          </a:prstGeom>
        </p:spPr>
      </p:pic>
      <mc:AlternateContent xmlns:mc="http://schemas.openxmlformats.org/markup-compatibility/2006" xmlns:a14="http://schemas.microsoft.com/office/drawing/2010/main">
        <mc:Choice Requires="a14">
          <p:sp>
            <p:nvSpPr>
              <p:cNvPr id="28" name="ZoneTexte 27"/>
              <p:cNvSpPr txBox="1"/>
              <p:nvPr/>
            </p:nvSpPr>
            <p:spPr>
              <a:xfrm>
                <a:off x="7110249" y="4158104"/>
                <a:ext cx="1907958" cy="37830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fr-FR" sz="1200">
                          <a:latin typeface="Cambria Math" panose="02040503050406030204" pitchFamily="18" charset="0"/>
                        </a:rPr>
                        <m:t>Δ</m:t>
                      </m:r>
                      <m:r>
                        <a:rPr lang="fr-FR" sz="1200" i="1">
                          <a:latin typeface="Cambria Math" panose="02040503050406030204" pitchFamily="18" charset="0"/>
                        </a:rPr>
                        <m:t>𝑣</m:t>
                      </m:r>
                      <m:d>
                        <m:dPr>
                          <m:ctrlPr>
                            <a:rPr lang="fr-FR" sz="1200" i="1">
                              <a:latin typeface="Cambria Math" panose="02040503050406030204" pitchFamily="18" charset="0"/>
                            </a:rPr>
                          </m:ctrlPr>
                        </m:dPr>
                        <m:e>
                          <m:r>
                            <m:rPr>
                              <m:nor/>
                            </m:rPr>
                            <a:rPr lang="fr-FR" sz="1200">
                              <a:latin typeface="Cambria" panose="02040503050406030204" pitchFamily="18" charset="0"/>
                            </a:rPr>
                            <m:t>pu</m:t>
                          </m:r>
                        </m:e>
                      </m:d>
                      <m:r>
                        <a:rPr lang="fr-FR" sz="1200" i="1">
                          <a:latin typeface="Cambria Math" panose="02040503050406030204" pitchFamily="18" charset="0"/>
                        </a:rPr>
                        <m:t>=</m:t>
                      </m:r>
                      <m:f>
                        <m:fPr>
                          <m:ctrlPr>
                            <a:rPr lang="fr-FR" sz="1200" i="1">
                              <a:latin typeface="Cambria Math" panose="02040503050406030204" pitchFamily="18" charset="0"/>
                            </a:rPr>
                          </m:ctrlPr>
                        </m:fPr>
                        <m:num>
                          <m:r>
                            <m:rPr>
                              <m:sty m:val="p"/>
                            </m:rPr>
                            <a:rPr lang="fr-FR" sz="1200">
                              <a:latin typeface="Cambria Math" panose="02040503050406030204" pitchFamily="18" charset="0"/>
                            </a:rPr>
                            <m:t>Δ</m:t>
                          </m:r>
                          <m:r>
                            <a:rPr lang="fr-FR" sz="1200" i="1">
                              <a:latin typeface="Cambria Math" panose="02040503050406030204" pitchFamily="18" charset="0"/>
                            </a:rPr>
                            <m:t>𝑉</m:t>
                          </m:r>
                        </m:num>
                        <m:den>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𝑛</m:t>
                              </m:r>
                            </m:sub>
                          </m:sSub>
                        </m:den>
                      </m:f>
                      <m:r>
                        <a:rPr lang="fr-FR" sz="1200" i="1">
                          <a:latin typeface="Cambria Math" panose="02040503050406030204" pitchFamily="18" charset="0"/>
                        </a:rPr>
                        <m:t>=</m:t>
                      </m:r>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𝑠</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𝐶</m:t>
                              </m:r>
                            </m:sub>
                          </m:sSub>
                        </m:den>
                      </m:f>
                      <m:r>
                        <a:rPr lang="fr-FR" sz="1200" i="1">
                          <a:latin typeface="Cambria Math" panose="02040503050406030204" pitchFamily="18" charset="0"/>
                        </a:rPr>
                        <m:t>=</m:t>
                      </m:r>
                      <m:sSubSup>
                        <m:sSubSupPr>
                          <m:ctrlPr>
                            <a:rPr lang="fr-FR" sz="1200" i="1">
                              <a:latin typeface="Cambria Math" panose="02040503050406030204" pitchFamily="18" charset="0"/>
                            </a:rPr>
                          </m:ctrlPr>
                        </m:sSubSupPr>
                        <m:e>
                          <m:r>
                            <a:rPr lang="fr-FR" sz="1200" i="1">
                              <a:latin typeface="Cambria Math" panose="02040503050406030204" pitchFamily="18" charset="0"/>
                            </a:rPr>
                            <m:t>𝜔</m:t>
                          </m:r>
                        </m:e>
                        <m:sub>
                          <m:r>
                            <a:rPr lang="fr-FR" sz="1200" i="1">
                              <a:latin typeface="Cambria Math" panose="02040503050406030204" pitchFamily="18" charset="0"/>
                            </a:rPr>
                            <m:t>1</m:t>
                          </m:r>
                        </m:sub>
                        <m:sup>
                          <m:r>
                            <a:rPr lang="fr-FR" sz="1200" i="1">
                              <a:latin typeface="Cambria Math" panose="02040503050406030204" pitchFamily="18" charset="0"/>
                            </a:rPr>
                            <m:t>2</m:t>
                          </m:r>
                        </m:sup>
                      </m:sSubSup>
                      <m:sSub>
                        <m:sSubPr>
                          <m:ctrlPr>
                            <a:rPr lang="fr-FR" sz="1200" i="1">
                              <a:latin typeface="Cambria Math" panose="02040503050406030204" pitchFamily="18" charset="0"/>
                            </a:rPr>
                          </m:ctrlPr>
                        </m:sSubPr>
                        <m:e>
                          <m:r>
                            <a:rPr lang="fr-FR" sz="1200" i="1">
                              <a:latin typeface="Cambria Math" panose="02040503050406030204" pitchFamily="18" charset="0"/>
                            </a:rPr>
                            <m:t>𝐿</m:t>
                          </m:r>
                        </m:e>
                        <m:sub>
                          <m:r>
                            <a:rPr lang="fr-FR" sz="1200" i="1">
                              <a:latin typeface="Cambria Math" panose="02040503050406030204" pitchFamily="18" charset="0"/>
                            </a:rPr>
                            <m:t>𝑠</m:t>
                          </m:r>
                        </m:sub>
                      </m:sSub>
                      <m:r>
                        <a:rPr lang="fr-FR" sz="1200" i="1">
                          <a:latin typeface="Cambria Math" panose="02040503050406030204" pitchFamily="18" charset="0"/>
                        </a:rPr>
                        <m:t>𝐶</m:t>
                      </m:r>
                    </m:oMath>
                  </m:oMathPara>
                </a14:m>
                <a:endParaRPr lang="fr-FR" sz="1200" dirty="0">
                  <a:latin typeface="Cambria" panose="02040503050406030204" pitchFamily="18" charset="0"/>
                </a:endParaRPr>
              </a:p>
            </p:txBody>
          </p:sp>
        </mc:Choice>
        <mc:Fallback xmlns="">
          <p:sp>
            <p:nvSpPr>
              <p:cNvPr id="28" name="ZoneTexte 27"/>
              <p:cNvSpPr txBox="1">
                <a:spLocks noRot="1" noChangeAspect="1" noMove="1" noResize="1" noEditPoints="1" noAdjustHandles="1" noChangeArrowheads="1" noChangeShapeType="1" noTextEdit="1"/>
              </p:cNvSpPr>
              <p:nvPr/>
            </p:nvSpPr>
            <p:spPr>
              <a:xfrm>
                <a:off x="7110249" y="4158104"/>
                <a:ext cx="1907958" cy="378309"/>
              </a:xfrm>
              <a:prstGeom prst="rect">
                <a:avLst/>
              </a:prstGeom>
              <a:blipFill rotWithShape="0">
                <a:blip r:embed="rId10"/>
                <a:stretch>
                  <a:fillRect l="-1597" t="-3226" r="-1278" b="-9677"/>
                </a:stretch>
              </a:blipFill>
            </p:spPr>
            <p:txBody>
              <a:bodyPr/>
              <a:lstStyle/>
              <a:p>
                <a:r>
                  <a:rPr lang="fr-FR">
                    <a:noFill/>
                  </a:rPr>
                  <a:t> </a:t>
                </a:r>
              </a:p>
            </p:txBody>
          </p:sp>
        </mc:Fallback>
      </mc:AlternateContent>
      <p:sp>
        <p:nvSpPr>
          <p:cNvPr id="29" name="ZoneTexte 28"/>
          <p:cNvSpPr txBox="1"/>
          <p:nvPr/>
        </p:nvSpPr>
        <p:spPr>
          <a:xfrm>
            <a:off x="4934693" y="4805315"/>
            <a:ext cx="1325366" cy="276999"/>
          </a:xfrm>
          <a:prstGeom prst="rect">
            <a:avLst/>
          </a:prstGeom>
          <a:noFill/>
        </p:spPr>
        <p:txBody>
          <a:bodyPr wrap="square" rtlCol="0">
            <a:spAutoFit/>
          </a:bodyPr>
          <a:lstStyle/>
          <a:p>
            <a:r>
              <a:rPr lang="fr-FR" sz="1200" dirty="0">
                <a:latin typeface="Cambria" panose="02040503050406030204" pitchFamily="18" charset="0"/>
              </a:rPr>
              <a:t>À la résonnance</a:t>
            </a:r>
          </a:p>
        </p:txBody>
      </p:sp>
      <mc:AlternateContent xmlns:mc="http://schemas.openxmlformats.org/markup-compatibility/2006" xmlns:a14="http://schemas.microsoft.com/office/drawing/2010/main">
        <mc:Choice Requires="a14">
          <p:sp>
            <p:nvSpPr>
              <p:cNvPr id="34" name="ZoneTexte 33"/>
              <p:cNvSpPr txBox="1"/>
              <p:nvPr/>
            </p:nvSpPr>
            <p:spPr>
              <a:xfrm>
                <a:off x="6109363" y="4681247"/>
                <a:ext cx="2541254" cy="51674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fr-FR" sz="1200" i="1" dirty="0">
                              <a:latin typeface="Cambria Math" panose="02040503050406030204" pitchFamily="18" charset="0"/>
                            </a:rPr>
                          </m:ctrlPr>
                        </m:sSubPr>
                        <m:e>
                          <m:r>
                            <a:rPr lang="fr-FR" sz="1200" i="1" dirty="0">
                              <a:latin typeface="Cambria Math" panose="02040503050406030204" pitchFamily="18" charset="0"/>
                            </a:rPr>
                            <m:t>𝜔</m:t>
                          </m:r>
                        </m:e>
                        <m:sub>
                          <m:r>
                            <a:rPr lang="fr-FR" sz="1200" i="1" dirty="0">
                              <a:latin typeface="Cambria Math" panose="02040503050406030204" pitchFamily="18" charset="0"/>
                            </a:rPr>
                            <m:t>𝑟</m:t>
                          </m:r>
                        </m:sub>
                      </m:sSub>
                      <m:r>
                        <a:rPr lang="fr-FR" sz="1200" i="1" dirty="0">
                          <a:latin typeface="Cambria Math" panose="02040503050406030204" pitchFamily="18" charset="0"/>
                        </a:rPr>
                        <m:t>=</m:t>
                      </m:r>
                      <m:sSub>
                        <m:sSubPr>
                          <m:ctrlPr>
                            <a:rPr lang="fr-FR" sz="1200" i="1" dirty="0" err="1">
                              <a:latin typeface="Cambria Math" panose="02040503050406030204" pitchFamily="18" charset="0"/>
                            </a:rPr>
                          </m:ctrlPr>
                        </m:sSubPr>
                        <m:e>
                          <m:r>
                            <a:rPr lang="fr-FR" sz="1200" i="1" dirty="0" err="1">
                              <a:latin typeface="Cambria Math" panose="02040503050406030204" pitchFamily="18" charset="0"/>
                            </a:rPr>
                            <m:t>h</m:t>
                          </m:r>
                        </m:e>
                        <m:sub>
                          <m:r>
                            <a:rPr lang="fr-FR" sz="1200" i="1" dirty="0" err="1">
                              <a:latin typeface="Cambria Math" panose="02040503050406030204" pitchFamily="18" charset="0"/>
                            </a:rPr>
                            <m:t>𝑟</m:t>
                          </m:r>
                        </m:sub>
                      </m:sSub>
                      <m:sSub>
                        <m:sSubPr>
                          <m:ctrlPr>
                            <a:rPr lang="fr-FR" sz="1200" i="1" dirty="0">
                              <a:latin typeface="Cambria Math" panose="02040503050406030204" pitchFamily="18" charset="0"/>
                            </a:rPr>
                          </m:ctrlPr>
                        </m:sSubPr>
                        <m:e>
                          <m:r>
                            <a:rPr lang="fr-FR" sz="1200" i="1" dirty="0">
                              <a:latin typeface="Cambria Math" panose="02040503050406030204" pitchFamily="18" charset="0"/>
                            </a:rPr>
                            <m:t>𝜔</m:t>
                          </m:r>
                        </m:e>
                        <m:sub>
                          <m:r>
                            <a:rPr lang="fr-FR" sz="1200" i="1" dirty="0">
                              <a:latin typeface="Cambria Math" panose="02040503050406030204" pitchFamily="18" charset="0"/>
                            </a:rPr>
                            <m:t>1</m:t>
                          </m:r>
                        </m:sub>
                      </m:sSub>
                      <m:r>
                        <a:rPr lang="fr-FR" sz="1200" i="1" dirty="0">
                          <a:latin typeface="Cambria Math" panose="02040503050406030204" pitchFamily="18" charset="0"/>
                        </a:rPr>
                        <m:t>=</m:t>
                      </m:r>
                      <m:f>
                        <m:fPr>
                          <m:ctrlPr>
                            <a:rPr lang="fr-FR" sz="1200" i="1" dirty="0">
                              <a:latin typeface="Cambria Math" panose="02040503050406030204" pitchFamily="18" charset="0"/>
                            </a:rPr>
                          </m:ctrlPr>
                        </m:fPr>
                        <m:num>
                          <m:r>
                            <a:rPr lang="fr-FR" sz="1200" i="1" dirty="0">
                              <a:latin typeface="Cambria Math" panose="02040503050406030204" pitchFamily="18" charset="0"/>
                            </a:rPr>
                            <m:t>1</m:t>
                          </m:r>
                        </m:num>
                        <m:den>
                          <m:rad>
                            <m:radPr>
                              <m:degHide m:val="on"/>
                              <m:ctrlPr>
                                <a:rPr lang="fr-FR" sz="1200" i="1" dirty="0">
                                  <a:latin typeface="Cambria Math" panose="02040503050406030204" pitchFamily="18" charset="0"/>
                                </a:rPr>
                              </m:ctrlPr>
                            </m:radPr>
                            <m:deg/>
                            <m:e>
                              <m:sSub>
                                <m:sSubPr>
                                  <m:ctrlPr>
                                    <a:rPr lang="fr-FR" sz="1200" i="1" dirty="0">
                                      <a:latin typeface="Cambria Math" panose="02040503050406030204" pitchFamily="18" charset="0"/>
                                    </a:rPr>
                                  </m:ctrlPr>
                                </m:sSubPr>
                                <m:e>
                                  <m:r>
                                    <a:rPr lang="fr-FR" sz="1200" i="1" dirty="0">
                                      <a:latin typeface="Cambria Math" panose="02040503050406030204" pitchFamily="18" charset="0"/>
                                    </a:rPr>
                                    <m:t>𝐿</m:t>
                                  </m:r>
                                </m:e>
                                <m:sub>
                                  <m:r>
                                    <a:rPr lang="fr-FR" sz="1200" i="1" dirty="0">
                                      <a:latin typeface="Cambria Math" panose="02040503050406030204" pitchFamily="18" charset="0"/>
                                    </a:rPr>
                                    <m:t>𝑠</m:t>
                                  </m:r>
                                </m:sub>
                              </m:sSub>
                              <m:r>
                                <a:rPr lang="fr-FR" sz="1200" i="1" dirty="0">
                                  <a:latin typeface="Cambria Math" panose="02040503050406030204" pitchFamily="18" charset="0"/>
                                </a:rPr>
                                <m:t>𝐶</m:t>
                              </m:r>
                            </m:e>
                          </m:rad>
                        </m:den>
                      </m:f>
                      <m:r>
                        <a:rPr lang="fr-FR" sz="1200" i="1" dirty="0">
                          <a:latin typeface="Cambria Math" panose="02040503050406030204" pitchFamily="18" charset="0"/>
                          <a:ea typeface="Cambria Math" panose="02040503050406030204" pitchFamily="18" charset="0"/>
                        </a:rPr>
                        <m:t>⇒</m:t>
                      </m:r>
                      <m:r>
                        <m:rPr>
                          <m:sty m:val="p"/>
                        </m:rPr>
                        <a:rPr lang="fr-FR" sz="1200" dirty="0">
                          <a:latin typeface="Cambria Math" panose="02040503050406030204" pitchFamily="18" charset="0"/>
                          <a:ea typeface="Cambria Math" panose="02040503050406030204" pitchFamily="18" charset="0"/>
                        </a:rPr>
                        <m:t>Δ</m:t>
                      </m:r>
                      <m:r>
                        <a:rPr lang="fr-FR" sz="1200" i="1" dirty="0">
                          <a:latin typeface="Cambria Math" panose="02040503050406030204" pitchFamily="18" charset="0"/>
                          <a:ea typeface="Cambria Math" panose="02040503050406030204" pitchFamily="18" charset="0"/>
                        </a:rPr>
                        <m:t>𝑣</m:t>
                      </m:r>
                      <m:d>
                        <m:dPr>
                          <m:ctrlPr>
                            <a:rPr lang="fr-FR" sz="1200" i="1" dirty="0">
                              <a:latin typeface="Cambria Math" panose="02040503050406030204" pitchFamily="18" charset="0"/>
                              <a:ea typeface="Cambria Math" panose="02040503050406030204" pitchFamily="18" charset="0"/>
                            </a:rPr>
                          </m:ctrlPr>
                        </m:dPr>
                        <m:e>
                          <m:r>
                            <a:rPr lang="fr-FR" sz="1200" i="1" dirty="0">
                              <a:latin typeface="Cambria Math" panose="02040503050406030204" pitchFamily="18" charset="0"/>
                              <a:ea typeface="Cambria Math" panose="02040503050406030204" pitchFamily="18" charset="0"/>
                            </a:rPr>
                            <m:t>𝑝𝑢</m:t>
                          </m:r>
                        </m:e>
                      </m:d>
                      <m:r>
                        <a:rPr lang="fr-FR" sz="1200" i="1" dirty="0">
                          <a:latin typeface="Cambria Math" panose="02040503050406030204" pitchFamily="18" charset="0"/>
                          <a:ea typeface="Cambria Math" panose="02040503050406030204" pitchFamily="18" charset="0"/>
                        </a:rPr>
                        <m:t>=</m:t>
                      </m:r>
                      <m:f>
                        <m:fPr>
                          <m:ctrlPr>
                            <a:rPr lang="fr-FR" sz="1200" i="1" dirty="0">
                              <a:latin typeface="Cambria Math" panose="02040503050406030204" pitchFamily="18" charset="0"/>
                              <a:ea typeface="Cambria Math" panose="02040503050406030204" pitchFamily="18" charset="0"/>
                            </a:rPr>
                          </m:ctrlPr>
                        </m:fPr>
                        <m:num>
                          <m:r>
                            <a:rPr lang="fr-FR" sz="1200" i="1" dirty="0">
                              <a:latin typeface="Cambria Math" panose="02040503050406030204" pitchFamily="18" charset="0"/>
                              <a:ea typeface="Cambria Math" panose="02040503050406030204" pitchFamily="18" charset="0"/>
                            </a:rPr>
                            <m:t>1</m:t>
                          </m:r>
                        </m:num>
                        <m:den>
                          <m:sSubSup>
                            <m:sSubSupPr>
                              <m:ctrlPr>
                                <a:rPr lang="fr-FR" sz="1200" i="1" dirty="0">
                                  <a:latin typeface="Cambria Math" panose="02040503050406030204" pitchFamily="18" charset="0"/>
                                  <a:ea typeface="Cambria Math" panose="02040503050406030204" pitchFamily="18" charset="0"/>
                                </a:rPr>
                              </m:ctrlPr>
                            </m:sSubSupPr>
                            <m:e>
                              <m:r>
                                <a:rPr lang="fr-FR" sz="1200" i="1" dirty="0">
                                  <a:latin typeface="Cambria Math" panose="02040503050406030204" pitchFamily="18" charset="0"/>
                                  <a:ea typeface="Cambria Math" panose="02040503050406030204" pitchFamily="18" charset="0"/>
                                </a:rPr>
                                <m:t>h</m:t>
                              </m:r>
                            </m:e>
                            <m:sub>
                              <m:r>
                                <a:rPr lang="fr-FR" sz="1200" i="1" dirty="0">
                                  <a:latin typeface="Cambria Math" panose="02040503050406030204" pitchFamily="18" charset="0"/>
                                  <a:ea typeface="Cambria Math" panose="02040503050406030204" pitchFamily="18" charset="0"/>
                                </a:rPr>
                                <m:t>𝑟</m:t>
                              </m:r>
                            </m:sub>
                            <m:sup>
                              <m:r>
                                <a:rPr lang="fr-FR" sz="1200" i="1" dirty="0">
                                  <a:latin typeface="Cambria Math" panose="02040503050406030204" pitchFamily="18" charset="0"/>
                                  <a:ea typeface="Cambria Math" panose="02040503050406030204" pitchFamily="18" charset="0"/>
                                </a:rPr>
                                <m:t>2</m:t>
                              </m:r>
                            </m:sup>
                          </m:sSubSup>
                        </m:den>
                      </m:f>
                    </m:oMath>
                  </m:oMathPara>
                </a14:m>
                <a:endParaRPr lang="fr-FR" sz="1200" dirty="0">
                  <a:latin typeface="Cambria" panose="02040503050406030204" pitchFamily="18" charset="0"/>
                </a:endParaRPr>
              </a:p>
            </p:txBody>
          </p:sp>
        </mc:Choice>
        <mc:Fallback xmlns="">
          <p:sp>
            <p:nvSpPr>
              <p:cNvPr id="34" name="ZoneTexte 33"/>
              <p:cNvSpPr txBox="1">
                <a:spLocks noRot="1" noChangeAspect="1" noMove="1" noResize="1" noEditPoints="1" noAdjustHandles="1" noChangeArrowheads="1" noChangeShapeType="1" noTextEdit="1"/>
              </p:cNvSpPr>
              <p:nvPr/>
            </p:nvSpPr>
            <p:spPr>
              <a:xfrm>
                <a:off x="6109363" y="4681247"/>
                <a:ext cx="2541254" cy="516745"/>
              </a:xfrm>
              <a:prstGeom prst="rect">
                <a:avLst/>
              </a:prstGeom>
              <a:blipFill rotWithShape="0">
                <a:blip r:embed="rId11"/>
                <a:stretch>
                  <a:fillRect/>
                </a:stretch>
              </a:blipFill>
            </p:spPr>
            <p:txBody>
              <a:bodyPr/>
              <a:lstStyle/>
              <a:p>
                <a:r>
                  <a:rPr lang="fr-FR">
                    <a:noFill/>
                  </a:rPr>
                  <a:t> </a:t>
                </a:r>
              </a:p>
            </p:txBody>
          </p:sp>
        </mc:Fallback>
      </mc:AlternateContent>
      <p:pic>
        <p:nvPicPr>
          <p:cNvPr id="35" name="Image 3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94778" y="1483879"/>
            <a:ext cx="1656283" cy="891845"/>
          </a:xfrm>
          <a:prstGeom prst="rect">
            <a:avLst/>
          </a:prstGeom>
        </p:spPr>
      </p:pic>
      <p:sp>
        <p:nvSpPr>
          <p:cNvPr id="36" name="ZoneTexte 35"/>
          <p:cNvSpPr txBox="1"/>
          <p:nvPr/>
        </p:nvSpPr>
        <p:spPr>
          <a:xfrm>
            <a:off x="5158211" y="1860197"/>
            <a:ext cx="3809297" cy="276999"/>
          </a:xfrm>
          <a:prstGeom prst="rect">
            <a:avLst/>
          </a:prstGeom>
          <a:noFill/>
        </p:spPr>
        <p:txBody>
          <a:bodyPr wrap="square" rtlCol="0">
            <a:spAutoFit/>
          </a:bodyPr>
          <a:lstStyle/>
          <a:p>
            <a:r>
              <a:rPr lang="fr-FR" sz="1200" dirty="0" smtClean="0">
                <a:latin typeface="Cambria" panose="02040503050406030204" pitchFamily="18" charset="0"/>
              </a:rPr>
              <a:t>Cas d’une charge compensée</a:t>
            </a:r>
            <a:endParaRPr lang="fr-FR" sz="1200"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39" name="ZoneTexte 38"/>
              <p:cNvSpPr txBox="1"/>
              <p:nvPr/>
            </p:nvSpPr>
            <p:spPr>
              <a:xfrm>
                <a:off x="5312262" y="3512599"/>
                <a:ext cx="843501" cy="1846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a:latin typeface="Cambria Math" panose="02040503050406030204" pitchFamily="18" charset="0"/>
                        </a:rPr>
                        <m:t>𝐸</m:t>
                      </m:r>
                      <m:r>
                        <a:rPr lang="fr-FR" sz="1200" i="1">
                          <a:latin typeface="Cambria Math" panose="02040503050406030204" pitchFamily="18" charset="0"/>
                        </a:rPr>
                        <m:t>=</m:t>
                      </m:r>
                      <m:acc>
                        <m:accPr>
                          <m:chr m:val="̅"/>
                          <m:ctrlPr>
                            <a:rPr lang="fr-FR" sz="1200" i="1">
                              <a:latin typeface="Cambria Math" panose="02040503050406030204" pitchFamily="18" charset="0"/>
                            </a:rPr>
                          </m:ctrlPr>
                        </m:accPr>
                        <m:e>
                          <m:r>
                            <a:rPr lang="fr-FR" sz="1200" i="1">
                              <a:latin typeface="Cambria Math" panose="02040503050406030204" pitchFamily="18" charset="0"/>
                            </a:rPr>
                            <m:t>𝑉</m:t>
                          </m:r>
                        </m:e>
                      </m:acc>
                      <m:r>
                        <a:rPr lang="fr-FR" sz="1200" i="1">
                          <a:latin typeface="Cambria Math" panose="02040503050406030204" pitchFamily="18" charset="0"/>
                        </a:rPr>
                        <m:t>+</m:t>
                      </m:r>
                      <m:r>
                        <a:rPr lang="fr-FR" sz="1200" i="1">
                          <a:latin typeface="Cambria Math" panose="02040503050406030204" pitchFamily="18" charset="0"/>
                        </a:rPr>
                        <m:t>𝑗𝑋</m:t>
                      </m:r>
                      <m:acc>
                        <m:accPr>
                          <m:chr m:val="̅"/>
                          <m:ctrlPr>
                            <a:rPr lang="fr-FR" sz="1200" i="1">
                              <a:latin typeface="Cambria Math" panose="02040503050406030204" pitchFamily="18" charset="0"/>
                            </a:rPr>
                          </m:ctrlPr>
                        </m:accPr>
                        <m:e>
                          <m:r>
                            <a:rPr lang="fr-FR" sz="1200" i="1">
                              <a:latin typeface="Cambria Math" panose="02040503050406030204" pitchFamily="18" charset="0"/>
                            </a:rPr>
                            <m:t>𝐼</m:t>
                          </m:r>
                        </m:e>
                      </m:acc>
                    </m:oMath>
                  </m:oMathPara>
                </a14:m>
                <a:endParaRPr lang="fr-FR" sz="1200" dirty="0">
                  <a:latin typeface="Cambria" panose="02040503050406030204" pitchFamily="18" charset="0"/>
                </a:endParaRPr>
              </a:p>
            </p:txBody>
          </p:sp>
        </mc:Choice>
        <mc:Fallback xmlns="">
          <p:sp>
            <p:nvSpPr>
              <p:cNvPr id="39" name="ZoneTexte 38"/>
              <p:cNvSpPr txBox="1">
                <a:spLocks noRot="1" noChangeAspect="1" noMove="1" noResize="1" noEditPoints="1" noAdjustHandles="1" noChangeArrowheads="1" noChangeShapeType="1" noTextEdit="1"/>
              </p:cNvSpPr>
              <p:nvPr/>
            </p:nvSpPr>
            <p:spPr>
              <a:xfrm>
                <a:off x="5312262" y="3512599"/>
                <a:ext cx="843501" cy="184666"/>
              </a:xfrm>
              <a:prstGeom prst="rect">
                <a:avLst/>
              </a:prstGeom>
              <a:blipFill rotWithShape="0">
                <a:blip r:embed="rId13"/>
                <a:stretch>
                  <a:fillRect l="-4317" r="-25899" b="-32258"/>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43" name="ZoneTexte 42"/>
              <p:cNvSpPr txBox="1"/>
              <p:nvPr/>
            </p:nvSpPr>
            <p:spPr>
              <a:xfrm>
                <a:off x="6417912" y="3526559"/>
                <a:ext cx="1282339" cy="1846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a:latin typeface="Cambria Math" panose="02040503050406030204" pitchFamily="18" charset="0"/>
                        </a:rPr>
                        <m:t>𝐸</m:t>
                      </m:r>
                      <m:r>
                        <a:rPr lang="fr-FR" sz="1200" i="1">
                          <a:latin typeface="Cambria Math" panose="02040503050406030204" pitchFamily="18" charset="0"/>
                        </a:rPr>
                        <m:t>=</m:t>
                      </m:r>
                      <m:acc>
                        <m:accPr>
                          <m:chr m:val="̅"/>
                          <m:ctrlPr>
                            <a:rPr lang="fr-FR" sz="1200" i="1">
                              <a:latin typeface="Cambria Math" panose="02040503050406030204" pitchFamily="18" charset="0"/>
                            </a:rPr>
                          </m:ctrlPr>
                        </m:accPr>
                        <m:e>
                          <m:r>
                            <a:rPr lang="fr-FR" sz="1200" i="1">
                              <a:latin typeface="Cambria Math" panose="02040503050406030204" pitchFamily="18" charset="0"/>
                            </a:rPr>
                            <m:t>𝑉</m:t>
                          </m:r>
                        </m:e>
                      </m:acc>
                      <m:r>
                        <a:rPr lang="fr-FR" sz="1200" i="1">
                          <a:latin typeface="Cambria Math" panose="02040503050406030204" pitchFamily="18" charset="0"/>
                        </a:rPr>
                        <m:t>+</m:t>
                      </m:r>
                      <m:r>
                        <a:rPr lang="fr-FR" sz="1200" i="1">
                          <a:latin typeface="Cambria Math" panose="02040503050406030204" pitchFamily="18" charset="0"/>
                        </a:rPr>
                        <m:t>𝑗𝑋</m:t>
                      </m:r>
                      <m:d>
                        <m:dPr>
                          <m:ctrlPr>
                            <a:rPr lang="fr-FR" sz="1200" i="1">
                              <a:latin typeface="Cambria Math" panose="02040503050406030204" pitchFamily="18" charset="0"/>
                            </a:rPr>
                          </m:ctrlPr>
                        </m:dPr>
                        <m:e>
                          <m:acc>
                            <m:accPr>
                              <m:chr m:val="̅"/>
                              <m:ctrlPr>
                                <a:rPr lang="fr-FR" sz="1200" i="1">
                                  <a:latin typeface="Cambria Math" panose="02040503050406030204" pitchFamily="18" charset="0"/>
                                </a:rPr>
                              </m:ctrlPr>
                            </m:accPr>
                            <m:e>
                              <m:r>
                                <a:rPr lang="fr-FR" sz="1200" i="1">
                                  <a:latin typeface="Cambria Math" panose="02040503050406030204" pitchFamily="18" charset="0"/>
                                </a:rPr>
                                <m:t>𝐼</m:t>
                              </m:r>
                            </m:e>
                          </m:acc>
                          <m:r>
                            <a:rPr lang="fr-FR" sz="1200" i="1">
                              <a:latin typeface="Cambria Math" panose="02040503050406030204" pitchFamily="18" charset="0"/>
                            </a:rPr>
                            <m:t>+</m:t>
                          </m:r>
                          <m:sSub>
                            <m:sSubPr>
                              <m:ctrlPr>
                                <a:rPr lang="fr-FR" sz="1200" i="1">
                                  <a:latin typeface="Cambria Math" panose="02040503050406030204" pitchFamily="18" charset="0"/>
                                </a:rPr>
                              </m:ctrlPr>
                            </m:sSubPr>
                            <m:e>
                              <m:acc>
                                <m:accPr>
                                  <m:chr m:val="̅"/>
                                  <m:ctrlPr>
                                    <a:rPr lang="fr-FR" sz="1200" i="1">
                                      <a:latin typeface="Cambria Math" panose="02040503050406030204" pitchFamily="18" charset="0"/>
                                    </a:rPr>
                                  </m:ctrlPr>
                                </m:accPr>
                                <m:e>
                                  <m:r>
                                    <a:rPr lang="fr-FR" sz="1200" i="1">
                                      <a:latin typeface="Cambria Math" panose="02040503050406030204" pitchFamily="18" charset="0"/>
                                    </a:rPr>
                                    <m:t>𝐼</m:t>
                                  </m:r>
                                </m:e>
                              </m:acc>
                            </m:e>
                            <m:sub>
                              <m:r>
                                <a:rPr lang="fr-FR" sz="1200" i="1">
                                  <a:latin typeface="Cambria Math" panose="02040503050406030204" pitchFamily="18" charset="0"/>
                                </a:rPr>
                                <m:t>𝐶</m:t>
                              </m:r>
                            </m:sub>
                          </m:sSub>
                        </m:e>
                      </m:d>
                    </m:oMath>
                  </m:oMathPara>
                </a14:m>
                <a:endParaRPr lang="fr-FR" sz="1200" dirty="0">
                  <a:latin typeface="Cambria" panose="02040503050406030204" pitchFamily="18" charset="0"/>
                </a:endParaRPr>
              </a:p>
            </p:txBody>
          </p:sp>
        </mc:Choice>
        <mc:Fallback xmlns="">
          <p:sp>
            <p:nvSpPr>
              <p:cNvPr id="43" name="ZoneTexte 42"/>
              <p:cNvSpPr txBox="1">
                <a:spLocks noRot="1" noChangeAspect="1" noMove="1" noResize="1" noEditPoints="1" noAdjustHandles="1" noChangeArrowheads="1" noChangeShapeType="1" noTextEdit="1"/>
              </p:cNvSpPr>
              <p:nvPr/>
            </p:nvSpPr>
            <p:spPr>
              <a:xfrm>
                <a:off x="6417912" y="3526559"/>
                <a:ext cx="1282339" cy="184666"/>
              </a:xfrm>
              <a:prstGeom prst="rect">
                <a:avLst/>
              </a:prstGeom>
              <a:blipFill rotWithShape="0">
                <a:blip r:embed="rId14"/>
                <a:stretch>
                  <a:fillRect l="-2381" r="-6667" b="-33333"/>
                </a:stretch>
              </a:blipFill>
            </p:spPr>
            <p:txBody>
              <a:bodyPr/>
              <a:lstStyle/>
              <a:p>
                <a:r>
                  <a:rPr lang="fr-FR">
                    <a:noFill/>
                  </a:rPr>
                  <a:t> </a:t>
                </a:r>
              </a:p>
            </p:txBody>
          </p:sp>
        </mc:Fallback>
      </mc:AlternateContent>
      <p:sp>
        <p:nvSpPr>
          <p:cNvPr id="44" name="Flèche vers le bas 43"/>
          <p:cNvSpPr/>
          <p:nvPr/>
        </p:nvSpPr>
        <p:spPr>
          <a:xfrm>
            <a:off x="6263800" y="3852552"/>
            <a:ext cx="154112" cy="252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fr-FR" sz="1200">
              <a:latin typeface="Cambria" panose="02040503050406030204" pitchFamily="18" charset="0"/>
            </a:endParaRPr>
          </a:p>
        </p:txBody>
      </p:sp>
      <mc:AlternateContent xmlns:mc="http://schemas.openxmlformats.org/markup-compatibility/2006" xmlns:a14="http://schemas.microsoft.com/office/drawing/2010/main">
        <mc:Choice Requires="a14">
          <p:sp>
            <p:nvSpPr>
              <p:cNvPr id="45" name="ZoneTexte 44"/>
              <p:cNvSpPr txBox="1"/>
              <p:nvPr/>
            </p:nvSpPr>
            <p:spPr>
              <a:xfrm>
                <a:off x="4755623" y="4170617"/>
                <a:ext cx="1878399" cy="37715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fr-FR" sz="1200">
                          <a:latin typeface="Cambria Math" panose="02040503050406030204" pitchFamily="18" charset="0"/>
                        </a:rPr>
                        <m:t>Δ</m:t>
                      </m:r>
                      <m:r>
                        <a:rPr lang="fr-FR" sz="1200" i="1">
                          <a:latin typeface="Cambria Math" panose="02040503050406030204" pitchFamily="18" charset="0"/>
                        </a:rPr>
                        <m:t>𝑉</m:t>
                      </m:r>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𝑛</m:t>
                          </m:r>
                        </m:sub>
                      </m:sSub>
                      <m:r>
                        <a:rPr lang="fr-FR" sz="1200" i="1">
                          <a:latin typeface="Cambria Math" panose="02040503050406030204" pitchFamily="18" charset="0"/>
                        </a:rPr>
                        <m:t>−</m:t>
                      </m:r>
                      <m:r>
                        <a:rPr lang="fr-FR" sz="1200" i="1">
                          <a:latin typeface="Cambria Math" panose="02040503050406030204" pitchFamily="18" charset="0"/>
                        </a:rPr>
                        <m:t>𝑉</m:t>
                      </m:r>
                      <m:r>
                        <a:rPr lang="fr-FR" sz="1200" i="1">
                          <a:latin typeface="Cambria Math" panose="02040503050406030204" pitchFamily="18" charset="0"/>
                        </a:rPr>
                        <m:t>=</m:t>
                      </m:r>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𝑠</m:t>
                          </m:r>
                        </m:sub>
                      </m:sSub>
                      <m:sSub>
                        <m:sSubPr>
                          <m:ctrlPr>
                            <a:rPr lang="fr-FR" sz="1200" i="1">
                              <a:latin typeface="Cambria Math" panose="02040503050406030204" pitchFamily="18" charset="0"/>
                            </a:rPr>
                          </m:ctrlPr>
                        </m:sSubPr>
                        <m:e>
                          <m:r>
                            <a:rPr lang="fr-FR" sz="1200" i="1">
                              <a:latin typeface="Cambria Math" panose="02040503050406030204" pitchFamily="18" charset="0"/>
                            </a:rPr>
                            <m:t>𝐼</m:t>
                          </m:r>
                        </m:e>
                        <m:sub>
                          <m:r>
                            <a:rPr lang="fr-FR" sz="1200" i="1">
                              <a:latin typeface="Cambria Math" panose="02040503050406030204" pitchFamily="18" charset="0"/>
                            </a:rPr>
                            <m:t>𝐶</m:t>
                          </m:r>
                        </m:sub>
                      </m:sSub>
                      <m:r>
                        <a:rPr lang="fr-FR" sz="1200" i="1">
                          <a:latin typeface="Cambria Math" panose="02040503050406030204" pitchFamily="18" charset="0"/>
                        </a:rPr>
                        <m:t>=</m:t>
                      </m:r>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𝑠</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𝐶</m:t>
                              </m:r>
                            </m:sub>
                          </m:sSub>
                        </m:den>
                      </m:f>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𝑛</m:t>
                          </m:r>
                        </m:sub>
                      </m:sSub>
                    </m:oMath>
                  </m:oMathPara>
                </a14:m>
                <a:endParaRPr lang="fr-FR" sz="1200" dirty="0">
                  <a:latin typeface="Cambria" panose="02040503050406030204" pitchFamily="18" charset="0"/>
                </a:endParaRPr>
              </a:p>
            </p:txBody>
          </p:sp>
        </mc:Choice>
        <mc:Fallback xmlns="">
          <p:sp>
            <p:nvSpPr>
              <p:cNvPr id="45" name="ZoneTexte 44"/>
              <p:cNvSpPr txBox="1">
                <a:spLocks noRot="1" noChangeAspect="1" noMove="1" noResize="1" noEditPoints="1" noAdjustHandles="1" noChangeArrowheads="1" noChangeShapeType="1" noTextEdit="1"/>
              </p:cNvSpPr>
              <p:nvPr/>
            </p:nvSpPr>
            <p:spPr>
              <a:xfrm>
                <a:off x="4755623" y="4170617"/>
                <a:ext cx="1878399" cy="377155"/>
              </a:xfrm>
              <a:prstGeom prst="rect">
                <a:avLst/>
              </a:prstGeom>
              <a:blipFill rotWithShape="0">
                <a:blip r:embed="rId15"/>
                <a:stretch>
                  <a:fillRect l="-1623" t="-3226" b="-967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46" name="ZoneTexte 45"/>
              <p:cNvSpPr txBox="1"/>
              <p:nvPr/>
            </p:nvSpPr>
            <p:spPr>
              <a:xfrm>
                <a:off x="7839232" y="3447681"/>
                <a:ext cx="617670" cy="37715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i="1">
                              <a:latin typeface="Cambria Math" panose="02040503050406030204" pitchFamily="18" charset="0"/>
                            </a:rPr>
                          </m:ctrlPr>
                        </m:sSubPr>
                        <m:e>
                          <m:acc>
                            <m:accPr>
                              <m:chr m:val="̅"/>
                              <m:ctrlPr>
                                <a:rPr lang="fr-FR" sz="1200" i="1">
                                  <a:latin typeface="Cambria Math" panose="02040503050406030204" pitchFamily="18" charset="0"/>
                                </a:rPr>
                              </m:ctrlPr>
                            </m:accPr>
                            <m:e>
                              <m:r>
                                <a:rPr lang="fr-FR" sz="1200" i="1">
                                  <a:latin typeface="Cambria Math" panose="02040503050406030204" pitchFamily="18" charset="0"/>
                                </a:rPr>
                                <m:t>𝐼</m:t>
                              </m:r>
                            </m:e>
                          </m:acc>
                        </m:e>
                        <m:sub>
                          <m:r>
                            <a:rPr lang="fr-FR" sz="1200" i="1">
                              <a:latin typeface="Cambria Math" panose="02040503050406030204" pitchFamily="18" charset="0"/>
                            </a:rPr>
                            <m:t>𝐶</m:t>
                          </m:r>
                        </m:sub>
                      </m:sSub>
                      <m:r>
                        <a:rPr lang="fr-FR" sz="1200" i="1">
                          <a:latin typeface="Cambria Math" panose="02040503050406030204" pitchFamily="18" charset="0"/>
                        </a:rPr>
                        <m:t>=</m:t>
                      </m:r>
                      <m:r>
                        <a:rPr lang="fr-FR" sz="1200" i="1">
                          <a:latin typeface="Cambria Math" panose="02040503050406030204" pitchFamily="18" charset="0"/>
                        </a:rPr>
                        <m:t>𝑗</m:t>
                      </m:r>
                      <m:f>
                        <m:fPr>
                          <m:ctrlPr>
                            <a:rPr lang="fr-FR" sz="1200" i="1">
                              <a:latin typeface="Cambria Math" panose="02040503050406030204" pitchFamily="18" charset="0"/>
                            </a:rPr>
                          </m:ctrlPr>
                        </m:fPr>
                        <m:num>
                          <m:r>
                            <a:rPr lang="fr-FR" sz="1200" i="1">
                              <a:latin typeface="Cambria Math" panose="02040503050406030204" pitchFamily="18" charset="0"/>
                            </a:rPr>
                            <m:t>𝑉</m:t>
                          </m:r>
                        </m:num>
                        <m:den>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𝐶</m:t>
                              </m:r>
                            </m:sub>
                          </m:sSub>
                        </m:den>
                      </m:f>
                    </m:oMath>
                  </m:oMathPara>
                </a14:m>
                <a:endParaRPr lang="fr-FR" sz="1200" dirty="0">
                  <a:latin typeface="Cambria" panose="02040503050406030204" pitchFamily="18" charset="0"/>
                </a:endParaRPr>
              </a:p>
            </p:txBody>
          </p:sp>
        </mc:Choice>
        <mc:Fallback xmlns="">
          <p:sp>
            <p:nvSpPr>
              <p:cNvPr id="46" name="ZoneTexte 45"/>
              <p:cNvSpPr txBox="1">
                <a:spLocks noRot="1" noChangeAspect="1" noMove="1" noResize="1" noEditPoints="1" noAdjustHandles="1" noChangeArrowheads="1" noChangeShapeType="1" noTextEdit="1"/>
              </p:cNvSpPr>
              <p:nvPr/>
            </p:nvSpPr>
            <p:spPr>
              <a:xfrm>
                <a:off x="7839232" y="3447681"/>
                <a:ext cx="617670" cy="377155"/>
              </a:xfrm>
              <a:prstGeom prst="rect">
                <a:avLst/>
              </a:prstGeom>
              <a:blipFill rotWithShape="0">
                <a:blip r:embed="rId16"/>
                <a:stretch>
                  <a:fillRect l="-5941" t="-3279" r="-990" b="-9836"/>
                </a:stretch>
              </a:blipFill>
            </p:spPr>
            <p:txBody>
              <a:bodyPr/>
              <a:lstStyle/>
              <a:p>
                <a:r>
                  <a:rPr lang="fr-FR">
                    <a:noFill/>
                  </a:rPr>
                  <a:t> </a:t>
                </a:r>
              </a:p>
            </p:txBody>
          </p:sp>
        </mc:Fallback>
      </mc:AlternateContent>
      <p:cxnSp>
        <p:nvCxnSpPr>
          <p:cNvPr id="47" name="Connecteur droit avec flèche 46"/>
          <p:cNvCxnSpPr/>
          <p:nvPr/>
        </p:nvCxnSpPr>
        <p:spPr>
          <a:xfrm flipV="1">
            <a:off x="1746091" y="1398276"/>
            <a:ext cx="815482" cy="252352"/>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48" name="Flèche droite 47"/>
          <p:cNvSpPr/>
          <p:nvPr/>
        </p:nvSpPr>
        <p:spPr>
          <a:xfrm rot="5400000" flipV="1">
            <a:off x="3623426" y="1768943"/>
            <a:ext cx="472932" cy="19675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llipse 48"/>
          <p:cNvSpPr/>
          <p:nvPr/>
        </p:nvSpPr>
        <p:spPr>
          <a:xfrm>
            <a:off x="2817250" y="4365666"/>
            <a:ext cx="268850" cy="31613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50" name="ZoneTexte 49"/>
              <p:cNvSpPr txBox="1"/>
              <p:nvPr/>
            </p:nvSpPr>
            <p:spPr>
              <a:xfrm>
                <a:off x="5274920" y="1294631"/>
                <a:ext cx="3800785" cy="476477"/>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fr-FR" sz="1200" b="1" dirty="0" smtClean="0">
                    <a:latin typeface="Cambria" panose="02040503050406030204" pitchFamily="18" charset="0"/>
                  </a:rPr>
                  <a:t>Note</a:t>
                </a:r>
                <a:r>
                  <a:rPr lang="fr-FR" sz="1200" dirty="0" smtClean="0">
                    <a:latin typeface="Cambria" panose="02040503050406030204" pitchFamily="18" charset="0"/>
                  </a:rPr>
                  <a:t>: Les harmoniques de rang </a:t>
                </a:r>
                <a14:m>
                  <m:oMath xmlns:m="http://schemas.openxmlformats.org/officeDocument/2006/math">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h</m:t>
                        </m:r>
                      </m:e>
                      <m:sub>
                        <m:r>
                          <a:rPr lang="fr-FR" sz="1200" i="1" dirty="0" smtClean="0">
                            <a:latin typeface="Cambria Math" panose="02040503050406030204" pitchFamily="18" charset="0"/>
                          </a:rPr>
                          <m:t>𝑟</m:t>
                        </m:r>
                      </m:sub>
                    </m:sSub>
                  </m:oMath>
                </a14:m>
                <a:r>
                  <a:rPr lang="fr-FR" sz="1200" dirty="0" smtClean="0">
                    <a:latin typeface="Cambria" panose="02040503050406030204" pitchFamily="18" charset="0"/>
                  </a:rPr>
                  <a:t> ou autour de </a:t>
                </a:r>
                <a14:m>
                  <m:oMath xmlns:m="http://schemas.openxmlformats.org/officeDocument/2006/math">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h</m:t>
                        </m:r>
                      </m:e>
                      <m:sub>
                        <m:r>
                          <a:rPr lang="fr-FR" sz="1200" i="1" dirty="0" smtClean="0">
                            <a:latin typeface="Cambria Math" panose="02040503050406030204" pitchFamily="18" charset="0"/>
                          </a:rPr>
                          <m:t>𝑟</m:t>
                        </m:r>
                      </m:sub>
                    </m:sSub>
                  </m:oMath>
                </a14:m>
                <a:r>
                  <a:rPr lang="fr-FR" sz="1200" dirty="0" smtClean="0">
                    <a:latin typeface="Cambria" panose="02040503050406030204" pitchFamily="18" charset="0"/>
                  </a:rPr>
                  <a:t> sont amplifier par un facteur </a:t>
                </a:r>
                <a14:m>
                  <m:oMath xmlns:m="http://schemas.openxmlformats.org/officeDocument/2006/math">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𝐴</m:t>
                        </m:r>
                      </m:e>
                      <m:sub>
                        <m:r>
                          <a:rPr lang="fr-FR" sz="1200" i="1" dirty="0" smtClean="0">
                            <a:latin typeface="Cambria Math" panose="02040503050406030204" pitchFamily="18" charset="0"/>
                          </a:rPr>
                          <m:t>𝑓</m:t>
                        </m:r>
                      </m:sub>
                    </m:sSub>
                  </m:oMath>
                </a14:m>
                <a:endParaRPr lang="fr-FR" sz="1200" dirty="0">
                  <a:latin typeface="Cambria" panose="02040503050406030204" pitchFamily="18" charset="0"/>
                </a:endParaRPr>
              </a:p>
            </p:txBody>
          </p:sp>
        </mc:Choice>
        <mc:Fallback xmlns="">
          <p:sp>
            <p:nvSpPr>
              <p:cNvPr id="50" name="ZoneTexte 49"/>
              <p:cNvSpPr txBox="1">
                <a:spLocks noRot="1" noChangeAspect="1" noMove="1" noResize="1" noEditPoints="1" noAdjustHandles="1" noChangeArrowheads="1" noChangeShapeType="1" noTextEdit="1"/>
              </p:cNvSpPr>
              <p:nvPr/>
            </p:nvSpPr>
            <p:spPr>
              <a:xfrm>
                <a:off x="5274920" y="1294631"/>
                <a:ext cx="3800785" cy="476477"/>
              </a:xfrm>
              <a:prstGeom prst="rect">
                <a:avLst/>
              </a:prstGeom>
              <a:blipFill rotWithShape="0">
                <a:blip r:embed="rId17"/>
                <a:stretch>
                  <a:fillRect/>
                </a:stretch>
              </a:blipFill>
              <a:ln>
                <a:noFill/>
              </a:ln>
              <a:effectLst>
                <a:outerShdw blurRad="190500" dist="228600" dir="2700000" algn="ctr">
                  <a:srgbClr val="000000">
                    <a:alpha val="30000"/>
                  </a:srgbClr>
                </a:outerShdw>
              </a:effectLst>
            </p:spPr>
            <p:txBody>
              <a:bodyPr/>
              <a:lstStyle/>
              <a:p>
                <a:r>
                  <a:rPr lang="fr-FR">
                    <a:noFill/>
                  </a:rPr>
                  <a:t> </a:t>
                </a:r>
              </a:p>
            </p:txBody>
          </p:sp>
        </mc:Fallback>
      </mc:AlternateContent>
      <p:sp>
        <p:nvSpPr>
          <p:cNvPr id="51" name="Multiplier 50"/>
          <p:cNvSpPr/>
          <p:nvPr/>
        </p:nvSpPr>
        <p:spPr>
          <a:xfrm>
            <a:off x="6389093" y="2425141"/>
            <a:ext cx="448680" cy="511820"/>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2" name="Flèche vers le bas 51"/>
          <p:cNvSpPr/>
          <p:nvPr/>
        </p:nvSpPr>
        <p:spPr>
          <a:xfrm rot="2380534">
            <a:off x="6023074" y="2857889"/>
            <a:ext cx="180000" cy="540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3" name="Flèche vers le bas 52"/>
          <p:cNvSpPr/>
          <p:nvPr/>
        </p:nvSpPr>
        <p:spPr>
          <a:xfrm rot="19650328">
            <a:off x="6847376" y="2891390"/>
            <a:ext cx="180000" cy="540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4" name="Flèche vers le bas 53"/>
          <p:cNvSpPr/>
          <p:nvPr/>
        </p:nvSpPr>
        <p:spPr>
          <a:xfrm rot="16200000">
            <a:off x="6781670" y="4165923"/>
            <a:ext cx="144000" cy="41986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fr-FR" sz="1200">
              <a:latin typeface="Cambria" panose="02040503050406030204" pitchFamily="18" charset="0"/>
            </a:endParaRPr>
          </a:p>
        </p:txBody>
      </p:sp>
      <mc:AlternateContent xmlns:mc="http://schemas.openxmlformats.org/markup-compatibility/2006" xmlns:a14="http://schemas.microsoft.com/office/drawing/2010/main">
        <mc:Choice Requires="a14">
          <p:sp>
            <p:nvSpPr>
              <p:cNvPr id="55" name="ZoneTexte 54"/>
              <p:cNvSpPr txBox="1"/>
              <p:nvPr/>
            </p:nvSpPr>
            <p:spPr>
              <a:xfrm>
                <a:off x="4793355" y="5218999"/>
                <a:ext cx="4282351" cy="1092735"/>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r>
                  <a:rPr lang="fr-FR" sz="1200" b="1" dirty="0" smtClean="0">
                    <a:latin typeface="Cambria" panose="02040503050406030204" pitchFamily="18" charset="0"/>
                  </a:rPr>
                  <a:t>Note</a:t>
                </a:r>
                <a:r>
                  <a:rPr lang="fr-FR" sz="1200" dirty="0" smtClean="0">
                    <a:latin typeface="Cambria" panose="02040503050406030204" pitchFamily="18" charset="0"/>
                  </a:rPr>
                  <a:t>: Une résonnance au rang </a:t>
                </a:r>
                <a14:m>
                  <m:oMath xmlns:m="http://schemas.openxmlformats.org/officeDocument/2006/math">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h</m:t>
                        </m:r>
                      </m:e>
                      <m:sub>
                        <m:r>
                          <a:rPr lang="fr-FR" sz="1200" i="1" dirty="0" smtClean="0">
                            <a:latin typeface="Cambria Math" panose="02040503050406030204" pitchFamily="18" charset="0"/>
                          </a:rPr>
                          <m:t>𝑟</m:t>
                        </m:r>
                      </m:sub>
                    </m:sSub>
                  </m:oMath>
                </a14:m>
                <a:r>
                  <a:rPr lang="fr-FR" sz="1200" dirty="0" smtClean="0">
                    <a:latin typeface="Cambria" panose="02040503050406030204" pitchFamily="18" charset="0"/>
                  </a:rPr>
                  <a:t> provoque une augmentation de la tension de </a:t>
                </a:r>
                <a14:m>
                  <m:oMath xmlns:m="http://schemas.openxmlformats.org/officeDocument/2006/math">
                    <m:f>
                      <m:fPr>
                        <m:ctrlPr>
                          <a:rPr lang="fr-FR" sz="1200" i="1" dirty="0" smtClean="0">
                            <a:latin typeface="Cambria Math" panose="02040503050406030204" pitchFamily="18" charset="0"/>
                          </a:rPr>
                        </m:ctrlPr>
                      </m:fPr>
                      <m:num>
                        <m:r>
                          <a:rPr lang="fr-FR" sz="1200" i="1" dirty="0" smtClean="0">
                            <a:latin typeface="Cambria Math" panose="02040503050406030204" pitchFamily="18" charset="0"/>
                          </a:rPr>
                          <m:t>1</m:t>
                        </m:r>
                      </m:num>
                      <m:den>
                        <m:sSup>
                          <m:sSupPr>
                            <m:ctrlPr>
                              <a:rPr lang="fr-FR" sz="1200" i="1" dirty="0" smtClean="0">
                                <a:latin typeface="Cambria Math" panose="02040503050406030204" pitchFamily="18" charset="0"/>
                              </a:rPr>
                            </m:ctrlPr>
                          </m:sSupPr>
                          <m:e>
                            <m:r>
                              <a:rPr lang="fr-FR" sz="1200" i="1" dirty="0" smtClean="0">
                                <a:latin typeface="Cambria Math" panose="02040503050406030204" pitchFamily="18" charset="0"/>
                              </a:rPr>
                              <m:t>h</m:t>
                            </m:r>
                          </m:e>
                          <m:sup>
                            <m:r>
                              <a:rPr lang="fr-FR" sz="1200" i="1" dirty="0" smtClean="0">
                                <a:latin typeface="Cambria Math" panose="02040503050406030204" pitchFamily="18" charset="0"/>
                              </a:rPr>
                              <m:t>2</m:t>
                            </m:r>
                          </m:sup>
                        </m:sSup>
                      </m:den>
                    </m:f>
                    <m:r>
                      <a:rPr lang="fr-FR" sz="1200" i="1" dirty="0" smtClean="0">
                        <a:latin typeface="Cambria Math" panose="02040503050406030204" pitchFamily="18" charset="0"/>
                      </a:rPr>
                      <m:t>× 100%</m:t>
                    </m:r>
                  </m:oMath>
                </a14:m>
                <a:r>
                  <a:rPr lang="fr-FR" sz="1200" dirty="0" smtClean="0">
                    <a:latin typeface="Cambria" panose="02040503050406030204" pitchFamily="18" charset="0"/>
                  </a:rPr>
                  <a:t>,</a:t>
                </a:r>
              </a:p>
              <a:p>
                <a:r>
                  <a:rPr lang="fr-FR" sz="1200" dirty="0" smtClean="0">
                    <a:latin typeface="Cambria" panose="02040503050406030204" pitchFamily="18" charset="0"/>
                  </a:rPr>
                  <a:t>Une résonnance au 5</a:t>
                </a:r>
                <a:r>
                  <a:rPr lang="fr-FR" sz="1200" baseline="30000" dirty="0" smtClean="0">
                    <a:latin typeface="Cambria" panose="02040503050406030204" pitchFamily="18" charset="0"/>
                  </a:rPr>
                  <a:t>ème</a:t>
                </a:r>
                <a:r>
                  <a:rPr lang="fr-FR" sz="1200" dirty="0" smtClean="0">
                    <a:latin typeface="Cambria" panose="02040503050406030204" pitchFamily="18" charset="0"/>
                  </a:rPr>
                  <a:t> harmonique provoquerait une augmentation de 4% et 2% pour une résonnance au 7</a:t>
                </a:r>
                <a:r>
                  <a:rPr lang="fr-FR" sz="1200" baseline="30000" dirty="0" smtClean="0">
                    <a:latin typeface="Cambria" panose="02040503050406030204" pitchFamily="18" charset="0"/>
                  </a:rPr>
                  <a:t>ème</a:t>
                </a:r>
                <a:r>
                  <a:rPr lang="fr-FR" sz="1200" dirty="0" smtClean="0">
                    <a:latin typeface="Cambria" panose="02040503050406030204" pitchFamily="18" charset="0"/>
                  </a:rPr>
                  <a:t> harmonique,</a:t>
                </a:r>
                <a:endParaRPr lang="fr-FR" sz="1200" dirty="0">
                  <a:latin typeface="Cambria" panose="02040503050406030204" pitchFamily="18" charset="0"/>
                </a:endParaRPr>
              </a:p>
            </p:txBody>
          </p:sp>
        </mc:Choice>
        <mc:Fallback xmlns="">
          <p:sp>
            <p:nvSpPr>
              <p:cNvPr id="55" name="ZoneTexte 54"/>
              <p:cNvSpPr txBox="1">
                <a:spLocks noRot="1" noChangeAspect="1" noMove="1" noResize="1" noEditPoints="1" noAdjustHandles="1" noChangeArrowheads="1" noChangeShapeType="1" noTextEdit="1"/>
              </p:cNvSpPr>
              <p:nvPr/>
            </p:nvSpPr>
            <p:spPr>
              <a:xfrm>
                <a:off x="4793355" y="5218999"/>
                <a:ext cx="4282351" cy="1092735"/>
              </a:xfrm>
              <a:prstGeom prst="rect">
                <a:avLst/>
              </a:prstGeom>
              <a:blipFill rotWithShape="0">
                <a:blip r:embed="rId18"/>
                <a:stretch>
                  <a:fillRect/>
                </a:stretch>
              </a:blipFill>
              <a:ln>
                <a:noFill/>
              </a:ln>
              <a:effectLst>
                <a:outerShdw blurRad="190500" dist="228600" dir="2700000" algn="ctr">
                  <a:srgbClr val="000000">
                    <a:alpha val="30000"/>
                  </a:srgbClr>
                </a:outerShdw>
              </a:effectLst>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56" name="ZoneTexte 55"/>
              <p:cNvSpPr txBox="1"/>
              <p:nvPr/>
            </p:nvSpPr>
            <p:spPr>
              <a:xfrm>
                <a:off x="128417" y="4849620"/>
                <a:ext cx="3149039" cy="276999"/>
              </a:xfrm>
              <a:prstGeom prst="rect">
                <a:avLst/>
              </a:prstGeom>
              <a:solidFill>
                <a:schemeClr val="accent2">
                  <a:lumMod val="40000"/>
                  <a:lumOff val="60000"/>
                </a:schemeClr>
              </a:solidFill>
            </p:spPr>
            <p:txBody>
              <a:bodyPr wrap="square" rtlCol="0">
                <a:spAutoFit/>
              </a:bodyPr>
              <a:lstStyle/>
              <a:p>
                <a:r>
                  <a:rPr lang="fr-FR" sz="1200" b="1" dirty="0" smtClean="0">
                    <a:latin typeface="Cambria" panose="02040503050406030204" pitchFamily="18" charset="0"/>
                  </a:rPr>
                  <a:t>NB</a:t>
                </a:r>
                <a:r>
                  <a:rPr lang="fr-FR" sz="1200" dirty="0" smtClean="0">
                    <a:latin typeface="Cambria" panose="02040503050406030204" pitchFamily="18" charset="0"/>
                  </a:rPr>
                  <a:t>. </a:t>
                </a:r>
                <a14:m>
                  <m:oMath xmlns:m="http://schemas.openxmlformats.org/officeDocument/2006/math">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𝑉</m:t>
                        </m:r>
                      </m:e>
                      <m:sub>
                        <m:r>
                          <a:rPr lang="fr-FR" sz="1200" i="1" dirty="0" smtClean="0">
                            <a:latin typeface="Cambria Math" panose="02040503050406030204" pitchFamily="18" charset="0"/>
                          </a:rPr>
                          <m:t>𝑟</m:t>
                        </m:r>
                      </m:sub>
                    </m:sSub>
                    <m:r>
                      <a:rPr lang="fr-FR" sz="1200" i="1" dirty="0" smtClean="0">
                        <a:latin typeface="Cambria Math" panose="02040503050406030204" pitchFamily="18" charset="0"/>
                      </a:rPr>
                      <m:t>≈</m:t>
                    </m:r>
                    <m:sSub>
                      <m:sSubPr>
                        <m:ctrlPr>
                          <a:rPr lang="fr-FR" sz="1200" i="1" dirty="0" err="1" smtClean="0">
                            <a:latin typeface="Cambria Math" panose="02040503050406030204" pitchFamily="18" charset="0"/>
                          </a:rPr>
                        </m:ctrlPr>
                      </m:sSubPr>
                      <m:e>
                        <m:r>
                          <m:rPr>
                            <m:sty m:val="p"/>
                          </m:rPr>
                          <a:rPr lang="fr-FR" sz="1200" i="1" dirty="0" err="1" smtClean="0">
                            <a:latin typeface="Cambria Math" panose="02040503050406030204" pitchFamily="18" charset="0"/>
                          </a:rPr>
                          <m:t>V</m:t>
                        </m:r>
                      </m:e>
                      <m:sub>
                        <m:r>
                          <a:rPr lang="fr-FR" sz="1200" i="1" dirty="0" err="1" smtClean="0">
                            <a:latin typeface="Cambria Math" panose="02040503050406030204" pitchFamily="18" charset="0"/>
                          </a:rPr>
                          <m:t>h𝑟</m:t>
                        </m:r>
                      </m:sub>
                    </m:sSub>
                  </m:oMath>
                </a14:m>
                <a:r>
                  <a:rPr lang="fr-FR" sz="1200" dirty="0" smtClean="0">
                    <a:latin typeface="Cambria" panose="02040503050406030204" pitchFamily="18" charset="0"/>
                  </a:rPr>
                  <a:t>: La tension de l’harmonique </a:t>
                </a:r>
                <a14:m>
                  <m:oMath xmlns:m="http://schemas.openxmlformats.org/officeDocument/2006/math">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h</m:t>
                        </m:r>
                      </m:e>
                      <m:sub>
                        <m:r>
                          <a:rPr lang="fr-FR" sz="1200" i="1" dirty="0" smtClean="0">
                            <a:latin typeface="Cambria Math" panose="02040503050406030204" pitchFamily="18" charset="0"/>
                          </a:rPr>
                          <m:t>𝑟</m:t>
                        </m:r>
                      </m:sub>
                    </m:sSub>
                  </m:oMath>
                </a14:m>
                <a:r>
                  <a:rPr lang="fr-FR" sz="1200" dirty="0" smtClean="0">
                    <a:latin typeface="Cambria" panose="02040503050406030204" pitchFamily="18" charset="0"/>
                  </a:rPr>
                  <a:t> </a:t>
                </a:r>
                <a:endParaRPr lang="fr-FR" sz="1200" dirty="0">
                  <a:latin typeface="Cambria" panose="02040503050406030204" pitchFamily="18" charset="0"/>
                </a:endParaRPr>
              </a:p>
            </p:txBody>
          </p:sp>
        </mc:Choice>
        <mc:Fallback xmlns="">
          <p:sp>
            <p:nvSpPr>
              <p:cNvPr id="56" name="ZoneTexte 55"/>
              <p:cNvSpPr txBox="1">
                <a:spLocks noRot="1" noChangeAspect="1" noMove="1" noResize="1" noEditPoints="1" noAdjustHandles="1" noChangeArrowheads="1" noChangeShapeType="1" noTextEdit="1"/>
              </p:cNvSpPr>
              <p:nvPr/>
            </p:nvSpPr>
            <p:spPr>
              <a:xfrm>
                <a:off x="128417" y="4849620"/>
                <a:ext cx="3149039" cy="276999"/>
              </a:xfrm>
              <a:prstGeom prst="rect">
                <a:avLst/>
              </a:prstGeom>
              <a:blipFill rotWithShape="0">
                <a:blip r:embed="rId19"/>
                <a:stretch>
                  <a:fillRect t="-2222" b="-17778"/>
                </a:stretch>
              </a:blipFill>
            </p:spPr>
            <p:txBody>
              <a:bodyPr/>
              <a:lstStyle/>
              <a:p>
                <a:r>
                  <a:rPr lang="fr-FR">
                    <a:noFill/>
                  </a:rPr>
                  <a:t> </a:t>
                </a:r>
              </a:p>
            </p:txBody>
          </p:sp>
        </mc:Fallback>
      </mc:AlternateContent>
      <p:cxnSp>
        <p:nvCxnSpPr>
          <p:cNvPr id="57" name="Connecteur droit avec flèche 56"/>
          <p:cNvCxnSpPr>
            <a:stCxn id="49" idx="3"/>
            <a:endCxn id="23" idx="3"/>
          </p:cNvCxnSpPr>
          <p:nvPr/>
        </p:nvCxnSpPr>
        <p:spPr>
          <a:xfrm flipH="1">
            <a:off x="2065151" y="4635508"/>
            <a:ext cx="791471" cy="8284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093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left)">
                                      <p:cBhvr>
                                        <p:cTn id="7" dur="500"/>
                                        <p:tgtEl>
                                          <p:spTgt spid="4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wipe(up)">
                                      <p:cBhvr>
                                        <p:cTn id="16" dur="500"/>
                                        <p:tgtEl>
                                          <p:spTgt spid="48"/>
                                        </p:tgtEl>
                                      </p:cBhvr>
                                    </p:animEffect>
                                  </p:childTnLst>
                                </p:cTn>
                              </p:par>
                            </p:childTnLst>
                          </p:cTn>
                        </p:par>
                        <p:par>
                          <p:cTn id="17" fill="hold">
                            <p:stCondLst>
                              <p:cond delay="500"/>
                            </p:stCondLst>
                            <p:childTnLst>
                              <p:par>
                                <p:cTn id="18" presetID="21" presetClass="entr" presetSubtype="1"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heel(1)">
                                      <p:cBhvr>
                                        <p:cTn id="20" dur="1000"/>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500"/>
                                        <p:tgtEl>
                                          <p:spTgt spid="17"/>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left)">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left)">
                                      <p:cBhvr>
                                        <p:cTn id="41" dur="500"/>
                                        <p:tgtEl>
                                          <p:spTgt spid="20"/>
                                        </p:tgtEl>
                                      </p:cBhvr>
                                    </p:animEffect>
                                  </p:childTnLst>
                                </p:cTn>
                              </p:par>
                            </p:childTnLst>
                          </p:cTn>
                        </p:par>
                        <p:par>
                          <p:cTn id="42" fill="hold">
                            <p:stCondLst>
                              <p:cond delay="1000"/>
                            </p:stCondLst>
                            <p:childTnLst>
                              <p:par>
                                <p:cTn id="43" presetID="22" presetClass="entr" presetSubtype="2" fill="hold" grpId="0"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right)">
                                      <p:cBhvr>
                                        <p:cTn id="45" dur="500"/>
                                        <p:tgtEl>
                                          <p:spTgt spid="22"/>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wipe(down)">
                                      <p:cBhvr>
                                        <p:cTn id="50" dur="500"/>
                                        <p:tgtEl>
                                          <p:spTgt spid="49"/>
                                        </p:tgtEl>
                                      </p:cBhvr>
                                    </p:animEffect>
                                  </p:childTnLst>
                                </p:cTn>
                              </p:par>
                            </p:childTnLst>
                          </p:cTn>
                        </p:par>
                        <p:par>
                          <p:cTn id="51" fill="hold">
                            <p:stCondLst>
                              <p:cond delay="500"/>
                            </p:stCondLst>
                            <p:childTnLst>
                              <p:par>
                                <p:cTn id="52" presetID="22" presetClass="entr" presetSubtype="2"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wipe(right)">
                                      <p:cBhvr>
                                        <p:cTn id="54" dur="500"/>
                                        <p:tgtEl>
                                          <p:spTgt spid="21"/>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56"/>
                                        </p:tgtEl>
                                        <p:attrNameLst>
                                          <p:attrName>style.visibility</p:attrName>
                                        </p:attrNameLst>
                                      </p:cBhvr>
                                      <p:to>
                                        <p:strVal val="visible"/>
                                      </p:to>
                                    </p:set>
                                    <p:animEffect transition="in" filter="wipe(left)">
                                      <p:cBhvr>
                                        <p:cTn id="59" dur="500"/>
                                        <p:tgtEl>
                                          <p:spTgt spid="56"/>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1" fill="hold" nodeType="clickEffect">
                                  <p:stCondLst>
                                    <p:cond delay="0"/>
                                  </p:stCondLst>
                                  <p:childTnLst>
                                    <p:set>
                                      <p:cBhvr>
                                        <p:cTn id="63" dur="1" fill="hold">
                                          <p:stCondLst>
                                            <p:cond delay="0"/>
                                          </p:stCondLst>
                                        </p:cTn>
                                        <p:tgtEl>
                                          <p:spTgt spid="57"/>
                                        </p:tgtEl>
                                        <p:attrNameLst>
                                          <p:attrName>style.visibility</p:attrName>
                                        </p:attrNameLst>
                                      </p:cBhvr>
                                      <p:to>
                                        <p:strVal val="visible"/>
                                      </p:to>
                                    </p:set>
                                    <p:animEffect transition="in" filter="wipe(up)">
                                      <p:cBhvr>
                                        <p:cTn id="64" dur="500"/>
                                        <p:tgtEl>
                                          <p:spTgt spid="57"/>
                                        </p:tgtEl>
                                      </p:cBhvr>
                                    </p:animEffect>
                                  </p:childTnLst>
                                </p:cTn>
                              </p:par>
                            </p:childTnLst>
                          </p:cTn>
                        </p:par>
                        <p:par>
                          <p:cTn id="65" fill="hold">
                            <p:stCondLst>
                              <p:cond delay="500"/>
                            </p:stCondLst>
                            <p:childTnLst>
                              <p:par>
                                <p:cTn id="66" presetID="22" presetClass="entr" presetSubtype="2" fill="hold" grpId="0" nodeType="after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wipe(right)">
                                      <p:cBhvr>
                                        <p:cTn id="68" dur="500"/>
                                        <p:tgtEl>
                                          <p:spTgt spid="23"/>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wipe(left)">
                                      <p:cBhvr>
                                        <p:cTn id="73" dur="500"/>
                                        <p:tgtEl>
                                          <p:spTgt spid="24"/>
                                        </p:tgtEl>
                                      </p:cBhvr>
                                    </p:animEffect>
                                  </p:childTnLst>
                                </p:cTn>
                              </p:par>
                            </p:childTnLst>
                          </p:cTn>
                        </p:par>
                        <p:par>
                          <p:cTn id="74" fill="hold">
                            <p:stCondLst>
                              <p:cond delay="500"/>
                            </p:stCondLst>
                            <p:childTnLst>
                              <p:par>
                                <p:cTn id="75" presetID="22" presetClass="entr" presetSubtype="8" fill="hold" grpId="0" nodeType="after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wipe(left)">
                                      <p:cBhvr>
                                        <p:cTn id="77" dur="500"/>
                                        <p:tgtEl>
                                          <p:spTgt spid="26"/>
                                        </p:tgtEl>
                                      </p:cBhvr>
                                    </p:animEffect>
                                  </p:childTnLst>
                                </p:cTn>
                              </p:par>
                            </p:childTnLst>
                          </p:cTn>
                        </p:par>
                        <p:par>
                          <p:cTn id="78" fill="hold">
                            <p:stCondLst>
                              <p:cond delay="1000"/>
                            </p:stCondLst>
                            <p:childTnLst>
                              <p:par>
                                <p:cTn id="79" presetID="22" presetClass="entr" presetSubtype="8" fill="hold" grpId="0" nodeType="after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wipe(left)">
                                      <p:cBhvr>
                                        <p:cTn id="81" dur="500"/>
                                        <p:tgtEl>
                                          <p:spTgt spid="25"/>
                                        </p:tgtEl>
                                      </p:cBhvr>
                                    </p:animEffect>
                                  </p:childTnLst>
                                </p:cTn>
                              </p:par>
                            </p:childTnLst>
                          </p:cTn>
                        </p:par>
                      </p:childTnLst>
                    </p:cTn>
                  </p:par>
                  <p:par>
                    <p:cTn id="82" fill="hold">
                      <p:stCondLst>
                        <p:cond delay="indefinite"/>
                      </p:stCondLst>
                      <p:childTnLst>
                        <p:par>
                          <p:cTn id="83" fill="hold">
                            <p:stCondLst>
                              <p:cond delay="0"/>
                            </p:stCondLst>
                            <p:childTnLst>
                              <p:par>
                                <p:cTn id="84" presetID="21" presetClass="entr" presetSubtype="2" fill="hold" grpId="0" nodeType="clickEffect">
                                  <p:stCondLst>
                                    <p:cond delay="0"/>
                                  </p:stCondLst>
                                  <p:childTnLst>
                                    <p:set>
                                      <p:cBhvr>
                                        <p:cTn id="85" dur="1" fill="hold">
                                          <p:stCondLst>
                                            <p:cond delay="0"/>
                                          </p:stCondLst>
                                        </p:cTn>
                                        <p:tgtEl>
                                          <p:spTgt spid="50"/>
                                        </p:tgtEl>
                                        <p:attrNameLst>
                                          <p:attrName>style.visibility</p:attrName>
                                        </p:attrNameLst>
                                      </p:cBhvr>
                                      <p:to>
                                        <p:strVal val="visible"/>
                                      </p:to>
                                    </p:set>
                                    <p:animEffect transition="in" filter="wheel(2)">
                                      <p:cBhvr>
                                        <p:cTn id="86" dur="1000"/>
                                        <p:tgtEl>
                                          <p:spTgt spid="50"/>
                                        </p:tgtEl>
                                      </p:cBhvr>
                                    </p:animEffect>
                                  </p:childTnLst>
                                </p:cTn>
                              </p:par>
                            </p:childTnLst>
                          </p:cTn>
                        </p:par>
                      </p:childTnLst>
                    </p:cTn>
                  </p:par>
                  <p:par>
                    <p:cTn id="87" fill="hold">
                      <p:stCondLst>
                        <p:cond delay="indefinite"/>
                      </p:stCondLst>
                      <p:childTnLst>
                        <p:par>
                          <p:cTn id="88" fill="hold">
                            <p:stCondLst>
                              <p:cond delay="0"/>
                            </p:stCondLst>
                            <p:childTnLst>
                              <p:par>
                                <p:cTn id="89" presetID="14" presetClass="entr" presetSubtype="10" fill="hold" grpId="0" nodeType="click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randombar(horizontal)">
                                      <p:cBhvr>
                                        <p:cTn id="91" dur="500"/>
                                        <p:tgtEl>
                                          <p:spTgt spid="36"/>
                                        </p:tgtEl>
                                      </p:cBhvr>
                                    </p:animEffect>
                                  </p:childTnLst>
                                </p:cTn>
                              </p:par>
                              <p:par>
                                <p:cTn id="92" presetID="14" presetClass="entr" presetSubtype="10" fill="hold" nodeType="withEffect">
                                  <p:stCondLst>
                                    <p:cond delay="0"/>
                                  </p:stCondLst>
                                  <p:childTnLst>
                                    <p:set>
                                      <p:cBhvr>
                                        <p:cTn id="93" dur="1" fill="hold">
                                          <p:stCondLst>
                                            <p:cond delay="0"/>
                                          </p:stCondLst>
                                        </p:cTn>
                                        <p:tgtEl>
                                          <p:spTgt spid="27"/>
                                        </p:tgtEl>
                                        <p:attrNameLst>
                                          <p:attrName>style.visibility</p:attrName>
                                        </p:attrNameLst>
                                      </p:cBhvr>
                                      <p:to>
                                        <p:strVal val="visible"/>
                                      </p:to>
                                    </p:set>
                                    <p:animEffect transition="in" filter="randombar(horizontal)">
                                      <p:cBhvr>
                                        <p:cTn id="94" dur="500"/>
                                        <p:tgtEl>
                                          <p:spTgt spid="27"/>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51"/>
                                        </p:tgtEl>
                                        <p:attrNameLst>
                                          <p:attrName>style.visibility</p:attrName>
                                        </p:attrNameLst>
                                      </p:cBhvr>
                                      <p:to>
                                        <p:strVal val="visible"/>
                                      </p:to>
                                    </p:set>
                                    <p:animEffect transition="in" filter="randombar(horizontal)">
                                      <p:cBhvr>
                                        <p:cTn id="97" dur="500"/>
                                        <p:tgtEl>
                                          <p:spTgt spid="51"/>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2" fill="hold" grpId="0" nodeType="clickEffect">
                                  <p:stCondLst>
                                    <p:cond delay="0"/>
                                  </p:stCondLst>
                                  <p:childTnLst>
                                    <p:set>
                                      <p:cBhvr>
                                        <p:cTn id="101" dur="1" fill="hold">
                                          <p:stCondLst>
                                            <p:cond delay="0"/>
                                          </p:stCondLst>
                                        </p:cTn>
                                        <p:tgtEl>
                                          <p:spTgt spid="52"/>
                                        </p:tgtEl>
                                        <p:attrNameLst>
                                          <p:attrName>style.visibility</p:attrName>
                                        </p:attrNameLst>
                                      </p:cBhvr>
                                      <p:to>
                                        <p:strVal val="visible"/>
                                      </p:to>
                                    </p:set>
                                    <p:animEffect transition="in" filter="wipe(right)">
                                      <p:cBhvr>
                                        <p:cTn id="102" dur="500"/>
                                        <p:tgtEl>
                                          <p:spTgt spid="52"/>
                                        </p:tgtEl>
                                      </p:cBhvr>
                                    </p:animEffect>
                                  </p:childTnLst>
                                </p:cTn>
                              </p:par>
                            </p:childTnLst>
                          </p:cTn>
                        </p:par>
                        <p:par>
                          <p:cTn id="103" fill="hold">
                            <p:stCondLst>
                              <p:cond delay="500"/>
                            </p:stCondLst>
                            <p:childTnLst>
                              <p:par>
                                <p:cTn id="104" presetID="22" presetClass="entr" presetSubtype="8" fill="hold" grpId="0" nodeType="after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wipe(left)">
                                      <p:cBhvr>
                                        <p:cTn id="106" dur="500"/>
                                        <p:tgtEl>
                                          <p:spTgt spid="39"/>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xit" presetSubtype="2" fill="hold" grpId="1" nodeType="clickEffect">
                                  <p:stCondLst>
                                    <p:cond delay="0"/>
                                  </p:stCondLst>
                                  <p:childTnLst>
                                    <p:anim calcmode="lin" valueType="num">
                                      <p:cBhvr additive="base">
                                        <p:cTn id="110" dur="500"/>
                                        <p:tgtEl>
                                          <p:spTgt spid="51"/>
                                        </p:tgtEl>
                                        <p:attrNameLst>
                                          <p:attrName>ppt_x</p:attrName>
                                        </p:attrNameLst>
                                      </p:cBhvr>
                                      <p:tavLst>
                                        <p:tav tm="0">
                                          <p:val>
                                            <p:strVal val="ppt_x"/>
                                          </p:val>
                                        </p:tav>
                                        <p:tav tm="100000">
                                          <p:val>
                                            <p:strVal val="1+ppt_w/2"/>
                                          </p:val>
                                        </p:tav>
                                      </p:tavLst>
                                    </p:anim>
                                    <p:anim calcmode="lin" valueType="num">
                                      <p:cBhvr additive="base">
                                        <p:cTn id="111" dur="500"/>
                                        <p:tgtEl>
                                          <p:spTgt spid="51"/>
                                        </p:tgtEl>
                                        <p:attrNameLst>
                                          <p:attrName>ppt_y</p:attrName>
                                        </p:attrNameLst>
                                      </p:cBhvr>
                                      <p:tavLst>
                                        <p:tav tm="0">
                                          <p:val>
                                            <p:strVal val="ppt_y"/>
                                          </p:val>
                                        </p:tav>
                                        <p:tav tm="100000">
                                          <p:val>
                                            <p:strVal val="ppt_y"/>
                                          </p:val>
                                        </p:tav>
                                      </p:tavLst>
                                    </p:anim>
                                    <p:set>
                                      <p:cBhvr>
                                        <p:cTn id="112" dur="1" fill="hold">
                                          <p:stCondLst>
                                            <p:cond delay="499"/>
                                          </p:stCondLst>
                                        </p:cTn>
                                        <p:tgtEl>
                                          <p:spTgt spid="51"/>
                                        </p:tgtEl>
                                        <p:attrNameLst>
                                          <p:attrName>style.visibility</p:attrName>
                                        </p:attrNameLst>
                                      </p:cBhvr>
                                      <p:to>
                                        <p:strVal val="hidden"/>
                                      </p:to>
                                    </p:set>
                                  </p:childTnLst>
                                </p:cTn>
                              </p:par>
                            </p:childTnLst>
                          </p:cTn>
                        </p:par>
                        <p:par>
                          <p:cTn id="113" fill="hold">
                            <p:stCondLst>
                              <p:cond delay="500"/>
                            </p:stCondLst>
                            <p:childTnLst>
                              <p:par>
                                <p:cTn id="114" presetID="22" presetClass="entr" presetSubtype="8" fill="hold" grpId="0" nodeType="afterEffect">
                                  <p:stCondLst>
                                    <p:cond delay="0"/>
                                  </p:stCondLst>
                                  <p:childTnLst>
                                    <p:set>
                                      <p:cBhvr>
                                        <p:cTn id="115" dur="1" fill="hold">
                                          <p:stCondLst>
                                            <p:cond delay="0"/>
                                          </p:stCondLst>
                                        </p:cTn>
                                        <p:tgtEl>
                                          <p:spTgt spid="53"/>
                                        </p:tgtEl>
                                        <p:attrNameLst>
                                          <p:attrName>style.visibility</p:attrName>
                                        </p:attrNameLst>
                                      </p:cBhvr>
                                      <p:to>
                                        <p:strVal val="visible"/>
                                      </p:to>
                                    </p:set>
                                    <p:animEffect transition="in" filter="wipe(left)">
                                      <p:cBhvr>
                                        <p:cTn id="116" dur="500"/>
                                        <p:tgtEl>
                                          <p:spTgt spid="53"/>
                                        </p:tgtEl>
                                      </p:cBhvr>
                                    </p:animEffect>
                                  </p:childTnLst>
                                </p:cTn>
                              </p:par>
                            </p:childTnLst>
                          </p:cTn>
                        </p:par>
                        <p:par>
                          <p:cTn id="117" fill="hold">
                            <p:stCondLst>
                              <p:cond delay="1000"/>
                            </p:stCondLst>
                            <p:childTnLst>
                              <p:par>
                                <p:cTn id="118" presetID="22" presetClass="entr" presetSubtype="8" fill="hold" grpId="0" nodeType="afterEffect">
                                  <p:stCondLst>
                                    <p:cond delay="0"/>
                                  </p:stCondLst>
                                  <p:childTnLst>
                                    <p:set>
                                      <p:cBhvr>
                                        <p:cTn id="119" dur="1" fill="hold">
                                          <p:stCondLst>
                                            <p:cond delay="0"/>
                                          </p:stCondLst>
                                        </p:cTn>
                                        <p:tgtEl>
                                          <p:spTgt spid="43"/>
                                        </p:tgtEl>
                                        <p:attrNameLst>
                                          <p:attrName>style.visibility</p:attrName>
                                        </p:attrNameLst>
                                      </p:cBhvr>
                                      <p:to>
                                        <p:strVal val="visible"/>
                                      </p:to>
                                    </p:set>
                                    <p:animEffect transition="in" filter="wipe(left)">
                                      <p:cBhvr>
                                        <p:cTn id="120" dur="500"/>
                                        <p:tgtEl>
                                          <p:spTgt spid="43"/>
                                        </p:tgtEl>
                                      </p:cBhvr>
                                    </p:animEffect>
                                  </p:childTnLst>
                                </p:cTn>
                              </p:par>
                            </p:childTnLst>
                          </p:cTn>
                        </p:par>
                        <p:par>
                          <p:cTn id="121" fill="hold">
                            <p:stCondLst>
                              <p:cond delay="1500"/>
                            </p:stCondLst>
                            <p:childTnLst>
                              <p:par>
                                <p:cTn id="122" presetID="22" presetClass="entr" presetSubtype="8" fill="hold" grpId="0" nodeType="afterEffect">
                                  <p:stCondLst>
                                    <p:cond delay="0"/>
                                  </p:stCondLst>
                                  <p:childTnLst>
                                    <p:set>
                                      <p:cBhvr>
                                        <p:cTn id="123" dur="1" fill="hold">
                                          <p:stCondLst>
                                            <p:cond delay="0"/>
                                          </p:stCondLst>
                                        </p:cTn>
                                        <p:tgtEl>
                                          <p:spTgt spid="46"/>
                                        </p:tgtEl>
                                        <p:attrNameLst>
                                          <p:attrName>style.visibility</p:attrName>
                                        </p:attrNameLst>
                                      </p:cBhvr>
                                      <p:to>
                                        <p:strVal val="visible"/>
                                      </p:to>
                                    </p:set>
                                    <p:animEffect transition="in" filter="wipe(left)">
                                      <p:cBhvr>
                                        <p:cTn id="124" dur="500"/>
                                        <p:tgtEl>
                                          <p:spTgt spid="46"/>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1" fill="hold" grpId="0" nodeType="clickEffect">
                                  <p:stCondLst>
                                    <p:cond delay="0"/>
                                  </p:stCondLst>
                                  <p:childTnLst>
                                    <p:set>
                                      <p:cBhvr>
                                        <p:cTn id="128" dur="1" fill="hold">
                                          <p:stCondLst>
                                            <p:cond delay="0"/>
                                          </p:stCondLst>
                                        </p:cTn>
                                        <p:tgtEl>
                                          <p:spTgt spid="44"/>
                                        </p:tgtEl>
                                        <p:attrNameLst>
                                          <p:attrName>style.visibility</p:attrName>
                                        </p:attrNameLst>
                                      </p:cBhvr>
                                      <p:to>
                                        <p:strVal val="visible"/>
                                      </p:to>
                                    </p:set>
                                    <p:animEffect transition="in" filter="wipe(up)">
                                      <p:cBhvr>
                                        <p:cTn id="129" dur="500"/>
                                        <p:tgtEl>
                                          <p:spTgt spid="44"/>
                                        </p:tgtEl>
                                      </p:cBhvr>
                                    </p:animEffect>
                                  </p:childTnLst>
                                </p:cTn>
                              </p:par>
                            </p:childTnLst>
                          </p:cTn>
                        </p:par>
                        <p:par>
                          <p:cTn id="130" fill="hold">
                            <p:stCondLst>
                              <p:cond delay="500"/>
                            </p:stCondLst>
                            <p:childTnLst>
                              <p:par>
                                <p:cTn id="131" presetID="22" presetClass="entr" presetSubtype="8" fill="hold" grpId="0" nodeType="afterEffect">
                                  <p:stCondLst>
                                    <p:cond delay="0"/>
                                  </p:stCondLst>
                                  <p:childTnLst>
                                    <p:set>
                                      <p:cBhvr>
                                        <p:cTn id="132" dur="1" fill="hold">
                                          <p:stCondLst>
                                            <p:cond delay="0"/>
                                          </p:stCondLst>
                                        </p:cTn>
                                        <p:tgtEl>
                                          <p:spTgt spid="45"/>
                                        </p:tgtEl>
                                        <p:attrNameLst>
                                          <p:attrName>style.visibility</p:attrName>
                                        </p:attrNameLst>
                                      </p:cBhvr>
                                      <p:to>
                                        <p:strVal val="visible"/>
                                      </p:to>
                                    </p:set>
                                    <p:animEffect transition="in" filter="wipe(left)">
                                      <p:cBhvr>
                                        <p:cTn id="133" dur="500"/>
                                        <p:tgtEl>
                                          <p:spTgt spid="45"/>
                                        </p:tgtEl>
                                      </p:cBhvr>
                                    </p:animEffect>
                                  </p:childTnLst>
                                </p:cTn>
                              </p:par>
                            </p:childTnLst>
                          </p:cTn>
                        </p:par>
                        <p:par>
                          <p:cTn id="134" fill="hold">
                            <p:stCondLst>
                              <p:cond delay="1000"/>
                            </p:stCondLst>
                            <p:childTnLst>
                              <p:par>
                                <p:cTn id="135" presetID="22" presetClass="entr" presetSubtype="8" fill="hold" grpId="0" nodeType="afterEffect">
                                  <p:stCondLst>
                                    <p:cond delay="0"/>
                                  </p:stCondLst>
                                  <p:childTnLst>
                                    <p:set>
                                      <p:cBhvr>
                                        <p:cTn id="136" dur="1" fill="hold">
                                          <p:stCondLst>
                                            <p:cond delay="0"/>
                                          </p:stCondLst>
                                        </p:cTn>
                                        <p:tgtEl>
                                          <p:spTgt spid="54"/>
                                        </p:tgtEl>
                                        <p:attrNameLst>
                                          <p:attrName>style.visibility</p:attrName>
                                        </p:attrNameLst>
                                      </p:cBhvr>
                                      <p:to>
                                        <p:strVal val="visible"/>
                                      </p:to>
                                    </p:set>
                                    <p:animEffect transition="in" filter="wipe(left)">
                                      <p:cBhvr>
                                        <p:cTn id="137" dur="500"/>
                                        <p:tgtEl>
                                          <p:spTgt spid="54"/>
                                        </p:tgtEl>
                                      </p:cBhvr>
                                    </p:animEffect>
                                  </p:childTnLst>
                                </p:cTn>
                              </p:par>
                            </p:childTnLst>
                          </p:cTn>
                        </p:par>
                        <p:par>
                          <p:cTn id="138" fill="hold">
                            <p:stCondLst>
                              <p:cond delay="1500"/>
                            </p:stCondLst>
                            <p:childTnLst>
                              <p:par>
                                <p:cTn id="139" presetID="22" presetClass="entr" presetSubtype="8" fill="hold" grpId="0" nodeType="afterEffect">
                                  <p:stCondLst>
                                    <p:cond delay="0"/>
                                  </p:stCondLst>
                                  <p:childTnLst>
                                    <p:set>
                                      <p:cBhvr>
                                        <p:cTn id="140" dur="1" fill="hold">
                                          <p:stCondLst>
                                            <p:cond delay="0"/>
                                          </p:stCondLst>
                                        </p:cTn>
                                        <p:tgtEl>
                                          <p:spTgt spid="28"/>
                                        </p:tgtEl>
                                        <p:attrNameLst>
                                          <p:attrName>style.visibility</p:attrName>
                                        </p:attrNameLst>
                                      </p:cBhvr>
                                      <p:to>
                                        <p:strVal val="visible"/>
                                      </p:to>
                                    </p:set>
                                    <p:animEffect transition="in" filter="wipe(left)">
                                      <p:cBhvr>
                                        <p:cTn id="141" dur="500"/>
                                        <p:tgtEl>
                                          <p:spTgt spid="28"/>
                                        </p:tgtEl>
                                      </p:cBhvr>
                                    </p:animEffect>
                                  </p:childTnLst>
                                </p:cTn>
                              </p:par>
                            </p:childTnLst>
                          </p:cTn>
                        </p:par>
                      </p:childTnLst>
                    </p:cTn>
                  </p:par>
                  <p:par>
                    <p:cTn id="142" fill="hold">
                      <p:stCondLst>
                        <p:cond delay="indefinite"/>
                      </p:stCondLst>
                      <p:childTnLst>
                        <p:par>
                          <p:cTn id="143" fill="hold">
                            <p:stCondLst>
                              <p:cond delay="0"/>
                            </p:stCondLst>
                            <p:childTnLst>
                              <p:par>
                                <p:cTn id="144" presetID="22" presetClass="entr" presetSubtype="8" fill="hold" grpId="0" nodeType="clickEffect">
                                  <p:stCondLst>
                                    <p:cond delay="0"/>
                                  </p:stCondLst>
                                  <p:childTnLst>
                                    <p:set>
                                      <p:cBhvr>
                                        <p:cTn id="145" dur="1" fill="hold">
                                          <p:stCondLst>
                                            <p:cond delay="0"/>
                                          </p:stCondLst>
                                        </p:cTn>
                                        <p:tgtEl>
                                          <p:spTgt spid="29"/>
                                        </p:tgtEl>
                                        <p:attrNameLst>
                                          <p:attrName>style.visibility</p:attrName>
                                        </p:attrNameLst>
                                      </p:cBhvr>
                                      <p:to>
                                        <p:strVal val="visible"/>
                                      </p:to>
                                    </p:set>
                                    <p:animEffect transition="in" filter="wipe(left)">
                                      <p:cBhvr>
                                        <p:cTn id="146" dur="500"/>
                                        <p:tgtEl>
                                          <p:spTgt spid="29"/>
                                        </p:tgtEl>
                                      </p:cBhvr>
                                    </p:animEffect>
                                  </p:childTnLst>
                                </p:cTn>
                              </p:par>
                            </p:childTnLst>
                          </p:cTn>
                        </p:par>
                        <p:par>
                          <p:cTn id="147" fill="hold">
                            <p:stCondLst>
                              <p:cond delay="500"/>
                            </p:stCondLst>
                            <p:childTnLst>
                              <p:par>
                                <p:cTn id="148" presetID="22" presetClass="entr" presetSubtype="8" fill="hold" grpId="0" nodeType="afterEffect">
                                  <p:stCondLst>
                                    <p:cond delay="0"/>
                                  </p:stCondLst>
                                  <p:childTnLst>
                                    <p:set>
                                      <p:cBhvr>
                                        <p:cTn id="149" dur="1" fill="hold">
                                          <p:stCondLst>
                                            <p:cond delay="0"/>
                                          </p:stCondLst>
                                        </p:cTn>
                                        <p:tgtEl>
                                          <p:spTgt spid="34"/>
                                        </p:tgtEl>
                                        <p:attrNameLst>
                                          <p:attrName>style.visibility</p:attrName>
                                        </p:attrNameLst>
                                      </p:cBhvr>
                                      <p:to>
                                        <p:strVal val="visible"/>
                                      </p:to>
                                    </p:set>
                                    <p:animEffect transition="in" filter="wipe(left)">
                                      <p:cBhvr>
                                        <p:cTn id="150" dur="500"/>
                                        <p:tgtEl>
                                          <p:spTgt spid="34"/>
                                        </p:tgtEl>
                                      </p:cBhvr>
                                    </p:animEffect>
                                  </p:childTnLst>
                                </p:cTn>
                              </p:par>
                            </p:childTnLst>
                          </p:cTn>
                        </p:par>
                      </p:childTnLst>
                    </p:cTn>
                  </p:par>
                  <p:par>
                    <p:cTn id="151" fill="hold">
                      <p:stCondLst>
                        <p:cond delay="indefinite"/>
                      </p:stCondLst>
                      <p:childTnLst>
                        <p:par>
                          <p:cTn id="152" fill="hold">
                            <p:stCondLst>
                              <p:cond delay="0"/>
                            </p:stCondLst>
                            <p:childTnLst>
                              <p:par>
                                <p:cTn id="153" presetID="21" presetClass="entr" presetSubtype="2" fill="hold" grpId="0" nodeType="clickEffect">
                                  <p:stCondLst>
                                    <p:cond delay="0"/>
                                  </p:stCondLst>
                                  <p:childTnLst>
                                    <p:set>
                                      <p:cBhvr>
                                        <p:cTn id="154" dur="1" fill="hold">
                                          <p:stCondLst>
                                            <p:cond delay="0"/>
                                          </p:stCondLst>
                                        </p:cTn>
                                        <p:tgtEl>
                                          <p:spTgt spid="55"/>
                                        </p:tgtEl>
                                        <p:attrNameLst>
                                          <p:attrName>style.visibility</p:attrName>
                                        </p:attrNameLst>
                                      </p:cBhvr>
                                      <p:to>
                                        <p:strVal val="visible"/>
                                      </p:to>
                                    </p:set>
                                    <p:animEffect transition="in" filter="wheel(2)">
                                      <p:cBhvr>
                                        <p:cTn id="155" dur="1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16" grpId="0"/>
      <p:bldP spid="17" grpId="0" animBg="1"/>
      <p:bldP spid="18" grpId="0"/>
      <p:bldP spid="19" grpId="0"/>
      <p:bldP spid="20" grpId="0"/>
      <p:bldP spid="21" grpId="0" animBg="1"/>
      <p:bldP spid="22" grpId="0" animBg="1"/>
      <p:bldP spid="23" grpId="0"/>
      <p:bldP spid="24" grpId="0"/>
      <p:bldP spid="25" grpId="0" animBg="1"/>
      <p:bldP spid="26" grpId="0" animBg="1"/>
      <p:bldP spid="28" grpId="0"/>
      <p:bldP spid="29" grpId="0"/>
      <p:bldP spid="34" grpId="0"/>
      <p:bldP spid="36" grpId="0"/>
      <p:bldP spid="39" grpId="0"/>
      <p:bldP spid="43" grpId="0"/>
      <p:bldP spid="44" grpId="0" animBg="1"/>
      <p:bldP spid="45" grpId="0"/>
      <p:bldP spid="46" grpId="0"/>
      <p:bldP spid="48" grpId="0" animBg="1"/>
      <p:bldP spid="49" grpId="0" animBg="1"/>
      <p:bldP spid="50" grpId="0" animBg="1"/>
      <p:bldP spid="51" grpId="0" animBg="1"/>
      <p:bldP spid="51" grpId="1" animBg="1"/>
      <p:bldP spid="52" grpId="0" animBg="1"/>
      <p:bldP spid="53" grpId="0" animBg="1"/>
      <p:bldP spid="54" grpId="0" animBg="1"/>
      <p:bldP spid="55" grpId="0" animBg="1"/>
      <p:bldP spid="5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2250" y="0"/>
            <a:ext cx="9144000" cy="2959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latin typeface="Cambria" panose="02040503050406030204" pitchFamily="18" charset="0"/>
              </a:rPr>
              <a:t>Effets des harmoniques</a:t>
            </a:r>
          </a:p>
        </p:txBody>
      </p:sp>
      <p:sp>
        <p:nvSpPr>
          <p:cNvPr id="18" name="Rectangle 17"/>
          <p:cNvSpPr/>
          <p:nvPr/>
        </p:nvSpPr>
        <p:spPr>
          <a:xfrm>
            <a:off x="2250" y="6674741"/>
            <a:ext cx="9144000" cy="1773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19" name="Rectangle 18"/>
          <p:cNvSpPr/>
          <p:nvPr/>
        </p:nvSpPr>
        <p:spPr>
          <a:xfrm>
            <a:off x="2250" y="359677"/>
            <a:ext cx="9144000" cy="2563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latin typeface="Cambria" panose="02040503050406030204" pitchFamily="18" charset="0"/>
              </a:rPr>
              <a:t>Condensateurs, Résonnance et amplification de la tension</a:t>
            </a:r>
          </a:p>
        </p:txBody>
      </p:sp>
      <p:sp>
        <p:nvSpPr>
          <p:cNvPr id="2" name="ZoneTexte 1"/>
          <p:cNvSpPr txBox="1"/>
          <p:nvPr/>
        </p:nvSpPr>
        <p:spPr>
          <a:xfrm>
            <a:off x="163933" y="700013"/>
            <a:ext cx="8820000" cy="2016000"/>
          </a:xfrm>
          <a:prstGeom prst="rect">
            <a:avLst/>
          </a:prstGeom>
          <a:solidFill>
            <a:schemeClr val="accent5">
              <a:lumMod val="20000"/>
              <a:lumOff val="80000"/>
            </a:schemeClr>
          </a:solidFill>
        </p:spPr>
        <p:txBody>
          <a:bodyPr wrap="square" rtlCol="0">
            <a:spAutoFit/>
          </a:bodyPr>
          <a:lstStyle/>
          <a:p>
            <a:endParaRPr lang="fr-FR" dirty="0"/>
          </a:p>
        </p:txBody>
      </p:sp>
      <mc:AlternateContent xmlns:mc="http://schemas.openxmlformats.org/markup-compatibility/2006" xmlns:a14="http://schemas.microsoft.com/office/drawing/2010/main">
        <mc:Choice Requires="a14">
          <p:sp>
            <p:nvSpPr>
              <p:cNvPr id="24" name="ZoneTexte 23"/>
              <p:cNvSpPr txBox="1"/>
              <p:nvPr/>
            </p:nvSpPr>
            <p:spPr>
              <a:xfrm>
                <a:off x="2088817" y="1031422"/>
                <a:ext cx="755142" cy="1846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𝑛</m:t>
                          </m:r>
                        </m:sub>
                      </m:sSub>
                      <m:r>
                        <a:rPr lang="fr-FR" sz="1200" b="0" i="1" smtClean="0">
                          <a:latin typeface="Cambria Math" panose="02040503050406030204" pitchFamily="18" charset="0"/>
                        </a:rPr>
                        <m:t>=20 </m:t>
                      </m:r>
                      <m:r>
                        <m:rPr>
                          <m:nor/>
                        </m:rPr>
                        <a:rPr lang="fr-FR" sz="1200" b="0" i="0" smtClean="0">
                          <a:latin typeface="Cambria Math" panose="02040503050406030204" pitchFamily="18" charset="0"/>
                        </a:rPr>
                        <m:t>kV</m:t>
                      </m:r>
                    </m:oMath>
                  </m:oMathPara>
                </a14:m>
                <a:endParaRPr lang="fr-FR" sz="1200" dirty="0"/>
              </a:p>
            </p:txBody>
          </p:sp>
        </mc:Choice>
        <mc:Fallback xmlns="">
          <p:sp>
            <p:nvSpPr>
              <p:cNvPr id="24" name="ZoneTexte 23"/>
              <p:cNvSpPr txBox="1">
                <a:spLocks noRot="1" noChangeAspect="1" noMove="1" noResize="1" noEditPoints="1" noAdjustHandles="1" noChangeArrowheads="1" noChangeShapeType="1" noTextEdit="1"/>
              </p:cNvSpPr>
              <p:nvPr/>
            </p:nvSpPr>
            <p:spPr>
              <a:xfrm>
                <a:off x="2088817" y="1031422"/>
                <a:ext cx="755142" cy="184666"/>
              </a:xfrm>
              <a:prstGeom prst="rect">
                <a:avLst/>
              </a:prstGeom>
              <a:blipFill rotWithShape="0">
                <a:blip r:embed="rId2"/>
                <a:stretch>
                  <a:fillRect l="-4839" r="-4839" b="-10000"/>
                </a:stretch>
              </a:blipFill>
            </p:spPr>
            <p:txBody>
              <a:bodyPr/>
              <a:lstStyle/>
              <a:p>
                <a:r>
                  <a:rPr lang="fr-FR">
                    <a:noFill/>
                  </a:rPr>
                  <a:t> </a:t>
                </a:r>
              </a:p>
            </p:txBody>
          </p:sp>
        </mc:Fallback>
      </mc:AlternateContent>
      <p:sp>
        <p:nvSpPr>
          <p:cNvPr id="25" name="Flèche droite 24"/>
          <p:cNvSpPr/>
          <p:nvPr/>
        </p:nvSpPr>
        <p:spPr>
          <a:xfrm>
            <a:off x="3921720" y="1426617"/>
            <a:ext cx="1895475" cy="2460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ZoneTexte 25"/>
          <p:cNvSpPr txBox="1"/>
          <p:nvPr/>
        </p:nvSpPr>
        <p:spPr>
          <a:xfrm>
            <a:off x="4196659" y="1210150"/>
            <a:ext cx="1122426" cy="276999"/>
          </a:xfrm>
          <a:prstGeom prst="rect">
            <a:avLst/>
          </a:prstGeom>
          <a:noFill/>
        </p:spPr>
        <p:txBody>
          <a:bodyPr wrap="square" rtlCol="0">
            <a:spAutoFit/>
          </a:bodyPr>
          <a:lstStyle/>
          <a:p>
            <a:r>
              <a:rPr lang="fr-FR" sz="1200" dirty="0" smtClean="0">
                <a:latin typeface="Cambria" panose="02040503050406030204" pitchFamily="18" charset="0"/>
              </a:rPr>
              <a:t>Résonnance à</a:t>
            </a:r>
            <a:endParaRPr lang="fr-FR" sz="1200"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27" name="ZoneTexte 26"/>
              <p:cNvSpPr txBox="1"/>
              <p:nvPr/>
            </p:nvSpPr>
            <p:spPr>
              <a:xfrm>
                <a:off x="5986299" y="1210150"/>
                <a:ext cx="1573379" cy="54566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h</m:t>
                          </m:r>
                        </m:e>
                        <m:sub>
                          <m:r>
                            <a:rPr lang="fr-FR" sz="1200" b="0" i="1" smtClean="0">
                              <a:latin typeface="Cambria Math" panose="02040503050406030204" pitchFamily="18" charset="0"/>
                            </a:rPr>
                            <m:t>𝑟</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𝜔</m:t>
                              </m:r>
                            </m:e>
                            <m:sub>
                              <m:r>
                                <a:rPr lang="fr-FR" sz="1200" b="0" i="1" smtClean="0">
                                  <a:latin typeface="Cambria Math" panose="02040503050406030204" pitchFamily="18" charset="0"/>
                                </a:rPr>
                                <m:t>𝑟</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𝜔</m:t>
                              </m:r>
                            </m:e>
                            <m:sub>
                              <m:r>
                                <a:rPr lang="fr-FR" sz="1200" b="0" i="1" smtClean="0">
                                  <a:latin typeface="Cambria Math" panose="02040503050406030204" pitchFamily="18" charset="0"/>
                                </a:rPr>
                                <m:t>1</m:t>
                              </m:r>
                            </m:sub>
                          </m:sSub>
                        </m:den>
                      </m:f>
                      <m:r>
                        <a:rPr lang="fr-FR" sz="1200" b="0" i="1" smtClean="0">
                          <a:latin typeface="Cambria Math" panose="02040503050406030204" pitchFamily="18" charset="0"/>
                        </a:rPr>
                        <m:t>=</m:t>
                      </m:r>
                      <m:rad>
                        <m:radPr>
                          <m:degHide m:val="on"/>
                          <m:ctrlPr>
                            <a:rPr lang="fr-FR" sz="1200" b="0" i="1" smtClean="0">
                              <a:latin typeface="Cambria Math" panose="02040503050406030204" pitchFamily="18" charset="0"/>
                            </a:rPr>
                          </m:ctrlPr>
                        </m:radPr>
                        <m:deg/>
                        <m:e>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𝑆</m:t>
                                  </m:r>
                                </m:e>
                                <m:sub>
                                  <m:r>
                                    <a:rPr lang="fr-FR" sz="1200" b="0" i="1" smtClean="0">
                                      <a:latin typeface="Cambria Math" panose="02040503050406030204" pitchFamily="18" charset="0"/>
                                    </a:rPr>
                                    <m:t>𝑠𝑐</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𝐶</m:t>
                                  </m:r>
                                </m:sub>
                              </m:sSub>
                            </m:den>
                          </m:f>
                        </m:e>
                      </m:rad>
                      <m:r>
                        <a:rPr lang="fr-FR" sz="1200" b="0" i="1" smtClean="0">
                          <a:latin typeface="Cambria Math" panose="02040503050406030204" pitchFamily="18" charset="0"/>
                        </a:rPr>
                        <m:t>=7,48</m:t>
                      </m:r>
                    </m:oMath>
                  </m:oMathPara>
                </a14:m>
                <a:endParaRPr lang="fr-FR" sz="1200" dirty="0"/>
              </a:p>
            </p:txBody>
          </p:sp>
        </mc:Choice>
        <mc:Fallback xmlns="">
          <p:sp>
            <p:nvSpPr>
              <p:cNvPr id="27" name="ZoneTexte 26"/>
              <p:cNvSpPr txBox="1">
                <a:spLocks noRot="1" noChangeAspect="1" noMove="1" noResize="1" noEditPoints="1" noAdjustHandles="1" noChangeArrowheads="1" noChangeShapeType="1" noTextEdit="1"/>
              </p:cNvSpPr>
              <p:nvPr/>
            </p:nvSpPr>
            <p:spPr>
              <a:xfrm>
                <a:off x="5986299" y="1210150"/>
                <a:ext cx="1573379" cy="545662"/>
              </a:xfrm>
              <a:prstGeom prst="rect">
                <a:avLst/>
              </a:prstGeom>
              <a:blipFill rotWithShape="0">
                <a:blip r:embed="rId3"/>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8" name="ZoneTexte 27"/>
              <p:cNvSpPr txBox="1"/>
              <p:nvPr/>
            </p:nvSpPr>
            <p:spPr>
              <a:xfrm>
                <a:off x="6098797" y="1838396"/>
                <a:ext cx="1658083" cy="427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𝐴</m:t>
                          </m:r>
                        </m:e>
                        <m:sub>
                          <m:r>
                            <a:rPr lang="fr-FR" sz="1200" b="0" i="1" smtClean="0">
                              <a:latin typeface="Cambria Math" panose="02040503050406030204" pitchFamily="18" charset="0"/>
                            </a:rPr>
                            <m:t>𝑓</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𝑍</m:t>
                              </m:r>
                            </m:e>
                            <m:sub>
                              <m:r>
                                <a:rPr lang="fr-FR" sz="1200" b="0" i="1" smtClean="0">
                                  <a:latin typeface="Cambria Math" panose="02040503050406030204" pitchFamily="18" charset="0"/>
                                </a:rPr>
                                <m:t>𝑐</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𝑅</m:t>
                              </m:r>
                            </m:e>
                            <m:sub>
                              <m:r>
                                <a:rPr lang="fr-FR" sz="1200" b="0" i="1" smtClean="0">
                                  <a:latin typeface="Cambria Math" panose="02040503050406030204" pitchFamily="18" charset="0"/>
                                </a:rPr>
                                <m:t>𝑠</m:t>
                              </m:r>
                            </m:sub>
                          </m:sSub>
                        </m:den>
                      </m:f>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rad>
                            <m:radPr>
                              <m:degHide m:val="on"/>
                              <m:ctrlPr>
                                <a:rPr lang="fr-FR" sz="1200" b="0" i="1" smtClean="0">
                                  <a:latin typeface="Cambria Math" panose="02040503050406030204" pitchFamily="18" charset="0"/>
                                </a:rPr>
                              </m:ctrlPr>
                            </m:radPr>
                            <m:deg/>
                            <m:e>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𝑋</m:t>
                                  </m:r>
                                </m:e>
                                <m:sub>
                                  <m:r>
                                    <a:rPr lang="fr-FR" sz="1200" b="0" i="1" smtClean="0">
                                      <a:latin typeface="Cambria Math" panose="02040503050406030204" pitchFamily="18" charset="0"/>
                                    </a:rPr>
                                    <m:t>𝑠</m:t>
                                  </m:r>
                                </m:sub>
                              </m:sSub>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𝑋</m:t>
                                  </m:r>
                                </m:e>
                                <m:sub>
                                  <m:r>
                                    <a:rPr lang="fr-FR" sz="1200" b="0" i="1" smtClean="0">
                                      <a:latin typeface="Cambria Math" panose="02040503050406030204" pitchFamily="18" charset="0"/>
                                    </a:rPr>
                                    <m:t>𝐶</m:t>
                                  </m:r>
                                </m:sub>
                              </m:sSub>
                            </m:e>
                          </m:rad>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𝑅</m:t>
                              </m:r>
                            </m:e>
                            <m:sub>
                              <m:r>
                                <a:rPr lang="fr-FR" sz="1200" b="0" i="1" smtClean="0">
                                  <a:latin typeface="Cambria Math" panose="02040503050406030204" pitchFamily="18" charset="0"/>
                                </a:rPr>
                                <m:t>𝑠</m:t>
                              </m:r>
                            </m:sub>
                          </m:sSub>
                        </m:den>
                      </m:f>
                      <m:r>
                        <a:rPr lang="fr-FR" sz="1200" b="0" i="1" smtClean="0">
                          <a:latin typeface="Cambria Math" panose="02040503050406030204" pitchFamily="18" charset="0"/>
                        </a:rPr>
                        <m:t>=270</m:t>
                      </m:r>
                    </m:oMath>
                  </m:oMathPara>
                </a14:m>
                <a:endParaRPr lang="fr-FR" sz="1200" dirty="0"/>
              </a:p>
            </p:txBody>
          </p:sp>
        </mc:Choice>
        <mc:Fallback xmlns="">
          <p:sp>
            <p:nvSpPr>
              <p:cNvPr id="28" name="ZoneTexte 27"/>
              <p:cNvSpPr txBox="1">
                <a:spLocks noRot="1" noChangeAspect="1" noMove="1" noResize="1" noEditPoints="1" noAdjustHandles="1" noChangeArrowheads="1" noChangeShapeType="1" noTextEdit="1"/>
              </p:cNvSpPr>
              <p:nvPr/>
            </p:nvSpPr>
            <p:spPr>
              <a:xfrm>
                <a:off x="6098797" y="1838396"/>
                <a:ext cx="1658083" cy="427553"/>
              </a:xfrm>
              <a:prstGeom prst="rect">
                <a:avLst/>
              </a:prstGeom>
              <a:blipFill rotWithShape="0">
                <a:blip r:embed="rId4"/>
                <a:stretch>
                  <a:fillRect l="-1838" r="-1838" b="-5714"/>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9" name="ZoneTexte 28"/>
              <p:cNvSpPr txBox="1"/>
              <p:nvPr/>
            </p:nvSpPr>
            <p:spPr>
              <a:xfrm>
                <a:off x="3921720" y="1874168"/>
                <a:ext cx="1381211" cy="40197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𝑋</m:t>
                          </m:r>
                        </m:e>
                        <m:sub>
                          <m:r>
                            <a:rPr lang="fr-FR" sz="1200" b="0" i="1" smtClean="0">
                              <a:latin typeface="Cambria Math" panose="02040503050406030204" pitchFamily="18" charset="0"/>
                            </a:rPr>
                            <m:t>𝐶</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𝑉</m:t>
                              </m:r>
                            </m:e>
                            <m:sub>
                              <m:r>
                                <a:rPr lang="fr-FR" sz="1200" b="0" i="1" smtClean="0">
                                  <a:latin typeface="Cambria Math" panose="02040503050406030204" pitchFamily="18" charset="0"/>
                                </a:rPr>
                                <m:t>𝑛</m:t>
                              </m:r>
                            </m:sub>
                            <m:sup>
                              <m:r>
                                <a:rPr lang="fr-FR" sz="1200" b="0" i="1" smtClean="0">
                                  <a:latin typeface="Cambria Math" panose="02040503050406030204" pitchFamily="18" charset="0"/>
                                </a:rPr>
                                <m:t>2</m:t>
                              </m:r>
                            </m:sup>
                          </m:sSubSup>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𝐶</m:t>
                              </m:r>
                            </m:sub>
                          </m:sSub>
                        </m:den>
                      </m:f>
                      <m:r>
                        <a:rPr lang="fr-FR" sz="1200" b="0" i="1" smtClean="0">
                          <a:latin typeface="Cambria Math" panose="02040503050406030204" pitchFamily="18" charset="0"/>
                        </a:rPr>
                        <m:t>=105,26 </m:t>
                      </m:r>
                      <m:r>
                        <m:rPr>
                          <m:sty m:val="p"/>
                        </m:rPr>
                        <a:rPr lang="fr-FR" sz="1200" b="0" i="0" smtClean="0">
                          <a:latin typeface="Cambria Math" panose="02040503050406030204" pitchFamily="18" charset="0"/>
                        </a:rPr>
                        <m:t>Ω</m:t>
                      </m:r>
                    </m:oMath>
                  </m:oMathPara>
                </a14:m>
                <a:endParaRPr lang="fr-FR" sz="1200" dirty="0"/>
              </a:p>
            </p:txBody>
          </p:sp>
        </mc:Choice>
        <mc:Fallback xmlns="">
          <p:sp>
            <p:nvSpPr>
              <p:cNvPr id="29" name="ZoneTexte 28"/>
              <p:cNvSpPr txBox="1">
                <a:spLocks noRot="1" noChangeAspect="1" noMove="1" noResize="1" noEditPoints="1" noAdjustHandles="1" noChangeArrowheads="1" noChangeShapeType="1" noTextEdit="1"/>
              </p:cNvSpPr>
              <p:nvPr/>
            </p:nvSpPr>
            <p:spPr>
              <a:xfrm>
                <a:off x="3921720" y="1874168"/>
                <a:ext cx="1381211" cy="401970"/>
              </a:xfrm>
              <a:prstGeom prst="rect">
                <a:avLst/>
              </a:prstGeom>
              <a:blipFill rotWithShape="0">
                <a:blip r:embed="rId5"/>
                <a:stretch>
                  <a:fillRect l="-2203" r="-2643" b="-13636"/>
                </a:stretch>
              </a:blipFill>
            </p:spPr>
            <p:txBody>
              <a:bodyPr/>
              <a:lstStyle/>
              <a:p>
                <a:r>
                  <a:rPr lang="fr-FR">
                    <a:noFill/>
                  </a:rPr>
                  <a:t> </a:t>
                </a:r>
              </a:p>
            </p:txBody>
          </p:sp>
        </mc:Fallback>
      </mc:AlternateContent>
      <p:sp>
        <p:nvSpPr>
          <p:cNvPr id="30" name="Flèche droite 29"/>
          <p:cNvSpPr/>
          <p:nvPr/>
        </p:nvSpPr>
        <p:spPr>
          <a:xfrm>
            <a:off x="5477360" y="1968264"/>
            <a:ext cx="525266" cy="21377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1" name="Image 3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9783" y="1060731"/>
            <a:ext cx="1656283" cy="891845"/>
          </a:xfrm>
          <a:prstGeom prst="rect">
            <a:avLst/>
          </a:prstGeom>
          <a:solidFill>
            <a:schemeClr val="accent5">
              <a:lumMod val="20000"/>
              <a:lumOff val="80000"/>
            </a:schemeClr>
          </a:solidFill>
        </p:spPr>
      </p:pic>
      <mc:AlternateContent xmlns:mc="http://schemas.openxmlformats.org/markup-compatibility/2006" xmlns:a14="http://schemas.microsoft.com/office/drawing/2010/main">
        <mc:Choice Requires="a14">
          <p:sp>
            <p:nvSpPr>
              <p:cNvPr id="32" name="ZoneTexte 31"/>
              <p:cNvSpPr txBox="1"/>
              <p:nvPr/>
            </p:nvSpPr>
            <p:spPr>
              <a:xfrm>
                <a:off x="2088819" y="1302483"/>
                <a:ext cx="1151597" cy="1846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𝑆</m:t>
                          </m:r>
                        </m:e>
                        <m:sub>
                          <m:r>
                            <a:rPr lang="fr-FR" sz="1200" b="0" i="1" smtClean="0">
                              <a:latin typeface="Cambria Math" panose="02040503050406030204" pitchFamily="18" charset="0"/>
                            </a:rPr>
                            <m:t>𝑠𝑐</m:t>
                          </m:r>
                        </m:sub>
                      </m:sSub>
                      <m:r>
                        <a:rPr lang="fr-FR" sz="1200" b="0" i="1" smtClean="0">
                          <a:latin typeface="Cambria Math" panose="02040503050406030204" pitchFamily="18" charset="0"/>
                        </a:rPr>
                        <m:t>=213,1 </m:t>
                      </m:r>
                      <m:r>
                        <m:rPr>
                          <m:nor/>
                        </m:rPr>
                        <a:rPr lang="fr-FR" sz="1200" b="0" i="0" smtClean="0">
                          <a:latin typeface="Cambria Math" panose="02040503050406030204" pitchFamily="18" charset="0"/>
                        </a:rPr>
                        <m:t>MVA</m:t>
                      </m:r>
                    </m:oMath>
                  </m:oMathPara>
                </a14:m>
                <a:endParaRPr lang="fr-FR" sz="1200" dirty="0"/>
              </a:p>
            </p:txBody>
          </p:sp>
        </mc:Choice>
        <mc:Fallback xmlns="">
          <p:sp>
            <p:nvSpPr>
              <p:cNvPr id="32" name="ZoneTexte 31"/>
              <p:cNvSpPr txBox="1">
                <a:spLocks noRot="1" noChangeAspect="1" noMove="1" noResize="1" noEditPoints="1" noAdjustHandles="1" noChangeArrowheads="1" noChangeShapeType="1" noTextEdit="1"/>
              </p:cNvSpPr>
              <p:nvPr/>
            </p:nvSpPr>
            <p:spPr>
              <a:xfrm>
                <a:off x="2088819" y="1302483"/>
                <a:ext cx="1151597" cy="184666"/>
              </a:xfrm>
              <a:prstGeom prst="rect">
                <a:avLst/>
              </a:prstGeom>
              <a:blipFill rotWithShape="0">
                <a:blip r:embed="rId7"/>
                <a:stretch>
                  <a:fillRect l="-2646" r="-3175" b="-10000"/>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3" name="ZoneTexte 32"/>
              <p:cNvSpPr txBox="1"/>
              <p:nvPr/>
            </p:nvSpPr>
            <p:spPr>
              <a:xfrm>
                <a:off x="2088818" y="1589357"/>
                <a:ext cx="1007327" cy="1846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𝐶</m:t>
                          </m:r>
                        </m:sub>
                      </m:sSub>
                      <m:r>
                        <a:rPr lang="fr-FR" sz="1200" b="0" i="1" smtClean="0">
                          <a:latin typeface="Cambria Math" panose="02040503050406030204" pitchFamily="18" charset="0"/>
                        </a:rPr>
                        <m:t>=3,8 </m:t>
                      </m:r>
                      <m:r>
                        <m:rPr>
                          <m:nor/>
                        </m:rPr>
                        <a:rPr lang="fr-FR" sz="1200" b="0" i="0" smtClean="0">
                          <a:latin typeface="Cambria Math" panose="02040503050406030204" pitchFamily="18" charset="0"/>
                        </a:rPr>
                        <m:t>MVar</m:t>
                      </m:r>
                    </m:oMath>
                  </m:oMathPara>
                </a14:m>
                <a:endParaRPr lang="fr-FR" sz="1200" dirty="0"/>
              </a:p>
            </p:txBody>
          </p:sp>
        </mc:Choice>
        <mc:Fallback xmlns="">
          <p:sp>
            <p:nvSpPr>
              <p:cNvPr id="33" name="ZoneTexte 32"/>
              <p:cNvSpPr txBox="1">
                <a:spLocks noRot="1" noChangeAspect="1" noMove="1" noResize="1" noEditPoints="1" noAdjustHandles="1" noChangeArrowheads="1" noChangeShapeType="1" noTextEdit="1"/>
              </p:cNvSpPr>
              <p:nvPr/>
            </p:nvSpPr>
            <p:spPr>
              <a:xfrm>
                <a:off x="2088818" y="1589357"/>
                <a:ext cx="1007327" cy="184666"/>
              </a:xfrm>
              <a:prstGeom prst="rect">
                <a:avLst/>
              </a:prstGeom>
              <a:blipFill rotWithShape="0">
                <a:blip r:embed="rId8"/>
                <a:stretch>
                  <a:fillRect l="-4242" r="-3030" b="-2666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4" name="ZoneTexte 33"/>
              <p:cNvSpPr txBox="1"/>
              <p:nvPr/>
            </p:nvSpPr>
            <p:spPr>
              <a:xfrm>
                <a:off x="2088817" y="1890487"/>
                <a:ext cx="1422889" cy="1846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acc>
                            <m:accPr>
                              <m:chr m:val="̅"/>
                              <m:ctrlPr>
                                <a:rPr lang="fr-FR" sz="1200" b="0" i="1" smtClean="0">
                                  <a:latin typeface="Cambria Math" panose="02040503050406030204" pitchFamily="18" charset="0"/>
                                </a:rPr>
                              </m:ctrlPr>
                            </m:accPr>
                            <m:e>
                              <m:r>
                                <a:rPr lang="fr-FR" sz="1200" b="0" i="1" smtClean="0">
                                  <a:latin typeface="Cambria Math" panose="02040503050406030204" pitchFamily="18" charset="0"/>
                                </a:rPr>
                                <m:t>𝑍</m:t>
                              </m:r>
                            </m:e>
                          </m:acc>
                        </m:e>
                        <m:sub>
                          <m:r>
                            <a:rPr lang="fr-FR" sz="1200" b="0" i="1" smtClean="0">
                              <a:latin typeface="Cambria Math" panose="02040503050406030204" pitchFamily="18" charset="0"/>
                            </a:rPr>
                            <m:t>𝑠</m:t>
                          </m:r>
                        </m:sub>
                      </m:sSub>
                      <m:r>
                        <a:rPr lang="fr-FR" sz="1200" b="0" i="1" smtClean="0">
                          <a:latin typeface="Cambria Math" panose="02040503050406030204" pitchFamily="18" charset="0"/>
                        </a:rPr>
                        <m:t>=0,052+</m:t>
                      </m:r>
                      <m:r>
                        <a:rPr lang="fr-FR" sz="1200" b="0" i="1" smtClean="0">
                          <a:latin typeface="Cambria Math" panose="02040503050406030204" pitchFamily="18" charset="0"/>
                        </a:rPr>
                        <m:t>𝑗</m:t>
                      </m:r>
                      <m:r>
                        <a:rPr lang="fr-FR" sz="1200" b="0" i="1" smtClean="0">
                          <a:latin typeface="Cambria Math" panose="02040503050406030204" pitchFamily="18" charset="0"/>
                        </a:rPr>
                        <m:t>1,88 </m:t>
                      </m:r>
                      <m:r>
                        <m:rPr>
                          <m:sty m:val="p"/>
                        </m:rPr>
                        <a:rPr lang="fr-FR" sz="1200" b="0" i="0" smtClean="0">
                          <a:latin typeface="Cambria Math" panose="02040503050406030204" pitchFamily="18" charset="0"/>
                        </a:rPr>
                        <m:t>Ω</m:t>
                      </m:r>
                    </m:oMath>
                  </m:oMathPara>
                </a14:m>
                <a:endParaRPr lang="fr-FR" sz="1200" dirty="0"/>
              </a:p>
            </p:txBody>
          </p:sp>
        </mc:Choice>
        <mc:Fallback xmlns="">
          <p:sp>
            <p:nvSpPr>
              <p:cNvPr id="34" name="ZoneTexte 33"/>
              <p:cNvSpPr txBox="1">
                <a:spLocks noRot="1" noChangeAspect="1" noMove="1" noResize="1" noEditPoints="1" noAdjustHandles="1" noChangeArrowheads="1" noChangeShapeType="1" noTextEdit="1"/>
              </p:cNvSpPr>
              <p:nvPr/>
            </p:nvSpPr>
            <p:spPr>
              <a:xfrm>
                <a:off x="2088817" y="1890487"/>
                <a:ext cx="1422889" cy="184666"/>
              </a:xfrm>
              <a:prstGeom prst="rect">
                <a:avLst/>
              </a:prstGeom>
              <a:blipFill rotWithShape="0">
                <a:blip r:embed="rId9"/>
                <a:stretch>
                  <a:fillRect l="-2146" r="-2575" b="-36667"/>
                </a:stretch>
              </a:blipFill>
            </p:spPr>
            <p:txBody>
              <a:bodyPr/>
              <a:lstStyle/>
              <a:p>
                <a:r>
                  <a:rPr lang="fr-FR">
                    <a:noFill/>
                  </a:rPr>
                  <a:t> </a:t>
                </a:r>
              </a:p>
            </p:txBody>
          </p:sp>
        </mc:Fallback>
      </mc:AlternateContent>
      <p:sp>
        <p:nvSpPr>
          <p:cNvPr id="35" name="ZoneTexte 34"/>
          <p:cNvSpPr txBox="1"/>
          <p:nvPr/>
        </p:nvSpPr>
        <p:spPr>
          <a:xfrm>
            <a:off x="163933" y="700013"/>
            <a:ext cx="3181436" cy="276999"/>
          </a:xfrm>
          <a:prstGeom prst="rect">
            <a:avLst/>
          </a:prstGeom>
          <a:noFill/>
        </p:spPr>
        <p:txBody>
          <a:bodyPr wrap="square" rtlCol="0">
            <a:spAutoFit/>
          </a:bodyPr>
          <a:lstStyle/>
          <a:p>
            <a:r>
              <a:rPr lang="fr-FR" sz="1200" b="1" dirty="0" smtClean="0">
                <a:latin typeface="Cambria" panose="02040503050406030204" pitchFamily="18" charset="0"/>
              </a:rPr>
              <a:t>Exemple 1: Amplification d’harmoniques</a:t>
            </a:r>
            <a:endParaRPr lang="fr-FR" sz="1200" b="1" dirty="0">
              <a:latin typeface="Cambria" panose="02040503050406030204" pitchFamily="18" charset="0"/>
            </a:endParaRPr>
          </a:p>
        </p:txBody>
      </p:sp>
      <p:sp>
        <p:nvSpPr>
          <p:cNvPr id="3" name="ZoneTexte 2"/>
          <p:cNvSpPr txBox="1"/>
          <p:nvPr/>
        </p:nvSpPr>
        <p:spPr>
          <a:xfrm>
            <a:off x="163933" y="2382559"/>
            <a:ext cx="8311792" cy="276999"/>
          </a:xfrm>
          <a:prstGeom prst="rect">
            <a:avLst/>
          </a:prstGeom>
          <a:noFill/>
        </p:spPr>
        <p:txBody>
          <a:bodyPr wrap="square" rtlCol="0">
            <a:spAutoFit/>
          </a:bodyPr>
          <a:lstStyle/>
          <a:p>
            <a:r>
              <a:rPr lang="fr-FR" sz="1200" b="1" dirty="0" smtClean="0">
                <a:latin typeface="Cambria" panose="02040503050406030204" pitchFamily="18" charset="0"/>
              </a:rPr>
              <a:t>Les harmoniques de rangs proches de 7,48 (6,7,8) sont amplifiés de presque 170 fois!</a:t>
            </a:r>
            <a:endParaRPr lang="fr-FR" sz="1200" b="1" dirty="0">
              <a:latin typeface="Cambria" panose="02040503050406030204" pitchFamily="18" charset="0"/>
            </a:endParaRPr>
          </a:p>
        </p:txBody>
      </p:sp>
      <p:sp>
        <p:nvSpPr>
          <p:cNvPr id="52" name="Flèche vers le bas 51"/>
          <p:cNvSpPr/>
          <p:nvPr/>
        </p:nvSpPr>
        <p:spPr>
          <a:xfrm rot="7326733">
            <a:off x="5990004" y="4426386"/>
            <a:ext cx="180000" cy="114828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3" name="ZoneTexte 52"/>
          <p:cNvSpPr txBox="1"/>
          <p:nvPr/>
        </p:nvSpPr>
        <p:spPr>
          <a:xfrm>
            <a:off x="163933" y="2783455"/>
            <a:ext cx="8820000" cy="3852000"/>
          </a:xfrm>
          <a:prstGeom prst="rect">
            <a:avLst/>
          </a:prstGeom>
          <a:solidFill>
            <a:schemeClr val="accent5">
              <a:lumMod val="20000"/>
              <a:lumOff val="80000"/>
            </a:schemeClr>
          </a:solidFill>
        </p:spPr>
        <p:txBody>
          <a:bodyPr wrap="square" rtlCol="0">
            <a:spAutoFit/>
          </a:bodyPr>
          <a:lstStyle/>
          <a:p>
            <a:endParaRPr lang="fr-FR" dirty="0"/>
          </a:p>
        </p:txBody>
      </p:sp>
      <mc:AlternateContent xmlns:mc="http://schemas.openxmlformats.org/markup-compatibility/2006" xmlns:a14="http://schemas.microsoft.com/office/drawing/2010/main">
        <mc:Choice Requires="a14">
          <p:sp>
            <p:nvSpPr>
              <p:cNvPr id="54" name="ZoneTexte 53"/>
              <p:cNvSpPr txBox="1"/>
              <p:nvPr/>
            </p:nvSpPr>
            <p:spPr>
              <a:xfrm>
                <a:off x="531494" y="5718308"/>
                <a:ext cx="1674048" cy="37696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𝑠h</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𝑍</m:t>
                              </m:r>
                            </m:e>
                            <m:sub>
                              <m:r>
                                <a:rPr lang="fr-FR" sz="1200" b="0" i="1" smtClean="0">
                                  <a:latin typeface="Cambria Math" panose="02040503050406030204" pitchFamily="18" charset="0"/>
                                </a:rPr>
                                <m:t>𝑠h</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𝑍</m:t>
                              </m:r>
                            </m:e>
                            <m:sub>
                              <m:r>
                                <a:rPr lang="fr-FR" sz="1200" b="0" i="1" smtClean="0">
                                  <a:latin typeface="Cambria Math" panose="02040503050406030204" pitchFamily="18" charset="0"/>
                                </a:rPr>
                                <m:t>𝑠h</m:t>
                              </m:r>
                            </m:sub>
                          </m:sSub>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𝑍</m:t>
                              </m:r>
                            </m:e>
                            <m:sub>
                              <m:r>
                                <a:rPr lang="fr-FR" sz="1200" b="0" i="1" smtClean="0">
                                  <a:latin typeface="Cambria Math" panose="02040503050406030204" pitchFamily="18" charset="0"/>
                                </a:rPr>
                                <m:t>𝐶h</m:t>
                              </m:r>
                            </m:sub>
                          </m:sSub>
                        </m:den>
                      </m:f>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h</m:t>
                          </m:r>
                        </m:sub>
                      </m:sSub>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𝜌</m:t>
                          </m:r>
                        </m:e>
                        <m:sub>
                          <m:r>
                            <a:rPr lang="fr-FR" sz="1200" b="0" i="1" smtClean="0">
                              <a:latin typeface="Cambria Math" panose="02040503050406030204" pitchFamily="18" charset="0"/>
                            </a:rPr>
                            <m:t>𝑠</m:t>
                          </m:r>
                        </m:sub>
                      </m:sSub>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h</m:t>
                          </m:r>
                        </m:sub>
                      </m:sSub>
                    </m:oMath>
                  </m:oMathPara>
                </a14:m>
                <a:endParaRPr lang="fr-FR" sz="1200" dirty="0"/>
              </a:p>
            </p:txBody>
          </p:sp>
        </mc:Choice>
        <mc:Fallback xmlns="">
          <p:sp>
            <p:nvSpPr>
              <p:cNvPr id="54" name="ZoneTexte 53"/>
              <p:cNvSpPr txBox="1">
                <a:spLocks noRot="1" noChangeAspect="1" noMove="1" noResize="1" noEditPoints="1" noAdjustHandles="1" noChangeArrowheads="1" noChangeShapeType="1" noTextEdit="1"/>
              </p:cNvSpPr>
              <p:nvPr/>
            </p:nvSpPr>
            <p:spPr>
              <a:xfrm>
                <a:off x="531494" y="5718308"/>
                <a:ext cx="1674048" cy="376963"/>
              </a:xfrm>
              <a:prstGeom prst="rect">
                <a:avLst/>
              </a:prstGeom>
              <a:blipFill rotWithShape="0">
                <a:blip r:embed="rId10"/>
                <a:stretch>
                  <a:fillRect l="-2182" t="-3226" r="-364" b="-967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55" name="ZoneTexte 54"/>
              <p:cNvSpPr txBox="1"/>
              <p:nvPr/>
            </p:nvSpPr>
            <p:spPr>
              <a:xfrm>
                <a:off x="410968" y="6204066"/>
                <a:ext cx="1795375" cy="37696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𝐶h</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𝑍</m:t>
                              </m:r>
                            </m:e>
                            <m:sub>
                              <m:r>
                                <a:rPr lang="fr-FR" sz="1200" b="0" i="1" smtClean="0">
                                  <a:latin typeface="Cambria Math" panose="02040503050406030204" pitchFamily="18" charset="0"/>
                                </a:rPr>
                                <m:t>𝐶h</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𝑍</m:t>
                              </m:r>
                            </m:e>
                            <m:sub>
                              <m:r>
                                <a:rPr lang="fr-FR" sz="1200" b="0" i="1" smtClean="0">
                                  <a:latin typeface="Cambria Math" panose="02040503050406030204" pitchFamily="18" charset="0"/>
                                </a:rPr>
                                <m:t>𝑠h</m:t>
                              </m:r>
                            </m:sub>
                          </m:sSub>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𝑍</m:t>
                              </m:r>
                            </m:e>
                            <m:sub>
                              <m:r>
                                <a:rPr lang="fr-FR" sz="1200" b="0" i="1" smtClean="0">
                                  <a:latin typeface="Cambria Math" panose="02040503050406030204" pitchFamily="18" charset="0"/>
                                </a:rPr>
                                <m:t>𝐶h</m:t>
                              </m:r>
                            </m:sub>
                          </m:sSub>
                        </m:den>
                      </m:f>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h</m:t>
                          </m:r>
                        </m:sub>
                      </m:sSub>
                      <m:r>
                        <a:rPr lang="fr-FR" sz="1200" b="0" i="1" smtClean="0">
                          <a:latin typeface="Cambria Math" panose="02040503050406030204" pitchFamily="18" charset="0"/>
                        </a:rPr>
                        <m:t>=</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𝜌</m:t>
                          </m:r>
                        </m:e>
                        <m:sub>
                          <m:r>
                            <a:rPr lang="fr-FR" sz="1200" b="0" i="1" smtClean="0">
                              <a:latin typeface="Cambria Math" panose="02040503050406030204" pitchFamily="18" charset="0"/>
                            </a:rPr>
                            <m:t>𝐶</m:t>
                          </m:r>
                        </m:sub>
                      </m:sSub>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h</m:t>
                          </m:r>
                        </m:sub>
                      </m:sSub>
                    </m:oMath>
                  </m:oMathPara>
                </a14:m>
                <a:endParaRPr lang="fr-FR" sz="1200" dirty="0"/>
              </a:p>
            </p:txBody>
          </p:sp>
        </mc:Choice>
        <mc:Fallback xmlns="">
          <p:sp>
            <p:nvSpPr>
              <p:cNvPr id="55" name="ZoneTexte 54"/>
              <p:cNvSpPr txBox="1">
                <a:spLocks noRot="1" noChangeAspect="1" noMove="1" noResize="1" noEditPoints="1" noAdjustHandles="1" noChangeArrowheads="1" noChangeShapeType="1" noTextEdit="1"/>
              </p:cNvSpPr>
              <p:nvPr/>
            </p:nvSpPr>
            <p:spPr>
              <a:xfrm>
                <a:off x="410968" y="6204066"/>
                <a:ext cx="1795375" cy="376963"/>
              </a:xfrm>
              <a:prstGeom prst="rect">
                <a:avLst/>
              </a:prstGeom>
              <a:blipFill rotWithShape="0">
                <a:blip r:embed="rId11"/>
                <a:stretch>
                  <a:fillRect t="-3226" b="-8065"/>
                </a:stretch>
              </a:blipFill>
            </p:spPr>
            <p:txBody>
              <a:bodyPr/>
              <a:lstStyle/>
              <a:p>
                <a:r>
                  <a:rPr lang="fr-FR">
                    <a:noFill/>
                  </a:rPr>
                  <a:t> </a:t>
                </a:r>
              </a:p>
            </p:txBody>
          </p:sp>
        </mc:Fallback>
      </mc:AlternateContent>
      <p:sp>
        <p:nvSpPr>
          <p:cNvPr id="56" name="Accolade fermante 55"/>
          <p:cNvSpPr/>
          <p:nvPr/>
        </p:nvSpPr>
        <p:spPr>
          <a:xfrm>
            <a:off x="2187750" y="5755245"/>
            <a:ext cx="174429" cy="86715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57" name="Flèche droite 56"/>
          <p:cNvSpPr/>
          <p:nvPr/>
        </p:nvSpPr>
        <p:spPr>
          <a:xfrm>
            <a:off x="2469193" y="6084147"/>
            <a:ext cx="400748" cy="22192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58" name="ZoneTexte 57"/>
              <p:cNvSpPr txBox="1"/>
              <p:nvPr/>
            </p:nvSpPr>
            <p:spPr>
              <a:xfrm>
                <a:off x="2892273" y="5956072"/>
                <a:ext cx="2654785" cy="461665"/>
              </a:xfrm>
              <a:prstGeom prst="rect">
                <a:avLst/>
              </a:prstGeom>
              <a:noFill/>
            </p:spPr>
            <p:txBody>
              <a:bodyPr wrap="square" rtlCol="0">
                <a:spAutoFit/>
              </a:bodyPr>
              <a:lstStyle/>
              <a:p>
                <a:r>
                  <a:rPr lang="fr-FR" sz="1200" dirty="0" smtClean="0">
                    <a:latin typeface="Cambria" panose="02040503050406030204" pitchFamily="18" charset="0"/>
                  </a:rPr>
                  <a:t>Résonnance si pour un rang donné </a:t>
                </a:r>
                <a:r>
                  <a:rPr lang="fr-FR" sz="1200" i="1" dirty="0" smtClean="0">
                    <a:latin typeface="Cambria" panose="02040503050406030204" pitchFamily="18" charset="0"/>
                  </a:rPr>
                  <a:t>h</a:t>
                </a:r>
                <a:r>
                  <a:rPr lang="fr-FR" sz="1200" dirty="0" smtClean="0">
                    <a:latin typeface="Cambria" panose="02040503050406030204" pitchFamily="18" charset="0"/>
                  </a:rPr>
                  <a:t> </a:t>
                </a:r>
                <a14:m>
                  <m:oMath xmlns:m="http://schemas.openxmlformats.org/officeDocument/2006/math">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𝑍</m:t>
                        </m:r>
                      </m:e>
                      <m:sub>
                        <m:r>
                          <a:rPr lang="fr-FR" sz="1200" i="1" dirty="0" smtClean="0">
                            <a:latin typeface="Cambria Math" panose="02040503050406030204" pitchFamily="18" charset="0"/>
                          </a:rPr>
                          <m:t>𝑠h</m:t>
                        </m:r>
                      </m:sub>
                    </m:sSub>
                    <m:r>
                      <a:rPr lang="fr-FR" sz="1200" i="1" dirty="0" smtClean="0">
                        <a:latin typeface="Cambria Math" panose="02040503050406030204" pitchFamily="18" charset="0"/>
                      </a:rPr>
                      <m:t>+</m:t>
                    </m:r>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𝑍</m:t>
                        </m:r>
                      </m:e>
                      <m:sub>
                        <m:r>
                          <a:rPr lang="fr-FR" sz="1200" b="0" i="1" dirty="0" smtClean="0">
                            <a:latin typeface="Cambria Math" panose="02040503050406030204" pitchFamily="18" charset="0"/>
                          </a:rPr>
                          <m:t>𝐶</m:t>
                        </m:r>
                        <m:r>
                          <a:rPr lang="fr-FR" sz="1200" i="1" dirty="0" smtClean="0">
                            <a:latin typeface="Cambria Math" panose="02040503050406030204" pitchFamily="18" charset="0"/>
                          </a:rPr>
                          <m:t>h</m:t>
                        </m:r>
                      </m:sub>
                    </m:sSub>
                    <m:r>
                      <a:rPr lang="fr-FR" sz="1200" i="1" dirty="0" smtClean="0">
                        <a:latin typeface="Cambria Math" panose="02040503050406030204" pitchFamily="18" charset="0"/>
                        <a:ea typeface="Cambria Math" panose="02040503050406030204" pitchFamily="18" charset="0"/>
                      </a:rPr>
                      <m:t>⟶</m:t>
                    </m:r>
                    <m:r>
                      <a:rPr lang="fr-FR" sz="1200" b="0" i="1" dirty="0" smtClean="0">
                        <a:latin typeface="Cambria Math" panose="02040503050406030204" pitchFamily="18" charset="0"/>
                        <a:ea typeface="Cambria Math" panose="02040503050406030204" pitchFamily="18" charset="0"/>
                      </a:rPr>
                      <m:t>0</m:t>
                    </m:r>
                  </m:oMath>
                </a14:m>
                <a:r>
                  <a:rPr lang="fr-FR" sz="1200" dirty="0" smtClean="0"/>
                  <a:t> i.e., </a:t>
                </a:r>
                <a14:m>
                  <m:oMath xmlns:m="http://schemas.openxmlformats.org/officeDocument/2006/math">
                    <m:r>
                      <a:rPr lang="fr-FR" sz="1200" i="1" dirty="0" smtClean="0">
                        <a:latin typeface="Cambria Math" panose="02040503050406030204" pitchFamily="18" charset="0"/>
                      </a:rPr>
                      <m:t>𝜌</m:t>
                    </m:r>
                    <m:r>
                      <a:rPr lang="fr-FR" sz="1200" i="1" dirty="0" smtClean="0">
                        <a:latin typeface="Cambria Math" panose="02040503050406030204" pitchFamily="18" charset="0"/>
                        <a:ea typeface="Cambria Math" panose="02040503050406030204" pitchFamily="18" charset="0"/>
                      </a:rPr>
                      <m:t>⟶</m:t>
                    </m:r>
                    <m:r>
                      <a:rPr lang="fr-FR" sz="1200" b="0" i="1" dirty="0" smtClean="0">
                        <a:latin typeface="Cambria Math" panose="02040503050406030204" pitchFamily="18" charset="0"/>
                        <a:ea typeface="Cambria Math" panose="02040503050406030204" pitchFamily="18" charset="0"/>
                      </a:rPr>
                      <m:t>∞</m:t>
                    </m:r>
                  </m:oMath>
                </a14:m>
                <a:endParaRPr lang="fr-FR" sz="1200" dirty="0"/>
              </a:p>
            </p:txBody>
          </p:sp>
        </mc:Choice>
        <mc:Fallback xmlns="">
          <p:sp>
            <p:nvSpPr>
              <p:cNvPr id="58" name="ZoneTexte 57"/>
              <p:cNvSpPr txBox="1">
                <a:spLocks noRot="1" noChangeAspect="1" noMove="1" noResize="1" noEditPoints="1" noAdjustHandles="1" noChangeArrowheads="1" noChangeShapeType="1" noTextEdit="1"/>
              </p:cNvSpPr>
              <p:nvPr/>
            </p:nvSpPr>
            <p:spPr>
              <a:xfrm>
                <a:off x="2892273" y="5956072"/>
                <a:ext cx="2654785" cy="461665"/>
              </a:xfrm>
              <a:prstGeom prst="rect">
                <a:avLst/>
              </a:prstGeom>
              <a:blipFill rotWithShape="0">
                <a:blip r:embed="rId12"/>
                <a:stretch>
                  <a:fillRect b="-9211"/>
                </a:stretch>
              </a:blipFill>
            </p:spPr>
            <p:txBody>
              <a:bodyPr/>
              <a:lstStyle/>
              <a:p>
                <a:r>
                  <a:rPr lang="fr-FR">
                    <a:noFill/>
                  </a:rPr>
                  <a:t> </a:t>
                </a:r>
              </a:p>
            </p:txBody>
          </p:sp>
        </mc:Fallback>
      </mc:AlternateContent>
      <p:pic>
        <p:nvPicPr>
          <p:cNvPr id="59" name="Image 58"/>
          <p:cNvPicPr>
            <a:picLocks noChangeAspect="1"/>
          </p:cNvPicPr>
          <p:nvPr/>
        </p:nvPicPr>
        <p:blipFill>
          <a:blip r:embed="rId13"/>
          <a:stretch>
            <a:fillRect/>
          </a:stretch>
        </p:blipFill>
        <p:spPr>
          <a:xfrm>
            <a:off x="279150" y="3488911"/>
            <a:ext cx="3009900" cy="2171700"/>
          </a:xfrm>
          <a:prstGeom prst="rect">
            <a:avLst/>
          </a:prstGeom>
        </p:spPr>
      </p:pic>
      <p:cxnSp>
        <p:nvCxnSpPr>
          <p:cNvPr id="60" name="Connecteur droit avec flèche 59"/>
          <p:cNvCxnSpPr/>
          <p:nvPr/>
        </p:nvCxnSpPr>
        <p:spPr>
          <a:xfrm flipV="1">
            <a:off x="1507613" y="4449974"/>
            <a:ext cx="680137" cy="137147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1" name="Connecteur droit avec flèche 60"/>
          <p:cNvCxnSpPr/>
          <p:nvPr/>
        </p:nvCxnSpPr>
        <p:spPr>
          <a:xfrm flipV="1">
            <a:off x="1560325" y="4479656"/>
            <a:ext cx="1320782" cy="17653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2" name="ZoneTexte 61"/>
          <p:cNvSpPr txBox="1"/>
          <p:nvPr/>
        </p:nvSpPr>
        <p:spPr>
          <a:xfrm>
            <a:off x="5959428" y="2866011"/>
            <a:ext cx="2792053" cy="646331"/>
          </a:xfrm>
          <a:prstGeom prst="rect">
            <a:avLst/>
          </a:prstGeom>
          <a:noFill/>
        </p:spPr>
        <p:txBody>
          <a:bodyPr wrap="square" rtlCol="0">
            <a:spAutoFit/>
          </a:bodyPr>
          <a:lstStyle/>
          <a:p>
            <a:r>
              <a:rPr lang="fr-FR" sz="1200" b="1" dirty="0" smtClean="0">
                <a:latin typeface="Cambria" panose="02040503050406030204" pitchFamily="18" charset="0"/>
              </a:rPr>
              <a:t>Illustration numérique</a:t>
            </a:r>
            <a:r>
              <a:rPr lang="fr-FR" sz="1200" dirty="0" smtClean="0">
                <a:latin typeface="Cambria" panose="02040503050406030204" pitchFamily="18" charset="0"/>
              </a:rPr>
              <a:t>: au </a:t>
            </a:r>
            <a:r>
              <a:rPr lang="fr-FR" sz="1200" dirty="0" err="1" smtClean="0">
                <a:latin typeface="Cambria" panose="02040503050406030204" pitchFamily="18" charset="0"/>
              </a:rPr>
              <a:t>jdb</a:t>
            </a:r>
            <a:r>
              <a:rPr lang="fr-FR" sz="1200" dirty="0" smtClean="0">
                <a:latin typeface="Cambria" panose="02040503050406030204" pitchFamily="18" charset="0"/>
              </a:rPr>
              <a:t> charge; V=13,8 kV, </a:t>
            </a:r>
            <a:r>
              <a:rPr lang="fr-FR" sz="1200" dirty="0" err="1" smtClean="0">
                <a:latin typeface="Cambria" panose="02040503050406030204" pitchFamily="18" charset="0"/>
              </a:rPr>
              <a:t>Ssc</a:t>
            </a:r>
            <a:r>
              <a:rPr lang="fr-FR" sz="1200" dirty="0" smtClean="0">
                <a:latin typeface="Cambria" panose="02040503050406030204" pitchFamily="18" charset="0"/>
              </a:rPr>
              <a:t>=476 MVA, </a:t>
            </a:r>
            <a:r>
              <a:rPr lang="fr-FR" sz="1200" dirty="0" err="1" smtClean="0">
                <a:latin typeface="Cambria" panose="02040503050406030204" pitchFamily="18" charset="0"/>
              </a:rPr>
              <a:t>Xs</a:t>
            </a:r>
            <a:r>
              <a:rPr lang="fr-FR" sz="1200" dirty="0" smtClean="0">
                <a:latin typeface="Cambria" panose="02040503050406030204" pitchFamily="18" charset="0"/>
              </a:rPr>
              <a:t>/</a:t>
            </a:r>
            <a:r>
              <a:rPr lang="fr-FR" sz="1200" dirty="0" err="1" smtClean="0">
                <a:latin typeface="Cambria" panose="02040503050406030204" pitchFamily="18" charset="0"/>
              </a:rPr>
              <a:t>Rs</a:t>
            </a:r>
            <a:r>
              <a:rPr lang="fr-FR" sz="1200" dirty="0" smtClean="0">
                <a:latin typeface="Cambria" panose="02040503050406030204" pitchFamily="18" charset="0"/>
              </a:rPr>
              <a:t>=10, QC=19,04 </a:t>
            </a:r>
            <a:r>
              <a:rPr lang="fr-FR" sz="1200" dirty="0" err="1" smtClean="0">
                <a:latin typeface="Cambria" panose="02040503050406030204" pitchFamily="18" charset="0"/>
              </a:rPr>
              <a:t>Mvar</a:t>
            </a:r>
            <a:r>
              <a:rPr lang="fr-FR" sz="1200" dirty="0" smtClean="0">
                <a:latin typeface="Cambria" panose="02040503050406030204" pitchFamily="18" charset="0"/>
              </a:rPr>
              <a:t>, </a:t>
            </a:r>
            <a:endParaRPr lang="fr-FR" sz="1200"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63" name="ZoneTexte 62"/>
              <p:cNvSpPr txBox="1"/>
              <p:nvPr/>
            </p:nvSpPr>
            <p:spPr>
              <a:xfrm>
                <a:off x="5856688" y="3719891"/>
                <a:ext cx="3155479" cy="401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𝑋</m:t>
                          </m:r>
                        </m:e>
                        <m:sub>
                          <m:r>
                            <a:rPr lang="fr-FR" sz="1200" b="0" i="1" smtClean="0">
                              <a:latin typeface="Cambria Math" panose="02040503050406030204" pitchFamily="18" charset="0"/>
                            </a:rPr>
                            <m:t>𝑠h</m:t>
                          </m:r>
                        </m:sub>
                      </m:sSub>
                      <m:r>
                        <a:rPr lang="fr-FR" sz="1200" b="0" i="1" smtClean="0">
                          <a:latin typeface="Cambria Math" panose="02040503050406030204" pitchFamily="18" charset="0"/>
                        </a:rPr>
                        <m:t>=</m:t>
                      </m:r>
                      <m:r>
                        <a:rPr lang="fr-FR" sz="1200" b="0" i="1" smtClean="0">
                          <a:latin typeface="Cambria Math" panose="02040503050406030204" pitchFamily="18" charset="0"/>
                        </a:rPr>
                        <m:t>h</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𝑋</m:t>
                          </m:r>
                        </m:e>
                        <m:sub>
                          <m:r>
                            <a:rPr lang="fr-FR" sz="1200" b="0" i="1" smtClean="0">
                              <a:latin typeface="Cambria Math" panose="02040503050406030204" pitchFamily="18" charset="0"/>
                            </a:rPr>
                            <m:t>𝑠</m:t>
                          </m:r>
                          <m:r>
                            <a:rPr lang="fr-FR" sz="1200" b="0" i="1" smtClean="0">
                              <a:latin typeface="Cambria Math" panose="02040503050406030204" pitchFamily="18" charset="0"/>
                            </a:rPr>
                            <m:t>1</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𝑉</m:t>
                              </m:r>
                            </m:e>
                            <m:sup>
                              <m:r>
                                <a:rPr lang="fr-FR" sz="1200" b="0" i="1" smtClean="0">
                                  <a:latin typeface="Cambria Math" panose="02040503050406030204" pitchFamily="18" charset="0"/>
                                </a:rPr>
                                <m:t>2</m:t>
                              </m:r>
                            </m:sup>
                          </m:sSup>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𝑆</m:t>
                              </m:r>
                            </m:e>
                            <m:sub>
                              <m:r>
                                <a:rPr lang="fr-FR" sz="1200" b="0" i="1" smtClean="0">
                                  <a:latin typeface="Cambria Math" panose="02040503050406030204" pitchFamily="18" charset="0"/>
                                </a:rPr>
                                <m:t>𝑠𝑐</m:t>
                              </m:r>
                            </m:sub>
                          </m:sSub>
                        </m:den>
                      </m:f>
                      <m:r>
                        <a:rPr lang="fr-FR" sz="1200" b="0" i="1" smtClean="0">
                          <a:latin typeface="Cambria Math" panose="02040503050406030204" pitchFamily="18" charset="0"/>
                        </a:rPr>
                        <m:t>=0,4</m:t>
                      </m:r>
                      <m:r>
                        <a:rPr lang="fr-FR" sz="1200" b="0" i="1" smtClean="0">
                          <a:latin typeface="Cambria Math" panose="02040503050406030204" pitchFamily="18" charset="0"/>
                        </a:rPr>
                        <m:t>h</m:t>
                      </m:r>
                      <m:r>
                        <a:rPr lang="fr-FR" sz="1200" b="0" i="1" smtClean="0">
                          <a:latin typeface="Cambria Math" panose="02040503050406030204" pitchFamily="18" charset="0"/>
                        </a:rPr>
                        <m:t>,⇒</m:t>
                      </m:r>
                      <m:sSub>
                        <m:sSubPr>
                          <m:ctrlPr>
                            <a:rPr lang="fr-FR" sz="1200" b="0" i="1" smtClean="0">
                              <a:latin typeface="Cambria Math" panose="02040503050406030204" pitchFamily="18" charset="0"/>
                              <a:ea typeface="Cambria Math" panose="02040503050406030204" pitchFamily="18" charset="0"/>
                            </a:rPr>
                          </m:ctrlPr>
                        </m:sSubPr>
                        <m:e>
                          <m:r>
                            <a:rPr lang="fr-FR" sz="1200" b="0" i="1" smtClean="0">
                              <a:latin typeface="Cambria Math" panose="02040503050406030204" pitchFamily="18" charset="0"/>
                              <a:ea typeface="Cambria Math" panose="02040503050406030204" pitchFamily="18" charset="0"/>
                            </a:rPr>
                            <m:t>𝑅</m:t>
                          </m:r>
                        </m:e>
                        <m:sub>
                          <m:r>
                            <a:rPr lang="fr-FR" sz="1200" b="0" i="1" smtClean="0">
                              <a:latin typeface="Cambria Math" panose="02040503050406030204" pitchFamily="18" charset="0"/>
                              <a:ea typeface="Cambria Math" panose="02040503050406030204" pitchFamily="18" charset="0"/>
                            </a:rPr>
                            <m:t>𝑠h</m:t>
                          </m:r>
                        </m:sub>
                      </m:sSub>
                      <m:r>
                        <a:rPr lang="fr-FR" sz="1200" b="0" i="1" smtClean="0">
                          <a:latin typeface="Cambria Math" panose="02040503050406030204" pitchFamily="18" charset="0"/>
                          <a:ea typeface="Cambria Math" panose="02040503050406030204" pitchFamily="18" charset="0"/>
                        </a:rPr>
                        <m:t>=</m:t>
                      </m:r>
                      <m:f>
                        <m:fPr>
                          <m:ctrlPr>
                            <a:rPr lang="fr-FR" sz="1200" b="0" i="1" smtClean="0">
                              <a:latin typeface="Cambria Math" panose="02040503050406030204" pitchFamily="18" charset="0"/>
                              <a:ea typeface="Cambria Math" panose="02040503050406030204" pitchFamily="18" charset="0"/>
                            </a:rPr>
                          </m:ctrlPr>
                        </m:fPr>
                        <m:num>
                          <m:sSub>
                            <m:sSubPr>
                              <m:ctrlPr>
                                <a:rPr lang="fr-FR" sz="1200" b="0" i="1" smtClean="0">
                                  <a:latin typeface="Cambria Math" panose="02040503050406030204" pitchFamily="18" charset="0"/>
                                  <a:ea typeface="Cambria Math" panose="02040503050406030204" pitchFamily="18" charset="0"/>
                                </a:rPr>
                              </m:ctrlPr>
                            </m:sSubPr>
                            <m:e>
                              <m:r>
                                <a:rPr lang="fr-FR" sz="1200" b="0" i="1" smtClean="0">
                                  <a:latin typeface="Cambria Math" panose="02040503050406030204" pitchFamily="18" charset="0"/>
                                  <a:ea typeface="Cambria Math" panose="02040503050406030204" pitchFamily="18" charset="0"/>
                                </a:rPr>
                                <m:t>𝑋</m:t>
                              </m:r>
                            </m:e>
                            <m:sub>
                              <m:r>
                                <a:rPr lang="fr-FR" sz="1200" b="0" i="1" smtClean="0">
                                  <a:latin typeface="Cambria Math" panose="02040503050406030204" pitchFamily="18" charset="0"/>
                                  <a:ea typeface="Cambria Math" panose="02040503050406030204" pitchFamily="18" charset="0"/>
                                </a:rPr>
                                <m:t>𝑠h</m:t>
                              </m:r>
                            </m:sub>
                          </m:sSub>
                        </m:num>
                        <m:den>
                          <m:r>
                            <a:rPr lang="fr-FR" sz="1200" b="0" i="1" smtClean="0">
                              <a:latin typeface="Cambria Math" panose="02040503050406030204" pitchFamily="18" charset="0"/>
                              <a:ea typeface="Cambria Math" panose="02040503050406030204" pitchFamily="18" charset="0"/>
                            </a:rPr>
                            <m:t>10</m:t>
                          </m:r>
                        </m:den>
                      </m:f>
                      <m:r>
                        <a:rPr lang="fr-FR" sz="1200" b="0" i="1" smtClean="0">
                          <a:latin typeface="Cambria Math" panose="02040503050406030204" pitchFamily="18" charset="0"/>
                          <a:ea typeface="Cambria Math" panose="02040503050406030204" pitchFamily="18" charset="0"/>
                        </a:rPr>
                        <m:t>=0,04</m:t>
                      </m:r>
                      <m:r>
                        <a:rPr lang="fr-FR" sz="1200" b="0" i="1" smtClean="0">
                          <a:latin typeface="Cambria Math" panose="02040503050406030204" pitchFamily="18" charset="0"/>
                          <a:ea typeface="Cambria Math" panose="02040503050406030204" pitchFamily="18" charset="0"/>
                        </a:rPr>
                        <m:t>h</m:t>
                      </m:r>
                      <m:r>
                        <a:rPr lang="fr-FR" sz="1200" b="0" i="1" smtClean="0">
                          <a:latin typeface="Cambria Math" panose="02040503050406030204" pitchFamily="18" charset="0"/>
                        </a:rPr>
                        <m:t> </m:t>
                      </m:r>
                    </m:oMath>
                  </m:oMathPara>
                </a14:m>
                <a:endParaRPr lang="fr-FR" sz="1200" dirty="0"/>
              </a:p>
            </p:txBody>
          </p:sp>
        </mc:Choice>
        <mc:Fallback xmlns="">
          <p:sp>
            <p:nvSpPr>
              <p:cNvPr id="63" name="ZoneTexte 62"/>
              <p:cNvSpPr txBox="1">
                <a:spLocks noRot="1" noChangeAspect="1" noMove="1" noResize="1" noEditPoints="1" noAdjustHandles="1" noChangeArrowheads="1" noChangeShapeType="1" noTextEdit="1"/>
              </p:cNvSpPr>
              <p:nvPr/>
            </p:nvSpPr>
            <p:spPr>
              <a:xfrm>
                <a:off x="5856688" y="3719891"/>
                <a:ext cx="3155479" cy="401777"/>
              </a:xfrm>
              <a:prstGeom prst="rect">
                <a:avLst/>
              </a:prstGeom>
              <a:blipFill rotWithShape="0">
                <a:blip r:embed="rId14"/>
                <a:stretch>
                  <a:fillRect l="-774" b="-6061"/>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64" name="Rectangle 63"/>
              <p:cNvSpPr/>
              <p:nvPr/>
            </p:nvSpPr>
            <p:spPr>
              <a:xfrm>
                <a:off x="5819092" y="4170684"/>
                <a:ext cx="1730153" cy="49430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fr-FR" sz="1200" i="1" smtClean="0">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𝐶h</m:t>
                          </m:r>
                        </m:sub>
                      </m:sSub>
                      <m:r>
                        <a:rPr lang="fr-FR" sz="1200" i="1">
                          <a:latin typeface="Cambria Math" panose="02040503050406030204" pitchFamily="18" charset="0"/>
                        </a:rPr>
                        <m:t>=</m:t>
                      </m:r>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𝑋</m:t>
                              </m:r>
                            </m:e>
                            <m:sub>
                              <m:r>
                                <a:rPr lang="fr-FR" sz="1200" i="1">
                                  <a:latin typeface="Cambria Math" panose="02040503050406030204" pitchFamily="18" charset="0"/>
                                </a:rPr>
                                <m:t>𝐶</m:t>
                              </m:r>
                              <m:r>
                                <a:rPr lang="fr-FR" sz="1200" i="1">
                                  <a:latin typeface="Cambria Math" panose="02040503050406030204" pitchFamily="18" charset="0"/>
                                </a:rPr>
                                <m:t>1</m:t>
                              </m:r>
                            </m:sub>
                          </m:sSub>
                        </m:num>
                        <m:den>
                          <m:r>
                            <a:rPr lang="fr-FR" sz="1200" i="1">
                              <a:latin typeface="Cambria Math" panose="02040503050406030204" pitchFamily="18" charset="0"/>
                            </a:rPr>
                            <m:t>h</m:t>
                          </m:r>
                        </m:den>
                      </m:f>
                      <m:r>
                        <a:rPr lang="fr-FR" sz="1200" i="1">
                          <a:latin typeface="Cambria Math" panose="02040503050406030204" pitchFamily="18" charset="0"/>
                        </a:rPr>
                        <m:t>=</m:t>
                      </m:r>
                      <m:f>
                        <m:fPr>
                          <m:ctrlPr>
                            <a:rPr lang="fr-FR" sz="1200" i="1" smtClean="0">
                              <a:latin typeface="Cambria Math" panose="02040503050406030204" pitchFamily="18" charset="0"/>
                            </a:rPr>
                          </m:ctrlPr>
                        </m:fPr>
                        <m:num>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𝑉</m:t>
                              </m:r>
                            </m:e>
                            <m:sup>
                              <m:r>
                                <a:rPr lang="fr-FR" sz="1200" b="0" i="1" smtClean="0">
                                  <a:latin typeface="Cambria Math" panose="02040503050406030204" pitchFamily="18" charset="0"/>
                                </a:rPr>
                                <m:t>2</m:t>
                              </m:r>
                            </m:sup>
                          </m:sSup>
                        </m:num>
                        <m:den>
                          <m:r>
                            <a:rPr lang="fr-FR" sz="1200" b="0" i="1" smtClean="0">
                              <a:latin typeface="Cambria Math" panose="02040503050406030204" pitchFamily="18" charset="0"/>
                            </a:rPr>
                            <m:t>h</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𝑄</m:t>
                              </m:r>
                            </m:e>
                            <m:sub>
                              <m:r>
                                <a:rPr lang="fr-FR" sz="1200" b="0" i="1" smtClean="0">
                                  <a:latin typeface="Cambria Math" panose="02040503050406030204" pitchFamily="18" charset="0"/>
                                </a:rPr>
                                <m:t>𝐶</m:t>
                              </m:r>
                            </m:sub>
                          </m:sSub>
                        </m:den>
                      </m:f>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r>
                            <a:rPr lang="fr-FR" sz="1200" b="0" i="1" smtClean="0">
                              <a:latin typeface="Cambria Math" panose="02040503050406030204" pitchFamily="18" charset="0"/>
                            </a:rPr>
                            <m:t>10</m:t>
                          </m:r>
                        </m:num>
                        <m:den>
                          <m:r>
                            <a:rPr lang="fr-FR" sz="1200" b="0" i="1" smtClean="0">
                              <a:latin typeface="Cambria Math" panose="02040503050406030204" pitchFamily="18" charset="0"/>
                            </a:rPr>
                            <m:t>h</m:t>
                          </m:r>
                        </m:den>
                      </m:f>
                    </m:oMath>
                  </m:oMathPara>
                </a14:m>
                <a:endParaRPr lang="fr-FR" sz="1200" dirty="0"/>
              </a:p>
            </p:txBody>
          </p:sp>
        </mc:Choice>
        <mc:Fallback xmlns="">
          <p:sp>
            <p:nvSpPr>
              <p:cNvPr id="64" name="Rectangle 63"/>
              <p:cNvSpPr>
                <a:spLocks noRot="1" noChangeAspect="1" noMove="1" noResize="1" noEditPoints="1" noAdjustHandles="1" noChangeArrowheads="1" noChangeShapeType="1" noTextEdit="1"/>
              </p:cNvSpPr>
              <p:nvPr/>
            </p:nvSpPr>
            <p:spPr>
              <a:xfrm>
                <a:off x="5819092" y="4170684"/>
                <a:ext cx="1730153" cy="494302"/>
              </a:xfrm>
              <a:prstGeom prst="rect">
                <a:avLst/>
              </a:prstGeom>
              <a:blipFill rotWithShape="0">
                <a:blip r:embed="rId15"/>
                <a:stretch>
                  <a:fillRect b="-2469"/>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65" name="ZoneTexte 64"/>
              <p:cNvSpPr txBox="1"/>
              <p:nvPr/>
            </p:nvSpPr>
            <p:spPr>
              <a:xfrm>
                <a:off x="6620464" y="4769614"/>
                <a:ext cx="1593321" cy="50674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𝜌</m:t>
                          </m:r>
                        </m:e>
                        <m:sub>
                          <m:r>
                            <a:rPr lang="fr-FR" sz="1200" b="0" i="1" smtClean="0">
                              <a:latin typeface="Cambria Math" panose="02040503050406030204" pitchFamily="18" charset="0"/>
                            </a:rPr>
                            <m:t>𝑠</m:t>
                          </m:r>
                        </m:sub>
                      </m:sSub>
                      <m:r>
                        <a:rPr lang="fr-FR" sz="1200" b="0" i="1" smtClean="0">
                          <a:latin typeface="Cambria Math" panose="02040503050406030204" pitchFamily="18" charset="0"/>
                        </a:rPr>
                        <m:t>=</m:t>
                      </m:r>
                      <m:f>
                        <m:fPr>
                          <m:ctrlPr>
                            <a:rPr lang="fr-FR" sz="1200" b="0" i="1" smtClean="0">
                              <a:latin typeface="Cambria Math" panose="02040503050406030204" pitchFamily="18" charset="0"/>
                            </a:rPr>
                          </m:ctrlPr>
                        </m:fPr>
                        <m:num>
                          <m:r>
                            <a:rPr lang="fr-FR" sz="1200" b="0" i="1" smtClean="0">
                              <a:latin typeface="Cambria Math" panose="02040503050406030204" pitchFamily="18" charset="0"/>
                            </a:rPr>
                            <m:t>0,04+</m:t>
                          </m:r>
                          <m:r>
                            <a:rPr lang="fr-FR" sz="1200" b="0" i="1" smtClean="0">
                              <a:latin typeface="Cambria Math" panose="02040503050406030204" pitchFamily="18" charset="0"/>
                            </a:rPr>
                            <m:t>𝑗</m:t>
                          </m:r>
                          <m:r>
                            <a:rPr lang="fr-FR" sz="1200" b="0" i="1" smtClean="0">
                              <a:latin typeface="Cambria Math" panose="02040503050406030204" pitchFamily="18" charset="0"/>
                            </a:rPr>
                            <m:t>0,4</m:t>
                          </m:r>
                        </m:num>
                        <m:den>
                          <m:r>
                            <a:rPr lang="fr-FR" sz="1200" b="0" i="1" smtClean="0">
                              <a:latin typeface="Cambria Math" panose="02040503050406030204" pitchFamily="18" charset="0"/>
                            </a:rPr>
                            <m:t>0,04+</m:t>
                          </m:r>
                          <m:r>
                            <a:rPr lang="fr-FR" sz="1200" b="0" i="1" smtClean="0">
                              <a:latin typeface="Cambria Math" panose="02040503050406030204" pitchFamily="18" charset="0"/>
                            </a:rPr>
                            <m:t>𝑗</m:t>
                          </m:r>
                          <m:r>
                            <a:rPr lang="fr-FR" sz="1200" b="0" i="1" smtClean="0">
                              <a:latin typeface="Cambria Math" panose="02040503050406030204" pitchFamily="18" charset="0"/>
                            </a:rPr>
                            <m:t>(0,4−</m:t>
                          </m:r>
                          <m:f>
                            <m:fPr>
                              <m:ctrlPr>
                                <a:rPr lang="fr-FR" sz="1200" b="0" i="1" smtClean="0">
                                  <a:latin typeface="Cambria Math" panose="02040503050406030204" pitchFamily="18" charset="0"/>
                                </a:rPr>
                              </m:ctrlPr>
                            </m:fPr>
                            <m:num>
                              <m:r>
                                <a:rPr lang="fr-FR" sz="1200" b="0" i="1" smtClean="0">
                                  <a:latin typeface="Cambria Math" panose="02040503050406030204" pitchFamily="18" charset="0"/>
                                </a:rPr>
                                <m:t>10</m:t>
                              </m:r>
                            </m:num>
                            <m:den>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h</m:t>
                                  </m:r>
                                </m:e>
                                <m:sup>
                                  <m:r>
                                    <a:rPr lang="fr-FR" sz="1200" b="0" i="1" smtClean="0">
                                      <a:latin typeface="Cambria Math" panose="02040503050406030204" pitchFamily="18" charset="0"/>
                                    </a:rPr>
                                    <m:t>2</m:t>
                                  </m:r>
                                </m:sup>
                              </m:sSup>
                            </m:den>
                          </m:f>
                          <m:r>
                            <a:rPr lang="fr-FR" sz="1200" b="0" i="1" smtClean="0">
                              <a:latin typeface="Cambria Math" panose="02040503050406030204" pitchFamily="18" charset="0"/>
                            </a:rPr>
                            <m:t>)</m:t>
                          </m:r>
                        </m:den>
                      </m:f>
                    </m:oMath>
                  </m:oMathPara>
                </a14:m>
                <a:endParaRPr lang="fr-FR" sz="1200" dirty="0"/>
              </a:p>
            </p:txBody>
          </p:sp>
        </mc:Choice>
        <mc:Fallback xmlns="">
          <p:sp>
            <p:nvSpPr>
              <p:cNvPr id="65" name="ZoneTexte 64"/>
              <p:cNvSpPr txBox="1">
                <a:spLocks noRot="1" noChangeAspect="1" noMove="1" noResize="1" noEditPoints="1" noAdjustHandles="1" noChangeArrowheads="1" noChangeShapeType="1" noTextEdit="1"/>
              </p:cNvSpPr>
              <p:nvPr/>
            </p:nvSpPr>
            <p:spPr>
              <a:xfrm>
                <a:off x="6620464" y="4769614"/>
                <a:ext cx="1593321" cy="506742"/>
              </a:xfrm>
              <a:prstGeom prst="rect">
                <a:avLst/>
              </a:prstGeom>
              <a:blipFill rotWithShape="0">
                <a:blip r:embed="rId16"/>
                <a:stretch>
                  <a:fillRect l="-1916" t="-3571" r="-3448" b="-10714"/>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66" name="ZoneTexte 65"/>
              <p:cNvSpPr txBox="1"/>
              <p:nvPr/>
            </p:nvSpPr>
            <p:spPr>
              <a:xfrm>
                <a:off x="6561883" y="5415149"/>
                <a:ext cx="2129173" cy="37965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𝜌</m:t>
                          </m:r>
                        </m:e>
                        <m:sub>
                          <m:r>
                            <a:rPr lang="fr-FR" sz="1200" b="0" i="1" smtClean="0">
                              <a:latin typeface="Cambria Math" panose="02040503050406030204" pitchFamily="18" charset="0"/>
                            </a:rPr>
                            <m:t>𝐶</m:t>
                          </m:r>
                        </m:sub>
                      </m:sSub>
                      <m:r>
                        <a:rPr lang="fr-FR" sz="1200" b="0" i="1" smtClean="0">
                          <a:latin typeface="Cambria Math" panose="02040503050406030204" pitchFamily="18" charset="0"/>
                        </a:rPr>
                        <m:t>=−</m:t>
                      </m:r>
                      <m:r>
                        <a:rPr lang="fr-FR" sz="1200" b="0" i="1" smtClean="0">
                          <a:latin typeface="Cambria Math" panose="02040503050406030204" pitchFamily="18" charset="0"/>
                        </a:rPr>
                        <m:t>𝑗</m:t>
                      </m:r>
                      <m:f>
                        <m:fPr>
                          <m:ctrlPr>
                            <a:rPr lang="fr-FR" sz="1200" b="0" i="1" smtClean="0">
                              <a:latin typeface="Cambria Math" panose="02040503050406030204" pitchFamily="18" charset="0"/>
                            </a:rPr>
                          </m:ctrlPr>
                        </m:fPr>
                        <m:num>
                          <m:r>
                            <a:rPr lang="fr-FR" sz="1200" b="0" i="1" smtClean="0">
                              <a:latin typeface="Cambria Math" panose="02040503050406030204" pitchFamily="18" charset="0"/>
                            </a:rPr>
                            <m:t>10</m:t>
                          </m:r>
                        </m:num>
                        <m:den>
                          <m:r>
                            <a:rPr lang="fr-FR" sz="1200" b="0" i="1" smtClean="0">
                              <a:latin typeface="Cambria Math" panose="02040503050406030204" pitchFamily="18" charset="0"/>
                            </a:rPr>
                            <m:t>0,04</m:t>
                          </m:r>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h</m:t>
                              </m:r>
                            </m:e>
                            <m:sup>
                              <m:r>
                                <a:rPr lang="fr-FR" sz="1200" b="0" i="1" smtClean="0">
                                  <a:latin typeface="Cambria Math" panose="02040503050406030204" pitchFamily="18" charset="0"/>
                                </a:rPr>
                                <m:t>2</m:t>
                              </m:r>
                            </m:sup>
                          </m:sSup>
                          <m:r>
                            <a:rPr lang="fr-FR" sz="1200" b="0" i="1" smtClean="0">
                              <a:latin typeface="Cambria Math" panose="02040503050406030204" pitchFamily="18" charset="0"/>
                            </a:rPr>
                            <m:t>−</m:t>
                          </m:r>
                          <m:r>
                            <a:rPr lang="fr-FR" sz="1200" b="0" i="1" smtClean="0">
                              <a:latin typeface="Cambria Math" panose="02040503050406030204" pitchFamily="18" charset="0"/>
                            </a:rPr>
                            <m:t>𝑗</m:t>
                          </m:r>
                          <m:r>
                            <a:rPr lang="fr-FR" sz="1200" b="0" i="1" smtClean="0">
                              <a:latin typeface="Cambria Math" panose="02040503050406030204" pitchFamily="18" charset="0"/>
                            </a:rPr>
                            <m:t>(10−0,4</m:t>
                          </m:r>
                          <m:sSup>
                            <m:sSupPr>
                              <m:ctrlPr>
                                <a:rPr lang="fr-FR" sz="1200" b="0" i="1" smtClean="0">
                                  <a:latin typeface="Cambria Math" panose="02040503050406030204" pitchFamily="18" charset="0"/>
                                </a:rPr>
                              </m:ctrlPr>
                            </m:sSupPr>
                            <m:e>
                              <m:r>
                                <a:rPr lang="fr-FR" sz="1200" b="0" i="1" smtClean="0">
                                  <a:latin typeface="Cambria Math" panose="02040503050406030204" pitchFamily="18" charset="0"/>
                                </a:rPr>
                                <m:t>h</m:t>
                              </m:r>
                            </m:e>
                            <m:sup>
                              <m:r>
                                <a:rPr lang="fr-FR" sz="1200" b="0" i="1" smtClean="0">
                                  <a:latin typeface="Cambria Math" panose="02040503050406030204" pitchFamily="18" charset="0"/>
                                </a:rPr>
                                <m:t>2</m:t>
                              </m:r>
                            </m:sup>
                          </m:sSup>
                          <m:r>
                            <a:rPr lang="fr-FR" sz="1200" b="0" i="1" smtClean="0">
                              <a:latin typeface="Cambria Math" panose="02040503050406030204" pitchFamily="18" charset="0"/>
                            </a:rPr>
                            <m:t>)</m:t>
                          </m:r>
                        </m:den>
                      </m:f>
                    </m:oMath>
                  </m:oMathPara>
                </a14:m>
                <a:endParaRPr lang="fr-FR" sz="1200" dirty="0"/>
              </a:p>
            </p:txBody>
          </p:sp>
        </mc:Choice>
        <mc:Fallback xmlns="">
          <p:sp>
            <p:nvSpPr>
              <p:cNvPr id="66" name="ZoneTexte 65"/>
              <p:cNvSpPr txBox="1">
                <a:spLocks noRot="1" noChangeAspect="1" noMove="1" noResize="1" noEditPoints="1" noAdjustHandles="1" noChangeArrowheads="1" noChangeShapeType="1" noTextEdit="1"/>
              </p:cNvSpPr>
              <p:nvPr/>
            </p:nvSpPr>
            <p:spPr>
              <a:xfrm>
                <a:off x="6561883" y="5415149"/>
                <a:ext cx="2129173" cy="379656"/>
              </a:xfrm>
              <a:prstGeom prst="rect">
                <a:avLst/>
              </a:prstGeom>
              <a:blipFill rotWithShape="0">
                <a:blip r:embed="rId17"/>
                <a:stretch>
                  <a:fillRect l="-1143" t="-1587" r="-2000" b="-19048"/>
                </a:stretch>
              </a:blipFill>
            </p:spPr>
            <p:txBody>
              <a:bodyPr/>
              <a:lstStyle/>
              <a:p>
                <a:r>
                  <a:rPr lang="fr-FR">
                    <a:noFill/>
                  </a:rPr>
                  <a:t> </a:t>
                </a:r>
              </a:p>
            </p:txBody>
          </p:sp>
        </mc:Fallback>
      </mc:AlternateContent>
      <p:sp>
        <p:nvSpPr>
          <p:cNvPr id="67" name="Légende sans bordure 2 66"/>
          <p:cNvSpPr/>
          <p:nvPr/>
        </p:nvSpPr>
        <p:spPr>
          <a:xfrm>
            <a:off x="1991351" y="2906743"/>
            <a:ext cx="3655628" cy="545313"/>
          </a:xfrm>
          <a:prstGeom prst="callout2">
            <a:avLst>
              <a:gd name="adj1" fmla="val 18750"/>
              <a:gd name="adj2" fmla="val -745"/>
              <a:gd name="adj3" fmla="val 18750"/>
              <a:gd name="adj4" fmla="val -13013"/>
              <a:gd name="adj5" fmla="val 323518"/>
              <a:gd name="adj6" fmla="val -24464"/>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fr-FR" sz="1200" dirty="0">
                <a:solidFill>
                  <a:schemeClr val="tx1"/>
                </a:solidFill>
                <a:latin typeface="Cambria" panose="02040503050406030204" pitchFamily="18" charset="0"/>
              </a:rPr>
              <a:t>Un courant harmonique de rang h de la charge non linéaire est divisé au </a:t>
            </a:r>
            <a:r>
              <a:rPr lang="fr-FR" sz="1200" dirty="0" err="1">
                <a:solidFill>
                  <a:schemeClr val="tx1"/>
                </a:solidFill>
                <a:latin typeface="Cambria" panose="02040503050406030204" pitchFamily="18" charset="0"/>
              </a:rPr>
              <a:t>jdb</a:t>
            </a:r>
            <a:r>
              <a:rPr lang="fr-FR" sz="1200" dirty="0">
                <a:solidFill>
                  <a:schemeClr val="tx1"/>
                </a:solidFill>
                <a:latin typeface="Cambria" panose="02040503050406030204" pitchFamily="18" charset="0"/>
              </a:rPr>
              <a:t>; un courant vers la source, un autre vers le condensateur</a:t>
            </a:r>
          </a:p>
        </p:txBody>
      </p:sp>
      <p:pic>
        <p:nvPicPr>
          <p:cNvPr id="68" name="Image 67"/>
          <p:cNvPicPr>
            <a:picLocks noChangeAspect="1"/>
          </p:cNvPicPr>
          <p:nvPr/>
        </p:nvPicPr>
        <p:blipFill>
          <a:blip r:embed="rId18"/>
          <a:stretch>
            <a:fillRect/>
          </a:stretch>
        </p:blipFill>
        <p:spPr>
          <a:xfrm>
            <a:off x="3345369" y="3635630"/>
            <a:ext cx="2419350" cy="1933575"/>
          </a:xfrm>
          <a:prstGeom prst="rect">
            <a:avLst/>
          </a:prstGeom>
        </p:spPr>
      </p:pic>
      <p:sp>
        <p:nvSpPr>
          <p:cNvPr id="69" name="ZoneTexte 68"/>
          <p:cNvSpPr txBox="1"/>
          <p:nvPr/>
        </p:nvSpPr>
        <p:spPr>
          <a:xfrm>
            <a:off x="6927838" y="6269240"/>
            <a:ext cx="1493988" cy="276999"/>
          </a:xfrm>
          <a:prstGeom prst="rect">
            <a:avLst/>
          </a:prstGeom>
          <a:noFill/>
        </p:spPr>
        <p:txBody>
          <a:bodyPr wrap="square" rtlCol="0">
            <a:spAutoFit/>
          </a:bodyPr>
          <a:lstStyle/>
          <a:p>
            <a:r>
              <a:rPr lang="fr-FR" sz="1200" dirty="0" smtClean="0">
                <a:latin typeface="Cambria" panose="02040503050406030204" pitchFamily="18" charset="0"/>
              </a:rPr>
              <a:t>Résonnance à h=5</a:t>
            </a:r>
            <a:endParaRPr lang="fr-FR" sz="1200" dirty="0">
              <a:latin typeface="Cambria" panose="02040503050406030204" pitchFamily="18" charset="0"/>
            </a:endParaRPr>
          </a:p>
        </p:txBody>
      </p:sp>
      <p:sp>
        <p:nvSpPr>
          <p:cNvPr id="70" name="Flèche vers le bas 69"/>
          <p:cNvSpPr/>
          <p:nvPr/>
        </p:nvSpPr>
        <p:spPr>
          <a:xfrm>
            <a:off x="7471985" y="5914204"/>
            <a:ext cx="180000" cy="24950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1" name="ZoneTexte 70"/>
          <p:cNvSpPr txBox="1"/>
          <p:nvPr/>
        </p:nvSpPr>
        <p:spPr>
          <a:xfrm>
            <a:off x="161700" y="2796616"/>
            <a:ext cx="1144892" cy="461665"/>
          </a:xfrm>
          <a:prstGeom prst="rect">
            <a:avLst/>
          </a:prstGeom>
          <a:noFill/>
        </p:spPr>
        <p:txBody>
          <a:bodyPr wrap="square" rtlCol="0">
            <a:spAutoFit/>
          </a:bodyPr>
          <a:lstStyle/>
          <a:p>
            <a:r>
              <a:rPr lang="fr-FR" sz="1200" b="1" dirty="0" smtClean="0">
                <a:latin typeface="Cambria" panose="02040503050406030204" pitchFamily="18" charset="0"/>
              </a:rPr>
              <a:t>Exemple 2: Résonnances</a:t>
            </a:r>
            <a:endParaRPr lang="fr-FR" sz="1200" b="1" dirty="0">
              <a:latin typeface="Cambria" panose="02040503050406030204" pitchFamily="18" charset="0"/>
            </a:endParaRPr>
          </a:p>
        </p:txBody>
      </p:sp>
      <p:sp>
        <p:nvSpPr>
          <p:cNvPr id="72" name="Flèche vers le bas 71"/>
          <p:cNvSpPr/>
          <p:nvPr/>
        </p:nvSpPr>
        <p:spPr>
          <a:xfrm rot="7298912">
            <a:off x="6066713" y="4450621"/>
            <a:ext cx="180000" cy="1116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p:txBody>
          <a:bodyPr/>
          <a:lstStyle/>
          <a:p>
            <a:fld id="{DC1BACC5-FF66-4A40-8951-CFF61E2B2C58}" type="datetime1">
              <a:rPr lang="en-US" smtClean="0"/>
              <a:t>4/12/2018</a:t>
            </a:fld>
            <a:endParaRPr lang="fr-FR"/>
          </a:p>
        </p:txBody>
      </p:sp>
      <p:sp>
        <p:nvSpPr>
          <p:cNvPr id="5" name="Espace réservé du pied de page 4"/>
          <p:cNvSpPr>
            <a:spLocks noGrp="1"/>
          </p:cNvSpPr>
          <p:nvPr>
            <p:ph type="ftr" sz="quarter" idx="11"/>
          </p:nvPr>
        </p:nvSpPr>
        <p:spPr/>
        <p:txBody>
          <a:bodyPr/>
          <a:lstStyle/>
          <a:p>
            <a:r>
              <a:rPr lang="fr-FR" smtClean="0"/>
              <a:t>F. HAMOUDI-Power Quality course</a:t>
            </a:r>
            <a:endParaRPr lang="fr-FR"/>
          </a:p>
        </p:txBody>
      </p:sp>
      <p:sp>
        <p:nvSpPr>
          <p:cNvPr id="6" name="Espace réservé du numéro de diapositive 5"/>
          <p:cNvSpPr>
            <a:spLocks noGrp="1"/>
          </p:cNvSpPr>
          <p:nvPr>
            <p:ph type="sldNum" sz="quarter" idx="12"/>
          </p:nvPr>
        </p:nvSpPr>
        <p:spPr/>
        <p:txBody>
          <a:bodyPr/>
          <a:lstStyle/>
          <a:p>
            <a:fld id="{B76D70BF-9E66-48FB-BC9D-44A2DEA7CFB5}" type="slidenum">
              <a:rPr lang="fr-FR" smtClean="0"/>
              <a:t>25</a:t>
            </a:fld>
            <a:endParaRPr lang="fr-FR"/>
          </a:p>
        </p:txBody>
      </p:sp>
    </p:spTree>
    <p:extLst>
      <p:ext uri="{BB962C8B-B14F-4D97-AF65-F5344CB8AC3E}">
        <p14:creationId xmlns:p14="http://schemas.microsoft.com/office/powerpoint/2010/main" val="18966367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ZoneTexte 4"/>
          <p:cNvSpPr txBox="1"/>
          <p:nvPr/>
        </p:nvSpPr>
        <p:spPr>
          <a:xfrm>
            <a:off x="242779" y="1310436"/>
            <a:ext cx="3340334" cy="1200329"/>
          </a:xfrm>
          <a:prstGeom prst="rect">
            <a:avLst/>
          </a:prstGeom>
          <a:noFill/>
        </p:spPr>
        <p:txBody>
          <a:bodyPr wrap="square" rtlCol="0">
            <a:spAutoFit/>
          </a:bodyPr>
          <a:lstStyle/>
          <a:p>
            <a:pPr marL="171450" indent="-171450">
              <a:lnSpc>
                <a:spcPct val="150000"/>
              </a:lnSpc>
              <a:buFont typeface="Wingdings" panose="05000000000000000000" pitchFamily="2" charset="2"/>
              <a:buChar char="ü"/>
            </a:pPr>
            <a:r>
              <a:rPr lang="fr-FR" sz="1200" dirty="0">
                <a:latin typeface="Cambria" panose="02040503050406030204" pitchFamily="18" charset="0"/>
              </a:rPr>
              <a:t>La réactance chute avec l’augmentation de la </a:t>
            </a:r>
            <a:r>
              <a:rPr lang="fr-FR" sz="1200" dirty="0" smtClean="0">
                <a:latin typeface="Cambria" panose="02040503050406030204" pitchFamily="18" charset="0"/>
              </a:rPr>
              <a:t>fréquence</a:t>
            </a:r>
          </a:p>
          <a:p>
            <a:pPr marL="171450" indent="-171450">
              <a:lnSpc>
                <a:spcPct val="150000"/>
              </a:lnSpc>
              <a:buFont typeface="Wingdings" panose="05000000000000000000" pitchFamily="2" charset="2"/>
              <a:buChar char="ü"/>
            </a:pPr>
            <a:r>
              <a:rPr lang="fr-FR" sz="1200" dirty="0">
                <a:latin typeface="Cambria" panose="02040503050406030204" pitchFamily="18" charset="0"/>
              </a:rPr>
              <a:t>Surcharge par des courants </a:t>
            </a:r>
            <a:r>
              <a:rPr lang="fr-FR" sz="1200" dirty="0" smtClean="0">
                <a:latin typeface="Cambria" panose="02040503050406030204" pitchFamily="18" charset="0"/>
              </a:rPr>
              <a:t>harmonique</a:t>
            </a:r>
          </a:p>
          <a:p>
            <a:pPr marL="171450" indent="-171450">
              <a:lnSpc>
                <a:spcPct val="150000"/>
              </a:lnSpc>
              <a:buFont typeface="Wingdings" panose="05000000000000000000" pitchFamily="2" charset="2"/>
              <a:buChar char="ü"/>
            </a:pPr>
            <a:r>
              <a:rPr lang="fr-FR" sz="1200" dirty="0">
                <a:latin typeface="Cambria" panose="02040503050406030204" pitchFamily="18" charset="0"/>
              </a:rPr>
              <a:t>Augmentation des pertes </a:t>
            </a:r>
            <a:r>
              <a:rPr lang="fr-FR" sz="1200" dirty="0" smtClean="0">
                <a:latin typeface="Cambria" panose="02040503050406030204" pitchFamily="18" charset="0"/>
              </a:rPr>
              <a:t>diélectriques</a:t>
            </a:r>
            <a:endParaRPr lang="fr-FR" sz="1200" dirty="0">
              <a:latin typeface="Cambria" panose="02040503050406030204" pitchFamily="18" charset="0"/>
            </a:endParaRPr>
          </a:p>
        </p:txBody>
      </p:sp>
      <p:sp>
        <p:nvSpPr>
          <p:cNvPr id="6" name="Flèche droite 5"/>
          <p:cNvSpPr/>
          <p:nvPr/>
        </p:nvSpPr>
        <p:spPr>
          <a:xfrm>
            <a:off x="3583113" y="1435534"/>
            <a:ext cx="670389" cy="87844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350"/>
          </a:p>
        </p:txBody>
      </p:sp>
      <p:sp>
        <p:nvSpPr>
          <p:cNvPr id="7" name="ZoneTexte 6"/>
          <p:cNvSpPr txBox="1"/>
          <p:nvPr/>
        </p:nvSpPr>
        <p:spPr>
          <a:xfrm>
            <a:off x="4324350" y="1589655"/>
            <a:ext cx="1963327" cy="461665"/>
          </a:xfrm>
          <a:prstGeom prst="rect">
            <a:avLst/>
          </a:prstGeom>
          <a:noFill/>
        </p:spPr>
        <p:txBody>
          <a:bodyPr wrap="square" rtlCol="0">
            <a:spAutoFit/>
          </a:bodyPr>
          <a:lstStyle/>
          <a:p>
            <a:r>
              <a:rPr lang="fr-FR" sz="1200" dirty="0" smtClean="0">
                <a:latin typeface="Cambria" panose="02040503050406030204" pitchFamily="18" charset="0"/>
              </a:rPr>
              <a:t>Echauffement, éclatement, risque d’incendie</a:t>
            </a:r>
            <a:endParaRPr lang="fr-FR" sz="1200" dirty="0">
              <a:latin typeface="Cambria" panose="02040503050406030204" pitchFamily="18" charset="0"/>
            </a:endParaRPr>
          </a:p>
        </p:txBody>
      </p:sp>
      <p:sp>
        <p:nvSpPr>
          <p:cNvPr id="9" name="ZoneTexte 8"/>
          <p:cNvSpPr txBox="1"/>
          <p:nvPr/>
        </p:nvSpPr>
        <p:spPr>
          <a:xfrm>
            <a:off x="110128" y="3754526"/>
            <a:ext cx="4515492" cy="276999"/>
          </a:xfrm>
          <a:prstGeom prst="rect">
            <a:avLst/>
          </a:prstGeom>
          <a:solidFill>
            <a:schemeClr val="accent1">
              <a:lumMod val="40000"/>
              <a:lumOff val="60000"/>
            </a:schemeClr>
          </a:solidFill>
        </p:spPr>
        <p:txBody>
          <a:bodyPr wrap="square" rtlCol="0">
            <a:spAutoFit/>
          </a:bodyPr>
          <a:lstStyle/>
          <a:p>
            <a:r>
              <a:rPr lang="fr-FR" sz="1200" b="1" dirty="0">
                <a:latin typeface="Cambria" panose="02040503050406030204" pitchFamily="18" charset="0"/>
              </a:rPr>
              <a:t>Norme ANSI/IEEE standard 18 «  Shunt power </a:t>
            </a:r>
            <a:r>
              <a:rPr lang="fr-FR" sz="1200" b="1" dirty="0" err="1">
                <a:latin typeface="Cambria" panose="02040503050406030204" pitchFamily="18" charset="0"/>
              </a:rPr>
              <a:t>capacitors</a:t>
            </a:r>
            <a:r>
              <a:rPr lang="fr-FR" sz="1200" b="1" dirty="0">
                <a:latin typeface="Cambria" panose="02040503050406030204" pitchFamily="18" charset="0"/>
              </a:rPr>
              <a:t>»</a:t>
            </a:r>
          </a:p>
        </p:txBody>
      </p:sp>
      <p:pic>
        <p:nvPicPr>
          <p:cNvPr id="3" name="Image 2"/>
          <p:cNvPicPr>
            <a:picLocks noChangeAspect="1"/>
          </p:cNvPicPr>
          <p:nvPr/>
        </p:nvPicPr>
        <p:blipFill>
          <a:blip r:embed="rId2"/>
          <a:stretch>
            <a:fillRect/>
          </a:stretch>
        </p:blipFill>
        <p:spPr>
          <a:xfrm>
            <a:off x="6287678" y="1255583"/>
            <a:ext cx="2480310" cy="2200275"/>
          </a:xfrm>
          <a:prstGeom prst="rect">
            <a:avLst/>
          </a:prstGeom>
        </p:spPr>
      </p:pic>
      <p:sp>
        <p:nvSpPr>
          <p:cNvPr id="18" name="Rectangle 17"/>
          <p:cNvSpPr/>
          <p:nvPr/>
        </p:nvSpPr>
        <p:spPr>
          <a:xfrm>
            <a:off x="2250" y="6674741"/>
            <a:ext cx="9144000" cy="1773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20" name="ZoneTexte 19"/>
          <p:cNvSpPr txBox="1"/>
          <p:nvPr/>
        </p:nvSpPr>
        <p:spPr>
          <a:xfrm>
            <a:off x="3712931" y="2657080"/>
            <a:ext cx="2276903" cy="646331"/>
          </a:xfrm>
          <a:prstGeom prst="rect">
            <a:avLst/>
          </a:prstGeom>
          <a:noFill/>
        </p:spPr>
        <p:txBody>
          <a:bodyPr wrap="square" rtlCol="0">
            <a:spAutoFit/>
          </a:bodyPr>
          <a:lstStyle/>
          <a:p>
            <a:r>
              <a:rPr lang="fr-FR" sz="1200" dirty="0" smtClean="0">
                <a:latin typeface="Cambria" panose="02040503050406030204" pitchFamily="18" charset="0"/>
              </a:rPr>
              <a:t>Condensateur éclaté sous l’effet d’échauffements excessifs dus aux harmoniques</a:t>
            </a:r>
            <a:endParaRPr lang="fr-FR" sz="1200" dirty="0">
              <a:latin typeface="Cambria" panose="02040503050406030204" pitchFamily="18" charset="0"/>
            </a:endParaRPr>
          </a:p>
        </p:txBody>
      </p:sp>
      <p:sp>
        <p:nvSpPr>
          <p:cNvPr id="30" name="ZoneTexte 29"/>
          <p:cNvSpPr txBox="1"/>
          <p:nvPr/>
        </p:nvSpPr>
        <p:spPr>
          <a:xfrm>
            <a:off x="113017" y="4010425"/>
            <a:ext cx="7128000" cy="2376000"/>
          </a:xfrm>
          <a:prstGeom prst="rect">
            <a:avLst/>
          </a:prstGeom>
          <a:solidFill>
            <a:schemeClr val="accent4">
              <a:lumMod val="60000"/>
              <a:lumOff val="40000"/>
            </a:schemeClr>
          </a:solidFill>
        </p:spPr>
        <p:txBody>
          <a:bodyPr wrap="square" rtlCol="0">
            <a:spAutoFit/>
          </a:bodyPr>
          <a:lstStyle/>
          <a:p>
            <a:endParaRPr lang="fr-FR" dirty="0"/>
          </a:p>
        </p:txBody>
      </p:sp>
      <p:sp>
        <p:nvSpPr>
          <p:cNvPr id="33" name="ZoneTexte 32"/>
          <p:cNvSpPr txBox="1"/>
          <p:nvPr/>
        </p:nvSpPr>
        <p:spPr>
          <a:xfrm>
            <a:off x="107877" y="4053531"/>
            <a:ext cx="3375061" cy="461665"/>
          </a:xfrm>
          <a:prstGeom prst="rect">
            <a:avLst/>
          </a:prstGeom>
          <a:noFill/>
        </p:spPr>
        <p:txBody>
          <a:bodyPr wrap="square" rtlCol="0">
            <a:spAutoFit/>
          </a:bodyPr>
          <a:lstStyle/>
          <a:p>
            <a:r>
              <a:rPr lang="fr-FR" sz="1200" dirty="0">
                <a:latin typeface="Cambria" panose="02040503050406030204" pitchFamily="18" charset="0"/>
              </a:rPr>
              <a:t>La puissance réactive ne doit pas dépasser 135% de la puissance nominale</a:t>
            </a:r>
          </a:p>
        </p:txBody>
      </p:sp>
      <mc:AlternateContent xmlns:mc="http://schemas.openxmlformats.org/markup-compatibility/2006" xmlns:a14="http://schemas.microsoft.com/office/drawing/2010/main">
        <mc:Choice Requires="a14">
          <p:sp>
            <p:nvSpPr>
              <p:cNvPr id="34" name="ZoneTexte 33"/>
              <p:cNvSpPr txBox="1"/>
              <p:nvPr/>
            </p:nvSpPr>
            <p:spPr>
              <a:xfrm>
                <a:off x="4387726" y="4055472"/>
                <a:ext cx="2674578" cy="50411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fr-FR" sz="1200" i="1" smtClean="0">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𝑄</m:t>
                              </m:r>
                            </m:e>
                            <m:sub>
                              <m:r>
                                <a:rPr lang="fr-FR" sz="1200" i="1">
                                  <a:latin typeface="Cambria Math" panose="02040503050406030204" pitchFamily="18" charset="0"/>
                                </a:rPr>
                                <m:t>𝐶</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𝑄</m:t>
                              </m:r>
                            </m:e>
                            <m:sub>
                              <m:r>
                                <a:rPr lang="fr-FR" sz="1200" b="0" i="1" smtClean="0">
                                  <a:latin typeface="Cambria Math" panose="02040503050406030204" pitchFamily="18" charset="0"/>
                                </a:rPr>
                                <m:t>𝐶𝑛</m:t>
                              </m:r>
                            </m:sub>
                          </m:sSub>
                        </m:den>
                      </m:f>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𝑛</m:t>
                          </m:r>
                        </m:sup>
                        <m:e>
                          <m:r>
                            <a:rPr lang="fr-FR" sz="1200" i="1">
                              <a:latin typeface="Cambria Math" panose="02040503050406030204" pitchFamily="18" charset="0"/>
                            </a:rPr>
                            <m:t>h</m:t>
                          </m:r>
                          <m:sSup>
                            <m:sSupPr>
                              <m:ctrlPr>
                                <a:rPr lang="fr-FR" sz="1200" i="1">
                                  <a:latin typeface="Cambria Math" panose="02040503050406030204" pitchFamily="18" charset="0"/>
                                </a:rPr>
                              </m:ctrlPr>
                            </m:sSupPr>
                            <m:e>
                              <m:d>
                                <m:dPr>
                                  <m:ctrlPr>
                                    <a:rPr lang="fr-FR" sz="1200" i="1">
                                      <a:latin typeface="Cambria Math" panose="02040503050406030204" pitchFamily="18" charset="0"/>
                                    </a:rPr>
                                  </m:ctrlPr>
                                </m:dPr>
                                <m:e>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h</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𝑉</m:t>
                                          </m:r>
                                        </m:e>
                                        <m:sub>
                                          <m:r>
                                            <a:rPr lang="fr-FR" sz="1200" i="1">
                                              <a:latin typeface="Cambria Math" panose="02040503050406030204" pitchFamily="18" charset="0"/>
                                            </a:rPr>
                                            <m:t>1</m:t>
                                          </m:r>
                                        </m:sub>
                                      </m:sSub>
                                    </m:den>
                                  </m:f>
                                </m:e>
                              </m:d>
                            </m:e>
                            <m:sup>
                              <m:r>
                                <a:rPr lang="fr-FR" sz="1200" i="1">
                                  <a:latin typeface="Cambria Math" panose="02040503050406030204" pitchFamily="18" charset="0"/>
                                </a:rPr>
                                <m:t>2</m:t>
                              </m:r>
                            </m:sup>
                          </m:sSup>
                          <m:r>
                            <a:rPr lang="fr-FR" sz="1200" i="1">
                              <a:latin typeface="Cambria Math" panose="02040503050406030204" pitchFamily="18" charset="0"/>
                            </a:rPr>
                            <m:t>=</m:t>
                          </m:r>
                          <m:nary>
                            <m:naryPr>
                              <m:chr m:val="∑"/>
                              <m:ctrlPr>
                                <a:rPr lang="fr-FR" sz="1200" i="1">
                                  <a:latin typeface="Cambria Math" panose="02040503050406030204" pitchFamily="18" charset="0"/>
                                </a:rPr>
                              </m:ctrlPr>
                            </m:naryPr>
                            <m:sub>
                              <m:r>
                                <m:rPr>
                                  <m:brk m:alnAt="23"/>
                                </m:rPr>
                                <a:rPr lang="fr-FR" sz="1200" i="1">
                                  <a:latin typeface="Cambria Math" panose="02040503050406030204" pitchFamily="18" charset="0"/>
                                </a:rPr>
                                <m:t>h</m:t>
                              </m:r>
                              <m:r>
                                <a:rPr lang="fr-FR" sz="1200" i="1">
                                  <a:latin typeface="Cambria Math" panose="02040503050406030204" pitchFamily="18" charset="0"/>
                                </a:rPr>
                                <m:t>=1</m:t>
                              </m:r>
                            </m:sub>
                            <m:sup>
                              <m:r>
                                <a:rPr lang="fr-FR" sz="1200" i="1">
                                  <a:latin typeface="Cambria Math" panose="02040503050406030204" pitchFamily="18" charset="0"/>
                                </a:rPr>
                                <m:t>𝑛</m:t>
                              </m:r>
                            </m:sup>
                            <m:e>
                              <m:f>
                                <m:fPr>
                                  <m:ctrlPr>
                                    <a:rPr lang="fr-FR" sz="1200" i="1">
                                      <a:latin typeface="Cambria Math" panose="02040503050406030204" pitchFamily="18" charset="0"/>
                                    </a:rPr>
                                  </m:ctrlPr>
                                </m:fPr>
                                <m:num>
                                  <m:r>
                                    <a:rPr lang="fr-FR" sz="1200" i="1">
                                      <a:latin typeface="Cambria Math" panose="02040503050406030204" pitchFamily="18" charset="0"/>
                                    </a:rPr>
                                    <m:t>1</m:t>
                                  </m:r>
                                </m:num>
                                <m:den>
                                  <m:r>
                                    <a:rPr lang="fr-FR" sz="1200" i="1">
                                      <a:latin typeface="Cambria Math" panose="02040503050406030204" pitchFamily="18" charset="0"/>
                                    </a:rPr>
                                    <m:t>h</m:t>
                                  </m:r>
                                </m:den>
                              </m:f>
                              <m:sSup>
                                <m:sSupPr>
                                  <m:ctrlPr>
                                    <a:rPr lang="fr-FR" sz="1200" i="1">
                                      <a:latin typeface="Cambria Math" panose="02040503050406030204" pitchFamily="18" charset="0"/>
                                    </a:rPr>
                                  </m:ctrlPr>
                                </m:sSupPr>
                                <m:e>
                                  <m:d>
                                    <m:dPr>
                                      <m:ctrlPr>
                                        <a:rPr lang="fr-FR" sz="1200" i="1">
                                          <a:latin typeface="Cambria Math" panose="02040503050406030204" pitchFamily="18" charset="0"/>
                                        </a:rPr>
                                      </m:ctrlPr>
                                    </m:dPr>
                                    <m:e>
                                      <m:f>
                                        <m:fPr>
                                          <m:ctrlPr>
                                            <a:rPr lang="fr-FR" sz="1200" i="1">
                                              <a:latin typeface="Cambria Math" panose="02040503050406030204" pitchFamily="18" charset="0"/>
                                            </a:rPr>
                                          </m:ctrlPr>
                                        </m:fPr>
                                        <m:num>
                                          <m:sSub>
                                            <m:sSubPr>
                                              <m:ctrlPr>
                                                <a:rPr lang="fr-FR" sz="1200" i="1">
                                                  <a:latin typeface="Cambria Math" panose="02040503050406030204" pitchFamily="18" charset="0"/>
                                                </a:rPr>
                                              </m:ctrlPr>
                                            </m:sSubPr>
                                            <m:e>
                                              <m:r>
                                                <a:rPr lang="fr-FR" sz="1200" i="1">
                                                  <a:latin typeface="Cambria Math" panose="02040503050406030204" pitchFamily="18" charset="0"/>
                                                </a:rPr>
                                                <m:t>𝐼</m:t>
                                              </m:r>
                                            </m:e>
                                            <m:sub>
                                              <m:r>
                                                <a:rPr lang="fr-FR" sz="1200" i="1">
                                                  <a:latin typeface="Cambria Math" panose="02040503050406030204" pitchFamily="18" charset="0"/>
                                                </a:rPr>
                                                <m:t>h</m:t>
                                              </m:r>
                                            </m:sub>
                                          </m:sSub>
                                        </m:num>
                                        <m:den>
                                          <m:sSub>
                                            <m:sSubPr>
                                              <m:ctrlPr>
                                                <a:rPr lang="fr-FR" sz="1200" i="1">
                                                  <a:latin typeface="Cambria Math" panose="02040503050406030204" pitchFamily="18" charset="0"/>
                                                </a:rPr>
                                              </m:ctrlPr>
                                            </m:sSubPr>
                                            <m:e>
                                              <m:r>
                                                <a:rPr lang="fr-FR" sz="1200" i="1">
                                                  <a:latin typeface="Cambria Math" panose="02040503050406030204" pitchFamily="18" charset="0"/>
                                                </a:rPr>
                                                <m:t>𝐼</m:t>
                                              </m:r>
                                            </m:e>
                                            <m:sub>
                                              <m:r>
                                                <a:rPr lang="fr-FR" sz="1200" i="1">
                                                  <a:latin typeface="Cambria Math" panose="02040503050406030204" pitchFamily="18" charset="0"/>
                                                </a:rPr>
                                                <m:t>1</m:t>
                                              </m:r>
                                            </m:sub>
                                          </m:sSub>
                                        </m:den>
                                      </m:f>
                                    </m:e>
                                  </m:d>
                                </m:e>
                                <m:sup>
                                  <m:r>
                                    <a:rPr lang="fr-FR" sz="1200" i="1">
                                      <a:latin typeface="Cambria Math" panose="02040503050406030204" pitchFamily="18" charset="0"/>
                                    </a:rPr>
                                    <m:t>2</m:t>
                                  </m:r>
                                </m:sup>
                              </m:sSup>
                              <m:r>
                                <a:rPr lang="fr-FR" sz="1200" i="1">
                                  <a:latin typeface="Cambria Math" panose="02040503050406030204" pitchFamily="18" charset="0"/>
                                  <a:ea typeface="Cambria Math" panose="02040503050406030204" pitchFamily="18" charset="0"/>
                                </a:rPr>
                                <m:t>≤1,35</m:t>
                              </m:r>
                            </m:e>
                          </m:nary>
                        </m:e>
                      </m:nary>
                    </m:oMath>
                  </m:oMathPara>
                </a14:m>
                <a:endParaRPr lang="fr-FR" sz="1200" dirty="0">
                  <a:latin typeface="Cambria" panose="02040503050406030204" pitchFamily="18" charset="0"/>
                </a:endParaRPr>
              </a:p>
            </p:txBody>
          </p:sp>
        </mc:Choice>
        <mc:Fallback xmlns="">
          <p:sp>
            <p:nvSpPr>
              <p:cNvPr id="34" name="ZoneTexte 33"/>
              <p:cNvSpPr txBox="1">
                <a:spLocks noRot="1" noChangeAspect="1" noMove="1" noResize="1" noEditPoints="1" noAdjustHandles="1" noChangeArrowheads="1" noChangeShapeType="1" noTextEdit="1"/>
              </p:cNvSpPr>
              <p:nvPr/>
            </p:nvSpPr>
            <p:spPr>
              <a:xfrm>
                <a:off x="4387726" y="4055472"/>
                <a:ext cx="2674578" cy="504112"/>
              </a:xfrm>
              <a:prstGeom prst="rect">
                <a:avLst/>
              </a:prstGeom>
              <a:blipFill rotWithShape="0">
                <a:blip r:embed="rId3"/>
                <a:stretch>
                  <a:fillRect l="-4100" t="-121687" r="-3872" b="-184337"/>
                </a:stretch>
              </a:blipFill>
            </p:spPr>
            <p:txBody>
              <a:bodyPr/>
              <a:lstStyle/>
              <a:p>
                <a:r>
                  <a:rPr lang="fr-FR">
                    <a:noFill/>
                  </a:rPr>
                  <a:t> </a:t>
                </a:r>
              </a:p>
            </p:txBody>
          </p:sp>
        </mc:Fallback>
      </mc:AlternateContent>
      <p:sp>
        <p:nvSpPr>
          <p:cNvPr id="35" name="ZoneTexte 34"/>
          <p:cNvSpPr txBox="1"/>
          <p:nvPr/>
        </p:nvSpPr>
        <p:spPr>
          <a:xfrm>
            <a:off x="107877" y="4684781"/>
            <a:ext cx="3375061" cy="461665"/>
          </a:xfrm>
          <a:prstGeom prst="rect">
            <a:avLst/>
          </a:prstGeom>
          <a:noFill/>
        </p:spPr>
        <p:txBody>
          <a:bodyPr wrap="square" rtlCol="0">
            <a:spAutoFit/>
          </a:bodyPr>
          <a:lstStyle/>
          <a:p>
            <a:r>
              <a:rPr lang="fr-FR" sz="1200" dirty="0" smtClean="0">
                <a:latin typeface="Cambria" panose="02040503050406030204" pitchFamily="18" charset="0"/>
              </a:rPr>
              <a:t>La valeur </a:t>
            </a:r>
            <a:r>
              <a:rPr lang="fr-FR" sz="1200" dirty="0" err="1" smtClean="0">
                <a:latin typeface="Cambria" panose="02040503050406030204" pitchFamily="18" charset="0"/>
              </a:rPr>
              <a:t>peak</a:t>
            </a:r>
            <a:r>
              <a:rPr lang="fr-FR" sz="1200" dirty="0" smtClean="0">
                <a:latin typeface="Cambria" panose="02040503050406030204" pitchFamily="18" charset="0"/>
              </a:rPr>
              <a:t> du courant ne doit pas dépasser 130% du courant nominal </a:t>
            </a:r>
            <a:r>
              <a:rPr lang="fr-FR" sz="1200" dirty="0" err="1" smtClean="0">
                <a:latin typeface="Cambria" panose="02040503050406030204" pitchFamily="18" charset="0"/>
              </a:rPr>
              <a:t>peak</a:t>
            </a:r>
            <a:r>
              <a:rPr lang="fr-FR" sz="1200" dirty="0" smtClean="0">
                <a:latin typeface="Cambria" panose="02040503050406030204" pitchFamily="18" charset="0"/>
              </a:rPr>
              <a:t> </a:t>
            </a:r>
            <a:endParaRPr lang="fr-FR" sz="1200" dirty="0">
              <a:latin typeface="Cambria" panose="02040503050406030204" pitchFamily="18" charset="0"/>
            </a:endParaRPr>
          </a:p>
        </p:txBody>
      </p:sp>
      <p:sp>
        <p:nvSpPr>
          <p:cNvPr id="36" name="ZoneTexte 35"/>
          <p:cNvSpPr txBox="1"/>
          <p:nvPr/>
        </p:nvSpPr>
        <p:spPr>
          <a:xfrm>
            <a:off x="107878" y="5304275"/>
            <a:ext cx="3375061" cy="461665"/>
          </a:xfrm>
          <a:prstGeom prst="rect">
            <a:avLst/>
          </a:prstGeom>
          <a:noFill/>
        </p:spPr>
        <p:txBody>
          <a:bodyPr wrap="square" rtlCol="0">
            <a:spAutoFit/>
          </a:bodyPr>
          <a:lstStyle/>
          <a:p>
            <a:r>
              <a:rPr lang="fr-FR" sz="1200" dirty="0" smtClean="0">
                <a:latin typeface="Cambria" panose="02040503050406030204" pitchFamily="18" charset="0"/>
              </a:rPr>
              <a:t>La valeur </a:t>
            </a:r>
            <a:r>
              <a:rPr lang="fr-FR" sz="1200" dirty="0" err="1" smtClean="0">
                <a:latin typeface="Cambria" panose="02040503050406030204" pitchFamily="18" charset="0"/>
              </a:rPr>
              <a:t>peak</a:t>
            </a:r>
            <a:r>
              <a:rPr lang="fr-FR" sz="1200" dirty="0" smtClean="0">
                <a:latin typeface="Cambria" panose="02040503050406030204" pitchFamily="18" charset="0"/>
              </a:rPr>
              <a:t> de la tension ne doit pas dépasser 120% de la tension nominale </a:t>
            </a:r>
            <a:r>
              <a:rPr lang="fr-FR" sz="1200" dirty="0" err="1" smtClean="0">
                <a:latin typeface="Cambria" panose="02040503050406030204" pitchFamily="18" charset="0"/>
              </a:rPr>
              <a:t>peak</a:t>
            </a:r>
            <a:r>
              <a:rPr lang="fr-FR" sz="1200" dirty="0" smtClean="0">
                <a:latin typeface="Cambria" panose="02040503050406030204" pitchFamily="18" charset="0"/>
              </a:rPr>
              <a:t> </a:t>
            </a:r>
            <a:endParaRPr lang="fr-FR" sz="1200" dirty="0">
              <a:latin typeface="Cambria" panose="02040503050406030204" pitchFamily="18" charset="0"/>
            </a:endParaRPr>
          </a:p>
        </p:txBody>
      </p:sp>
      <p:sp>
        <p:nvSpPr>
          <p:cNvPr id="37" name="ZoneTexte 36"/>
          <p:cNvSpPr txBox="1"/>
          <p:nvPr/>
        </p:nvSpPr>
        <p:spPr>
          <a:xfrm>
            <a:off x="107878" y="5895367"/>
            <a:ext cx="3475235" cy="461665"/>
          </a:xfrm>
          <a:prstGeom prst="rect">
            <a:avLst/>
          </a:prstGeom>
          <a:noFill/>
        </p:spPr>
        <p:txBody>
          <a:bodyPr wrap="square" rtlCol="0">
            <a:spAutoFit/>
          </a:bodyPr>
          <a:lstStyle/>
          <a:p>
            <a:r>
              <a:rPr lang="fr-FR" sz="1200" dirty="0" smtClean="0">
                <a:latin typeface="Cambria" panose="02040503050406030204" pitchFamily="18" charset="0"/>
              </a:rPr>
              <a:t>La valeur efficace de la tension ne doit pas dépasser 110% de la tension nominale efficace </a:t>
            </a:r>
            <a:endParaRPr lang="fr-FR" sz="1200"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38" name="ZoneTexte 37"/>
              <p:cNvSpPr txBox="1"/>
              <p:nvPr/>
            </p:nvSpPr>
            <p:spPr>
              <a:xfrm>
                <a:off x="4389769" y="4731767"/>
                <a:ext cx="2496133" cy="40203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fr-FR" sz="120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𝑝𝑒𝑎𝑘</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𝐼</m:t>
                              </m:r>
                            </m:e>
                            <m:sub>
                              <m:r>
                                <a:rPr lang="fr-FR" sz="1200" b="0" i="1" smtClean="0">
                                  <a:latin typeface="Cambria Math" panose="02040503050406030204" pitchFamily="18" charset="0"/>
                                </a:rPr>
                                <m:t>𝑝𝑒𝑎𝑘𝑛</m:t>
                              </m:r>
                            </m:sub>
                          </m:sSub>
                        </m:den>
                      </m:f>
                      <m:r>
                        <a:rPr lang="fr-FR" sz="1200" b="0" i="1" smtClean="0">
                          <a:latin typeface="Cambria Math" panose="02040503050406030204" pitchFamily="18" charset="0"/>
                        </a:rPr>
                        <m:t>=1+</m:t>
                      </m:r>
                      <m:r>
                        <a:rPr lang="fr-FR" sz="1200" b="0" i="1" smtClean="0">
                          <a:latin typeface="Cambria Math" panose="02040503050406030204" pitchFamily="18" charset="0"/>
                        </a:rPr>
                        <m:t>𝐶𝐶𝐹</m:t>
                      </m:r>
                      <m:r>
                        <a:rPr lang="fr-FR" sz="1200" b="0" i="1" smtClean="0">
                          <a:latin typeface="Cambria Math" panose="02040503050406030204" pitchFamily="18" charset="0"/>
                          <a:ea typeface="Cambria Math" panose="02040503050406030204" pitchFamily="18" charset="0"/>
                        </a:rPr>
                        <m:t>≤1,3⇒</m:t>
                      </m:r>
                      <m:r>
                        <a:rPr lang="fr-FR" sz="1200" b="0" i="1" smtClean="0">
                          <a:latin typeface="Cambria Math" panose="02040503050406030204" pitchFamily="18" charset="0"/>
                          <a:ea typeface="Cambria Math" panose="02040503050406030204" pitchFamily="18" charset="0"/>
                        </a:rPr>
                        <m:t>𝐶𝐶𝐹</m:t>
                      </m:r>
                      <m:r>
                        <a:rPr lang="fr-FR" sz="1200" i="1">
                          <a:latin typeface="Cambria Math" panose="02040503050406030204" pitchFamily="18" charset="0"/>
                          <a:ea typeface="Cambria Math" panose="02040503050406030204" pitchFamily="18" charset="0"/>
                        </a:rPr>
                        <m:t>≤</m:t>
                      </m:r>
                      <m:r>
                        <a:rPr lang="fr-FR" sz="1200" b="0" i="1" smtClean="0">
                          <a:latin typeface="Cambria Math" panose="02040503050406030204" pitchFamily="18" charset="0"/>
                          <a:ea typeface="Cambria Math" panose="02040503050406030204" pitchFamily="18" charset="0"/>
                        </a:rPr>
                        <m:t>0,3</m:t>
                      </m:r>
                    </m:oMath>
                  </m:oMathPara>
                </a14:m>
                <a:endParaRPr lang="fr-FR" sz="1200" dirty="0">
                  <a:latin typeface="Cambria" panose="02040503050406030204" pitchFamily="18" charset="0"/>
                </a:endParaRPr>
              </a:p>
            </p:txBody>
          </p:sp>
        </mc:Choice>
        <mc:Fallback xmlns="">
          <p:sp>
            <p:nvSpPr>
              <p:cNvPr id="38" name="ZoneTexte 37"/>
              <p:cNvSpPr txBox="1">
                <a:spLocks noRot="1" noChangeAspect="1" noMove="1" noResize="1" noEditPoints="1" noAdjustHandles="1" noChangeArrowheads="1" noChangeShapeType="1" noTextEdit="1"/>
              </p:cNvSpPr>
              <p:nvPr/>
            </p:nvSpPr>
            <p:spPr>
              <a:xfrm>
                <a:off x="4389769" y="4731767"/>
                <a:ext cx="2496133" cy="402033"/>
              </a:xfrm>
              <a:prstGeom prst="rect">
                <a:avLst/>
              </a:prstGeom>
              <a:blipFill rotWithShape="0">
                <a:blip r:embed="rId4"/>
                <a:stretch>
                  <a:fillRect l="-976" t="-3030" r="-976" b="-1060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9" name="ZoneTexte 38"/>
              <p:cNvSpPr txBox="1"/>
              <p:nvPr/>
            </p:nvSpPr>
            <p:spPr>
              <a:xfrm>
                <a:off x="4386515" y="5348489"/>
                <a:ext cx="2523190" cy="40203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fr-FR" sz="1200" i="1" smtClean="0">
                              <a:latin typeface="Cambria Math" panose="02040503050406030204" pitchFamily="18" charset="0"/>
                            </a:rPr>
                          </m:ctrlPr>
                        </m:fPr>
                        <m:num>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𝑝𝑒𝑎𝑘</m:t>
                              </m:r>
                            </m:sub>
                          </m:sSub>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𝑝𝑒𝑎𝑘𝑛</m:t>
                              </m:r>
                            </m:sub>
                          </m:sSub>
                        </m:den>
                      </m:f>
                      <m:r>
                        <a:rPr lang="fr-FR" sz="1200" b="0" i="1" smtClean="0">
                          <a:latin typeface="Cambria Math" panose="02040503050406030204" pitchFamily="18" charset="0"/>
                        </a:rPr>
                        <m:t>=1+</m:t>
                      </m:r>
                      <m:r>
                        <a:rPr lang="fr-FR" sz="1200" b="0" i="1" smtClean="0">
                          <a:latin typeface="Cambria Math" panose="02040503050406030204" pitchFamily="18" charset="0"/>
                        </a:rPr>
                        <m:t>𝑉𝐶𝐹</m:t>
                      </m:r>
                      <m:r>
                        <a:rPr lang="fr-FR" sz="1200" b="0" i="1" smtClean="0">
                          <a:latin typeface="Cambria Math" panose="02040503050406030204" pitchFamily="18" charset="0"/>
                          <a:ea typeface="Cambria Math" panose="02040503050406030204" pitchFamily="18" charset="0"/>
                        </a:rPr>
                        <m:t>≤1,2⇒</m:t>
                      </m:r>
                      <m:r>
                        <a:rPr lang="fr-FR" sz="1200" b="0" i="1" smtClean="0">
                          <a:latin typeface="Cambria Math" panose="02040503050406030204" pitchFamily="18" charset="0"/>
                          <a:ea typeface="Cambria Math" panose="02040503050406030204" pitchFamily="18" charset="0"/>
                        </a:rPr>
                        <m:t>𝑉𝐶𝐹</m:t>
                      </m:r>
                      <m:r>
                        <a:rPr lang="fr-FR" sz="1200" i="1">
                          <a:latin typeface="Cambria Math" panose="02040503050406030204" pitchFamily="18" charset="0"/>
                          <a:ea typeface="Cambria Math" panose="02040503050406030204" pitchFamily="18" charset="0"/>
                        </a:rPr>
                        <m:t>≤</m:t>
                      </m:r>
                      <m:r>
                        <a:rPr lang="fr-FR" sz="1200" b="0" i="1" smtClean="0">
                          <a:latin typeface="Cambria Math" panose="02040503050406030204" pitchFamily="18" charset="0"/>
                          <a:ea typeface="Cambria Math" panose="02040503050406030204" pitchFamily="18" charset="0"/>
                        </a:rPr>
                        <m:t>0,2</m:t>
                      </m:r>
                    </m:oMath>
                  </m:oMathPara>
                </a14:m>
                <a:endParaRPr lang="fr-FR" sz="1200" dirty="0">
                  <a:latin typeface="Cambria" panose="02040503050406030204" pitchFamily="18" charset="0"/>
                </a:endParaRPr>
              </a:p>
            </p:txBody>
          </p:sp>
        </mc:Choice>
        <mc:Fallback xmlns="">
          <p:sp>
            <p:nvSpPr>
              <p:cNvPr id="39" name="ZoneTexte 38"/>
              <p:cNvSpPr txBox="1">
                <a:spLocks noRot="1" noChangeAspect="1" noMove="1" noResize="1" noEditPoints="1" noAdjustHandles="1" noChangeArrowheads="1" noChangeShapeType="1" noTextEdit="1"/>
              </p:cNvSpPr>
              <p:nvPr/>
            </p:nvSpPr>
            <p:spPr>
              <a:xfrm>
                <a:off x="4386515" y="5348489"/>
                <a:ext cx="2523190" cy="402033"/>
              </a:xfrm>
              <a:prstGeom prst="rect">
                <a:avLst/>
              </a:prstGeom>
              <a:blipFill rotWithShape="0">
                <a:blip r:embed="rId5"/>
                <a:stretch>
                  <a:fillRect l="-1211" t="-1515" r="-1453" b="-1060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40" name="ZoneTexte 39"/>
              <p:cNvSpPr txBox="1"/>
              <p:nvPr/>
            </p:nvSpPr>
            <p:spPr>
              <a:xfrm>
                <a:off x="4386515" y="5932889"/>
                <a:ext cx="2820837" cy="39350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fr-FR" sz="1200" i="1" smtClean="0">
                              <a:latin typeface="Cambria Math" panose="02040503050406030204" pitchFamily="18" charset="0"/>
                            </a:rPr>
                          </m:ctrlPr>
                        </m:fPr>
                        <m:num>
                          <m:r>
                            <a:rPr lang="fr-FR" sz="1200" b="0" i="1" smtClean="0">
                              <a:latin typeface="Cambria Math" panose="02040503050406030204" pitchFamily="18" charset="0"/>
                            </a:rPr>
                            <m:t>𝑉</m:t>
                          </m:r>
                        </m:num>
                        <m:den>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𝑉</m:t>
                              </m:r>
                            </m:e>
                            <m:sub>
                              <m:r>
                                <a:rPr lang="fr-FR" sz="1200" b="0" i="1" smtClean="0">
                                  <a:latin typeface="Cambria Math" panose="02040503050406030204" pitchFamily="18" charset="0"/>
                                </a:rPr>
                                <m:t>𝑛</m:t>
                              </m:r>
                            </m:sub>
                          </m:sSub>
                        </m:den>
                      </m:f>
                      <m:r>
                        <a:rPr lang="fr-FR" sz="1200" b="0" i="1" smtClean="0">
                          <a:latin typeface="Cambria Math" panose="02040503050406030204" pitchFamily="18" charset="0"/>
                        </a:rPr>
                        <m:t>=</m:t>
                      </m:r>
                      <m:rad>
                        <m:radPr>
                          <m:degHide m:val="on"/>
                          <m:ctrlPr>
                            <a:rPr lang="fr-FR" sz="1200" b="0" i="1" smtClean="0">
                              <a:latin typeface="Cambria Math" panose="02040503050406030204" pitchFamily="18" charset="0"/>
                            </a:rPr>
                          </m:ctrlPr>
                        </m:radPr>
                        <m:deg/>
                        <m:e>
                          <m:r>
                            <a:rPr lang="fr-FR" sz="1200" b="0" i="1" smtClean="0">
                              <a:latin typeface="Cambria Math" panose="02040503050406030204" pitchFamily="18" charset="0"/>
                            </a:rPr>
                            <m:t>1+</m:t>
                          </m:r>
                          <m:r>
                            <a:rPr lang="fr-FR" sz="1200" b="0" i="1" smtClean="0">
                              <a:latin typeface="Cambria Math" panose="02040503050406030204" pitchFamily="18" charset="0"/>
                            </a:rPr>
                            <m:t>𝑇𝐻</m:t>
                          </m:r>
                          <m:sSubSup>
                            <m:sSubSupPr>
                              <m:ctrlPr>
                                <a:rPr lang="fr-FR" sz="1200" b="0" i="1" smtClean="0">
                                  <a:latin typeface="Cambria Math" panose="02040503050406030204" pitchFamily="18" charset="0"/>
                                </a:rPr>
                              </m:ctrlPr>
                            </m:sSubSupPr>
                            <m:e>
                              <m:r>
                                <a:rPr lang="fr-FR" sz="1200" b="0" i="1" smtClean="0">
                                  <a:latin typeface="Cambria Math" panose="02040503050406030204" pitchFamily="18" charset="0"/>
                                </a:rPr>
                                <m:t>𝐷</m:t>
                              </m:r>
                            </m:e>
                            <m:sub>
                              <m:r>
                                <a:rPr lang="fr-FR" sz="1200" b="0" i="1" smtClean="0">
                                  <a:latin typeface="Cambria Math" panose="02040503050406030204" pitchFamily="18" charset="0"/>
                                </a:rPr>
                                <m:t>𝑉</m:t>
                              </m:r>
                            </m:sub>
                            <m:sup>
                              <m:r>
                                <a:rPr lang="fr-FR" sz="1200" b="0" i="1" smtClean="0">
                                  <a:latin typeface="Cambria Math" panose="02040503050406030204" pitchFamily="18" charset="0"/>
                                </a:rPr>
                                <m:t>2</m:t>
                              </m:r>
                            </m:sup>
                          </m:sSubSup>
                        </m:e>
                      </m:rad>
                      <m:r>
                        <a:rPr lang="fr-FR" sz="1200" b="0" i="1" smtClean="0">
                          <a:latin typeface="Cambria Math" panose="02040503050406030204" pitchFamily="18" charset="0"/>
                          <a:ea typeface="Cambria Math" panose="02040503050406030204" pitchFamily="18" charset="0"/>
                        </a:rPr>
                        <m:t>≤1,1⇒</m:t>
                      </m:r>
                      <m:r>
                        <a:rPr lang="fr-FR" sz="1200" b="0" i="1" smtClean="0">
                          <a:latin typeface="Cambria Math" panose="02040503050406030204" pitchFamily="18" charset="0"/>
                          <a:ea typeface="Cambria Math" panose="02040503050406030204" pitchFamily="18" charset="0"/>
                        </a:rPr>
                        <m:t>𝑇𝐻</m:t>
                      </m:r>
                      <m:sSub>
                        <m:sSubPr>
                          <m:ctrlPr>
                            <a:rPr lang="fr-FR" sz="1200" b="0" i="1" smtClean="0">
                              <a:latin typeface="Cambria Math" panose="02040503050406030204" pitchFamily="18" charset="0"/>
                              <a:ea typeface="Cambria Math" panose="02040503050406030204" pitchFamily="18" charset="0"/>
                            </a:rPr>
                          </m:ctrlPr>
                        </m:sSubPr>
                        <m:e>
                          <m:r>
                            <a:rPr lang="fr-FR" sz="1200" b="0" i="1" smtClean="0">
                              <a:latin typeface="Cambria Math" panose="02040503050406030204" pitchFamily="18" charset="0"/>
                              <a:ea typeface="Cambria Math" panose="02040503050406030204" pitchFamily="18" charset="0"/>
                            </a:rPr>
                            <m:t>𝐷</m:t>
                          </m:r>
                        </m:e>
                        <m:sub>
                          <m:r>
                            <a:rPr lang="fr-FR" sz="1200" b="0" i="1" smtClean="0">
                              <a:latin typeface="Cambria Math" panose="02040503050406030204" pitchFamily="18" charset="0"/>
                              <a:ea typeface="Cambria Math" panose="02040503050406030204" pitchFamily="18" charset="0"/>
                            </a:rPr>
                            <m:t>𝑉</m:t>
                          </m:r>
                        </m:sub>
                      </m:sSub>
                      <m:r>
                        <a:rPr lang="fr-FR" sz="1200" i="1">
                          <a:latin typeface="Cambria Math" panose="02040503050406030204" pitchFamily="18" charset="0"/>
                          <a:ea typeface="Cambria Math" panose="02040503050406030204" pitchFamily="18" charset="0"/>
                        </a:rPr>
                        <m:t>≤</m:t>
                      </m:r>
                      <m:r>
                        <a:rPr lang="fr-FR" sz="1200" b="0" i="1" smtClean="0">
                          <a:latin typeface="Cambria Math" panose="02040503050406030204" pitchFamily="18" charset="0"/>
                          <a:ea typeface="Cambria Math" panose="02040503050406030204" pitchFamily="18" charset="0"/>
                        </a:rPr>
                        <m:t>45,8 %</m:t>
                      </m:r>
                    </m:oMath>
                  </m:oMathPara>
                </a14:m>
                <a:endParaRPr lang="fr-FR" sz="1200" dirty="0">
                  <a:latin typeface="Cambria" panose="02040503050406030204" pitchFamily="18" charset="0"/>
                </a:endParaRPr>
              </a:p>
            </p:txBody>
          </p:sp>
        </mc:Choice>
        <mc:Fallback xmlns="">
          <p:sp>
            <p:nvSpPr>
              <p:cNvPr id="40" name="ZoneTexte 39"/>
              <p:cNvSpPr txBox="1">
                <a:spLocks noRot="1" noChangeAspect="1" noMove="1" noResize="1" noEditPoints="1" noAdjustHandles="1" noChangeArrowheads="1" noChangeShapeType="1" noTextEdit="1"/>
              </p:cNvSpPr>
              <p:nvPr/>
            </p:nvSpPr>
            <p:spPr>
              <a:xfrm>
                <a:off x="4386515" y="5932889"/>
                <a:ext cx="2820837" cy="393506"/>
              </a:xfrm>
              <a:prstGeom prst="rect">
                <a:avLst/>
              </a:prstGeom>
              <a:blipFill rotWithShape="0">
                <a:blip r:embed="rId6"/>
                <a:stretch>
                  <a:fillRect l="-866" r="-1082" b="-6154"/>
                </a:stretch>
              </a:blipFill>
            </p:spPr>
            <p:txBody>
              <a:bodyPr/>
              <a:lstStyle/>
              <a:p>
                <a:r>
                  <a:rPr lang="fr-FR">
                    <a:noFill/>
                  </a:rPr>
                  <a:t> </a:t>
                </a:r>
              </a:p>
            </p:txBody>
          </p:sp>
        </mc:Fallback>
      </mc:AlternateContent>
      <p:sp>
        <p:nvSpPr>
          <p:cNvPr id="41" name="Flèche droite 40"/>
          <p:cNvSpPr/>
          <p:nvPr/>
        </p:nvSpPr>
        <p:spPr>
          <a:xfrm>
            <a:off x="3629346" y="4202009"/>
            <a:ext cx="577921" cy="180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2" name="Flèche droite 41"/>
          <p:cNvSpPr/>
          <p:nvPr/>
        </p:nvSpPr>
        <p:spPr>
          <a:xfrm>
            <a:off x="3617362" y="4827019"/>
            <a:ext cx="577921" cy="180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3" name="Flèche droite 42"/>
          <p:cNvSpPr/>
          <p:nvPr/>
        </p:nvSpPr>
        <p:spPr>
          <a:xfrm>
            <a:off x="3615652" y="5441753"/>
            <a:ext cx="577921" cy="180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Flèche droite 43"/>
          <p:cNvSpPr/>
          <p:nvPr/>
        </p:nvSpPr>
        <p:spPr>
          <a:xfrm>
            <a:off x="3613942" y="6056489"/>
            <a:ext cx="577921" cy="180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Espace réservé de la date 1"/>
          <p:cNvSpPr>
            <a:spLocks noGrp="1"/>
          </p:cNvSpPr>
          <p:nvPr>
            <p:ph type="dt" sz="half" idx="10"/>
          </p:nvPr>
        </p:nvSpPr>
        <p:spPr/>
        <p:txBody>
          <a:bodyPr/>
          <a:lstStyle/>
          <a:p>
            <a:fld id="{34EE83BD-AC1E-47AE-9DCD-23FB2AB8A99B}" type="datetime1">
              <a:rPr lang="en-US" smtClean="0"/>
              <a:t>4/12/2018</a:t>
            </a:fld>
            <a:endParaRPr lang="fr-FR"/>
          </a:p>
        </p:txBody>
      </p:sp>
      <p:sp>
        <p:nvSpPr>
          <p:cNvPr id="4" name="Espace réservé du pied de page 3"/>
          <p:cNvSpPr>
            <a:spLocks noGrp="1"/>
          </p:cNvSpPr>
          <p:nvPr>
            <p:ph type="ftr" sz="quarter" idx="11"/>
          </p:nvPr>
        </p:nvSpPr>
        <p:spPr/>
        <p:txBody>
          <a:bodyPr/>
          <a:lstStyle/>
          <a:p>
            <a:r>
              <a:rPr lang="fr-FR" smtClean="0"/>
              <a:t>F. HAMOUDI-Power Quality course</a:t>
            </a:r>
            <a:endParaRPr lang="fr-FR"/>
          </a:p>
        </p:txBody>
      </p:sp>
      <p:sp>
        <p:nvSpPr>
          <p:cNvPr id="8" name="Espace réservé du numéro de diapositive 7"/>
          <p:cNvSpPr>
            <a:spLocks noGrp="1"/>
          </p:cNvSpPr>
          <p:nvPr>
            <p:ph type="sldNum" sz="quarter" idx="12"/>
          </p:nvPr>
        </p:nvSpPr>
        <p:spPr/>
        <p:txBody>
          <a:bodyPr/>
          <a:lstStyle/>
          <a:p>
            <a:fld id="{B76D70BF-9E66-48FB-BC9D-44A2DEA7CFB5}" type="slidenum">
              <a:rPr lang="fr-FR" smtClean="0"/>
              <a:t>26</a:t>
            </a:fld>
            <a:endParaRPr lang="fr-FR"/>
          </a:p>
        </p:txBody>
      </p:sp>
      <p:sp>
        <p:nvSpPr>
          <p:cNvPr id="27" name="Rectangle 26"/>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28" name="Rectangle 27"/>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a:latin typeface="Cambria" panose="02040503050406030204" pitchFamily="18" charset="0"/>
              </a:rPr>
              <a:t>Effets des </a:t>
            </a:r>
            <a:r>
              <a:rPr lang="fr-FR" sz="2000" b="1" dirty="0" smtClean="0">
                <a:latin typeface="Cambria" panose="02040503050406030204" pitchFamily="18" charset="0"/>
              </a:rPr>
              <a:t>harmoniques</a:t>
            </a:r>
            <a:endParaRPr lang="fr-FR" sz="2000" b="1" dirty="0">
              <a:latin typeface="Cambria" panose="02040503050406030204" pitchFamily="18" charset="0"/>
            </a:endParaRPr>
          </a:p>
        </p:txBody>
      </p:sp>
      <p:sp>
        <p:nvSpPr>
          <p:cNvPr id="10" name="Flèche droite 9"/>
          <p:cNvSpPr/>
          <p:nvPr/>
        </p:nvSpPr>
        <p:spPr>
          <a:xfrm>
            <a:off x="5989834" y="2845942"/>
            <a:ext cx="297843" cy="267128"/>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1" name="Rectangle 30"/>
          <p:cNvSpPr/>
          <p:nvPr/>
        </p:nvSpPr>
        <p:spPr>
          <a:xfrm>
            <a:off x="242779" y="956561"/>
            <a:ext cx="1239506" cy="276999"/>
          </a:xfrm>
          <a:prstGeom prst="rect">
            <a:avLst/>
          </a:prstGeom>
        </p:spPr>
        <p:txBody>
          <a:bodyPr wrap="none">
            <a:spAutoFit/>
          </a:bodyPr>
          <a:lstStyle/>
          <a:p>
            <a:r>
              <a:rPr lang="fr-FR" sz="1200" b="1" dirty="0" smtClean="0">
                <a:latin typeface="Cambria" panose="02040503050406030204" pitchFamily="18" charset="0"/>
              </a:rPr>
              <a:t>Condensateurs</a:t>
            </a:r>
            <a:endParaRPr lang="fr-FR" sz="1200" b="1" dirty="0"/>
          </a:p>
        </p:txBody>
      </p:sp>
    </p:spTree>
    <p:extLst>
      <p:ext uri="{BB962C8B-B14F-4D97-AF65-F5344CB8AC3E}">
        <p14:creationId xmlns:p14="http://schemas.microsoft.com/office/powerpoint/2010/main" val="404095268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2250" y="6674741"/>
            <a:ext cx="9144000" cy="1773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5" name="ZoneTexte 4"/>
          <p:cNvSpPr txBox="1"/>
          <p:nvPr/>
        </p:nvSpPr>
        <p:spPr>
          <a:xfrm>
            <a:off x="118152" y="1485306"/>
            <a:ext cx="5039476" cy="923330"/>
          </a:xfrm>
          <a:prstGeom prst="rect">
            <a:avLst/>
          </a:prstGeom>
          <a:noFill/>
        </p:spPr>
        <p:txBody>
          <a:bodyPr wrap="square" rtlCol="0">
            <a:spAutoFit/>
          </a:bodyPr>
          <a:lstStyle/>
          <a:p>
            <a:pPr marL="171450" indent="-171450">
              <a:lnSpc>
                <a:spcPct val="150000"/>
              </a:lnSpc>
              <a:buFont typeface="Wingdings" panose="05000000000000000000" pitchFamily="2" charset="2"/>
              <a:buChar char="ü"/>
            </a:pPr>
            <a:r>
              <a:rPr lang="fr-FR" sz="1200" dirty="0" smtClean="0">
                <a:latin typeface="Cambria" panose="02040503050406030204" pitchFamily="18" charset="0"/>
              </a:rPr>
              <a:t>Augmentation des pertes cuivre et pertes fer</a:t>
            </a:r>
          </a:p>
          <a:p>
            <a:pPr marL="171450" indent="-171450">
              <a:lnSpc>
                <a:spcPct val="150000"/>
              </a:lnSpc>
              <a:buFont typeface="Wingdings" panose="05000000000000000000" pitchFamily="2" charset="2"/>
              <a:buChar char="ü"/>
            </a:pPr>
            <a:r>
              <a:rPr lang="fr-FR" sz="1200" dirty="0" smtClean="0">
                <a:latin typeface="Cambria" panose="02040503050406030204" pitchFamily="18" charset="0"/>
              </a:rPr>
              <a:t>Risque de résonnance avec les batteries de condensateurs utilisées pour la correction du facteur de puissance.</a:t>
            </a:r>
          </a:p>
        </p:txBody>
      </p:sp>
      <p:sp>
        <p:nvSpPr>
          <p:cNvPr id="8" name="ZoneTexte 7"/>
          <p:cNvSpPr txBox="1"/>
          <p:nvPr/>
        </p:nvSpPr>
        <p:spPr>
          <a:xfrm>
            <a:off x="118152" y="3754427"/>
            <a:ext cx="5039476" cy="461665"/>
          </a:xfrm>
          <a:prstGeom prst="rect">
            <a:avLst/>
          </a:prstGeom>
          <a:solidFill>
            <a:schemeClr val="accent1">
              <a:lumMod val="40000"/>
              <a:lumOff val="60000"/>
            </a:schemeClr>
          </a:solidFill>
        </p:spPr>
        <p:txBody>
          <a:bodyPr wrap="square" rtlCol="0">
            <a:spAutoFit/>
          </a:bodyPr>
          <a:lstStyle/>
          <a:p>
            <a:r>
              <a:rPr lang="fr-FR" sz="1200" b="1" dirty="0">
                <a:latin typeface="Cambria" panose="02040503050406030204" pitchFamily="18" charset="0"/>
              </a:rPr>
              <a:t>Norme ANSI/IEEE standard </a:t>
            </a:r>
            <a:r>
              <a:rPr lang="fr-FR" sz="1200" b="1" dirty="0" smtClean="0">
                <a:latin typeface="Cambria" panose="02040503050406030204" pitchFamily="18" charset="0"/>
              </a:rPr>
              <a:t>C57. 12.00 </a:t>
            </a:r>
            <a:r>
              <a:rPr lang="fr-FR" sz="1200" b="1" dirty="0">
                <a:latin typeface="Cambria" panose="02040503050406030204" pitchFamily="18" charset="0"/>
              </a:rPr>
              <a:t>« </a:t>
            </a:r>
            <a:r>
              <a:rPr lang="fr-FR" sz="1200" b="1" dirty="0" smtClean="0">
                <a:latin typeface="Cambria" panose="02040503050406030204" pitchFamily="18" charset="0"/>
              </a:rPr>
              <a:t>General </a:t>
            </a:r>
            <a:r>
              <a:rPr lang="fr-FR" sz="1200" b="1" dirty="0" err="1" smtClean="0">
                <a:latin typeface="Cambria" panose="02040503050406030204" pitchFamily="18" charset="0"/>
              </a:rPr>
              <a:t>requirements</a:t>
            </a:r>
            <a:r>
              <a:rPr lang="fr-FR" sz="1200" b="1" dirty="0" smtClean="0">
                <a:latin typeface="Cambria" panose="02040503050406030204" pitchFamily="18" charset="0"/>
              </a:rPr>
              <a:t> for </a:t>
            </a:r>
            <a:r>
              <a:rPr lang="fr-FR" sz="1200" b="1" dirty="0" err="1" smtClean="0">
                <a:latin typeface="Cambria" panose="02040503050406030204" pitchFamily="18" charset="0"/>
              </a:rPr>
              <a:t>Liquid</a:t>
            </a:r>
            <a:r>
              <a:rPr lang="fr-FR" sz="1200" b="1" dirty="0" smtClean="0">
                <a:latin typeface="Cambria" panose="02040503050406030204" pitchFamily="18" charset="0"/>
              </a:rPr>
              <a:t> </a:t>
            </a:r>
            <a:r>
              <a:rPr lang="fr-FR" sz="1200" b="1" dirty="0" err="1" smtClean="0">
                <a:latin typeface="Cambria" panose="02040503050406030204" pitchFamily="18" charset="0"/>
              </a:rPr>
              <a:t>Immersed</a:t>
            </a:r>
            <a:r>
              <a:rPr lang="fr-FR" sz="1200" b="1" dirty="0" smtClean="0">
                <a:latin typeface="Cambria" panose="02040503050406030204" pitchFamily="18" charset="0"/>
              </a:rPr>
              <a:t> Distribution Power and </a:t>
            </a:r>
            <a:r>
              <a:rPr lang="fr-FR" sz="1200" b="1" dirty="0" err="1" smtClean="0">
                <a:latin typeface="Cambria" panose="02040503050406030204" pitchFamily="18" charset="0"/>
              </a:rPr>
              <a:t>Regulating</a:t>
            </a:r>
            <a:r>
              <a:rPr lang="fr-FR" sz="1200" b="1" dirty="0" smtClean="0">
                <a:latin typeface="Cambria" panose="02040503050406030204" pitchFamily="18" charset="0"/>
              </a:rPr>
              <a:t> </a:t>
            </a:r>
            <a:r>
              <a:rPr lang="fr-FR" sz="1200" b="1" dirty="0" err="1" smtClean="0">
                <a:latin typeface="Cambria" panose="02040503050406030204" pitchFamily="18" charset="0"/>
              </a:rPr>
              <a:t>Transformers</a:t>
            </a:r>
            <a:r>
              <a:rPr lang="fr-FR" sz="1200" b="1" dirty="0" smtClean="0">
                <a:latin typeface="Cambria" panose="02040503050406030204" pitchFamily="18" charset="0"/>
              </a:rPr>
              <a:t>»</a:t>
            </a:r>
            <a:endParaRPr lang="fr-FR" sz="1200" b="1" dirty="0">
              <a:latin typeface="Cambria" panose="02040503050406030204" pitchFamily="18" charset="0"/>
            </a:endParaRPr>
          </a:p>
        </p:txBody>
      </p:sp>
      <p:sp>
        <p:nvSpPr>
          <p:cNvPr id="9" name="ZoneTexte 8"/>
          <p:cNvSpPr txBox="1"/>
          <p:nvPr/>
        </p:nvSpPr>
        <p:spPr>
          <a:xfrm>
            <a:off x="113016" y="4215905"/>
            <a:ext cx="8788553" cy="1836000"/>
          </a:xfrm>
          <a:prstGeom prst="rect">
            <a:avLst/>
          </a:prstGeom>
          <a:solidFill>
            <a:schemeClr val="accent4">
              <a:lumMod val="60000"/>
              <a:lumOff val="40000"/>
            </a:schemeClr>
          </a:solidFill>
        </p:spPr>
        <p:txBody>
          <a:bodyPr wrap="square" rtlCol="0">
            <a:spAutoFit/>
          </a:bodyPr>
          <a:lstStyle/>
          <a:p>
            <a:endParaRPr lang="fr-FR" dirty="0"/>
          </a:p>
        </p:txBody>
      </p:sp>
      <p:sp>
        <p:nvSpPr>
          <p:cNvPr id="10" name="ZoneTexte 9"/>
          <p:cNvSpPr txBox="1"/>
          <p:nvPr/>
        </p:nvSpPr>
        <p:spPr>
          <a:xfrm>
            <a:off x="107877" y="4279559"/>
            <a:ext cx="3375061" cy="461665"/>
          </a:xfrm>
          <a:prstGeom prst="rect">
            <a:avLst/>
          </a:prstGeom>
          <a:noFill/>
        </p:spPr>
        <p:txBody>
          <a:bodyPr wrap="square" rtlCol="0">
            <a:spAutoFit/>
          </a:bodyPr>
          <a:lstStyle/>
          <a:p>
            <a:r>
              <a:rPr lang="fr-FR" sz="1200" dirty="0" smtClean="0">
                <a:latin typeface="Cambria" panose="02040503050406030204" pitchFamily="18" charset="0"/>
              </a:rPr>
              <a:t>Le taux de distorsion harmonique de courant ne doit pas dépasser 05 %</a:t>
            </a:r>
            <a:endParaRPr lang="fr-FR" sz="1200"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11" name="ZoneTexte 10"/>
              <p:cNvSpPr txBox="1"/>
              <p:nvPr/>
            </p:nvSpPr>
            <p:spPr>
              <a:xfrm>
                <a:off x="4387726" y="4404788"/>
                <a:ext cx="932563" cy="1846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smtClean="0">
                          <a:latin typeface="Cambria Math" panose="02040503050406030204" pitchFamily="18" charset="0"/>
                        </a:rPr>
                        <m:t>𝑇</m:t>
                      </m:r>
                      <m:r>
                        <a:rPr lang="fr-FR" sz="1200" b="0" i="1" smtClean="0">
                          <a:latin typeface="Cambria Math" panose="02040503050406030204" pitchFamily="18" charset="0"/>
                        </a:rPr>
                        <m:t>𝐻</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𝐷</m:t>
                          </m:r>
                        </m:e>
                        <m:sub>
                          <m:r>
                            <a:rPr lang="fr-FR" sz="1200" b="0" i="1" smtClean="0">
                              <a:latin typeface="Cambria Math" panose="02040503050406030204" pitchFamily="18" charset="0"/>
                            </a:rPr>
                            <m:t>𝐼</m:t>
                          </m:r>
                        </m:sub>
                      </m:sSub>
                      <m:r>
                        <a:rPr lang="fr-FR" sz="1200" b="0" i="1" smtClean="0">
                          <a:latin typeface="Cambria Math" panose="02040503050406030204" pitchFamily="18" charset="0"/>
                          <a:ea typeface="Cambria Math" panose="02040503050406030204" pitchFamily="18" charset="0"/>
                        </a:rPr>
                        <m:t>≤05 %</m:t>
                      </m:r>
                    </m:oMath>
                  </m:oMathPara>
                </a14:m>
                <a:endParaRPr lang="fr-FR" sz="1200" dirty="0">
                  <a:latin typeface="Cambria" panose="02040503050406030204" pitchFamily="18" charset="0"/>
                </a:endParaRPr>
              </a:p>
            </p:txBody>
          </p:sp>
        </mc:Choice>
        <mc:Fallback xmlns="">
          <p:sp>
            <p:nvSpPr>
              <p:cNvPr id="11" name="ZoneTexte 10"/>
              <p:cNvSpPr txBox="1">
                <a:spLocks noRot="1" noChangeAspect="1" noMove="1" noResize="1" noEditPoints="1" noAdjustHandles="1" noChangeArrowheads="1" noChangeShapeType="1" noTextEdit="1"/>
              </p:cNvSpPr>
              <p:nvPr/>
            </p:nvSpPr>
            <p:spPr>
              <a:xfrm>
                <a:off x="4387726" y="4404788"/>
                <a:ext cx="932563" cy="184666"/>
              </a:xfrm>
              <a:prstGeom prst="rect">
                <a:avLst/>
              </a:prstGeom>
              <a:blipFill rotWithShape="0">
                <a:blip r:embed="rId2"/>
                <a:stretch>
                  <a:fillRect l="-3922" r="-3922" b="-16667"/>
                </a:stretch>
              </a:blipFill>
            </p:spPr>
            <p:txBody>
              <a:bodyPr/>
              <a:lstStyle/>
              <a:p>
                <a:r>
                  <a:rPr lang="fr-FR">
                    <a:noFill/>
                  </a:rPr>
                  <a:t> </a:t>
                </a:r>
              </a:p>
            </p:txBody>
          </p:sp>
        </mc:Fallback>
      </mc:AlternateContent>
      <p:sp>
        <p:nvSpPr>
          <p:cNvPr id="12" name="ZoneTexte 11"/>
          <p:cNvSpPr txBox="1"/>
          <p:nvPr/>
        </p:nvSpPr>
        <p:spPr>
          <a:xfrm>
            <a:off x="107877" y="4910809"/>
            <a:ext cx="3375061" cy="461665"/>
          </a:xfrm>
          <a:prstGeom prst="rect">
            <a:avLst/>
          </a:prstGeom>
          <a:noFill/>
        </p:spPr>
        <p:txBody>
          <a:bodyPr wrap="square" rtlCol="0">
            <a:spAutoFit/>
          </a:bodyPr>
          <a:lstStyle/>
          <a:p>
            <a:r>
              <a:rPr lang="fr-FR" sz="1200" dirty="0" smtClean="0">
                <a:latin typeface="Cambria" panose="02040503050406030204" pitchFamily="18" charset="0"/>
              </a:rPr>
              <a:t>A vide, la tension efficace ne doit pas dépasser 110 % de la valeur nominale</a:t>
            </a:r>
            <a:endParaRPr lang="fr-FR" sz="1200" dirty="0">
              <a:latin typeface="Cambria" panose="02040503050406030204" pitchFamily="18" charset="0"/>
            </a:endParaRPr>
          </a:p>
        </p:txBody>
      </p:sp>
      <p:sp>
        <p:nvSpPr>
          <p:cNvPr id="13" name="ZoneTexte 12"/>
          <p:cNvSpPr txBox="1"/>
          <p:nvPr/>
        </p:nvSpPr>
        <p:spPr>
          <a:xfrm>
            <a:off x="107878" y="5530303"/>
            <a:ext cx="3375061" cy="461665"/>
          </a:xfrm>
          <a:prstGeom prst="rect">
            <a:avLst/>
          </a:prstGeom>
          <a:noFill/>
        </p:spPr>
        <p:txBody>
          <a:bodyPr wrap="square" rtlCol="0">
            <a:spAutoFit/>
          </a:bodyPr>
          <a:lstStyle/>
          <a:p>
            <a:r>
              <a:rPr lang="fr-FR" sz="1200" dirty="0" smtClean="0">
                <a:latin typeface="Cambria" panose="02040503050406030204" pitchFamily="18" charset="0"/>
              </a:rPr>
              <a:t>En charge nominale, </a:t>
            </a:r>
            <a:r>
              <a:rPr lang="fr-FR" sz="1200" dirty="0">
                <a:latin typeface="Cambria" panose="02040503050406030204" pitchFamily="18" charset="0"/>
              </a:rPr>
              <a:t>la tension efficace ne doit pas dépasser </a:t>
            </a:r>
            <a:r>
              <a:rPr lang="fr-FR" sz="1200" dirty="0" smtClean="0">
                <a:latin typeface="Cambria" panose="02040503050406030204" pitchFamily="18" charset="0"/>
              </a:rPr>
              <a:t>105 </a:t>
            </a:r>
            <a:r>
              <a:rPr lang="fr-FR" sz="1200" dirty="0">
                <a:latin typeface="Cambria" panose="02040503050406030204" pitchFamily="18" charset="0"/>
              </a:rPr>
              <a:t>% de la valeur nominale</a:t>
            </a:r>
          </a:p>
        </p:txBody>
      </p:sp>
      <mc:AlternateContent xmlns:mc="http://schemas.openxmlformats.org/markup-compatibility/2006" xmlns:a14="http://schemas.microsoft.com/office/drawing/2010/main">
        <mc:Choice Requires="a14">
          <p:sp>
            <p:nvSpPr>
              <p:cNvPr id="15" name="ZoneTexte 14"/>
              <p:cNvSpPr txBox="1"/>
              <p:nvPr/>
            </p:nvSpPr>
            <p:spPr>
              <a:xfrm>
                <a:off x="4389769" y="5039987"/>
                <a:ext cx="1277722" cy="1846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smtClean="0">
                          <a:latin typeface="Cambria Math" panose="02040503050406030204" pitchFamily="18" charset="0"/>
                        </a:rPr>
                        <m:t>𝑉</m:t>
                      </m:r>
                      <m:d>
                        <m:dPr>
                          <m:ctrlPr>
                            <a:rPr lang="fr-FR" sz="1200" b="0" i="1" smtClean="0">
                              <a:latin typeface="Cambria Math" panose="02040503050406030204" pitchFamily="18" charset="0"/>
                            </a:rPr>
                          </m:ctrlPr>
                        </m:dPr>
                        <m:e>
                          <m:r>
                            <m:rPr>
                              <m:nor/>
                            </m:rPr>
                            <a:rPr lang="fr-FR" sz="1200" b="0" i="0" smtClean="0">
                              <a:latin typeface="Cambria Math" panose="02040503050406030204" pitchFamily="18" charset="0"/>
                            </a:rPr>
                            <m:t>à </m:t>
                          </m:r>
                          <m:r>
                            <m:rPr>
                              <m:nor/>
                            </m:rPr>
                            <a:rPr lang="fr-FR" sz="1200" b="0" i="0" smtClean="0">
                              <a:latin typeface="Cambria Math" panose="02040503050406030204" pitchFamily="18" charset="0"/>
                            </a:rPr>
                            <m:t>vide</m:t>
                          </m:r>
                        </m:e>
                      </m:d>
                      <m:r>
                        <a:rPr lang="fr-FR" sz="1200" i="1">
                          <a:latin typeface="Cambria Math" panose="02040503050406030204" pitchFamily="18" charset="0"/>
                          <a:ea typeface="Cambria Math" panose="02040503050406030204" pitchFamily="18" charset="0"/>
                        </a:rPr>
                        <m:t>≤</m:t>
                      </m:r>
                      <m:r>
                        <a:rPr lang="fr-FR" sz="1200" b="0" i="1" smtClean="0">
                          <a:latin typeface="Cambria Math" panose="02040503050406030204" pitchFamily="18" charset="0"/>
                          <a:ea typeface="Cambria Math" panose="02040503050406030204" pitchFamily="18" charset="0"/>
                        </a:rPr>
                        <m:t>110 %</m:t>
                      </m:r>
                    </m:oMath>
                  </m:oMathPara>
                </a14:m>
                <a:endParaRPr lang="fr-FR" sz="1200" dirty="0">
                  <a:latin typeface="Cambria" panose="02040503050406030204" pitchFamily="18" charset="0"/>
                </a:endParaRPr>
              </a:p>
            </p:txBody>
          </p:sp>
        </mc:Choice>
        <mc:Fallback xmlns="">
          <p:sp>
            <p:nvSpPr>
              <p:cNvPr id="15" name="ZoneTexte 14"/>
              <p:cNvSpPr txBox="1">
                <a:spLocks noRot="1" noChangeAspect="1" noMove="1" noResize="1" noEditPoints="1" noAdjustHandles="1" noChangeArrowheads="1" noChangeShapeType="1" noTextEdit="1"/>
              </p:cNvSpPr>
              <p:nvPr/>
            </p:nvSpPr>
            <p:spPr>
              <a:xfrm>
                <a:off x="4389769" y="5039987"/>
                <a:ext cx="1277722" cy="184666"/>
              </a:xfrm>
              <a:prstGeom prst="rect">
                <a:avLst/>
              </a:prstGeom>
              <a:blipFill rotWithShape="0">
                <a:blip r:embed="rId3"/>
                <a:stretch>
                  <a:fillRect l="-2381" r="-3333" b="-16667"/>
                </a:stretch>
              </a:blipFill>
            </p:spPr>
            <p:txBody>
              <a:bodyPr/>
              <a:lstStyle/>
              <a:p>
                <a:r>
                  <a:rPr lang="fr-FR">
                    <a:noFill/>
                  </a:rPr>
                  <a:t> </a:t>
                </a:r>
              </a:p>
            </p:txBody>
          </p:sp>
        </mc:Fallback>
      </mc:AlternateContent>
      <p:sp>
        <p:nvSpPr>
          <p:cNvPr id="18" name="Flèche droite 17"/>
          <p:cNvSpPr/>
          <p:nvPr/>
        </p:nvSpPr>
        <p:spPr>
          <a:xfrm>
            <a:off x="3629346" y="4428037"/>
            <a:ext cx="577921" cy="180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Flèche droite 18"/>
          <p:cNvSpPr/>
          <p:nvPr/>
        </p:nvSpPr>
        <p:spPr>
          <a:xfrm>
            <a:off x="3617362" y="5053047"/>
            <a:ext cx="577921" cy="180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Flèche droite 19"/>
          <p:cNvSpPr/>
          <p:nvPr/>
        </p:nvSpPr>
        <p:spPr>
          <a:xfrm>
            <a:off x="3615652" y="5667781"/>
            <a:ext cx="577921" cy="180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Flèche droite 21"/>
          <p:cNvSpPr/>
          <p:nvPr/>
        </p:nvSpPr>
        <p:spPr>
          <a:xfrm>
            <a:off x="5762946" y="5051337"/>
            <a:ext cx="577921" cy="180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23" name="ZoneTexte 22"/>
              <p:cNvSpPr txBox="1"/>
              <p:nvPr/>
            </p:nvSpPr>
            <p:spPr>
              <a:xfrm>
                <a:off x="6444232" y="5060302"/>
                <a:ext cx="1597104" cy="1846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smtClean="0">
                          <a:latin typeface="Cambria Math" panose="02040503050406030204" pitchFamily="18" charset="0"/>
                        </a:rPr>
                        <m:t>𝑇</m:t>
                      </m:r>
                      <m:r>
                        <a:rPr lang="fr-FR" sz="1200" b="0" i="1" smtClean="0">
                          <a:latin typeface="Cambria Math" panose="02040503050406030204" pitchFamily="18" charset="0"/>
                        </a:rPr>
                        <m:t>𝐻</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𝐷</m:t>
                          </m:r>
                        </m:e>
                        <m:sub>
                          <m:r>
                            <a:rPr lang="fr-FR" sz="1200" b="0" i="1" smtClean="0">
                              <a:latin typeface="Cambria Math" panose="02040503050406030204" pitchFamily="18" charset="0"/>
                            </a:rPr>
                            <m:t>𝑉</m:t>
                          </m:r>
                        </m:sub>
                      </m:sSub>
                      <m:d>
                        <m:dPr>
                          <m:ctrlPr>
                            <a:rPr lang="fr-FR" sz="1200" b="0" i="1" smtClean="0">
                              <a:latin typeface="Cambria Math" panose="02040503050406030204" pitchFamily="18" charset="0"/>
                            </a:rPr>
                          </m:ctrlPr>
                        </m:dPr>
                        <m:e>
                          <m:r>
                            <m:rPr>
                              <m:nor/>
                            </m:rPr>
                            <a:rPr lang="fr-FR" sz="1200" b="0" i="0" smtClean="0">
                              <a:latin typeface="Cambria Math" panose="02040503050406030204" pitchFamily="18" charset="0"/>
                            </a:rPr>
                            <m:t>à </m:t>
                          </m:r>
                          <m:r>
                            <m:rPr>
                              <m:nor/>
                            </m:rPr>
                            <a:rPr lang="fr-FR" sz="1200" b="0" i="0" smtClean="0">
                              <a:latin typeface="Cambria Math" panose="02040503050406030204" pitchFamily="18" charset="0"/>
                            </a:rPr>
                            <m:t>vide</m:t>
                          </m:r>
                        </m:e>
                      </m:d>
                      <m:r>
                        <a:rPr lang="fr-FR" sz="1200" b="0" i="1" smtClean="0">
                          <a:latin typeface="Cambria Math" panose="02040503050406030204" pitchFamily="18" charset="0"/>
                          <a:ea typeface="Cambria Math" panose="02040503050406030204" pitchFamily="18" charset="0"/>
                        </a:rPr>
                        <m:t>≤45,8 %</m:t>
                      </m:r>
                    </m:oMath>
                  </m:oMathPara>
                </a14:m>
                <a:endParaRPr lang="fr-FR" sz="1200" dirty="0">
                  <a:latin typeface="Cambria" panose="02040503050406030204" pitchFamily="18" charset="0"/>
                </a:endParaRPr>
              </a:p>
            </p:txBody>
          </p:sp>
        </mc:Choice>
        <mc:Fallback xmlns="">
          <p:sp>
            <p:nvSpPr>
              <p:cNvPr id="23" name="ZoneTexte 22"/>
              <p:cNvSpPr txBox="1">
                <a:spLocks noRot="1" noChangeAspect="1" noMove="1" noResize="1" noEditPoints="1" noAdjustHandles="1" noChangeArrowheads="1" noChangeShapeType="1" noTextEdit="1"/>
              </p:cNvSpPr>
              <p:nvPr/>
            </p:nvSpPr>
            <p:spPr>
              <a:xfrm>
                <a:off x="6444232" y="5060302"/>
                <a:ext cx="1597104" cy="184666"/>
              </a:xfrm>
              <a:prstGeom prst="rect">
                <a:avLst/>
              </a:prstGeom>
              <a:blipFill rotWithShape="0">
                <a:blip r:embed="rId4"/>
                <a:stretch>
                  <a:fillRect l="-1908" r="-2672" b="-1666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4" name="ZoneTexte 23"/>
              <p:cNvSpPr txBox="1"/>
              <p:nvPr/>
            </p:nvSpPr>
            <p:spPr>
              <a:xfrm>
                <a:off x="4388059" y="5675265"/>
                <a:ext cx="1526187" cy="1846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smtClean="0">
                          <a:latin typeface="Cambria Math" panose="02040503050406030204" pitchFamily="18" charset="0"/>
                        </a:rPr>
                        <m:t>𝑉</m:t>
                      </m:r>
                      <m:d>
                        <m:dPr>
                          <m:ctrlPr>
                            <a:rPr lang="fr-FR" sz="1200" b="0" i="1" smtClean="0">
                              <a:latin typeface="Cambria Math" panose="02040503050406030204" pitchFamily="18" charset="0"/>
                            </a:rPr>
                          </m:ctrlPr>
                        </m:dPr>
                        <m:e>
                          <m:r>
                            <m:rPr>
                              <m:nor/>
                            </m:rPr>
                            <a:rPr lang="fr-FR" sz="1200" b="0" i="0" smtClean="0">
                              <a:latin typeface="Cambria Math" panose="02040503050406030204" pitchFamily="18" charset="0"/>
                            </a:rPr>
                            <m:t>en</m:t>
                          </m:r>
                          <m:r>
                            <m:rPr>
                              <m:nor/>
                            </m:rPr>
                            <a:rPr lang="fr-FR" sz="1200" b="0" i="0" smtClean="0">
                              <a:latin typeface="Cambria Math" panose="02040503050406030204" pitchFamily="18" charset="0"/>
                            </a:rPr>
                            <m:t> </m:t>
                          </m:r>
                          <m:r>
                            <m:rPr>
                              <m:nor/>
                            </m:rPr>
                            <a:rPr lang="fr-FR" sz="1200" b="0" i="0" smtClean="0">
                              <a:latin typeface="Cambria Math" panose="02040503050406030204" pitchFamily="18" charset="0"/>
                            </a:rPr>
                            <m:t>charge</m:t>
                          </m:r>
                        </m:e>
                      </m:d>
                      <m:r>
                        <a:rPr lang="fr-FR" sz="1200" i="1">
                          <a:latin typeface="Cambria Math" panose="02040503050406030204" pitchFamily="18" charset="0"/>
                          <a:ea typeface="Cambria Math" panose="02040503050406030204" pitchFamily="18" charset="0"/>
                        </a:rPr>
                        <m:t>≤</m:t>
                      </m:r>
                      <m:r>
                        <a:rPr lang="fr-FR" sz="1200" b="0" i="1" smtClean="0">
                          <a:latin typeface="Cambria Math" panose="02040503050406030204" pitchFamily="18" charset="0"/>
                          <a:ea typeface="Cambria Math" panose="02040503050406030204" pitchFamily="18" charset="0"/>
                        </a:rPr>
                        <m:t>105 %</m:t>
                      </m:r>
                    </m:oMath>
                  </m:oMathPara>
                </a14:m>
                <a:endParaRPr lang="fr-FR" sz="1200" dirty="0">
                  <a:latin typeface="Cambria" panose="02040503050406030204" pitchFamily="18" charset="0"/>
                </a:endParaRPr>
              </a:p>
            </p:txBody>
          </p:sp>
        </mc:Choice>
        <mc:Fallback xmlns="">
          <p:sp>
            <p:nvSpPr>
              <p:cNvPr id="24" name="ZoneTexte 23"/>
              <p:cNvSpPr txBox="1">
                <a:spLocks noRot="1" noChangeAspect="1" noMove="1" noResize="1" noEditPoints="1" noAdjustHandles="1" noChangeArrowheads="1" noChangeShapeType="1" noTextEdit="1"/>
              </p:cNvSpPr>
              <p:nvPr/>
            </p:nvSpPr>
            <p:spPr>
              <a:xfrm>
                <a:off x="4388059" y="5675265"/>
                <a:ext cx="1526187" cy="184666"/>
              </a:xfrm>
              <a:prstGeom prst="rect">
                <a:avLst/>
              </a:prstGeom>
              <a:blipFill rotWithShape="0">
                <a:blip r:embed="rId5"/>
                <a:stretch>
                  <a:fillRect l="-2000" r="-2400" b="-36667"/>
                </a:stretch>
              </a:blipFill>
            </p:spPr>
            <p:txBody>
              <a:bodyPr/>
              <a:lstStyle/>
              <a:p>
                <a:r>
                  <a:rPr lang="fr-FR">
                    <a:noFill/>
                  </a:rPr>
                  <a:t> </a:t>
                </a:r>
              </a:p>
            </p:txBody>
          </p:sp>
        </mc:Fallback>
      </mc:AlternateContent>
      <p:sp>
        <p:nvSpPr>
          <p:cNvPr id="25" name="Flèche droite 24"/>
          <p:cNvSpPr/>
          <p:nvPr/>
        </p:nvSpPr>
        <p:spPr>
          <a:xfrm>
            <a:off x="6079734" y="5686615"/>
            <a:ext cx="577921" cy="180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26" name="ZoneTexte 25"/>
              <p:cNvSpPr txBox="1"/>
              <p:nvPr/>
            </p:nvSpPr>
            <p:spPr>
              <a:xfrm>
                <a:off x="6771296" y="5695580"/>
                <a:ext cx="1728550" cy="18466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200" i="1" smtClean="0">
                          <a:latin typeface="Cambria Math" panose="02040503050406030204" pitchFamily="18" charset="0"/>
                        </a:rPr>
                        <m:t>𝑇</m:t>
                      </m:r>
                      <m:r>
                        <a:rPr lang="fr-FR" sz="1200" b="0" i="1" smtClean="0">
                          <a:latin typeface="Cambria Math" panose="02040503050406030204" pitchFamily="18" charset="0"/>
                        </a:rPr>
                        <m:t>𝐻</m:t>
                      </m:r>
                      <m:sSub>
                        <m:sSubPr>
                          <m:ctrlPr>
                            <a:rPr lang="fr-FR" sz="1200" b="0" i="1" smtClean="0">
                              <a:latin typeface="Cambria Math" panose="02040503050406030204" pitchFamily="18" charset="0"/>
                            </a:rPr>
                          </m:ctrlPr>
                        </m:sSubPr>
                        <m:e>
                          <m:r>
                            <a:rPr lang="fr-FR" sz="1200" b="0" i="1" smtClean="0">
                              <a:latin typeface="Cambria Math" panose="02040503050406030204" pitchFamily="18" charset="0"/>
                            </a:rPr>
                            <m:t>𝐷</m:t>
                          </m:r>
                        </m:e>
                        <m:sub>
                          <m:r>
                            <a:rPr lang="fr-FR" sz="1200" b="0" i="1" smtClean="0">
                              <a:latin typeface="Cambria Math" panose="02040503050406030204" pitchFamily="18" charset="0"/>
                            </a:rPr>
                            <m:t>𝑉</m:t>
                          </m:r>
                        </m:sub>
                      </m:sSub>
                      <m:d>
                        <m:dPr>
                          <m:ctrlPr>
                            <a:rPr lang="fr-FR" sz="1200" b="0" i="1" smtClean="0">
                              <a:latin typeface="Cambria Math" panose="02040503050406030204" pitchFamily="18" charset="0"/>
                            </a:rPr>
                          </m:ctrlPr>
                        </m:dPr>
                        <m:e>
                          <m:r>
                            <m:rPr>
                              <m:nor/>
                            </m:rPr>
                            <a:rPr lang="fr-FR" sz="1200" b="0" i="0" smtClean="0">
                              <a:latin typeface="Cambria Math" panose="02040503050406030204" pitchFamily="18" charset="0"/>
                            </a:rPr>
                            <m:t>en</m:t>
                          </m:r>
                          <m:r>
                            <m:rPr>
                              <m:nor/>
                            </m:rPr>
                            <a:rPr lang="fr-FR" sz="1200" b="0" i="0" smtClean="0">
                              <a:latin typeface="Cambria Math" panose="02040503050406030204" pitchFamily="18" charset="0"/>
                            </a:rPr>
                            <m:t> </m:t>
                          </m:r>
                          <m:r>
                            <m:rPr>
                              <m:nor/>
                            </m:rPr>
                            <a:rPr lang="fr-FR" sz="1200" b="0" i="0" smtClean="0">
                              <a:latin typeface="Cambria Math" panose="02040503050406030204" pitchFamily="18" charset="0"/>
                            </a:rPr>
                            <m:t>charge</m:t>
                          </m:r>
                        </m:e>
                      </m:d>
                      <m:r>
                        <a:rPr lang="fr-FR" sz="1200" b="0" i="1" smtClean="0">
                          <a:latin typeface="Cambria Math" panose="02040503050406030204" pitchFamily="18" charset="0"/>
                          <a:ea typeface="Cambria Math" panose="02040503050406030204" pitchFamily="18" charset="0"/>
                        </a:rPr>
                        <m:t>≤32 %</m:t>
                      </m:r>
                    </m:oMath>
                  </m:oMathPara>
                </a14:m>
                <a:endParaRPr lang="fr-FR" sz="1200" dirty="0">
                  <a:latin typeface="Cambria" panose="02040503050406030204" pitchFamily="18" charset="0"/>
                </a:endParaRPr>
              </a:p>
            </p:txBody>
          </p:sp>
        </mc:Choice>
        <mc:Fallback xmlns="">
          <p:sp>
            <p:nvSpPr>
              <p:cNvPr id="26" name="ZoneTexte 25"/>
              <p:cNvSpPr txBox="1">
                <a:spLocks noRot="1" noChangeAspect="1" noMove="1" noResize="1" noEditPoints="1" noAdjustHandles="1" noChangeArrowheads="1" noChangeShapeType="1" noTextEdit="1"/>
              </p:cNvSpPr>
              <p:nvPr/>
            </p:nvSpPr>
            <p:spPr>
              <a:xfrm>
                <a:off x="6771296" y="5695580"/>
                <a:ext cx="1728550" cy="184666"/>
              </a:xfrm>
              <a:prstGeom prst="rect">
                <a:avLst/>
              </a:prstGeom>
              <a:blipFill rotWithShape="0">
                <a:blip r:embed="rId6"/>
                <a:stretch>
                  <a:fillRect l="-1767" r="-2120" b="-32258"/>
                </a:stretch>
              </a:blipFill>
            </p:spPr>
            <p:txBody>
              <a:bodyPr/>
              <a:lstStyle/>
              <a:p>
                <a:r>
                  <a:rPr lang="fr-FR">
                    <a:noFill/>
                  </a:rPr>
                  <a:t> </a:t>
                </a:r>
              </a:p>
            </p:txBody>
          </p:sp>
        </mc:Fallback>
      </mc:AlternateContent>
      <p:pic>
        <p:nvPicPr>
          <p:cNvPr id="27" name="Image 2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63240" y="1396630"/>
            <a:ext cx="1764060" cy="2035454"/>
          </a:xfrm>
          <a:prstGeom prst="rect">
            <a:avLst/>
          </a:prstGeom>
        </p:spPr>
      </p:pic>
      <p:sp>
        <p:nvSpPr>
          <p:cNvPr id="28" name="Arc 27"/>
          <p:cNvSpPr/>
          <p:nvPr/>
        </p:nvSpPr>
        <p:spPr>
          <a:xfrm>
            <a:off x="7109718" y="2711197"/>
            <a:ext cx="1058238" cy="966946"/>
          </a:xfrm>
          <a:prstGeom prst="arc">
            <a:avLst>
              <a:gd name="adj1" fmla="val 15650257"/>
              <a:gd name="adj2" fmla="val 0"/>
            </a:avLst>
          </a:prstGeom>
          <a:ln w="15875">
            <a:solidFill>
              <a:srgbClr val="FF0000"/>
            </a:solidFill>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9" name="Rectangle 28"/>
          <p:cNvSpPr/>
          <p:nvPr/>
        </p:nvSpPr>
        <p:spPr>
          <a:xfrm>
            <a:off x="7380669" y="3350943"/>
            <a:ext cx="978601" cy="276999"/>
          </a:xfrm>
          <a:prstGeom prst="rect">
            <a:avLst/>
          </a:prstGeom>
        </p:spPr>
        <p:txBody>
          <a:bodyPr wrap="none">
            <a:spAutoFit/>
          </a:bodyPr>
          <a:lstStyle/>
          <a:p>
            <a:r>
              <a:rPr lang="fr-FR" sz="1200" dirty="0" smtClean="0">
                <a:latin typeface="Cambria" panose="02040503050406030204" pitchFamily="18" charset="0"/>
              </a:rPr>
              <a:t>Résonnance</a:t>
            </a:r>
            <a:endParaRPr lang="fr-FR" sz="1200" dirty="0"/>
          </a:p>
        </p:txBody>
      </p:sp>
      <p:sp>
        <p:nvSpPr>
          <p:cNvPr id="30" name="ZoneTexte 29"/>
          <p:cNvSpPr txBox="1"/>
          <p:nvPr/>
        </p:nvSpPr>
        <p:spPr>
          <a:xfrm>
            <a:off x="95724" y="2775167"/>
            <a:ext cx="5061904" cy="923330"/>
          </a:xfrm>
          <a:prstGeom prst="rect">
            <a:avLst/>
          </a:prstGeom>
          <a:noFill/>
        </p:spPr>
        <p:txBody>
          <a:bodyPr wrap="square" rtlCol="0">
            <a:spAutoFit/>
          </a:bodyPr>
          <a:lstStyle/>
          <a:p>
            <a:pPr marL="171450" indent="-171450">
              <a:lnSpc>
                <a:spcPct val="150000"/>
              </a:lnSpc>
              <a:buFont typeface="Wingdings" panose="05000000000000000000" pitchFamily="2" charset="2"/>
              <a:buChar char="ü"/>
            </a:pPr>
            <a:r>
              <a:rPr lang="fr-FR" sz="1200" dirty="0" smtClean="0">
                <a:latin typeface="Cambria" panose="02040503050406030204" pitchFamily="18" charset="0"/>
              </a:rPr>
              <a:t>Augmentation des pertes cuivre et pertes fer</a:t>
            </a:r>
          </a:p>
          <a:p>
            <a:pPr marL="171450" indent="-171450">
              <a:lnSpc>
                <a:spcPct val="150000"/>
              </a:lnSpc>
              <a:buFont typeface="Wingdings" panose="05000000000000000000" pitchFamily="2" charset="2"/>
              <a:buChar char="ü"/>
            </a:pPr>
            <a:r>
              <a:rPr lang="fr-FR" sz="1200" dirty="0" smtClean="0">
                <a:latin typeface="Cambria" panose="02040503050406030204" pitchFamily="18" charset="0"/>
              </a:rPr>
              <a:t>Vibration et bruit: Les harmoniques de séquences négatives créent des couples inverse (couples résistants).</a:t>
            </a:r>
          </a:p>
        </p:txBody>
      </p:sp>
      <p:sp>
        <p:nvSpPr>
          <p:cNvPr id="31" name="Rectangle 30"/>
          <p:cNvSpPr/>
          <p:nvPr/>
        </p:nvSpPr>
        <p:spPr>
          <a:xfrm>
            <a:off x="301642" y="2574852"/>
            <a:ext cx="1664815" cy="276999"/>
          </a:xfrm>
          <a:prstGeom prst="rect">
            <a:avLst/>
          </a:prstGeom>
        </p:spPr>
        <p:txBody>
          <a:bodyPr wrap="none">
            <a:spAutoFit/>
          </a:bodyPr>
          <a:lstStyle/>
          <a:p>
            <a:r>
              <a:rPr lang="fr-FR" sz="1200" b="1" dirty="0" smtClean="0">
                <a:latin typeface="Cambria" panose="02040503050406030204" pitchFamily="18" charset="0"/>
              </a:rPr>
              <a:t>Machines tournantes</a:t>
            </a:r>
            <a:endParaRPr lang="fr-FR" sz="1200" b="1" dirty="0"/>
          </a:p>
        </p:txBody>
      </p:sp>
      <p:sp>
        <p:nvSpPr>
          <p:cNvPr id="32" name="Rectangle 31"/>
          <p:cNvSpPr/>
          <p:nvPr/>
        </p:nvSpPr>
        <p:spPr>
          <a:xfrm>
            <a:off x="301642" y="1234607"/>
            <a:ext cx="1384931" cy="276999"/>
          </a:xfrm>
          <a:prstGeom prst="rect">
            <a:avLst/>
          </a:prstGeom>
        </p:spPr>
        <p:txBody>
          <a:bodyPr wrap="none">
            <a:spAutoFit/>
          </a:bodyPr>
          <a:lstStyle/>
          <a:p>
            <a:r>
              <a:rPr lang="fr-FR" sz="1200" b="1" dirty="0" smtClean="0">
                <a:latin typeface="Cambria" panose="02040503050406030204" pitchFamily="18" charset="0"/>
              </a:rPr>
              <a:t>Transformateurs</a:t>
            </a:r>
            <a:endParaRPr lang="fr-FR" sz="1200" b="1" dirty="0"/>
          </a:p>
        </p:txBody>
      </p:sp>
      <p:sp>
        <p:nvSpPr>
          <p:cNvPr id="6" name="Espace réservé de la date 5"/>
          <p:cNvSpPr>
            <a:spLocks noGrp="1"/>
          </p:cNvSpPr>
          <p:nvPr>
            <p:ph type="dt" sz="half" idx="10"/>
          </p:nvPr>
        </p:nvSpPr>
        <p:spPr/>
        <p:txBody>
          <a:bodyPr/>
          <a:lstStyle/>
          <a:p>
            <a:fld id="{8AE54BCD-E190-483D-A517-D0A93E04BDD2}" type="datetime1">
              <a:rPr lang="en-US" smtClean="0"/>
              <a:t>4/12/2018</a:t>
            </a:fld>
            <a:endParaRPr lang="fr-FR"/>
          </a:p>
        </p:txBody>
      </p:sp>
      <p:sp>
        <p:nvSpPr>
          <p:cNvPr id="7" name="Espace réservé du pied de page 6"/>
          <p:cNvSpPr>
            <a:spLocks noGrp="1"/>
          </p:cNvSpPr>
          <p:nvPr>
            <p:ph type="ftr" sz="quarter" idx="11"/>
          </p:nvPr>
        </p:nvSpPr>
        <p:spPr/>
        <p:txBody>
          <a:bodyPr/>
          <a:lstStyle/>
          <a:p>
            <a:r>
              <a:rPr lang="fr-FR" smtClean="0"/>
              <a:t>F. HAMOUDI-Power Quality course</a:t>
            </a:r>
            <a:endParaRPr lang="fr-FR"/>
          </a:p>
        </p:txBody>
      </p:sp>
      <p:sp>
        <p:nvSpPr>
          <p:cNvPr id="14" name="Espace réservé du numéro de diapositive 13"/>
          <p:cNvSpPr>
            <a:spLocks noGrp="1"/>
          </p:cNvSpPr>
          <p:nvPr>
            <p:ph type="sldNum" sz="quarter" idx="12"/>
          </p:nvPr>
        </p:nvSpPr>
        <p:spPr/>
        <p:txBody>
          <a:bodyPr/>
          <a:lstStyle/>
          <a:p>
            <a:fld id="{B76D70BF-9E66-48FB-BC9D-44A2DEA7CFB5}" type="slidenum">
              <a:rPr lang="fr-FR" smtClean="0"/>
              <a:t>27</a:t>
            </a:fld>
            <a:endParaRPr lang="fr-FR"/>
          </a:p>
        </p:txBody>
      </p:sp>
      <p:sp>
        <p:nvSpPr>
          <p:cNvPr id="33" name="Rectangle 3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34" name="Rectangle 3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a:latin typeface="Cambria" panose="02040503050406030204" pitchFamily="18" charset="0"/>
              </a:rPr>
              <a:t>Effets des </a:t>
            </a:r>
            <a:r>
              <a:rPr lang="fr-FR" sz="2000" b="1" dirty="0" smtClean="0">
                <a:latin typeface="Cambria" panose="02040503050406030204" pitchFamily="18" charset="0"/>
              </a:rPr>
              <a:t>harmoniques</a:t>
            </a:r>
            <a:endParaRPr lang="fr-FR" sz="2000" b="1" dirty="0">
              <a:latin typeface="Cambria" panose="02040503050406030204" pitchFamily="18" charset="0"/>
            </a:endParaRPr>
          </a:p>
        </p:txBody>
      </p:sp>
    </p:spTree>
    <p:extLst>
      <p:ext uri="{BB962C8B-B14F-4D97-AF65-F5344CB8AC3E}">
        <p14:creationId xmlns:p14="http://schemas.microsoft.com/office/powerpoint/2010/main" val="6569017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2250" y="0"/>
            <a:ext cx="9144000" cy="2959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latin typeface="Cambria" panose="02040503050406030204" pitchFamily="18" charset="0"/>
              </a:rPr>
              <a:t>Effets des harmoniques</a:t>
            </a:r>
          </a:p>
        </p:txBody>
      </p:sp>
      <p:sp>
        <p:nvSpPr>
          <p:cNvPr id="5" name="Rectangle 4"/>
          <p:cNvSpPr/>
          <p:nvPr/>
        </p:nvSpPr>
        <p:spPr>
          <a:xfrm>
            <a:off x="2250" y="6531626"/>
            <a:ext cx="9144000" cy="3205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6" name="Rectangle 5"/>
          <p:cNvSpPr/>
          <p:nvPr/>
        </p:nvSpPr>
        <p:spPr>
          <a:xfrm>
            <a:off x="2250" y="359677"/>
            <a:ext cx="9144000" cy="2563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latin typeface="Cambria" panose="02040503050406030204" pitchFamily="18" charset="0"/>
              </a:rPr>
              <a:t>Condensateurs, Résonnance et amplification de la tension</a:t>
            </a:r>
          </a:p>
        </p:txBody>
      </p:sp>
      <p:sp>
        <p:nvSpPr>
          <p:cNvPr id="7" name="ZoneTexte 6"/>
          <p:cNvSpPr txBox="1"/>
          <p:nvPr/>
        </p:nvSpPr>
        <p:spPr>
          <a:xfrm>
            <a:off x="271324" y="904175"/>
            <a:ext cx="7578133" cy="923330"/>
          </a:xfrm>
          <a:prstGeom prst="rect">
            <a:avLst/>
          </a:prstGeom>
          <a:noFill/>
        </p:spPr>
        <p:txBody>
          <a:bodyPr wrap="square" rtlCol="0">
            <a:spAutoFit/>
          </a:bodyPr>
          <a:lstStyle/>
          <a:p>
            <a:pPr marL="171450" indent="-171450">
              <a:lnSpc>
                <a:spcPct val="150000"/>
              </a:lnSpc>
              <a:buFont typeface="Wingdings" panose="05000000000000000000" pitchFamily="2" charset="2"/>
              <a:buChar char="ü"/>
            </a:pPr>
            <a:r>
              <a:rPr lang="fr-FR" sz="1200" dirty="0" smtClean="0">
                <a:latin typeface="Cambria" panose="02040503050406030204" pitchFamily="18" charset="0"/>
              </a:rPr>
              <a:t>Déclenchement intempestif des relais;</a:t>
            </a:r>
          </a:p>
          <a:p>
            <a:pPr marL="171450" indent="-171450">
              <a:lnSpc>
                <a:spcPct val="150000"/>
              </a:lnSpc>
              <a:buFont typeface="Wingdings" panose="05000000000000000000" pitchFamily="2" charset="2"/>
              <a:buChar char="ü"/>
            </a:pPr>
            <a:r>
              <a:rPr lang="fr-FR" sz="1200" dirty="0" smtClean="0">
                <a:latin typeface="Cambria" panose="02040503050406030204" pitchFamily="18" charset="0"/>
              </a:rPr>
              <a:t>L’augmentation de la marge d’</a:t>
            </a:r>
            <a:r>
              <a:rPr lang="fr-FR" sz="1200" dirty="0">
                <a:latin typeface="Cambria" panose="02040503050406030204" pitchFamily="18" charset="0"/>
              </a:rPr>
              <a:t>e</a:t>
            </a:r>
            <a:r>
              <a:rPr lang="fr-FR" sz="1200" dirty="0" smtClean="0">
                <a:latin typeface="Cambria" panose="02040503050406030204" pitchFamily="18" charset="0"/>
              </a:rPr>
              <a:t>rreur de l’appareillage de mesure;</a:t>
            </a:r>
          </a:p>
          <a:p>
            <a:pPr marL="171450" indent="-171450">
              <a:lnSpc>
                <a:spcPct val="150000"/>
              </a:lnSpc>
              <a:buFont typeface="Wingdings" panose="05000000000000000000" pitchFamily="2" charset="2"/>
              <a:buChar char="ü"/>
            </a:pPr>
            <a:r>
              <a:rPr lang="fr-FR" sz="1200" dirty="0" smtClean="0">
                <a:latin typeface="Cambria" panose="02040503050406030204" pitchFamily="18" charset="0"/>
              </a:rPr>
              <a:t>Perturbation des commutations des convertisseur statique à cause du </a:t>
            </a:r>
            <a:r>
              <a:rPr lang="fr-FR" sz="1200" i="1" dirty="0" smtClean="0">
                <a:latin typeface="Cambria" panose="02040503050406030204" pitchFamily="18" charset="0"/>
              </a:rPr>
              <a:t>déplacement du zéro </a:t>
            </a:r>
            <a:r>
              <a:rPr lang="fr-FR" sz="1200" dirty="0" smtClean="0">
                <a:latin typeface="Cambria" panose="02040503050406030204" pitchFamily="18" charset="0"/>
              </a:rPr>
              <a:t>de la tension, </a:t>
            </a:r>
          </a:p>
        </p:txBody>
      </p:sp>
      <p:sp>
        <p:nvSpPr>
          <p:cNvPr id="8" name="ZoneTexte 7"/>
          <p:cNvSpPr txBox="1"/>
          <p:nvPr/>
        </p:nvSpPr>
        <p:spPr>
          <a:xfrm>
            <a:off x="271324" y="2240332"/>
            <a:ext cx="8543903" cy="612091"/>
          </a:xfrm>
          <a:prstGeom prst="rect">
            <a:avLst/>
          </a:prstGeom>
          <a:noFill/>
        </p:spPr>
        <p:txBody>
          <a:bodyPr wrap="square" rtlCol="0">
            <a:spAutoFit/>
          </a:bodyPr>
          <a:lstStyle/>
          <a:p>
            <a:pPr marL="171450" indent="-171450" algn="just">
              <a:lnSpc>
                <a:spcPct val="150000"/>
              </a:lnSpc>
              <a:buFont typeface="Wingdings" panose="05000000000000000000" pitchFamily="2" charset="2"/>
              <a:buChar char="ü"/>
            </a:pPr>
            <a:r>
              <a:rPr lang="fr-FR" sz="1200" dirty="0" smtClean="0">
                <a:latin typeface="Cambria" panose="02040503050406030204" pitchFamily="18" charset="0"/>
              </a:rPr>
              <a:t>Les effets à terme des harmoniques sont surtout de nature thermique, qui réduisent la durée de vie des matériaux par vieillissement prématuré,  </a:t>
            </a:r>
          </a:p>
        </p:txBody>
      </p:sp>
      <p:sp>
        <p:nvSpPr>
          <p:cNvPr id="9" name="Rectangle 8"/>
          <p:cNvSpPr/>
          <p:nvPr/>
        </p:nvSpPr>
        <p:spPr>
          <a:xfrm>
            <a:off x="392400" y="1952036"/>
            <a:ext cx="1224502" cy="276999"/>
          </a:xfrm>
          <a:prstGeom prst="rect">
            <a:avLst/>
          </a:prstGeom>
        </p:spPr>
        <p:txBody>
          <a:bodyPr wrap="none">
            <a:spAutoFit/>
          </a:bodyPr>
          <a:lstStyle/>
          <a:p>
            <a:r>
              <a:rPr lang="fr-FR" sz="1200" b="1" dirty="0" smtClean="0">
                <a:latin typeface="Cambria" panose="02040503050406030204" pitchFamily="18" charset="0"/>
              </a:rPr>
              <a:t>Effets à termes</a:t>
            </a:r>
            <a:endParaRPr lang="fr-FR" sz="1200" b="1" dirty="0"/>
          </a:p>
        </p:txBody>
      </p:sp>
      <p:sp>
        <p:nvSpPr>
          <p:cNvPr id="11" name="Rectangle à coins arrondis 10"/>
          <p:cNvSpPr/>
          <p:nvPr/>
        </p:nvSpPr>
        <p:spPr>
          <a:xfrm>
            <a:off x="271323" y="2982681"/>
            <a:ext cx="8698015" cy="430036"/>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1400" b="1" dirty="0" smtClean="0">
                <a:solidFill>
                  <a:schemeClr val="tx1"/>
                </a:solidFill>
              </a:rPr>
              <a:t>Normes relatives aux distorsions harmoniques</a:t>
            </a:r>
            <a:endParaRPr lang="fr-FR" sz="1400" b="1" dirty="0">
              <a:solidFill>
                <a:schemeClr val="tx1"/>
              </a:solidFill>
            </a:endParaRPr>
          </a:p>
        </p:txBody>
      </p:sp>
      <p:sp>
        <p:nvSpPr>
          <p:cNvPr id="15" name="Rectangle 14"/>
          <p:cNvSpPr/>
          <p:nvPr/>
        </p:nvSpPr>
        <p:spPr>
          <a:xfrm>
            <a:off x="271323" y="4251123"/>
            <a:ext cx="8698016" cy="1384995"/>
          </a:xfrm>
          <a:prstGeom prst="rect">
            <a:avLst/>
          </a:prstGeom>
          <a:solidFill>
            <a:schemeClr val="accent2">
              <a:lumMod val="20000"/>
              <a:lumOff val="80000"/>
            </a:schemeClr>
          </a:solidFill>
        </p:spPr>
        <p:txBody>
          <a:bodyPr wrap="square">
            <a:spAutoFit/>
          </a:bodyPr>
          <a:lstStyle/>
          <a:p>
            <a:pPr algn="just"/>
            <a:r>
              <a:rPr lang="fr-FR" sz="1200" b="1" dirty="0" smtClean="0">
                <a:latin typeface="Cambria" panose="02040503050406030204" pitchFamily="18" charset="0"/>
              </a:rPr>
              <a:t>Organismes de normalisation</a:t>
            </a:r>
            <a:endParaRPr lang="fr-FR" sz="1200" b="1" dirty="0"/>
          </a:p>
          <a:p>
            <a:pPr algn="just"/>
            <a:endParaRPr lang="fr-FR" sz="1200" b="1" dirty="0" smtClean="0">
              <a:latin typeface="Cambria" panose="02040503050406030204" pitchFamily="18" charset="0"/>
            </a:endParaRPr>
          </a:p>
          <a:p>
            <a:pPr marL="171450" indent="-171450" algn="just">
              <a:buFont typeface="Wingdings" panose="05000000000000000000" pitchFamily="2" charset="2"/>
              <a:buChar char="§"/>
            </a:pPr>
            <a:r>
              <a:rPr lang="fr-FR" sz="1200" b="1" dirty="0" smtClean="0">
                <a:latin typeface="Cambria" panose="02040503050406030204" pitchFamily="18" charset="0"/>
              </a:rPr>
              <a:t>IEC </a:t>
            </a:r>
            <a:r>
              <a:rPr lang="fr-FR" sz="1200" b="1" dirty="0">
                <a:latin typeface="Cambria" panose="02040503050406030204" pitchFamily="18" charset="0"/>
              </a:rPr>
              <a:t>(International </a:t>
            </a:r>
            <a:r>
              <a:rPr lang="fr-FR" sz="1200" b="1" dirty="0" err="1">
                <a:latin typeface="Cambria" panose="02040503050406030204" pitchFamily="18" charset="0"/>
              </a:rPr>
              <a:t>Electrotechnical</a:t>
            </a:r>
            <a:r>
              <a:rPr lang="fr-FR" sz="1200" b="1" dirty="0">
                <a:latin typeface="Cambria" panose="02040503050406030204" pitchFamily="18" charset="0"/>
              </a:rPr>
              <a:t> </a:t>
            </a:r>
            <a:r>
              <a:rPr lang="fr-FR" sz="1200" b="1" dirty="0" err="1">
                <a:latin typeface="Cambria" panose="02040503050406030204" pitchFamily="18" charset="0"/>
              </a:rPr>
              <a:t>comitee</a:t>
            </a:r>
            <a:r>
              <a:rPr lang="fr-FR" sz="1200" b="1" dirty="0" smtClean="0">
                <a:latin typeface="Cambria" panose="02040503050406030204" pitchFamily="18" charset="0"/>
              </a:rPr>
              <a:t>)</a:t>
            </a:r>
            <a:r>
              <a:rPr lang="fr-FR" sz="1200" dirty="0" smtClean="0">
                <a:latin typeface="Cambria" panose="02040503050406030204" pitchFamily="18" charset="0"/>
              </a:rPr>
              <a:t>, ou CEI (Comité Electrotechnique International ). Organisme plutôt Européen;</a:t>
            </a:r>
          </a:p>
          <a:p>
            <a:pPr marL="171450" indent="-171450" algn="just">
              <a:buFont typeface="Wingdings" panose="05000000000000000000" pitchFamily="2" charset="2"/>
              <a:buChar char="§"/>
            </a:pPr>
            <a:r>
              <a:rPr lang="fr-FR" sz="1200" b="1" dirty="0" smtClean="0">
                <a:latin typeface="Cambria" panose="02040503050406030204" pitchFamily="18" charset="0"/>
              </a:rPr>
              <a:t>IEEE </a:t>
            </a:r>
            <a:r>
              <a:rPr lang="fr-FR" sz="1200" b="1" dirty="0">
                <a:latin typeface="Cambria" panose="02040503050406030204" pitchFamily="18" charset="0"/>
              </a:rPr>
              <a:t>(Institute of </a:t>
            </a:r>
            <a:r>
              <a:rPr lang="fr-FR" sz="1200" b="1" dirty="0" err="1">
                <a:latin typeface="Cambria" panose="02040503050406030204" pitchFamily="18" charset="0"/>
              </a:rPr>
              <a:t>Electrical</a:t>
            </a:r>
            <a:r>
              <a:rPr lang="fr-FR" sz="1200" b="1" dirty="0">
                <a:latin typeface="Cambria" panose="02040503050406030204" pitchFamily="18" charset="0"/>
              </a:rPr>
              <a:t> and </a:t>
            </a:r>
            <a:r>
              <a:rPr lang="fr-FR" sz="1200" b="1" dirty="0" err="1">
                <a:latin typeface="Cambria" panose="02040503050406030204" pitchFamily="18" charset="0"/>
              </a:rPr>
              <a:t>Electronics</a:t>
            </a:r>
            <a:r>
              <a:rPr lang="fr-FR" sz="1200" b="1" dirty="0">
                <a:latin typeface="Cambria" panose="02040503050406030204" pitchFamily="18" charset="0"/>
              </a:rPr>
              <a:t> </a:t>
            </a:r>
            <a:r>
              <a:rPr lang="fr-FR" sz="1200" b="1" dirty="0" err="1">
                <a:latin typeface="Cambria" panose="02040503050406030204" pitchFamily="18" charset="0"/>
              </a:rPr>
              <a:t>Engineers</a:t>
            </a:r>
            <a:r>
              <a:rPr lang="fr-FR" sz="1200" b="1" dirty="0" smtClean="0">
                <a:latin typeface="Cambria" panose="02040503050406030204" pitchFamily="18" charset="0"/>
              </a:rPr>
              <a:t>)</a:t>
            </a:r>
            <a:r>
              <a:rPr lang="fr-FR" sz="1200" dirty="0" smtClean="0">
                <a:latin typeface="Cambria" panose="02040503050406030204" pitchFamily="18" charset="0"/>
              </a:rPr>
              <a:t>. Organisme plutôt American,</a:t>
            </a:r>
          </a:p>
          <a:p>
            <a:pPr algn="just"/>
            <a:endParaRPr lang="fr-FR" sz="1200" dirty="0" smtClean="0">
              <a:latin typeface="Cambria" panose="02040503050406030204" pitchFamily="18" charset="0"/>
            </a:endParaRPr>
          </a:p>
          <a:p>
            <a:pPr algn="just"/>
            <a:r>
              <a:rPr lang="fr-FR" sz="1200" dirty="0" smtClean="0">
                <a:latin typeface="Cambria" panose="02040503050406030204" pitchFamily="18" charset="0"/>
              </a:rPr>
              <a:t>Ces organismes fixent les normes en vigueur dans le domaine du génie électrique. Pour ce qui est des harmoniques, ils fixe les limites des distorsions harmoniques pour les équipements et le réseau de </a:t>
            </a:r>
            <a:r>
              <a:rPr lang="fr-FR" sz="1200" dirty="0" err="1" smtClean="0">
                <a:latin typeface="Cambria" panose="02040503050406030204" pitchFamily="18" charset="0"/>
              </a:rPr>
              <a:t>distibution</a:t>
            </a:r>
            <a:r>
              <a:rPr lang="fr-FR" sz="1200" dirty="0" smtClean="0">
                <a:latin typeface="Cambria" panose="02040503050406030204" pitchFamily="18" charset="0"/>
              </a:rPr>
              <a:t>   </a:t>
            </a:r>
            <a:endParaRPr lang="fr-FR" sz="1200" dirty="0"/>
          </a:p>
        </p:txBody>
      </p:sp>
      <p:sp>
        <p:nvSpPr>
          <p:cNvPr id="16" name="Rectangle 15"/>
          <p:cNvSpPr/>
          <p:nvPr/>
        </p:nvSpPr>
        <p:spPr>
          <a:xfrm>
            <a:off x="271324" y="6028410"/>
            <a:ext cx="8698015" cy="276999"/>
          </a:xfrm>
          <a:prstGeom prst="rect">
            <a:avLst/>
          </a:prstGeom>
          <a:solidFill>
            <a:srgbClr val="92D050"/>
          </a:solidFill>
        </p:spPr>
        <p:txBody>
          <a:bodyPr wrap="square">
            <a:spAutoFit/>
          </a:bodyPr>
          <a:lstStyle/>
          <a:p>
            <a:pPr algn="just"/>
            <a:r>
              <a:rPr lang="fr-FR" sz="1200" b="1" dirty="0" smtClean="0">
                <a:latin typeface="Cambria" panose="02040503050406030204" pitchFamily="18" charset="0"/>
              </a:rPr>
              <a:t>Les normes fixes les responsabilités du fournisseur et du client </a:t>
            </a:r>
            <a:endParaRPr lang="fr-FR" sz="1200" b="1" dirty="0"/>
          </a:p>
        </p:txBody>
      </p:sp>
      <p:sp>
        <p:nvSpPr>
          <p:cNvPr id="2" name="Espace réservé de la date 1"/>
          <p:cNvSpPr>
            <a:spLocks noGrp="1"/>
          </p:cNvSpPr>
          <p:nvPr>
            <p:ph type="dt" sz="half" idx="10"/>
          </p:nvPr>
        </p:nvSpPr>
        <p:spPr/>
        <p:txBody>
          <a:bodyPr/>
          <a:lstStyle/>
          <a:p>
            <a:fld id="{CFC482D6-0A3C-4651-B9F9-3E3F469FE08C}"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dirty="0" smtClean="0"/>
              <a:t>F. HAMOUDI-Power </a:t>
            </a:r>
            <a:r>
              <a:rPr lang="fr-FR" dirty="0" err="1" smtClean="0"/>
              <a:t>Quality</a:t>
            </a:r>
            <a:r>
              <a:rPr lang="fr-FR" dirty="0" smtClean="0"/>
              <a:t> course</a:t>
            </a:r>
            <a:endParaRPr lang="fr-FR" dirty="0"/>
          </a:p>
        </p:txBody>
      </p:sp>
      <p:sp>
        <p:nvSpPr>
          <p:cNvPr id="10" name="Espace réservé du numéro de diapositive 9"/>
          <p:cNvSpPr>
            <a:spLocks noGrp="1"/>
          </p:cNvSpPr>
          <p:nvPr>
            <p:ph type="sldNum" sz="quarter" idx="12"/>
          </p:nvPr>
        </p:nvSpPr>
        <p:spPr/>
        <p:txBody>
          <a:bodyPr/>
          <a:lstStyle/>
          <a:p>
            <a:fld id="{B76D70BF-9E66-48FB-BC9D-44A2DEA7CFB5}" type="slidenum">
              <a:rPr lang="fr-FR" smtClean="0"/>
              <a:t>28</a:t>
            </a:fld>
            <a:endParaRPr lang="fr-FR"/>
          </a:p>
        </p:txBody>
      </p:sp>
      <p:sp>
        <p:nvSpPr>
          <p:cNvPr id="19" name="Rectangle 18"/>
          <p:cNvSpPr/>
          <p:nvPr/>
        </p:nvSpPr>
        <p:spPr>
          <a:xfrm>
            <a:off x="271323" y="3545934"/>
            <a:ext cx="8271047" cy="461665"/>
          </a:xfrm>
          <a:prstGeom prst="rect">
            <a:avLst/>
          </a:prstGeom>
        </p:spPr>
        <p:txBody>
          <a:bodyPr wrap="none">
            <a:spAutoFit/>
          </a:bodyPr>
          <a:lstStyle/>
          <a:p>
            <a:r>
              <a:rPr lang="fr-FR" sz="1200" b="1" dirty="0" smtClean="0">
                <a:latin typeface="Cambria" panose="02040503050406030204" pitchFamily="18" charset="0"/>
              </a:rPr>
              <a:t>Objectifs des normes: </a:t>
            </a:r>
            <a:r>
              <a:rPr lang="fr-FR" sz="1200" dirty="0">
                <a:latin typeface="Cambria" panose="02040503050406030204" pitchFamily="18" charset="0"/>
              </a:rPr>
              <a:t>Limiter les niveaux de distorsions harmoniques pour réduire leurs effets sur le réseau et les charges</a:t>
            </a:r>
            <a:endParaRPr lang="fr-FR" sz="1200" dirty="0"/>
          </a:p>
          <a:p>
            <a:endParaRPr lang="fr-FR" sz="1200" b="1" dirty="0"/>
          </a:p>
        </p:txBody>
      </p:sp>
    </p:spTree>
    <p:extLst>
      <p:ext uri="{BB962C8B-B14F-4D97-AF65-F5344CB8AC3E}">
        <p14:creationId xmlns:p14="http://schemas.microsoft.com/office/powerpoint/2010/main" val="11183294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99559" y="1149642"/>
            <a:ext cx="3678162" cy="1200329"/>
          </a:xfrm>
          <a:prstGeom prst="rect">
            <a:avLst/>
          </a:prstGeom>
          <a:solidFill>
            <a:schemeClr val="accent4">
              <a:lumMod val="60000"/>
              <a:lumOff val="40000"/>
            </a:schemeClr>
          </a:solidFill>
        </p:spPr>
        <p:txBody>
          <a:bodyPr wrap="square">
            <a:spAutoFit/>
          </a:bodyPr>
          <a:lstStyle/>
          <a:p>
            <a:pPr algn="just"/>
            <a:r>
              <a:rPr lang="fr-FR" sz="1200" dirty="0" smtClean="0">
                <a:solidFill>
                  <a:srgbClr val="000000"/>
                </a:solidFill>
                <a:latin typeface="Cambria" panose="02040503050406030204" pitchFamily="18" charset="0"/>
              </a:rPr>
              <a:t>Fixe les niveaux </a:t>
            </a:r>
            <a:r>
              <a:rPr lang="fr-FR" sz="1200" dirty="0">
                <a:solidFill>
                  <a:srgbClr val="000000"/>
                </a:solidFill>
                <a:latin typeface="Cambria" panose="02040503050406030204" pitchFamily="18" charset="0"/>
              </a:rPr>
              <a:t>de </a:t>
            </a:r>
            <a:r>
              <a:rPr lang="fr-FR" sz="1200" dirty="0" smtClean="0">
                <a:solidFill>
                  <a:srgbClr val="000000"/>
                </a:solidFill>
                <a:latin typeface="Cambria" panose="02040503050406030204" pitchFamily="18" charset="0"/>
              </a:rPr>
              <a:t>compatibilit</a:t>
            </a:r>
            <a:r>
              <a:rPr lang="fr-FR" sz="1200" dirty="0">
                <a:solidFill>
                  <a:srgbClr val="000000"/>
                </a:solidFill>
                <a:latin typeface="Cambria" panose="02040503050406030204" pitchFamily="18" charset="0"/>
              </a:rPr>
              <a:t>é</a:t>
            </a:r>
            <a:r>
              <a:rPr lang="fr-FR" sz="1200" dirty="0" smtClean="0">
                <a:solidFill>
                  <a:srgbClr val="000000"/>
                </a:solidFill>
                <a:latin typeface="Cambria" panose="02040503050406030204" pitchFamily="18" charset="0"/>
              </a:rPr>
              <a:t> </a:t>
            </a:r>
            <a:r>
              <a:rPr lang="fr-FR" sz="1200" dirty="0">
                <a:solidFill>
                  <a:srgbClr val="000000"/>
                </a:solidFill>
                <a:latin typeface="Cambria" panose="02040503050406030204" pitchFamily="18" charset="0"/>
              </a:rPr>
              <a:t>des tensions harmoniques </a:t>
            </a:r>
            <a:r>
              <a:rPr lang="fr-FR" sz="1200" dirty="0" smtClean="0">
                <a:solidFill>
                  <a:srgbClr val="000000"/>
                </a:solidFill>
                <a:latin typeface="Cambria" panose="02040503050406030204" pitchFamily="18" charset="0"/>
              </a:rPr>
              <a:t>sur les réseaux </a:t>
            </a:r>
            <a:r>
              <a:rPr lang="fr-FR" sz="1200" dirty="0">
                <a:solidFill>
                  <a:srgbClr val="000000"/>
                </a:solidFill>
                <a:latin typeface="Cambria" panose="02040503050406030204" pitchFamily="18" charset="0"/>
              </a:rPr>
              <a:t>publics basse </a:t>
            </a:r>
            <a:r>
              <a:rPr lang="fr-FR" sz="1200" dirty="0" smtClean="0">
                <a:solidFill>
                  <a:srgbClr val="000000"/>
                </a:solidFill>
                <a:latin typeface="Cambria" panose="02040503050406030204" pitchFamily="18" charset="0"/>
              </a:rPr>
              <a:t>tension. </a:t>
            </a:r>
            <a:endParaRPr lang="fr-FR" sz="1200" dirty="0">
              <a:solidFill>
                <a:srgbClr val="000000"/>
              </a:solidFill>
              <a:latin typeface="Cambria" panose="02040503050406030204" pitchFamily="18" charset="0"/>
            </a:endParaRPr>
          </a:p>
          <a:p>
            <a:pPr algn="just"/>
            <a:r>
              <a:rPr lang="fr-FR" sz="1200" dirty="0" smtClean="0">
                <a:solidFill>
                  <a:srgbClr val="000000"/>
                </a:solidFill>
                <a:latin typeface="Cambria" panose="02040503050406030204" pitchFamily="18" charset="0"/>
              </a:rPr>
              <a:t>Cette </a:t>
            </a:r>
            <a:r>
              <a:rPr lang="fr-FR" sz="1200" dirty="0">
                <a:solidFill>
                  <a:srgbClr val="000000"/>
                </a:solidFill>
                <a:latin typeface="Cambria" panose="02040503050406030204" pitchFamily="18" charset="0"/>
              </a:rPr>
              <a:t>norme limite </a:t>
            </a:r>
            <a:r>
              <a:rPr lang="fr-FR" sz="1200" dirty="0" smtClean="0">
                <a:solidFill>
                  <a:srgbClr val="000000"/>
                </a:solidFill>
                <a:latin typeface="Cambria" panose="02040503050406030204" pitchFamily="18" charset="0"/>
              </a:rPr>
              <a:t>à </a:t>
            </a:r>
            <a:r>
              <a:rPr lang="fr-FR" sz="1200" dirty="0">
                <a:solidFill>
                  <a:srgbClr val="000000"/>
                </a:solidFill>
                <a:latin typeface="Cambria" panose="02040503050406030204" pitchFamily="18" charset="0"/>
              </a:rPr>
              <a:t>8% le THD jusqu’au </a:t>
            </a:r>
            <a:r>
              <a:rPr lang="fr-FR" sz="1200" dirty="0" smtClean="0">
                <a:solidFill>
                  <a:srgbClr val="000000"/>
                </a:solidFill>
                <a:latin typeface="Cambria" panose="02040503050406030204" pitchFamily="18" charset="0"/>
              </a:rPr>
              <a:t>40 </a:t>
            </a:r>
            <a:r>
              <a:rPr lang="fr-FR" sz="1200" dirty="0" err="1" smtClean="0">
                <a:solidFill>
                  <a:srgbClr val="000000"/>
                </a:solidFill>
                <a:latin typeface="Cambria" panose="02040503050406030204" pitchFamily="18" charset="0"/>
              </a:rPr>
              <a:t>ème</a:t>
            </a:r>
            <a:r>
              <a:rPr lang="fr-FR" sz="1200" dirty="0" smtClean="0">
                <a:solidFill>
                  <a:srgbClr val="000000"/>
                </a:solidFill>
                <a:latin typeface="Cambria" panose="02040503050406030204" pitchFamily="18" charset="0"/>
              </a:rPr>
              <a:t> </a:t>
            </a:r>
            <a:r>
              <a:rPr lang="fr-FR" sz="1200" dirty="0">
                <a:solidFill>
                  <a:srgbClr val="000000"/>
                </a:solidFill>
                <a:latin typeface="Cambria" panose="02040503050406030204" pitchFamily="18" charset="0"/>
              </a:rPr>
              <a:t>rang</a:t>
            </a:r>
            <a:r>
              <a:rPr lang="fr-FR" sz="1200" dirty="0" smtClean="0">
                <a:solidFill>
                  <a:srgbClr val="000000"/>
                </a:solidFill>
                <a:latin typeface="Cambria" panose="02040503050406030204" pitchFamily="18" charset="0"/>
              </a:rPr>
              <a:t>.</a:t>
            </a:r>
          </a:p>
          <a:p>
            <a:pPr algn="just"/>
            <a:r>
              <a:rPr lang="fr-FR" sz="1200" b="1" dirty="0" smtClean="0">
                <a:solidFill>
                  <a:srgbClr val="000000"/>
                </a:solidFill>
                <a:latin typeface="Cambria" panose="02040503050406030204" pitchFamily="18" charset="0"/>
              </a:rPr>
              <a:t>Objectif</a:t>
            </a:r>
            <a:r>
              <a:rPr lang="fr-FR" sz="1200" dirty="0" smtClean="0">
                <a:solidFill>
                  <a:srgbClr val="000000"/>
                </a:solidFill>
                <a:latin typeface="Cambria" panose="02040503050406030204" pitchFamily="18" charset="0"/>
              </a:rPr>
              <a:t>: </a:t>
            </a:r>
            <a:r>
              <a:rPr lang="fr-FR" sz="1200" dirty="0">
                <a:solidFill>
                  <a:srgbClr val="000000"/>
                </a:solidFill>
                <a:latin typeface="Cambria" panose="02040503050406030204" pitchFamily="18" charset="0"/>
              </a:rPr>
              <a:t>protection des équipements</a:t>
            </a:r>
          </a:p>
          <a:p>
            <a:pPr algn="just"/>
            <a:r>
              <a:rPr lang="fr-FR" sz="1200" dirty="0">
                <a:solidFill>
                  <a:srgbClr val="000000"/>
                </a:solidFill>
                <a:latin typeface="Cambria" panose="02040503050406030204" pitchFamily="18" charset="0"/>
              </a:rPr>
              <a:t>raccordés au réseau. </a:t>
            </a:r>
          </a:p>
        </p:txBody>
      </p:sp>
      <p:sp>
        <p:nvSpPr>
          <p:cNvPr id="8" name="Rectangle 7"/>
          <p:cNvSpPr/>
          <p:nvPr/>
        </p:nvSpPr>
        <p:spPr>
          <a:xfrm>
            <a:off x="99559" y="3575352"/>
            <a:ext cx="8862833" cy="830997"/>
          </a:xfrm>
          <a:prstGeom prst="rect">
            <a:avLst/>
          </a:prstGeom>
          <a:solidFill>
            <a:schemeClr val="accent4">
              <a:lumMod val="60000"/>
              <a:lumOff val="40000"/>
            </a:schemeClr>
          </a:solidFill>
        </p:spPr>
        <p:txBody>
          <a:bodyPr wrap="square">
            <a:spAutoFit/>
          </a:bodyPr>
          <a:lstStyle/>
          <a:p>
            <a:r>
              <a:rPr lang="fr-FR" sz="1200" dirty="0" smtClean="0">
                <a:solidFill>
                  <a:srgbClr val="000000"/>
                </a:solidFill>
                <a:latin typeface="Cambria" panose="02040503050406030204" pitchFamily="18" charset="0"/>
              </a:rPr>
              <a:t>Définissent </a:t>
            </a:r>
            <a:r>
              <a:rPr lang="fr-FR" sz="1200" dirty="0">
                <a:solidFill>
                  <a:srgbClr val="000000"/>
                </a:solidFill>
                <a:latin typeface="Cambria" panose="02040503050406030204" pitchFamily="18" charset="0"/>
              </a:rPr>
              <a:t>les limites des é</a:t>
            </a:r>
            <a:r>
              <a:rPr lang="fr-FR" sz="1200" dirty="0" smtClean="0">
                <a:solidFill>
                  <a:srgbClr val="000000"/>
                </a:solidFill>
                <a:latin typeface="Cambria" panose="02040503050406030204" pitchFamily="18" charset="0"/>
              </a:rPr>
              <a:t>missions</a:t>
            </a:r>
            <a:endParaRPr lang="fr-FR" sz="1200" dirty="0">
              <a:solidFill>
                <a:srgbClr val="000000"/>
              </a:solidFill>
              <a:latin typeface="Cambria" panose="02040503050406030204" pitchFamily="18" charset="0"/>
            </a:endParaRPr>
          </a:p>
          <a:p>
            <a:r>
              <a:rPr lang="fr-FR" sz="1200" dirty="0">
                <a:solidFill>
                  <a:srgbClr val="000000"/>
                </a:solidFill>
                <a:latin typeface="Cambria" panose="02040503050406030204" pitchFamily="18" charset="0"/>
              </a:rPr>
              <a:t>des courants harmoniques pour les é</a:t>
            </a:r>
            <a:r>
              <a:rPr lang="fr-FR" sz="1200" dirty="0" smtClean="0">
                <a:solidFill>
                  <a:srgbClr val="000000"/>
                </a:solidFill>
                <a:latin typeface="Cambria" panose="02040503050406030204" pitchFamily="18" charset="0"/>
              </a:rPr>
              <a:t>quipement raccordés </a:t>
            </a:r>
            <a:r>
              <a:rPr lang="fr-FR" sz="1200" dirty="0">
                <a:solidFill>
                  <a:srgbClr val="000000"/>
                </a:solidFill>
                <a:latin typeface="Cambria" panose="02040503050406030204" pitchFamily="18" charset="0"/>
              </a:rPr>
              <a:t>au </a:t>
            </a:r>
            <a:r>
              <a:rPr lang="fr-FR" sz="1200" dirty="0" smtClean="0">
                <a:solidFill>
                  <a:srgbClr val="000000"/>
                </a:solidFill>
                <a:latin typeface="Cambria" panose="02040503050406030204" pitchFamily="18" charset="0"/>
              </a:rPr>
              <a:t>réseau </a:t>
            </a:r>
            <a:r>
              <a:rPr lang="fr-FR" sz="1200" dirty="0">
                <a:solidFill>
                  <a:srgbClr val="000000"/>
                </a:solidFill>
                <a:latin typeface="Cambria" panose="02040503050406030204" pitchFamily="18" charset="0"/>
              </a:rPr>
              <a:t>basse </a:t>
            </a:r>
            <a:r>
              <a:rPr lang="fr-FR" sz="1200" dirty="0" smtClean="0">
                <a:solidFill>
                  <a:srgbClr val="000000"/>
                </a:solidFill>
                <a:latin typeface="Cambria" panose="02040503050406030204" pitchFamily="18" charset="0"/>
              </a:rPr>
              <a:t>tension, dont </a:t>
            </a:r>
            <a:r>
              <a:rPr lang="fr-FR" sz="1200" dirty="0">
                <a:solidFill>
                  <a:srgbClr val="000000"/>
                </a:solidFill>
                <a:latin typeface="Cambria" panose="02040503050406030204" pitchFamily="18" charset="0"/>
              </a:rPr>
              <a:t>le courant par phase est respectivement </a:t>
            </a:r>
            <a:r>
              <a:rPr lang="fr-FR" sz="1200" dirty="0" smtClean="0">
                <a:solidFill>
                  <a:srgbClr val="000000"/>
                </a:solidFill>
                <a:latin typeface="Cambria" panose="02040503050406030204" pitchFamily="18" charset="0"/>
              </a:rPr>
              <a:t>inférieur </a:t>
            </a:r>
            <a:r>
              <a:rPr lang="fr-FR" sz="1200" dirty="0">
                <a:solidFill>
                  <a:srgbClr val="000000"/>
                </a:solidFill>
                <a:latin typeface="Cambria" panose="02040503050406030204" pitchFamily="18" charset="0"/>
              </a:rPr>
              <a:t>ou </a:t>
            </a:r>
            <a:r>
              <a:rPr lang="fr-FR" sz="1200" dirty="0" smtClean="0">
                <a:solidFill>
                  <a:srgbClr val="000000"/>
                </a:solidFill>
                <a:latin typeface="Cambria" panose="02040503050406030204" pitchFamily="18" charset="0"/>
              </a:rPr>
              <a:t>égal </a:t>
            </a:r>
            <a:r>
              <a:rPr lang="fr-FR" sz="1200" dirty="0">
                <a:solidFill>
                  <a:srgbClr val="000000"/>
                </a:solidFill>
                <a:latin typeface="Cambria" panose="02040503050406030204" pitchFamily="18" charset="0"/>
              </a:rPr>
              <a:t>et </a:t>
            </a:r>
            <a:r>
              <a:rPr lang="fr-FR" sz="1200" dirty="0" smtClean="0">
                <a:solidFill>
                  <a:srgbClr val="000000"/>
                </a:solidFill>
                <a:latin typeface="Cambria" panose="02040503050406030204" pitchFamily="18" charset="0"/>
              </a:rPr>
              <a:t>supérieur à </a:t>
            </a:r>
            <a:r>
              <a:rPr lang="fr-FR" sz="1200" dirty="0">
                <a:solidFill>
                  <a:srgbClr val="000000"/>
                </a:solidFill>
                <a:latin typeface="Cambria" panose="02040503050406030204" pitchFamily="18" charset="0"/>
              </a:rPr>
              <a:t>16 A. L’objectif de ces limites est de </a:t>
            </a:r>
            <a:r>
              <a:rPr lang="fr-FR" sz="1200" dirty="0" smtClean="0">
                <a:solidFill>
                  <a:srgbClr val="000000"/>
                </a:solidFill>
                <a:latin typeface="Cambria" panose="02040503050406030204" pitchFamily="18" charset="0"/>
              </a:rPr>
              <a:t>réduire </a:t>
            </a:r>
            <a:r>
              <a:rPr lang="fr-FR" sz="1200" dirty="0">
                <a:solidFill>
                  <a:srgbClr val="000000"/>
                </a:solidFill>
                <a:latin typeface="Cambria" panose="02040503050406030204" pitchFamily="18" charset="0"/>
              </a:rPr>
              <a:t>l’impact des courants harmoniques</a:t>
            </a:r>
          </a:p>
          <a:p>
            <a:r>
              <a:rPr lang="fr-FR" sz="1200" dirty="0">
                <a:solidFill>
                  <a:srgbClr val="000000"/>
                </a:solidFill>
                <a:latin typeface="Cambria" panose="02040503050406030204" pitchFamily="18" charset="0"/>
              </a:rPr>
              <a:t>sur la tension, afin de respecter les limites de </a:t>
            </a:r>
            <a:r>
              <a:rPr lang="fr-FR" sz="1200" dirty="0" smtClean="0">
                <a:solidFill>
                  <a:srgbClr val="000000"/>
                </a:solidFill>
                <a:latin typeface="Cambria" panose="02040503050406030204" pitchFamily="18" charset="0"/>
              </a:rPr>
              <a:t>compatibilité fixées </a:t>
            </a:r>
            <a:r>
              <a:rPr lang="fr-FR" sz="1200" dirty="0">
                <a:solidFill>
                  <a:srgbClr val="000000"/>
                </a:solidFill>
                <a:latin typeface="Cambria" panose="02040503050406030204" pitchFamily="18" charset="0"/>
              </a:rPr>
              <a:t>par IEC </a:t>
            </a:r>
            <a:r>
              <a:rPr lang="fr-FR" sz="1200" dirty="0" smtClean="0">
                <a:solidFill>
                  <a:srgbClr val="000000"/>
                </a:solidFill>
                <a:latin typeface="Cambria" panose="02040503050406030204" pitchFamily="18" charset="0"/>
              </a:rPr>
              <a:t>61000-2-2</a:t>
            </a:r>
            <a:r>
              <a:rPr lang="fr-FR" sz="1200" dirty="0">
                <a:solidFill>
                  <a:srgbClr val="000000"/>
                </a:solidFill>
                <a:latin typeface="Cambria" panose="02040503050406030204" pitchFamily="18" charset="0"/>
              </a:rPr>
              <a:t>. </a:t>
            </a:r>
            <a:endParaRPr lang="fr-FR" sz="1200" dirty="0">
              <a:latin typeface="Cambria" panose="02040503050406030204" pitchFamily="18" charset="0"/>
            </a:endParaRPr>
          </a:p>
        </p:txBody>
      </p:sp>
      <p:sp>
        <p:nvSpPr>
          <p:cNvPr id="9" name="Rectangle 8"/>
          <p:cNvSpPr/>
          <p:nvPr/>
        </p:nvSpPr>
        <p:spPr>
          <a:xfrm>
            <a:off x="99559" y="872643"/>
            <a:ext cx="1297278" cy="276999"/>
          </a:xfrm>
          <a:prstGeom prst="rect">
            <a:avLst/>
          </a:prstGeom>
          <a:solidFill>
            <a:schemeClr val="accent1">
              <a:lumMod val="40000"/>
              <a:lumOff val="60000"/>
            </a:schemeClr>
          </a:solidFill>
        </p:spPr>
        <p:txBody>
          <a:bodyPr wrap="none">
            <a:spAutoFit/>
          </a:bodyPr>
          <a:lstStyle/>
          <a:p>
            <a:pPr algn="just"/>
            <a:r>
              <a:rPr lang="fr-FR" sz="1200" b="1" dirty="0">
                <a:solidFill>
                  <a:srgbClr val="000000"/>
                </a:solidFill>
                <a:latin typeface="Cambria" panose="02040503050406030204" pitchFamily="18" charset="0"/>
              </a:rPr>
              <a:t>IEC 61000-2-2 </a:t>
            </a:r>
            <a:r>
              <a:rPr lang="fr-FR" sz="1200" dirty="0">
                <a:solidFill>
                  <a:srgbClr val="000000"/>
                </a:solidFill>
                <a:latin typeface="Cambria" panose="02040503050406030204" pitchFamily="18" charset="0"/>
              </a:rPr>
              <a:t>: </a:t>
            </a:r>
          </a:p>
        </p:txBody>
      </p:sp>
      <p:sp>
        <p:nvSpPr>
          <p:cNvPr id="10" name="Rectangle 9"/>
          <p:cNvSpPr/>
          <p:nvPr/>
        </p:nvSpPr>
        <p:spPr>
          <a:xfrm>
            <a:off x="99559" y="3298261"/>
            <a:ext cx="2433936" cy="276999"/>
          </a:xfrm>
          <a:prstGeom prst="rect">
            <a:avLst/>
          </a:prstGeom>
          <a:solidFill>
            <a:schemeClr val="accent1">
              <a:lumMod val="40000"/>
              <a:lumOff val="60000"/>
            </a:schemeClr>
          </a:solidFill>
        </p:spPr>
        <p:txBody>
          <a:bodyPr wrap="none">
            <a:spAutoFit/>
          </a:bodyPr>
          <a:lstStyle/>
          <a:p>
            <a:r>
              <a:rPr lang="fr-FR" sz="1200" b="1" dirty="0">
                <a:solidFill>
                  <a:srgbClr val="000000"/>
                </a:solidFill>
                <a:latin typeface="Cambria" panose="02040503050406030204" pitchFamily="18" charset="0"/>
              </a:rPr>
              <a:t>IEC 61000-3-2 et IEC 61000-3-4 </a:t>
            </a:r>
            <a:endParaRPr lang="fr-FR" sz="1200" dirty="0"/>
          </a:p>
        </p:txBody>
      </p:sp>
      <p:pic>
        <p:nvPicPr>
          <p:cNvPr id="11" name="Image 10"/>
          <p:cNvPicPr>
            <a:picLocks noChangeAspect="1"/>
          </p:cNvPicPr>
          <p:nvPr/>
        </p:nvPicPr>
        <p:blipFill>
          <a:blip r:embed="rId2"/>
          <a:stretch>
            <a:fillRect/>
          </a:stretch>
        </p:blipFill>
        <p:spPr>
          <a:xfrm>
            <a:off x="4028519" y="816477"/>
            <a:ext cx="4933873" cy="2312497"/>
          </a:xfrm>
          <a:prstGeom prst="rect">
            <a:avLst/>
          </a:prstGeom>
        </p:spPr>
      </p:pic>
      <p:pic>
        <p:nvPicPr>
          <p:cNvPr id="12" name="Image 11"/>
          <p:cNvPicPr>
            <a:picLocks noChangeAspect="1"/>
          </p:cNvPicPr>
          <p:nvPr/>
        </p:nvPicPr>
        <p:blipFill>
          <a:blip r:embed="rId3"/>
          <a:stretch>
            <a:fillRect/>
          </a:stretch>
        </p:blipFill>
        <p:spPr>
          <a:xfrm>
            <a:off x="99694" y="4468100"/>
            <a:ext cx="3928825" cy="1816417"/>
          </a:xfrm>
          <a:prstGeom prst="rect">
            <a:avLst/>
          </a:prstGeom>
        </p:spPr>
      </p:pic>
      <p:sp>
        <p:nvSpPr>
          <p:cNvPr id="13" name="Rectangle 12"/>
          <p:cNvSpPr/>
          <p:nvPr/>
        </p:nvSpPr>
        <p:spPr>
          <a:xfrm>
            <a:off x="99559" y="6213076"/>
            <a:ext cx="3928965" cy="461665"/>
          </a:xfrm>
          <a:prstGeom prst="rect">
            <a:avLst/>
          </a:prstGeom>
        </p:spPr>
        <p:txBody>
          <a:bodyPr wrap="square">
            <a:spAutoFit/>
          </a:bodyPr>
          <a:lstStyle/>
          <a:p>
            <a:pPr algn="just"/>
            <a:r>
              <a:rPr lang="fr-FR" sz="1200" dirty="0" smtClean="0">
                <a:solidFill>
                  <a:srgbClr val="000000"/>
                </a:solidFill>
                <a:latin typeface="Cambria" panose="02040503050406030204" pitchFamily="18" charset="0"/>
              </a:rPr>
              <a:t>Limites des émissions des courants harmoniques selon la norme IEC 61000-3-2</a:t>
            </a:r>
            <a:endParaRPr lang="fr-FR" sz="1200" dirty="0">
              <a:solidFill>
                <a:srgbClr val="000000"/>
              </a:solidFill>
              <a:latin typeface="Cambria" panose="02040503050406030204" pitchFamily="18" charset="0"/>
            </a:endParaRPr>
          </a:p>
        </p:txBody>
      </p:sp>
      <p:sp>
        <p:nvSpPr>
          <p:cNvPr id="14" name="Rectangle 13"/>
          <p:cNvSpPr/>
          <p:nvPr/>
        </p:nvSpPr>
        <p:spPr>
          <a:xfrm>
            <a:off x="4028519" y="3053427"/>
            <a:ext cx="4933873" cy="461665"/>
          </a:xfrm>
          <a:prstGeom prst="rect">
            <a:avLst/>
          </a:prstGeom>
        </p:spPr>
        <p:txBody>
          <a:bodyPr wrap="square">
            <a:spAutoFit/>
          </a:bodyPr>
          <a:lstStyle/>
          <a:p>
            <a:pPr algn="just"/>
            <a:r>
              <a:rPr lang="fr-FR" sz="1200" dirty="0" smtClean="0">
                <a:solidFill>
                  <a:srgbClr val="000000"/>
                </a:solidFill>
                <a:latin typeface="Cambria" panose="02040503050406030204" pitchFamily="18" charset="0"/>
              </a:rPr>
              <a:t>Niveaux de compatibilité pour les tensions harmoniques individuels sur les réseaux basse tension </a:t>
            </a:r>
            <a:r>
              <a:rPr lang="fr-FR" sz="1200" dirty="0">
                <a:solidFill>
                  <a:srgbClr val="000000"/>
                </a:solidFill>
                <a:latin typeface="Cambria" panose="02040503050406030204" pitchFamily="18" charset="0"/>
              </a:rPr>
              <a:t>selon la norme IEC </a:t>
            </a:r>
            <a:r>
              <a:rPr lang="fr-FR" sz="1200" dirty="0" smtClean="0">
                <a:solidFill>
                  <a:srgbClr val="000000"/>
                </a:solidFill>
                <a:latin typeface="Cambria" panose="02040503050406030204" pitchFamily="18" charset="0"/>
              </a:rPr>
              <a:t>61000-2-2</a:t>
            </a:r>
            <a:endParaRPr lang="fr-FR" sz="1200" dirty="0">
              <a:solidFill>
                <a:srgbClr val="000000"/>
              </a:solidFill>
              <a:latin typeface="Cambria" panose="02040503050406030204" pitchFamily="18" charset="0"/>
            </a:endParaRPr>
          </a:p>
        </p:txBody>
      </p:sp>
      <p:pic>
        <p:nvPicPr>
          <p:cNvPr id="15" name="Image 14"/>
          <p:cNvPicPr>
            <a:picLocks noChangeAspect="1"/>
          </p:cNvPicPr>
          <p:nvPr/>
        </p:nvPicPr>
        <p:blipFill>
          <a:blip r:embed="rId4"/>
          <a:stretch>
            <a:fillRect/>
          </a:stretch>
        </p:blipFill>
        <p:spPr>
          <a:xfrm>
            <a:off x="4911743" y="4536228"/>
            <a:ext cx="4050649" cy="1640880"/>
          </a:xfrm>
          <a:prstGeom prst="rect">
            <a:avLst/>
          </a:prstGeom>
        </p:spPr>
      </p:pic>
      <p:sp>
        <p:nvSpPr>
          <p:cNvPr id="16" name="Rectangle 15"/>
          <p:cNvSpPr/>
          <p:nvPr/>
        </p:nvSpPr>
        <p:spPr>
          <a:xfrm>
            <a:off x="5093351" y="6177108"/>
            <a:ext cx="3869041" cy="461665"/>
          </a:xfrm>
          <a:prstGeom prst="rect">
            <a:avLst/>
          </a:prstGeom>
        </p:spPr>
        <p:txBody>
          <a:bodyPr wrap="square">
            <a:spAutoFit/>
          </a:bodyPr>
          <a:lstStyle/>
          <a:p>
            <a:r>
              <a:rPr lang="fr-FR" sz="1200" dirty="0">
                <a:latin typeface="Cambria" panose="02040503050406030204" pitchFamily="18" charset="0"/>
              </a:rPr>
              <a:t>Limites des é</a:t>
            </a:r>
            <a:r>
              <a:rPr lang="fr-FR" sz="1200" dirty="0" smtClean="0">
                <a:latin typeface="Cambria" panose="02040503050406030204" pitchFamily="18" charset="0"/>
              </a:rPr>
              <a:t>missions </a:t>
            </a:r>
            <a:r>
              <a:rPr lang="fr-FR" sz="1200" dirty="0">
                <a:latin typeface="Cambria" panose="02040503050406030204" pitchFamily="18" charset="0"/>
              </a:rPr>
              <a:t>des courants harmoniques selon la norme IEC </a:t>
            </a:r>
            <a:r>
              <a:rPr lang="fr-FR" sz="1200" dirty="0" smtClean="0">
                <a:latin typeface="Cambria" panose="02040503050406030204" pitchFamily="18" charset="0"/>
              </a:rPr>
              <a:t>61000-3-4</a:t>
            </a:r>
            <a:endParaRPr lang="fr-FR" sz="1200" dirty="0">
              <a:latin typeface="Cambria" panose="02040503050406030204" pitchFamily="18" charset="0"/>
            </a:endParaRPr>
          </a:p>
        </p:txBody>
      </p:sp>
      <p:sp>
        <p:nvSpPr>
          <p:cNvPr id="18" name="Rectangle 17"/>
          <p:cNvSpPr/>
          <p:nvPr/>
        </p:nvSpPr>
        <p:spPr>
          <a:xfrm>
            <a:off x="2250" y="6674741"/>
            <a:ext cx="9144000" cy="1773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latin typeface="Cambria" panose="02040503050406030204" pitchFamily="18" charset="0"/>
            </a:endParaRPr>
          </a:p>
        </p:txBody>
      </p:sp>
      <p:sp>
        <p:nvSpPr>
          <p:cNvPr id="2" name="Espace réservé de la date 1"/>
          <p:cNvSpPr>
            <a:spLocks noGrp="1"/>
          </p:cNvSpPr>
          <p:nvPr>
            <p:ph type="dt" sz="half" idx="10"/>
          </p:nvPr>
        </p:nvSpPr>
        <p:spPr/>
        <p:txBody>
          <a:bodyPr/>
          <a:lstStyle/>
          <a:p>
            <a:fld id="{0C6C87D0-B422-4C5E-8CE7-6C149322D2DD}"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29</a:t>
            </a:fld>
            <a:endParaRPr lang="fr-FR"/>
          </a:p>
        </p:txBody>
      </p:sp>
      <p:sp>
        <p:nvSpPr>
          <p:cNvPr id="20" name="Rectangle 19"/>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21" name="Rectangle 20"/>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Normes</a:t>
            </a:r>
            <a:endParaRPr lang="fr-FR" sz="2000" b="1" dirty="0">
              <a:latin typeface="Cambria" panose="02040503050406030204" pitchFamily="18" charset="0"/>
            </a:endParaRPr>
          </a:p>
        </p:txBody>
      </p:sp>
    </p:spTree>
    <p:extLst>
      <p:ext uri="{BB962C8B-B14F-4D97-AF65-F5344CB8AC3E}">
        <p14:creationId xmlns:p14="http://schemas.microsoft.com/office/powerpoint/2010/main" val="181288234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Image 5"/>
          <p:cNvPicPr>
            <a:picLocks noChangeAspect="1"/>
          </p:cNvPicPr>
          <p:nvPr/>
        </p:nvPicPr>
        <p:blipFill>
          <a:blip r:embed="rId2"/>
          <a:stretch>
            <a:fillRect/>
          </a:stretch>
        </p:blipFill>
        <p:spPr>
          <a:xfrm>
            <a:off x="358919" y="3758923"/>
            <a:ext cx="8426162" cy="2035200"/>
          </a:xfrm>
          <a:prstGeom prst="rect">
            <a:avLst/>
          </a:prstGeom>
        </p:spPr>
      </p:pic>
      <p:sp>
        <p:nvSpPr>
          <p:cNvPr id="7" name="ZoneTexte 6"/>
          <p:cNvSpPr txBox="1"/>
          <p:nvPr/>
        </p:nvSpPr>
        <p:spPr>
          <a:xfrm>
            <a:off x="259971" y="1218723"/>
            <a:ext cx="2980182" cy="369332"/>
          </a:xfrm>
          <a:prstGeom prst="rect">
            <a:avLst/>
          </a:prstGeom>
          <a:noFill/>
        </p:spPr>
        <p:txBody>
          <a:bodyPr wrap="square" rtlCol="0">
            <a:spAutoFit/>
          </a:bodyPr>
          <a:lstStyle/>
          <a:p>
            <a:r>
              <a:rPr lang="fr-FR" dirty="0" smtClean="0"/>
              <a:t>Normes IEEE Standard 519-92</a:t>
            </a:r>
            <a:endParaRPr lang="fr-FR" dirty="0"/>
          </a:p>
        </p:txBody>
      </p:sp>
      <p:pic>
        <p:nvPicPr>
          <p:cNvPr id="8" name="Image 7"/>
          <p:cNvPicPr>
            <a:picLocks noChangeAspect="1"/>
          </p:cNvPicPr>
          <p:nvPr/>
        </p:nvPicPr>
        <p:blipFill>
          <a:blip r:embed="rId3"/>
          <a:stretch>
            <a:fillRect/>
          </a:stretch>
        </p:blipFill>
        <p:spPr>
          <a:xfrm>
            <a:off x="4724891" y="1403389"/>
            <a:ext cx="4111561" cy="2022480"/>
          </a:xfrm>
          <a:prstGeom prst="rect">
            <a:avLst/>
          </a:prstGeom>
        </p:spPr>
      </p:pic>
      <mc:AlternateContent xmlns:mc="http://schemas.openxmlformats.org/markup-compatibility/2006" xmlns:a14="http://schemas.microsoft.com/office/drawing/2010/main">
        <mc:Choice Requires="a14">
          <p:sp>
            <p:nvSpPr>
              <p:cNvPr id="9" name="ZoneTexte 8"/>
              <p:cNvSpPr txBox="1"/>
              <p:nvPr/>
            </p:nvSpPr>
            <p:spPr>
              <a:xfrm>
                <a:off x="259971" y="1706123"/>
                <a:ext cx="3873357" cy="830997"/>
              </a:xfrm>
              <a:prstGeom prst="rect">
                <a:avLst/>
              </a:prstGeom>
              <a:noFill/>
            </p:spPr>
            <p:txBody>
              <a:bodyPr wrap="square" rtlCol="0">
                <a:spAutoFit/>
              </a:bodyPr>
              <a:lstStyle/>
              <a:p>
                <a:r>
                  <a:rPr lang="fr-FR" sz="1200" dirty="0" smtClean="0">
                    <a:latin typeface="Cambria" panose="02040503050406030204" pitchFamily="18" charset="0"/>
                  </a:rPr>
                  <a:t>Fixe les limites des taux de distorsions individuel et total des courants pour les charges non linéaire au PCC. Ces limites dépendent de la capacité du réseau (</a:t>
                </a:r>
                <a14:m>
                  <m:oMath xmlns:m="http://schemas.openxmlformats.org/officeDocument/2006/math">
                    <m:sSub>
                      <m:sSubPr>
                        <m:ctrlPr>
                          <a:rPr lang="fr-FR" sz="1200" b="0" i="1" dirty="0" smtClean="0">
                            <a:latin typeface="Cambria Math" panose="02040503050406030204" pitchFamily="18" charset="0"/>
                          </a:rPr>
                        </m:ctrlPr>
                      </m:sSubPr>
                      <m:e>
                        <m:r>
                          <a:rPr lang="fr-FR" sz="1200" i="1" dirty="0" smtClean="0">
                            <a:latin typeface="Cambria Math" panose="02040503050406030204" pitchFamily="18" charset="0"/>
                          </a:rPr>
                          <m:t>𝐼</m:t>
                        </m:r>
                      </m:e>
                      <m:sub>
                        <m:r>
                          <a:rPr lang="fr-FR" sz="1200" i="1" dirty="0" smtClean="0">
                            <a:latin typeface="Cambria Math" panose="02040503050406030204" pitchFamily="18" charset="0"/>
                          </a:rPr>
                          <m:t>𝑠𝑐</m:t>
                        </m:r>
                      </m:sub>
                    </m:sSub>
                  </m:oMath>
                </a14:m>
                <a:r>
                  <a:rPr lang="fr-FR" sz="1200" dirty="0" smtClean="0">
                    <a:latin typeface="Cambria" panose="02040503050406030204" pitchFamily="18" charset="0"/>
                  </a:rPr>
                  <a:t>) et du courant de charge </a:t>
                </a:r>
                <a14:m>
                  <m:oMath xmlns:m="http://schemas.openxmlformats.org/officeDocument/2006/math">
                    <m:sSub>
                      <m:sSubPr>
                        <m:ctrlPr>
                          <a:rPr lang="fr-FR" sz="1200" i="1" dirty="0" smtClean="0">
                            <a:latin typeface="Cambria Math" panose="02040503050406030204" pitchFamily="18" charset="0"/>
                          </a:rPr>
                        </m:ctrlPr>
                      </m:sSubPr>
                      <m:e>
                        <m:r>
                          <a:rPr lang="fr-FR" sz="1200" i="1" dirty="0" smtClean="0">
                            <a:latin typeface="Cambria Math" panose="02040503050406030204" pitchFamily="18" charset="0"/>
                          </a:rPr>
                          <m:t>𝐼</m:t>
                        </m:r>
                      </m:e>
                      <m:sub>
                        <m:r>
                          <a:rPr lang="fr-FR" sz="1200" i="1" dirty="0" smtClean="0">
                            <a:latin typeface="Cambria Math" panose="02040503050406030204" pitchFamily="18" charset="0"/>
                          </a:rPr>
                          <m:t>𝐿</m:t>
                        </m:r>
                      </m:sub>
                    </m:sSub>
                  </m:oMath>
                </a14:m>
                <a:endParaRPr lang="fr-FR" sz="1200" dirty="0" smtClean="0">
                  <a:latin typeface="Cambria" panose="02040503050406030204" pitchFamily="18" charset="0"/>
                </a:endParaRPr>
              </a:p>
            </p:txBody>
          </p:sp>
        </mc:Choice>
        <mc:Fallback xmlns="">
          <p:sp>
            <p:nvSpPr>
              <p:cNvPr id="9" name="ZoneTexte 8"/>
              <p:cNvSpPr txBox="1">
                <a:spLocks noRot="1" noChangeAspect="1" noMove="1" noResize="1" noEditPoints="1" noAdjustHandles="1" noChangeArrowheads="1" noChangeShapeType="1" noTextEdit="1"/>
              </p:cNvSpPr>
              <p:nvPr/>
            </p:nvSpPr>
            <p:spPr>
              <a:xfrm>
                <a:off x="259971" y="1706123"/>
                <a:ext cx="3873357" cy="830997"/>
              </a:xfrm>
              <a:prstGeom prst="rect">
                <a:avLst/>
              </a:prstGeom>
              <a:blipFill rotWithShape="0">
                <a:blip r:embed="rId4"/>
                <a:stretch>
                  <a:fillRect l="-157" t="-735" r="-157" b="-5147"/>
                </a:stretch>
              </a:blipFill>
            </p:spPr>
            <p:txBody>
              <a:bodyPr/>
              <a:lstStyle/>
              <a:p>
                <a:r>
                  <a:rPr lang="fr-FR">
                    <a:noFill/>
                  </a:rPr>
                  <a:t> </a:t>
                </a:r>
              </a:p>
            </p:txBody>
          </p:sp>
        </mc:Fallback>
      </mc:AlternateContent>
      <p:sp>
        <p:nvSpPr>
          <p:cNvPr id="10" name="Rectangle 9"/>
          <p:cNvSpPr/>
          <p:nvPr/>
        </p:nvSpPr>
        <p:spPr>
          <a:xfrm>
            <a:off x="259971" y="2631595"/>
            <a:ext cx="4572000" cy="461665"/>
          </a:xfrm>
          <a:prstGeom prst="rect">
            <a:avLst/>
          </a:prstGeom>
        </p:spPr>
        <p:txBody>
          <a:bodyPr>
            <a:spAutoFit/>
          </a:bodyPr>
          <a:lstStyle/>
          <a:p>
            <a:r>
              <a:rPr lang="fr-FR" sz="1200" dirty="0">
                <a:latin typeface="Cambria" panose="02040503050406030204" pitchFamily="18" charset="0"/>
              </a:rPr>
              <a:t>Fixe les limites des taux de distorsions individuel et total des tensions dans le réseau de distribution </a:t>
            </a:r>
          </a:p>
        </p:txBody>
      </p:sp>
      <p:sp>
        <p:nvSpPr>
          <p:cNvPr id="2" name="Espace réservé de la date 1"/>
          <p:cNvSpPr>
            <a:spLocks noGrp="1"/>
          </p:cNvSpPr>
          <p:nvPr>
            <p:ph type="dt" sz="half" idx="10"/>
          </p:nvPr>
        </p:nvSpPr>
        <p:spPr/>
        <p:txBody>
          <a:bodyPr/>
          <a:lstStyle/>
          <a:p>
            <a:fld id="{19CF5CA7-168F-4240-AA6B-C11134404D4B}"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30</a:t>
            </a:fld>
            <a:endParaRPr lang="fr-FR"/>
          </a:p>
        </p:txBody>
      </p:sp>
      <p:sp>
        <p:nvSpPr>
          <p:cNvPr id="11" name="Rectangle 10"/>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b="1" dirty="0">
                <a:latin typeface="Cambria" panose="02040503050406030204" pitchFamily="18" charset="0"/>
              </a:rPr>
              <a:t>Qualité de l’énergie (Power </a:t>
            </a:r>
            <a:r>
              <a:rPr lang="fr-FR" b="1" dirty="0" err="1">
                <a:latin typeface="Cambria" panose="02040503050406030204" pitchFamily="18" charset="0"/>
              </a:rPr>
              <a:t>Quality</a:t>
            </a:r>
            <a:r>
              <a:rPr lang="fr-FR" b="1" dirty="0">
                <a:latin typeface="Cambria" panose="02040503050406030204" pitchFamily="18" charset="0"/>
              </a:rPr>
              <a:t>)</a:t>
            </a:r>
          </a:p>
        </p:txBody>
      </p:sp>
      <p:sp>
        <p:nvSpPr>
          <p:cNvPr id="12" name="Rectangle 11"/>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Normes</a:t>
            </a:r>
            <a:endParaRPr lang="fr-FR" sz="1600" b="1" dirty="0">
              <a:latin typeface="Cambria" panose="02040503050406030204" pitchFamily="18" charset="0"/>
            </a:endParaRPr>
          </a:p>
        </p:txBody>
      </p:sp>
    </p:spTree>
    <p:extLst>
      <p:ext uri="{BB962C8B-B14F-4D97-AF65-F5344CB8AC3E}">
        <p14:creationId xmlns:p14="http://schemas.microsoft.com/office/powerpoint/2010/main" val="24287739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B5AE9A9B-F7B7-4C60-9CD1-1D747AF6C5DF}" type="datetime1">
              <a:rPr lang="en-US" smtClean="0"/>
              <a:t>4/12/2018</a:t>
            </a:fld>
            <a:endParaRPr lang="fr-FR"/>
          </a:p>
        </p:txBody>
      </p:sp>
      <p:sp>
        <p:nvSpPr>
          <p:cNvPr id="5" name="Espace réservé du pied de page 4"/>
          <p:cNvSpPr>
            <a:spLocks noGrp="1"/>
          </p:cNvSpPr>
          <p:nvPr>
            <p:ph type="ftr" sz="quarter" idx="11"/>
          </p:nvPr>
        </p:nvSpPr>
        <p:spPr/>
        <p:txBody>
          <a:bodyPr/>
          <a:lstStyle/>
          <a:p>
            <a:r>
              <a:rPr lang="fr-FR" smtClean="0"/>
              <a:t>F. HAMOUDI-Power Quality course</a:t>
            </a:r>
            <a:endParaRPr lang="fr-FR"/>
          </a:p>
        </p:txBody>
      </p:sp>
      <p:sp>
        <p:nvSpPr>
          <p:cNvPr id="6" name="Espace réservé du numéro de diapositive 5"/>
          <p:cNvSpPr>
            <a:spLocks noGrp="1"/>
          </p:cNvSpPr>
          <p:nvPr>
            <p:ph type="sldNum" sz="quarter" idx="12"/>
          </p:nvPr>
        </p:nvSpPr>
        <p:spPr/>
        <p:txBody>
          <a:bodyPr/>
          <a:lstStyle/>
          <a:p>
            <a:fld id="{B76D70BF-9E66-48FB-BC9D-44A2DEA7CFB5}" type="slidenum">
              <a:rPr lang="fr-FR" smtClean="0"/>
              <a:t>31</a:t>
            </a:fld>
            <a:endParaRPr lang="fr-FR"/>
          </a:p>
        </p:txBody>
      </p:sp>
      <p:sp>
        <p:nvSpPr>
          <p:cNvPr id="7" name="Rectangle à coins arrondis 6"/>
          <p:cNvSpPr/>
          <p:nvPr/>
        </p:nvSpPr>
        <p:spPr>
          <a:xfrm>
            <a:off x="3354696" y="919827"/>
            <a:ext cx="1776459" cy="379856"/>
          </a:xfrm>
          <a:prstGeom prst="roundRect">
            <a:avLst/>
          </a:prstGeom>
          <a:solidFill>
            <a:srgbClr val="FF000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smtClean="0">
                <a:solidFill>
                  <a:schemeClr val="tx1"/>
                </a:solidFill>
                <a:latin typeface="Cambria" panose="02040503050406030204" pitchFamily="18" charset="0"/>
              </a:rPr>
              <a:t>Solutions</a:t>
            </a:r>
            <a:endParaRPr lang="fr-FR" sz="1400" b="1" dirty="0">
              <a:solidFill>
                <a:schemeClr val="tx1"/>
              </a:solidFill>
              <a:latin typeface="Cambria" panose="02040503050406030204" pitchFamily="18" charset="0"/>
            </a:endParaRPr>
          </a:p>
        </p:txBody>
      </p:sp>
      <p:sp>
        <p:nvSpPr>
          <p:cNvPr id="8" name="Rectangle à coins arrondis 7"/>
          <p:cNvSpPr/>
          <p:nvPr/>
        </p:nvSpPr>
        <p:spPr>
          <a:xfrm>
            <a:off x="1469204" y="1822959"/>
            <a:ext cx="1776459" cy="379856"/>
          </a:xfrm>
          <a:prstGeom prst="roundRect">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smtClean="0">
                <a:solidFill>
                  <a:schemeClr val="tx1"/>
                </a:solidFill>
                <a:latin typeface="Cambria" panose="02040503050406030204" pitchFamily="18" charset="0"/>
              </a:rPr>
              <a:t>Solutions préventives</a:t>
            </a:r>
            <a:endParaRPr lang="fr-FR" sz="1200" b="1" dirty="0">
              <a:solidFill>
                <a:schemeClr val="tx1"/>
              </a:solidFill>
              <a:latin typeface="Cambria" panose="02040503050406030204" pitchFamily="18" charset="0"/>
            </a:endParaRPr>
          </a:p>
        </p:txBody>
      </p:sp>
      <p:sp>
        <p:nvSpPr>
          <p:cNvPr id="10" name="Rectangle à coins arrondis 9"/>
          <p:cNvSpPr/>
          <p:nvPr/>
        </p:nvSpPr>
        <p:spPr>
          <a:xfrm>
            <a:off x="5240190" y="1816307"/>
            <a:ext cx="1776459" cy="379856"/>
          </a:xfrm>
          <a:prstGeom prst="roundRect">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b="1" dirty="0" smtClean="0">
                <a:solidFill>
                  <a:schemeClr val="tx1"/>
                </a:solidFill>
                <a:latin typeface="Cambria" panose="02040503050406030204" pitchFamily="18" charset="0"/>
              </a:rPr>
              <a:t>Solutions correctives</a:t>
            </a:r>
            <a:endParaRPr lang="fr-FR" sz="1200" b="1" dirty="0">
              <a:solidFill>
                <a:schemeClr val="tx1"/>
              </a:solidFill>
              <a:latin typeface="Cambria" panose="02040503050406030204" pitchFamily="18" charset="0"/>
            </a:endParaRPr>
          </a:p>
        </p:txBody>
      </p:sp>
      <p:sp>
        <p:nvSpPr>
          <p:cNvPr id="11" name="Flèche vers le bas 10"/>
          <p:cNvSpPr/>
          <p:nvPr/>
        </p:nvSpPr>
        <p:spPr>
          <a:xfrm rot="18733843">
            <a:off x="5400456" y="1113947"/>
            <a:ext cx="180000" cy="792000"/>
          </a:xfrm>
          <a:prstGeom prst="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atin typeface="Cambria" panose="02040503050406030204" pitchFamily="18" charset="0"/>
            </a:endParaRPr>
          </a:p>
        </p:txBody>
      </p:sp>
      <p:sp>
        <p:nvSpPr>
          <p:cNvPr id="12" name="Flèche vers le bas 11"/>
          <p:cNvSpPr/>
          <p:nvPr/>
        </p:nvSpPr>
        <p:spPr>
          <a:xfrm rot="2645633">
            <a:off x="2939982" y="1134494"/>
            <a:ext cx="180000" cy="756000"/>
          </a:xfrm>
          <a:prstGeom prst="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atin typeface="Cambria" panose="02040503050406030204" pitchFamily="18" charset="0"/>
            </a:endParaRPr>
          </a:p>
        </p:txBody>
      </p:sp>
      <p:sp>
        <p:nvSpPr>
          <p:cNvPr id="13" name="Rectangle 1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b="1" dirty="0">
                <a:latin typeface="Cambria" panose="02040503050406030204" pitchFamily="18" charset="0"/>
              </a:rPr>
              <a:t>Qualité de l’énergie (Power </a:t>
            </a:r>
            <a:r>
              <a:rPr lang="fr-FR" b="1" dirty="0" err="1">
                <a:latin typeface="Cambria" panose="02040503050406030204" pitchFamily="18" charset="0"/>
              </a:rPr>
              <a:t>Quality</a:t>
            </a:r>
            <a:r>
              <a:rPr lang="fr-FR" b="1" dirty="0">
                <a:latin typeface="Cambria" panose="02040503050406030204" pitchFamily="18" charset="0"/>
              </a:rPr>
              <a:t>)</a:t>
            </a:r>
          </a:p>
        </p:txBody>
      </p:sp>
      <p:sp>
        <p:nvSpPr>
          <p:cNvPr id="16" name="Rectangle 15"/>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Solutions de dépollution harmonique</a:t>
            </a:r>
            <a:endParaRPr lang="fr-FR" sz="1600" b="1" dirty="0">
              <a:latin typeface="Cambria" panose="02040503050406030204" pitchFamily="18" charset="0"/>
            </a:endParaRPr>
          </a:p>
        </p:txBody>
      </p:sp>
      <p:sp>
        <p:nvSpPr>
          <p:cNvPr id="2" name="ZoneTexte 1"/>
          <p:cNvSpPr txBox="1"/>
          <p:nvPr/>
        </p:nvSpPr>
        <p:spPr>
          <a:xfrm>
            <a:off x="369870" y="2784297"/>
            <a:ext cx="4508642" cy="738664"/>
          </a:xfrm>
          <a:prstGeom prst="rect">
            <a:avLst/>
          </a:prstGeom>
          <a:noFill/>
        </p:spPr>
        <p:txBody>
          <a:bodyPr wrap="square" rtlCol="0">
            <a:spAutoFit/>
          </a:bodyPr>
          <a:lstStyle/>
          <a:p>
            <a:r>
              <a:rPr lang="fr-FR" sz="1400" b="1" dirty="0" smtClean="0">
                <a:latin typeface="Cambria" panose="02040503050406030204" pitchFamily="18" charset="0"/>
              </a:rPr>
              <a:t>Consiste à éviter l’apparition des harmoniques, </a:t>
            </a:r>
          </a:p>
          <a:p>
            <a:r>
              <a:rPr lang="fr-FR" sz="1400" b="1" dirty="0" smtClean="0">
                <a:latin typeface="Cambria" panose="02040503050406030204" pitchFamily="18" charset="0"/>
              </a:rPr>
              <a:t>Exemple</a:t>
            </a:r>
            <a:r>
              <a:rPr lang="fr-FR" sz="1400" dirty="0" smtClean="0">
                <a:latin typeface="Cambria" panose="02040503050406030204" pitchFamily="18" charset="0"/>
              </a:rPr>
              <a:t>: Amélioration de l’absorption des charges non linéaires </a:t>
            </a:r>
            <a:endParaRPr lang="fr-FR" sz="1400" dirty="0">
              <a:latin typeface="Cambria" panose="02040503050406030204" pitchFamily="18"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220" y="3522961"/>
            <a:ext cx="4162425" cy="1981200"/>
          </a:xfrm>
          <a:prstGeom prst="rect">
            <a:avLst/>
          </a:prstGeom>
        </p:spPr>
      </p:pic>
      <p:sp>
        <p:nvSpPr>
          <p:cNvPr id="17" name="ZoneTexte 16"/>
          <p:cNvSpPr txBox="1"/>
          <p:nvPr/>
        </p:nvSpPr>
        <p:spPr>
          <a:xfrm>
            <a:off x="369870" y="5560303"/>
            <a:ext cx="4023602" cy="954107"/>
          </a:xfrm>
          <a:prstGeom prst="rect">
            <a:avLst/>
          </a:prstGeom>
          <a:noFill/>
        </p:spPr>
        <p:txBody>
          <a:bodyPr wrap="none" rtlCol="0">
            <a:spAutoFit/>
          </a:bodyPr>
          <a:lstStyle/>
          <a:p>
            <a:r>
              <a:rPr lang="fr-FR" sz="1400" dirty="0" smtClean="0">
                <a:latin typeface="Cambria" panose="02040503050406030204" pitchFamily="18" charset="0"/>
              </a:rPr>
              <a:t>En fonction de l’angle d’amorçage les THD varient </a:t>
            </a:r>
          </a:p>
          <a:p>
            <a:r>
              <a:rPr lang="fr-FR" sz="1400" dirty="0" smtClean="0">
                <a:latin typeface="Cambria" panose="02040503050406030204" pitchFamily="18" charset="0"/>
              </a:rPr>
              <a:t>Entre 28 et 60% pour 6 pulse rectifier</a:t>
            </a:r>
          </a:p>
          <a:p>
            <a:r>
              <a:rPr lang="fr-FR" sz="1400" dirty="0" smtClean="0">
                <a:latin typeface="Cambria" panose="02040503050406030204" pitchFamily="18" charset="0"/>
              </a:rPr>
              <a:t>8 à 15% pour 12 pulse rectifier</a:t>
            </a:r>
          </a:p>
          <a:p>
            <a:r>
              <a:rPr lang="fr-FR" sz="1400" dirty="0" smtClean="0">
                <a:latin typeface="Cambria" panose="02040503050406030204" pitchFamily="18" charset="0"/>
              </a:rPr>
              <a:t>2 à 5% pour le 24 pulse rectifier</a:t>
            </a:r>
            <a:endParaRPr lang="fr-FR" sz="1400" dirty="0">
              <a:latin typeface="Cambria" panose="02040503050406030204" pitchFamily="18" charset="0"/>
            </a:endParaRPr>
          </a:p>
        </p:txBody>
      </p:sp>
      <p:sp>
        <p:nvSpPr>
          <p:cNvPr id="18" name="ZoneTexte 17"/>
          <p:cNvSpPr txBox="1"/>
          <p:nvPr/>
        </p:nvSpPr>
        <p:spPr>
          <a:xfrm>
            <a:off x="4878512" y="3149941"/>
            <a:ext cx="3634867" cy="523220"/>
          </a:xfrm>
          <a:prstGeom prst="rect">
            <a:avLst/>
          </a:prstGeom>
          <a:noFill/>
        </p:spPr>
        <p:txBody>
          <a:bodyPr wrap="square" rtlCol="0">
            <a:spAutoFit/>
          </a:bodyPr>
          <a:lstStyle/>
          <a:p>
            <a:r>
              <a:rPr lang="fr-FR" sz="1400" dirty="0" smtClean="0">
                <a:latin typeface="Cambria" panose="02040503050406030204" pitchFamily="18" charset="0"/>
              </a:rPr>
              <a:t>Consiste à éliminer les harmoniques générés. En générale par filtrage</a:t>
            </a:r>
            <a:endParaRPr lang="fr-FR" sz="1400" dirty="0">
              <a:latin typeface="Cambria" panose="02040503050406030204" pitchFamily="18" charset="0"/>
            </a:endParaRPr>
          </a:p>
        </p:txBody>
      </p:sp>
      <p:sp>
        <p:nvSpPr>
          <p:cNvPr id="19" name="Flèche vers le bas 18"/>
          <p:cNvSpPr/>
          <p:nvPr/>
        </p:nvSpPr>
        <p:spPr>
          <a:xfrm>
            <a:off x="2126751" y="2316096"/>
            <a:ext cx="349321" cy="45758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atin typeface="Cambria" panose="02040503050406030204" pitchFamily="18" charset="0"/>
            </a:endParaRPr>
          </a:p>
        </p:txBody>
      </p:sp>
      <p:sp>
        <p:nvSpPr>
          <p:cNvPr id="20" name="Flèche vers le bas 19"/>
          <p:cNvSpPr/>
          <p:nvPr/>
        </p:nvSpPr>
        <p:spPr>
          <a:xfrm>
            <a:off x="6277510" y="2445249"/>
            <a:ext cx="359596" cy="54453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atin typeface="Cambria" panose="02040503050406030204" pitchFamily="18" charset="0"/>
            </a:endParaRPr>
          </a:p>
        </p:txBody>
      </p:sp>
    </p:spTree>
    <p:extLst>
      <p:ext uri="{BB962C8B-B14F-4D97-AF65-F5344CB8AC3E}">
        <p14:creationId xmlns:p14="http://schemas.microsoft.com/office/powerpoint/2010/main" val="2522904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1)">
                                      <p:cBhvr>
                                        <p:cTn id="11" dur="1000"/>
                                        <p:tgtEl>
                                          <p:spTgt spid="8"/>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up)">
                                      <p:cBhvr>
                                        <p:cTn id="15" dur="500"/>
                                        <p:tgtEl>
                                          <p:spTgt spid="11"/>
                                        </p:tgtEl>
                                      </p:cBhvr>
                                    </p:animEffect>
                                  </p:childTnLst>
                                </p:cTn>
                              </p:par>
                            </p:childTnLst>
                          </p:cTn>
                        </p:par>
                        <p:par>
                          <p:cTn id="16" fill="hold">
                            <p:stCondLst>
                              <p:cond delay="2000"/>
                            </p:stCondLst>
                            <p:childTnLst>
                              <p:par>
                                <p:cTn id="17" presetID="21" presetClass="entr" presetSubtype="1"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heel(1)">
                                      <p:cBhvr>
                                        <p:cTn id="1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40" name="Espace réservé de la date 39"/>
          <p:cNvSpPr>
            <a:spLocks noGrp="1"/>
          </p:cNvSpPr>
          <p:nvPr>
            <p:ph type="dt" sz="half" idx="10"/>
          </p:nvPr>
        </p:nvSpPr>
        <p:spPr/>
        <p:txBody>
          <a:bodyPr/>
          <a:lstStyle/>
          <a:p>
            <a:fld id="{77FE0B3A-2971-4243-A8CB-EE3927BDC0CD}" type="datetime1">
              <a:rPr lang="en-US" smtClean="0"/>
              <a:t>4/12/2018</a:t>
            </a:fld>
            <a:endParaRPr lang="fr-FR"/>
          </a:p>
        </p:txBody>
      </p:sp>
      <p:sp>
        <p:nvSpPr>
          <p:cNvPr id="41" name="Espace réservé du pied de page 40"/>
          <p:cNvSpPr>
            <a:spLocks noGrp="1"/>
          </p:cNvSpPr>
          <p:nvPr>
            <p:ph type="ftr" sz="quarter" idx="11"/>
          </p:nvPr>
        </p:nvSpPr>
        <p:spPr/>
        <p:txBody>
          <a:bodyPr/>
          <a:lstStyle/>
          <a:p>
            <a:r>
              <a:rPr lang="fr-FR" smtClean="0"/>
              <a:t>F. HAMOUDI-Power Quality course</a:t>
            </a:r>
            <a:endParaRPr lang="fr-FR"/>
          </a:p>
        </p:txBody>
      </p:sp>
      <p:sp>
        <p:nvSpPr>
          <p:cNvPr id="42" name="Espace réservé du numéro de diapositive 41"/>
          <p:cNvSpPr>
            <a:spLocks noGrp="1"/>
          </p:cNvSpPr>
          <p:nvPr>
            <p:ph type="sldNum" sz="quarter" idx="12"/>
          </p:nvPr>
        </p:nvSpPr>
        <p:spPr/>
        <p:txBody>
          <a:bodyPr/>
          <a:lstStyle/>
          <a:p>
            <a:fld id="{B76D70BF-9E66-48FB-BC9D-44A2DEA7CFB5}" type="slidenum">
              <a:rPr lang="fr-FR" smtClean="0"/>
              <a:t>32</a:t>
            </a:fld>
            <a:endParaRPr lang="fr-FR"/>
          </a:p>
        </p:txBody>
      </p:sp>
      <p:pic>
        <p:nvPicPr>
          <p:cNvPr id="30" name="Image 29"/>
          <p:cNvPicPr>
            <a:picLocks noChangeAspect="1"/>
          </p:cNvPicPr>
          <p:nvPr/>
        </p:nvPicPr>
        <p:blipFill>
          <a:blip r:embed="rId2"/>
          <a:stretch>
            <a:fillRect/>
          </a:stretch>
        </p:blipFill>
        <p:spPr>
          <a:xfrm>
            <a:off x="4744494" y="4832030"/>
            <a:ext cx="3857625" cy="1390650"/>
          </a:xfrm>
          <a:prstGeom prst="rect">
            <a:avLst/>
          </a:prstGeom>
        </p:spPr>
      </p:pic>
      <p:sp>
        <p:nvSpPr>
          <p:cNvPr id="31" name="ZoneTexte 30"/>
          <p:cNvSpPr txBox="1"/>
          <p:nvPr/>
        </p:nvSpPr>
        <p:spPr>
          <a:xfrm>
            <a:off x="319560" y="1222626"/>
            <a:ext cx="8329449" cy="369332"/>
          </a:xfrm>
          <a:prstGeom prst="rect">
            <a:avLst/>
          </a:prstGeom>
          <a:solidFill>
            <a:schemeClr val="accent5">
              <a:lumMod val="40000"/>
              <a:lumOff val="60000"/>
            </a:schemeClr>
          </a:solidFill>
        </p:spPr>
        <p:txBody>
          <a:bodyPr wrap="square" rtlCol="0">
            <a:spAutoFit/>
          </a:bodyPr>
          <a:lstStyle/>
          <a:p>
            <a:r>
              <a:rPr lang="fr-FR" b="1" dirty="0" smtClean="0"/>
              <a:t>Filtres passifs</a:t>
            </a:r>
            <a:endParaRPr lang="fr-FR" b="1" dirty="0"/>
          </a:p>
        </p:txBody>
      </p:sp>
      <p:sp>
        <p:nvSpPr>
          <p:cNvPr id="32" name="ZoneTexte 31"/>
          <p:cNvSpPr txBox="1"/>
          <p:nvPr/>
        </p:nvSpPr>
        <p:spPr>
          <a:xfrm>
            <a:off x="319558" y="2151788"/>
            <a:ext cx="8329449" cy="954107"/>
          </a:xfrm>
          <a:prstGeom prst="rect">
            <a:avLst/>
          </a:prstGeom>
          <a:solidFill>
            <a:schemeClr val="tx2">
              <a:lumMod val="20000"/>
              <a:lumOff val="80000"/>
            </a:schemeClr>
          </a:solidFill>
        </p:spPr>
        <p:txBody>
          <a:bodyPr wrap="square" rtlCol="0">
            <a:spAutoFit/>
          </a:bodyPr>
          <a:lstStyle/>
          <a:p>
            <a:pPr marL="285750" indent="-285750" algn="just">
              <a:buFont typeface="Wingdings" panose="05000000000000000000" pitchFamily="2" charset="2"/>
              <a:buChar char="§"/>
            </a:pPr>
            <a:r>
              <a:rPr lang="fr-FR" sz="1400" dirty="0" smtClean="0"/>
              <a:t>Un filtre passif est une combinaison entre des réactances capacitives et inductives dont les valeurs sont calculée en fonction de la fréquence de résonance souhaitée;</a:t>
            </a:r>
          </a:p>
          <a:p>
            <a:pPr marL="285750" indent="-285750" algn="just">
              <a:buFont typeface="Wingdings" panose="05000000000000000000" pitchFamily="2" charset="2"/>
              <a:buChar char="§"/>
            </a:pPr>
            <a:r>
              <a:rPr lang="fr-FR" sz="1400" dirty="0" smtClean="0"/>
              <a:t>Il y a plusieurs types de filtres passifs: résonant (a), passe haut (filtre amorti) (b), double résonant (c), filtre de type C (d),,,,</a:t>
            </a:r>
            <a:endParaRPr lang="fr-FR" sz="1400" dirty="0"/>
          </a:p>
        </p:txBody>
      </p:sp>
      <p:pic>
        <p:nvPicPr>
          <p:cNvPr id="33" name="Image 3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28646" y="3301857"/>
            <a:ext cx="3395472" cy="1414272"/>
          </a:xfrm>
          <a:prstGeom prst="rect">
            <a:avLst/>
          </a:prstGeom>
        </p:spPr>
      </p:pic>
      <p:sp>
        <p:nvSpPr>
          <p:cNvPr id="37" name="ZoneTexte 36"/>
          <p:cNvSpPr txBox="1"/>
          <p:nvPr/>
        </p:nvSpPr>
        <p:spPr>
          <a:xfrm>
            <a:off x="268190" y="4763188"/>
            <a:ext cx="4303810" cy="1384995"/>
          </a:xfrm>
          <a:prstGeom prst="rect">
            <a:avLst/>
          </a:prstGeom>
          <a:solidFill>
            <a:srgbClr val="92D050"/>
          </a:solidFill>
        </p:spPr>
        <p:txBody>
          <a:bodyPr wrap="square" rtlCol="0">
            <a:spAutoFit/>
          </a:bodyPr>
          <a:lstStyle/>
          <a:p>
            <a:pPr marL="285750" indent="-285750" algn="just">
              <a:buFont typeface="Wingdings" panose="05000000000000000000" pitchFamily="2" charset="2"/>
              <a:buChar char="§"/>
            </a:pPr>
            <a:r>
              <a:rPr lang="fr-FR" sz="1400" dirty="0" smtClean="0"/>
              <a:t>En pratique, ces filtres sont installés en dérivation avec les charges polluantes;</a:t>
            </a:r>
          </a:p>
          <a:p>
            <a:pPr marL="285750" indent="-285750" algn="just">
              <a:buFont typeface="Wingdings" panose="05000000000000000000" pitchFamily="2" charset="2"/>
              <a:buChar char="§"/>
            </a:pPr>
            <a:r>
              <a:rPr lang="fr-FR" sz="1400" dirty="0" smtClean="0"/>
              <a:t>Plusieurs types de filtres sont souvent nécessaires pour un filtrage optimale (exemple, 2 filtre résonants (5</a:t>
            </a:r>
            <a:r>
              <a:rPr lang="fr-FR" sz="1400" baseline="30000" dirty="0" smtClean="0"/>
              <a:t>ème</a:t>
            </a:r>
            <a:r>
              <a:rPr lang="fr-FR" sz="1400" dirty="0" smtClean="0"/>
              <a:t> et 7</a:t>
            </a:r>
            <a:r>
              <a:rPr lang="fr-FR" sz="1400" baseline="30000" dirty="0" smtClean="0"/>
              <a:t>ème</a:t>
            </a:r>
            <a:r>
              <a:rPr lang="fr-FR" sz="1400" dirty="0" smtClean="0"/>
              <a:t> harmonique) et un filtre passe haut (à partir du 11</a:t>
            </a:r>
            <a:r>
              <a:rPr lang="fr-FR" sz="1400" baseline="30000" dirty="0" smtClean="0"/>
              <a:t>ème</a:t>
            </a:r>
            <a:r>
              <a:rPr lang="fr-FR" sz="1400" dirty="0" smtClean="0"/>
              <a:t>), </a:t>
            </a:r>
            <a:endParaRPr lang="fr-FR" sz="1400" dirty="0"/>
          </a:p>
        </p:txBody>
      </p:sp>
      <p:sp>
        <p:nvSpPr>
          <p:cNvPr id="38" name="Rectangle 37"/>
          <p:cNvSpPr/>
          <p:nvPr/>
        </p:nvSpPr>
        <p:spPr>
          <a:xfrm>
            <a:off x="319559" y="1668034"/>
            <a:ext cx="8329449" cy="307777"/>
          </a:xfrm>
          <a:prstGeom prst="rect">
            <a:avLst/>
          </a:prstGeom>
          <a:solidFill>
            <a:srgbClr val="FFFF00"/>
          </a:solidFill>
        </p:spPr>
        <p:txBody>
          <a:bodyPr wrap="square">
            <a:spAutoFit/>
          </a:bodyPr>
          <a:lstStyle/>
          <a:p>
            <a:pPr algn="just"/>
            <a:r>
              <a:rPr lang="fr-FR" sz="1400" b="1" i="1" dirty="0"/>
              <a:t>Utilise le principe de résonances pour piéger l’harmonique ou les harmoniques indésirable(s</a:t>
            </a:r>
            <a:r>
              <a:rPr lang="fr-FR" sz="1400" b="1" i="1" dirty="0" smtClean="0"/>
              <a:t>)</a:t>
            </a:r>
            <a:endParaRPr lang="fr-FR" sz="1400" b="1" i="1" dirty="0"/>
          </a:p>
        </p:txBody>
      </p:sp>
      <p:sp>
        <p:nvSpPr>
          <p:cNvPr id="39" name="Rectangle 38"/>
          <p:cNvSpPr/>
          <p:nvPr/>
        </p:nvSpPr>
        <p:spPr>
          <a:xfrm>
            <a:off x="319561" y="843038"/>
            <a:ext cx="8329449"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Filtrage</a:t>
            </a:r>
            <a:endParaRPr lang="fr-FR" sz="1600" b="1" dirty="0">
              <a:latin typeface="Cambria" panose="02040503050406030204" pitchFamily="18" charset="0"/>
            </a:endParaRPr>
          </a:p>
        </p:txBody>
      </p:sp>
      <p:sp>
        <p:nvSpPr>
          <p:cNvPr id="62" name="Rectangle 61"/>
          <p:cNvSpPr/>
          <p:nvPr/>
        </p:nvSpPr>
        <p:spPr>
          <a:xfrm>
            <a:off x="0" y="483962"/>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Solutions de dépollution harmonique</a:t>
            </a:r>
            <a:endParaRPr lang="fr-FR" sz="1600" b="1" dirty="0">
              <a:latin typeface="Cambria" panose="02040503050406030204" pitchFamily="18" charset="0"/>
            </a:endParaRPr>
          </a:p>
        </p:txBody>
      </p:sp>
    </p:spTree>
    <p:extLst>
      <p:ext uri="{BB962C8B-B14F-4D97-AF65-F5344CB8AC3E}">
        <p14:creationId xmlns:p14="http://schemas.microsoft.com/office/powerpoint/2010/main" val="3216558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33</a:t>
            </a:fld>
            <a:endParaRPr lang="fr-FR"/>
          </a:p>
        </p:txBody>
      </p:sp>
      <p:pic>
        <p:nvPicPr>
          <p:cNvPr id="5" name="Image 4"/>
          <p:cNvPicPr>
            <a:picLocks noChangeAspect="1"/>
          </p:cNvPicPr>
          <p:nvPr/>
        </p:nvPicPr>
        <p:blipFill>
          <a:blip r:embed="rId2"/>
          <a:stretch>
            <a:fillRect/>
          </a:stretch>
        </p:blipFill>
        <p:spPr>
          <a:xfrm>
            <a:off x="4053842" y="2167834"/>
            <a:ext cx="4943475" cy="3286125"/>
          </a:xfrm>
          <a:prstGeom prst="rect">
            <a:avLst/>
          </a:prstGeom>
        </p:spPr>
      </p:pic>
      <p:sp>
        <p:nvSpPr>
          <p:cNvPr id="6" name="ZoneTexte 5"/>
          <p:cNvSpPr txBox="1"/>
          <p:nvPr/>
        </p:nvSpPr>
        <p:spPr>
          <a:xfrm>
            <a:off x="319559" y="2350179"/>
            <a:ext cx="3883631" cy="2462213"/>
          </a:xfrm>
          <a:prstGeom prst="rect">
            <a:avLst/>
          </a:prstGeom>
          <a:solidFill>
            <a:srgbClr val="92D050"/>
          </a:solidFill>
        </p:spPr>
        <p:txBody>
          <a:bodyPr wrap="square" rtlCol="0">
            <a:spAutoFit/>
          </a:bodyPr>
          <a:lstStyle/>
          <a:p>
            <a:pPr algn="just"/>
            <a:r>
              <a:rPr lang="fr-FR" sz="1400" dirty="0" smtClean="0"/>
              <a:t>Un filtre actif est constitué de deux parties principale: </a:t>
            </a:r>
          </a:p>
          <a:p>
            <a:pPr marL="285750" indent="-285750" algn="just">
              <a:buFont typeface="Wingdings" panose="05000000000000000000" pitchFamily="2" charset="2"/>
              <a:buChar char="§"/>
            </a:pPr>
            <a:r>
              <a:rPr lang="fr-FR" sz="1400" dirty="0" smtClean="0"/>
              <a:t>Une partie puissance: souvent un onduleur de tension connecté au PCC avec un bus continu capacitif, </a:t>
            </a:r>
          </a:p>
          <a:p>
            <a:pPr marL="285750" indent="-285750" algn="just">
              <a:buFont typeface="Wingdings" panose="05000000000000000000" pitchFamily="2" charset="2"/>
              <a:buChar char="§"/>
            </a:pPr>
            <a:r>
              <a:rPr lang="fr-FR" sz="1400" dirty="0" smtClean="0"/>
              <a:t>Une partie commande: qui consiste à calculer en temps réel le courant harmonique de la charge non linéaire et de forcer l’onduleur à l’injecter en opposition de phase au réseau afin que la somme IF+IL soit toujours sinusoïdale,</a:t>
            </a:r>
            <a:endParaRPr lang="fr-FR" sz="1400" dirty="0"/>
          </a:p>
        </p:txBody>
      </p:sp>
      <p:sp>
        <p:nvSpPr>
          <p:cNvPr id="7" name="Rectangle 6"/>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8" name="Rectangle 7"/>
          <p:cNvSpPr/>
          <p:nvPr/>
        </p:nvSpPr>
        <p:spPr>
          <a:xfrm>
            <a:off x="319561" y="843038"/>
            <a:ext cx="8329449"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Filtrage</a:t>
            </a:r>
            <a:endParaRPr lang="fr-FR" sz="1600" b="1" dirty="0">
              <a:latin typeface="Cambria" panose="02040503050406030204" pitchFamily="18" charset="0"/>
            </a:endParaRPr>
          </a:p>
        </p:txBody>
      </p:sp>
      <p:sp>
        <p:nvSpPr>
          <p:cNvPr id="9" name="Rectangle 8"/>
          <p:cNvSpPr/>
          <p:nvPr/>
        </p:nvSpPr>
        <p:spPr>
          <a:xfrm>
            <a:off x="0" y="483962"/>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Solutions de dépollution harmonique</a:t>
            </a:r>
            <a:endParaRPr lang="fr-FR" sz="1600" b="1" dirty="0">
              <a:latin typeface="Cambria" panose="02040503050406030204" pitchFamily="18" charset="0"/>
            </a:endParaRPr>
          </a:p>
        </p:txBody>
      </p:sp>
      <p:sp>
        <p:nvSpPr>
          <p:cNvPr id="10" name="ZoneTexte 9"/>
          <p:cNvSpPr txBox="1"/>
          <p:nvPr/>
        </p:nvSpPr>
        <p:spPr>
          <a:xfrm>
            <a:off x="319560" y="1222626"/>
            <a:ext cx="8329449" cy="369332"/>
          </a:xfrm>
          <a:prstGeom prst="rect">
            <a:avLst/>
          </a:prstGeom>
          <a:solidFill>
            <a:schemeClr val="accent5">
              <a:lumMod val="40000"/>
              <a:lumOff val="60000"/>
            </a:schemeClr>
          </a:solidFill>
        </p:spPr>
        <p:txBody>
          <a:bodyPr wrap="square" rtlCol="0">
            <a:spAutoFit/>
          </a:bodyPr>
          <a:lstStyle/>
          <a:p>
            <a:r>
              <a:rPr lang="fr-FR" dirty="0" smtClean="0"/>
              <a:t>Filtres actifs</a:t>
            </a:r>
            <a:endParaRPr lang="fr-FR" dirty="0"/>
          </a:p>
        </p:txBody>
      </p:sp>
      <p:sp>
        <p:nvSpPr>
          <p:cNvPr id="11" name="Rectangle 10"/>
          <p:cNvSpPr/>
          <p:nvPr/>
        </p:nvSpPr>
        <p:spPr>
          <a:xfrm>
            <a:off x="319559" y="1668878"/>
            <a:ext cx="8329449" cy="523220"/>
          </a:xfrm>
          <a:prstGeom prst="rect">
            <a:avLst/>
          </a:prstGeom>
          <a:solidFill>
            <a:srgbClr val="FFFF00"/>
          </a:solidFill>
        </p:spPr>
        <p:txBody>
          <a:bodyPr wrap="square">
            <a:spAutoFit/>
          </a:bodyPr>
          <a:lstStyle/>
          <a:p>
            <a:pPr algn="just"/>
            <a:r>
              <a:rPr lang="fr-FR" sz="1400" b="1" i="1" dirty="0"/>
              <a:t>Un filtre actif consiste à générer les harmoniques absorbés pas une charge non linéaire, et les injecter au réseau afin que le courant côté réseau reste </a:t>
            </a:r>
            <a:r>
              <a:rPr lang="fr-FR" sz="1400" b="1" i="1" dirty="0" smtClean="0"/>
              <a:t>sinusoïdale</a:t>
            </a:r>
            <a:endParaRPr lang="fr-FR" sz="1400" b="1" i="1" dirty="0"/>
          </a:p>
        </p:txBody>
      </p:sp>
      <mc:AlternateContent xmlns:mc="http://schemas.openxmlformats.org/markup-compatibility/2006" xmlns:a14="http://schemas.microsoft.com/office/drawing/2010/main">
        <mc:Choice Requires="a14">
          <p:sp>
            <p:nvSpPr>
              <p:cNvPr id="12" name="ZoneTexte 11"/>
              <p:cNvSpPr txBox="1"/>
              <p:nvPr/>
            </p:nvSpPr>
            <p:spPr>
              <a:xfrm>
                <a:off x="2200757" y="5004141"/>
                <a:ext cx="901401"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b="0" i="1" smtClean="0">
                              <a:latin typeface="Cambria Math" panose="02040503050406030204" pitchFamily="18" charset="0"/>
                            </a:rPr>
                          </m:ctrlPr>
                        </m:sSubPr>
                        <m:e>
                          <m:r>
                            <a:rPr lang="fr-FR" b="0" i="1" smtClean="0">
                              <a:latin typeface="Cambria Math" panose="02040503050406030204" pitchFamily="18" charset="0"/>
                            </a:rPr>
                            <m:t>𝑖</m:t>
                          </m:r>
                        </m:e>
                        <m:sub>
                          <m:r>
                            <a:rPr lang="fr-FR" b="0" i="1" smtClean="0">
                              <a:latin typeface="Cambria Math" panose="02040503050406030204" pitchFamily="18" charset="0"/>
                            </a:rPr>
                            <m:t>𝐹</m:t>
                          </m:r>
                        </m:sub>
                      </m:sSub>
                      <m:r>
                        <a:rPr lang="fr-FR" b="0" i="1" smtClean="0">
                          <a:latin typeface="Cambria Math" panose="02040503050406030204" pitchFamily="18" charset="0"/>
                        </a:rPr>
                        <m:t>=−</m:t>
                      </m:r>
                      <m:sSub>
                        <m:sSubPr>
                          <m:ctrlPr>
                            <a:rPr lang="fr-FR" b="0" i="1" smtClean="0">
                              <a:latin typeface="Cambria Math" panose="02040503050406030204" pitchFamily="18" charset="0"/>
                            </a:rPr>
                          </m:ctrlPr>
                        </m:sSubPr>
                        <m:e>
                          <m:r>
                            <a:rPr lang="fr-FR" b="0" i="1" smtClean="0">
                              <a:latin typeface="Cambria Math" panose="02040503050406030204" pitchFamily="18" charset="0"/>
                            </a:rPr>
                            <m:t>𝑖</m:t>
                          </m:r>
                        </m:e>
                        <m:sub>
                          <m:r>
                            <a:rPr lang="fr-FR" b="0" i="1" smtClean="0">
                              <a:latin typeface="Cambria Math" panose="02040503050406030204" pitchFamily="18" charset="0"/>
                            </a:rPr>
                            <m:t>𝐿</m:t>
                          </m:r>
                        </m:sub>
                      </m:sSub>
                    </m:oMath>
                  </m:oMathPara>
                </a14:m>
                <a:endParaRPr lang="fr-FR" dirty="0"/>
              </a:p>
            </p:txBody>
          </p:sp>
        </mc:Choice>
        <mc:Fallback xmlns="">
          <p:sp>
            <p:nvSpPr>
              <p:cNvPr id="12" name="ZoneTexte 11"/>
              <p:cNvSpPr txBox="1">
                <a:spLocks noRot="1" noChangeAspect="1" noMove="1" noResize="1" noEditPoints="1" noAdjustHandles="1" noChangeArrowheads="1" noChangeShapeType="1" noTextEdit="1"/>
              </p:cNvSpPr>
              <p:nvPr/>
            </p:nvSpPr>
            <p:spPr>
              <a:xfrm>
                <a:off x="2200757" y="5004141"/>
                <a:ext cx="901401" cy="276999"/>
              </a:xfrm>
              <a:prstGeom prst="rect">
                <a:avLst/>
              </a:prstGeom>
              <a:blipFill rotWithShape="0">
                <a:blip r:embed="rId3"/>
                <a:stretch>
                  <a:fillRect l="-6081" r="-2027" b="-1555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3" name="ZoneTexte 12"/>
              <p:cNvSpPr txBox="1"/>
              <p:nvPr/>
            </p:nvSpPr>
            <p:spPr>
              <a:xfrm>
                <a:off x="577562" y="5005760"/>
                <a:ext cx="1176669"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b="0" i="1" smtClean="0">
                              <a:latin typeface="Cambria Math" panose="02040503050406030204" pitchFamily="18" charset="0"/>
                            </a:rPr>
                          </m:ctrlPr>
                        </m:sSubPr>
                        <m:e>
                          <m:r>
                            <a:rPr lang="fr-FR" b="0" i="1" smtClean="0">
                              <a:latin typeface="Cambria Math" panose="02040503050406030204" pitchFamily="18" charset="0"/>
                            </a:rPr>
                            <m:t>𝑖</m:t>
                          </m:r>
                        </m:e>
                        <m:sub>
                          <m:r>
                            <a:rPr lang="fr-FR" b="0" i="1" smtClean="0">
                              <a:latin typeface="Cambria Math" panose="02040503050406030204" pitchFamily="18" charset="0"/>
                            </a:rPr>
                            <m:t>𝐿</m:t>
                          </m:r>
                        </m:sub>
                      </m:sSub>
                      <m:r>
                        <a:rPr lang="fr-FR" b="0" i="1" smtClean="0">
                          <a:latin typeface="Cambria Math" panose="02040503050406030204" pitchFamily="18" charset="0"/>
                        </a:rPr>
                        <m:t>=</m:t>
                      </m:r>
                      <m:sSub>
                        <m:sSubPr>
                          <m:ctrlPr>
                            <a:rPr lang="fr-FR" b="0" i="1" smtClean="0">
                              <a:latin typeface="Cambria Math" panose="02040503050406030204" pitchFamily="18" charset="0"/>
                            </a:rPr>
                          </m:ctrlPr>
                        </m:sSubPr>
                        <m:e>
                          <m:r>
                            <a:rPr lang="fr-FR" b="0" i="1" smtClean="0">
                              <a:latin typeface="Cambria Math" panose="02040503050406030204" pitchFamily="18" charset="0"/>
                            </a:rPr>
                            <m:t>𝑖</m:t>
                          </m:r>
                        </m:e>
                        <m:sub>
                          <m:r>
                            <a:rPr lang="fr-FR" b="0" i="1" smtClean="0">
                              <a:latin typeface="Cambria Math" panose="02040503050406030204" pitchFamily="18" charset="0"/>
                            </a:rPr>
                            <m:t>1</m:t>
                          </m:r>
                        </m:sub>
                      </m:sSub>
                      <m:r>
                        <a:rPr lang="fr-FR" b="0" i="1" smtClean="0">
                          <a:latin typeface="Cambria Math" panose="02040503050406030204" pitchFamily="18" charset="0"/>
                        </a:rPr>
                        <m:t>+</m:t>
                      </m:r>
                      <m:sSub>
                        <m:sSubPr>
                          <m:ctrlPr>
                            <a:rPr lang="fr-FR" b="0" i="1" smtClean="0">
                              <a:latin typeface="Cambria Math" panose="02040503050406030204" pitchFamily="18" charset="0"/>
                            </a:rPr>
                          </m:ctrlPr>
                        </m:sSubPr>
                        <m:e>
                          <m:r>
                            <a:rPr lang="fr-FR" b="0" i="1" smtClean="0">
                              <a:latin typeface="Cambria Math" panose="02040503050406030204" pitchFamily="18" charset="0"/>
                            </a:rPr>
                            <m:t>𝑖</m:t>
                          </m:r>
                        </m:e>
                        <m:sub>
                          <m:r>
                            <a:rPr lang="fr-FR" b="0" i="1" smtClean="0">
                              <a:latin typeface="Cambria Math" panose="02040503050406030204" pitchFamily="18" charset="0"/>
                            </a:rPr>
                            <m:t>h</m:t>
                          </m:r>
                        </m:sub>
                      </m:sSub>
                    </m:oMath>
                  </m:oMathPara>
                </a14:m>
                <a:endParaRPr lang="fr-FR" dirty="0"/>
              </a:p>
            </p:txBody>
          </p:sp>
        </mc:Choice>
        <mc:Fallback xmlns="">
          <p:sp>
            <p:nvSpPr>
              <p:cNvPr id="13" name="ZoneTexte 12"/>
              <p:cNvSpPr txBox="1">
                <a:spLocks noRot="1" noChangeAspect="1" noMove="1" noResize="1" noEditPoints="1" noAdjustHandles="1" noChangeArrowheads="1" noChangeShapeType="1" noTextEdit="1"/>
              </p:cNvSpPr>
              <p:nvPr/>
            </p:nvSpPr>
            <p:spPr>
              <a:xfrm>
                <a:off x="577562" y="5005760"/>
                <a:ext cx="1176669" cy="276999"/>
              </a:xfrm>
              <a:prstGeom prst="rect">
                <a:avLst/>
              </a:prstGeom>
              <a:blipFill rotWithShape="0">
                <a:blip r:embed="rId4"/>
                <a:stretch>
                  <a:fillRect l="-4663" r="-1554" b="-1521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4" name="ZoneTexte 13"/>
              <p:cNvSpPr txBox="1"/>
              <p:nvPr/>
            </p:nvSpPr>
            <p:spPr>
              <a:xfrm>
                <a:off x="828150" y="5497589"/>
                <a:ext cx="1914114"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i="1" smtClean="0">
                          <a:latin typeface="Cambria Math" panose="02040503050406030204" pitchFamily="18" charset="0"/>
                          <a:ea typeface="Cambria Math" panose="02040503050406030204" pitchFamily="18" charset="0"/>
                        </a:rPr>
                        <m:t>⇒</m:t>
                      </m:r>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𝑖</m:t>
                          </m:r>
                        </m:e>
                        <m:sub>
                          <m:r>
                            <a:rPr lang="fr-FR" b="0" i="1" smtClean="0">
                              <a:latin typeface="Cambria Math" panose="02040503050406030204" pitchFamily="18" charset="0"/>
                              <a:ea typeface="Cambria Math" panose="02040503050406030204" pitchFamily="18" charset="0"/>
                            </a:rPr>
                            <m:t>𝑠</m:t>
                          </m:r>
                        </m:sub>
                      </m:sSub>
                      <m:r>
                        <a:rPr lang="fr-FR" b="0" i="1" smtClean="0">
                          <a:latin typeface="Cambria Math" panose="02040503050406030204" pitchFamily="18" charset="0"/>
                          <a:ea typeface="Cambria Math" panose="02040503050406030204" pitchFamily="18" charset="0"/>
                        </a:rPr>
                        <m:t>=</m:t>
                      </m:r>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𝑖</m:t>
                          </m:r>
                        </m:e>
                        <m:sub>
                          <m:r>
                            <a:rPr lang="fr-FR" b="0" i="1" smtClean="0">
                              <a:latin typeface="Cambria Math" panose="02040503050406030204" pitchFamily="18" charset="0"/>
                              <a:ea typeface="Cambria Math" panose="02040503050406030204" pitchFamily="18" charset="0"/>
                            </a:rPr>
                            <m:t>𝐿</m:t>
                          </m:r>
                        </m:sub>
                      </m:sSub>
                      <m:r>
                        <a:rPr lang="fr-FR" b="0" i="1" smtClean="0">
                          <a:latin typeface="Cambria Math" panose="02040503050406030204" pitchFamily="18" charset="0"/>
                          <a:ea typeface="Cambria Math" panose="02040503050406030204" pitchFamily="18" charset="0"/>
                        </a:rPr>
                        <m:t>+</m:t>
                      </m:r>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𝑖</m:t>
                          </m:r>
                        </m:e>
                        <m:sub>
                          <m:r>
                            <a:rPr lang="fr-FR" b="0" i="1" smtClean="0">
                              <a:latin typeface="Cambria Math" panose="02040503050406030204" pitchFamily="18" charset="0"/>
                              <a:ea typeface="Cambria Math" panose="02040503050406030204" pitchFamily="18" charset="0"/>
                            </a:rPr>
                            <m:t>𝐹</m:t>
                          </m:r>
                        </m:sub>
                      </m:sSub>
                      <m:r>
                        <a:rPr lang="fr-FR" b="0" i="1" smtClean="0">
                          <a:latin typeface="Cambria Math" panose="02040503050406030204" pitchFamily="18" charset="0"/>
                          <a:ea typeface="Cambria Math" panose="02040503050406030204" pitchFamily="18" charset="0"/>
                        </a:rPr>
                        <m:t>=</m:t>
                      </m:r>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𝑖</m:t>
                          </m:r>
                        </m:e>
                        <m:sub>
                          <m:r>
                            <a:rPr lang="fr-FR" b="0" i="1" smtClean="0">
                              <a:latin typeface="Cambria Math" panose="02040503050406030204" pitchFamily="18" charset="0"/>
                              <a:ea typeface="Cambria Math" panose="02040503050406030204" pitchFamily="18" charset="0"/>
                            </a:rPr>
                            <m:t>1</m:t>
                          </m:r>
                        </m:sub>
                      </m:sSub>
                    </m:oMath>
                  </m:oMathPara>
                </a14:m>
                <a:endParaRPr lang="fr-FR" dirty="0"/>
              </a:p>
            </p:txBody>
          </p:sp>
        </mc:Choice>
        <mc:Fallback xmlns="">
          <p:sp>
            <p:nvSpPr>
              <p:cNvPr id="14" name="ZoneTexte 13"/>
              <p:cNvSpPr txBox="1">
                <a:spLocks noRot="1" noChangeAspect="1" noMove="1" noResize="1" noEditPoints="1" noAdjustHandles="1" noChangeArrowheads="1" noChangeShapeType="1" noTextEdit="1"/>
              </p:cNvSpPr>
              <p:nvPr/>
            </p:nvSpPr>
            <p:spPr>
              <a:xfrm>
                <a:off x="828150" y="5497589"/>
                <a:ext cx="1914114" cy="276999"/>
              </a:xfrm>
              <a:prstGeom prst="rect">
                <a:avLst/>
              </a:prstGeom>
              <a:blipFill rotWithShape="0">
                <a:blip r:embed="rId5"/>
                <a:stretch>
                  <a:fillRect l="-1592" r="-637" b="-15556"/>
                </a:stretch>
              </a:blipFill>
            </p:spPr>
            <p:txBody>
              <a:bodyPr/>
              <a:lstStyle/>
              <a:p>
                <a:r>
                  <a:rPr lang="fr-FR">
                    <a:noFill/>
                  </a:rPr>
                  <a:t> </a:t>
                </a:r>
              </a:p>
            </p:txBody>
          </p:sp>
        </mc:Fallback>
      </mc:AlternateContent>
    </p:spTree>
    <p:extLst>
      <p:ext uri="{BB962C8B-B14F-4D97-AF65-F5344CB8AC3E}">
        <p14:creationId xmlns:p14="http://schemas.microsoft.com/office/powerpoint/2010/main" val="31698253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34</a:t>
            </a:fld>
            <a:endParaRPr lang="fr-FR"/>
          </a:p>
        </p:txBody>
      </p:sp>
      <p:sp>
        <p:nvSpPr>
          <p:cNvPr id="5" name="Rectangle 4"/>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6" name="Rectangle 5"/>
          <p:cNvSpPr/>
          <p:nvPr/>
        </p:nvSpPr>
        <p:spPr>
          <a:xfrm>
            <a:off x="319561" y="843038"/>
            <a:ext cx="8329449"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Filtrage</a:t>
            </a:r>
            <a:endParaRPr lang="fr-FR" sz="1600" b="1" dirty="0">
              <a:latin typeface="Cambria" panose="02040503050406030204" pitchFamily="18" charset="0"/>
            </a:endParaRPr>
          </a:p>
        </p:txBody>
      </p:sp>
      <p:sp>
        <p:nvSpPr>
          <p:cNvPr id="7" name="Rectangle 6"/>
          <p:cNvSpPr/>
          <p:nvPr/>
        </p:nvSpPr>
        <p:spPr>
          <a:xfrm>
            <a:off x="0" y="483962"/>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Solutions de dépollution harmonique</a:t>
            </a:r>
            <a:endParaRPr lang="fr-FR" sz="1600" b="1" dirty="0">
              <a:latin typeface="Cambria" panose="02040503050406030204" pitchFamily="18" charset="0"/>
            </a:endParaRPr>
          </a:p>
        </p:txBody>
      </p:sp>
      <p:sp>
        <p:nvSpPr>
          <p:cNvPr id="8" name="ZoneTexte 7"/>
          <p:cNvSpPr txBox="1"/>
          <p:nvPr/>
        </p:nvSpPr>
        <p:spPr>
          <a:xfrm>
            <a:off x="319560" y="1222626"/>
            <a:ext cx="8329449" cy="369332"/>
          </a:xfrm>
          <a:prstGeom prst="rect">
            <a:avLst/>
          </a:prstGeom>
          <a:solidFill>
            <a:schemeClr val="accent5">
              <a:lumMod val="40000"/>
              <a:lumOff val="60000"/>
            </a:schemeClr>
          </a:solidFill>
        </p:spPr>
        <p:txBody>
          <a:bodyPr wrap="square" rtlCol="0">
            <a:spAutoFit/>
          </a:bodyPr>
          <a:lstStyle/>
          <a:p>
            <a:r>
              <a:rPr lang="fr-FR" dirty="0" smtClean="0"/>
              <a:t>Filtres actifs</a:t>
            </a:r>
            <a:endParaRPr lang="fr-FR" dirty="0"/>
          </a:p>
        </p:txBody>
      </p:sp>
      <p:pic>
        <p:nvPicPr>
          <p:cNvPr id="9" name="Image 8"/>
          <p:cNvPicPr>
            <a:picLocks noChangeAspect="1"/>
          </p:cNvPicPr>
          <p:nvPr/>
        </p:nvPicPr>
        <p:blipFill>
          <a:blip r:embed="rId2"/>
          <a:stretch>
            <a:fillRect/>
          </a:stretch>
        </p:blipFill>
        <p:spPr>
          <a:xfrm>
            <a:off x="5322106" y="1776475"/>
            <a:ext cx="3337177" cy="4222391"/>
          </a:xfrm>
          <a:prstGeom prst="rect">
            <a:avLst/>
          </a:prstGeom>
        </p:spPr>
      </p:pic>
      <p:sp>
        <p:nvSpPr>
          <p:cNvPr id="10" name="ZoneTexte 9"/>
          <p:cNvSpPr txBox="1"/>
          <p:nvPr/>
        </p:nvSpPr>
        <p:spPr>
          <a:xfrm>
            <a:off x="319560" y="1734845"/>
            <a:ext cx="3479222" cy="307777"/>
          </a:xfrm>
          <a:prstGeom prst="rect">
            <a:avLst/>
          </a:prstGeom>
          <a:noFill/>
        </p:spPr>
        <p:txBody>
          <a:bodyPr wrap="none" rtlCol="0">
            <a:spAutoFit/>
          </a:bodyPr>
          <a:lstStyle/>
          <a:p>
            <a:r>
              <a:rPr lang="fr-FR" sz="1400" b="1" dirty="0" smtClean="0">
                <a:latin typeface="Cambria" panose="02040503050406030204" pitchFamily="18" charset="0"/>
              </a:rPr>
              <a:t>Filtres actifs série, parallèle et universel</a:t>
            </a:r>
            <a:endParaRPr lang="fr-FR" sz="1400" b="1" dirty="0">
              <a:latin typeface="Cambria" panose="02040503050406030204" pitchFamily="18" charset="0"/>
            </a:endParaRPr>
          </a:p>
        </p:txBody>
      </p:sp>
      <p:sp>
        <p:nvSpPr>
          <p:cNvPr id="11" name="ZoneTexte 10"/>
          <p:cNvSpPr txBox="1"/>
          <p:nvPr/>
        </p:nvSpPr>
        <p:spPr>
          <a:xfrm>
            <a:off x="427268" y="2669347"/>
            <a:ext cx="4674741" cy="2031325"/>
          </a:xfrm>
          <a:prstGeom prst="rect">
            <a:avLst/>
          </a:prstGeom>
          <a:solidFill>
            <a:srgbClr val="92D050"/>
          </a:solidFill>
        </p:spPr>
        <p:txBody>
          <a:bodyPr wrap="square" rtlCol="0">
            <a:spAutoFit/>
          </a:bodyPr>
          <a:lstStyle/>
          <a:p>
            <a:pPr marL="285750" indent="-285750" algn="just">
              <a:buFont typeface="Wingdings" panose="05000000000000000000" pitchFamily="2" charset="2"/>
              <a:buChar char="q"/>
            </a:pPr>
            <a:r>
              <a:rPr lang="fr-FR" sz="1400" b="1" dirty="0" smtClean="0">
                <a:latin typeface="Cambria" panose="02040503050406030204" pitchFamily="18" charset="0"/>
              </a:rPr>
              <a:t>Filtre série</a:t>
            </a:r>
            <a:r>
              <a:rPr lang="fr-FR" sz="1400" dirty="0" smtClean="0">
                <a:latin typeface="Cambria" panose="02040503050406030204" pitchFamily="18" charset="0"/>
              </a:rPr>
              <a:t>: la meilleurs solution pour le filtrage d’harmoniques de courant et la compensation de la puissance réactive,</a:t>
            </a:r>
          </a:p>
          <a:p>
            <a:pPr algn="just"/>
            <a:endParaRPr lang="fr-FR" sz="1400" dirty="0" smtClean="0">
              <a:latin typeface="Cambria" panose="02040503050406030204" pitchFamily="18" charset="0"/>
            </a:endParaRPr>
          </a:p>
          <a:p>
            <a:pPr marL="285750" indent="-285750" algn="just">
              <a:buFont typeface="Wingdings" panose="05000000000000000000" pitchFamily="2" charset="2"/>
              <a:buChar char="q"/>
            </a:pPr>
            <a:r>
              <a:rPr lang="fr-FR" sz="1400" b="1" dirty="0" smtClean="0">
                <a:latin typeface="Cambria" panose="02040503050406030204" pitchFamily="18" charset="0"/>
              </a:rPr>
              <a:t>Filtre parallèle</a:t>
            </a:r>
            <a:r>
              <a:rPr lang="fr-FR" sz="1400" dirty="0" smtClean="0">
                <a:latin typeface="Cambria" panose="02040503050406030204" pitchFamily="18" charset="0"/>
              </a:rPr>
              <a:t>: pour le filtrage des harmoniques de tension. Il joue le rôle d’un isolateur d’harmonique</a:t>
            </a:r>
          </a:p>
          <a:p>
            <a:pPr algn="just"/>
            <a:endParaRPr lang="fr-FR" sz="1400" dirty="0" smtClean="0">
              <a:latin typeface="Cambria" panose="02040503050406030204" pitchFamily="18" charset="0"/>
            </a:endParaRPr>
          </a:p>
          <a:p>
            <a:pPr marL="285750" indent="-285750" algn="just">
              <a:buFont typeface="Wingdings" panose="05000000000000000000" pitchFamily="2" charset="2"/>
              <a:buChar char="q"/>
            </a:pPr>
            <a:r>
              <a:rPr lang="fr-FR" sz="1400" b="1" dirty="0" smtClean="0">
                <a:latin typeface="Cambria" panose="02040503050406030204" pitchFamily="18" charset="0"/>
              </a:rPr>
              <a:t>Filtre universel</a:t>
            </a:r>
            <a:r>
              <a:rPr lang="fr-FR" sz="1400" dirty="0" smtClean="0">
                <a:latin typeface="Cambria" panose="02040503050406030204" pitchFamily="18" charset="0"/>
              </a:rPr>
              <a:t>: rarement utilisé pour (chère et compliqué), il joue les deux rôles</a:t>
            </a:r>
            <a:endParaRPr lang="fr-FR" sz="1400" dirty="0">
              <a:latin typeface="Cambria" panose="02040503050406030204" pitchFamily="18" charset="0"/>
            </a:endParaRPr>
          </a:p>
        </p:txBody>
      </p:sp>
    </p:spTree>
    <p:extLst>
      <p:ext uri="{BB962C8B-B14F-4D97-AF65-F5344CB8AC3E}">
        <p14:creationId xmlns:p14="http://schemas.microsoft.com/office/powerpoint/2010/main" val="39010031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35</a:t>
            </a:fld>
            <a:endParaRPr lang="fr-FR"/>
          </a:p>
        </p:txBody>
      </p:sp>
      <p:sp>
        <p:nvSpPr>
          <p:cNvPr id="5" name="Espace réservé de la date 3"/>
          <p:cNvSpPr txBox="1">
            <a:spLocks/>
          </p:cNvSpPr>
          <p:nvPr/>
        </p:nvSpPr>
        <p:spPr>
          <a:xfrm>
            <a:off x="822961" y="6048826"/>
            <a:ext cx="1854203" cy="365125"/>
          </a:xfrm>
          <a:prstGeom prst="rect">
            <a:avLst/>
          </a:prstGeom>
        </p:spPr>
        <p:txBody>
          <a:bodyPr vert="horz" lIns="91440" tIns="45720" rIns="91440" bIns="45720" rtlCol="0" anchor="ctr"/>
          <a:lstStyle>
            <a:defPPr>
              <a:defRPr lang="fr-FR"/>
            </a:defPPr>
            <a:lvl1pPr marL="0" algn="l" defTabSz="914400" rtl="0" eaLnBrk="1" latinLnBrk="0" hangingPunct="1">
              <a:defRPr sz="900"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5AE9A9B-F7B7-4C60-9CD1-1D747AF6C5DF}" type="datetime1">
              <a:rPr lang="en-US" smtClean="0"/>
              <a:pPr/>
              <a:t>4/12/2018</a:t>
            </a:fld>
            <a:endParaRPr lang="fr-FR"/>
          </a:p>
        </p:txBody>
      </p:sp>
      <p:sp>
        <p:nvSpPr>
          <p:cNvPr id="6" name="Espace réservé du pied de page 4"/>
          <p:cNvSpPr txBox="1">
            <a:spLocks/>
          </p:cNvSpPr>
          <p:nvPr/>
        </p:nvSpPr>
        <p:spPr>
          <a:xfrm>
            <a:off x="2764639" y="6048826"/>
            <a:ext cx="3617103" cy="365125"/>
          </a:xfrm>
          <a:prstGeom prst="rect">
            <a:avLst/>
          </a:prstGeom>
        </p:spPr>
        <p:txBody>
          <a:bodyPr vert="horz" lIns="91440" tIns="45720" rIns="91440" bIns="45720" rtlCol="0" anchor="ctr"/>
          <a:lstStyle>
            <a:defPPr>
              <a:defRPr lang="fr-FR"/>
            </a:defPPr>
            <a:lvl1pPr marL="0" algn="ctr" defTabSz="914400" rtl="0" eaLnBrk="1" latinLnBrk="0" hangingPunct="1">
              <a:defRPr sz="900" kern="1200" cap="all"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mtClean="0"/>
              <a:t>F. HAMOUDI-Power Quality course</a:t>
            </a:r>
            <a:endParaRPr lang="fr-FR"/>
          </a:p>
        </p:txBody>
      </p:sp>
      <p:sp>
        <p:nvSpPr>
          <p:cNvPr id="7" name="Espace réservé du numéro de diapositive 5"/>
          <p:cNvSpPr txBox="1">
            <a:spLocks/>
          </p:cNvSpPr>
          <p:nvPr/>
        </p:nvSpPr>
        <p:spPr>
          <a:xfrm>
            <a:off x="7425344" y="6048826"/>
            <a:ext cx="984019" cy="365125"/>
          </a:xfrm>
          <a:prstGeom prst="rect">
            <a:avLst/>
          </a:prstGeom>
        </p:spPr>
        <p:txBody>
          <a:bodyPr vert="horz" lIns="91440" tIns="45720" rIns="91440" bIns="45720" rtlCol="0" anchor="ctr"/>
          <a:lstStyle>
            <a:defPPr>
              <a:defRPr lang="fr-FR"/>
            </a:defPPr>
            <a:lvl1pPr marL="0" algn="r" defTabSz="914400" rtl="0" eaLnBrk="1" latinLnBrk="0" hangingPunct="1">
              <a:defRPr sz="1050" kern="120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76D70BF-9E66-48FB-BC9D-44A2DEA7CFB5}" type="slidenum">
              <a:rPr lang="fr-FR" smtClean="0"/>
              <a:pPr/>
              <a:t>35</a:t>
            </a:fld>
            <a:endParaRPr lang="fr-FR"/>
          </a:p>
        </p:txBody>
      </p:sp>
      <p:pic>
        <p:nvPicPr>
          <p:cNvPr id="8" name="Image 7"/>
          <p:cNvPicPr>
            <a:picLocks noChangeAspect="1"/>
          </p:cNvPicPr>
          <p:nvPr/>
        </p:nvPicPr>
        <p:blipFill>
          <a:blip r:embed="rId2"/>
          <a:stretch>
            <a:fillRect/>
          </a:stretch>
        </p:blipFill>
        <p:spPr>
          <a:xfrm>
            <a:off x="113016" y="3182765"/>
            <a:ext cx="4747232" cy="3075073"/>
          </a:xfrm>
          <a:prstGeom prst="rect">
            <a:avLst/>
          </a:prstGeom>
        </p:spPr>
      </p:pic>
      <p:pic>
        <p:nvPicPr>
          <p:cNvPr id="9" name="Image 8"/>
          <p:cNvPicPr>
            <a:picLocks noChangeAspect="1"/>
          </p:cNvPicPr>
          <p:nvPr/>
        </p:nvPicPr>
        <p:blipFill>
          <a:blip r:embed="rId3"/>
          <a:stretch>
            <a:fillRect/>
          </a:stretch>
        </p:blipFill>
        <p:spPr>
          <a:xfrm>
            <a:off x="4601497" y="3294400"/>
            <a:ext cx="4542503" cy="2754426"/>
          </a:xfrm>
          <a:prstGeom prst="rect">
            <a:avLst/>
          </a:prstGeom>
        </p:spPr>
      </p:pic>
      <p:sp>
        <p:nvSpPr>
          <p:cNvPr id="10" name="ZoneTexte 9"/>
          <p:cNvSpPr txBox="1"/>
          <p:nvPr/>
        </p:nvSpPr>
        <p:spPr>
          <a:xfrm>
            <a:off x="254972" y="1665349"/>
            <a:ext cx="1999906" cy="307777"/>
          </a:xfrm>
          <a:prstGeom prst="rect">
            <a:avLst/>
          </a:prstGeom>
          <a:noFill/>
        </p:spPr>
        <p:txBody>
          <a:bodyPr wrap="none" rtlCol="0">
            <a:spAutoFit/>
          </a:bodyPr>
          <a:lstStyle/>
          <a:p>
            <a:r>
              <a:rPr lang="fr-FR" sz="1400" b="1" dirty="0" smtClean="0"/>
              <a:t>Filtres actifs à quatre fils</a:t>
            </a:r>
            <a:endParaRPr lang="fr-FR" sz="1400" b="1" dirty="0"/>
          </a:p>
        </p:txBody>
      </p:sp>
      <p:sp>
        <p:nvSpPr>
          <p:cNvPr id="11" name="ZoneTexte 10"/>
          <p:cNvSpPr txBox="1"/>
          <p:nvPr/>
        </p:nvSpPr>
        <p:spPr>
          <a:xfrm>
            <a:off x="210484" y="2032229"/>
            <a:ext cx="8702211" cy="738664"/>
          </a:xfrm>
          <a:prstGeom prst="rect">
            <a:avLst/>
          </a:prstGeom>
          <a:noFill/>
        </p:spPr>
        <p:txBody>
          <a:bodyPr wrap="square" rtlCol="0">
            <a:spAutoFit/>
          </a:bodyPr>
          <a:lstStyle/>
          <a:p>
            <a:pPr algn="just"/>
            <a:r>
              <a:rPr lang="fr-FR" sz="1400" dirty="0" smtClean="0"/>
              <a:t>C’est une solution pour le filtrage d’harmoniques de courant en présence de séquences homopolaires. C’est le cas notamment dans les réseaux basse tension où le filtre neutre est souvent distribués avec des charges monophasées polluantes</a:t>
            </a:r>
            <a:endParaRPr lang="fr-FR" sz="1400" dirty="0"/>
          </a:p>
        </p:txBody>
      </p:sp>
      <p:sp>
        <p:nvSpPr>
          <p:cNvPr id="12" name="ZoneTexte 11"/>
          <p:cNvSpPr txBox="1"/>
          <p:nvPr/>
        </p:nvSpPr>
        <p:spPr>
          <a:xfrm>
            <a:off x="210484" y="2842803"/>
            <a:ext cx="8426925" cy="307777"/>
          </a:xfrm>
          <a:prstGeom prst="rect">
            <a:avLst/>
          </a:prstGeom>
          <a:noFill/>
        </p:spPr>
        <p:txBody>
          <a:bodyPr wrap="square" rtlCol="0">
            <a:spAutoFit/>
          </a:bodyPr>
          <a:lstStyle/>
          <a:p>
            <a:r>
              <a:rPr lang="fr-FR" sz="1400" dirty="0" smtClean="0"/>
              <a:t>Deux configurations possibles pour ce type de filtre; avec onduleur 3 bras (type TLSC) ou 4 bras (type FLFB)</a:t>
            </a:r>
          </a:p>
        </p:txBody>
      </p:sp>
      <p:sp>
        <p:nvSpPr>
          <p:cNvPr id="17" name="Rectangle 16"/>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18" name="Rectangle 17"/>
          <p:cNvSpPr/>
          <p:nvPr/>
        </p:nvSpPr>
        <p:spPr>
          <a:xfrm>
            <a:off x="319561" y="843038"/>
            <a:ext cx="8329449"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Filtrage</a:t>
            </a:r>
            <a:endParaRPr lang="fr-FR" sz="1600" b="1" dirty="0">
              <a:latin typeface="Cambria" panose="02040503050406030204" pitchFamily="18" charset="0"/>
            </a:endParaRPr>
          </a:p>
        </p:txBody>
      </p:sp>
      <p:sp>
        <p:nvSpPr>
          <p:cNvPr id="19" name="Rectangle 18"/>
          <p:cNvSpPr/>
          <p:nvPr/>
        </p:nvSpPr>
        <p:spPr>
          <a:xfrm>
            <a:off x="0" y="483962"/>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Solutions de dépollution harmonique</a:t>
            </a:r>
            <a:endParaRPr lang="fr-FR" sz="1600" b="1" dirty="0">
              <a:latin typeface="Cambria" panose="02040503050406030204" pitchFamily="18" charset="0"/>
            </a:endParaRPr>
          </a:p>
        </p:txBody>
      </p:sp>
      <p:sp>
        <p:nvSpPr>
          <p:cNvPr id="20" name="ZoneTexte 19"/>
          <p:cNvSpPr txBox="1"/>
          <p:nvPr/>
        </p:nvSpPr>
        <p:spPr>
          <a:xfrm>
            <a:off x="319560" y="1222626"/>
            <a:ext cx="8329449" cy="369332"/>
          </a:xfrm>
          <a:prstGeom prst="rect">
            <a:avLst/>
          </a:prstGeom>
          <a:solidFill>
            <a:schemeClr val="accent5">
              <a:lumMod val="40000"/>
              <a:lumOff val="60000"/>
            </a:schemeClr>
          </a:solidFill>
        </p:spPr>
        <p:txBody>
          <a:bodyPr wrap="square" rtlCol="0">
            <a:spAutoFit/>
          </a:bodyPr>
          <a:lstStyle/>
          <a:p>
            <a:r>
              <a:rPr lang="fr-FR" dirty="0" smtClean="0"/>
              <a:t>Filtres actifs</a:t>
            </a:r>
            <a:endParaRPr lang="fr-FR" dirty="0"/>
          </a:p>
        </p:txBody>
      </p:sp>
    </p:spTree>
    <p:extLst>
      <p:ext uri="{BB962C8B-B14F-4D97-AF65-F5344CB8AC3E}">
        <p14:creationId xmlns:p14="http://schemas.microsoft.com/office/powerpoint/2010/main" val="8572481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36</a:t>
            </a:fld>
            <a:endParaRPr lang="fr-FR"/>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96744" y="3137578"/>
            <a:ext cx="529422" cy="1263554"/>
          </a:xfrm>
          <a:prstGeom prst="rect">
            <a:avLst/>
          </a:prstGeom>
        </p:spPr>
      </p:pic>
      <p:sp>
        <p:nvSpPr>
          <p:cNvPr id="6" name="ZoneTexte 5"/>
          <p:cNvSpPr txBox="1"/>
          <p:nvPr/>
        </p:nvSpPr>
        <p:spPr>
          <a:xfrm>
            <a:off x="318725" y="2994300"/>
            <a:ext cx="1809278" cy="369332"/>
          </a:xfrm>
          <a:prstGeom prst="rect">
            <a:avLst/>
          </a:prstGeom>
          <a:noFill/>
        </p:spPr>
        <p:txBody>
          <a:bodyPr wrap="none" rtlCol="0">
            <a:spAutoFit/>
          </a:bodyPr>
          <a:lstStyle/>
          <a:p>
            <a:r>
              <a:rPr lang="fr-FR" b="1" dirty="0" smtClean="0"/>
              <a:t>1. Filtre résonant</a:t>
            </a:r>
            <a:endParaRPr lang="fr-FR" b="1" dirty="0"/>
          </a:p>
        </p:txBody>
      </p:sp>
      <mc:AlternateContent xmlns:mc="http://schemas.openxmlformats.org/markup-compatibility/2006" xmlns:a14="http://schemas.microsoft.com/office/drawing/2010/main">
        <mc:Choice Requires="a14">
          <p:sp>
            <p:nvSpPr>
              <p:cNvPr id="7" name="ZoneTexte 6"/>
              <p:cNvSpPr txBox="1"/>
              <p:nvPr/>
            </p:nvSpPr>
            <p:spPr>
              <a:xfrm>
                <a:off x="319559" y="2019020"/>
                <a:ext cx="8329449" cy="954107"/>
              </a:xfrm>
              <a:prstGeom prst="rect">
                <a:avLst/>
              </a:prstGeom>
              <a:solidFill>
                <a:schemeClr val="accent4">
                  <a:lumMod val="60000"/>
                  <a:lumOff val="40000"/>
                </a:schemeClr>
              </a:solidFill>
            </p:spPr>
            <p:txBody>
              <a:bodyPr wrap="square" rtlCol="0">
                <a:spAutoFit/>
              </a:bodyPr>
              <a:lstStyle/>
              <a:p>
                <a:pPr marL="285750" indent="-285750">
                  <a:buFont typeface="Wingdings" panose="05000000000000000000" pitchFamily="2" charset="2"/>
                  <a:buChar char="§"/>
                </a:pPr>
                <a14:m>
                  <m:oMath xmlns:m="http://schemas.openxmlformats.org/officeDocument/2006/math">
                    <m:r>
                      <a:rPr lang="fr-FR" sz="1400" i="1" dirty="0" smtClean="0">
                        <a:latin typeface="Cambria Math" panose="02040503050406030204" pitchFamily="18" charset="0"/>
                      </a:rPr>
                      <m:t>𝑉</m:t>
                    </m:r>
                  </m:oMath>
                </a14:m>
                <a:r>
                  <a:rPr lang="fr-FR" sz="1400" dirty="0" smtClean="0"/>
                  <a:t>: La tension au jeu de barre</a:t>
                </a:r>
              </a:p>
              <a:p>
                <a:pPr marL="285750" indent="-285750">
                  <a:buFont typeface="Wingdings" panose="05000000000000000000" pitchFamily="2" charset="2"/>
                  <a:buChar char="§"/>
                </a:pPr>
                <a14:m>
                  <m:oMath xmlns:m="http://schemas.openxmlformats.org/officeDocument/2006/math">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𝑄</m:t>
                        </m:r>
                      </m:e>
                      <m:sub>
                        <m:r>
                          <a:rPr lang="fr-FR" sz="1400" i="1" dirty="0" smtClean="0">
                            <a:latin typeface="Cambria Math" panose="02040503050406030204" pitchFamily="18" charset="0"/>
                          </a:rPr>
                          <m:t>𝐶</m:t>
                        </m:r>
                      </m:sub>
                    </m:sSub>
                  </m:oMath>
                </a14:m>
                <a:r>
                  <a:rPr lang="fr-FR" sz="1400" dirty="0" smtClean="0"/>
                  <a:t>: puissance réactive du filtre à la fréquence fondamentale;</a:t>
                </a:r>
              </a:p>
              <a:p>
                <a:pPr marL="285750" indent="-285750">
                  <a:buFont typeface="Wingdings" panose="05000000000000000000" pitchFamily="2" charset="2"/>
                  <a:buChar char="§"/>
                </a:pPr>
                <a14:m>
                  <m:oMath xmlns:m="http://schemas.openxmlformats.org/officeDocument/2006/math">
                    <m:sSub>
                      <m:sSubPr>
                        <m:ctrlPr>
                          <a:rPr lang="fr-FR" sz="1400" b="0" i="1" dirty="0" smtClean="0">
                            <a:latin typeface="Cambria Math" panose="02040503050406030204" pitchFamily="18" charset="0"/>
                          </a:rPr>
                        </m:ctrlPr>
                      </m:sSubPr>
                      <m:e>
                        <m:r>
                          <a:rPr lang="fr-FR" sz="1400" i="1" dirty="0" smtClean="0">
                            <a:latin typeface="Cambria Math" panose="02040503050406030204" pitchFamily="18" charset="0"/>
                          </a:rPr>
                          <m:t>h</m:t>
                        </m:r>
                      </m:e>
                      <m:sub>
                        <m:r>
                          <a:rPr lang="fr-FR" sz="1400" i="1" dirty="0" err="1" smtClean="0">
                            <a:latin typeface="Cambria Math" panose="02040503050406030204" pitchFamily="18" charset="0"/>
                          </a:rPr>
                          <m:t>𝑛</m:t>
                        </m:r>
                      </m:sub>
                    </m:sSub>
                  </m:oMath>
                </a14:m>
                <a:r>
                  <a:rPr lang="fr-FR" sz="1400" dirty="0" smtClean="0"/>
                  <a:t>: rang d’harmonique provocant la résonance, i.e., l’harmonique à éliminer;</a:t>
                </a:r>
              </a:p>
              <a:p>
                <a:pPr marL="285750" indent="-285750">
                  <a:buFont typeface="Wingdings" panose="05000000000000000000" pitchFamily="2" charset="2"/>
                  <a:buChar char="§"/>
                </a:pPr>
                <a14:m>
                  <m:oMath xmlns:m="http://schemas.openxmlformats.org/officeDocument/2006/math">
                    <m:r>
                      <a:rPr lang="fr-FR" sz="1400" i="1" dirty="0" smtClean="0">
                        <a:latin typeface="Cambria Math" panose="02040503050406030204" pitchFamily="18" charset="0"/>
                      </a:rPr>
                      <m:t>𝑄</m:t>
                    </m:r>
                  </m:oMath>
                </a14:m>
                <a:r>
                  <a:rPr lang="fr-FR" sz="1400" dirty="0" smtClean="0"/>
                  <a:t>: le facteur de qualité du filtre. </a:t>
                </a:r>
                <a:endParaRPr lang="fr-FR" sz="1400" dirty="0"/>
              </a:p>
            </p:txBody>
          </p:sp>
        </mc:Choice>
        <mc:Fallback xmlns="">
          <p:sp>
            <p:nvSpPr>
              <p:cNvPr id="7" name="ZoneTexte 6"/>
              <p:cNvSpPr txBox="1">
                <a:spLocks noRot="1" noChangeAspect="1" noMove="1" noResize="1" noEditPoints="1" noAdjustHandles="1" noChangeArrowheads="1" noChangeShapeType="1" noTextEdit="1"/>
              </p:cNvSpPr>
              <p:nvPr/>
            </p:nvSpPr>
            <p:spPr>
              <a:xfrm>
                <a:off x="319559" y="2019020"/>
                <a:ext cx="8329449" cy="954107"/>
              </a:xfrm>
              <a:prstGeom prst="rect">
                <a:avLst/>
              </a:prstGeom>
              <a:blipFill rotWithShape="0">
                <a:blip r:embed="rId3"/>
                <a:stretch>
                  <a:fillRect l="-73" t="-1274" b="-5732"/>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8" name="ZoneTexte 7"/>
              <p:cNvSpPr txBox="1"/>
              <p:nvPr/>
            </p:nvSpPr>
            <p:spPr>
              <a:xfrm>
                <a:off x="3606357" y="3426795"/>
                <a:ext cx="684866" cy="468846"/>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𝐶</m:t>
                              </m:r>
                            </m:sub>
                          </m:sSub>
                        </m:den>
                      </m:f>
                    </m:oMath>
                  </m:oMathPara>
                </a14:m>
                <a:endParaRPr lang="fr-FR" sz="1400" dirty="0"/>
              </a:p>
            </p:txBody>
          </p:sp>
        </mc:Choice>
        <mc:Fallback xmlns="">
          <p:sp>
            <p:nvSpPr>
              <p:cNvPr id="8" name="ZoneTexte 7"/>
              <p:cNvSpPr txBox="1">
                <a:spLocks noRot="1" noChangeAspect="1" noMove="1" noResize="1" noEditPoints="1" noAdjustHandles="1" noChangeArrowheads="1" noChangeShapeType="1" noTextEdit="1"/>
              </p:cNvSpPr>
              <p:nvPr/>
            </p:nvSpPr>
            <p:spPr>
              <a:xfrm>
                <a:off x="3606357" y="3426795"/>
                <a:ext cx="684866" cy="468846"/>
              </a:xfrm>
              <a:prstGeom prst="rect">
                <a:avLst/>
              </a:prstGeom>
              <a:blipFill rotWithShape="0">
                <a:blip r:embed="rId4"/>
                <a:stretch>
                  <a:fillRect/>
                </a:stretch>
              </a:blipFill>
            </p:spPr>
            <p:txBody>
              <a:bodyPr/>
              <a:lstStyle/>
              <a:p>
                <a:r>
                  <a:rPr lang="fr-FR">
                    <a:noFill/>
                  </a:rPr>
                  <a:t> </a:t>
                </a:r>
              </a:p>
            </p:txBody>
          </p:sp>
        </mc:Fallback>
      </mc:AlternateContent>
      <p:sp>
        <p:nvSpPr>
          <p:cNvPr id="9" name="ZoneTexte 8"/>
          <p:cNvSpPr txBox="1"/>
          <p:nvPr/>
        </p:nvSpPr>
        <p:spPr>
          <a:xfrm>
            <a:off x="227601" y="4112102"/>
            <a:ext cx="2919710" cy="307777"/>
          </a:xfrm>
          <a:prstGeom prst="rect">
            <a:avLst/>
          </a:prstGeom>
          <a:noFill/>
        </p:spPr>
        <p:txBody>
          <a:bodyPr wrap="none" rtlCol="0">
            <a:spAutoFit/>
          </a:bodyPr>
          <a:lstStyle/>
          <a:p>
            <a:pPr marL="285750" indent="-285750">
              <a:buFont typeface="Arial" panose="020B0604020202020204" pitchFamily="34" charset="0"/>
              <a:buChar char="•"/>
            </a:pPr>
            <a:r>
              <a:rPr lang="fr-FR" sz="1400" dirty="0" smtClean="0"/>
              <a:t>Connaissant le rang de résonance</a:t>
            </a:r>
            <a:endParaRPr lang="fr-FR" sz="1400" dirty="0"/>
          </a:p>
        </p:txBody>
      </p:sp>
      <mc:AlternateContent xmlns:mc="http://schemas.openxmlformats.org/markup-compatibility/2006">
        <mc:Choice xmlns:a14="http://schemas.microsoft.com/office/drawing/2010/main" Requires="a14">
          <p:sp>
            <p:nvSpPr>
              <p:cNvPr id="10" name="ZoneTexte 9"/>
              <p:cNvSpPr txBox="1"/>
              <p:nvPr/>
            </p:nvSpPr>
            <p:spPr>
              <a:xfrm>
                <a:off x="3788961" y="4015513"/>
                <a:ext cx="1287917" cy="476284"/>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sub>
                          </m:sSub>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den>
                      </m:f>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𝑐</m:t>
                              </m:r>
                            </m:sub>
                          </m:sSub>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den>
                      </m:f>
                    </m:oMath>
                  </m:oMathPara>
                </a14:m>
                <a:endParaRPr lang="fr-FR" sz="1400" dirty="0"/>
              </a:p>
            </p:txBody>
          </p:sp>
        </mc:Choice>
        <mc:Fallback>
          <p:sp>
            <p:nvSpPr>
              <p:cNvPr id="10" name="ZoneTexte 9"/>
              <p:cNvSpPr txBox="1">
                <a:spLocks noRot="1" noChangeAspect="1" noMove="1" noResize="1" noEditPoints="1" noAdjustHandles="1" noChangeArrowheads="1" noChangeShapeType="1" noTextEdit="1"/>
              </p:cNvSpPr>
              <p:nvPr/>
            </p:nvSpPr>
            <p:spPr>
              <a:xfrm>
                <a:off x="3788961" y="4015513"/>
                <a:ext cx="1287917" cy="476284"/>
              </a:xfrm>
              <a:prstGeom prst="rect">
                <a:avLst/>
              </a:prstGeom>
              <a:blipFill rotWithShape="0">
                <a:blip r:embed="rId5"/>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1" name="ZoneTexte 10"/>
              <p:cNvSpPr txBox="1"/>
              <p:nvPr/>
            </p:nvSpPr>
            <p:spPr>
              <a:xfrm>
                <a:off x="226349" y="4826412"/>
                <a:ext cx="8299901" cy="307777"/>
              </a:xfrm>
              <a:prstGeom prst="rect">
                <a:avLst/>
              </a:prstGeom>
              <a:noFill/>
            </p:spPr>
            <p:txBody>
              <a:bodyPr wrap="none" rtlCol="0">
                <a:spAutoFit/>
              </a:bodyPr>
              <a:lstStyle/>
              <a:p>
                <a:r>
                  <a:rPr lang="fr-FR" sz="1400" dirty="0" smtClean="0"/>
                  <a:t>La résistance du filtre est calculée à partir du facteur de qualité </a:t>
                </a:r>
                <a14:m>
                  <m:oMath xmlns:m="http://schemas.openxmlformats.org/officeDocument/2006/math">
                    <m:r>
                      <a:rPr lang="fr-FR" sz="1400" i="1" dirty="0" smtClean="0">
                        <a:latin typeface="Cambria Math" panose="02040503050406030204" pitchFamily="18" charset="0"/>
                      </a:rPr>
                      <m:t>𝑄</m:t>
                    </m:r>
                  </m:oMath>
                </a14:m>
                <a:r>
                  <a:rPr lang="fr-FR" sz="1400" dirty="0" smtClean="0"/>
                  <a:t> et de la réactance caractéristique du filtre </a:t>
                </a:r>
                <a14:m>
                  <m:oMath xmlns:m="http://schemas.openxmlformats.org/officeDocument/2006/math">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𝑋</m:t>
                        </m:r>
                      </m:e>
                      <m:sub>
                        <m:r>
                          <a:rPr lang="fr-FR" sz="1400" i="1" dirty="0" smtClean="0">
                            <a:latin typeface="Cambria Math" panose="02040503050406030204" pitchFamily="18" charset="0"/>
                          </a:rPr>
                          <m:t>𝑛</m:t>
                        </m:r>
                      </m:sub>
                    </m:sSub>
                  </m:oMath>
                </a14:m>
                <a:r>
                  <a:rPr lang="fr-FR" sz="1400" dirty="0" smtClean="0"/>
                  <a:t> </a:t>
                </a:r>
                <a:endParaRPr lang="fr-FR" sz="1400" dirty="0"/>
              </a:p>
            </p:txBody>
          </p:sp>
        </mc:Choice>
        <mc:Fallback xmlns="">
          <p:sp>
            <p:nvSpPr>
              <p:cNvPr id="11" name="ZoneTexte 10"/>
              <p:cNvSpPr txBox="1">
                <a:spLocks noRot="1" noChangeAspect="1" noMove="1" noResize="1" noEditPoints="1" noAdjustHandles="1" noChangeArrowheads="1" noChangeShapeType="1" noTextEdit="1"/>
              </p:cNvSpPr>
              <p:nvPr/>
            </p:nvSpPr>
            <p:spPr>
              <a:xfrm>
                <a:off x="226349" y="4826412"/>
                <a:ext cx="8299901" cy="307777"/>
              </a:xfrm>
              <a:prstGeom prst="rect">
                <a:avLst/>
              </a:prstGeom>
              <a:blipFill rotWithShape="0">
                <a:blip r:embed="rId6"/>
                <a:stretch>
                  <a:fillRect l="-220" t="-4000" b="-20000"/>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2" name="ZoneTexte 11"/>
              <p:cNvSpPr txBox="1"/>
              <p:nvPr/>
            </p:nvSpPr>
            <p:spPr>
              <a:xfrm>
                <a:off x="395076" y="5360924"/>
                <a:ext cx="1354986" cy="494366"/>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400" b="0" i="1" smtClean="0">
                          <a:latin typeface="Cambria Math" panose="02040503050406030204" pitchFamily="18" charset="0"/>
                        </a:rPr>
                        <m:t>𝑅</m:t>
                      </m:r>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𝑛</m:t>
                              </m:r>
                            </m:sub>
                          </m:sSub>
                        </m:num>
                        <m:den>
                          <m:r>
                            <a:rPr lang="fr-FR" sz="1400" b="0" i="1" smtClean="0">
                              <a:latin typeface="Cambria Math" panose="02040503050406030204" pitchFamily="18" charset="0"/>
                            </a:rPr>
                            <m:t>𝑄</m:t>
                          </m:r>
                        </m:den>
                      </m:f>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ad>
                            <m:radPr>
                              <m:degHide m:val="on"/>
                              <m:ctrlPr>
                                <a:rPr lang="fr-FR" sz="1400" b="0" i="1" smtClean="0">
                                  <a:latin typeface="Cambria Math" panose="02040503050406030204" pitchFamily="18" charset="0"/>
                                </a:rPr>
                              </m:ctrlPr>
                            </m:radPr>
                            <m:deg/>
                            <m:e>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sub>
                              </m:sSub>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m:t>
                                  </m:r>
                                </m:sub>
                              </m:sSub>
                            </m:e>
                          </m:rad>
                        </m:num>
                        <m:den>
                          <m:r>
                            <a:rPr lang="fr-FR" sz="1400" b="0" i="1" smtClean="0">
                              <a:latin typeface="Cambria Math" panose="02040503050406030204" pitchFamily="18" charset="0"/>
                            </a:rPr>
                            <m:t>𝑄</m:t>
                          </m:r>
                        </m:den>
                      </m:f>
                    </m:oMath>
                  </m:oMathPara>
                </a14:m>
                <a:endParaRPr lang="fr-FR" sz="1400" dirty="0"/>
              </a:p>
            </p:txBody>
          </p:sp>
        </mc:Choice>
        <mc:Fallback xmlns="">
          <p:sp>
            <p:nvSpPr>
              <p:cNvPr id="12" name="ZoneTexte 11"/>
              <p:cNvSpPr txBox="1">
                <a:spLocks noRot="1" noChangeAspect="1" noMove="1" noResize="1" noEditPoints="1" noAdjustHandles="1" noChangeArrowheads="1" noChangeShapeType="1" noTextEdit="1"/>
              </p:cNvSpPr>
              <p:nvPr/>
            </p:nvSpPr>
            <p:spPr>
              <a:xfrm>
                <a:off x="395076" y="5360924"/>
                <a:ext cx="1354986" cy="494366"/>
              </a:xfrm>
              <a:prstGeom prst="rect">
                <a:avLst/>
              </a:prstGeom>
              <a:blipFill rotWithShape="0">
                <a:blip r:embed="rId7"/>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6" name="ZoneTexte 15"/>
              <p:cNvSpPr txBox="1"/>
              <p:nvPr/>
            </p:nvSpPr>
            <p:spPr>
              <a:xfrm>
                <a:off x="2924678" y="5495316"/>
                <a:ext cx="1317605" cy="30777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fr-FR" sz="1400" b="0" i="1" smtClean="0">
                          <a:latin typeface="Cambria Math" panose="02040503050406030204" pitchFamily="18" charset="0"/>
                        </a:rPr>
                        <m:t>30&lt;</m:t>
                      </m:r>
                      <m:r>
                        <a:rPr lang="fr-FR" sz="1400" b="0" i="1" smtClean="0">
                          <a:latin typeface="Cambria Math" panose="02040503050406030204" pitchFamily="18" charset="0"/>
                        </a:rPr>
                        <m:t>𝑄</m:t>
                      </m:r>
                      <m:r>
                        <a:rPr lang="fr-FR" sz="1400" b="0" i="1" smtClean="0">
                          <a:latin typeface="Cambria Math" panose="02040503050406030204" pitchFamily="18" charset="0"/>
                        </a:rPr>
                        <m:t>&lt;100</m:t>
                      </m:r>
                    </m:oMath>
                  </m:oMathPara>
                </a14:m>
                <a:endParaRPr lang="fr-FR" sz="1400" dirty="0"/>
              </a:p>
            </p:txBody>
          </p:sp>
        </mc:Choice>
        <mc:Fallback xmlns="">
          <p:sp>
            <p:nvSpPr>
              <p:cNvPr id="16" name="ZoneTexte 15"/>
              <p:cNvSpPr txBox="1">
                <a:spLocks noRot="1" noChangeAspect="1" noMove="1" noResize="1" noEditPoints="1" noAdjustHandles="1" noChangeArrowheads="1" noChangeShapeType="1" noTextEdit="1"/>
              </p:cNvSpPr>
              <p:nvPr/>
            </p:nvSpPr>
            <p:spPr>
              <a:xfrm>
                <a:off x="2924678" y="5495316"/>
                <a:ext cx="1317605" cy="307777"/>
              </a:xfrm>
              <a:prstGeom prst="rect">
                <a:avLst/>
              </a:prstGeom>
              <a:blipFill rotWithShape="0">
                <a:blip r:embed="rId8"/>
                <a:stretch>
                  <a:fillRect b="-5882"/>
                </a:stretch>
              </a:blipFill>
            </p:spPr>
            <p:txBody>
              <a:bodyPr/>
              <a:lstStyle/>
              <a:p>
                <a:r>
                  <a:rPr lang="fr-FR">
                    <a:noFill/>
                  </a:rPr>
                  <a:t> </a:t>
                </a:r>
              </a:p>
            </p:txBody>
          </p:sp>
        </mc:Fallback>
      </mc:AlternateContent>
      <p:sp>
        <p:nvSpPr>
          <p:cNvPr id="17" name="Rectangle 16"/>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18" name="Rectangle 17"/>
          <p:cNvSpPr/>
          <p:nvPr/>
        </p:nvSpPr>
        <p:spPr>
          <a:xfrm>
            <a:off x="319561" y="843038"/>
            <a:ext cx="8329449"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Filtrage passif d’harmoniques</a:t>
            </a:r>
            <a:endParaRPr lang="fr-FR" sz="1600" b="1" dirty="0">
              <a:latin typeface="Cambria" panose="02040503050406030204" pitchFamily="18" charset="0"/>
            </a:endParaRPr>
          </a:p>
        </p:txBody>
      </p:sp>
      <p:sp>
        <p:nvSpPr>
          <p:cNvPr id="19" name="Rectangle 18"/>
          <p:cNvSpPr/>
          <p:nvPr/>
        </p:nvSpPr>
        <p:spPr>
          <a:xfrm>
            <a:off x="0" y="483962"/>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Solutions de dépollution harmonique</a:t>
            </a:r>
            <a:endParaRPr lang="fr-FR" sz="1600" b="1" dirty="0">
              <a:latin typeface="Cambria" panose="02040503050406030204" pitchFamily="18" charset="0"/>
            </a:endParaRPr>
          </a:p>
        </p:txBody>
      </p:sp>
      <p:sp>
        <p:nvSpPr>
          <p:cNvPr id="20" name="ZoneTexte 19"/>
          <p:cNvSpPr txBox="1"/>
          <p:nvPr/>
        </p:nvSpPr>
        <p:spPr>
          <a:xfrm>
            <a:off x="319560" y="1222626"/>
            <a:ext cx="8329449" cy="324000"/>
          </a:xfrm>
          <a:prstGeom prst="rect">
            <a:avLst/>
          </a:prstGeom>
          <a:solidFill>
            <a:schemeClr val="accent5">
              <a:lumMod val="40000"/>
              <a:lumOff val="60000"/>
            </a:schemeClr>
          </a:solidFill>
        </p:spPr>
        <p:txBody>
          <a:bodyPr wrap="square" rtlCol="0">
            <a:spAutoFit/>
          </a:bodyPr>
          <a:lstStyle/>
          <a:p>
            <a:r>
              <a:rPr lang="fr-FR" sz="1600" b="1" dirty="0" smtClean="0"/>
              <a:t>Calcul des filtres passifs</a:t>
            </a:r>
            <a:endParaRPr lang="fr-FR" sz="1600" b="1" dirty="0"/>
          </a:p>
        </p:txBody>
      </p:sp>
      <p:sp>
        <p:nvSpPr>
          <p:cNvPr id="21" name="Rectangle 20"/>
          <p:cNvSpPr/>
          <p:nvPr/>
        </p:nvSpPr>
        <p:spPr>
          <a:xfrm>
            <a:off x="319560" y="1719462"/>
            <a:ext cx="4951083" cy="307777"/>
          </a:xfrm>
          <a:prstGeom prst="rect">
            <a:avLst/>
          </a:prstGeom>
          <a:solidFill>
            <a:schemeClr val="accent1">
              <a:lumMod val="60000"/>
              <a:lumOff val="40000"/>
            </a:schemeClr>
          </a:solidFill>
        </p:spPr>
        <p:txBody>
          <a:bodyPr wrap="square">
            <a:spAutoFit/>
          </a:bodyPr>
          <a:lstStyle/>
          <a:p>
            <a:r>
              <a:rPr lang="fr-FR" sz="1400" b="1" dirty="0"/>
              <a:t>Donnée nécessaires pour le calcul des éléments d’un filtre passif</a:t>
            </a:r>
          </a:p>
        </p:txBody>
      </p:sp>
      <p:sp>
        <p:nvSpPr>
          <p:cNvPr id="22" name="ZoneTexte 21"/>
          <p:cNvSpPr txBox="1"/>
          <p:nvPr/>
        </p:nvSpPr>
        <p:spPr>
          <a:xfrm>
            <a:off x="226349" y="3506683"/>
            <a:ext cx="2635593" cy="307777"/>
          </a:xfrm>
          <a:prstGeom prst="rect">
            <a:avLst/>
          </a:prstGeom>
          <a:noFill/>
        </p:spPr>
        <p:txBody>
          <a:bodyPr wrap="none" rtlCol="0">
            <a:spAutoFit/>
          </a:bodyPr>
          <a:lstStyle/>
          <a:p>
            <a:pPr marL="285750" indent="-285750">
              <a:buFont typeface="Wingdings" panose="05000000000000000000" pitchFamily="2" charset="2"/>
              <a:buChar char="§"/>
            </a:pPr>
            <a:r>
              <a:rPr lang="fr-FR" sz="1400" dirty="0" smtClean="0"/>
              <a:t>Connaissant la puissance Q_C</a:t>
            </a:r>
            <a:endParaRPr lang="fr-FR" sz="1400" dirty="0"/>
          </a:p>
        </p:txBody>
      </p:sp>
      <p:sp>
        <p:nvSpPr>
          <p:cNvPr id="23" name="Flèche droite 22"/>
          <p:cNvSpPr/>
          <p:nvPr/>
        </p:nvSpPr>
        <p:spPr>
          <a:xfrm>
            <a:off x="2879874" y="3580606"/>
            <a:ext cx="582640" cy="1775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4" name="Flèche droite 23"/>
          <p:cNvSpPr/>
          <p:nvPr/>
        </p:nvSpPr>
        <p:spPr>
          <a:xfrm>
            <a:off x="3118222" y="4186374"/>
            <a:ext cx="582640" cy="1775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60222716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37</a:t>
            </a:fld>
            <a:endParaRPr lang="fr-FR"/>
          </a:p>
        </p:txBody>
      </p:sp>
      <mc:AlternateContent xmlns:mc="http://schemas.openxmlformats.org/markup-compatibility/2006">
        <mc:Choice xmlns:a14="http://schemas.microsoft.com/office/drawing/2010/main" Requires="a14">
          <p:sp>
            <p:nvSpPr>
              <p:cNvPr id="6" name="ZoneTexte 5"/>
              <p:cNvSpPr txBox="1"/>
              <p:nvPr/>
            </p:nvSpPr>
            <p:spPr>
              <a:xfrm>
                <a:off x="131858" y="2707683"/>
                <a:ext cx="8868304" cy="3539430"/>
              </a:xfrm>
              <a:prstGeom prst="rect">
                <a:avLst/>
              </a:prstGeom>
              <a:solidFill>
                <a:schemeClr val="accent1">
                  <a:lumMod val="40000"/>
                  <a:lumOff val="60000"/>
                </a:schemeClr>
              </a:solidFill>
            </p:spPr>
            <p:txBody>
              <a:bodyPr wrap="square" rtlCol="0">
                <a:spAutoFit/>
              </a:bodyPr>
              <a:lstStyle/>
              <a:p>
                <a:r>
                  <a:rPr lang="fr-FR" sz="1400" b="1" dirty="0" smtClean="0"/>
                  <a:t>Exemple</a:t>
                </a:r>
                <a:r>
                  <a:rPr lang="fr-FR" sz="1400" dirty="0" smtClean="0"/>
                  <a:t>: Filtre accordé au 11</a:t>
                </a:r>
                <a:r>
                  <a:rPr lang="fr-FR" sz="1400" baseline="30000" dirty="0" smtClean="0"/>
                  <a:t>ème</a:t>
                </a:r>
                <a:r>
                  <a:rPr lang="fr-FR" sz="1400" dirty="0" smtClean="0"/>
                  <a:t> harmonique, avec </a:t>
                </a:r>
                <a14:m>
                  <m:oMath xmlns:m="http://schemas.openxmlformats.org/officeDocument/2006/math">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𝑄</m:t>
                        </m:r>
                      </m:e>
                      <m:sub>
                        <m:r>
                          <a:rPr lang="fr-FR" sz="1400" i="1" dirty="0" smtClean="0">
                            <a:latin typeface="Cambria Math" panose="02040503050406030204" pitchFamily="18" charset="0"/>
                          </a:rPr>
                          <m:t>𝐶</m:t>
                        </m:r>
                      </m:sub>
                    </m:sSub>
                    <m:r>
                      <a:rPr lang="fr-FR" sz="1400" i="1" dirty="0" smtClean="0">
                        <a:latin typeface="Cambria Math" panose="02040503050406030204" pitchFamily="18" charset="0"/>
                      </a:rPr>
                      <m:t>=2</m:t>
                    </m:r>
                  </m:oMath>
                </a14:m>
                <a:r>
                  <a:rPr lang="fr-FR" sz="1400" dirty="0" smtClean="0"/>
                  <a:t> </a:t>
                </a:r>
                <a:r>
                  <a:rPr lang="fr-FR" sz="1400" dirty="0" err="1" smtClean="0"/>
                  <a:t>Mvar</a:t>
                </a:r>
                <a:r>
                  <a:rPr lang="fr-FR" sz="1400" dirty="0" smtClean="0"/>
                  <a:t>, V= 33 kV, </a:t>
                </a:r>
                <a:r>
                  <a:rPr lang="fr-FR" sz="1400" dirty="0" smtClean="0"/>
                  <a:t>Q=60</a:t>
                </a:r>
              </a:p>
              <a:p>
                <a:endParaRPr lang="fr-FR" sz="1400" dirty="0"/>
              </a:p>
              <a:p>
                <a:endParaRPr lang="fr-FR" sz="1400" dirty="0" smtClean="0"/>
              </a:p>
              <a:p>
                <a:endParaRPr lang="fr-FR" sz="1400" dirty="0"/>
              </a:p>
              <a:p>
                <a:endParaRPr lang="fr-FR" sz="1400" dirty="0" smtClean="0"/>
              </a:p>
              <a:p>
                <a:endParaRPr lang="fr-FR" sz="1400" dirty="0"/>
              </a:p>
              <a:p>
                <a:endParaRPr lang="fr-FR" sz="1400" dirty="0" smtClean="0"/>
              </a:p>
              <a:p>
                <a:endParaRPr lang="fr-FR" sz="1400" dirty="0"/>
              </a:p>
              <a:p>
                <a:endParaRPr lang="fr-FR" sz="1400" dirty="0" smtClean="0"/>
              </a:p>
              <a:p>
                <a:endParaRPr lang="fr-FR" sz="1400" dirty="0"/>
              </a:p>
              <a:p>
                <a:endParaRPr lang="fr-FR" sz="1400" dirty="0" smtClean="0"/>
              </a:p>
              <a:p>
                <a:endParaRPr lang="fr-FR" sz="1400" dirty="0"/>
              </a:p>
              <a:p>
                <a:endParaRPr lang="fr-FR" sz="1400" dirty="0" smtClean="0"/>
              </a:p>
              <a:p>
                <a:endParaRPr lang="fr-FR" sz="1400" dirty="0"/>
              </a:p>
              <a:p>
                <a:endParaRPr lang="fr-FR" sz="1400" dirty="0" smtClean="0"/>
              </a:p>
              <a:p>
                <a:endParaRPr lang="fr-FR" sz="1400" dirty="0"/>
              </a:p>
            </p:txBody>
          </p:sp>
        </mc:Choice>
        <mc:Fallback>
          <p:sp>
            <p:nvSpPr>
              <p:cNvPr id="6" name="ZoneTexte 5"/>
              <p:cNvSpPr txBox="1">
                <a:spLocks noRot="1" noChangeAspect="1" noMove="1" noResize="1" noEditPoints="1" noAdjustHandles="1" noChangeArrowheads="1" noChangeShapeType="1" noTextEdit="1"/>
              </p:cNvSpPr>
              <p:nvPr/>
            </p:nvSpPr>
            <p:spPr>
              <a:xfrm>
                <a:off x="131858" y="2707683"/>
                <a:ext cx="8868304" cy="3539430"/>
              </a:xfrm>
              <a:prstGeom prst="rect">
                <a:avLst/>
              </a:prstGeom>
              <a:blipFill rotWithShape="0">
                <a:blip r:embed="rId2"/>
                <a:stretch>
                  <a:fillRect l="-206" t="-344"/>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7" name="ZoneTexte 6"/>
              <p:cNvSpPr txBox="1"/>
              <p:nvPr/>
            </p:nvSpPr>
            <p:spPr>
              <a:xfrm>
                <a:off x="152406" y="3110577"/>
                <a:ext cx="5529142" cy="598690"/>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𝑋</m:t>
                          </m:r>
                        </m:e>
                        <m:sub>
                          <m:r>
                            <a:rPr lang="fr-FR" sz="1400" i="1" dirty="0" smtClean="0">
                              <a:latin typeface="Cambria Math" panose="02040503050406030204" pitchFamily="18" charset="0"/>
                            </a:rPr>
                            <m:t>𝐶</m:t>
                          </m:r>
                        </m:sub>
                      </m:sSub>
                      <m:r>
                        <a:rPr lang="fr-FR" sz="1400" i="1" dirty="0" smtClean="0">
                          <a:latin typeface="Cambria Math" panose="02040503050406030204" pitchFamily="18" charset="0"/>
                        </a:rPr>
                        <m:t>=</m:t>
                      </m:r>
                      <m:f>
                        <m:fPr>
                          <m:ctrlPr>
                            <a:rPr lang="fr-FR" sz="1400" i="1" dirty="0" smtClean="0">
                              <a:latin typeface="Cambria Math" panose="02040503050406030204" pitchFamily="18" charset="0"/>
                            </a:rPr>
                          </m:ctrlPr>
                        </m:fPr>
                        <m:num>
                          <m:sSup>
                            <m:sSupPr>
                              <m:ctrlPr>
                                <a:rPr lang="fr-FR" sz="1400" i="1" dirty="0" smtClean="0">
                                  <a:latin typeface="Cambria Math" panose="02040503050406030204" pitchFamily="18" charset="0"/>
                                </a:rPr>
                              </m:ctrlPr>
                            </m:sSupPr>
                            <m:e>
                              <m:r>
                                <a:rPr lang="fr-FR" sz="1400" i="1" dirty="0" smtClean="0">
                                  <a:latin typeface="Cambria Math" panose="02040503050406030204" pitchFamily="18" charset="0"/>
                                </a:rPr>
                                <m:t>𝑉</m:t>
                              </m:r>
                            </m:e>
                            <m:sup>
                              <m:r>
                                <a:rPr lang="fr-FR" sz="1400" i="1" dirty="0" smtClean="0">
                                  <a:latin typeface="Cambria Math" panose="02040503050406030204" pitchFamily="18" charset="0"/>
                                </a:rPr>
                                <m:t>2</m:t>
                              </m:r>
                            </m:sup>
                          </m:sSup>
                        </m:num>
                        <m:den>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𝑄</m:t>
                              </m:r>
                            </m:e>
                            <m:sub>
                              <m:r>
                                <a:rPr lang="fr-FR" sz="1400" i="1" dirty="0" smtClean="0">
                                  <a:latin typeface="Cambria Math" panose="02040503050406030204" pitchFamily="18" charset="0"/>
                                </a:rPr>
                                <m:t>𝐶</m:t>
                              </m:r>
                            </m:sub>
                          </m:sSub>
                        </m:den>
                      </m:f>
                      <m:r>
                        <a:rPr lang="fr-FR" sz="1400" i="1" dirty="0" smtClean="0">
                          <a:latin typeface="Cambria Math" panose="02040503050406030204" pitchFamily="18" charset="0"/>
                        </a:rPr>
                        <m:t>=544, 5 </m:t>
                      </m:r>
                      <m:r>
                        <m:rPr>
                          <m:sty m:val="p"/>
                        </m:rPr>
                        <a:rPr lang="fr-FR" sz="1400" i="0" dirty="0" smtClean="0">
                          <a:latin typeface="Cambria Math" panose="02040503050406030204" pitchFamily="18" charset="0"/>
                        </a:rPr>
                        <m:t>Ω</m:t>
                      </m:r>
                      <m:r>
                        <a:rPr lang="fr-FR" sz="1400" i="1" dirty="0" smtClean="0">
                          <a:latin typeface="Cambria Math" panose="02040503050406030204" pitchFamily="18" charset="0"/>
                        </a:rPr>
                        <m:t>, </m:t>
                      </m:r>
                      <m:r>
                        <a:rPr lang="fr-FR" sz="1400" b="0" i="1" dirty="0" smtClean="0">
                          <a:latin typeface="Cambria Math" panose="02040503050406030204" pitchFamily="18" charset="0"/>
                        </a:rPr>
                        <m:t> </m:t>
                      </m:r>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𝑋</m:t>
                          </m:r>
                        </m:e>
                        <m:sub>
                          <m:r>
                            <a:rPr lang="fr-FR" sz="1400" i="1" dirty="0" smtClean="0">
                              <a:latin typeface="Cambria Math" panose="02040503050406030204" pitchFamily="18" charset="0"/>
                            </a:rPr>
                            <m:t>𝐿</m:t>
                          </m:r>
                        </m:sub>
                      </m:sSub>
                      <m:r>
                        <a:rPr lang="fr-FR" sz="1400" i="1" dirty="0" smtClean="0">
                          <a:latin typeface="Cambria Math" panose="02040503050406030204" pitchFamily="18" charset="0"/>
                        </a:rPr>
                        <m:t>=</m:t>
                      </m:r>
                      <m:f>
                        <m:fPr>
                          <m:ctrlPr>
                            <a:rPr lang="fr-FR" sz="1400" i="1" dirty="0" smtClean="0">
                              <a:latin typeface="Cambria Math" panose="02040503050406030204" pitchFamily="18" charset="0"/>
                            </a:rPr>
                          </m:ctrlPr>
                        </m:fPr>
                        <m:num>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𝑋</m:t>
                              </m:r>
                            </m:e>
                            <m:sub>
                              <m:r>
                                <a:rPr lang="fr-FR" sz="1400" i="1" dirty="0" smtClean="0">
                                  <a:latin typeface="Cambria Math" panose="02040503050406030204" pitchFamily="18" charset="0"/>
                                </a:rPr>
                                <m:t>𝐶</m:t>
                              </m:r>
                            </m:sub>
                          </m:sSub>
                        </m:num>
                        <m:den>
                          <m:sSubSup>
                            <m:sSubSupPr>
                              <m:ctrlPr>
                                <a:rPr lang="fr-FR" sz="1400" i="1" dirty="0" smtClean="0">
                                  <a:latin typeface="Cambria Math" panose="02040503050406030204" pitchFamily="18" charset="0"/>
                                </a:rPr>
                              </m:ctrlPr>
                            </m:sSubSupPr>
                            <m:e>
                              <m:r>
                                <a:rPr lang="fr-FR" sz="1400" i="1" dirty="0" smtClean="0">
                                  <a:latin typeface="Cambria Math" panose="02040503050406030204" pitchFamily="18" charset="0"/>
                                </a:rPr>
                                <m:t>h</m:t>
                              </m:r>
                            </m:e>
                            <m:sub>
                              <m:r>
                                <a:rPr lang="fr-FR" sz="1400" i="1" dirty="0" smtClean="0">
                                  <a:latin typeface="Cambria Math" panose="02040503050406030204" pitchFamily="18" charset="0"/>
                                </a:rPr>
                                <m:t>𝑛</m:t>
                              </m:r>
                            </m:sub>
                            <m:sup>
                              <m:r>
                                <a:rPr lang="fr-FR" sz="1400" i="1" dirty="0" smtClean="0">
                                  <a:latin typeface="Cambria Math" panose="02040503050406030204" pitchFamily="18" charset="0"/>
                                </a:rPr>
                                <m:t>2</m:t>
                              </m:r>
                            </m:sup>
                          </m:sSubSup>
                        </m:den>
                      </m:f>
                      <m:r>
                        <a:rPr lang="fr-FR" sz="1400" i="1" dirty="0" smtClean="0">
                          <a:latin typeface="Cambria Math" panose="02040503050406030204" pitchFamily="18" charset="0"/>
                        </a:rPr>
                        <m:t>=4,5 </m:t>
                      </m:r>
                      <m:r>
                        <m:rPr>
                          <m:sty m:val="p"/>
                        </m:rPr>
                        <a:rPr lang="fr-FR" sz="1400" i="0" dirty="0" smtClean="0">
                          <a:latin typeface="Cambria Math" panose="02040503050406030204" pitchFamily="18" charset="0"/>
                        </a:rPr>
                        <m:t>Ω</m:t>
                      </m:r>
                      <m:r>
                        <a:rPr lang="fr-FR" sz="1400" b="0" i="1" dirty="0" smtClean="0">
                          <a:latin typeface="Cambria Math" panose="02040503050406030204" pitchFamily="18" charset="0"/>
                        </a:rPr>
                        <m:t>,  </m:t>
                      </m:r>
                      <m:r>
                        <a:rPr lang="fr-FR" sz="1400" b="0" i="1" dirty="0" smtClean="0">
                          <a:latin typeface="Cambria Math" panose="02040503050406030204" pitchFamily="18" charset="0"/>
                        </a:rPr>
                        <m:t>𝑅</m:t>
                      </m:r>
                      <m:r>
                        <a:rPr lang="fr-FR" sz="1400" b="0" i="1" dirty="0" smtClean="0">
                          <a:latin typeface="Cambria Math" panose="02040503050406030204" pitchFamily="18" charset="0"/>
                        </a:rPr>
                        <m:t>=</m:t>
                      </m:r>
                      <m:f>
                        <m:fPr>
                          <m:ctrlPr>
                            <a:rPr lang="fr-FR" sz="1400" b="0" i="1" dirty="0" smtClean="0">
                              <a:latin typeface="Cambria Math" panose="02040503050406030204" pitchFamily="18" charset="0"/>
                            </a:rPr>
                          </m:ctrlPr>
                        </m:fPr>
                        <m:num>
                          <m:rad>
                            <m:radPr>
                              <m:degHide m:val="on"/>
                              <m:ctrlPr>
                                <a:rPr lang="fr-FR" sz="1400" b="0" i="1" dirty="0" smtClean="0">
                                  <a:latin typeface="Cambria Math" panose="02040503050406030204" pitchFamily="18" charset="0"/>
                                </a:rPr>
                              </m:ctrlPr>
                            </m:radPr>
                            <m:deg/>
                            <m:e>
                              <m:sSub>
                                <m:sSubPr>
                                  <m:ctrlPr>
                                    <a:rPr lang="fr-FR" sz="1400" b="0" i="1" dirty="0" smtClean="0">
                                      <a:latin typeface="Cambria Math" panose="02040503050406030204" pitchFamily="18" charset="0"/>
                                    </a:rPr>
                                  </m:ctrlPr>
                                </m:sSubPr>
                                <m:e>
                                  <m:r>
                                    <a:rPr lang="fr-FR" sz="1400" b="0" i="1" dirty="0" smtClean="0">
                                      <a:latin typeface="Cambria Math" panose="02040503050406030204" pitchFamily="18" charset="0"/>
                                    </a:rPr>
                                    <m:t>𝑋</m:t>
                                  </m:r>
                                </m:e>
                                <m:sub>
                                  <m:r>
                                    <a:rPr lang="fr-FR" sz="1400" b="0" i="1" dirty="0" smtClean="0">
                                      <a:latin typeface="Cambria Math" panose="02040503050406030204" pitchFamily="18" charset="0"/>
                                    </a:rPr>
                                    <m:t>𝐶</m:t>
                                  </m:r>
                                </m:sub>
                              </m:sSub>
                              <m:sSub>
                                <m:sSubPr>
                                  <m:ctrlPr>
                                    <a:rPr lang="fr-FR" sz="1400" b="0" i="1" dirty="0" smtClean="0">
                                      <a:latin typeface="Cambria Math" panose="02040503050406030204" pitchFamily="18" charset="0"/>
                                    </a:rPr>
                                  </m:ctrlPr>
                                </m:sSubPr>
                                <m:e>
                                  <m:r>
                                    <a:rPr lang="fr-FR" sz="1400" b="0" i="1" dirty="0" smtClean="0">
                                      <a:latin typeface="Cambria Math" panose="02040503050406030204" pitchFamily="18" charset="0"/>
                                    </a:rPr>
                                    <m:t>𝑋</m:t>
                                  </m:r>
                                </m:e>
                                <m:sub>
                                  <m:r>
                                    <a:rPr lang="fr-FR" sz="1400" b="0" i="1" dirty="0" smtClean="0">
                                      <a:latin typeface="Cambria Math" panose="02040503050406030204" pitchFamily="18" charset="0"/>
                                    </a:rPr>
                                    <m:t>𝐿</m:t>
                                  </m:r>
                                </m:sub>
                              </m:sSub>
                            </m:e>
                          </m:rad>
                        </m:num>
                        <m:den>
                          <m:r>
                            <a:rPr lang="fr-FR" sz="1400" b="0" i="1" dirty="0" smtClean="0">
                              <a:latin typeface="Cambria Math" panose="02040503050406030204" pitchFamily="18" charset="0"/>
                            </a:rPr>
                            <m:t>𝑄</m:t>
                          </m:r>
                        </m:den>
                      </m:f>
                      <m:r>
                        <a:rPr lang="fr-FR" sz="1400" b="0" i="1" dirty="0" smtClean="0">
                          <a:latin typeface="Cambria Math" panose="02040503050406030204" pitchFamily="18" charset="0"/>
                        </a:rPr>
                        <m:t>=0,825 </m:t>
                      </m:r>
                      <m:r>
                        <m:rPr>
                          <m:sty m:val="p"/>
                        </m:rPr>
                        <a:rPr lang="fr-FR" sz="1400" b="0" i="0" dirty="0" smtClean="0">
                          <a:latin typeface="Cambria Math" panose="02040503050406030204" pitchFamily="18" charset="0"/>
                        </a:rPr>
                        <m:t>Ω</m:t>
                      </m:r>
                    </m:oMath>
                  </m:oMathPara>
                </a14:m>
                <a:endParaRPr lang="fr-FR" sz="1400" dirty="0"/>
              </a:p>
            </p:txBody>
          </p:sp>
        </mc:Choice>
        <mc:Fallback>
          <p:sp>
            <p:nvSpPr>
              <p:cNvPr id="7" name="ZoneTexte 6"/>
              <p:cNvSpPr txBox="1">
                <a:spLocks noRot="1" noChangeAspect="1" noMove="1" noResize="1" noEditPoints="1" noAdjustHandles="1" noChangeArrowheads="1" noChangeShapeType="1" noTextEdit="1"/>
              </p:cNvSpPr>
              <p:nvPr/>
            </p:nvSpPr>
            <p:spPr>
              <a:xfrm>
                <a:off x="152406" y="3110577"/>
                <a:ext cx="5529142" cy="598690"/>
              </a:xfrm>
              <a:prstGeom prst="rect">
                <a:avLst/>
              </a:prstGeom>
              <a:blipFill rotWithShape="0">
                <a:blip r:embed="rId3"/>
                <a:stretch>
                  <a:fillRect/>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8" name="ZoneTexte 7"/>
              <p:cNvSpPr txBox="1"/>
              <p:nvPr/>
            </p:nvSpPr>
            <p:spPr>
              <a:xfrm>
                <a:off x="5928304" y="3187973"/>
                <a:ext cx="2659061" cy="48404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𝐹</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=0,825+</m:t>
                      </m:r>
                      <m:r>
                        <a:rPr lang="fr-FR" sz="1400" b="0" i="1" smtClean="0">
                          <a:latin typeface="Cambria Math" panose="02040503050406030204" pitchFamily="18" charset="0"/>
                        </a:rPr>
                        <m:t>𝑗</m:t>
                      </m:r>
                      <m:d>
                        <m:dPr>
                          <m:ctrlPr>
                            <a:rPr lang="fr-FR" sz="1400" b="0" i="1" smtClean="0">
                              <a:latin typeface="Cambria Math" panose="02040503050406030204" pitchFamily="18" charset="0"/>
                            </a:rPr>
                          </m:ctrlPr>
                        </m:dPr>
                        <m:e>
                          <m:r>
                            <a:rPr lang="fr-FR" sz="1400" b="0" i="1" smtClean="0">
                              <a:latin typeface="Cambria Math" panose="02040503050406030204" pitchFamily="18" charset="0"/>
                            </a:rPr>
                            <m:t>4,5</m:t>
                          </m:r>
                          <m:r>
                            <a:rPr lang="fr-FR" sz="1400" b="0" i="1" smtClean="0">
                              <a:latin typeface="Cambria Math" panose="02040503050406030204" pitchFamily="18" charset="0"/>
                            </a:rPr>
                            <m:t>h</m:t>
                          </m:r>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544,5</m:t>
                              </m:r>
                            </m:num>
                            <m:den>
                              <m:r>
                                <a:rPr lang="fr-FR" sz="1400" b="0" i="1" smtClean="0">
                                  <a:latin typeface="Cambria Math" panose="02040503050406030204" pitchFamily="18" charset="0"/>
                                </a:rPr>
                                <m:t>h</m:t>
                              </m:r>
                            </m:den>
                          </m:f>
                        </m:e>
                      </m:d>
                    </m:oMath>
                  </m:oMathPara>
                </a14:m>
                <a:endParaRPr lang="fr-FR" sz="1400" dirty="0"/>
              </a:p>
            </p:txBody>
          </p:sp>
        </mc:Choice>
        <mc:Fallback>
          <p:sp>
            <p:nvSpPr>
              <p:cNvPr id="8" name="ZoneTexte 7"/>
              <p:cNvSpPr txBox="1">
                <a:spLocks noRot="1" noChangeAspect="1" noMove="1" noResize="1" noEditPoints="1" noAdjustHandles="1" noChangeArrowheads="1" noChangeShapeType="1" noTextEdit="1"/>
              </p:cNvSpPr>
              <p:nvPr/>
            </p:nvSpPr>
            <p:spPr>
              <a:xfrm>
                <a:off x="5928304" y="3187973"/>
                <a:ext cx="2659061" cy="484043"/>
              </a:xfrm>
              <a:prstGeom prst="rect">
                <a:avLst/>
              </a:prstGeom>
              <a:blipFill rotWithShape="0">
                <a:blip r:embed="rId4"/>
                <a:stretch>
                  <a:fillRect l="-1144"/>
                </a:stretch>
              </a:blipFill>
            </p:spPr>
            <p:txBody>
              <a:bodyPr/>
              <a:lstStyle/>
              <a:p>
                <a:r>
                  <a:rPr lang="fr-FR">
                    <a:noFill/>
                  </a:rPr>
                  <a:t> </a:t>
                </a:r>
              </a:p>
            </p:txBody>
          </p:sp>
        </mc:Fallback>
      </mc:AlternateContent>
      <p:pic>
        <p:nvPicPr>
          <p:cNvPr id="17" name="Image 16"/>
          <p:cNvPicPr>
            <a:picLocks noChangeAspect="1"/>
          </p:cNvPicPr>
          <p:nvPr/>
        </p:nvPicPr>
        <p:blipFill>
          <a:blip r:embed="rId5"/>
          <a:stretch>
            <a:fillRect/>
          </a:stretch>
        </p:blipFill>
        <p:spPr>
          <a:xfrm>
            <a:off x="1054599" y="4020927"/>
            <a:ext cx="6438900" cy="1914525"/>
          </a:xfrm>
          <a:prstGeom prst="rect">
            <a:avLst/>
          </a:prstGeom>
          <a:noFill/>
          <a:ln w="3175">
            <a:solidFill>
              <a:schemeClr val="tx1"/>
            </a:solidFill>
          </a:ln>
        </p:spPr>
      </p:pic>
      <p:sp>
        <p:nvSpPr>
          <p:cNvPr id="18" name="ZoneTexte 17"/>
          <p:cNvSpPr txBox="1"/>
          <p:nvPr/>
        </p:nvSpPr>
        <p:spPr>
          <a:xfrm>
            <a:off x="0" y="1371031"/>
            <a:ext cx="3536546" cy="307777"/>
          </a:xfrm>
          <a:prstGeom prst="rect">
            <a:avLst/>
          </a:prstGeom>
          <a:noFill/>
        </p:spPr>
        <p:txBody>
          <a:bodyPr wrap="none" rtlCol="0">
            <a:spAutoFit/>
          </a:bodyPr>
          <a:lstStyle/>
          <a:p>
            <a:r>
              <a:rPr lang="fr-FR" sz="1400" dirty="0" smtClean="0"/>
              <a:t>La capacité (Var) du filtre est donnée alors par</a:t>
            </a:r>
            <a:endParaRPr lang="fr-FR" sz="1400" dirty="0"/>
          </a:p>
        </p:txBody>
      </p:sp>
      <mc:AlternateContent xmlns:mc="http://schemas.openxmlformats.org/markup-compatibility/2006">
        <mc:Choice xmlns:a14="http://schemas.microsoft.com/office/drawing/2010/main" Requires="a14">
          <p:sp>
            <p:nvSpPr>
              <p:cNvPr id="19" name="ZoneTexte 18"/>
              <p:cNvSpPr txBox="1"/>
              <p:nvPr/>
            </p:nvSpPr>
            <p:spPr>
              <a:xfrm>
                <a:off x="4426456" y="1286778"/>
                <a:ext cx="2071914" cy="476284"/>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𝐹</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sub>
                          </m:sSub>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m:t>
                              </m:r>
                            </m:sub>
                          </m:sSub>
                        </m:den>
                      </m:f>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r>
                            <a:rPr lang="fr-FR" sz="1400" b="0" i="1" smtClean="0">
                              <a:latin typeface="Cambria Math" panose="02040503050406030204" pitchFamily="18" charset="0"/>
                            </a:rPr>
                            <m:t>−1</m:t>
                          </m:r>
                        </m:den>
                      </m:f>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𝐶</m:t>
                          </m:r>
                        </m:sub>
                      </m:sSub>
                    </m:oMath>
                  </m:oMathPara>
                </a14:m>
                <a:endParaRPr lang="fr-FR" sz="1400" dirty="0"/>
              </a:p>
            </p:txBody>
          </p:sp>
        </mc:Choice>
        <mc:Fallback>
          <p:sp>
            <p:nvSpPr>
              <p:cNvPr id="19" name="ZoneTexte 18"/>
              <p:cNvSpPr txBox="1">
                <a:spLocks noRot="1" noChangeAspect="1" noMove="1" noResize="1" noEditPoints="1" noAdjustHandles="1" noChangeArrowheads="1" noChangeShapeType="1" noTextEdit="1"/>
              </p:cNvSpPr>
              <p:nvPr/>
            </p:nvSpPr>
            <p:spPr>
              <a:xfrm>
                <a:off x="4426456" y="1286778"/>
                <a:ext cx="2071914" cy="476284"/>
              </a:xfrm>
              <a:prstGeom prst="rect">
                <a:avLst/>
              </a:prstGeom>
              <a:blipFill rotWithShape="0">
                <a:blip r:embed="rId6"/>
                <a:stretch>
                  <a:fillRect b="-1282"/>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20" name="ZoneTexte 19"/>
              <p:cNvSpPr txBox="1"/>
              <p:nvPr/>
            </p:nvSpPr>
            <p:spPr>
              <a:xfrm>
                <a:off x="4426456" y="1958431"/>
                <a:ext cx="3732239" cy="488339"/>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𝐹</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r>
                        <a:rPr lang="fr-FR" sz="1400" b="0" i="1" smtClean="0">
                          <a:latin typeface="Cambria Math" panose="02040503050406030204" pitchFamily="18" charset="0"/>
                        </a:rPr>
                        <m:t>𝑅</m:t>
                      </m:r>
                      <m:r>
                        <a:rPr lang="fr-FR" sz="1400" b="0" i="1" smtClean="0">
                          <a:latin typeface="Cambria Math" panose="02040503050406030204" pitchFamily="18" charset="0"/>
                        </a:rPr>
                        <m:t>+</m:t>
                      </m:r>
                      <m:r>
                        <a:rPr lang="fr-FR" sz="1400" b="0" i="1" smtClean="0">
                          <a:latin typeface="Cambria Math" panose="02040503050406030204" pitchFamily="18" charset="0"/>
                        </a:rPr>
                        <m:t>𝑗</m:t>
                      </m:r>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sub>
                              </m:sSub>
                            </m:num>
                            <m:den>
                              <m:r>
                                <a:rPr lang="fr-FR" sz="1400" b="0" i="1" smtClean="0">
                                  <a:latin typeface="Cambria Math" panose="02040503050406030204" pitchFamily="18" charset="0"/>
                                </a:rPr>
                                <m:t>h</m:t>
                              </m:r>
                            </m:den>
                          </m:f>
                        </m:e>
                      </m:d>
                      <m:r>
                        <a:rPr lang="fr-FR" sz="1400" b="0" i="0" smtClean="0">
                          <a:latin typeface="Cambria Math" panose="02040503050406030204" pitchFamily="18" charset="0"/>
                        </a:rPr>
                        <m:t>=</m:t>
                      </m:r>
                      <m:r>
                        <a:rPr lang="fr-FR" sz="1400" b="0" i="1" smtClean="0">
                          <a:latin typeface="Cambria Math" panose="02040503050406030204" pitchFamily="18" charset="0"/>
                        </a:rPr>
                        <m:t>𝑅</m:t>
                      </m:r>
                      <m:r>
                        <a:rPr lang="fr-FR" sz="1400" b="0" i="1" smtClean="0">
                          <a:latin typeface="Cambria Math" panose="02040503050406030204" pitchFamily="18" charset="0"/>
                        </a:rPr>
                        <m:t>+</m:t>
                      </m:r>
                      <m:r>
                        <a:rPr lang="fr-FR" sz="1400" b="0" i="1" smtClean="0">
                          <a:latin typeface="Cambria Math" panose="02040503050406030204" pitchFamily="18" charset="0"/>
                        </a:rPr>
                        <m:t>𝑗</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sub>
                          </m:sSub>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den>
                      </m:f>
                      <m:d>
                        <m:dPr>
                          <m:ctrlPr>
                            <a:rPr lang="fr-FR" sz="1400" b="0" i="1" smtClean="0">
                              <a:latin typeface="Cambria Math" panose="02040503050406030204" pitchFamily="18" charset="0"/>
                            </a:rPr>
                          </m:ctrlPr>
                        </m:dPr>
                        <m:e>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h</m:t>
                                  </m:r>
                                </m:e>
                                <m:sup>
                                  <m:r>
                                    <a:rPr lang="fr-FR" sz="1400" b="0" i="1" smtClean="0">
                                      <a:latin typeface="Cambria Math" panose="02040503050406030204" pitchFamily="18" charset="0"/>
                                    </a:rPr>
                                    <m:t>2</m:t>
                                  </m:r>
                                </m:sup>
                              </m:sSup>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den>
                          </m:f>
                        </m:e>
                      </m:d>
                    </m:oMath>
                  </m:oMathPara>
                </a14:m>
                <a:endParaRPr lang="fr-FR" sz="1400" dirty="0"/>
              </a:p>
            </p:txBody>
          </p:sp>
        </mc:Choice>
        <mc:Fallback>
          <p:sp>
            <p:nvSpPr>
              <p:cNvPr id="20" name="ZoneTexte 19"/>
              <p:cNvSpPr txBox="1">
                <a:spLocks noRot="1" noChangeAspect="1" noMove="1" noResize="1" noEditPoints="1" noAdjustHandles="1" noChangeArrowheads="1" noChangeShapeType="1" noTextEdit="1"/>
              </p:cNvSpPr>
              <p:nvPr/>
            </p:nvSpPr>
            <p:spPr>
              <a:xfrm>
                <a:off x="4426456" y="1958431"/>
                <a:ext cx="3732239" cy="488339"/>
              </a:xfrm>
              <a:prstGeom prst="rect">
                <a:avLst/>
              </a:prstGeom>
              <a:blipFill rotWithShape="0">
                <a:blip r:embed="rId7"/>
                <a:stretch>
                  <a:fillRect/>
                </a:stretch>
              </a:blipFill>
            </p:spPr>
            <p:txBody>
              <a:bodyPr/>
              <a:lstStyle/>
              <a:p>
                <a:r>
                  <a:rPr lang="fr-FR">
                    <a:noFill/>
                  </a:rPr>
                  <a:t> </a:t>
                </a:r>
              </a:p>
            </p:txBody>
          </p:sp>
        </mc:Fallback>
      </mc:AlternateContent>
      <p:sp>
        <p:nvSpPr>
          <p:cNvPr id="23" name="ZoneTexte 22"/>
          <p:cNvSpPr txBox="1"/>
          <p:nvPr/>
        </p:nvSpPr>
        <p:spPr>
          <a:xfrm>
            <a:off x="0" y="2056473"/>
            <a:ext cx="3392532" cy="307777"/>
          </a:xfrm>
          <a:prstGeom prst="rect">
            <a:avLst/>
          </a:prstGeom>
          <a:noFill/>
        </p:spPr>
        <p:txBody>
          <a:bodyPr wrap="none" rtlCol="0">
            <a:spAutoFit/>
          </a:bodyPr>
          <a:lstStyle/>
          <a:p>
            <a:r>
              <a:rPr lang="fr-FR" sz="1400" dirty="0" smtClean="0"/>
              <a:t>Son </a:t>
            </a:r>
            <a:r>
              <a:rPr lang="fr-FR" sz="1400" dirty="0" smtClean="0"/>
              <a:t>impédance en fonction de la fréquence </a:t>
            </a:r>
            <a:endParaRPr lang="fr-FR" sz="1400" dirty="0"/>
          </a:p>
        </p:txBody>
      </p:sp>
      <p:sp>
        <p:nvSpPr>
          <p:cNvPr id="24" name="Flèche droite 23"/>
          <p:cNvSpPr/>
          <p:nvPr/>
        </p:nvSpPr>
        <p:spPr>
          <a:xfrm>
            <a:off x="3657601" y="1457390"/>
            <a:ext cx="616449" cy="1862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Flèche droite 24"/>
          <p:cNvSpPr/>
          <p:nvPr/>
        </p:nvSpPr>
        <p:spPr>
          <a:xfrm>
            <a:off x="3657600" y="2111748"/>
            <a:ext cx="616449" cy="1862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Flèche vers le bas 25"/>
          <p:cNvSpPr/>
          <p:nvPr/>
        </p:nvSpPr>
        <p:spPr>
          <a:xfrm rot="3405089">
            <a:off x="6122656" y="3435051"/>
            <a:ext cx="195673" cy="6756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aphicFrame>
        <p:nvGraphicFramePr>
          <p:cNvPr id="27" name="Tableau 26"/>
          <p:cNvGraphicFramePr>
            <a:graphicFrameLocks noGrp="1"/>
          </p:cNvGraphicFramePr>
          <p:nvPr>
            <p:extLst>
              <p:ext uri="{D42A27DB-BD31-4B8C-83A1-F6EECF244321}">
                <p14:modId xmlns:p14="http://schemas.microsoft.com/office/powerpoint/2010/main" val="2047638060"/>
              </p:ext>
            </p:extLst>
          </p:nvPr>
        </p:nvGraphicFramePr>
        <p:xfrm>
          <a:off x="-1" y="-1593"/>
          <a:ext cx="9144000" cy="1066800"/>
        </p:xfrm>
        <a:graphic>
          <a:graphicData uri="http://schemas.openxmlformats.org/drawingml/2006/table">
            <a:tbl>
              <a:tblPr firstRow="1" bandRow="1">
                <a:tableStyleId>{5C22544A-7EE6-4342-B048-85BDC9FD1C3A}</a:tableStyleId>
              </a:tblPr>
              <a:tblGrid>
                <a:gridCol w="4572000"/>
                <a:gridCol w="4572000"/>
              </a:tblGrid>
              <a:tr h="217964">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2000" b="1" dirty="0" smtClean="0">
                          <a:latin typeface="Cambria" panose="02040503050406030204" pitchFamily="18" charset="0"/>
                        </a:rPr>
                        <a:t>Qualité de l’énergie (Power </a:t>
                      </a:r>
                      <a:r>
                        <a:rPr lang="fr-FR" sz="2000" b="1" dirty="0" err="1" smtClean="0">
                          <a:latin typeface="Cambria" panose="02040503050406030204" pitchFamily="18" charset="0"/>
                        </a:rPr>
                        <a:t>Quality</a:t>
                      </a:r>
                      <a:r>
                        <a:rPr lang="fr-FR" sz="2000" b="1" dirty="0" smtClean="0">
                          <a:latin typeface="Cambria" panose="02040503050406030204" pitchFamily="18"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a:txBody>
                    <a:bodyPr/>
                    <a:lstStyle/>
                    <a:p>
                      <a:endParaRPr lang="fr-FR"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62557">
                <a:tc>
                  <a: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fr-FR" sz="1800" b="1" dirty="0" smtClean="0">
                          <a:latin typeface="Cambria" panose="02040503050406030204" pitchFamily="18" charset="0"/>
                        </a:rPr>
                        <a:t>Dépollution harmonique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0" indent="0">
                        <a:buFont typeface="Wingdings" panose="05000000000000000000" pitchFamily="2" charset="2"/>
                        <a:buNone/>
                      </a:pPr>
                      <a:r>
                        <a:rPr lang="fr-FR" sz="1600" b="1" dirty="0" smtClean="0">
                          <a:latin typeface="Cambria" panose="02040503050406030204" pitchFamily="18" charset="0"/>
                        </a:rPr>
                        <a:t>Filtrage passif</a:t>
                      </a:r>
                      <a:endParaRPr lang="fr-FR"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tr>
              <a:tr h="217964">
                <a:tc>
                  <a:txBody>
                    <a:bodyPr/>
                    <a:lstStyle/>
                    <a:p>
                      <a:endParaRPr lang="fr-FR"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fr-FR" sz="1400" b="1" dirty="0" smtClean="0"/>
                        <a:t>Filtre résonant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408413215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38</a:t>
            </a:fld>
            <a:endParaRPr lang="fr-FR"/>
          </a:p>
        </p:txBody>
      </p:sp>
      <p:pic>
        <p:nvPicPr>
          <p:cNvPr id="8" name="Imag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72352" y="1133285"/>
            <a:ext cx="877678" cy="1306588"/>
          </a:xfrm>
          <a:prstGeom prst="rect">
            <a:avLst/>
          </a:prstGeom>
        </p:spPr>
      </p:pic>
      <mc:AlternateContent xmlns:mc="http://schemas.openxmlformats.org/markup-compatibility/2006">
        <mc:Choice xmlns:a14="http://schemas.microsoft.com/office/drawing/2010/main" Requires="a14">
          <p:sp>
            <p:nvSpPr>
              <p:cNvPr id="9" name="ZoneTexte 8"/>
              <p:cNvSpPr txBox="1"/>
              <p:nvPr/>
            </p:nvSpPr>
            <p:spPr>
              <a:xfrm>
                <a:off x="3845830" y="1207525"/>
                <a:ext cx="684866" cy="468846"/>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𝐶</m:t>
                              </m:r>
                            </m:sub>
                          </m:sSub>
                        </m:den>
                      </m:f>
                    </m:oMath>
                  </m:oMathPara>
                </a14:m>
                <a:endParaRPr lang="fr-FR" sz="1400" dirty="0"/>
              </a:p>
            </p:txBody>
          </p:sp>
        </mc:Choice>
        <mc:Fallback>
          <p:sp>
            <p:nvSpPr>
              <p:cNvPr id="9" name="ZoneTexte 8"/>
              <p:cNvSpPr txBox="1">
                <a:spLocks noRot="1" noChangeAspect="1" noMove="1" noResize="1" noEditPoints="1" noAdjustHandles="1" noChangeArrowheads="1" noChangeShapeType="1" noTextEdit="1"/>
              </p:cNvSpPr>
              <p:nvPr/>
            </p:nvSpPr>
            <p:spPr>
              <a:xfrm>
                <a:off x="3845830" y="1207525"/>
                <a:ext cx="684866" cy="468846"/>
              </a:xfrm>
              <a:prstGeom prst="rect">
                <a:avLst/>
              </a:prstGeom>
              <a:blipFill rotWithShape="0">
                <a:blip r:embed="rId3"/>
                <a:stretch>
                  <a:fillRect/>
                </a:stretch>
              </a:blipFill>
            </p:spPr>
            <p:txBody>
              <a:bodyPr/>
              <a:lstStyle/>
              <a:p>
                <a:r>
                  <a:rPr lang="fr-FR">
                    <a:noFill/>
                  </a:rPr>
                  <a:t> </a:t>
                </a:r>
              </a:p>
            </p:txBody>
          </p:sp>
        </mc:Fallback>
      </mc:AlternateContent>
      <p:sp>
        <p:nvSpPr>
          <p:cNvPr id="10" name="ZoneTexte 9"/>
          <p:cNvSpPr txBox="1"/>
          <p:nvPr/>
        </p:nvSpPr>
        <p:spPr>
          <a:xfrm>
            <a:off x="187670" y="1821265"/>
            <a:ext cx="2631170" cy="307777"/>
          </a:xfrm>
          <a:prstGeom prst="rect">
            <a:avLst/>
          </a:prstGeom>
          <a:noFill/>
        </p:spPr>
        <p:txBody>
          <a:bodyPr wrap="none" rtlCol="0">
            <a:spAutoFit/>
          </a:bodyPr>
          <a:lstStyle/>
          <a:p>
            <a:r>
              <a:rPr lang="fr-FR" sz="1400" dirty="0" smtClean="0"/>
              <a:t>Connaissant le rang de résonance</a:t>
            </a:r>
            <a:endParaRPr lang="fr-FR" sz="1400" dirty="0"/>
          </a:p>
        </p:txBody>
      </p:sp>
      <mc:AlternateContent xmlns:mc="http://schemas.openxmlformats.org/markup-compatibility/2006">
        <mc:Choice xmlns:a14="http://schemas.microsoft.com/office/drawing/2010/main" Requires="a14">
          <p:sp>
            <p:nvSpPr>
              <p:cNvPr id="11" name="ZoneTexte 10"/>
              <p:cNvSpPr txBox="1"/>
              <p:nvPr/>
            </p:nvSpPr>
            <p:spPr>
              <a:xfrm>
                <a:off x="3838586" y="1725673"/>
                <a:ext cx="1287917" cy="476284"/>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sub>
                          </m:sSub>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den>
                      </m:f>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𝑐</m:t>
                              </m:r>
                            </m:sub>
                          </m:sSub>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den>
                      </m:f>
                    </m:oMath>
                  </m:oMathPara>
                </a14:m>
                <a:endParaRPr lang="fr-FR" sz="1400" dirty="0"/>
              </a:p>
            </p:txBody>
          </p:sp>
        </mc:Choice>
        <mc:Fallback>
          <p:sp>
            <p:nvSpPr>
              <p:cNvPr id="11" name="ZoneTexte 10"/>
              <p:cNvSpPr txBox="1">
                <a:spLocks noRot="1" noChangeAspect="1" noMove="1" noResize="1" noEditPoints="1" noAdjustHandles="1" noChangeArrowheads="1" noChangeShapeType="1" noTextEdit="1"/>
              </p:cNvSpPr>
              <p:nvPr/>
            </p:nvSpPr>
            <p:spPr>
              <a:xfrm>
                <a:off x="3838586" y="1725673"/>
                <a:ext cx="1287917" cy="476284"/>
              </a:xfrm>
              <a:prstGeom prst="rect">
                <a:avLst/>
              </a:prstGeom>
              <a:blipFill rotWithShape="0">
                <a:blip r:embed="rId4"/>
                <a:stretch>
                  <a:fillRect b="-1282"/>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2" name="ZoneTexte 11"/>
              <p:cNvSpPr txBox="1"/>
              <p:nvPr/>
            </p:nvSpPr>
            <p:spPr>
              <a:xfrm>
                <a:off x="156099" y="2381073"/>
                <a:ext cx="8299901" cy="307777"/>
              </a:xfrm>
              <a:prstGeom prst="rect">
                <a:avLst/>
              </a:prstGeom>
              <a:noFill/>
            </p:spPr>
            <p:txBody>
              <a:bodyPr wrap="none" rtlCol="0">
                <a:spAutoFit/>
              </a:bodyPr>
              <a:lstStyle/>
              <a:p>
                <a:r>
                  <a:rPr lang="fr-FR" sz="1400" dirty="0" smtClean="0"/>
                  <a:t>La résistance du </a:t>
                </a:r>
                <a:r>
                  <a:rPr lang="fr-FR" sz="1400" dirty="0" smtClean="0"/>
                  <a:t>filtre, </a:t>
                </a:r>
                <a:r>
                  <a:rPr lang="fr-FR" sz="1400" dirty="0" smtClean="0"/>
                  <a:t>calculée à partir du facteur de qualité </a:t>
                </a:r>
                <a14:m>
                  <m:oMath xmlns:m="http://schemas.openxmlformats.org/officeDocument/2006/math">
                    <m:r>
                      <a:rPr lang="fr-FR" sz="1400" i="1" dirty="0" smtClean="0">
                        <a:latin typeface="Cambria Math" panose="02040503050406030204" pitchFamily="18" charset="0"/>
                      </a:rPr>
                      <m:t>𝑄</m:t>
                    </m:r>
                  </m:oMath>
                </a14:m>
                <a:r>
                  <a:rPr lang="fr-FR" sz="1400" dirty="0" smtClean="0"/>
                  <a:t> et de la réactance caractéristique du filtre </a:t>
                </a:r>
                <a14:m>
                  <m:oMath xmlns:m="http://schemas.openxmlformats.org/officeDocument/2006/math">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𝑋</m:t>
                        </m:r>
                      </m:e>
                      <m:sub>
                        <m:r>
                          <a:rPr lang="fr-FR" sz="1400" i="1" dirty="0" smtClean="0">
                            <a:latin typeface="Cambria Math" panose="02040503050406030204" pitchFamily="18" charset="0"/>
                          </a:rPr>
                          <m:t>𝑛</m:t>
                        </m:r>
                      </m:sub>
                    </m:sSub>
                  </m:oMath>
                </a14:m>
                <a:r>
                  <a:rPr lang="fr-FR" sz="1400" dirty="0" smtClean="0"/>
                  <a:t> </a:t>
                </a:r>
                <a:endParaRPr lang="fr-FR" sz="1400" dirty="0"/>
              </a:p>
            </p:txBody>
          </p:sp>
        </mc:Choice>
        <mc:Fallback>
          <p:sp>
            <p:nvSpPr>
              <p:cNvPr id="12" name="ZoneTexte 11"/>
              <p:cNvSpPr txBox="1">
                <a:spLocks noRot="1" noChangeAspect="1" noMove="1" noResize="1" noEditPoints="1" noAdjustHandles="1" noChangeArrowheads="1" noChangeShapeType="1" noTextEdit="1"/>
              </p:cNvSpPr>
              <p:nvPr/>
            </p:nvSpPr>
            <p:spPr>
              <a:xfrm>
                <a:off x="156099" y="2381073"/>
                <a:ext cx="8299901" cy="307777"/>
              </a:xfrm>
              <a:prstGeom prst="rect">
                <a:avLst/>
              </a:prstGeom>
              <a:blipFill rotWithShape="0">
                <a:blip r:embed="rId5"/>
                <a:stretch>
                  <a:fillRect l="-220" t="-4000" b="-20000"/>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3" name="ZoneTexte 12"/>
              <p:cNvSpPr txBox="1"/>
              <p:nvPr/>
            </p:nvSpPr>
            <p:spPr>
              <a:xfrm>
                <a:off x="229418" y="2743904"/>
                <a:ext cx="1609158" cy="260905"/>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400" b="0" i="1" smtClean="0">
                          <a:latin typeface="Cambria Math" panose="02040503050406030204" pitchFamily="18" charset="0"/>
                        </a:rPr>
                        <m:t>𝑅</m:t>
                      </m:r>
                      <m:r>
                        <a:rPr lang="fr-FR" sz="1400" b="0" i="1" smtClean="0">
                          <a:latin typeface="Cambria Math" panose="02040503050406030204" pitchFamily="18" charset="0"/>
                        </a:rPr>
                        <m:t>=</m:t>
                      </m:r>
                      <m:sSub>
                        <m:sSubPr>
                          <m:ctrlPr>
                            <a:rPr lang="fr-FR" sz="1400" i="1">
                              <a:latin typeface="Cambria Math" panose="02040503050406030204" pitchFamily="18" charset="0"/>
                            </a:rPr>
                          </m:ctrlPr>
                        </m:sSubPr>
                        <m:e>
                          <m:r>
                            <a:rPr lang="fr-FR" sz="1400" i="1">
                              <a:latin typeface="Cambria Math" panose="02040503050406030204" pitchFamily="18" charset="0"/>
                            </a:rPr>
                            <m:t>𝑋</m:t>
                          </m:r>
                        </m:e>
                        <m:sub>
                          <m:r>
                            <a:rPr lang="fr-FR" sz="1400" i="1">
                              <a:latin typeface="Cambria Math" panose="02040503050406030204" pitchFamily="18" charset="0"/>
                            </a:rPr>
                            <m:t>𝑛</m:t>
                          </m:r>
                        </m:sub>
                      </m:sSub>
                      <m:r>
                        <a:rPr lang="fr-FR" sz="1400" b="0" i="1" smtClean="0">
                          <a:latin typeface="Cambria Math" panose="02040503050406030204" pitchFamily="18" charset="0"/>
                        </a:rPr>
                        <m:t>𝑄</m:t>
                      </m:r>
                      <m:r>
                        <a:rPr lang="fr-FR" sz="1400" b="0" i="1" smtClean="0">
                          <a:latin typeface="Cambria Math" panose="02040503050406030204" pitchFamily="18" charset="0"/>
                        </a:rPr>
                        <m:t>=</m:t>
                      </m:r>
                      <m:rad>
                        <m:radPr>
                          <m:degHide m:val="on"/>
                          <m:ctrlPr>
                            <a:rPr lang="fr-FR" sz="1400" i="1">
                              <a:latin typeface="Cambria Math" panose="02040503050406030204" pitchFamily="18" charset="0"/>
                            </a:rPr>
                          </m:ctrlPr>
                        </m:radPr>
                        <m:deg/>
                        <m:e>
                          <m:sSub>
                            <m:sSubPr>
                              <m:ctrlPr>
                                <a:rPr lang="fr-FR" sz="1400" i="1">
                                  <a:latin typeface="Cambria Math" panose="02040503050406030204" pitchFamily="18" charset="0"/>
                                </a:rPr>
                              </m:ctrlPr>
                            </m:sSubPr>
                            <m:e>
                              <m:r>
                                <a:rPr lang="fr-FR" sz="1400" i="1">
                                  <a:latin typeface="Cambria Math" panose="02040503050406030204" pitchFamily="18" charset="0"/>
                                </a:rPr>
                                <m:t>𝑋</m:t>
                              </m:r>
                            </m:e>
                            <m:sub>
                              <m:r>
                                <a:rPr lang="fr-FR" sz="1400" i="1">
                                  <a:latin typeface="Cambria Math" panose="02040503050406030204" pitchFamily="18" charset="0"/>
                                </a:rPr>
                                <m:t>𝐶</m:t>
                              </m:r>
                            </m:sub>
                          </m:sSub>
                          <m:sSub>
                            <m:sSubPr>
                              <m:ctrlPr>
                                <a:rPr lang="fr-FR" sz="1400" i="1">
                                  <a:latin typeface="Cambria Math" panose="02040503050406030204" pitchFamily="18" charset="0"/>
                                </a:rPr>
                              </m:ctrlPr>
                            </m:sSubPr>
                            <m:e>
                              <m:r>
                                <a:rPr lang="fr-FR" sz="1400" i="1">
                                  <a:latin typeface="Cambria Math" panose="02040503050406030204" pitchFamily="18" charset="0"/>
                                </a:rPr>
                                <m:t>𝑋</m:t>
                              </m:r>
                            </m:e>
                            <m:sub>
                              <m:r>
                                <a:rPr lang="fr-FR" sz="1400" i="1">
                                  <a:latin typeface="Cambria Math" panose="02040503050406030204" pitchFamily="18" charset="0"/>
                                </a:rPr>
                                <m:t>𝐿</m:t>
                              </m:r>
                            </m:sub>
                          </m:sSub>
                        </m:e>
                      </m:rad>
                      <m:r>
                        <a:rPr lang="fr-FR" sz="1400" b="0" i="1" smtClean="0">
                          <a:latin typeface="Cambria Math" panose="02040503050406030204" pitchFamily="18" charset="0"/>
                        </a:rPr>
                        <m:t>𝑄</m:t>
                      </m:r>
                    </m:oMath>
                  </m:oMathPara>
                </a14:m>
                <a:endParaRPr lang="fr-FR" sz="1400" dirty="0"/>
              </a:p>
            </p:txBody>
          </p:sp>
        </mc:Choice>
        <mc:Fallback>
          <p:sp>
            <p:nvSpPr>
              <p:cNvPr id="13" name="ZoneTexte 12"/>
              <p:cNvSpPr txBox="1">
                <a:spLocks noRot="1" noChangeAspect="1" noMove="1" noResize="1" noEditPoints="1" noAdjustHandles="1" noChangeArrowheads="1" noChangeShapeType="1" noTextEdit="1"/>
              </p:cNvSpPr>
              <p:nvPr/>
            </p:nvSpPr>
            <p:spPr>
              <a:xfrm>
                <a:off x="229418" y="2743904"/>
                <a:ext cx="1609158" cy="260905"/>
              </a:xfrm>
              <a:prstGeom prst="rect">
                <a:avLst/>
              </a:prstGeom>
              <a:blipFill rotWithShape="0">
                <a:blip r:embed="rId6"/>
                <a:stretch>
                  <a:fillRect l="-2273" r="-3030" b="-20930"/>
                </a:stretch>
              </a:blipFill>
            </p:spPr>
            <p:txBody>
              <a:bodyPr/>
              <a:lstStyle/>
              <a:p>
                <a:r>
                  <a:rPr lang="fr-FR">
                    <a:noFill/>
                  </a:rPr>
                  <a:t> </a:t>
                </a:r>
              </a:p>
            </p:txBody>
          </p:sp>
        </mc:Fallback>
      </mc:AlternateContent>
      <p:sp>
        <p:nvSpPr>
          <p:cNvPr id="14" name="ZoneTexte 13"/>
          <p:cNvSpPr txBox="1"/>
          <p:nvPr/>
        </p:nvSpPr>
        <p:spPr>
          <a:xfrm>
            <a:off x="3571826" y="2757243"/>
            <a:ext cx="2002728" cy="307777"/>
          </a:xfrm>
          <a:prstGeom prst="rect">
            <a:avLst/>
          </a:prstGeom>
          <a:noFill/>
        </p:spPr>
        <p:txBody>
          <a:bodyPr wrap="none" rtlCol="0">
            <a:spAutoFit/>
          </a:bodyPr>
          <a:lstStyle/>
          <a:p>
            <a:r>
              <a:rPr lang="fr-FR" sz="1400" dirty="0" smtClean="0"/>
              <a:t>La capacité (Var) du </a:t>
            </a:r>
            <a:r>
              <a:rPr lang="fr-FR" sz="1400" dirty="0" smtClean="0"/>
              <a:t>filtre</a:t>
            </a:r>
            <a:endParaRPr lang="fr-FR" sz="1400" dirty="0"/>
          </a:p>
        </p:txBody>
      </p:sp>
      <mc:AlternateContent xmlns:mc="http://schemas.openxmlformats.org/markup-compatibility/2006">
        <mc:Choice xmlns:a14="http://schemas.microsoft.com/office/drawing/2010/main" Requires="a14">
          <p:sp>
            <p:nvSpPr>
              <p:cNvPr id="15" name="ZoneTexte 14"/>
              <p:cNvSpPr txBox="1"/>
              <p:nvPr/>
            </p:nvSpPr>
            <p:spPr>
              <a:xfrm>
                <a:off x="5773132" y="2712842"/>
                <a:ext cx="2071914" cy="476284"/>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𝐹</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sub>
                          </m:sSub>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m:t>
                              </m:r>
                            </m:sub>
                          </m:sSub>
                        </m:den>
                      </m:f>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r>
                            <a:rPr lang="fr-FR" sz="1400" b="0" i="1" smtClean="0">
                              <a:latin typeface="Cambria Math" panose="02040503050406030204" pitchFamily="18" charset="0"/>
                            </a:rPr>
                            <m:t>−1</m:t>
                          </m:r>
                        </m:den>
                      </m:f>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𝐶</m:t>
                          </m:r>
                        </m:sub>
                      </m:sSub>
                    </m:oMath>
                  </m:oMathPara>
                </a14:m>
                <a:endParaRPr lang="fr-FR" sz="1400" dirty="0"/>
              </a:p>
            </p:txBody>
          </p:sp>
        </mc:Choice>
        <mc:Fallback>
          <p:sp>
            <p:nvSpPr>
              <p:cNvPr id="15" name="ZoneTexte 14"/>
              <p:cNvSpPr txBox="1">
                <a:spLocks noRot="1" noChangeAspect="1" noMove="1" noResize="1" noEditPoints="1" noAdjustHandles="1" noChangeArrowheads="1" noChangeShapeType="1" noTextEdit="1"/>
              </p:cNvSpPr>
              <p:nvPr/>
            </p:nvSpPr>
            <p:spPr>
              <a:xfrm>
                <a:off x="5773132" y="2712842"/>
                <a:ext cx="2071914" cy="476284"/>
              </a:xfrm>
              <a:prstGeom prst="rect">
                <a:avLst/>
              </a:prstGeom>
              <a:blipFill rotWithShape="0">
                <a:blip r:embed="rId7"/>
                <a:stretch>
                  <a:fillRect b="-1282"/>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6" name="ZoneTexte 15"/>
              <p:cNvSpPr txBox="1"/>
              <p:nvPr/>
            </p:nvSpPr>
            <p:spPr>
              <a:xfrm>
                <a:off x="2099313" y="2762605"/>
                <a:ext cx="1155701" cy="307777"/>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fr-FR" sz="1400" b="0" i="1" smtClean="0">
                          <a:latin typeface="Cambria Math" panose="02040503050406030204" pitchFamily="18" charset="0"/>
                        </a:rPr>
                        <m:t>0,5&lt;</m:t>
                      </m:r>
                      <m:r>
                        <a:rPr lang="fr-FR" sz="1400" b="0" i="1" smtClean="0">
                          <a:latin typeface="Cambria Math" panose="02040503050406030204" pitchFamily="18" charset="0"/>
                        </a:rPr>
                        <m:t>𝑄</m:t>
                      </m:r>
                      <m:r>
                        <a:rPr lang="fr-FR" sz="1400" b="0" i="1" smtClean="0">
                          <a:latin typeface="Cambria Math" panose="02040503050406030204" pitchFamily="18" charset="0"/>
                        </a:rPr>
                        <m:t>&lt;5</m:t>
                      </m:r>
                    </m:oMath>
                  </m:oMathPara>
                </a14:m>
                <a:endParaRPr lang="fr-FR" sz="1400" dirty="0"/>
              </a:p>
            </p:txBody>
          </p:sp>
        </mc:Choice>
        <mc:Fallback>
          <p:sp>
            <p:nvSpPr>
              <p:cNvPr id="16" name="ZoneTexte 15"/>
              <p:cNvSpPr txBox="1">
                <a:spLocks noRot="1" noChangeAspect="1" noMove="1" noResize="1" noEditPoints="1" noAdjustHandles="1" noChangeArrowheads="1" noChangeShapeType="1" noTextEdit="1"/>
              </p:cNvSpPr>
              <p:nvPr/>
            </p:nvSpPr>
            <p:spPr>
              <a:xfrm>
                <a:off x="2099313" y="2762605"/>
                <a:ext cx="1155701" cy="307777"/>
              </a:xfrm>
              <a:prstGeom prst="rect">
                <a:avLst/>
              </a:prstGeom>
              <a:blipFill rotWithShape="0">
                <a:blip r:embed="rId8"/>
                <a:stretch>
                  <a:fillRect b="-5882"/>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7" name="ZoneTexte 16"/>
              <p:cNvSpPr txBox="1"/>
              <p:nvPr/>
            </p:nvSpPr>
            <p:spPr>
              <a:xfrm>
                <a:off x="4156984" y="3252416"/>
                <a:ext cx="3232295" cy="488339"/>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acc>
                            <m:accPr>
                              <m:chr m:val="̅"/>
                              <m:ctrlPr>
                                <a:rPr lang="fr-FR" sz="1400" b="0" i="1" smtClean="0">
                                  <a:latin typeface="Cambria Math" panose="02040503050406030204" pitchFamily="18" charset="0"/>
                                </a:rPr>
                              </m:ctrlPr>
                            </m:accPr>
                            <m:e>
                              <m:r>
                                <a:rPr lang="fr-FR" sz="1400" i="1">
                                  <a:latin typeface="Cambria Math" panose="02040503050406030204" pitchFamily="18" charset="0"/>
                                </a:rPr>
                                <m:t>𝑍</m:t>
                              </m:r>
                            </m:e>
                          </m:acc>
                        </m:e>
                        <m:sub>
                          <m:r>
                            <a:rPr lang="fr-FR" sz="1400" b="0" i="1" smtClean="0">
                              <a:latin typeface="Cambria Math" panose="02040503050406030204" pitchFamily="18" charset="0"/>
                            </a:rPr>
                            <m:t>𝐹</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𝑅</m:t>
                          </m:r>
                          <m:sSup>
                            <m:sSupPr>
                              <m:ctrlPr>
                                <a:rPr lang="fr-FR" sz="1400" b="0" i="1" smtClean="0">
                                  <a:latin typeface="Cambria Math" panose="02040503050406030204" pitchFamily="18" charset="0"/>
                                </a:rPr>
                              </m:ctrlPr>
                            </m:sSupPr>
                            <m:e>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m:t>
                                      </m:r>
                                    </m:sub>
                                  </m:sSub>
                                </m:e>
                              </m:d>
                            </m:e>
                            <m:sup>
                              <m:r>
                                <a:rPr lang="fr-FR" sz="1400" b="0" i="1" smtClean="0">
                                  <a:latin typeface="Cambria Math" panose="02040503050406030204" pitchFamily="18" charset="0"/>
                                </a:rPr>
                                <m:t>2</m:t>
                              </m:r>
                            </m:sup>
                          </m:sSup>
                        </m:num>
                        <m:den>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𝑅</m:t>
                              </m:r>
                            </m:e>
                            <m:sup>
                              <m:r>
                                <a:rPr lang="fr-FR" sz="1400" b="0" i="1" smtClean="0">
                                  <a:latin typeface="Cambria Math" panose="02040503050406030204" pitchFamily="18" charset="0"/>
                                </a:rPr>
                                <m:t>2</m:t>
                              </m:r>
                            </m:sup>
                          </m:sSup>
                          <m:r>
                            <a:rPr lang="fr-FR" sz="1400" b="0" i="1" smtClean="0">
                              <a:latin typeface="Cambria Math" panose="02040503050406030204" pitchFamily="18" charset="0"/>
                            </a:rPr>
                            <m:t>+</m:t>
                          </m:r>
                          <m:r>
                            <a:rPr lang="fr-FR" sz="1400" b="0" i="1" smtClean="0">
                              <a:latin typeface="Cambria Math" panose="02040503050406030204" pitchFamily="18" charset="0"/>
                            </a:rPr>
                            <m:t>𝑗h</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𝑋</m:t>
                              </m:r>
                            </m:e>
                            <m:sub>
                              <m:r>
                                <a:rPr lang="fr-FR" sz="1400" b="0" i="1" smtClean="0">
                                  <a:latin typeface="Cambria Math" panose="02040503050406030204" pitchFamily="18" charset="0"/>
                                </a:rPr>
                                <m:t>𝐿</m:t>
                              </m:r>
                            </m:sub>
                            <m:sup>
                              <m:r>
                                <a:rPr lang="fr-FR" sz="1400" b="0" i="1" smtClean="0">
                                  <a:latin typeface="Cambria Math" panose="02040503050406030204" pitchFamily="18" charset="0"/>
                                </a:rPr>
                                <m:t>2</m:t>
                              </m:r>
                            </m:sup>
                          </m:sSubSup>
                        </m:den>
                      </m:f>
                      <m:r>
                        <a:rPr lang="fr-FR" sz="1400" b="0" i="1" smtClean="0">
                          <a:latin typeface="Cambria Math" panose="02040503050406030204" pitchFamily="18" charset="0"/>
                        </a:rPr>
                        <m:t>+</m:t>
                      </m:r>
                      <m:r>
                        <a:rPr lang="fr-FR" sz="1400" b="0" i="1" smtClean="0">
                          <a:latin typeface="Cambria Math" panose="02040503050406030204" pitchFamily="18" charset="0"/>
                        </a:rPr>
                        <m:t>𝑗</m:t>
                      </m:r>
                      <m:d>
                        <m:dPr>
                          <m:ctrlPr>
                            <a:rPr lang="fr-FR" sz="1400" b="0" i="1" smtClean="0">
                              <a:latin typeface="Cambria Math" panose="02040503050406030204" pitchFamily="18" charset="0"/>
                            </a:rPr>
                          </m:ctrlPr>
                        </m:dPr>
                        <m:e>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i="1">
                                      <a:latin typeface="Cambria Math" panose="02040503050406030204" pitchFamily="18" charset="0"/>
                                    </a:rPr>
                                    <m:t>𝑅</m:t>
                                  </m:r>
                                </m:e>
                                <m:sup>
                                  <m:r>
                                    <a:rPr lang="fr-FR" sz="1400" b="0" i="1" smtClean="0">
                                      <a:latin typeface="Cambria Math" panose="02040503050406030204" pitchFamily="18" charset="0"/>
                                    </a:rPr>
                                    <m:t>2</m:t>
                                  </m:r>
                                </m:sup>
                              </m:sSup>
                              <m:d>
                                <m:dPr>
                                  <m:ctrlPr>
                                    <a:rPr lang="fr-FR" sz="1400" i="1">
                                      <a:latin typeface="Cambria Math" panose="02040503050406030204" pitchFamily="18" charset="0"/>
                                    </a:rPr>
                                  </m:ctrlPr>
                                </m:dPr>
                                <m:e>
                                  <m:r>
                                    <a:rPr lang="fr-FR" sz="1400" i="1">
                                      <a:latin typeface="Cambria Math" panose="02040503050406030204" pitchFamily="18" charset="0"/>
                                    </a:rPr>
                                    <m:t>h</m:t>
                                  </m:r>
                                  <m:sSub>
                                    <m:sSubPr>
                                      <m:ctrlPr>
                                        <a:rPr lang="fr-FR" sz="1400" i="1">
                                          <a:latin typeface="Cambria Math" panose="02040503050406030204" pitchFamily="18" charset="0"/>
                                        </a:rPr>
                                      </m:ctrlPr>
                                    </m:sSubPr>
                                    <m:e>
                                      <m:r>
                                        <a:rPr lang="fr-FR" sz="1400" i="1">
                                          <a:latin typeface="Cambria Math" panose="02040503050406030204" pitchFamily="18" charset="0"/>
                                        </a:rPr>
                                        <m:t>𝑋</m:t>
                                      </m:r>
                                    </m:e>
                                    <m:sub>
                                      <m:r>
                                        <a:rPr lang="fr-FR" sz="1400" i="1">
                                          <a:latin typeface="Cambria Math" panose="02040503050406030204" pitchFamily="18" charset="0"/>
                                        </a:rPr>
                                        <m:t>𝐿</m:t>
                                      </m:r>
                                    </m:sub>
                                  </m:sSub>
                                </m:e>
                              </m:d>
                            </m:num>
                            <m:den>
                              <m:sSup>
                                <m:sSupPr>
                                  <m:ctrlPr>
                                    <a:rPr lang="fr-FR" sz="1400" i="1">
                                      <a:latin typeface="Cambria Math" panose="02040503050406030204" pitchFamily="18" charset="0"/>
                                    </a:rPr>
                                  </m:ctrlPr>
                                </m:sSupPr>
                                <m:e>
                                  <m:r>
                                    <a:rPr lang="fr-FR" sz="1400" i="1">
                                      <a:latin typeface="Cambria Math" panose="02040503050406030204" pitchFamily="18" charset="0"/>
                                    </a:rPr>
                                    <m:t>𝑅</m:t>
                                  </m:r>
                                </m:e>
                                <m:sup>
                                  <m:r>
                                    <a:rPr lang="fr-FR" sz="1400" i="1">
                                      <a:latin typeface="Cambria Math" panose="02040503050406030204" pitchFamily="18" charset="0"/>
                                    </a:rPr>
                                    <m:t>2</m:t>
                                  </m:r>
                                </m:sup>
                              </m:sSup>
                              <m:r>
                                <a:rPr lang="fr-FR" sz="1400" i="1">
                                  <a:latin typeface="Cambria Math" panose="02040503050406030204" pitchFamily="18" charset="0"/>
                                </a:rPr>
                                <m:t>+</m:t>
                              </m:r>
                              <m:r>
                                <a:rPr lang="fr-FR" sz="1400" i="1">
                                  <a:latin typeface="Cambria Math" panose="02040503050406030204" pitchFamily="18" charset="0"/>
                                </a:rPr>
                                <m:t>𝑗h</m:t>
                              </m:r>
                              <m:sSubSup>
                                <m:sSubSupPr>
                                  <m:ctrlPr>
                                    <a:rPr lang="fr-FR" sz="1400" i="1">
                                      <a:latin typeface="Cambria Math" panose="02040503050406030204" pitchFamily="18" charset="0"/>
                                    </a:rPr>
                                  </m:ctrlPr>
                                </m:sSubSupPr>
                                <m:e>
                                  <m:r>
                                    <a:rPr lang="fr-FR" sz="1400" i="1">
                                      <a:latin typeface="Cambria Math" panose="02040503050406030204" pitchFamily="18" charset="0"/>
                                    </a:rPr>
                                    <m:t>𝑋</m:t>
                                  </m:r>
                                </m:e>
                                <m:sub>
                                  <m:r>
                                    <a:rPr lang="fr-FR" sz="1400" i="1">
                                      <a:latin typeface="Cambria Math" panose="02040503050406030204" pitchFamily="18" charset="0"/>
                                    </a:rPr>
                                    <m:t>𝐿</m:t>
                                  </m:r>
                                </m:sub>
                                <m:sup>
                                  <m:r>
                                    <a:rPr lang="fr-FR" sz="1400" i="1">
                                      <a:latin typeface="Cambria Math" panose="02040503050406030204" pitchFamily="18" charset="0"/>
                                    </a:rPr>
                                    <m:t>2</m:t>
                                  </m:r>
                                </m:sup>
                              </m:sSubSup>
                            </m:den>
                          </m:f>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sub>
                              </m:sSub>
                            </m:num>
                            <m:den>
                              <m:r>
                                <a:rPr lang="fr-FR" sz="1400" b="0" i="1" smtClean="0">
                                  <a:latin typeface="Cambria Math" panose="02040503050406030204" pitchFamily="18" charset="0"/>
                                </a:rPr>
                                <m:t>h</m:t>
                              </m:r>
                            </m:den>
                          </m:f>
                        </m:e>
                      </m:d>
                    </m:oMath>
                  </m:oMathPara>
                </a14:m>
                <a:endParaRPr lang="fr-FR" sz="1400" dirty="0"/>
              </a:p>
            </p:txBody>
          </p:sp>
        </mc:Choice>
        <mc:Fallback>
          <p:sp>
            <p:nvSpPr>
              <p:cNvPr id="17" name="ZoneTexte 16"/>
              <p:cNvSpPr txBox="1">
                <a:spLocks noRot="1" noChangeAspect="1" noMove="1" noResize="1" noEditPoints="1" noAdjustHandles="1" noChangeArrowheads="1" noChangeShapeType="1" noTextEdit="1"/>
              </p:cNvSpPr>
              <p:nvPr/>
            </p:nvSpPr>
            <p:spPr>
              <a:xfrm>
                <a:off x="4156984" y="3252416"/>
                <a:ext cx="3232295" cy="488339"/>
              </a:xfrm>
              <a:prstGeom prst="rect">
                <a:avLst/>
              </a:prstGeom>
              <a:blipFill rotWithShape="0">
                <a:blip r:embed="rId9"/>
                <a:stretch>
                  <a:fillRect/>
                </a:stretch>
              </a:blipFill>
            </p:spPr>
            <p:txBody>
              <a:bodyPr/>
              <a:lstStyle/>
              <a:p>
                <a:r>
                  <a:rPr lang="fr-FR">
                    <a:noFill/>
                  </a:rPr>
                  <a:t> </a:t>
                </a:r>
              </a:p>
            </p:txBody>
          </p:sp>
        </mc:Fallback>
      </mc:AlternateContent>
      <p:sp>
        <p:nvSpPr>
          <p:cNvPr id="20" name="ZoneTexte 19"/>
          <p:cNvSpPr txBox="1"/>
          <p:nvPr/>
        </p:nvSpPr>
        <p:spPr>
          <a:xfrm>
            <a:off x="187670" y="1273357"/>
            <a:ext cx="2350259" cy="307777"/>
          </a:xfrm>
          <a:prstGeom prst="rect">
            <a:avLst/>
          </a:prstGeom>
          <a:noFill/>
        </p:spPr>
        <p:txBody>
          <a:bodyPr wrap="none" rtlCol="0">
            <a:spAutoFit/>
          </a:bodyPr>
          <a:lstStyle/>
          <a:p>
            <a:r>
              <a:rPr lang="fr-FR" sz="1400" dirty="0" smtClean="0"/>
              <a:t>Connaissant le puissance Q_C</a:t>
            </a:r>
            <a:endParaRPr lang="fr-FR" sz="1400" dirty="0"/>
          </a:p>
        </p:txBody>
      </p:sp>
      <p:sp>
        <p:nvSpPr>
          <p:cNvPr id="21" name="ZoneTexte 20"/>
          <p:cNvSpPr txBox="1"/>
          <p:nvPr/>
        </p:nvSpPr>
        <p:spPr>
          <a:xfrm>
            <a:off x="183406" y="3345955"/>
            <a:ext cx="3392532" cy="307777"/>
          </a:xfrm>
          <a:prstGeom prst="rect">
            <a:avLst/>
          </a:prstGeom>
          <a:noFill/>
        </p:spPr>
        <p:txBody>
          <a:bodyPr wrap="none" rtlCol="0">
            <a:spAutoFit/>
          </a:bodyPr>
          <a:lstStyle/>
          <a:p>
            <a:r>
              <a:rPr lang="fr-FR" sz="1400" dirty="0" smtClean="0"/>
              <a:t>Son </a:t>
            </a:r>
            <a:r>
              <a:rPr lang="fr-FR" sz="1400" dirty="0" smtClean="0"/>
              <a:t>impédance en fonction de la fréquence </a:t>
            </a:r>
            <a:endParaRPr lang="fr-FR" sz="1400" dirty="0"/>
          </a:p>
        </p:txBody>
      </p:sp>
      <p:graphicFrame>
        <p:nvGraphicFramePr>
          <p:cNvPr id="22" name="Tableau 21"/>
          <p:cNvGraphicFramePr>
            <a:graphicFrameLocks noGrp="1"/>
          </p:cNvGraphicFramePr>
          <p:nvPr>
            <p:extLst>
              <p:ext uri="{D42A27DB-BD31-4B8C-83A1-F6EECF244321}">
                <p14:modId xmlns:p14="http://schemas.microsoft.com/office/powerpoint/2010/main" val="367786078"/>
              </p:ext>
            </p:extLst>
          </p:nvPr>
        </p:nvGraphicFramePr>
        <p:xfrm>
          <a:off x="-1" y="-1593"/>
          <a:ext cx="9144000" cy="1066800"/>
        </p:xfrm>
        <a:graphic>
          <a:graphicData uri="http://schemas.openxmlformats.org/drawingml/2006/table">
            <a:tbl>
              <a:tblPr firstRow="1" bandRow="1">
                <a:effectLst>
                  <a:outerShdw blurRad="50800" dist="38100" dir="8100000" algn="tr" rotWithShape="0">
                    <a:prstClr val="black">
                      <a:alpha val="40000"/>
                    </a:prstClr>
                  </a:outerShdw>
                </a:effectLst>
                <a:tableStyleId>{5C22544A-7EE6-4342-B048-85BDC9FD1C3A}</a:tableStyleId>
              </a:tblPr>
              <a:tblGrid>
                <a:gridCol w="4572000"/>
                <a:gridCol w="4572000"/>
              </a:tblGrid>
              <a:tr h="217964">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2000" b="1" dirty="0" smtClean="0">
                          <a:latin typeface="Cambria" panose="02040503050406030204" pitchFamily="18" charset="0"/>
                        </a:rPr>
                        <a:t>Qualité de l’énergie (Power </a:t>
                      </a:r>
                      <a:r>
                        <a:rPr lang="fr-FR" sz="2000" b="1" dirty="0" err="1" smtClean="0">
                          <a:latin typeface="Cambria" panose="02040503050406030204" pitchFamily="18" charset="0"/>
                        </a:rPr>
                        <a:t>Quality</a:t>
                      </a:r>
                      <a:r>
                        <a:rPr lang="fr-FR" sz="2000" b="1" dirty="0" smtClean="0">
                          <a:latin typeface="Cambria" panose="02040503050406030204" pitchFamily="18"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a:txBody>
                    <a:bodyPr/>
                    <a:lstStyle/>
                    <a:p>
                      <a:endParaRPr lang="fr-FR"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62557">
                <a:tc>
                  <a: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fr-FR" sz="1800" b="1" dirty="0" smtClean="0">
                          <a:latin typeface="Cambria" panose="02040503050406030204" pitchFamily="18" charset="0"/>
                        </a:rPr>
                        <a:t>Dépollution harmonique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marL="0" indent="0">
                        <a:buFont typeface="Wingdings" panose="05000000000000000000" pitchFamily="2" charset="2"/>
                        <a:buNone/>
                      </a:pPr>
                      <a:r>
                        <a:rPr lang="fr-FR" sz="1600" b="1" dirty="0" smtClean="0">
                          <a:latin typeface="Cambria" panose="02040503050406030204" pitchFamily="18" charset="0"/>
                        </a:rPr>
                        <a:t>Filtrage passif</a:t>
                      </a:r>
                      <a:endParaRPr lang="fr-FR"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r>
              <a:tr h="217964">
                <a:tc>
                  <a:txBody>
                    <a:bodyPr/>
                    <a:lstStyle/>
                    <a:p>
                      <a:endParaRPr lang="fr-FR"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fr-FR" sz="1400" b="1" dirty="0" smtClean="0"/>
                        <a:t>Filtre passe haut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mc:AlternateContent xmlns:mc="http://schemas.openxmlformats.org/markup-compatibility/2006">
        <mc:Choice xmlns:a14="http://schemas.microsoft.com/office/drawing/2010/main" Requires="a14">
          <p:sp>
            <p:nvSpPr>
              <p:cNvPr id="24" name="ZoneTexte 23"/>
              <p:cNvSpPr txBox="1"/>
              <p:nvPr/>
            </p:nvSpPr>
            <p:spPr>
              <a:xfrm>
                <a:off x="183406" y="3846589"/>
                <a:ext cx="8744837" cy="2462213"/>
              </a:xfrm>
              <a:prstGeom prst="rect">
                <a:avLst/>
              </a:prstGeom>
              <a:solidFill>
                <a:schemeClr val="accent1">
                  <a:lumMod val="40000"/>
                  <a:lumOff val="60000"/>
                </a:schemeClr>
              </a:solidFill>
            </p:spPr>
            <p:txBody>
              <a:bodyPr wrap="square" rtlCol="0">
                <a:spAutoFit/>
              </a:bodyPr>
              <a:lstStyle/>
              <a:p>
                <a:r>
                  <a:rPr lang="fr-FR" sz="1400" b="1" dirty="0" smtClean="0"/>
                  <a:t>Exemple</a:t>
                </a:r>
                <a:r>
                  <a:rPr lang="fr-FR" sz="1400" dirty="0" smtClean="0"/>
                  <a:t>: Filtre accordé au </a:t>
                </a:r>
                <a:r>
                  <a:rPr lang="fr-FR" sz="1400" dirty="0" smtClean="0"/>
                  <a:t>17</a:t>
                </a:r>
                <a:r>
                  <a:rPr lang="fr-FR" sz="1400" baseline="30000" dirty="0" smtClean="0"/>
                  <a:t>ème</a:t>
                </a:r>
                <a:r>
                  <a:rPr lang="fr-FR" sz="1400" dirty="0" smtClean="0"/>
                  <a:t> </a:t>
                </a:r>
                <a:r>
                  <a:rPr lang="fr-FR" sz="1400" dirty="0" smtClean="0"/>
                  <a:t>harmonique, avec </a:t>
                </a:r>
                <a14:m>
                  <m:oMath xmlns:m="http://schemas.openxmlformats.org/officeDocument/2006/math">
                    <m:sSub>
                      <m:sSubPr>
                        <m:ctrlPr>
                          <a:rPr lang="fr-FR" sz="1400" i="1" dirty="0" smtClean="0">
                            <a:latin typeface="Cambria Math" panose="02040503050406030204" pitchFamily="18" charset="0"/>
                          </a:rPr>
                        </m:ctrlPr>
                      </m:sSubPr>
                      <m:e>
                        <m:r>
                          <a:rPr lang="fr-FR" sz="1400" b="0" i="1" dirty="0" smtClean="0">
                            <a:latin typeface="Cambria Math" panose="02040503050406030204" pitchFamily="18" charset="0"/>
                          </a:rPr>
                          <m:t>𝑋</m:t>
                        </m:r>
                      </m:e>
                      <m:sub>
                        <m:r>
                          <a:rPr lang="fr-FR" sz="1400" i="1" dirty="0" smtClean="0">
                            <a:latin typeface="Cambria Math" panose="02040503050406030204" pitchFamily="18" charset="0"/>
                          </a:rPr>
                          <m:t>𝐶</m:t>
                        </m:r>
                      </m:sub>
                    </m:sSub>
                    <m:r>
                      <a:rPr lang="fr-FR" sz="1400" i="1" dirty="0" smtClean="0">
                        <a:latin typeface="Cambria Math" panose="02040503050406030204" pitchFamily="18" charset="0"/>
                      </a:rPr>
                      <m:t>=</m:t>
                    </m:r>
                    <m:r>
                      <a:rPr lang="fr-FR" sz="1400" b="0" i="1" dirty="0" smtClean="0">
                        <a:latin typeface="Cambria Math" panose="02040503050406030204" pitchFamily="18" charset="0"/>
                      </a:rPr>
                      <m:t>1.734 </m:t>
                    </m:r>
                    <m:r>
                      <m:rPr>
                        <m:sty m:val="p"/>
                      </m:rPr>
                      <a:rPr lang="fr-FR" sz="1400" b="0" i="0" dirty="0" smtClean="0">
                        <a:latin typeface="Cambria Math" panose="02040503050406030204" pitchFamily="18" charset="0"/>
                      </a:rPr>
                      <m:t>Ω</m:t>
                    </m:r>
                    <m:r>
                      <a:rPr lang="fr-FR" sz="1400" b="0" i="0" dirty="0" smtClean="0">
                        <a:latin typeface="Cambria Math" panose="02040503050406030204" pitchFamily="18" charset="0"/>
                      </a:rPr>
                      <m:t>,  </m:t>
                    </m:r>
                    <m:sSub>
                      <m:sSubPr>
                        <m:ctrlPr>
                          <a:rPr lang="fr-FR" sz="1400" b="0" i="0" dirty="0" smtClean="0">
                            <a:latin typeface="Cambria Math" panose="02040503050406030204" pitchFamily="18" charset="0"/>
                          </a:rPr>
                        </m:ctrlPr>
                      </m:sSubPr>
                      <m:e>
                        <m:r>
                          <a:rPr lang="fr-FR" sz="1400" b="0" i="1" dirty="0" smtClean="0">
                            <a:latin typeface="Cambria Math" panose="02040503050406030204" pitchFamily="18" charset="0"/>
                          </a:rPr>
                          <m:t>𝑋</m:t>
                        </m:r>
                      </m:e>
                      <m:sub>
                        <m:r>
                          <a:rPr lang="fr-FR" sz="1400" b="0" i="1" dirty="0" smtClean="0">
                            <a:latin typeface="Cambria Math" panose="02040503050406030204" pitchFamily="18" charset="0"/>
                          </a:rPr>
                          <m:t>𝐿</m:t>
                        </m:r>
                      </m:sub>
                    </m:sSub>
                    <m:r>
                      <a:rPr lang="fr-FR" sz="1400" b="0" i="0" dirty="0" smtClean="0">
                        <a:latin typeface="Cambria Math" panose="02040503050406030204" pitchFamily="18" charset="0"/>
                      </a:rPr>
                      <m:t>=0.006 </m:t>
                    </m:r>
                    <m:r>
                      <m:rPr>
                        <m:sty m:val="p"/>
                      </m:rPr>
                      <a:rPr lang="fr-FR" sz="1400" b="0" i="0" dirty="0" smtClean="0">
                        <a:latin typeface="Cambria Math" panose="02040503050406030204" pitchFamily="18" charset="0"/>
                      </a:rPr>
                      <m:t>Ω</m:t>
                    </m:r>
                  </m:oMath>
                </a14:m>
                <a:r>
                  <a:rPr lang="fr-FR" sz="1400" dirty="0" smtClean="0"/>
                  <a:t>, Q=0.5, 2, 5</a:t>
                </a:r>
              </a:p>
              <a:p>
                <a:endParaRPr lang="fr-FR" sz="1400" dirty="0"/>
              </a:p>
              <a:p>
                <a:endParaRPr lang="fr-FR" sz="1400" dirty="0" smtClean="0"/>
              </a:p>
              <a:p>
                <a:endParaRPr lang="fr-FR" sz="1400" dirty="0"/>
              </a:p>
              <a:p>
                <a:endParaRPr lang="fr-FR" sz="1400" dirty="0" smtClean="0"/>
              </a:p>
              <a:p>
                <a:endParaRPr lang="fr-FR" sz="1400" dirty="0" smtClean="0"/>
              </a:p>
              <a:p>
                <a:endParaRPr lang="fr-FR" sz="1400" dirty="0"/>
              </a:p>
              <a:p>
                <a:endParaRPr lang="fr-FR" sz="1400" dirty="0"/>
              </a:p>
              <a:p>
                <a:endParaRPr lang="fr-FR" sz="1400" dirty="0" smtClean="0"/>
              </a:p>
              <a:p>
                <a:endParaRPr lang="fr-FR" sz="1400" dirty="0"/>
              </a:p>
              <a:p>
                <a:endParaRPr lang="fr-FR" sz="1400" dirty="0" smtClean="0"/>
              </a:p>
            </p:txBody>
          </p:sp>
        </mc:Choice>
        <mc:Fallback>
          <p:sp>
            <p:nvSpPr>
              <p:cNvPr id="24" name="ZoneTexte 23"/>
              <p:cNvSpPr txBox="1">
                <a:spLocks noRot="1" noChangeAspect="1" noMove="1" noResize="1" noEditPoints="1" noAdjustHandles="1" noChangeArrowheads="1" noChangeShapeType="1" noTextEdit="1"/>
              </p:cNvSpPr>
              <p:nvPr/>
            </p:nvSpPr>
            <p:spPr>
              <a:xfrm>
                <a:off x="183406" y="3846589"/>
                <a:ext cx="8744837" cy="2462213"/>
              </a:xfrm>
              <a:prstGeom prst="rect">
                <a:avLst/>
              </a:prstGeom>
              <a:blipFill rotWithShape="0">
                <a:blip r:embed="rId10"/>
                <a:stretch>
                  <a:fillRect l="-209" t="-495"/>
                </a:stretch>
              </a:blipFill>
            </p:spPr>
            <p:txBody>
              <a:bodyPr/>
              <a:lstStyle/>
              <a:p>
                <a:r>
                  <a:rPr lang="fr-FR">
                    <a:noFill/>
                  </a:rPr>
                  <a:t> </a:t>
                </a:r>
              </a:p>
            </p:txBody>
          </p:sp>
        </mc:Fallback>
      </mc:AlternateContent>
      <p:pic>
        <p:nvPicPr>
          <p:cNvPr id="25" name="Image 24"/>
          <p:cNvPicPr>
            <a:picLocks noChangeAspect="1"/>
          </p:cNvPicPr>
          <p:nvPr/>
        </p:nvPicPr>
        <p:blipFill>
          <a:blip r:embed="rId11"/>
          <a:stretch>
            <a:fillRect/>
          </a:stretch>
        </p:blipFill>
        <p:spPr>
          <a:xfrm>
            <a:off x="1049799" y="4281380"/>
            <a:ext cx="6419850" cy="1914525"/>
          </a:xfrm>
          <a:prstGeom prst="rect">
            <a:avLst/>
          </a:prstGeom>
        </p:spPr>
      </p:pic>
    </p:spTree>
    <p:extLst>
      <p:ext uri="{BB962C8B-B14F-4D97-AF65-F5344CB8AC3E}">
        <p14:creationId xmlns:p14="http://schemas.microsoft.com/office/powerpoint/2010/main" val="424163129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39</a:t>
            </a:fld>
            <a:endParaRPr lang="fr-FR"/>
          </a:p>
        </p:txBody>
      </p:sp>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89300" y="1246910"/>
            <a:ext cx="2056106" cy="1370737"/>
          </a:xfrm>
          <a:prstGeom prst="rect">
            <a:avLst/>
          </a:prstGeom>
        </p:spPr>
      </p:pic>
      <mc:AlternateContent xmlns:mc="http://schemas.openxmlformats.org/markup-compatibility/2006">
        <mc:Choice xmlns:a14="http://schemas.microsoft.com/office/drawing/2010/main" Requires="a14">
          <p:sp>
            <p:nvSpPr>
              <p:cNvPr id="7" name="ZoneTexte 6"/>
              <p:cNvSpPr txBox="1"/>
              <p:nvPr/>
            </p:nvSpPr>
            <p:spPr>
              <a:xfrm>
                <a:off x="74505" y="2195680"/>
                <a:ext cx="6779100" cy="738664"/>
              </a:xfrm>
              <a:prstGeom prst="rect">
                <a:avLst/>
              </a:prstGeom>
              <a:solidFill>
                <a:schemeClr val="tx2">
                  <a:lumMod val="60000"/>
                  <a:lumOff val="40000"/>
                </a:schemeClr>
              </a:solidFill>
            </p:spPr>
            <p:txBody>
              <a:bodyPr wrap="none" rtlCol="0">
                <a:spAutoFit/>
              </a:bodyPr>
              <a:lstStyle/>
              <a:p>
                <a:pPr marL="342900" indent="-342900">
                  <a:buFont typeface="+mj-lt"/>
                  <a:buAutoNum type="arabicPeriod"/>
                </a:pPr>
                <a:r>
                  <a:rPr lang="fr-FR" sz="1400" dirty="0" smtClean="0"/>
                  <a:t>Poser </a:t>
                </a:r>
                <a:r>
                  <a:rPr lang="fr-FR" sz="1400" dirty="0" smtClean="0"/>
                  <a:t>un modèle équivalent série</a:t>
                </a:r>
              </a:p>
              <a:p>
                <a:pPr marL="342900" indent="-342900">
                  <a:buFont typeface="+mj-lt"/>
                  <a:buAutoNum type="arabicPeriod"/>
                </a:pPr>
                <a:r>
                  <a:rPr lang="fr-FR" sz="1400" dirty="0" smtClean="0"/>
                  <a:t>Dans </a:t>
                </a:r>
                <a:r>
                  <a:rPr lang="fr-FR" sz="1400" dirty="0" smtClean="0"/>
                  <a:t>le modèle série la capacité </a:t>
                </a:r>
                <a14:m>
                  <m:oMath xmlns:m="http://schemas.openxmlformats.org/officeDocument/2006/math">
                    <m:sSub>
                      <m:sSubPr>
                        <m:ctrlPr>
                          <a:rPr lang="fr-FR" sz="1400" b="0" i="1" dirty="0" smtClean="0">
                            <a:latin typeface="Cambria Math" panose="02040503050406030204" pitchFamily="18" charset="0"/>
                          </a:rPr>
                        </m:ctrlPr>
                      </m:sSubPr>
                      <m:e>
                        <m:r>
                          <a:rPr lang="fr-FR" sz="1400" i="1" dirty="0" smtClean="0">
                            <a:latin typeface="Cambria Math" panose="02040503050406030204" pitchFamily="18" charset="0"/>
                          </a:rPr>
                          <m:t>𝐶</m:t>
                        </m:r>
                      </m:e>
                      <m:sub>
                        <m:r>
                          <a:rPr lang="fr-FR" sz="1400" i="1" dirty="0" smtClean="0">
                            <a:latin typeface="Cambria Math" panose="02040503050406030204" pitchFamily="18" charset="0"/>
                          </a:rPr>
                          <m:t>𝑠</m:t>
                        </m:r>
                      </m:sub>
                    </m:sSub>
                  </m:oMath>
                </a14:m>
                <a:r>
                  <a:rPr lang="fr-FR" sz="1400" dirty="0" smtClean="0"/>
                  <a:t> est équivalente aux deux capacités en série</a:t>
                </a:r>
              </a:p>
              <a:p>
                <a:pPr marL="342900" indent="-342900">
                  <a:buFont typeface="+mj-lt"/>
                  <a:buAutoNum type="arabicPeriod"/>
                </a:pPr>
                <a:r>
                  <a:rPr lang="fr-FR" sz="1400" dirty="0" smtClean="0"/>
                  <a:t>Dans </a:t>
                </a:r>
                <a:r>
                  <a:rPr lang="fr-FR" sz="1400" dirty="0" smtClean="0"/>
                  <a:t>le </a:t>
                </a:r>
                <a:r>
                  <a:rPr lang="fr-FR" sz="1400" dirty="0" smtClean="0"/>
                  <a:t>filtre de type </a:t>
                </a:r>
                <a:r>
                  <a:rPr lang="fr-FR" sz="1400" dirty="0" smtClean="0"/>
                  <a:t>C, l’inductance </a:t>
                </a:r>
                <a:r>
                  <a:rPr lang="fr-FR" sz="1400" i="1" dirty="0" smtClean="0"/>
                  <a:t>L</a:t>
                </a:r>
                <a:r>
                  <a:rPr lang="fr-FR" sz="1400" dirty="0" smtClean="0"/>
                  <a:t> est supposée égale à celle du modèle série </a:t>
                </a:r>
                <a14:m>
                  <m:oMath xmlns:m="http://schemas.openxmlformats.org/officeDocument/2006/math">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𝐿</m:t>
                        </m:r>
                      </m:e>
                      <m:sub>
                        <m:r>
                          <a:rPr lang="fr-FR" sz="1400" i="1" dirty="0" smtClean="0">
                            <a:latin typeface="Cambria Math" panose="02040503050406030204" pitchFamily="18" charset="0"/>
                          </a:rPr>
                          <m:t>𝑠</m:t>
                        </m:r>
                      </m:sub>
                    </m:sSub>
                  </m:oMath>
                </a14:m>
                <a:r>
                  <a:rPr lang="fr-FR" sz="1400" dirty="0" smtClean="0"/>
                  <a:t>  </a:t>
                </a:r>
                <a:endParaRPr lang="fr-FR" sz="1400" dirty="0"/>
              </a:p>
            </p:txBody>
          </p:sp>
        </mc:Choice>
        <mc:Fallback>
          <p:sp>
            <p:nvSpPr>
              <p:cNvPr id="7" name="ZoneTexte 6"/>
              <p:cNvSpPr txBox="1">
                <a:spLocks noRot="1" noChangeAspect="1" noMove="1" noResize="1" noEditPoints="1" noAdjustHandles="1" noChangeArrowheads="1" noChangeShapeType="1" noTextEdit="1"/>
              </p:cNvSpPr>
              <p:nvPr/>
            </p:nvSpPr>
            <p:spPr>
              <a:xfrm>
                <a:off x="74505" y="2195680"/>
                <a:ext cx="6779100" cy="738664"/>
              </a:xfrm>
              <a:prstGeom prst="rect">
                <a:avLst/>
              </a:prstGeom>
              <a:blipFill rotWithShape="0">
                <a:blip r:embed="rId3"/>
                <a:stretch>
                  <a:fillRect l="-270" t="-2479" b="-8264"/>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8" name="ZoneTexte 7"/>
              <p:cNvSpPr txBox="1"/>
              <p:nvPr/>
            </p:nvSpPr>
            <p:spPr>
              <a:xfrm>
                <a:off x="275178" y="5000681"/>
                <a:ext cx="950838" cy="43992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𝑠</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1</m:t>
                              </m:r>
                            </m:sub>
                          </m:sSub>
                          <m:r>
                            <a:rPr lang="fr-FR" sz="1400" b="0" i="1" smtClean="0">
                              <a:latin typeface="Cambria Math" panose="02040503050406030204" pitchFamily="18" charset="0"/>
                            </a:rPr>
                            <m:t>×</m:t>
                          </m:r>
                          <m:r>
                            <a:rPr lang="fr-FR" sz="1400" b="0" i="1" smtClean="0">
                              <a:latin typeface="Cambria Math" panose="02040503050406030204" pitchFamily="18" charset="0"/>
                            </a:rPr>
                            <m:t>𝐶</m:t>
                          </m:r>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1</m:t>
                              </m:r>
                            </m:sub>
                          </m:sSub>
                          <m:r>
                            <a:rPr lang="fr-FR" sz="1400" b="0" i="1" smtClean="0">
                              <a:latin typeface="Cambria Math" panose="02040503050406030204" pitchFamily="18" charset="0"/>
                            </a:rPr>
                            <m:t>+</m:t>
                          </m:r>
                          <m:r>
                            <a:rPr lang="fr-FR" sz="1400" b="0" i="1" smtClean="0">
                              <a:latin typeface="Cambria Math" panose="02040503050406030204" pitchFamily="18" charset="0"/>
                            </a:rPr>
                            <m:t>𝐶</m:t>
                          </m:r>
                        </m:den>
                      </m:f>
                    </m:oMath>
                  </m:oMathPara>
                </a14:m>
                <a:endParaRPr lang="fr-FR" sz="1400" dirty="0"/>
              </a:p>
            </p:txBody>
          </p:sp>
        </mc:Choice>
        <mc:Fallback>
          <p:sp>
            <p:nvSpPr>
              <p:cNvPr id="8" name="ZoneTexte 7"/>
              <p:cNvSpPr txBox="1">
                <a:spLocks noRot="1" noChangeAspect="1" noMove="1" noResize="1" noEditPoints="1" noAdjustHandles="1" noChangeArrowheads="1" noChangeShapeType="1" noTextEdit="1"/>
              </p:cNvSpPr>
              <p:nvPr/>
            </p:nvSpPr>
            <p:spPr>
              <a:xfrm>
                <a:off x="275178" y="5000681"/>
                <a:ext cx="950838" cy="439929"/>
              </a:xfrm>
              <a:prstGeom prst="rect">
                <a:avLst/>
              </a:prstGeom>
              <a:blipFill rotWithShape="0">
                <a:blip r:embed="rId4"/>
                <a:stretch>
                  <a:fillRect l="-3846" r="-2564" b="-8333"/>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9" name="ZoneTexte 8"/>
              <p:cNvSpPr txBox="1"/>
              <p:nvPr/>
            </p:nvSpPr>
            <p:spPr>
              <a:xfrm>
                <a:off x="242728" y="5495974"/>
                <a:ext cx="1166922" cy="45615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𝐿</m:t>
                          </m:r>
                        </m:e>
                        <m:sub>
                          <m:r>
                            <a:rPr lang="fr-FR" sz="1400" b="0" i="1" smtClean="0">
                              <a:latin typeface="Cambria Math" panose="02040503050406030204" pitchFamily="18" charset="0"/>
                            </a:rPr>
                            <m:t>𝑠</m:t>
                          </m:r>
                        </m:sub>
                      </m:sSub>
                      <m:r>
                        <a:rPr lang="fr-FR" sz="1400" b="0" i="1" smtClean="0">
                          <a:latin typeface="Cambria Math" panose="02040503050406030204" pitchFamily="18" charset="0"/>
                        </a:rPr>
                        <m:t>=</m:t>
                      </m:r>
                      <m:r>
                        <a:rPr lang="fr-FR" sz="1400" b="0" i="1" smtClean="0">
                          <a:latin typeface="Cambria Math" panose="02040503050406030204" pitchFamily="18" charset="0"/>
                        </a:rPr>
                        <m:t>𝐿</m:t>
                      </m:r>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1</m:t>
                          </m:r>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𝜔</m:t>
                              </m:r>
                            </m:e>
                            <m:sub>
                              <m:r>
                                <a:rPr lang="fr-FR" sz="1400" b="0" i="1" smtClean="0">
                                  <a:latin typeface="Cambria Math" panose="02040503050406030204" pitchFamily="18" charset="0"/>
                                </a:rPr>
                                <m:t>1</m:t>
                              </m:r>
                            </m:sub>
                            <m:sup>
                              <m:r>
                                <a:rPr lang="fr-FR" sz="1400" b="0" i="1" smtClean="0">
                                  <a:latin typeface="Cambria Math" panose="02040503050406030204" pitchFamily="18" charset="0"/>
                                </a:rPr>
                                <m:t>2</m:t>
                              </m:r>
                            </m:sup>
                          </m:sSubSup>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𝑠</m:t>
                              </m:r>
                            </m:sub>
                          </m:sSub>
                        </m:den>
                      </m:f>
                    </m:oMath>
                  </m:oMathPara>
                </a14:m>
                <a:endParaRPr lang="fr-FR" sz="1400" dirty="0"/>
              </a:p>
            </p:txBody>
          </p:sp>
        </mc:Choice>
        <mc:Fallback>
          <p:sp>
            <p:nvSpPr>
              <p:cNvPr id="9" name="ZoneTexte 8"/>
              <p:cNvSpPr txBox="1">
                <a:spLocks noRot="1" noChangeAspect="1" noMove="1" noResize="1" noEditPoints="1" noAdjustHandles="1" noChangeArrowheads="1" noChangeShapeType="1" noTextEdit="1"/>
              </p:cNvSpPr>
              <p:nvPr/>
            </p:nvSpPr>
            <p:spPr>
              <a:xfrm>
                <a:off x="242728" y="5495974"/>
                <a:ext cx="1166922" cy="456151"/>
              </a:xfrm>
              <a:prstGeom prst="rect">
                <a:avLst/>
              </a:prstGeom>
              <a:blipFill rotWithShape="0">
                <a:blip r:embed="rId5"/>
                <a:stretch>
                  <a:fillRect l="-3141" t="-1351" b="-10811"/>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0" name="ZoneTexte 9"/>
              <p:cNvSpPr txBox="1"/>
              <p:nvPr/>
            </p:nvSpPr>
            <p:spPr>
              <a:xfrm>
                <a:off x="84862" y="1246910"/>
                <a:ext cx="6814109" cy="523220"/>
              </a:xfrm>
              <a:prstGeom prst="rect">
                <a:avLst/>
              </a:prstGeom>
              <a:solidFill>
                <a:schemeClr val="accent1">
                  <a:lumMod val="40000"/>
                  <a:lumOff val="60000"/>
                </a:schemeClr>
              </a:solidFill>
            </p:spPr>
            <p:txBody>
              <a:bodyPr wrap="none" rtlCol="0">
                <a:spAutoFit/>
              </a:bodyPr>
              <a:lstStyle/>
              <a:p>
                <a:r>
                  <a:rPr lang="fr-FR" sz="1400" i="1" dirty="0" smtClean="0"/>
                  <a:t>Filtre de 2</a:t>
                </a:r>
                <a:r>
                  <a:rPr lang="fr-FR" sz="1400" i="1" baseline="30000" dirty="0" smtClean="0"/>
                  <a:t>nd</a:t>
                </a:r>
                <a:r>
                  <a:rPr lang="fr-FR" sz="1400" i="1" dirty="0" smtClean="0"/>
                  <a:t> </a:t>
                </a:r>
                <a:r>
                  <a:rPr lang="fr-FR" sz="1400" i="1" dirty="0" smtClean="0"/>
                  <a:t>ordre, </a:t>
                </a:r>
                <a:r>
                  <a:rPr lang="fr-FR" sz="1400" i="1" dirty="0" smtClean="0"/>
                  <a:t>capable </a:t>
                </a:r>
                <a:r>
                  <a:rPr lang="fr-FR" sz="1400" i="1" dirty="0" smtClean="0"/>
                  <a:t>d’éliminer </a:t>
                </a:r>
                <a:r>
                  <a:rPr lang="fr-FR" sz="1400" i="1" dirty="0" smtClean="0"/>
                  <a:t>les harmonique avec moins de pertes</a:t>
                </a:r>
              </a:p>
              <a:p>
                <a:r>
                  <a:rPr lang="fr-FR" sz="1400" i="1" dirty="0" smtClean="0"/>
                  <a:t>Le filtre résonant (</a:t>
                </a:r>
                <a14:m>
                  <m:oMath xmlns:m="http://schemas.openxmlformats.org/officeDocument/2006/math">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𝑋</m:t>
                        </m:r>
                      </m:e>
                      <m:sub>
                        <m:r>
                          <a:rPr lang="fr-FR" sz="1400" i="1" dirty="0" smtClean="0">
                            <a:latin typeface="Cambria Math" panose="02040503050406030204" pitchFamily="18" charset="0"/>
                          </a:rPr>
                          <m:t>𝐶</m:t>
                        </m:r>
                      </m:sub>
                    </m:sSub>
                    <m:r>
                      <a:rPr lang="fr-FR" sz="1400" i="1" dirty="0" smtClean="0">
                        <a:latin typeface="Cambria Math" panose="02040503050406030204" pitchFamily="18" charset="0"/>
                      </a:rPr>
                      <m:t>, </m:t>
                    </m:r>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𝑋</m:t>
                        </m:r>
                      </m:e>
                      <m:sub>
                        <m:r>
                          <a:rPr lang="fr-FR" sz="1400" i="1" dirty="0" smtClean="0">
                            <a:latin typeface="Cambria Math" panose="02040503050406030204" pitchFamily="18" charset="0"/>
                          </a:rPr>
                          <m:t>𝐿</m:t>
                        </m:r>
                      </m:sub>
                    </m:sSub>
                  </m:oMath>
                </a14:m>
                <a:r>
                  <a:rPr lang="fr-FR" sz="1400" i="1" dirty="0" smtClean="0"/>
                  <a:t>) est calculée pour une résonance à la fréquence fondamentale  </a:t>
                </a:r>
                <a:endParaRPr lang="fr-FR" sz="1400" i="1" dirty="0"/>
              </a:p>
            </p:txBody>
          </p:sp>
        </mc:Choice>
        <mc:Fallback>
          <p:sp>
            <p:nvSpPr>
              <p:cNvPr id="10" name="ZoneTexte 9"/>
              <p:cNvSpPr txBox="1">
                <a:spLocks noRot="1" noChangeAspect="1" noMove="1" noResize="1" noEditPoints="1" noAdjustHandles="1" noChangeArrowheads="1" noChangeShapeType="1" noTextEdit="1"/>
              </p:cNvSpPr>
              <p:nvPr/>
            </p:nvSpPr>
            <p:spPr>
              <a:xfrm>
                <a:off x="84862" y="1246910"/>
                <a:ext cx="6814109" cy="523220"/>
              </a:xfrm>
              <a:prstGeom prst="rect">
                <a:avLst/>
              </a:prstGeom>
              <a:blipFill rotWithShape="0">
                <a:blip r:embed="rId6"/>
                <a:stretch>
                  <a:fillRect l="-268" t="-2353" b="-11765"/>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1" name="ZoneTexte 10"/>
              <p:cNvSpPr txBox="1"/>
              <p:nvPr/>
            </p:nvSpPr>
            <p:spPr>
              <a:xfrm>
                <a:off x="7341426" y="3974960"/>
                <a:ext cx="1151854" cy="4951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1</m:t>
                          </m:r>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𝜔</m:t>
                              </m:r>
                            </m:e>
                            <m:sub>
                              <m:r>
                                <a:rPr lang="fr-FR" sz="1400" b="0" i="1" smtClean="0">
                                  <a:latin typeface="Cambria Math" panose="02040503050406030204" pitchFamily="18" charset="0"/>
                                </a:rPr>
                                <m:t>1</m:t>
                              </m:r>
                            </m:sub>
                          </m:sSub>
                          <m:rad>
                            <m:radPr>
                              <m:degHide m:val="on"/>
                              <m:ctrlPr>
                                <a:rPr lang="fr-FR" sz="1400" b="0" i="1" smtClean="0">
                                  <a:latin typeface="Cambria Math" panose="02040503050406030204" pitchFamily="18" charset="0"/>
                                </a:rPr>
                              </m:ctrlPr>
                            </m:radPr>
                            <m:deg/>
                            <m:e>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𝐿</m:t>
                                  </m:r>
                                </m:e>
                                <m:sub>
                                  <m:r>
                                    <a:rPr lang="fr-FR" sz="1400" b="0" i="1" smtClean="0">
                                      <a:latin typeface="Cambria Math" panose="02040503050406030204" pitchFamily="18" charset="0"/>
                                    </a:rPr>
                                    <m:t>𝑠</m:t>
                                  </m:r>
                                </m:sub>
                              </m:sSub>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𝑠</m:t>
                                  </m:r>
                                </m:sub>
                              </m:sSub>
                            </m:e>
                          </m:rad>
                        </m:den>
                      </m:f>
                    </m:oMath>
                  </m:oMathPara>
                </a14:m>
                <a:endParaRPr lang="fr-FR" sz="1400" dirty="0"/>
              </a:p>
            </p:txBody>
          </p:sp>
        </mc:Choice>
        <mc:Fallback>
          <p:sp>
            <p:nvSpPr>
              <p:cNvPr id="11" name="ZoneTexte 10"/>
              <p:cNvSpPr txBox="1">
                <a:spLocks noRot="1" noChangeAspect="1" noMove="1" noResize="1" noEditPoints="1" noAdjustHandles="1" noChangeArrowheads="1" noChangeShapeType="1" noTextEdit="1"/>
              </p:cNvSpPr>
              <p:nvPr/>
            </p:nvSpPr>
            <p:spPr>
              <a:xfrm>
                <a:off x="7341426" y="3974960"/>
                <a:ext cx="1151854" cy="495136"/>
              </a:xfrm>
              <a:prstGeom prst="rect">
                <a:avLst/>
              </a:prstGeom>
              <a:blipFill rotWithShape="0">
                <a:blip r:embed="rId7"/>
                <a:stretch>
                  <a:fillRect l="-3175" b="-4938"/>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2" name="ZoneTexte 11"/>
              <p:cNvSpPr txBox="1"/>
              <p:nvPr/>
            </p:nvSpPr>
            <p:spPr>
              <a:xfrm>
                <a:off x="4731488" y="5367965"/>
                <a:ext cx="1220591"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400" b="0" i="1" smtClean="0">
                          <a:latin typeface="Cambria Math" panose="02040503050406030204" pitchFamily="18" charset="0"/>
                        </a:rPr>
                        <m:t>𝐶</m:t>
                      </m:r>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1</m:t>
                          </m:r>
                        </m:sub>
                      </m:sSub>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r>
                        <a:rPr lang="fr-FR" sz="1400" b="0" i="1" smtClean="0">
                          <a:latin typeface="Cambria Math" panose="02040503050406030204" pitchFamily="18" charset="0"/>
                        </a:rPr>
                        <m:t>−1)</m:t>
                      </m:r>
                    </m:oMath>
                  </m:oMathPara>
                </a14:m>
                <a:endParaRPr lang="fr-FR" sz="1400" dirty="0"/>
              </a:p>
            </p:txBody>
          </p:sp>
        </mc:Choice>
        <mc:Fallback>
          <p:sp>
            <p:nvSpPr>
              <p:cNvPr id="12" name="ZoneTexte 11"/>
              <p:cNvSpPr txBox="1">
                <a:spLocks noRot="1" noChangeAspect="1" noMove="1" noResize="1" noEditPoints="1" noAdjustHandles="1" noChangeArrowheads="1" noChangeShapeType="1" noTextEdit="1"/>
              </p:cNvSpPr>
              <p:nvPr/>
            </p:nvSpPr>
            <p:spPr>
              <a:xfrm>
                <a:off x="4731488" y="5367965"/>
                <a:ext cx="1220591" cy="215444"/>
              </a:xfrm>
              <a:prstGeom prst="rect">
                <a:avLst/>
              </a:prstGeom>
              <a:blipFill rotWithShape="0">
                <a:blip r:embed="rId8"/>
                <a:stretch>
                  <a:fillRect l="-3000" r="-5000" b="-34286"/>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3" name="ZoneTexte 12"/>
              <p:cNvSpPr txBox="1"/>
              <p:nvPr/>
            </p:nvSpPr>
            <p:spPr>
              <a:xfrm>
                <a:off x="168554" y="3484710"/>
                <a:ext cx="1902572" cy="46884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r>
                            <a:rPr lang="fr-FR" sz="1400" b="0" i="1" smtClean="0">
                              <a:latin typeface="Cambria Math" panose="02040503050406030204" pitchFamily="18" charset="0"/>
                            </a:rPr>
                            <m:t>1</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𝐶</m:t>
                              </m:r>
                              <m:r>
                                <a:rPr lang="fr-FR" sz="1400" b="0" i="1" smtClean="0">
                                  <a:latin typeface="Cambria Math" panose="02040503050406030204" pitchFamily="18" charset="0"/>
                                </a:rPr>
                                <m:t>1</m:t>
                              </m:r>
                            </m:sub>
                          </m:sSub>
                        </m:den>
                      </m:f>
                      <m:r>
                        <a:rPr lang="fr-FR" sz="1400" b="0" i="1" smtClean="0">
                          <a:latin typeface="Cambria Math" panose="02040503050406030204" pitchFamily="18" charset="0"/>
                          <a:ea typeface="Cambria Math" panose="02040503050406030204" pitchFamily="18" charset="0"/>
                        </a:rPr>
                        <m:t>⇒</m:t>
                      </m:r>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𝐶</m:t>
                          </m:r>
                        </m:e>
                        <m:sub>
                          <m:r>
                            <a:rPr lang="fr-FR" sz="1400" b="0" i="1" smtClean="0">
                              <a:latin typeface="Cambria Math" panose="02040503050406030204" pitchFamily="18" charset="0"/>
                              <a:ea typeface="Cambria Math" panose="02040503050406030204" pitchFamily="18" charset="0"/>
                            </a:rPr>
                            <m:t>1</m:t>
                          </m:r>
                        </m:sub>
                      </m:sSub>
                      <m:r>
                        <a:rPr lang="fr-FR" sz="1400" b="0" i="1" smtClean="0">
                          <a:latin typeface="Cambria Math" panose="02040503050406030204" pitchFamily="18" charset="0"/>
                          <a:ea typeface="Cambria Math" panose="02040503050406030204" pitchFamily="18" charset="0"/>
                        </a:rPr>
                        <m:t>=</m:t>
                      </m:r>
                      <m:f>
                        <m:fPr>
                          <m:ctrlPr>
                            <a:rPr lang="fr-FR" sz="1400" b="0" i="1" smtClean="0">
                              <a:latin typeface="Cambria Math" panose="02040503050406030204" pitchFamily="18" charset="0"/>
                              <a:ea typeface="Cambria Math" panose="02040503050406030204" pitchFamily="18" charset="0"/>
                            </a:rPr>
                          </m:ctrlPr>
                        </m:fPr>
                        <m:num>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𝑄</m:t>
                              </m:r>
                            </m:e>
                            <m:sub>
                              <m:r>
                                <a:rPr lang="fr-FR" sz="1400" b="0" i="1" smtClean="0">
                                  <a:latin typeface="Cambria Math" panose="02040503050406030204" pitchFamily="18" charset="0"/>
                                  <a:ea typeface="Cambria Math" panose="02040503050406030204" pitchFamily="18" charset="0"/>
                                </a:rPr>
                                <m:t>𝐶</m:t>
                              </m:r>
                              <m:r>
                                <a:rPr lang="fr-FR" sz="1400" b="0" i="1" smtClean="0">
                                  <a:latin typeface="Cambria Math" panose="02040503050406030204" pitchFamily="18" charset="0"/>
                                  <a:ea typeface="Cambria Math" panose="02040503050406030204" pitchFamily="18" charset="0"/>
                                </a:rPr>
                                <m:t>1</m:t>
                              </m:r>
                            </m:sub>
                          </m:sSub>
                        </m:num>
                        <m:den>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𝜔</m:t>
                              </m:r>
                            </m:e>
                            <m:sub>
                              <m:r>
                                <a:rPr lang="fr-FR" sz="1400" b="0" i="1" smtClean="0">
                                  <a:latin typeface="Cambria Math" panose="02040503050406030204" pitchFamily="18" charset="0"/>
                                  <a:ea typeface="Cambria Math" panose="02040503050406030204" pitchFamily="18" charset="0"/>
                                </a:rPr>
                                <m:t>1</m:t>
                              </m:r>
                            </m:sub>
                          </m:sSub>
                          <m:sSup>
                            <m:sSupPr>
                              <m:ctrlPr>
                                <a:rPr lang="fr-FR" sz="1400" b="0" i="1" smtClean="0">
                                  <a:latin typeface="Cambria Math" panose="02040503050406030204" pitchFamily="18" charset="0"/>
                                  <a:ea typeface="Cambria Math" panose="02040503050406030204" pitchFamily="18" charset="0"/>
                                </a:rPr>
                              </m:ctrlPr>
                            </m:sSupPr>
                            <m:e>
                              <m:r>
                                <a:rPr lang="fr-FR" sz="1400" b="0" i="1" smtClean="0">
                                  <a:latin typeface="Cambria Math" panose="02040503050406030204" pitchFamily="18" charset="0"/>
                                  <a:ea typeface="Cambria Math" panose="02040503050406030204" pitchFamily="18" charset="0"/>
                                </a:rPr>
                                <m:t>𝑉</m:t>
                              </m:r>
                            </m:e>
                            <m:sup>
                              <m:r>
                                <a:rPr lang="fr-FR" sz="1400" b="0" i="1" smtClean="0">
                                  <a:latin typeface="Cambria Math" panose="02040503050406030204" pitchFamily="18" charset="0"/>
                                  <a:ea typeface="Cambria Math" panose="02040503050406030204" pitchFamily="18" charset="0"/>
                                </a:rPr>
                                <m:t>2</m:t>
                              </m:r>
                            </m:sup>
                          </m:sSup>
                        </m:den>
                      </m:f>
                    </m:oMath>
                  </m:oMathPara>
                </a14:m>
                <a:endParaRPr lang="fr-FR" sz="1400" dirty="0"/>
              </a:p>
            </p:txBody>
          </p:sp>
        </mc:Choice>
        <mc:Fallback>
          <p:sp>
            <p:nvSpPr>
              <p:cNvPr id="13" name="ZoneTexte 12"/>
              <p:cNvSpPr txBox="1">
                <a:spLocks noRot="1" noChangeAspect="1" noMove="1" noResize="1" noEditPoints="1" noAdjustHandles="1" noChangeArrowheads="1" noChangeShapeType="1" noTextEdit="1"/>
              </p:cNvSpPr>
              <p:nvPr/>
            </p:nvSpPr>
            <p:spPr>
              <a:xfrm>
                <a:off x="168554" y="3484710"/>
                <a:ext cx="1902572" cy="468846"/>
              </a:xfrm>
              <a:prstGeom prst="rect">
                <a:avLst/>
              </a:prstGeom>
              <a:blipFill rotWithShape="0">
                <a:blip r:embed="rId9"/>
                <a:stretch>
                  <a:fillRect/>
                </a:stretch>
              </a:blipFill>
            </p:spPr>
            <p:txBody>
              <a:bodyPr/>
              <a:lstStyle/>
              <a:p>
                <a:r>
                  <a:rPr lang="fr-FR">
                    <a:noFill/>
                  </a:rPr>
                  <a:t> </a:t>
                </a:r>
              </a:p>
            </p:txBody>
          </p:sp>
        </mc:Fallback>
      </mc:AlternateContent>
      <p:sp>
        <p:nvSpPr>
          <p:cNvPr id="14" name="ZoneTexte 13"/>
          <p:cNvSpPr txBox="1"/>
          <p:nvPr/>
        </p:nvSpPr>
        <p:spPr>
          <a:xfrm>
            <a:off x="74505" y="3082962"/>
            <a:ext cx="8828122" cy="307777"/>
          </a:xfrm>
          <a:prstGeom prst="rect">
            <a:avLst/>
          </a:prstGeom>
          <a:noFill/>
        </p:spPr>
        <p:txBody>
          <a:bodyPr wrap="none" rtlCol="0">
            <a:spAutoFit/>
          </a:bodyPr>
          <a:lstStyle/>
          <a:p>
            <a:pPr marL="285750" indent="-285750">
              <a:buFont typeface="Wingdings" panose="05000000000000000000" pitchFamily="2" charset="2"/>
              <a:buChar char="§"/>
            </a:pPr>
            <a:r>
              <a:rPr lang="fr-FR" sz="1400" dirty="0" smtClean="0"/>
              <a:t>Comme dans un filtre résonant, la puissance réactive du filtre est fournie à la fréquence fondamentale par C1, d’où</a:t>
            </a:r>
            <a:endParaRPr lang="fr-FR" sz="1400" dirty="0"/>
          </a:p>
        </p:txBody>
      </p:sp>
      <p:sp>
        <p:nvSpPr>
          <p:cNvPr id="15" name="ZoneTexte 14"/>
          <p:cNvSpPr txBox="1"/>
          <p:nvPr/>
        </p:nvSpPr>
        <p:spPr>
          <a:xfrm>
            <a:off x="74505" y="4034957"/>
            <a:ext cx="6707990" cy="307777"/>
          </a:xfrm>
          <a:prstGeom prst="rect">
            <a:avLst/>
          </a:prstGeom>
          <a:noFill/>
        </p:spPr>
        <p:txBody>
          <a:bodyPr wrap="none" rtlCol="0">
            <a:spAutoFit/>
          </a:bodyPr>
          <a:lstStyle/>
          <a:p>
            <a:pPr marL="285750" indent="-285750">
              <a:buFont typeface="Wingdings" panose="05000000000000000000" pitchFamily="2" charset="2"/>
              <a:buChar char="§"/>
            </a:pPr>
            <a:r>
              <a:rPr lang="fr-FR" sz="1400" dirty="0" smtClean="0"/>
              <a:t>La fréquence de résonance du filtre C est déduite à partir du modèle équivalent série;</a:t>
            </a:r>
            <a:endParaRPr lang="fr-FR" sz="1400" dirty="0"/>
          </a:p>
        </p:txBody>
      </p:sp>
      <p:sp>
        <p:nvSpPr>
          <p:cNvPr id="16" name="Accolade fermante 15"/>
          <p:cNvSpPr/>
          <p:nvPr/>
        </p:nvSpPr>
        <p:spPr>
          <a:xfrm>
            <a:off x="1440365" y="5018326"/>
            <a:ext cx="299056" cy="964483"/>
          </a:xfrm>
          <a:prstGeom prst="rightBrace">
            <a:avLst>
              <a:gd name="adj1" fmla="val 18639"/>
              <a:gd name="adj2" fmla="val 51065"/>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7" name="Flèche droite 16"/>
          <p:cNvSpPr/>
          <p:nvPr/>
        </p:nvSpPr>
        <p:spPr>
          <a:xfrm>
            <a:off x="6145436" y="5320799"/>
            <a:ext cx="472612" cy="28947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mc:Choice xmlns:a14="http://schemas.microsoft.com/office/drawing/2010/main" Requires="a14">
          <p:sp>
            <p:nvSpPr>
              <p:cNvPr id="18" name="ZoneTexte 17"/>
              <p:cNvSpPr txBox="1"/>
              <p:nvPr/>
            </p:nvSpPr>
            <p:spPr>
              <a:xfrm>
                <a:off x="1662793" y="5057608"/>
                <a:ext cx="2874505" cy="307777"/>
              </a:xfrm>
              <a:prstGeom prst="rect">
                <a:avLst/>
              </a:prstGeom>
              <a:noFill/>
            </p:spPr>
            <p:txBody>
              <a:bodyPr wrap="none" rtlCol="0">
                <a:spAutoFit/>
              </a:bodyPr>
              <a:lstStyle/>
              <a:p>
                <a:r>
                  <a:rPr lang="fr-FR" sz="1400" dirty="0" smtClean="0"/>
                  <a:t>Remplaçant dans l’expression de </a:t>
                </a:r>
                <a14:m>
                  <m:oMath xmlns:m="http://schemas.openxmlformats.org/officeDocument/2006/math">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h</m:t>
                        </m:r>
                      </m:e>
                      <m:sub>
                        <m:r>
                          <a:rPr lang="fr-FR" sz="1400" i="1" dirty="0" smtClean="0">
                            <a:latin typeface="Cambria Math" panose="02040503050406030204" pitchFamily="18" charset="0"/>
                          </a:rPr>
                          <m:t>𝑛</m:t>
                        </m:r>
                      </m:sub>
                    </m:sSub>
                  </m:oMath>
                </a14:m>
                <a:endParaRPr lang="fr-FR" sz="1400" dirty="0"/>
              </a:p>
            </p:txBody>
          </p:sp>
        </mc:Choice>
        <mc:Fallback>
          <p:sp>
            <p:nvSpPr>
              <p:cNvPr id="18" name="ZoneTexte 17"/>
              <p:cNvSpPr txBox="1">
                <a:spLocks noRot="1" noChangeAspect="1" noMove="1" noResize="1" noEditPoints="1" noAdjustHandles="1" noChangeArrowheads="1" noChangeShapeType="1" noTextEdit="1"/>
              </p:cNvSpPr>
              <p:nvPr/>
            </p:nvSpPr>
            <p:spPr>
              <a:xfrm>
                <a:off x="1662793" y="5057608"/>
                <a:ext cx="2874505" cy="307777"/>
              </a:xfrm>
              <a:prstGeom prst="rect">
                <a:avLst/>
              </a:prstGeom>
              <a:blipFill rotWithShape="0">
                <a:blip r:embed="rId10"/>
                <a:stretch>
                  <a:fillRect l="-637" t="-4000" b="-20000"/>
                </a:stretch>
              </a:blipFill>
            </p:spPr>
            <p:txBody>
              <a:bodyPr/>
              <a:lstStyle/>
              <a:p>
                <a:r>
                  <a:rPr lang="fr-FR">
                    <a:noFill/>
                  </a:rPr>
                  <a:t> </a:t>
                </a:r>
              </a:p>
            </p:txBody>
          </p:sp>
        </mc:Fallback>
      </mc:AlternateContent>
      <p:sp>
        <p:nvSpPr>
          <p:cNvPr id="19" name="Flèche droite 18"/>
          <p:cNvSpPr/>
          <p:nvPr/>
        </p:nvSpPr>
        <p:spPr>
          <a:xfrm>
            <a:off x="1832228" y="5339075"/>
            <a:ext cx="2847890" cy="28947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ZoneTexte 19"/>
          <p:cNvSpPr txBox="1"/>
          <p:nvPr/>
        </p:nvSpPr>
        <p:spPr>
          <a:xfrm>
            <a:off x="89190" y="4455022"/>
            <a:ext cx="2916183" cy="307777"/>
          </a:xfrm>
          <a:prstGeom prst="rect">
            <a:avLst/>
          </a:prstGeom>
          <a:noFill/>
        </p:spPr>
        <p:txBody>
          <a:bodyPr wrap="none" rtlCol="0">
            <a:spAutoFit/>
          </a:bodyPr>
          <a:lstStyle/>
          <a:p>
            <a:pPr marL="285750" indent="-285750">
              <a:buFont typeface="Wingdings" panose="05000000000000000000" pitchFamily="2" charset="2"/>
              <a:buChar char="§"/>
            </a:pPr>
            <a:r>
              <a:rPr lang="fr-FR" sz="1400" dirty="0" smtClean="0"/>
              <a:t>À partir des supposition ci-dessus</a:t>
            </a:r>
            <a:endParaRPr lang="fr-FR" sz="1400" dirty="0"/>
          </a:p>
        </p:txBody>
      </p:sp>
      <mc:AlternateContent xmlns:mc="http://schemas.openxmlformats.org/markup-compatibility/2006">
        <mc:Choice xmlns:a14="http://schemas.microsoft.com/office/drawing/2010/main" Requires="a14">
          <p:sp>
            <p:nvSpPr>
              <p:cNvPr id="21" name="ZoneTexte 20"/>
              <p:cNvSpPr txBox="1"/>
              <p:nvPr/>
            </p:nvSpPr>
            <p:spPr>
              <a:xfrm>
                <a:off x="6752792" y="5226885"/>
                <a:ext cx="1421735" cy="45615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400" b="0" i="1" smtClean="0">
                          <a:latin typeface="Cambria Math" panose="02040503050406030204" pitchFamily="18" charset="0"/>
                        </a:rPr>
                        <m:t>𝐿</m:t>
                      </m:r>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1</m:t>
                          </m:r>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𝜔</m:t>
                              </m:r>
                            </m:e>
                            <m:sub>
                              <m:r>
                                <a:rPr lang="fr-FR" sz="1400" b="0" i="1" smtClean="0">
                                  <a:latin typeface="Cambria Math" panose="02040503050406030204" pitchFamily="18" charset="0"/>
                                </a:rPr>
                                <m:t>1</m:t>
                              </m:r>
                            </m:sub>
                            <m:sup>
                              <m:r>
                                <a:rPr lang="fr-FR" sz="1400" b="0" i="1" smtClean="0">
                                  <a:latin typeface="Cambria Math" panose="02040503050406030204" pitchFamily="18" charset="0"/>
                                </a:rPr>
                                <m:t>2</m:t>
                              </m:r>
                            </m:sup>
                          </m:sSubSup>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1</m:t>
                              </m:r>
                            </m:sub>
                          </m:sSub>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r>
                            <a:rPr lang="fr-FR" sz="1400" b="0" i="1" smtClean="0">
                              <a:latin typeface="Cambria Math" panose="02040503050406030204" pitchFamily="18" charset="0"/>
                            </a:rPr>
                            <m:t>−1)</m:t>
                          </m:r>
                        </m:den>
                      </m:f>
                    </m:oMath>
                  </m:oMathPara>
                </a14:m>
                <a:endParaRPr lang="fr-FR" sz="1400" dirty="0"/>
              </a:p>
            </p:txBody>
          </p:sp>
        </mc:Choice>
        <mc:Fallback>
          <p:sp>
            <p:nvSpPr>
              <p:cNvPr id="21" name="ZoneTexte 20"/>
              <p:cNvSpPr txBox="1">
                <a:spLocks noRot="1" noChangeAspect="1" noMove="1" noResize="1" noEditPoints="1" noAdjustHandles="1" noChangeArrowheads="1" noChangeShapeType="1" noTextEdit="1"/>
              </p:cNvSpPr>
              <p:nvPr/>
            </p:nvSpPr>
            <p:spPr>
              <a:xfrm>
                <a:off x="6752792" y="5226885"/>
                <a:ext cx="1421735" cy="456151"/>
              </a:xfrm>
              <a:prstGeom prst="rect">
                <a:avLst/>
              </a:prstGeom>
              <a:blipFill rotWithShape="0">
                <a:blip r:embed="rId11"/>
                <a:stretch>
                  <a:fillRect l="-2575" r="-3863" b="-16000"/>
                </a:stretch>
              </a:blipFill>
            </p:spPr>
            <p:txBody>
              <a:bodyPr/>
              <a:lstStyle/>
              <a:p>
                <a:r>
                  <a:rPr lang="fr-FR">
                    <a:noFill/>
                  </a:rPr>
                  <a:t> </a:t>
                </a:r>
              </a:p>
            </p:txBody>
          </p:sp>
        </mc:Fallback>
      </mc:AlternateContent>
      <p:graphicFrame>
        <p:nvGraphicFramePr>
          <p:cNvPr id="22" name="Tableau 21"/>
          <p:cNvGraphicFramePr>
            <a:graphicFrameLocks noGrp="1"/>
          </p:cNvGraphicFramePr>
          <p:nvPr>
            <p:extLst>
              <p:ext uri="{D42A27DB-BD31-4B8C-83A1-F6EECF244321}">
                <p14:modId xmlns:p14="http://schemas.microsoft.com/office/powerpoint/2010/main" val="2904854860"/>
              </p:ext>
            </p:extLst>
          </p:nvPr>
        </p:nvGraphicFramePr>
        <p:xfrm>
          <a:off x="-1" y="-1593"/>
          <a:ext cx="9144000" cy="1066800"/>
        </p:xfrm>
        <a:graphic>
          <a:graphicData uri="http://schemas.openxmlformats.org/drawingml/2006/table">
            <a:tbl>
              <a:tblPr firstRow="1" bandRow="1">
                <a:effectLst>
                  <a:outerShdw blurRad="50800" dist="38100" dir="8100000" algn="tr" rotWithShape="0">
                    <a:prstClr val="black">
                      <a:alpha val="40000"/>
                    </a:prstClr>
                  </a:outerShdw>
                </a:effectLst>
                <a:tableStyleId>{5C22544A-7EE6-4342-B048-85BDC9FD1C3A}</a:tableStyleId>
              </a:tblPr>
              <a:tblGrid>
                <a:gridCol w="4572000"/>
                <a:gridCol w="4572000"/>
              </a:tblGrid>
              <a:tr h="217964">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2000" b="1" dirty="0" smtClean="0">
                          <a:latin typeface="Cambria" panose="02040503050406030204" pitchFamily="18" charset="0"/>
                        </a:rPr>
                        <a:t>Qualité de l’énergie (Power </a:t>
                      </a:r>
                      <a:r>
                        <a:rPr lang="fr-FR" sz="2000" b="1" dirty="0" err="1" smtClean="0">
                          <a:latin typeface="Cambria" panose="02040503050406030204" pitchFamily="18" charset="0"/>
                        </a:rPr>
                        <a:t>Quality</a:t>
                      </a:r>
                      <a:r>
                        <a:rPr lang="fr-FR" sz="2000" b="1" dirty="0" smtClean="0">
                          <a:latin typeface="Cambria" panose="02040503050406030204" pitchFamily="18"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a:txBody>
                    <a:bodyPr/>
                    <a:lstStyle/>
                    <a:p>
                      <a:endParaRPr lang="fr-FR"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62557">
                <a:tc>
                  <a: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fr-FR" sz="1800" b="1" dirty="0" smtClean="0">
                          <a:latin typeface="Cambria" panose="02040503050406030204" pitchFamily="18" charset="0"/>
                        </a:rPr>
                        <a:t>Dépollution harmonique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marL="0" indent="0">
                        <a:buFont typeface="Wingdings" panose="05000000000000000000" pitchFamily="2" charset="2"/>
                        <a:buNone/>
                      </a:pPr>
                      <a:r>
                        <a:rPr lang="fr-FR" sz="1600" b="1" dirty="0" smtClean="0">
                          <a:latin typeface="Cambria" panose="02040503050406030204" pitchFamily="18" charset="0"/>
                        </a:rPr>
                        <a:t>Filtrage passif</a:t>
                      </a:r>
                      <a:endParaRPr lang="fr-FR"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r>
              <a:tr h="217964">
                <a:tc>
                  <a:txBody>
                    <a:bodyPr/>
                    <a:lstStyle/>
                    <a:p>
                      <a:endParaRPr lang="fr-FR"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fr-FR" sz="1400" b="1" dirty="0" smtClean="0"/>
                        <a:t>Filtre de type C</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23" name="Rectangle 22"/>
          <p:cNvSpPr/>
          <p:nvPr/>
        </p:nvSpPr>
        <p:spPr>
          <a:xfrm>
            <a:off x="74588" y="1891415"/>
            <a:ext cx="5715271" cy="307777"/>
          </a:xfrm>
          <a:prstGeom prst="rect">
            <a:avLst/>
          </a:prstGeom>
          <a:solidFill>
            <a:schemeClr val="accent1">
              <a:lumMod val="60000"/>
              <a:lumOff val="40000"/>
            </a:schemeClr>
          </a:solidFill>
        </p:spPr>
        <p:txBody>
          <a:bodyPr wrap="square">
            <a:spAutoFit/>
          </a:bodyPr>
          <a:lstStyle/>
          <a:p>
            <a:r>
              <a:rPr lang="fr-FR" sz="1400" b="1" dirty="0"/>
              <a:t>Une méthode simple pour calculer un filtre C, consiste à: </a:t>
            </a:r>
          </a:p>
        </p:txBody>
      </p:sp>
    </p:spTree>
    <p:extLst>
      <p:ext uri="{BB962C8B-B14F-4D97-AF65-F5344CB8AC3E}">
        <p14:creationId xmlns:p14="http://schemas.microsoft.com/office/powerpoint/2010/main" val="39782813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40</a:t>
            </a:fld>
            <a:endParaRPr lang="fr-FR"/>
          </a:p>
        </p:txBody>
      </p:sp>
      <mc:AlternateContent xmlns:mc="http://schemas.openxmlformats.org/markup-compatibility/2006">
        <mc:Choice xmlns:a14="http://schemas.microsoft.com/office/drawing/2010/main" Requires="a14">
          <p:sp>
            <p:nvSpPr>
              <p:cNvPr id="5" name="ZoneTexte 4"/>
              <p:cNvSpPr txBox="1"/>
              <p:nvPr/>
            </p:nvSpPr>
            <p:spPr>
              <a:xfrm>
                <a:off x="4541328" y="1201534"/>
                <a:ext cx="824008" cy="468846"/>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r>
                            <a:rPr lang="fr-FR" sz="1400" b="0" i="1" smtClean="0">
                              <a:latin typeface="Cambria Math" panose="02040503050406030204" pitchFamily="18" charset="0"/>
                            </a:rPr>
                            <m:t>1</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𝐶</m:t>
                              </m:r>
                              <m:r>
                                <a:rPr lang="fr-FR" sz="1400" b="0" i="1" smtClean="0">
                                  <a:latin typeface="Cambria Math" panose="02040503050406030204" pitchFamily="18" charset="0"/>
                                </a:rPr>
                                <m:t>1</m:t>
                              </m:r>
                            </m:sub>
                          </m:sSub>
                        </m:den>
                      </m:f>
                    </m:oMath>
                  </m:oMathPara>
                </a14:m>
                <a:endParaRPr lang="fr-FR" sz="1400" dirty="0"/>
              </a:p>
            </p:txBody>
          </p:sp>
        </mc:Choice>
        <mc:Fallback>
          <p:sp>
            <p:nvSpPr>
              <p:cNvPr id="5" name="ZoneTexte 4"/>
              <p:cNvSpPr txBox="1">
                <a:spLocks noRot="1" noChangeAspect="1" noMove="1" noResize="1" noEditPoints="1" noAdjustHandles="1" noChangeArrowheads="1" noChangeShapeType="1" noTextEdit="1"/>
              </p:cNvSpPr>
              <p:nvPr/>
            </p:nvSpPr>
            <p:spPr>
              <a:xfrm>
                <a:off x="4541328" y="1201534"/>
                <a:ext cx="824008" cy="468846"/>
              </a:xfrm>
              <a:prstGeom prst="rect">
                <a:avLst/>
              </a:prstGeom>
              <a:blipFill rotWithShape="0">
                <a:blip r:embed="rId2"/>
                <a:stretch>
                  <a:fillRect/>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6" name="ZoneTexte 5"/>
              <p:cNvSpPr txBox="1"/>
              <p:nvPr/>
            </p:nvSpPr>
            <p:spPr>
              <a:xfrm>
                <a:off x="5621288" y="1201534"/>
                <a:ext cx="1836337" cy="476284"/>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sub>
                      </m:sSub>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𝐶</m:t>
                              </m:r>
                              <m:r>
                                <a:rPr lang="fr-FR" sz="1400" b="0" i="1" smtClean="0">
                                  <a:latin typeface="Cambria Math" panose="02040503050406030204" pitchFamily="18" charset="0"/>
                                </a:rPr>
                                <m:t>1</m:t>
                              </m:r>
                            </m:sub>
                          </m:sSub>
                          <m:d>
                            <m:dPr>
                              <m:ctrlPr>
                                <a:rPr lang="fr-FR" sz="1400" b="0" i="1" smtClean="0">
                                  <a:latin typeface="Cambria Math" panose="02040503050406030204" pitchFamily="18" charset="0"/>
                                </a:rPr>
                              </m:ctrlPr>
                            </m:dPr>
                            <m:e>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up>
                                  <m:r>
                                    <a:rPr lang="fr-FR" sz="1400" b="0" i="1" smtClean="0">
                                      <a:latin typeface="Cambria Math" panose="02040503050406030204" pitchFamily="18" charset="0"/>
                                    </a:rPr>
                                    <m:t>2</m:t>
                                  </m:r>
                                </m:sup>
                              </m:sSubSup>
                              <m:r>
                                <a:rPr lang="fr-FR" sz="1400" b="0" i="1" smtClean="0">
                                  <a:latin typeface="Cambria Math" panose="02040503050406030204" pitchFamily="18" charset="0"/>
                                </a:rPr>
                                <m:t>−1</m:t>
                              </m:r>
                            </m:e>
                          </m:d>
                        </m:den>
                      </m:f>
                    </m:oMath>
                  </m:oMathPara>
                </a14:m>
                <a:endParaRPr lang="fr-FR" sz="1400" dirty="0"/>
              </a:p>
            </p:txBody>
          </p:sp>
        </mc:Choice>
        <mc:Fallback>
          <p:sp>
            <p:nvSpPr>
              <p:cNvPr id="6" name="ZoneTexte 5"/>
              <p:cNvSpPr txBox="1">
                <a:spLocks noRot="1" noChangeAspect="1" noMove="1" noResize="1" noEditPoints="1" noAdjustHandles="1" noChangeArrowheads="1" noChangeShapeType="1" noTextEdit="1"/>
              </p:cNvSpPr>
              <p:nvPr/>
            </p:nvSpPr>
            <p:spPr>
              <a:xfrm>
                <a:off x="5621288" y="1201534"/>
                <a:ext cx="1836337" cy="476284"/>
              </a:xfrm>
              <a:prstGeom prst="rect">
                <a:avLst/>
              </a:prstGeom>
              <a:blipFill rotWithShape="0">
                <a:blip r:embed="rId3"/>
                <a:stretch>
                  <a:fillRect b="-1282"/>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7" name="ZoneTexte 6"/>
              <p:cNvSpPr txBox="1"/>
              <p:nvPr/>
            </p:nvSpPr>
            <p:spPr>
              <a:xfrm>
                <a:off x="7641663" y="1208972"/>
                <a:ext cx="866648" cy="468846"/>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sz="1400" b="0" i="1" smtClean="0">
                          <a:latin typeface="Cambria Math" panose="02040503050406030204" pitchFamily="18" charset="0"/>
                        </a:rPr>
                        <m:t>𝑅</m:t>
                      </m:r>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𝑄</m:t>
                          </m:r>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sub>
                          </m:sSub>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𝐶</m:t>
                              </m:r>
                              <m:r>
                                <a:rPr lang="fr-FR" sz="1400" b="0" i="1" smtClean="0">
                                  <a:latin typeface="Cambria Math" panose="02040503050406030204" pitchFamily="18" charset="0"/>
                                </a:rPr>
                                <m:t>1</m:t>
                              </m:r>
                            </m:sub>
                          </m:sSub>
                        </m:den>
                      </m:f>
                    </m:oMath>
                  </m:oMathPara>
                </a14:m>
                <a:endParaRPr lang="fr-FR" sz="1400" dirty="0"/>
              </a:p>
            </p:txBody>
          </p:sp>
        </mc:Choice>
        <mc:Fallback>
          <p:sp>
            <p:nvSpPr>
              <p:cNvPr id="7" name="ZoneTexte 6"/>
              <p:cNvSpPr txBox="1">
                <a:spLocks noRot="1" noChangeAspect="1" noMove="1" noResize="1" noEditPoints="1" noAdjustHandles="1" noChangeArrowheads="1" noChangeShapeType="1" noTextEdit="1"/>
              </p:cNvSpPr>
              <p:nvPr/>
            </p:nvSpPr>
            <p:spPr>
              <a:xfrm>
                <a:off x="7641663" y="1208972"/>
                <a:ext cx="866648" cy="468846"/>
              </a:xfrm>
              <a:prstGeom prst="rect">
                <a:avLst/>
              </a:prstGeom>
              <a:blipFill rotWithShape="0">
                <a:blip r:embed="rId4"/>
                <a:stretch>
                  <a:fillRect/>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8" name="ZoneTexte 7"/>
              <p:cNvSpPr txBox="1"/>
              <p:nvPr/>
            </p:nvSpPr>
            <p:spPr>
              <a:xfrm>
                <a:off x="3373805" y="1869746"/>
                <a:ext cx="2617319" cy="729943"/>
              </a:xfrm>
              <a:prstGeom prst="rect">
                <a:avLst/>
              </a:prstGeom>
              <a:solidFill>
                <a:srgbClr val="FFFF00"/>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𝐹</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𝑅</m:t>
                          </m:r>
                          <m:d>
                            <m:dPr>
                              <m:begChr m:val="["/>
                              <m:endChr m:val="]"/>
                              <m:ctrlPr>
                                <a:rPr lang="fr-FR" sz="1400" b="0" i="1" smtClean="0">
                                  <a:latin typeface="Cambria Math" panose="02040503050406030204" pitchFamily="18" charset="0"/>
                                </a:rPr>
                              </m:ctrlPr>
                            </m:dPr>
                            <m:e>
                              <m:r>
                                <a:rPr lang="fr-FR" sz="1400" b="0" i="1" smtClean="0">
                                  <a:latin typeface="Cambria Math" panose="02040503050406030204" pitchFamily="18" charset="0"/>
                                </a:rPr>
                                <m:t>𝑗</m:t>
                              </m:r>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sub>
                                      </m:sSub>
                                    </m:num>
                                    <m:den>
                                      <m:r>
                                        <a:rPr lang="fr-FR" sz="1400" b="0" i="1" smtClean="0">
                                          <a:latin typeface="Cambria Math" panose="02040503050406030204" pitchFamily="18" charset="0"/>
                                        </a:rPr>
                                        <m:t>h</m:t>
                                      </m:r>
                                    </m:den>
                                  </m:f>
                                </m:e>
                              </m:d>
                            </m:e>
                          </m:d>
                        </m:num>
                        <m:den>
                          <m:r>
                            <a:rPr lang="fr-FR" sz="1400" b="0" i="1" smtClean="0">
                              <a:latin typeface="Cambria Math" panose="02040503050406030204" pitchFamily="18" charset="0"/>
                            </a:rPr>
                            <m:t>𝑅</m:t>
                          </m:r>
                          <m:r>
                            <a:rPr lang="fr-FR" sz="1400" b="0" i="1" smtClean="0">
                              <a:latin typeface="Cambria Math" panose="02040503050406030204" pitchFamily="18" charset="0"/>
                            </a:rPr>
                            <m:t>+</m:t>
                          </m:r>
                          <m:r>
                            <a:rPr lang="fr-FR" sz="1400" b="0" i="1" smtClean="0">
                              <a:latin typeface="Cambria Math" panose="02040503050406030204" pitchFamily="18" charset="0"/>
                            </a:rPr>
                            <m:t>𝑗</m:t>
                          </m:r>
                          <m:d>
                            <m:dPr>
                              <m:ctrlPr>
                                <a:rPr lang="fr-FR" sz="1400" i="1">
                                  <a:latin typeface="Cambria Math" panose="02040503050406030204" pitchFamily="18" charset="0"/>
                                </a:rPr>
                              </m:ctrlPr>
                            </m:dPr>
                            <m:e>
                              <m:r>
                                <a:rPr lang="fr-FR" sz="1400" i="1">
                                  <a:latin typeface="Cambria Math" panose="02040503050406030204" pitchFamily="18" charset="0"/>
                                </a:rPr>
                                <m:t>h</m:t>
                              </m:r>
                              <m:sSub>
                                <m:sSubPr>
                                  <m:ctrlPr>
                                    <a:rPr lang="fr-FR" sz="1400" i="1">
                                      <a:latin typeface="Cambria Math" panose="02040503050406030204" pitchFamily="18" charset="0"/>
                                    </a:rPr>
                                  </m:ctrlPr>
                                </m:sSubPr>
                                <m:e>
                                  <m:r>
                                    <a:rPr lang="fr-FR" sz="1400" i="1">
                                      <a:latin typeface="Cambria Math" panose="02040503050406030204" pitchFamily="18" charset="0"/>
                                    </a:rPr>
                                    <m:t>𝑋</m:t>
                                  </m:r>
                                </m:e>
                                <m:sub>
                                  <m:r>
                                    <a:rPr lang="fr-FR" sz="1400" i="1">
                                      <a:latin typeface="Cambria Math" panose="02040503050406030204" pitchFamily="18" charset="0"/>
                                    </a:rPr>
                                    <m:t>𝐿</m:t>
                                  </m:r>
                                </m:sub>
                              </m:sSub>
                              <m:r>
                                <a:rPr lang="fr-FR" sz="1400" i="1">
                                  <a:latin typeface="Cambria Math" panose="02040503050406030204" pitchFamily="18" charset="0"/>
                                </a:rPr>
                                <m:t>−</m:t>
                              </m:r>
                              <m:f>
                                <m:fPr>
                                  <m:ctrlPr>
                                    <a:rPr lang="fr-FR" sz="1400" i="1">
                                      <a:latin typeface="Cambria Math" panose="02040503050406030204" pitchFamily="18" charset="0"/>
                                    </a:rPr>
                                  </m:ctrlPr>
                                </m:fPr>
                                <m:num>
                                  <m:sSub>
                                    <m:sSubPr>
                                      <m:ctrlPr>
                                        <a:rPr lang="fr-FR" sz="1400" i="1">
                                          <a:latin typeface="Cambria Math" panose="02040503050406030204" pitchFamily="18" charset="0"/>
                                        </a:rPr>
                                      </m:ctrlPr>
                                    </m:sSubPr>
                                    <m:e>
                                      <m:r>
                                        <a:rPr lang="fr-FR" sz="1400" i="1">
                                          <a:latin typeface="Cambria Math" panose="02040503050406030204" pitchFamily="18" charset="0"/>
                                        </a:rPr>
                                        <m:t>𝑋</m:t>
                                      </m:r>
                                    </m:e>
                                    <m:sub>
                                      <m:r>
                                        <a:rPr lang="fr-FR" sz="1400" i="1">
                                          <a:latin typeface="Cambria Math" panose="02040503050406030204" pitchFamily="18" charset="0"/>
                                        </a:rPr>
                                        <m:t>𝐶</m:t>
                                      </m:r>
                                    </m:sub>
                                  </m:sSub>
                                </m:num>
                                <m:den>
                                  <m:r>
                                    <a:rPr lang="fr-FR" sz="1400" i="1">
                                      <a:latin typeface="Cambria Math" panose="02040503050406030204" pitchFamily="18" charset="0"/>
                                    </a:rPr>
                                    <m:t>h</m:t>
                                  </m:r>
                                </m:den>
                              </m:f>
                            </m:e>
                          </m:d>
                        </m:den>
                      </m:f>
                      <m:r>
                        <a:rPr lang="fr-FR" sz="1400" b="0" i="1" smtClean="0">
                          <a:latin typeface="Cambria Math" panose="02040503050406030204" pitchFamily="18" charset="0"/>
                        </a:rPr>
                        <m:t>−</m:t>
                      </m:r>
                      <m:r>
                        <a:rPr lang="fr-FR" sz="1400" b="0" i="1" smtClean="0">
                          <a:latin typeface="Cambria Math" panose="02040503050406030204" pitchFamily="18" charset="0"/>
                        </a:rPr>
                        <m:t>𝑗</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m:t>
                              </m:r>
                              <m:r>
                                <a:rPr lang="fr-FR" sz="1400" b="0" i="1" smtClean="0">
                                  <a:latin typeface="Cambria Math" panose="02040503050406030204" pitchFamily="18" charset="0"/>
                                </a:rPr>
                                <m:t>1</m:t>
                              </m:r>
                            </m:sub>
                          </m:sSub>
                        </m:num>
                        <m:den>
                          <m:r>
                            <a:rPr lang="fr-FR" sz="1400" b="0" i="1" smtClean="0">
                              <a:latin typeface="Cambria Math" panose="02040503050406030204" pitchFamily="18" charset="0"/>
                            </a:rPr>
                            <m:t>h</m:t>
                          </m:r>
                        </m:den>
                      </m:f>
                    </m:oMath>
                  </m:oMathPara>
                </a14:m>
                <a:endParaRPr lang="fr-FR" sz="1400" dirty="0"/>
              </a:p>
            </p:txBody>
          </p:sp>
        </mc:Choice>
        <mc:Fallback>
          <p:sp>
            <p:nvSpPr>
              <p:cNvPr id="8" name="ZoneTexte 7"/>
              <p:cNvSpPr txBox="1">
                <a:spLocks noRot="1" noChangeAspect="1" noMove="1" noResize="1" noEditPoints="1" noAdjustHandles="1" noChangeArrowheads="1" noChangeShapeType="1" noTextEdit="1"/>
              </p:cNvSpPr>
              <p:nvPr/>
            </p:nvSpPr>
            <p:spPr>
              <a:xfrm>
                <a:off x="3373805" y="1869746"/>
                <a:ext cx="2617319" cy="729943"/>
              </a:xfrm>
              <a:prstGeom prst="rect">
                <a:avLst/>
              </a:prstGeom>
              <a:blipFill rotWithShape="0">
                <a:blip r:embed="rId5"/>
                <a:stretch>
                  <a:fillRect b="-840"/>
                </a:stretch>
              </a:blipFill>
            </p:spPr>
            <p:txBody>
              <a:bodyPr/>
              <a:lstStyle/>
              <a:p>
                <a:r>
                  <a:rPr lang="fr-FR">
                    <a:noFill/>
                  </a:rPr>
                  <a:t> </a:t>
                </a:r>
              </a:p>
            </p:txBody>
          </p:sp>
        </mc:Fallback>
      </mc:AlternateContent>
      <p:graphicFrame>
        <p:nvGraphicFramePr>
          <p:cNvPr id="9" name="Tableau 8"/>
          <p:cNvGraphicFramePr>
            <a:graphicFrameLocks noGrp="1"/>
          </p:cNvGraphicFramePr>
          <p:nvPr>
            <p:extLst>
              <p:ext uri="{D42A27DB-BD31-4B8C-83A1-F6EECF244321}">
                <p14:modId xmlns:p14="http://schemas.microsoft.com/office/powerpoint/2010/main" val="677054149"/>
              </p:ext>
            </p:extLst>
          </p:nvPr>
        </p:nvGraphicFramePr>
        <p:xfrm>
          <a:off x="-1" y="-1593"/>
          <a:ext cx="9144000" cy="1066800"/>
        </p:xfrm>
        <a:graphic>
          <a:graphicData uri="http://schemas.openxmlformats.org/drawingml/2006/table">
            <a:tbl>
              <a:tblPr firstRow="1" bandRow="1">
                <a:effectLst>
                  <a:outerShdw blurRad="50800" dist="38100" dir="8100000" algn="tr" rotWithShape="0">
                    <a:prstClr val="black">
                      <a:alpha val="40000"/>
                    </a:prstClr>
                  </a:outerShdw>
                </a:effectLst>
                <a:tableStyleId>{5C22544A-7EE6-4342-B048-85BDC9FD1C3A}</a:tableStyleId>
              </a:tblPr>
              <a:tblGrid>
                <a:gridCol w="4572000"/>
                <a:gridCol w="4572000"/>
              </a:tblGrid>
              <a:tr h="217964">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2000" b="1" dirty="0" smtClean="0">
                          <a:latin typeface="Cambria" panose="02040503050406030204" pitchFamily="18" charset="0"/>
                        </a:rPr>
                        <a:t>Qualité de l’énergie (Power </a:t>
                      </a:r>
                      <a:r>
                        <a:rPr lang="fr-FR" sz="2000" b="1" dirty="0" err="1" smtClean="0">
                          <a:latin typeface="Cambria" panose="02040503050406030204" pitchFamily="18" charset="0"/>
                        </a:rPr>
                        <a:t>Quality</a:t>
                      </a:r>
                      <a:r>
                        <a:rPr lang="fr-FR" sz="2000" b="1" dirty="0" smtClean="0">
                          <a:latin typeface="Cambria" panose="02040503050406030204" pitchFamily="18"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a:txBody>
                    <a:bodyPr/>
                    <a:lstStyle/>
                    <a:p>
                      <a:endParaRPr lang="fr-FR"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62557">
                <a:tc>
                  <a: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fr-FR" sz="1800" b="1" dirty="0" smtClean="0">
                          <a:latin typeface="Cambria" panose="02040503050406030204" pitchFamily="18" charset="0"/>
                        </a:rPr>
                        <a:t>Dépollution harmonique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marL="0" indent="0">
                        <a:buFont typeface="Wingdings" panose="05000000000000000000" pitchFamily="2" charset="2"/>
                        <a:buNone/>
                      </a:pPr>
                      <a:r>
                        <a:rPr lang="fr-FR" sz="1600" b="1" dirty="0" smtClean="0">
                          <a:latin typeface="Cambria" panose="02040503050406030204" pitchFamily="18" charset="0"/>
                        </a:rPr>
                        <a:t>Filtrage passif</a:t>
                      </a:r>
                      <a:endParaRPr lang="fr-FR"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r>
              <a:tr h="217964">
                <a:tc>
                  <a:txBody>
                    <a:bodyPr/>
                    <a:lstStyle/>
                    <a:p>
                      <a:endParaRPr lang="fr-FR"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fr-FR" sz="1400" b="1" dirty="0" smtClean="0"/>
                        <a:t>Filtre de type C</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10" name="ZoneTexte 9"/>
          <p:cNvSpPr txBox="1"/>
          <p:nvPr/>
        </p:nvSpPr>
        <p:spPr>
          <a:xfrm>
            <a:off x="205483" y="1282069"/>
            <a:ext cx="4048018" cy="307777"/>
          </a:xfrm>
          <a:prstGeom prst="rect">
            <a:avLst/>
          </a:prstGeom>
          <a:noFill/>
        </p:spPr>
        <p:txBody>
          <a:bodyPr wrap="square" rtlCol="0">
            <a:spAutoFit/>
          </a:bodyPr>
          <a:lstStyle/>
          <a:p>
            <a:pPr marL="285750" indent="-285750">
              <a:buFont typeface="Wingdings" panose="05000000000000000000" pitchFamily="2" charset="2"/>
              <a:buChar char="§"/>
            </a:pPr>
            <a:r>
              <a:rPr lang="fr-FR" sz="1400" dirty="0" smtClean="0"/>
              <a:t>Les réactances, la résistance du filtre C sont alors</a:t>
            </a:r>
            <a:endParaRPr lang="fr-FR" sz="1400" dirty="0"/>
          </a:p>
        </p:txBody>
      </p:sp>
      <p:sp>
        <p:nvSpPr>
          <p:cNvPr id="11" name="ZoneTexte 10"/>
          <p:cNvSpPr txBox="1"/>
          <p:nvPr/>
        </p:nvSpPr>
        <p:spPr>
          <a:xfrm>
            <a:off x="226032" y="1926941"/>
            <a:ext cx="2784296" cy="307777"/>
          </a:xfrm>
          <a:prstGeom prst="rect">
            <a:avLst/>
          </a:prstGeom>
          <a:noFill/>
        </p:spPr>
        <p:txBody>
          <a:bodyPr wrap="square" rtlCol="0">
            <a:spAutoFit/>
          </a:bodyPr>
          <a:lstStyle/>
          <a:p>
            <a:pPr marL="285750" indent="-285750">
              <a:buFont typeface="Wingdings" panose="05000000000000000000" pitchFamily="2" charset="2"/>
              <a:buChar char="§"/>
            </a:pPr>
            <a:r>
              <a:rPr lang="fr-FR" sz="1400" dirty="0" smtClean="0"/>
              <a:t>Finalement, son impédance</a:t>
            </a:r>
            <a:endParaRPr lang="fr-FR" sz="1400" dirty="0"/>
          </a:p>
        </p:txBody>
      </p:sp>
      <mc:AlternateContent xmlns:mc="http://schemas.openxmlformats.org/markup-compatibility/2006">
        <mc:Choice xmlns:a14="http://schemas.microsoft.com/office/drawing/2010/main" Requires="a14">
          <p:sp>
            <p:nvSpPr>
              <p:cNvPr id="12" name="ZoneTexte 11"/>
              <p:cNvSpPr txBox="1"/>
              <p:nvPr/>
            </p:nvSpPr>
            <p:spPr>
              <a:xfrm>
                <a:off x="183406" y="3846589"/>
                <a:ext cx="8744837" cy="2462213"/>
              </a:xfrm>
              <a:prstGeom prst="rect">
                <a:avLst/>
              </a:prstGeom>
              <a:solidFill>
                <a:schemeClr val="accent1">
                  <a:lumMod val="40000"/>
                  <a:lumOff val="60000"/>
                </a:schemeClr>
              </a:solidFill>
            </p:spPr>
            <p:txBody>
              <a:bodyPr wrap="square" rtlCol="0">
                <a:spAutoFit/>
              </a:bodyPr>
              <a:lstStyle/>
              <a:p>
                <a:r>
                  <a:rPr lang="fr-FR" sz="1400" b="1" dirty="0" smtClean="0"/>
                  <a:t>Exemple</a:t>
                </a:r>
                <a:r>
                  <a:rPr lang="fr-FR" sz="1400" dirty="0" smtClean="0"/>
                  <a:t>: Filtre </a:t>
                </a:r>
                <a:r>
                  <a:rPr lang="fr-FR" sz="1400" dirty="0" smtClean="0"/>
                  <a:t>33 kV accordé </a:t>
                </a:r>
                <a:r>
                  <a:rPr lang="fr-FR" sz="1400" dirty="0" smtClean="0"/>
                  <a:t>au </a:t>
                </a:r>
                <a:r>
                  <a:rPr lang="fr-FR" sz="1400" dirty="0" smtClean="0"/>
                  <a:t>3</a:t>
                </a:r>
                <a:r>
                  <a:rPr lang="fr-FR" sz="1400" baseline="30000" dirty="0" smtClean="0"/>
                  <a:t>ème</a:t>
                </a:r>
                <a:r>
                  <a:rPr lang="fr-FR" sz="1400" dirty="0" smtClean="0"/>
                  <a:t> </a:t>
                </a:r>
                <a:r>
                  <a:rPr lang="fr-FR" sz="1400" dirty="0" smtClean="0"/>
                  <a:t>harmonique, avec </a:t>
                </a:r>
                <a14:m>
                  <m:oMath xmlns:m="http://schemas.openxmlformats.org/officeDocument/2006/math">
                    <m:sSub>
                      <m:sSubPr>
                        <m:ctrlPr>
                          <a:rPr lang="fr-FR" sz="1400" i="1" dirty="0" smtClean="0">
                            <a:latin typeface="Cambria Math" panose="02040503050406030204" pitchFamily="18" charset="0"/>
                          </a:rPr>
                        </m:ctrlPr>
                      </m:sSubPr>
                      <m:e>
                        <m:r>
                          <a:rPr lang="fr-FR" sz="1400" b="0" i="1" dirty="0" smtClean="0">
                            <a:latin typeface="Cambria Math" panose="02040503050406030204" pitchFamily="18" charset="0"/>
                          </a:rPr>
                          <m:t>𝑄</m:t>
                        </m:r>
                      </m:e>
                      <m:sub>
                        <m:r>
                          <a:rPr lang="fr-FR" sz="1400" i="1" dirty="0" smtClean="0">
                            <a:latin typeface="Cambria Math" panose="02040503050406030204" pitchFamily="18" charset="0"/>
                          </a:rPr>
                          <m:t>𝐶</m:t>
                        </m:r>
                      </m:sub>
                    </m:sSub>
                    <m:r>
                      <a:rPr lang="fr-FR" sz="1400" i="1" dirty="0" smtClean="0">
                        <a:latin typeface="Cambria Math" panose="02040503050406030204" pitchFamily="18" charset="0"/>
                      </a:rPr>
                      <m:t>=</m:t>
                    </m:r>
                    <m:r>
                      <a:rPr lang="fr-FR" sz="1400" b="0" i="0" dirty="0" smtClean="0">
                        <a:latin typeface="Cambria Math" panose="02040503050406030204" pitchFamily="18" charset="0"/>
                      </a:rPr>
                      <m:t>5 </m:t>
                    </m:r>
                    <m:r>
                      <m:rPr>
                        <m:sty m:val="p"/>
                      </m:rPr>
                      <a:rPr lang="fr-FR" sz="1400" b="0" i="0" dirty="0" smtClean="0">
                        <a:latin typeface="Cambria Math" panose="02040503050406030204" pitchFamily="18" charset="0"/>
                      </a:rPr>
                      <m:t>MVar</m:t>
                    </m:r>
                    <m:r>
                      <a:rPr lang="fr-FR" sz="1400" b="0" i="0" dirty="0" smtClean="0">
                        <a:latin typeface="Cambria Math" panose="02040503050406030204" pitchFamily="18" charset="0"/>
                      </a:rPr>
                      <m:t>,</m:t>
                    </m:r>
                  </m:oMath>
                </a14:m>
                <a:r>
                  <a:rPr lang="fr-FR" sz="1400" dirty="0" smtClean="0"/>
                  <a:t> Q=2</a:t>
                </a:r>
              </a:p>
              <a:p>
                <a:endParaRPr lang="fr-FR" sz="1400" dirty="0"/>
              </a:p>
              <a:p>
                <a:endParaRPr lang="fr-FR" sz="1400" dirty="0" smtClean="0"/>
              </a:p>
              <a:p>
                <a:endParaRPr lang="fr-FR" sz="1400" dirty="0"/>
              </a:p>
              <a:p>
                <a:endParaRPr lang="fr-FR" sz="1400" dirty="0" smtClean="0"/>
              </a:p>
              <a:p>
                <a:endParaRPr lang="fr-FR" sz="1400" dirty="0" smtClean="0"/>
              </a:p>
              <a:p>
                <a:endParaRPr lang="fr-FR" sz="1400" dirty="0"/>
              </a:p>
              <a:p>
                <a:endParaRPr lang="fr-FR" sz="1400" dirty="0"/>
              </a:p>
              <a:p>
                <a:endParaRPr lang="fr-FR" sz="1400" dirty="0" smtClean="0"/>
              </a:p>
              <a:p>
                <a:endParaRPr lang="fr-FR" sz="1400" dirty="0"/>
              </a:p>
              <a:p>
                <a:endParaRPr lang="fr-FR" sz="1400" dirty="0" smtClean="0"/>
              </a:p>
            </p:txBody>
          </p:sp>
        </mc:Choice>
        <mc:Fallback>
          <p:sp>
            <p:nvSpPr>
              <p:cNvPr id="12" name="ZoneTexte 11"/>
              <p:cNvSpPr txBox="1">
                <a:spLocks noRot="1" noChangeAspect="1" noMove="1" noResize="1" noEditPoints="1" noAdjustHandles="1" noChangeArrowheads="1" noChangeShapeType="1" noTextEdit="1"/>
              </p:cNvSpPr>
              <p:nvPr/>
            </p:nvSpPr>
            <p:spPr>
              <a:xfrm>
                <a:off x="183406" y="3846589"/>
                <a:ext cx="8744837" cy="2462213"/>
              </a:xfrm>
              <a:prstGeom prst="rect">
                <a:avLst/>
              </a:prstGeom>
              <a:blipFill rotWithShape="0">
                <a:blip r:embed="rId6"/>
                <a:stretch>
                  <a:fillRect l="-209" t="-495"/>
                </a:stretch>
              </a:blipFill>
            </p:spPr>
            <p:txBody>
              <a:bodyPr/>
              <a:lstStyle/>
              <a:p>
                <a:r>
                  <a:rPr lang="fr-FR">
                    <a:noFill/>
                  </a:rPr>
                  <a:t> </a:t>
                </a:r>
              </a:p>
            </p:txBody>
          </p:sp>
        </mc:Fallback>
      </mc:AlternateContent>
      <p:pic>
        <p:nvPicPr>
          <p:cNvPr id="13" name="Image 12"/>
          <p:cNvPicPr>
            <a:picLocks noChangeAspect="1"/>
          </p:cNvPicPr>
          <p:nvPr/>
        </p:nvPicPr>
        <p:blipFill>
          <a:blip r:embed="rId7"/>
          <a:stretch>
            <a:fillRect/>
          </a:stretch>
        </p:blipFill>
        <p:spPr>
          <a:xfrm>
            <a:off x="1387012" y="4314825"/>
            <a:ext cx="6248400" cy="1885950"/>
          </a:xfrm>
          <a:prstGeom prst="rect">
            <a:avLst/>
          </a:prstGeom>
        </p:spPr>
      </p:pic>
    </p:spTree>
    <p:extLst>
      <p:ext uri="{BB962C8B-B14F-4D97-AF65-F5344CB8AC3E}">
        <p14:creationId xmlns:p14="http://schemas.microsoft.com/office/powerpoint/2010/main" val="21152181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41</a:t>
            </a:fld>
            <a:endParaRPr lang="fr-FR"/>
          </a:p>
        </p:txBody>
      </p:sp>
      <p:graphicFrame>
        <p:nvGraphicFramePr>
          <p:cNvPr id="5" name="Tableau 4"/>
          <p:cNvGraphicFramePr>
            <a:graphicFrameLocks noGrp="1"/>
          </p:cNvGraphicFramePr>
          <p:nvPr>
            <p:extLst>
              <p:ext uri="{D42A27DB-BD31-4B8C-83A1-F6EECF244321}">
                <p14:modId xmlns:p14="http://schemas.microsoft.com/office/powerpoint/2010/main" val="2278709374"/>
              </p:ext>
            </p:extLst>
          </p:nvPr>
        </p:nvGraphicFramePr>
        <p:xfrm>
          <a:off x="-1" y="-1593"/>
          <a:ext cx="9144000" cy="1066800"/>
        </p:xfrm>
        <a:graphic>
          <a:graphicData uri="http://schemas.openxmlformats.org/drawingml/2006/table">
            <a:tbl>
              <a:tblPr firstRow="1" bandRow="1">
                <a:effectLst>
                  <a:outerShdw blurRad="50800" dist="38100" dir="8100000" algn="tr" rotWithShape="0">
                    <a:prstClr val="black">
                      <a:alpha val="40000"/>
                    </a:prstClr>
                  </a:outerShdw>
                </a:effectLst>
                <a:tableStyleId>{5C22544A-7EE6-4342-B048-85BDC9FD1C3A}</a:tableStyleId>
              </a:tblPr>
              <a:tblGrid>
                <a:gridCol w="4572000"/>
                <a:gridCol w="4572000"/>
              </a:tblGrid>
              <a:tr h="217964">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2000" b="1" dirty="0" smtClean="0">
                          <a:latin typeface="Cambria" panose="02040503050406030204" pitchFamily="18" charset="0"/>
                        </a:rPr>
                        <a:t>Qualité de l’énergie (Power </a:t>
                      </a:r>
                      <a:r>
                        <a:rPr lang="fr-FR" sz="2000" b="1" dirty="0" err="1" smtClean="0">
                          <a:latin typeface="Cambria" panose="02040503050406030204" pitchFamily="18" charset="0"/>
                        </a:rPr>
                        <a:t>Quality</a:t>
                      </a:r>
                      <a:r>
                        <a:rPr lang="fr-FR" sz="2000" b="1" dirty="0" smtClean="0">
                          <a:latin typeface="Cambria" panose="02040503050406030204" pitchFamily="18"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a:txBody>
                    <a:bodyPr/>
                    <a:lstStyle/>
                    <a:p>
                      <a:endParaRPr lang="fr-FR"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62557">
                <a:tc>
                  <a:txBody>
                    <a:bodyPr/>
                    <a:lstStyle/>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fr-FR" sz="1800" b="1" dirty="0" smtClean="0">
                          <a:latin typeface="Cambria" panose="02040503050406030204" pitchFamily="18" charset="0"/>
                        </a:rPr>
                        <a:t>Dépollution harmonique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marL="0" indent="0">
                        <a:buFont typeface="Wingdings" panose="05000000000000000000" pitchFamily="2" charset="2"/>
                        <a:buNone/>
                      </a:pPr>
                      <a:r>
                        <a:rPr lang="fr-FR" sz="1600" b="1" dirty="0" smtClean="0">
                          <a:latin typeface="Cambria" panose="02040503050406030204" pitchFamily="18" charset="0"/>
                        </a:rPr>
                        <a:t>Filtrage passif</a:t>
                      </a:r>
                      <a:endParaRPr lang="fr-FR"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0F0"/>
                    </a:solidFill>
                  </a:tcPr>
                </a:tc>
              </a:tr>
              <a:tr h="217964">
                <a:tc>
                  <a:txBody>
                    <a:bodyPr/>
                    <a:lstStyle/>
                    <a:p>
                      <a:endParaRPr lang="fr-FR"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fr-FR" sz="1400" b="1" dirty="0" smtClean="0"/>
                        <a:t>Filtre à double</a:t>
                      </a:r>
                      <a:r>
                        <a:rPr lang="fr-FR" sz="1400" b="1" baseline="0" dirty="0" smtClean="0"/>
                        <a:t> résonance</a:t>
                      </a:r>
                      <a:endParaRPr lang="fr-FR" sz="1400" b="1" dirty="0" smtClean="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mc:AlternateContent xmlns:mc="http://schemas.openxmlformats.org/markup-compatibility/2006">
        <mc:Choice xmlns:a14="http://schemas.microsoft.com/office/drawing/2010/main" Requires="a14">
          <p:sp>
            <p:nvSpPr>
              <p:cNvPr id="10" name="ZoneTexte 9"/>
              <p:cNvSpPr txBox="1"/>
              <p:nvPr/>
            </p:nvSpPr>
            <p:spPr>
              <a:xfrm>
                <a:off x="586977" y="1366050"/>
                <a:ext cx="1965666" cy="232051"/>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𝐹</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𝐹𝑠</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𝐹𝑝</m:t>
                          </m:r>
                        </m:sub>
                      </m:sSub>
                      <m:r>
                        <a:rPr lang="fr-FR" sz="1400" b="0" i="1" smtClean="0">
                          <a:latin typeface="Cambria Math" panose="02040503050406030204" pitchFamily="18" charset="0"/>
                        </a:rPr>
                        <m:t>(</m:t>
                      </m:r>
                      <m:r>
                        <a:rPr lang="fr-FR" sz="1400" b="0" i="1" smtClean="0">
                          <a:latin typeface="Cambria Math" panose="02040503050406030204" pitchFamily="18" charset="0"/>
                        </a:rPr>
                        <m:t>h</m:t>
                      </m:r>
                      <m:r>
                        <a:rPr lang="fr-FR" sz="1400" b="0" i="1" smtClean="0">
                          <a:latin typeface="Cambria Math" panose="02040503050406030204" pitchFamily="18" charset="0"/>
                        </a:rPr>
                        <m:t>)</m:t>
                      </m:r>
                    </m:oMath>
                  </m:oMathPara>
                </a14:m>
                <a:endParaRPr lang="fr-FR" sz="1400" dirty="0"/>
              </a:p>
            </p:txBody>
          </p:sp>
        </mc:Choice>
        <mc:Fallback>
          <p:sp>
            <p:nvSpPr>
              <p:cNvPr id="10" name="ZoneTexte 9"/>
              <p:cNvSpPr txBox="1">
                <a:spLocks noRot="1" noChangeAspect="1" noMove="1" noResize="1" noEditPoints="1" noAdjustHandles="1" noChangeArrowheads="1" noChangeShapeType="1" noTextEdit="1"/>
              </p:cNvSpPr>
              <p:nvPr/>
            </p:nvSpPr>
            <p:spPr>
              <a:xfrm>
                <a:off x="586977" y="1366050"/>
                <a:ext cx="1965666" cy="232051"/>
              </a:xfrm>
              <a:prstGeom prst="rect">
                <a:avLst/>
              </a:prstGeom>
              <a:blipFill rotWithShape="0">
                <a:blip r:embed="rId2"/>
                <a:stretch>
                  <a:fillRect l="-1548" r="-2786" b="-26316"/>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1" name="ZoneTexte 10"/>
              <p:cNvSpPr txBox="1"/>
              <p:nvPr/>
            </p:nvSpPr>
            <p:spPr>
              <a:xfrm>
                <a:off x="586977" y="1808392"/>
                <a:ext cx="1889876" cy="407869"/>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𝐹𝑠</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r>
                        <a:rPr lang="fr-FR" sz="1400" b="0" i="1" smtClean="0">
                          <a:latin typeface="Cambria Math" panose="02040503050406030204" pitchFamily="18" charset="0"/>
                        </a:rPr>
                        <m:t>𝑗</m:t>
                      </m:r>
                      <m:d>
                        <m:dPr>
                          <m:ctrlPr>
                            <a:rPr lang="fr-FR" sz="1400" b="0" i="1" smtClean="0">
                              <a:latin typeface="Cambria Math" panose="02040503050406030204" pitchFamily="18" charset="0"/>
                            </a:rPr>
                          </m:ctrlPr>
                        </m:dPr>
                        <m:e>
                          <m:r>
                            <a:rPr lang="fr-FR" sz="1400" i="1">
                              <a:latin typeface="Cambria Math" panose="02040503050406030204" pitchFamily="18" charset="0"/>
                            </a:rPr>
                            <m:t>h</m:t>
                          </m:r>
                          <m:sSub>
                            <m:sSubPr>
                              <m:ctrlPr>
                                <a:rPr lang="fr-FR" sz="1400" i="1">
                                  <a:latin typeface="Cambria Math" panose="02040503050406030204" pitchFamily="18" charset="0"/>
                                </a:rPr>
                              </m:ctrlPr>
                            </m:sSubPr>
                            <m:e>
                              <m:r>
                                <a:rPr lang="fr-FR" sz="1400" i="1">
                                  <a:latin typeface="Cambria Math" panose="02040503050406030204" pitchFamily="18" charset="0"/>
                                </a:rPr>
                                <m:t>𝑋</m:t>
                              </m:r>
                            </m:e>
                            <m:sub>
                              <m:r>
                                <a:rPr lang="fr-FR" sz="1400" i="1">
                                  <a:latin typeface="Cambria Math" panose="02040503050406030204" pitchFamily="18" charset="0"/>
                                </a:rPr>
                                <m:t>𝐿𝑠</m:t>
                              </m:r>
                            </m:sub>
                          </m:sSub>
                          <m:r>
                            <a:rPr lang="fr-FR" sz="1400" i="1">
                              <a:latin typeface="Cambria Math" panose="02040503050406030204" pitchFamily="18" charset="0"/>
                            </a:rPr>
                            <m:t>−</m:t>
                          </m:r>
                          <m:f>
                            <m:fPr>
                              <m:ctrlPr>
                                <a:rPr lang="fr-FR" sz="1400" i="1">
                                  <a:latin typeface="Cambria Math" panose="02040503050406030204" pitchFamily="18" charset="0"/>
                                </a:rPr>
                              </m:ctrlPr>
                            </m:fPr>
                            <m:num>
                              <m:sSub>
                                <m:sSubPr>
                                  <m:ctrlPr>
                                    <a:rPr lang="fr-FR" sz="1400" i="1">
                                      <a:latin typeface="Cambria Math" panose="02040503050406030204" pitchFamily="18" charset="0"/>
                                    </a:rPr>
                                  </m:ctrlPr>
                                </m:sSubPr>
                                <m:e>
                                  <m:r>
                                    <a:rPr lang="fr-FR" sz="1400" i="1">
                                      <a:latin typeface="Cambria Math" panose="02040503050406030204" pitchFamily="18" charset="0"/>
                                    </a:rPr>
                                    <m:t>𝑋</m:t>
                                  </m:r>
                                </m:e>
                                <m:sub>
                                  <m:r>
                                    <a:rPr lang="fr-FR" sz="1400" i="1">
                                      <a:latin typeface="Cambria Math" panose="02040503050406030204" pitchFamily="18" charset="0"/>
                                    </a:rPr>
                                    <m:t>𝐶𝑠</m:t>
                                  </m:r>
                                </m:sub>
                              </m:sSub>
                            </m:num>
                            <m:den>
                              <m:r>
                                <a:rPr lang="fr-FR" sz="1400" i="1">
                                  <a:latin typeface="Cambria Math" panose="02040503050406030204" pitchFamily="18" charset="0"/>
                                </a:rPr>
                                <m:t>h</m:t>
                              </m:r>
                            </m:den>
                          </m:f>
                        </m:e>
                      </m:d>
                    </m:oMath>
                  </m:oMathPara>
                </a14:m>
                <a:endParaRPr lang="fr-FR" sz="1400" dirty="0"/>
              </a:p>
            </p:txBody>
          </p:sp>
        </mc:Choice>
        <mc:Fallback>
          <p:sp>
            <p:nvSpPr>
              <p:cNvPr id="11" name="ZoneTexte 10"/>
              <p:cNvSpPr txBox="1">
                <a:spLocks noRot="1" noChangeAspect="1" noMove="1" noResize="1" noEditPoints="1" noAdjustHandles="1" noChangeArrowheads="1" noChangeShapeType="1" noTextEdit="1"/>
              </p:cNvSpPr>
              <p:nvPr/>
            </p:nvSpPr>
            <p:spPr>
              <a:xfrm>
                <a:off x="586977" y="1808392"/>
                <a:ext cx="1889876" cy="407869"/>
              </a:xfrm>
              <a:prstGeom prst="rect">
                <a:avLst/>
              </a:prstGeom>
              <a:blipFill rotWithShape="0">
                <a:blip r:embed="rId3"/>
                <a:stretch>
                  <a:fillRect l="-1613" t="-1493" b="-11940"/>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2" name="ZoneTexte 11"/>
              <p:cNvSpPr txBox="1"/>
              <p:nvPr/>
            </p:nvSpPr>
            <p:spPr>
              <a:xfrm>
                <a:off x="3164440" y="1819109"/>
                <a:ext cx="2949525" cy="468783"/>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𝐹𝑝</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𝑅</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𝐿𝑝</m:t>
                              </m:r>
                            </m:sub>
                          </m:sSub>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𝐶𝑝</m:t>
                              </m:r>
                            </m:sub>
                          </m:sSub>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𝐿𝑝</m:t>
                              </m:r>
                            </m:sub>
                          </m:sSub>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𝐶𝑝</m:t>
                              </m:r>
                            </m:sub>
                          </m:sSub>
                          <m:r>
                            <a:rPr lang="fr-FR" sz="1400" b="0" i="1" smtClean="0">
                              <a:latin typeface="Cambria Math" panose="02040503050406030204" pitchFamily="18" charset="0"/>
                            </a:rPr>
                            <m:t>+</m:t>
                          </m:r>
                          <m:r>
                            <a:rPr lang="fr-FR" sz="1400" b="0" i="1" smtClean="0">
                              <a:latin typeface="Cambria Math" panose="02040503050406030204" pitchFamily="18" charset="0"/>
                            </a:rPr>
                            <m:t>𝑗𝑅</m:t>
                          </m:r>
                          <m:r>
                            <a:rPr lang="fr-FR" sz="1400" b="0" i="1" smtClean="0">
                              <a:latin typeface="Cambria Math" panose="02040503050406030204" pitchFamily="18" charset="0"/>
                            </a:rPr>
                            <m:t>(</m:t>
                          </m:r>
                          <m:r>
                            <a:rPr lang="fr-FR" sz="1400" b="0" i="1" smtClean="0">
                              <a:latin typeface="Cambria Math" panose="02040503050406030204" pitchFamily="18" charset="0"/>
                            </a:rPr>
                            <m:t>h</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𝐿𝑝</m:t>
                              </m:r>
                            </m:sub>
                          </m:sSub>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𝐶𝑝</m:t>
                              </m:r>
                            </m:sub>
                          </m:sSub>
                          <m:r>
                            <a:rPr lang="fr-FR" sz="1400" b="0" i="1" smtClean="0">
                              <a:latin typeface="Cambria Math" panose="02040503050406030204" pitchFamily="18" charset="0"/>
                            </a:rPr>
                            <m:t>/</m:t>
                          </m:r>
                          <m:r>
                            <a:rPr lang="fr-FR" sz="1400" b="0" i="1" smtClean="0">
                              <a:latin typeface="Cambria Math" panose="02040503050406030204" pitchFamily="18" charset="0"/>
                            </a:rPr>
                            <m:t>h</m:t>
                          </m:r>
                          <m:r>
                            <a:rPr lang="fr-FR" sz="1400" b="0" i="1" smtClean="0">
                              <a:latin typeface="Cambria Math" panose="02040503050406030204" pitchFamily="18" charset="0"/>
                            </a:rPr>
                            <m:t>)</m:t>
                          </m:r>
                        </m:den>
                      </m:f>
                    </m:oMath>
                  </m:oMathPara>
                </a14:m>
                <a:endParaRPr lang="fr-FR" sz="1400" dirty="0"/>
              </a:p>
            </p:txBody>
          </p:sp>
        </mc:Choice>
        <mc:Fallback>
          <p:sp>
            <p:nvSpPr>
              <p:cNvPr id="12" name="ZoneTexte 11"/>
              <p:cNvSpPr txBox="1">
                <a:spLocks noRot="1" noChangeAspect="1" noMove="1" noResize="1" noEditPoints="1" noAdjustHandles="1" noChangeArrowheads="1" noChangeShapeType="1" noTextEdit="1"/>
              </p:cNvSpPr>
              <p:nvPr/>
            </p:nvSpPr>
            <p:spPr>
              <a:xfrm>
                <a:off x="3164440" y="1819109"/>
                <a:ext cx="2949525" cy="468783"/>
              </a:xfrm>
              <a:prstGeom prst="rect">
                <a:avLst/>
              </a:prstGeom>
              <a:blipFill rotWithShape="0">
                <a:blip r:embed="rId4"/>
                <a:stretch>
                  <a:fillRect l="-1033" r="-1653" b="-11688"/>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3" name="ZoneTexte 12"/>
              <p:cNvSpPr txBox="1"/>
              <p:nvPr/>
            </p:nvSpPr>
            <p:spPr>
              <a:xfrm>
                <a:off x="686582" y="2560062"/>
                <a:ext cx="4955716" cy="247440"/>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𝐹</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=0</m:t>
                      </m:r>
                      <m:r>
                        <a:rPr lang="fr-FR" sz="1400" b="0" i="1" smtClean="0">
                          <a:latin typeface="Cambria Math" panose="02040503050406030204" pitchFamily="18" charset="0"/>
                          <a:ea typeface="Cambria Math" panose="02040503050406030204" pitchFamily="18" charset="0"/>
                        </a:rPr>
                        <m:t>⇒</m:t>
                      </m:r>
                      <m:r>
                        <a:rPr lang="fr-FR" sz="1400" b="0" i="1" smtClean="0">
                          <a:latin typeface="Cambria Math" panose="02040503050406030204" pitchFamily="18" charset="0"/>
                          <a:ea typeface="Cambria Math" panose="02040503050406030204" pitchFamily="18" charset="0"/>
                        </a:rPr>
                        <m:t>h</m:t>
                      </m:r>
                      <m:sSubSup>
                        <m:sSubSupPr>
                          <m:ctrlPr>
                            <a:rPr lang="fr-FR" sz="1400" b="0" i="1" smtClean="0">
                              <a:latin typeface="Cambria Math" panose="02040503050406030204" pitchFamily="18" charset="0"/>
                              <a:ea typeface="Cambria Math" panose="02040503050406030204" pitchFamily="18" charset="0"/>
                            </a:rPr>
                          </m:ctrlPr>
                        </m:sSubSupPr>
                        <m:e>
                          <m:r>
                            <a:rPr lang="fr-FR" sz="1400" b="0" i="1" smtClean="0">
                              <a:latin typeface="Cambria Math" panose="02040503050406030204" pitchFamily="18" charset="0"/>
                              <a:ea typeface="Cambria Math" panose="02040503050406030204" pitchFamily="18" charset="0"/>
                            </a:rPr>
                            <m:t>𝜔</m:t>
                          </m:r>
                        </m:e>
                        <m:sub>
                          <m:r>
                            <a:rPr lang="fr-FR" sz="1400" b="0" i="1" smtClean="0">
                              <a:latin typeface="Cambria Math" panose="02040503050406030204" pitchFamily="18" charset="0"/>
                              <a:ea typeface="Cambria Math" panose="02040503050406030204" pitchFamily="18" charset="0"/>
                            </a:rPr>
                            <m:t>1</m:t>
                          </m:r>
                        </m:sub>
                        <m:sup>
                          <m:r>
                            <a:rPr lang="fr-FR" sz="1400" b="0" i="1" smtClean="0">
                              <a:latin typeface="Cambria Math" panose="02040503050406030204" pitchFamily="18" charset="0"/>
                              <a:ea typeface="Cambria Math" panose="02040503050406030204" pitchFamily="18" charset="0"/>
                            </a:rPr>
                            <m:t>2</m:t>
                          </m:r>
                        </m:sup>
                      </m:sSubSup>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𝐿</m:t>
                          </m:r>
                        </m:e>
                        <m:sub>
                          <m:r>
                            <a:rPr lang="fr-FR" sz="1400" b="0" i="1" smtClean="0">
                              <a:latin typeface="Cambria Math" panose="02040503050406030204" pitchFamily="18" charset="0"/>
                              <a:ea typeface="Cambria Math" panose="02040503050406030204" pitchFamily="18" charset="0"/>
                            </a:rPr>
                            <m:t>𝑠</m:t>
                          </m:r>
                        </m:sub>
                      </m:sSub>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𝐿</m:t>
                          </m:r>
                        </m:e>
                        <m:sub>
                          <m:r>
                            <a:rPr lang="fr-FR" sz="1400" b="0" i="1" smtClean="0">
                              <a:latin typeface="Cambria Math" panose="02040503050406030204" pitchFamily="18" charset="0"/>
                              <a:ea typeface="Cambria Math" panose="02040503050406030204" pitchFamily="18" charset="0"/>
                            </a:rPr>
                            <m:t>𝑝</m:t>
                          </m:r>
                        </m:sub>
                      </m:sSub>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𝐶</m:t>
                          </m:r>
                        </m:e>
                        <m:sub>
                          <m:r>
                            <a:rPr lang="fr-FR" sz="1400" b="0" i="1" smtClean="0">
                              <a:latin typeface="Cambria Math" panose="02040503050406030204" pitchFamily="18" charset="0"/>
                              <a:ea typeface="Cambria Math" panose="02040503050406030204" pitchFamily="18" charset="0"/>
                            </a:rPr>
                            <m:t>𝑠</m:t>
                          </m:r>
                        </m:sub>
                      </m:sSub>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𝐶</m:t>
                          </m:r>
                        </m:e>
                        <m:sub>
                          <m:r>
                            <a:rPr lang="fr-FR" sz="1400" b="0" i="1" smtClean="0">
                              <a:latin typeface="Cambria Math" panose="02040503050406030204" pitchFamily="18" charset="0"/>
                              <a:ea typeface="Cambria Math" panose="02040503050406030204" pitchFamily="18" charset="0"/>
                            </a:rPr>
                            <m:t>𝑝</m:t>
                          </m:r>
                        </m:sub>
                      </m:sSub>
                      <m:r>
                        <a:rPr lang="fr-FR" sz="1400" b="0" i="1" smtClean="0">
                          <a:latin typeface="Cambria Math" panose="02040503050406030204" pitchFamily="18" charset="0"/>
                          <a:ea typeface="Cambria Math" panose="02040503050406030204" pitchFamily="18" charset="0"/>
                        </a:rPr>
                        <m:t>−</m:t>
                      </m:r>
                      <m:r>
                        <a:rPr lang="fr-FR" sz="1400" b="0" i="1" smtClean="0">
                          <a:latin typeface="Cambria Math" panose="02040503050406030204" pitchFamily="18" charset="0"/>
                          <a:ea typeface="Cambria Math" panose="02040503050406030204" pitchFamily="18" charset="0"/>
                        </a:rPr>
                        <m:t>h</m:t>
                      </m:r>
                      <m:sSubSup>
                        <m:sSubSupPr>
                          <m:ctrlPr>
                            <a:rPr lang="fr-FR" sz="1400" b="0" i="1" smtClean="0">
                              <a:latin typeface="Cambria Math" panose="02040503050406030204" pitchFamily="18" charset="0"/>
                              <a:ea typeface="Cambria Math" panose="02040503050406030204" pitchFamily="18" charset="0"/>
                            </a:rPr>
                          </m:ctrlPr>
                        </m:sSubSupPr>
                        <m:e>
                          <m:r>
                            <a:rPr lang="fr-FR" sz="1400" b="0" i="1" smtClean="0">
                              <a:latin typeface="Cambria Math" panose="02040503050406030204" pitchFamily="18" charset="0"/>
                              <a:ea typeface="Cambria Math" panose="02040503050406030204" pitchFamily="18" charset="0"/>
                            </a:rPr>
                            <m:t>𝜔</m:t>
                          </m:r>
                        </m:e>
                        <m:sub>
                          <m:r>
                            <a:rPr lang="fr-FR" sz="1400" b="0" i="1" smtClean="0">
                              <a:latin typeface="Cambria Math" panose="02040503050406030204" pitchFamily="18" charset="0"/>
                              <a:ea typeface="Cambria Math" panose="02040503050406030204" pitchFamily="18" charset="0"/>
                            </a:rPr>
                            <m:t>1</m:t>
                          </m:r>
                        </m:sub>
                        <m:sup>
                          <m:r>
                            <a:rPr lang="fr-FR" sz="1400" b="0" i="1" smtClean="0">
                              <a:latin typeface="Cambria Math" panose="02040503050406030204" pitchFamily="18" charset="0"/>
                              <a:ea typeface="Cambria Math" panose="02040503050406030204" pitchFamily="18" charset="0"/>
                            </a:rPr>
                            <m:t>2</m:t>
                          </m:r>
                        </m:sup>
                      </m:sSubSup>
                      <m:d>
                        <m:dPr>
                          <m:ctrlPr>
                            <a:rPr lang="fr-FR" sz="1400" b="0" i="1" smtClean="0">
                              <a:latin typeface="Cambria Math" panose="02040503050406030204" pitchFamily="18" charset="0"/>
                              <a:ea typeface="Cambria Math" panose="02040503050406030204" pitchFamily="18" charset="0"/>
                            </a:rPr>
                          </m:ctrlPr>
                        </m:dPr>
                        <m:e>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𝐿</m:t>
                              </m:r>
                            </m:e>
                            <m:sub>
                              <m:r>
                                <a:rPr lang="fr-FR" sz="1400" b="0" i="1" smtClean="0">
                                  <a:latin typeface="Cambria Math" panose="02040503050406030204" pitchFamily="18" charset="0"/>
                                  <a:ea typeface="Cambria Math" panose="02040503050406030204" pitchFamily="18" charset="0"/>
                                </a:rPr>
                                <m:t>𝑠</m:t>
                              </m:r>
                            </m:sub>
                          </m:sSub>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𝐶</m:t>
                              </m:r>
                            </m:e>
                            <m:sub>
                              <m:r>
                                <a:rPr lang="fr-FR" sz="1400" b="0" i="1" smtClean="0">
                                  <a:latin typeface="Cambria Math" panose="02040503050406030204" pitchFamily="18" charset="0"/>
                                  <a:ea typeface="Cambria Math" panose="02040503050406030204" pitchFamily="18" charset="0"/>
                                </a:rPr>
                                <m:t>𝑠</m:t>
                              </m:r>
                            </m:sub>
                          </m:sSub>
                          <m:r>
                            <a:rPr lang="fr-FR" sz="1400" b="0" i="1" smtClean="0">
                              <a:latin typeface="Cambria Math" panose="02040503050406030204" pitchFamily="18" charset="0"/>
                              <a:ea typeface="Cambria Math" panose="02040503050406030204" pitchFamily="18" charset="0"/>
                            </a:rPr>
                            <m:t>+</m:t>
                          </m:r>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𝐿</m:t>
                              </m:r>
                            </m:e>
                            <m:sub>
                              <m:r>
                                <a:rPr lang="fr-FR" sz="1400" b="0" i="1" smtClean="0">
                                  <a:latin typeface="Cambria Math" panose="02040503050406030204" pitchFamily="18" charset="0"/>
                                  <a:ea typeface="Cambria Math" panose="02040503050406030204" pitchFamily="18" charset="0"/>
                                </a:rPr>
                                <m:t>𝑝</m:t>
                              </m:r>
                            </m:sub>
                          </m:sSub>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𝐶</m:t>
                              </m:r>
                            </m:e>
                            <m:sub>
                              <m:r>
                                <a:rPr lang="fr-FR" sz="1400" b="0" i="1" smtClean="0">
                                  <a:latin typeface="Cambria Math" panose="02040503050406030204" pitchFamily="18" charset="0"/>
                                  <a:ea typeface="Cambria Math" panose="02040503050406030204" pitchFamily="18" charset="0"/>
                                </a:rPr>
                                <m:t>𝑝</m:t>
                              </m:r>
                            </m:sub>
                          </m:sSub>
                          <m:r>
                            <a:rPr lang="fr-FR" sz="1400" b="0" i="1" smtClean="0">
                              <a:latin typeface="Cambria Math" panose="02040503050406030204" pitchFamily="18" charset="0"/>
                              <a:ea typeface="Cambria Math" panose="02040503050406030204" pitchFamily="18" charset="0"/>
                            </a:rPr>
                            <m:t>+</m:t>
                          </m:r>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𝐿</m:t>
                              </m:r>
                            </m:e>
                            <m:sub>
                              <m:r>
                                <a:rPr lang="fr-FR" sz="1400" b="0" i="1" smtClean="0">
                                  <a:latin typeface="Cambria Math" panose="02040503050406030204" pitchFamily="18" charset="0"/>
                                  <a:ea typeface="Cambria Math" panose="02040503050406030204" pitchFamily="18" charset="0"/>
                                </a:rPr>
                                <m:t>𝑝</m:t>
                              </m:r>
                            </m:sub>
                          </m:sSub>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𝐶</m:t>
                              </m:r>
                            </m:e>
                            <m:sub>
                              <m:r>
                                <a:rPr lang="fr-FR" sz="1400" b="0" i="1" smtClean="0">
                                  <a:latin typeface="Cambria Math" panose="02040503050406030204" pitchFamily="18" charset="0"/>
                                  <a:ea typeface="Cambria Math" panose="02040503050406030204" pitchFamily="18" charset="0"/>
                                </a:rPr>
                                <m:t>𝑠</m:t>
                              </m:r>
                            </m:sub>
                          </m:sSub>
                        </m:e>
                      </m:d>
                      <m:r>
                        <a:rPr lang="fr-FR" sz="1400" b="0" i="1" smtClean="0">
                          <a:latin typeface="Cambria Math" panose="02040503050406030204" pitchFamily="18" charset="0"/>
                          <a:ea typeface="Cambria Math" panose="02040503050406030204" pitchFamily="18" charset="0"/>
                        </a:rPr>
                        <m:t>+1=0</m:t>
                      </m:r>
                    </m:oMath>
                  </m:oMathPara>
                </a14:m>
                <a:endParaRPr lang="fr-FR" sz="1400" dirty="0"/>
              </a:p>
            </p:txBody>
          </p:sp>
        </mc:Choice>
        <mc:Fallback>
          <p:sp>
            <p:nvSpPr>
              <p:cNvPr id="13" name="ZoneTexte 12"/>
              <p:cNvSpPr txBox="1">
                <a:spLocks noRot="1" noChangeAspect="1" noMove="1" noResize="1" noEditPoints="1" noAdjustHandles="1" noChangeArrowheads="1" noChangeShapeType="1" noTextEdit="1"/>
              </p:cNvSpPr>
              <p:nvPr/>
            </p:nvSpPr>
            <p:spPr>
              <a:xfrm>
                <a:off x="686582" y="2560062"/>
                <a:ext cx="4955716" cy="247440"/>
              </a:xfrm>
              <a:prstGeom prst="rect">
                <a:avLst/>
              </a:prstGeom>
              <a:blipFill rotWithShape="0">
                <a:blip r:embed="rId5"/>
                <a:stretch>
                  <a:fillRect l="-369" r="-369" b="-14634"/>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4" name="ZoneTexte 13"/>
              <p:cNvSpPr txBox="1"/>
              <p:nvPr/>
            </p:nvSpPr>
            <p:spPr>
              <a:xfrm>
                <a:off x="6153778" y="2436214"/>
                <a:ext cx="2543132" cy="495136"/>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r>
                            <a:rPr lang="fr-FR" sz="1400" b="0" i="1" smtClean="0">
                              <a:latin typeface="Cambria Math" panose="02040503050406030204" pitchFamily="18" charset="0"/>
                            </a:rPr>
                            <m:t>1</m:t>
                          </m:r>
                        </m:sub>
                      </m:sSub>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r>
                            <a:rPr lang="fr-FR" sz="1400" b="0" i="1" smtClean="0">
                              <a:latin typeface="Cambria Math" panose="02040503050406030204" pitchFamily="18" charset="0"/>
                            </a:rPr>
                            <m:t>2</m:t>
                          </m:r>
                        </m:sub>
                      </m:sSub>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h</m:t>
                          </m:r>
                        </m:e>
                        <m:sub>
                          <m:r>
                            <a:rPr lang="fr-FR" sz="1400" b="0" i="1" smtClean="0">
                              <a:latin typeface="Cambria Math" panose="02040503050406030204" pitchFamily="18" charset="0"/>
                            </a:rPr>
                            <m:t>𝑠</m:t>
                          </m:r>
                        </m:sub>
                      </m:sSub>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h</m:t>
                          </m:r>
                        </m:e>
                        <m:sub>
                          <m:r>
                            <a:rPr lang="fr-FR" sz="1400" b="0" i="1" smtClean="0">
                              <a:latin typeface="Cambria Math" panose="02040503050406030204" pitchFamily="18" charset="0"/>
                            </a:rPr>
                            <m:t>𝑝</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1</m:t>
                          </m:r>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𝜔</m:t>
                              </m:r>
                            </m:e>
                            <m:sub>
                              <m:r>
                                <a:rPr lang="fr-FR" sz="1400" b="0" i="1" smtClean="0">
                                  <a:latin typeface="Cambria Math" panose="02040503050406030204" pitchFamily="18" charset="0"/>
                                </a:rPr>
                                <m:t>1</m:t>
                              </m:r>
                            </m:sub>
                            <m:sup>
                              <m:r>
                                <a:rPr lang="fr-FR" sz="1400" b="0" i="1" smtClean="0">
                                  <a:latin typeface="Cambria Math" panose="02040503050406030204" pitchFamily="18" charset="0"/>
                                </a:rPr>
                                <m:t>2</m:t>
                              </m:r>
                            </m:sup>
                          </m:sSubSup>
                        </m:den>
                      </m:f>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1</m:t>
                          </m:r>
                        </m:num>
                        <m:den>
                          <m:rad>
                            <m:radPr>
                              <m:degHide m:val="on"/>
                              <m:ctrlPr>
                                <a:rPr lang="fr-FR" sz="1400" b="0" i="1" smtClean="0">
                                  <a:latin typeface="Cambria Math" panose="02040503050406030204" pitchFamily="18" charset="0"/>
                                </a:rPr>
                              </m:ctrlPr>
                            </m:radPr>
                            <m:deg/>
                            <m:e>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𝐿</m:t>
                                  </m:r>
                                </m:e>
                                <m:sub>
                                  <m:r>
                                    <a:rPr lang="fr-FR" sz="1400" b="0" i="1" smtClean="0">
                                      <a:latin typeface="Cambria Math" panose="02040503050406030204" pitchFamily="18" charset="0"/>
                                    </a:rPr>
                                    <m:t>𝑠</m:t>
                                  </m:r>
                                </m:sub>
                              </m:sSub>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𝑠</m:t>
                                  </m:r>
                                </m:sub>
                              </m:sSub>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𝐿</m:t>
                                  </m:r>
                                </m:e>
                                <m:sub>
                                  <m:r>
                                    <a:rPr lang="fr-FR" sz="1400" b="0" i="1" smtClean="0">
                                      <a:latin typeface="Cambria Math" panose="02040503050406030204" pitchFamily="18" charset="0"/>
                                    </a:rPr>
                                    <m:t>𝑝</m:t>
                                  </m:r>
                                </m:sub>
                              </m:sSub>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𝑝</m:t>
                                  </m:r>
                                </m:sub>
                              </m:sSub>
                              <m:r>
                                <a:rPr lang="fr-FR" sz="1400" b="0" i="1" smtClean="0">
                                  <a:latin typeface="Cambria Math" panose="02040503050406030204" pitchFamily="18" charset="0"/>
                                </a:rPr>
                                <m:t> </m:t>
                              </m:r>
                            </m:e>
                          </m:rad>
                        </m:den>
                      </m:f>
                    </m:oMath>
                  </m:oMathPara>
                </a14:m>
                <a:endParaRPr lang="fr-FR" sz="1400" dirty="0"/>
              </a:p>
            </p:txBody>
          </p:sp>
        </mc:Choice>
        <mc:Fallback>
          <p:sp>
            <p:nvSpPr>
              <p:cNvPr id="14" name="ZoneTexte 13"/>
              <p:cNvSpPr txBox="1">
                <a:spLocks noRot="1" noChangeAspect="1" noMove="1" noResize="1" noEditPoints="1" noAdjustHandles="1" noChangeArrowheads="1" noChangeShapeType="1" noTextEdit="1"/>
              </p:cNvSpPr>
              <p:nvPr/>
            </p:nvSpPr>
            <p:spPr>
              <a:xfrm>
                <a:off x="6153778" y="2436214"/>
                <a:ext cx="2543132" cy="495136"/>
              </a:xfrm>
              <a:prstGeom prst="rect">
                <a:avLst/>
              </a:prstGeom>
              <a:blipFill rotWithShape="0">
                <a:blip r:embed="rId6"/>
                <a:stretch>
                  <a:fillRect l="-1196" t="-1235" b="-7407"/>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6" name="ZoneTexte 15"/>
              <p:cNvSpPr txBox="1"/>
              <p:nvPr/>
            </p:nvSpPr>
            <p:spPr>
              <a:xfrm>
                <a:off x="406575" y="3198739"/>
                <a:ext cx="3301930" cy="495649"/>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d>
                        <m:dPr>
                          <m:ctrlPr>
                            <a:rPr lang="fr-FR" sz="1400" i="1" smtClean="0">
                              <a:latin typeface="Cambria Math" panose="02040503050406030204" pitchFamily="18" charset="0"/>
                            </a:rPr>
                          </m:ctrlPr>
                        </m:dPr>
                        <m:e>
                          <m:f>
                            <m:fPr>
                              <m:ctrlPr>
                                <a:rPr lang="fr-FR" sz="1400" i="1" smtClean="0">
                                  <a:latin typeface="Cambria Math" panose="02040503050406030204" pitchFamily="18" charset="0"/>
                                </a:rPr>
                              </m:ctrlPr>
                            </m:fPr>
                            <m:num>
                              <m:r>
                                <a:rPr lang="fr-FR" sz="1400" b="0" i="1" smtClean="0">
                                  <a:latin typeface="Cambria Math" panose="02040503050406030204" pitchFamily="18" charset="0"/>
                                </a:rPr>
                                <m:t>1</m:t>
                              </m:r>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𝑠</m:t>
                                  </m:r>
                                </m:sub>
                                <m:sup>
                                  <m:r>
                                    <a:rPr lang="fr-FR" sz="1400" b="0" i="1" smtClean="0">
                                      <a:latin typeface="Cambria Math" panose="02040503050406030204" pitchFamily="18" charset="0"/>
                                    </a:rPr>
                                    <m:t>2</m:t>
                                  </m:r>
                                </m:sup>
                              </m:sSubSup>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𝑝</m:t>
                                  </m:r>
                                </m:sub>
                                <m:sup>
                                  <m:r>
                                    <a:rPr lang="fr-FR" sz="1400" b="0" i="1" smtClean="0">
                                      <a:latin typeface="Cambria Math" panose="02040503050406030204" pitchFamily="18" charset="0"/>
                                    </a:rPr>
                                    <m:t>2</m:t>
                                  </m:r>
                                </m:sup>
                              </m:sSubSup>
                            </m:den>
                          </m:f>
                        </m:e>
                      </m:d>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h</m:t>
                          </m:r>
                        </m:e>
                        <m:sup>
                          <m:r>
                            <a:rPr lang="fr-FR" sz="1400" b="0" i="1" smtClean="0">
                              <a:latin typeface="Cambria Math" panose="02040503050406030204" pitchFamily="18" charset="0"/>
                            </a:rPr>
                            <m:t>4</m:t>
                          </m:r>
                        </m:sup>
                      </m:sSup>
                      <m:r>
                        <a:rPr lang="fr-FR" sz="1400" b="0" i="1" smtClean="0">
                          <a:latin typeface="Cambria Math" panose="02040503050406030204" pitchFamily="18" charset="0"/>
                        </a:rPr>
                        <m:t>−</m:t>
                      </m:r>
                      <m:d>
                        <m:dPr>
                          <m:ctrlPr>
                            <a:rPr lang="fr-FR" sz="1400" b="0" i="1" smtClean="0">
                              <a:latin typeface="Cambria Math" panose="02040503050406030204" pitchFamily="18" charset="0"/>
                            </a:rPr>
                          </m:ctrlPr>
                        </m:dPr>
                        <m:e>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𝑠</m:t>
                                  </m:r>
                                </m:sub>
                              </m:sSub>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𝑝</m:t>
                                  </m:r>
                                </m:sub>
                                <m:sup>
                                  <m:r>
                                    <a:rPr lang="fr-FR" sz="1400" b="0" i="1" smtClean="0">
                                      <a:latin typeface="Cambria Math" panose="02040503050406030204" pitchFamily="18" charset="0"/>
                                    </a:rPr>
                                    <m:t>2</m:t>
                                  </m:r>
                                </m:sup>
                              </m:sSubSup>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𝑝</m:t>
                                  </m:r>
                                </m:sub>
                              </m:sSub>
                            </m:den>
                          </m:f>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1</m:t>
                              </m:r>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𝑠</m:t>
                                  </m:r>
                                </m:sub>
                                <m:sup>
                                  <m:r>
                                    <a:rPr lang="fr-FR" sz="1400" b="0" i="1" smtClean="0">
                                      <a:latin typeface="Cambria Math" panose="02040503050406030204" pitchFamily="18" charset="0"/>
                                    </a:rPr>
                                    <m:t>2</m:t>
                                  </m:r>
                                </m:sup>
                              </m:sSubSup>
                            </m:den>
                          </m:f>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1</m:t>
                              </m:r>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𝑝</m:t>
                                  </m:r>
                                </m:sub>
                                <m:sup>
                                  <m:r>
                                    <a:rPr lang="fr-FR" sz="1400" b="0" i="1" smtClean="0">
                                      <a:latin typeface="Cambria Math" panose="02040503050406030204" pitchFamily="18" charset="0"/>
                                    </a:rPr>
                                    <m:t>2</m:t>
                                  </m:r>
                                </m:sup>
                              </m:sSubSup>
                            </m:den>
                          </m:f>
                        </m:e>
                      </m:d>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h</m:t>
                          </m:r>
                        </m:e>
                        <m:sup>
                          <m:r>
                            <a:rPr lang="fr-FR" sz="1400" b="0" i="1" smtClean="0">
                              <a:latin typeface="Cambria Math" panose="02040503050406030204" pitchFamily="18" charset="0"/>
                            </a:rPr>
                            <m:t>2</m:t>
                          </m:r>
                        </m:sup>
                      </m:sSup>
                      <m:r>
                        <a:rPr lang="fr-FR" sz="1400" b="0" i="1" smtClean="0">
                          <a:latin typeface="Cambria Math" panose="02040503050406030204" pitchFamily="18" charset="0"/>
                        </a:rPr>
                        <m:t>+1=0</m:t>
                      </m:r>
                    </m:oMath>
                  </m:oMathPara>
                </a14:m>
                <a:endParaRPr lang="fr-FR" sz="1400" dirty="0"/>
              </a:p>
            </p:txBody>
          </p:sp>
        </mc:Choice>
        <mc:Fallback>
          <p:sp>
            <p:nvSpPr>
              <p:cNvPr id="16" name="ZoneTexte 15"/>
              <p:cNvSpPr txBox="1">
                <a:spLocks noRot="1" noChangeAspect="1" noMove="1" noResize="1" noEditPoints="1" noAdjustHandles="1" noChangeArrowheads="1" noChangeShapeType="1" noTextEdit="1"/>
              </p:cNvSpPr>
              <p:nvPr/>
            </p:nvSpPr>
            <p:spPr>
              <a:xfrm>
                <a:off x="406575" y="3198739"/>
                <a:ext cx="3301930" cy="495649"/>
              </a:xfrm>
              <a:prstGeom prst="rect">
                <a:avLst/>
              </a:prstGeom>
              <a:blipFill rotWithShape="0">
                <a:blip r:embed="rId7"/>
                <a:stretch>
                  <a:fillRect r="-924" b="-9877"/>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18" name="ZoneTexte 17"/>
              <p:cNvSpPr txBox="1"/>
              <p:nvPr/>
            </p:nvSpPr>
            <p:spPr>
              <a:xfrm>
                <a:off x="406575" y="3967310"/>
                <a:ext cx="7205370" cy="508794"/>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f>
                        <m:fPr>
                          <m:ctrlPr>
                            <a:rPr lang="fr-FR" sz="140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𝑠</m:t>
                              </m:r>
                            </m:sub>
                          </m:sSub>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𝐶</m:t>
                              </m:r>
                            </m:e>
                            <m:sub>
                              <m:r>
                                <a:rPr lang="fr-FR" sz="1400" b="0" i="1" smtClean="0">
                                  <a:latin typeface="Cambria Math" panose="02040503050406030204" pitchFamily="18" charset="0"/>
                                </a:rPr>
                                <m:t>𝑝</m:t>
                              </m:r>
                            </m:sub>
                          </m:sSub>
                        </m:den>
                      </m:f>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r>
                                <a:rPr lang="fr-FR" sz="1400" b="0" i="1" smtClean="0">
                                  <a:latin typeface="Cambria Math" panose="02040503050406030204" pitchFamily="18" charset="0"/>
                                </a:rPr>
                                <m:t>1</m:t>
                              </m:r>
                            </m:sub>
                            <m:sup>
                              <m:r>
                                <a:rPr lang="fr-FR" sz="1400" b="0" i="1" smtClean="0">
                                  <a:latin typeface="Cambria Math" panose="02040503050406030204" pitchFamily="18" charset="0"/>
                                </a:rPr>
                                <m:t>2</m:t>
                              </m:r>
                            </m:sup>
                          </m:sSubSup>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𝑛</m:t>
                              </m:r>
                              <m:r>
                                <a:rPr lang="fr-FR" sz="1400" b="0" i="1" smtClean="0">
                                  <a:latin typeface="Cambria Math" panose="02040503050406030204" pitchFamily="18" charset="0"/>
                                </a:rPr>
                                <m:t>2</m:t>
                              </m:r>
                            </m:sub>
                            <m:sup>
                              <m:r>
                                <a:rPr lang="fr-FR" sz="1400" b="0" i="1" smtClean="0">
                                  <a:latin typeface="Cambria Math" panose="02040503050406030204" pitchFamily="18" charset="0"/>
                                </a:rPr>
                                <m:t>2</m:t>
                              </m:r>
                            </m:sup>
                          </m:sSubSup>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𝑝</m:t>
                              </m:r>
                            </m:sub>
                            <m:sup>
                              <m:r>
                                <a:rPr lang="fr-FR" sz="1400" b="0" i="1" smtClean="0">
                                  <a:latin typeface="Cambria Math" panose="02040503050406030204" pitchFamily="18" charset="0"/>
                                </a:rPr>
                                <m:t>2</m:t>
                              </m:r>
                            </m:sup>
                          </m:sSubSup>
                        </m:num>
                        <m:den>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𝑠</m:t>
                              </m:r>
                            </m:sub>
                            <m:sup>
                              <m:r>
                                <a:rPr lang="fr-FR" sz="1400" b="0" i="1" smtClean="0">
                                  <a:latin typeface="Cambria Math" panose="02040503050406030204" pitchFamily="18" charset="0"/>
                                </a:rPr>
                                <m:t>2</m:t>
                              </m:r>
                            </m:sup>
                          </m:sSubSup>
                          <m:r>
                            <a:rPr lang="fr-FR" sz="1400" b="0" i="1" smtClean="0">
                              <a:latin typeface="Cambria Math" panose="02040503050406030204" pitchFamily="18" charset="0"/>
                            </a:rPr>
                            <m:t> </m:t>
                          </m:r>
                        </m:den>
                      </m:f>
                      <m:r>
                        <a:rPr lang="fr-FR" sz="1400" b="0" i="1" smtClean="0">
                          <a:latin typeface="Cambria Math" panose="02040503050406030204" pitchFamily="18" charset="0"/>
                        </a:rPr>
                        <m:t>−1</m:t>
                      </m:r>
                      <m:r>
                        <a:rPr lang="fr-FR" sz="1400" b="0" i="1" smtClean="0">
                          <a:latin typeface="Cambria Math" panose="02040503050406030204" pitchFamily="18" charset="0"/>
                          <a:ea typeface="Cambria Math" panose="02040503050406030204" pitchFamily="18" charset="0"/>
                        </a:rPr>
                        <m:t>⟹</m:t>
                      </m:r>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𝐶</m:t>
                          </m:r>
                        </m:e>
                        <m:sub>
                          <m:r>
                            <a:rPr lang="fr-FR" sz="1400" b="0" i="1" smtClean="0">
                              <a:latin typeface="Cambria Math" panose="02040503050406030204" pitchFamily="18" charset="0"/>
                              <a:ea typeface="Cambria Math" panose="02040503050406030204" pitchFamily="18" charset="0"/>
                            </a:rPr>
                            <m:t>𝑝</m:t>
                          </m:r>
                        </m:sub>
                      </m:sSub>
                      <m:r>
                        <a:rPr lang="fr-FR" sz="1400" b="0" i="1" smtClean="0">
                          <a:latin typeface="Cambria Math" panose="02040503050406030204" pitchFamily="18" charset="0"/>
                          <a:ea typeface="Cambria Math" panose="02040503050406030204" pitchFamily="18" charset="0"/>
                        </a:rPr>
                        <m:t>=</m:t>
                      </m:r>
                      <m:f>
                        <m:fPr>
                          <m:ctrlPr>
                            <a:rPr lang="fr-FR" sz="1400" b="0" i="1" smtClean="0">
                              <a:latin typeface="Cambria Math" panose="02040503050406030204" pitchFamily="18" charset="0"/>
                              <a:ea typeface="Cambria Math" panose="02040503050406030204" pitchFamily="18" charset="0"/>
                            </a:rPr>
                          </m:ctrlPr>
                        </m:fPr>
                        <m:num>
                          <m:sSubSup>
                            <m:sSubSupPr>
                              <m:ctrlPr>
                                <a:rPr lang="fr-FR" sz="1400" i="1">
                                  <a:latin typeface="Cambria Math" panose="02040503050406030204" pitchFamily="18" charset="0"/>
                                </a:rPr>
                              </m:ctrlPr>
                            </m:sSubSupPr>
                            <m:e>
                              <m:r>
                                <a:rPr lang="fr-FR" sz="1400" i="1">
                                  <a:latin typeface="Cambria Math" panose="02040503050406030204" pitchFamily="18" charset="0"/>
                                </a:rPr>
                                <m:t>h</m:t>
                              </m:r>
                            </m:e>
                            <m:sub>
                              <m:r>
                                <a:rPr lang="fr-FR" sz="1400" i="1">
                                  <a:latin typeface="Cambria Math" panose="02040503050406030204" pitchFamily="18" charset="0"/>
                                </a:rPr>
                                <m:t>𝑠</m:t>
                              </m:r>
                            </m:sub>
                            <m:sup>
                              <m:r>
                                <a:rPr lang="fr-FR" sz="1400" i="1">
                                  <a:latin typeface="Cambria Math" panose="02040503050406030204" pitchFamily="18" charset="0"/>
                                </a:rPr>
                                <m:t>2</m:t>
                              </m:r>
                            </m:sup>
                          </m:sSubSup>
                        </m:num>
                        <m:den>
                          <m:sSubSup>
                            <m:sSubSupPr>
                              <m:ctrlPr>
                                <a:rPr lang="fr-FR" sz="1400" i="1">
                                  <a:latin typeface="Cambria Math" panose="02040503050406030204" pitchFamily="18" charset="0"/>
                                </a:rPr>
                              </m:ctrlPr>
                            </m:sSubSupPr>
                            <m:e>
                              <m:r>
                                <a:rPr lang="fr-FR" sz="1400" i="1">
                                  <a:latin typeface="Cambria Math" panose="02040503050406030204" pitchFamily="18" charset="0"/>
                                </a:rPr>
                                <m:t>h</m:t>
                              </m:r>
                            </m:e>
                            <m:sub>
                              <m:r>
                                <a:rPr lang="fr-FR" sz="1400" i="1">
                                  <a:latin typeface="Cambria Math" panose="02040503050406030204" pitchFamily="18" charset="0"/>
                                </a:rPr>
                                <m:t>𝑛</m:t>
                              </m:r>
                              <m:r>
                                <a:rPr lang="fr-FR" sz="1400" i="1">
                                  <a:latin typeface="Cambria Math" panose="02040503050406030204" pitchFamily="18" charset="0"/>
                                </a:rPr>
                                <m:t>1</m:t>
                              </m:r>
                            </m:sub>
                            <m:sup>
                              <m:r>
                                <a:rPr lang="fr-FR" sz="1400" i="1">
                                  <a:latin typeface="Cambria Math" panose="02040503050406030204" pitchFamily="18" charset="0"/>
                                </a:rPr>
                                <m:t>2</m:t>
                              </m:r>
                            </m:sup>
                          </m:sSubSup>
                          <m:r>
                            <a:rPr lang="fr-FR" sz="1400" i="1">
                              <a:latin typeface="Cambria Math" panose="02040503050406030204" pitchFamily="18" charset="0"/>
                            </a:rPr>
                            <m:t>+</m:t>
                          </m:r>
                          <m:sSubSup>
                            <m:sSubSupPr>
                              <m:ctrlPr>
                                <a:rPr lang="fr-FR" sz="1400" i="1">
                                  <a:latin typeface="Cambria Math" panose="02040503050406030204" pitchFamily="18" charset="0"/>
                                </a:rPr>
                              </m:ctrlPr>
                            </m:sSubSupPr>
                            <m:e>
                              <m:r>
                                <a:rPr lang="fr-FR" sz="1400" i="1">
                                  <a:latin typeface="Cambria Math" panose="02040503050406030204" pitchFamily="18" charset="0"/>
                                </a:rPr>
                                <m:t>h</m:t>
                              </m:r>
                            </m:e>
                            <m:sub>
                              <m:r>
                                <a:rPr lang="fr-FR" sz="1400" i="1">
                                  <a:latin typeface="Cambria Math" panose="02040503050406030204" pitchFamily="18" charset="0"/>
                                </a:rPr>
                                <m:t>𝑛</m:t>
                              </m:r>
                              <m:r>
                                <a:rPr lang="fr-FR" sz="1400" i="1">
                                  <a:latin typeface="Cambria Math" panose="02040503050406030204" pitchFamily="18" charset="0"/>
                                </a:rPr>
                                <m:t>2</m:t>
                              </m:r>
                            </m:sub>
                            <m:sup>
                              <m:r>
                                <a:rPr lang="fr-FR" sz="1400" i="1">
                                  <a:latin typeface="Cambria Math" panose="02040503050406030204" pitchFamily="18" charset="0"/>
                                </a:rPr>
                                <m:t>2</m:t>
                              </m:r>
                            </m:sup>
                          </m:sSubSup>
                          <m:r>
                            <a:rPr lang="fr-FR" sz="1400" i="1">
                              <a:latin typeface="Cambria Math" panose="02040503050406030204" pitchFamily="18" charset="0"/>
                            </a:rPr>
                            <m:t>−</m:t>
                          </m:r>
                          <m:sSubSup>
                            <m:sSubSupPr>
                              <m:ctrlPr>
                                <a:rPr lang="fr-FR" sz="1400" i="1">
                                  <a:latin typeface="Cambria Math" panose="02040503050406030204" pitchFamily="18" charset="0"/>
                                </a:rPr>
                              </m:ctrlPr>
                            </m:sSubSupPr>
                            <m:e>
                              <m:r>
                                <a:rPr lang="fr-FR" sz="1400" i="1">
                                  <a:latin typeface="Cambria Math" panose="02040503050406030204" pitchFamily="18" charset="0"/>
                                </a:rPr>
                                <m:t>h</m:t>
                              </m:r>
                            </m:e>
                            <m:sub>
                              <m:r>
                                <a:rPr lang="fr-FR" sz="1400" i="1">
                                  <a:latin typeface="Cambria Math" panose="02040503050406030204" pitchFamily="18" charset="0"/>
                                </a:rPr>
                                <m:t>𝑝</m:t>
                              </m:r>
                            </m:sub>
                            <m:sup>
                              <m:r>
                                <a:rPr lang="fr-FR" sz="1400" i="1">
                                  <a:latin typeface="Cambria Math" panose="02040503050406030204" pitchFamily="18" charset="0"/>
                                </a:rPr>
                                <m:t>2</m:t>
                              </m:r>
                            </m:sup>
                          </m:sSubSup>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h</m:t>
                              </m:r>
                            </m:e>
                            <m:sub>
                              <m:r>
                                <a:rPr lang="fr-FR" sz="1400" b="0" i="1" smtClean="0">
                                  <a:latin typeface="Cambria Math" panose="02040503050406030204" pitchFamily="18" charset="0"/>
                                </a:rPr>
                                <m:t>𝑠</m:t>
                              </m:r>
                            </m:sub>
                            <m:sup>
                              <m:r>
                                <a:rPr lang="fr-FR" sz="1400" b="0" i="1" smtClean="0">
                                  <a:latin typeface="Cambria Math" panose="02040503050406030204" pitchFamily="18" charset="0"/>
                                </a:rPr>
                                <m:t>2</m:t>
                              </m:r>
                            </m:sup>
                          </m:sSubSup>
                        </m:den>
                      </m:f>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𝐶</m:t>
                          </m:r>
                        </m:e>
                        <m:sub>
                          <m:r>
                            <a:rPr lang="fr-FR" sz="1400" b="0" i="1" smtClean="0">
                              <a:latin typeface="Cambria Math" panose="02040503050406030204" pitchFamily="18" charset="0"/>
                              <a:ea typeface="Cambria Math" panose="02040503050406030204" pitchFamily="18" charset="0"/>
                            </a:rPr>
                            <m:t>𝑠</m:t>
                          </m:r>
                        </m:sub>
                      </m:sSub>
                      <m:r>
                        <a:rPr lang="fr-FR" sz="1400" b="0" i="1" smtClean="0">
                          <a:latin typeface="Cambria Math" panose="02040503050406030204" pitchFamily="18" charset="0"/>
                          <a:ea typeface="Cambria Math" panose="02040503050406030204" pitchFamily="18" charset="0"/>
                        </a:rPr>
                        <m:t>⟹</m:t>
                      </m:r>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𝑋</m:t>
                          </m:r>
                        </m:e>
                        <m:sub>
                          <m:r>
                            <a:rPr lang="fr-FR" sz="1400" b="0" i="1" smtClean="0">
                              <a:latin typeface="Cambria Math" panose="02040503050406030204" pitchFamily="18" charset="0"/>
                              <a:ea typeface="Cambria Math" panose="02040503050406030204" pitchFamily="18" charset="0"/>
                            </a:rPr>
                            <m:t>𝐶𝑝</m:t>
                          </m:r>
                        </m:sub>
                      </m:sSub>
                      <m:r>
                        <a:rPr lang="fr-FR" sz="1400" b="0" i="1" smtClean="0">
                          <a:latin typeface="Cambria Math" panose="02040503050406030204" pitchFamily="18" charset="0"/>
                          <a:ea typeface="Cambria Math" panose="02040503050406030204" pitchFamily="18" charset="0"/>
                        </a:rPr>
                        <m:t>=</m:t>
                      </m:r>
                      <m:f>
                        <m:fPr>
                          <m:ctrlPr>
                            <a:rPr lang="fr-FR" sz="1400" b="0" i="1" smtClean="0">
                              <a:latin typeface="Cambria Math" panose="02040503050406030204" pitchFamily="18" charset="0"/>
                              <a:ea typeface="Cambria Math" panose="02040503050406030204" pitchFamily="18" charset="0"/>
                            </a:rPr>
                          </m:ctrlPr>
                        </m:fPr>
                        <m:num>
                          <m:sSubSup>
                            <m:sSubSupPr>
                              <m:ctrlPr>
                                <a:rPr lang="fr-FR" sz="1400" i="1">
                                  <a:latin typeface="Cambria Math" panose="02040503050406030204" pitchFamily="18" charset="0"/>
                                </a:rPr>
                              </m:ctrlPr>
                            </m:sSubSupPr>
                            <m:e>
                              <m:r>
                                <a:rPr lang="fr-FR" sz="1400" i="1">
                                  <a:latin typeface="Cambria Math" panose="02040503050406030204" pitchFamily="18" charset="0"/>
                                </a:rPr>
                                <m:t>h</m:t>
                              </m:r>
                            </m:e>
                            <m:sub>
                              <m:r>
                                <a:rPr lang="fr-FR" sz="1400" i="1">
                                  <a:latin typeface="Cambria Math" panose="02040503050406030204" pitchFamily="18" charset="0"/>
                                </a:rPr>
                                <m:t>𝑛</m:t>
                              </m:r>
                              <m:r>
                                <a:rPr lang="fr-FR" sz="1400" i="1">
                                  <a:latin typeface="Cambria Math" panose="02040503050406030204" pitchFamily="18" charset="0"/>
                                </a:rPr>
                                <m:t>1</m:t>
                              </m:r>
                            </m:sub>
                            <m:sup>
                              <m:r>
                                <a:rPr lang="fr-FR" sz="1400" i="1">
                                  <a:latin typeface="Cambria Math" panose="02040503050406030204" pitchFamily="18" charset="0"/>
                                </a:rPr>
                                <m:t>2</m:t>
                              </m:r>
                            </m:sup>
                          </m:sSubSup>
                          <m:r>
                            <a:rPr lang="fr-FR" sz="1400" i="1">
                              <a:latin typeface="Cambria Math" panose="02040503050406030204" pitchFamily="18" charset="0"/>
                            </a:rPr>
                            <m:t>+</m:t>
                          </m:r>
                          <m:sSubSup>
                            <m:sSubSupPr>
                              <m:ctrlPr>
                                <a:rPr lang="fr-FR" sz="1400" i="1">
                                  <a:latin typeface="Cambria Math" panose="02040503050406030204" pitchFamily="18" charset="0"/>
                                </a:rPr>
                              </m:ctrlPr>
                            </m:sSubSupPr>
                            <m:e>
                              <m:r>
                                <a:rPr lang="fr-FR" sz="1400" i="1">
                                  <a:latin typeface="Cambria Math" panose="02040503050406030204" pitchFamily="18" charset="0"/>
                                </a:rPr>
                                <m:t>h</m:t>
                              </m:r>
                            </m:e>
                            <m:sub>
                              <m:r>
                                <a:rPr lang="fr-FR" sz="1400" i="1">
                                  <a:latin typeface="Cambria Math" panose="02040503050406030204" pitchFamily="18" charset="0"/>
                                </a:rPr>
                                <m:t>𝑛</m:t>
                              </m:r>
                              <m:r>
                                <a:rPr lang="fr-FR" sz="1400" i="1">
                                  <a:latin typeface="Cambria Math" panose="02040503050406030204" pitchFamily="18" charset="0"/>
                                </a:rPr>
                                <m:t>2</m:t>
                              </m:r>
                            </m:sub>
                            <m:sup>
                              <m:r>
                                <a:rPr lang="fr-FR" sz="1400" i="1">
                                  <a:latin typeface="Cambria Math" panose="02040503050406030204" pitchFamily="18" charset="0"/>
                                </a:rPr>
                                <m:t>2</m:t>
                              </m:r>
                            </m:sup>
                          </m:sSubSup>
                          <m:r>
                            <a:rPr lang="fr-FR" sz="1400" i="1">
                              <a:latin typeface="Cambria Math" panose="02040503050406030204" pitchFamily="18" charset="0"/>
                            </a:rPr>
                            <m:t>−</m:t>
                          </m:r>
                          <m:sSubSup>
                            <m:sSubSupPr>
                              <m:ctrlPr>
                                <a:rPr lang="fr-FR" sz="1400" i="1">
                                  <a:latin typeface="Cambria Math" panose="02040503050406030204" pitchFamily="18" charset="0"/>
                                </a:rPr>
                              </m:ctrlPr>
                            </m:sSubSupPr>
                            <m:e>
                              <m:r>
                                <a:rPr lang="fr-FR" sz="1400" i="1">
                                  <a:latin typeface="Cambria Math" panose="02040503050406030204" pitchFamily="18" charset="0"/>
                                </a:rPr>
                                <m:t>h</m:t>
                              </m:r>
                            </m:e>
                            <m:sub>
                              <m:r>
                                <a:rPr lang="fr-FR" sz="1400" i="1">
                                  <a:latin typeface="Cambria Math" panose="02040503050406030204" pitchFamily="18" charset="0"/>
                                </a:rPr>
                                <m:t>𝑝</m:t>
                              </m:r>
                            </m:sub>
                            <m:sup>
                              <m:r>
                                <a:rPr lang="fr-FR" sz="1400" i="1">
                                  <a:latin typeface="Cambria Math" panose="02040503050406030204" pitchFamily="18" charset="0"/>
                                </a:rPr>
                                <m:t>2</m:t>
                              </m:r>
                            </m:sup>
                          </m:sSubSup>
                          <m:r>
                            <a:rPr lang="fr-FR" sz="1400" i="1">
                              <a:latin typeface="Cambria Math" panose="02040503050406030204" pitchFamily="18" charset="0"/>
                            </a:rPr>
                            <m:t>−</m:t>
                          </m:r>
                          <m:sSubSup>
                            <m:sSubSupPr>
                              <m:ctrlPr>
                                <a:rPr lang="fr-FR" sz="1400" i="1">
                                  <a:latin typeface="Cambria Math" panose="02040503050406030204" pitchFamily="18" charset="0"/>
                                </a:rPr>
                              </m:ctrlPr>
                            </m:sSubSupPr>
                            <m:e>
                              <m:r>
                                <a:rPr lang="fr-FR" sz="1400" i="1">
                                  <a:latin typeface="Cambria Math" panose="02040503050406030204" pitchFamily="18" charset="0"/>
                                </a:rPr>
                                <m:t>h</m:t>
                              </m:r>
                            </m:e>
                            <m:sub>
                              <m:r>
                                <a:rPr lang="fr-FR" sz="1400" i="1">
                                  <a:latin typeface="Cambria Math" panose="02040503050406030204" pitchFamily="18" charset="0"/>
                                </a:rPr>
                                <m:t>𝑠</m:t>
                              </m:r>
                            </m:sub>
                            <m:sup>
                              <m:r>
                                <a:rPr lang="fr-FR" sz="1400" i="1">
                                  <a:latin typeface="Cambria Math" panose="02040503050406030204" pitchFamily="18" charset="0"/>
                                </a:rPr>
                                <m:t>2</m:t>
                              </m:r>
                            </m:sup>
                          </m:sSubSup>
                        </m:num>
                        <m:den>
                          <m:sSubSup>
                            <m:sSubSupPr>
                              <m:ctrlPr>
                                <a:rPr lang="fr-FR" sz="1400" i="1">
                                  <a:latin typeface="Cambria Math" panose="02040503050406030204" pitchFamily="18" charset="0"/>
                                </a:rPr>
                              </m:ctrlPr>
                            </m:sSubSupPr>
                            <m:e>
                              <m:r>
                                <a:rPr lang="fr-FR" sz="1400" i="1">
                                  <a:latin typeface="Cambria Math" panose="02040503050406030204" pitchFamily="18" charset="0"/>
                                </a:rPr>
                                <m:t>h</m:t>
                              </m:r>
                            </m:e>
                            <m:sub>
                              <m:r>
                                <a:rPr lang="fr-FR" sz="1400" i="1">
                                  <a:latin typeface="Cambria Math" panose="02040503050406030204" pitchFamily="18" charset="0"/>
                                </a:rPr>
                                <m:t>𝑠</m:t>
                              </m:r>
                            </m:sub>
                            <m:sup>
                              <m:r>
                                <a:rPr lang="fr-FR" sz="1400" i="1">
                                  <a:latin typeface="Cambria Math" panose="02040503050406030204" pitchFamily="18" charset="0"/>
                                </a:rPr>
                                <m:t>2</m:t>
                              </m:r>
                            </m:sup>
                          </m:sSubSup>
                        </m:den>
                      </m:f>
                      <m:sSub>
                        <m:sSubPr>
                          <m:ctrlPr>
                            <a:rPr lang="fr-FR" sz="1400" b="0" i="1" smtClean="0">
                              <a:latin typeface="Cambria Math" panose="02040503050406030204" pitchFamily="18" charset="0"/>
                              <a:ea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𝑋</m:t>
                          </m:r>
                        </m:e>
                        <m:sub>
                          <m:r>
                            <a:rPr lang="fr-FR" sz="1400" b="0" i="1" smtClean="0">
                              <a:latin typeface="Cambria Math" panose="02040503050406030204" pitchFamily="18" charset="0"/>
                              <a:ea typeface="Cambria Math" panose="02040503050406030204" pitchFamily="18" charset="0"/>
                            </a:rPr>
                            <m:t>𝐶𝑠</m:t>
                          </m:r>
                        </m:sub>
                      </m:sSub>
                    </m:oMath>
                  </m:oMathPara>
                </a14:m>
                <a:endParaRPr lang="fr-FR" sz="1400" dirty="0"/>
              </a:p>
            </p:txBody>
          </p:sp>
        </mc:Choice>
        <mc:Fallback>
          <p:sp>
            <p:nvSpPr>
              <p:cNvPr id="18" name="ZoneTexte 17"/>
              <p:cNvSpPr txBox="1">
                <a:spLocks noRot="1" noChangeAspect="1" noMove="1" noResize="1" noEditPoints="1" noAdjustHandles="1" noChangeArrowheads="1" noChangeShapeType="1" noTextEdit="1"/>
              </p:cNvSpPr>
              <p:nvPr/>
            </p:nvSpPr>
            <p:spPr>
              <a:xfrm>
                <a:off x="406575" y="3967310"/>
                <a:ext cx="7205370" cy="508794"/>
              </a:xfrm>
              <a:prstGeom prst="rect">
                <a:avLst/>
              </a:prstGeom>
              <a:blipFill rotWithShape="0">
                <a:blip r:embed="rId8"/>
                <a:stretch>
                  <a:fillRect b="-1205"/>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22" name="ZoneTexte 21"/>
              <p:cNvSpPr txBox="1"/>
              <p:nvPr/>
            </p:nvSpPr>
            <p:spPr>
              <a:xfrm>
                <a:off x="446697" y="4902012"/>
                <a:ext cx="2739083" cy="298415"/>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fr-FR" b="0" i="1" smtClean="0">
                              <a:latin typeface="Cambria Math" panose="02040503050406030204" pitchFamily="18" charset="0"/>
                            </a:rPr>
                          </m:ctrlPr>
                        </m:sSubPr>
                        <m:e>
                          <m:r>
                            <a:rPr lang="fr-FR" b="0" i="1" smtClean="0">
                              <a:latin typeface="Cambria Math" panose="02040503050406030204" pitchFamily="18" charset="0"/>
                            </a:rPr>
                            <m:t>𝜔</m:t>
                          </m:r>
                        </m:e>
                        <m:sub>
                          <m:r>
                            <a:rPr lang="fr-FR" b="0" i="1" smtClean="0">
                              <a:latin typeface="Cambria Math" panose="02040503050406030204" pitchFamily="18" charset="0"/>
                            </a:rPr>
                            <m:t>𝑠</m:t>
                          </m:r>
                        </m:sub>
                      </m:sSub>
                      <m:r>
                        <a:rPr lang="fr-FR" b="0" i="1" smtClean="0">
                          <a:latin typeface="Cambria Math" panose="02040503050406030204" pitchFamily="18" charset="0"/>
                        </a:rPr>
                        <m:t>=</m:t>
                      </m:r>
                      <m:sSub>
                        <m:sSubPr>
                          <m:ctrlPr>
                            <a:rPr lang="fr-FR" b="0" i="1" smtClean="0">
                              <a:latin typeface="Cambria Math" panose="02040503050406030204" pitchFamily="18" charset="0"/>
                            </a:rPr>
                          </m:ctrlPr>
                        </m:sSubPr>
                        <m:e>
                          <m:r>
                            <a:rPr lang="fr-FR" b="0" i="1" smtClean="0">
                              <a:latin typeface="Cambria Math" panose="02040503050406030204" pitchFamily="18" charset="0"/>
                            </a:rPr>
                            <m:t>h</m:t>
                          </m:r>
                        </m:e>
                        <m:sub>
                          <m:r>
                            <a:rPr lang="fr-FR" b="0" i="1" smtClean="0">
                              <a:latin typeface="Cambria Math" panose="02040503050406030204" pitchFamily="18" charset="0"/>
                            </a:rPr>
                            <m:t>𝑠</m:t>
                          </m:r>
                        </m:sub>
                      </m:sSub>
                      <m:sSub>
                        <m:sSubPr>
                          <m:ctrlPr>
                            <a:rPr lang="fr-FR" b="0" i="1" smtClean="0">
                              <a:latin typeface="Cambria Math" panose="02040503050406030204" pitchFamily="18" charset="0"/>
                            </a:rPr>
                          </m:ctrlPr>
                        </m:sSubPr>
                        <m:e>
                          <m:r>
                            <a:rPr lang="fr-FR" b="0" i="1" smtClean="0">
                              <a:latin typeface="Cambria Math" panose="02040503050406030204" pitchFamily="18" charset="0"/>
                            </a:rPr>
                            <m:t>𝜔</m:t>
                          </m:r>
                        </m:e>
                        <m:sub>
                          <m:r>
                            <a:rPr lang="fr-FR" b="0" i="1" smtClean="0">
                              <a:latin typeface="Cambria Math" panose="02040503050406030204" pitchFamily="18" charset="0"/>
                            </a:rPr>
                            <m:t>1</m:t>
                          </m:r>
                        </m:sub>
                      </m:sSub>
                      <m:r>
                        <a:rPr lang="fr-FR" b="0" i="1" smtClean="0">
                          <a:latin typeface="Cambria Math" panose="02040503050406030204" pitchFamily="18" charset="0"/>
                        </a:rPr>
                        <m:t>   </m:t>
                      </m:r>
                      <m:r>
                        <m:rPr>
                          <m:nor/>
                        </m:rPr>
                        <a:rPr lang="fr-FR" b="0" i="0" smtClean="0">
                          <a:latin typeface="Cambria Math" panose="02040503050406030204" pitchFamily="18" charset="0"/>
                        </a:rPr>
                        <m:t>et</m:t>
                      </m:r>
                      <m:r>
                        <a:rPr lang="fr-FR" b="0" i="1" smtClean="0">
                          <a:latin typeface="Cambria Math" panose="02040503050406030204" pitchFamily="18" charset="0"/>
                        </a:rPr>
                        <m:t>   </m:t>
                      </m:r>
                      <m:sSub>
                        <m:sSubPr>
                          <m:ctrlPr>
                            <a:rPr lang="fr-FR" b="0" i="1" smtClean="0">
                              <a:latin typeface="Cambria Math" panose="02040503050406030204" pitchFamily="18" charset="0"/>
                            </a:rPr>
                          </m:ctrlPr>
                        </m:sSubPr>
                        <m:e>
                          <m:r>
                            <a:rPr lang="fr-FR" b="0" i="1" smtClean="0">
                              <a:latin typeface="Cambria Math" panose="02040503050406030204" pitchFamily="18" charset="0"/>
                            </a:rPr>
                            <m:t>𝜔</m:t>
                          </m:r>
                        </m:e>
                        <m:sub>
                          <m:r>
                            <a:rPr lang="fr-FR" b="0" i="1" smtClean="0">
                              <a:latin typeface="Cambria Math" panose="02040503050406030204" pitchFamily="18" charset="0"/>
                            </a:rPr>
                            <m:t>𝑝</m:t>
                          </m:r>
                        </m:sub>
                      </m:sSub>
                      <m:r>
                        <a:rPr lang="fr-FR" b="0" i="1" smtClean="0">
                          <a:latin typeface="Cambria Math" panose="02040503050406030204" pitchFamily="18" charset="0"/>
                        </a:rPr>
                        <m:t>=</m:t>
                      </m:r>
                      <m:sSub>
                        <m:sSubPr>
                          <m:ctrlPr>
                            <a:rPr lang="fr-FR" b="0" i="1" smtClean="0">
                              <a:latin typeface="Cambria Math" panose="02040503050406030204" pitchFamily="18" charset="0"/>
                            </a:rPr>
                          </m:ctrlPr>
                        </m:sSubPr>
                        <m:e>
                          <m:r>
                            <a:rPr lang="fr-FR" b="0" i="1" smtClean="0">
                              <a:latin typeface="Cambria Math" panose="02040503050406030204" pitchFamily="18" charset="0"/>
                            </a:rPr>
                            <m:t>h</m:t>
                          </m:r>
                        </m:e>
                        <m:sub>
                          <m:r>
                            <a:rPr lang="fr-FR" b="0" i="1" smtClean="0">
                              <a:latin typeface="Cambria Math" panose="02040503050406030204" pitchFamily="18" charset="0"/>
                            </a:rPr>
                            <m:t>𝑝</m:t>
                          </m:r>
                        </m:sub>
                      </m:sSub>
                      <m:sSub>
                        <m:sSubPr>
                          <m:ctrlPr>
                            <a:rPr lang="fr-FR" b="0" i="1" smtClean="0">
                              <a:latin typeface="Cambria Math" panose="02040503050406030204" pitchFamily="18" charset="0"/>
                            </a:rPr>
                          </m:ctrlPr>
                        </m:sSubPr>
                        <m:e>
                          <m:r>
                            <a:rPr lang="fr-FR" b="0" i="1" smtClean="0">
                              <a:latin typeface="Cambria Math" panose="02040503050406030204" pitchFamily="18" charset="0"/>
                            </a:rPr>
                            <m:t>𝜔</m:t>
                          </m:r>
                        </m:e>
                        <m:sub>
                          <m:r>
                            <a:rPr lang="fr-FR" b="0" i="1" smtClean="0">
                              <a:latin typeface="Cambria Math" panose="02040503050406030204" pitchFamily="18" charset="0"/>
                            </a:rPr>
                            <m:t>1</m:t>
                          </m:r>
                        </m:sub>
                      </m:sSub>
                      <m:r>
                        <a:rPr lang="fr-FR" b="0" i="1" smtClean="0">
                          <a:latin typeface="Cambria Math" panose="02040503050406030204" pitchFamily="18" charset="0"/>
                        </a:rPr>
                        <m:t> </m:t>
                      </m:r>
                    </m:oMath>
                  </m:oMathPara>
                </a14:m>
                <a:endParaRPr lang="fr-FR" dirty="0"/>
              </a:p>
            </p:txBody>
          </p:sp>
        </mc:Choice>
        <mc:Fallback>
          <p:sp>
            <p:nvSpPr>
              <p:cNvPr id="22" name="ZoneTexte 21"/>
              <p:cNvSpPr txBox="1">
                <a:spLocks noRot="1" noChangeAspect="1" noMove="1" noResize="1" noEditPoints="1" noAdjustHandles="1" noChangeArrowheads="1" noChangeShapeType="1" noTextEdit="1"/>
              </p:cNvSpPr>
              <p:nvPr/>
            </p:nvSpPr>
            <p:spPr>
              <a:xfrm>
                <a:off x="446697" y="4902012"/>
                <a:ext cx="2739083" cy="298415"/>
              </a:xfrm>
              <a:prstGeom prst="rect">
                <a:avLst/>
              </a:prstGeom>
              <a:blipFill rotWithShape="0">
                <a:blip r:embed="rId9"/>
                <a:stretch>
                  <a:fillRect l="-889" b="-20408"/>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24" name="ZoneTexte 23"/>
              <p:cNvSpPr txBox="1"/>
              <p:nvPr/>
            </p:nvSpPr>
            <p:spPr>
              <a:xfrm>
                <a:off x="4481872" y="4729812"/>
                <a:ext cx="2741455" cy="1194366"/>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fr-FR" b="0" i="1" smtClean="0">
                              <a:latin typeface="Cambria Math" panose="02040503050406030204" pitchFamily="18" charset="0"/>
                            </a:rPr>
                          </m:ctrlPr>
                        </m:sSubPr>
                        <m:e>
                          <m:r>
                            <a:rPr lang="fr-FR" b="0" i="1" smtClean="0">
                              <a:latin typeface="Cambria Math" panose="02040503050406030204" pitchFamily="18" charset="0"/>
                            </a:rPr>
                            <m:t>𝐿</m:t>
                          </m:r>
                        </m:e>
                        <m:sub>
                          <m:r>
                            <a:rPr lang="fr-FR" b="0" i="1" smtClean="0">
                              <a:latin typeface="Cambria Math" panose="02040503050406030204" pitchFamily="18" charset="0"/>
                            </a:rPr>
                            <m:t>𝑠</m:t>
                          </m:r>
                        </m:sub>
                      </m:sSub>
                      <m:r>
                        <a:rPr lang="fr-FR" b="0" i="1" smtClean="0">
                          <a:latin typeface="Cambria Math" panose="02040503050406030204" pitchFamily="18" charset="0"/>
                        </a:rPr>
                        <m:t>=</m:t>
                      </m:r>
                      <m:f>
                        <m:fPr>
                          <m:ctrlPr>
                            <a:rPr lang="fr-FR" b="0" i="1" smtClean="0">
                              <a:latin typeface="Cambria Math" panose="02040503050406030204" pitchFamily="18" charset="0"/>
                            </a:rPr>
                          </m:ctrlPr>
                        </m:fPr>
                        <m:num>
                          <m:r>
                            <a:rPr lang="fr-FR" b="0" i="1" smtClean="0">
                              <a:latin typeface="Cambria Math" panose="02040503050406030204" pitchFamily="18" charset="0"/>
                            </a:rPr>
                            <m:t>1</m:t>
                          </m:r>
                        </m:num>
                        <m:den>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h</m:t>
                              </m:r>
                            </m:e>
                            <m:sub>
                              <m:r>
                                <a:rPr lang="fr-FR" b="0" i="1" smtClean="0">
                                  <a:latin typeface="Cambria Math" panose="02040503050406030204" pitchFamily="18" charset="0"/>
                                </a:rPr>
                                <m:t>𝑠</m:t>
                              </m:r>
                            </m:sub>
                            <m:sup>
                              <m:r>
                                <a:rPr lang="fr-FR" b="0" i="1" smtClean="0">
                                  <a:latin typeface="Cambria Math" panose="02040503050406030204" pitchFamily="18" charset="0"/>
                                </a:rPr>
                                <m:t>2</m:t>
                              </m:r>
                            </m:sup>
                          </m:sSubSup>
                          <m:sSubSup>
                            <m:sSubSupPr>
                              <m:ctrlPr>
                                <a:rPr lang="fr-FR" b="0" i="1" smtClean="0">
                                  <a:latin typeface="Cambria Math" panose="02040503050406030204" pitchFamily="18" charset="0"/>
                                </a:rPr>
                              </m:ctrlPr>
                            </m:sSubSupPr>
                            <m:e>
                              <m:r>
                                <a:rPr lang="fr-FR" b="0" i="1" smtClean="0">
                                  <a:latin typeface="Cambria Math" panose="02040503050406030204" pitchFamily="18" charset="0"/>
                                </a:rPr>
                                <m:t>𝜔</m:t>
                              </m:r>
                            </m:e>
                            <m:sub>
                              <m:r>
                                <a:rPr lang="fr-FR" b="0" i="1" smtClean="0">
                                  <a:latin typeface="Cambria Math" panose="02040503050406030204" pitchFamily="18" charset="0"/>
                                </a:rPr>
                                <m:t>1</m:t>
                              </m:r>
                            </m:sub>
                            <m:sup>
                              <m:r>
                                <a:rPr lang="fr-FR" b="0" i="1" smtClean="0">
                                  <a:latin typeface="Cambria Math" panose="02040503050406030204" pitchFamily="18" charset="0"/>
                                </a:rPr>
                                <m:t>2</m:t>
                              </m:r>
                            </m:sup>
                          </m:sSubSup>
                          <m:sSub>
                            <m:sSubPr>
                              <m:ctrlPr>
                                <a:rPr lang="fr-FR" b="0" i="1" smtClean="0">
                                  <a:latin typeface="Cambria Math" panose="02040503050406030204" pitchFamily="18" charset="0"/>
                                </a:rPr>
                              </m:ctrlPr>
                            </m:sSubPr>
                            <m:e>
                              <m:r>
                                <a:rPr lang="fr-FR" b="0" i="1" smtClean="0">
                                  <a:latin typeface="Cambria Math" panose="02040503050406030204" pitchFamily="18" charset="0"/>
                                </a:rPr>
                                <m:t>𝐶</m:t>
                              </m:r>
                            </m:e>
                            <m:sub>
                              <m:r>
                                <a:rPr lang="fr-FR" b="0" i="1" smtClean="0">
                                  <a:latin typeface="Cambria Math" panose="02040503050406030204" pitchFamily="18" charset="0"/>
                                </a:rPr>
                                <m:t>𝑠</m:t>
                              </m:r>
                            </m:sub>
                          </m:sSub>
                        </m:den>
                      </m:f>
                      <m:r>
                        <a:rPr lang="fr-FR" b="0" i="1" smtClean="0">
                          <a:latin typeface="Cambria Math" panose="02040503050406030204" pitchFamily="18" charset="0"/>
                          <a:ea typeface="Cambria Math" panose="02040503050406030204" pitchFamily="18" charset="0"/>
                        </a:rPr>
                        <m:t>⟹</m:t>
                      </m:r>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𝑋</m:t>
                          </m:r>
                        </m:e>
                        <m:sub>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𝐿</m:t>
                              </m:r>
                            </m:e>
                            <m:sub>
                              <m:r>
                                <a:rPr lang="fr-FR" b="0" i="1" smtClean="0">
                                  <a:latin typeface="Cambria Math" panose="02040503050406030204" pitchFamily="18" charset="0"/>
                                  <a:ea typeface="Cambria Math" panose="02040503050406030204" pitchFamily="18" charset="0"/>
                                </a:rPr>
                                <m:t>𝑠</m:t>
                              </m:r>
                            </m:sub>
                          </m:sSub>
                        </m:sub>
                      </m:sSub>
                      <m:r>
                        <a:rPr lang="fr-FR" b="0" i="1" smtClean="0">
                          <a:latin typeface="Cambria Math" panose="02040503050406030204" pitchFamily="18" charset="0"/>
                          <a:ea typeface="Cambria Math" panose="02040503050406030204" pitchFamily="18" charset="0"/>
                        </a:rPr>
                        <m:t>=</m:t>
                      </m:r>
                      <m:f>
                        <m:fPr>
                          <m:ctrlPr>
                            <a:rPr lang="fr-FR" b="0" i="1" smtClean="0">
                              <a:latin typeface="Cambria Math" panose="02040503050406030204" pitchFamily="18" charset="0"/>
                              <a:ea typeface="Cambria Math" panose="02040503050406030204" pitchFamily="18" charset="0"/>
                            </a:rPr>
                          </m:ctrlPr>
                        </m:fPr>
                        <m:num>
                          <m:sSub>
                            <m:sSubPr>
                              <m:ctrlPr>
                                <a:rPr lang="fr-FR" b="0" i="1" smtClean="0">
                                  <a:latin typeface="Cambria Math" panose="02040503050406030204" pitchFamily="18" charset="0"/>
                                  <a:ea typeface="Cambria Math" panose="02040503050406030204" pitchFamily="18" charset="0"/>
                                </a:rPr>
                              </m:ctrlPr>
                            </m:sSubPr>
                            <m:e>
                              <m:r>
                                <a:rPr lang="fr-FR" b="0" i="1" smtClean="0">
                                  <a:latin typeface="Cambria Math" panose="02040503050406030204" pitchFamily="18" charset="0"/>
                                  <a:ea typeface="Cambria Math" panose="02040503050406030204" pitchFamily="18" charset="0"/>
                                </a:rPr>
                                <m:t>𝑋</m:t>
                              </m:r>
                            </m:e>
                            <m:sub>
                              <m:r>
                                <a:rPr lang="fr-FR" b="0" i="1" smtClean="0">
                                  <a:latin typeface="Cambria Math" panose="02040503050406030204" pitchFamily="18" charset="0"/>
                                  <a:ea typeface="Cambria Math" panose="02040503050406030204" pitchFamily="18" charset="0"/>
                                </a:rPr>
                                <m:t>𝐶𝑠</m:t>
                              </m:r>
                            </m:sub>
                          </m:sSub>
                        </m:num>
                        <m:den>
                          <m:sSubSup>
                            <m:sSubSupPr>
                              <m:ctrlPr>
                                <a:rPr lang="fr-FR" b="0" i="1" smtClean="0">
                                  <a:latin typeface="Cambria Math" panose="02040503050406030204" pitchFamily="18" charset="0"/>
                                  <a:ea typeface="Cambria Math" panose="02040503050406030204" pitchFamily="18" charset="0"/>
                                </a:rPr>
                              </m:ctrlPr>
                            </m:sSubSupPr>
                            <m:e>
                              <m:r>
                                <a:rPr lang="fr-FR" b="0" i="1" smtClean="0">
                                  <a:latin typeface="Cambria Math" panose="02040503050406030204" pitchFamily="18" charset="0"/>
                                  <a:ea typeface="Cambria Math" panose="02040503050406030204" pitchFamily="18" charset="0"/>
                                </a:rPr>
                                <m:t>h</m:t>
                              </m:r>
                            </m:e>
                            <m:sub>
                              <m:r>
                                <a:rPr lang="fr-FR" b="0" i="1" smtClean="0">
                                  <a:latin typeface="Cambria Math" panose="02040503050406030204" pitchFamily="18" charset="0"/>
                                  <a:ea typeface="Cambria Math" panose="02040503050406030204" pitchFamily="18" charset="0"/>
                                </a:rPr>
                                <m:t>𝑠</m:t>
                              </m:r>
                            </m:sub>
                            <m:sup>
                              <m:r>
                                <a:rPr lang="fr-FR" b="0" i="1" smtClean="0">
                                  <a:latin typeface="Cambria Math" panose="02040503050406030204" pitchFamily="18" charset="0"/>
                                  <a:ea typeface="Cambria Math" panose="02040503050406030204" pitchFamily="18" charset="0"/>
                                </a:rPr>
                                <m:t>2</m:t>
                              </m:r>
                            </m:sup>
                          </m:sSubSup>
                        </m:den>
                      </m:f>
                    </m:oMath>
                  </m:oMathPara>
                </a14:m>
                <a:endParaRPr lang="fr-FR" dirty="0" smtClean="0"/>
              </a:p>
              <a:p>
                <a14:m>
                  <m:oMathPara xmlns:m="http://schemas.openxmlformats.org/officeDocument/2006/math">
                    <m:oMathParaPr>
                      <m:jc m:val="centerGroup"/>
                    </m:oMathParaPr>
                    <m:oMath xmlns:m="http://schemas.openxmlformats.org/officeDocument/2006/math">
                      <m:sSub>
                        <m:sSubPr>
                          <m:ctrlPr>
                            <a:rPr lang="fr-FR" i="1">
                              <a:latin typeface="Cambria Math" panose="02040503050406030204" pitchFamily="18" charset="0"/>
                            </a:rPr>
                          </m:ctrlPr>
                        </m:sSubPr>
                        <m:e>
                          <m:r>
                            <a:rPr lang="fr-FR" i="1">
                              <a:latin typeface="Cambria Math" panose="02040503050406030204" pitchFamily="18" charset="0"/>
                            </a:rPr>
                            <m:t>𝐿</m:t>
                          </m:r>
                        </m:e>
                        <m:sub>
                          <m:r>
                            <a:rPr lang="fr-FR" b="0" i="1" smtClean="0">
                              <a:latin typeface="Cambria Math" panose="02040503050406030204" pitchFamily="18" charset="0"/>
                            </a:rPr>
                            <m:t>𝑝</m:t>
                          </m:r>
                        </m:sub>
                      </m:sSub>
                      <m:r>
                        <a:rPr lang="fr-FR" i="1">
                          <a:latin typeface="Cambria Math" panose="02040503050406030204" pitchFamily="18" charset="0"/>
                        </a:rPr>
                        <m:t>=</m:t>
                      </m:r>
                      <m:f>
                        <m:fPr>
                          <m:ctrlPr>
                            <a:rPr lang="fr-FR" i="1">
                              <a:latin typeface="Cambria Math" panose="02040503050406030204" pitchFamily="18" charset="0"/>
                            </a:rPr>
                          </m:ctrlPr>
                        </m:fPr>
                        <m:num>
                          <m:r>
                            <a:rPr lang="fr-FR" i="1">
                              <a:latin typeface="Cambria Math" panose="02040503050406030204" pitchFamily="18" charset="0"/>
                            </a:rPr>
                            <m:t>1</m:t>
                          </m:r>
                        </m:num>
                        <m:den>
                          <m:sSubSup>
                            <m:sSubSupPr>
                              <m:ctrlPr>
                                <a:rPr lang="fr-FR" i="1">
                                  <a:latin typeface="Cambria Math" panose="02040503050406030204" pitchFamily="18" charset="0"/>
                                </a:rPr>
                              </m:ctrlPr>
                            </m:sSubSupPr>
                            <m:e>
                              <m:r>
                                <a:rPr lang="fr-FR" i="1">
                                  <a:latin typeface="Cambria Math" panose="02040503050406030204" pitchFamily="18" charset="0"/>
                                </a:rPr>
                                <m:t>h</m:t>
                              </m:r>
                            </m:e>
                            <m:sub>
                              <m:r>
                                <a:rPr lang="fr-FR" b="0" i="1" smtClean="0">
                                  <a:latin typeface="Cambria Math" panose="02040503050406030204" pitchFamily="18" charset="0"/>
                                </a:rPr>
                                <m:t>𝑝</m:t>
                              </m:r>
                            </m:sub>
                            <m:sup>
                              <m:r>
                                <a:rPr lang="fr-FR" i="1">
                                  <a:latin typeface="Cambria Math" panose="02040503050406030204" pitchFamily="18" charset="0"/>
                                </a:rPr>
                                <m:t>2</m:t>
                              </m:r>
                            </m:sup>
                          </m:sSubSup>
                          <m:sSubSup>
                            <m:sSubSupPr>
                              <m:ctrlPr>
                                <a:rPr lang="fr-FR" i="1">
                                  <a:latin typeface="Cambria Math" panose="02040503050406030204" pitchFamily="18" charset="0"/>
                                </a:rPr>
                              </m:ctrlPr>
                            </m:sSubSupPr>
                            <m:e>
                              <m:r>
                                <a:rPr lang="fr-FR" i="1">
                                  <a:latin typeface="Cambria Math" panose="02040503050406030204" pitchFamily="18" charset="0"/>
                                </a:rPr>
                                <m:t>𝜔</m:t>
                              </m:r>
                            </m:e>
                            <m:sub>
                              <m:r>
                                <a:rPr lang="fr-FR" i="1">
                                  <a:latin typeface="Cambria Math" panose="02040503050406030204" pitchFamily="18" charset="0"/>
                                </a:rPr>
                                <m:t>1</m:t>
                              </m:r>
                            </m:sub>
                            <m:sup>
                              <m:r>
                                <a:rPr lang="fr-FR" i="1">
                                  <a:latin typeface="Cambria Math" panose="02040503050406030204" pitchFamily="18" charset="0"/>
                                </a:rPr>
                                <m:t>2</m:t>
                              </m:r>
                            </m:sup>
                          </m:sSubSup>
                          <m:sSub>
                            <m:sSubPr>
                              <m:ctrlPr>
                                <a:rPr lang="fr-FR" i="1">
                                  <a:latin typeface="Cambria Math" panose="02040503050406030204" pitchFamily="18" charset="0"/>
                                </a:rPr>
                              </m:ctrlPr>
                            </m:sSubPr>
                            <m:e>
                              <m:r>
                                <a:rPr lang="fr-FR" i="1">
                                  <a:latin typeface="Cambria Math" panose="02040503050406030204" pitchFamily="18" charset="0"/>
                                </a:rPr>
                                <m:t>𝐶</m:t>
                              </m:r>
                            </m:e>
                            <m:sub>
                              <m:r>
                                <a:rPr lang="fr-FR" b="0" i="1" smtClean="0">
                                  <a:latin typeface="Cambria Math" panose="02040503050406030204" pitchFamily="18" charset="0"/>
                                </a:rPr>
                                <m:t>𝑝</m:t>
                              </m:r>
                            </m:sub>
                          </m:sSub>
                        </m:den>
                      </m:f>
                      <m:r>
                        <a:rPr lang="fr-FR" i="1">
                          <a:latin typeface="Cambria Math" panose="02040503050406030204" pitchFamily="18" charset="0"/>
                          <a:ea typeface="Cambria Math" panose="02040503050406030204" pitchFamily="18" charset="0"/>
                        </a:rPr>
                        <m:t>⟹</m:t>
                      </m:r>
                      <m:sSub>
                        <m:sSubPr>
                          <m:ctrlPr>
                            <a:rPr lang="fr-FR" i="1">
                              <a:latin typeface="Cambria Math" panose="02040503050406030204" pitchFamily="18" charset="0"/>
                              <a:ea typeface="Cambria Math" panose="02040503050406030204" pitchFamily="18" charset="0"/>
                            </a:rPr>
                          </m:ctrlPr>
                        </m:sSubPr>
                        <m:e>
                          <m:r>
                            <a:rPr lang="fr-FR" i="1">
                              <a:latin typeface="Cambria Math" panose="02040503050406030204" pitchFamily="18" charset="0"/>
                              <a:ea typeface="Cambria Math" panose="02040503050406030204" pitchFamily="18" charset="0"/>
                            </a:rPr>
                            <m:t>𝑋</m:t>
                          </m:r>
                        </m:e>
                        <m:sub>
                          <m:sSub>
                            <m:sSubPr>
                              <m:ctrlPr>
                                <a:rPr lang="fr-FR" i="1">
                                  <a:latin typeface="Cambria Math" panose="02040503050406030204" pitchFamily="18" charset="0"/>
                                  <a:ea typeface="Cambria Math" panose="02040503050406030204" pitchFamily="18" charset="0"/>
                                </a:rPr>
                              </m:ctrlPr>
                            </m:sSubPr>
                            <m:e>
                              <m:r>
                                <a:rPr lang="fr-FR" i="1">
                                  <a:latin typeface="Cambria Math" panose="02040503050406030204" pitchFamily="18" charset="0"/>
                                  <a:ea typeface="Cambria Math" panose="02040503050406030204" pitchFamily="18" charset="0"/>
                                </a:rPr>
                                <m:t>𝐿</m:t>
                              </m:r>
                            </m:e>
                            <m:sub>
                              <m:r>
                                <a:rPr lang="fr-FR" b="0" i="1" smtClean="0">
                                  <a:latin typeface="Cambria Math" panose="02040503050406030204" pitchFamily="18" charset="0"/>
                                  <a:ea typeface="Cambria Math" panose="02040503050406030204" pitchFamily="18" charset="0"/>
                                </a:rPr>
                                <m:t>𝑝</m:t>
                              </m:r>
                            </m:sub>
                          </m:sSub>
                        </m:sub>
                      </m:sSub>
                      <m:r>
                        <a:rPr lang="fr-FR" i="1">
                          <a:latin typeface="Cambria Math" panose="02040503050406030204" pitchFamily="18" charset="0"/>
                          <a:ea typeface="Cambria Math" panose="02040503050406030204" pitchFamily="18" charset="0"/>
                        </a:rPr>
                        <m:t>=</m:t>
                      </m:r>
                      <m:f>
                        <m:fPr>
                          <m:ctrlPr>
                            <a:rPr lang="fr-FR" i="1">
                              <a:latin typeface="Cambria Math" panose="02040503050406030204" pitchFamily="18" charset="0"/>
                              <a:ea typeface="Cambria Math" panose="02040503050406030204" pitchFamily="18" charset="0"/>
                            </a:rPr>
                          </m:ctrlPr>
                        </m:fPr>
                        <m:num>
                          <m:sSub>
                            <m:sSubPr>
                              <m:ctrlPr>
                                <a:rPr lang="fr-FR" i="1">
                                  <a:latin typeface="Cambria Math" panose="02040503050406030204" pitchFamily="18" charset="0"/>
                                  <a:ea typeface="Cambria Math" panose="02040503050406030204" pitchFamily="18" charset="0"/>
                                </a:rPr>
                              </m:ctrlPr>
                            </m:sSubPr>
                            <m:e>
                              <m:r>
                                <a:rPr lang="fr-FR" i="1">
                                  <a:latin typeface="Cambria Math" panose="02040503050406030204" pitchFamily="18" charset="0"/>
                                  <a:ea typeface="Cambria Math" panose="02040503050406030204" pitchFamily="18" charset="0"/>
                                </a:rPr>
                                <m:t>𝑋</m:t>
                              </m:r>
                            </m:e>
                            <m:sub>
                              <m:r>
                                <a:rPr lang="fr-FR" i="1">
                                  <a:latin typeface="Cambria Math" panose="02040503050406030204" pitchFamily="18" charset="0"/>
                                  <a:ea typeface="Cambria Math" panose="02040503050406030204" pitchFamily="18" charset="0"/>
                                </a:rPr>
                                <m:t>𝐶</m:t>
                              </m:r>
                              <m:r>
                                <a:rPr lang="fr-FR" b="0" i="1" smtClean="0">
                                  <a:latin typeface="Cambria Math" panose="02040503050406030204" pitchFamily="18" charset="0"/>
                                  <a:ea typeface="Cambria Math" panose="02040503050406030204" pitchFamily="18" charset="0"/>
                                </a:rPr>
                                <m:t>𝑝</m:t>
                              </m:r>
                            </m:sub>
                          </m:sSub>
                        </m:num>
                        <m:den>
                          <m:sSubSup>
                            <m:sSubSupPr>
                              <m:ctrlPr>
                                <a:rPr lang="fr-FR" i="1">
                                  <a:latin typeface="Cambria Math" panose="02040503050406030204" pitchFamily="18" charset="0"/>
                                  <a:ea typeface="Cambria Math" panose="02040503050406030204" pitchFamily="18" charset="0"/>
                                </a:rPr>
                              </m:ctrlPr>
                            </m:sSubSupPr>
                            <m:e>
                              <m:r>
                                <a:rPr lang="fr-FR" i="1">
                                  <a:latin typeface="Cambria Math" panose="02040503050406030204" pitchFamily="18" charset="0"/>
                                  <a:ea typeface="Cambria Math" panose="02040503050406030204" pitchFamily="18" charset="0"/>
                                </a:rPr>
                                <m:t>h</m:t>
                              </m:r>
                            </m:e>
                            <m:sub>
                              <m:r>
                                <a:rPr lang="fr-FR" b="0" i="1" smtClean="0">
                                  <a:latin typeface="Cambria Math" panose="02040503050406030204" pitchFamily="18" charset="0"/>
                                  <a:ea typeface="Cambria Math" panose="02040503050406030204" pitchFamily="18" charset="0"/>
                                </a:rPr>
                                <m:t>𝑝</m:t>
                              </m:r>
                            </m:sub>
                            <m:sup>
                              <m:r>
                                <a:rPr lang="fr-FR" i="1">
                                  <a:latin typeface="Cambria Math" panose="02040503050406030204" pitchFamily="18" charset="0"/>
                                  <a:ea typeface="Cambria Math" panose="02040503050406030204" pitchFamily="18" charset="0"/>
                                </a:rPr>
                                <m:t>2</m:t>
                              </m:r>
                            </m:sup>
                          </m:sSubSup>
                        </m:den>
                      </m:f>
                    </m:oMath>
                  </m:oMathPara>
                </a14:m>
                <a:endParaRPr lang="fr-FR" dirty="0"/>
              </a:p>
            </p:txBody>
          </p:sp>
        </mc:Choice>
        <mc:Fallback>
          <p:sp>
            <p:nvSpPr>
              <p:cNvPr id="24" name="ZoneTexte 23"/>
              <p:cNvSpPr txBox="1">
                <a:spLocks noRot="1" noChangeAspect="1" noMove="1" noResize="1" noEditPoints="1" noAdjustHandles="1" noChangeArrowheads="1" noChangeShapeType="1" noTextEdit="1"/>
              </p:cNvSpPr>
              <p:nvPr/>
            </p:nvSpPr>
            <p:spPr>
              <a:xfrm>
                <a:off x="4481872" y="4729812"/>
                <a:ext cx="2741455" cy="1194366"/>
              </a:xfrm>
              <a:prstGeom prst="rect">
                <a:avLst/>
              </a:prstGeom>
              <a:blipFill rotWithShape="0">
                <a:blip r:embed="rId10"/>
                <a:stretch>
                  <a:fillRect/>
                </a:stretch>
              </a:blipFill>
            </p:spPr>
            <p:txBody>
              <a:bodyPr/>
              <a:lstStyle/>
              <a:p>
                <a:r>
                  <a:rPr lang="fr-FR">
                    <a:noFill/>
                  </a:rPr>
                  <a:t> </a:t>
                </a:r>
              </a:p>
            </p:txBody>
          </p:sp>
        </mc:Fallback>
      </mc:AlternateContent>
    </p:spTree>
    <p:extLst>
      <p:ext uri="{BB962C8B-B14F-4D97-AF65-F5344CB8AC3E}">
        <p14:creationId xmlns:p14="http://schemas.microsoft.com/office/powerpoint/2010/main" val="2450764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42</a:t>
            </a:fld>
            <a:endParaRPr lang="fr-FR"/>
          </a:p>
        </p:txBody>
      </p:sp>
      <p:sp>
        <p:nvSpPr>
          <p:cNvPr id="7" name="ZoneTexte 6"/>
          <p:cNvSpPr txBox="1"/>
          <p:nvPr/>
        </p:nvSpPr>
        <p:spPr>
          <a:xfrm>
            <a:off x="390418" y="1078786"/>
            <a:ext cx="7034926" cy="369332"/>
          </a:xfrm>
          <a:prstGeom prst="rect">
            <a:avLst/>
          </a:prstGeom>
          <a:noFill/>
        </p:spPr>
        <p:txBody>
          <a:bodyPr wrap="square" rtlCol="0">
            <a:spAutoFit/>
          </a:bodyPr>
          <a:lstStyle/>
          <a:p>
            <a:r>
              <a:rPr lang="fr-FR" dirty="0" smtClean="0"/>
              <a:t>La puissance réactive du filtre à </a:t>
            </a:r>
            <a:r>
              <a:rPr lang="fr-FR" dirty="0" err="1" smtClean="0"/>
              <a:t>fréq</a:t>
            </a:r>
            <a:r>
              <a:rPr lang="fr-FR" dirty="0" smtClean="0"/>
              <a:t> fond est donnée par</a:t>
            </a:r>
            <a:endParaRPr lang="fr-FR" dirty="0"/>
          </a:p>
        </p:txBody>
      </p:sp>
      <mc:AlternateContent xmlns:mc="http://schemas.openxmlformats.org/markup-compatibility/2006">
        <mc:Choice xmlns:a14="http://schemas.microsoft.com/office/drawing/2010/main" Requires="a14">
          <p:sp>
            <p:nvSpPr>
              <p:cNvPr id="8" name="ZoneTexte 7"/>
              <p:cNvSpPr txBox="1"/>
              <p:nvPr/>
            </p:nvSpPr>
            <p:spPr>
              <a:xfrm>
                <a:off x="1114746" y="1856373"/>
                <a:ext cx="1157175" cy="470450"/>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𝑄</m:t>
                          </m:r>
                        </m:e>
                        <m:sub>
                          <m:r>
                            <a:rPr lang="fr-FR" sz="1400" b="0" i="1" smtClean="0">
                              <a:latin typeface="Cambria Math" panose="02040503050406030204" pitchFamily="18" charset="0"/>
                            </a:rPr>
                            <m:t>𝐹</m:t>
                          </m:r>
                        </m:sub>
                      </m:sSub>
                      <m:r>
                        <a:rPr lang="fr-FR" sz="1400" b="0" i="1" smtClean="0">
                          <a:latin typeface="Cambria Math" panose="02040503050406030204" pitchFamily="18" charset="0"/>
                        </a:rPr>
                        <m:t>=−</m:t>
                      </m:r>
                      <m:r>
                        <a:rPr lang="fr-FR" sz="1400" b="0" i="1" smtClean="0">
                          <a:latin typeface="Cambria Math" panose="02040503050406030204" pitchFamily="18" charset="0"/>
                        </a:rPr>
                        <m:t>𝑗</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𝐹</m:t>
                              </m:r>
                            </m:sub>
                          </m:sSub>
                          <m:r>
                            <a:rPr lang="fr-FR" sz="1400" b="0" i="1" smtClean="0">
                              <a:latin typeface="Cambria Math" panose="02040503050406030204" pitchFamily="18" charset="0"/>
                            </a:rPr>
                            <m:t>(1)</m:t>
                          </m:r>
                        </m:den>
                      </m:f>
                    </m:oMath>
                  </m:oMathPara>
                </a14:m>
                <a:endParaRPr lang="fr-FR" sz="1400" dirty="0"/>
              </a:p>
            </p:txBody>
          </p:sp>
        </mc:Choice>
        <mc:Fallback>
          <p:sp>
            <p:nvSpPr>
              <p:cNvPr id="8" name="ZoneTexte 7"/>
              <p:cNvSpPr txBox="1">
                <a:spLocks noRot="1" noChangeAspect="1" noMove="1" noResize="1" noEditPoints="1" noAdjustHandles="1" noChangeArrowheads="1" noChangeShapeType="1" noTextEdit="1"/>
              </p:cNvSpPr>
              <p:nvPr/>
            </p:nvSpPr>
            <p:spPr>
              <a:xfrm>
                <a:off x="1114746" y="1856373"/>
                <a:ext cx="1157175" cy="470450"/>
              </a:xfrm>
              <a:prstGeom prst="rect">
                <a:avLst/>
              </a:prstGeom>
              <a:blipFill rotWithShape="0">
                <a:blip r:embed="rId2"/>
                <a:stretch>
                  <a:fillRect/>
                </a:stretch>
              </a:blipFill>
            </p:spPr>
            <p:txBody>
              <a:bodyPr/>
              <a:lstStyle/>
              <a:p>
                <a:r>
                  <a:rPr lang="fr-FR">
                    <a:noFill/>
                  </a:rPr>
                  <a:t> </a:t>
                </a:r>
              </a:p>
            </p:txBody>
          </p:sp>
        </mc:Fallback>
      </mc:AlternateContent>
      <mc:AlternateContent xmlns:mc="http://schemas.openxmlformats.org/markup-compatibility/2006">
        <mc:Choice xmlns:a14="http://schemas.microsoft.com/office/drawing/2010/main" Requires="a14">
          <p:sp>
            <p:nvSpPr>
              <p:cNvPr id="9" name="ZoneTexte 8"/>
              <p:cNvSpPr txBox="1"/>
              <p:nvPr/>
            </p:nvSpPr>
            <p:spPr>
              <a:xfrm>
                <a:off x="3914768" y="1833931"/>
                <a:ext cx="2728246" cy="487954"/>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𝐹</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1</m:t>
                          </m:r>
                        </m:e>
                      </m:d>
                      <m:r>
                        <a:rPr lang="fr-FR" sz="1400" b="0" i="1" smtClean="0">
                          <a:latin typeface="Cambria Math" panose="02040503050406030204" pitchFamily="18" charset="0"/>
                        </a:rPr>
                        <m:t>=</m:t>
                      </m:r>
                      <m:r>
                        <a:rPr lang="fr-FR" sz="1400" b="0" i="1" smtClean="0">
                          <a:latin typeface="Cambria Math" panose="02040503050406030204" pitchFamily="18" charset="0"/>
                        </a:rPr>
                        <m:t>𝑗</m:t>
                      </m:r>
                      <m:d>
                        <m:dPr>
                          <m:ctrlPr>
                            <a:rPr lang="fr-FR" sz="1400" b="0" i="1" smtClean="0">
                              <a:latin typeface="Cambria Math" panose="02040503050406030204" pitchFamily="18" charset="0"/>
                            </a:rPr>
                          </m:ctrlPr>
                        </m:dPr>
                        <m:e>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𝐿𝑠</m:t>
                              </m:r>
                            </m:sub>
                          </m:sSub>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𝐶𝑠</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𝐿𝑝</m:t>
                                  </m:r>
                                </m:sub>
                              </m:sSub>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𝐶𝑝</m:t>
                                  </m:r>
                                </m:sub>
                              </m:sSub>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𝐿𝑝</m:t>
                                  </m:r>
                                </m:sub>
                              </m:sSub>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𝐶𝑝</m:t>
                                  </m:r>
                                </m:sub>
                              </m:sSub>
                            </m:den>
                          </m:f>
                        </m:e>
                      </m:d>
                    </m:oMath>
                  </m:oMathPara>
                </a14:m>
                <a:endParaRPr lang="fr-FR" sz="1400" dirty="0"/>
              </a:p>
            </p:txBody>
          </p:sp>
        </mc:Choice>
        <mc:Fallback>
          <p:sp>
            <p:nvSpPr>
              <p:cNvPr id="9" name="ZoneTexte 8"/>
              <p:cNvSpPr txBox="1">
                <a:spLocks noRot="1" noChangeAspect="1" noMove="1" noResize="1" noEditPoints="1" noAdjustHandles="1" noChangeArrowheads="1" noChangeShapeType="1" noTextEdit="1"/>
              </p:cNvSpPr>
              <p:nvPr/>
            </p:nvSpPr>
            <p:spPr>
              <a:xfrm>
                <a:off x="3914768" y="1833931"/>
                <a:ext cx="2728246" cy="487954"/>
              </a:xfrm>
              <a:prstGeom prst="rect">
                <a:avLst/>
              </a:prstGeom>
              <a:blipFill rotWithShape="0">
                <a:blip r:embed="rId3"/>
                <a:stretch>
                  <a:fillRect/>
                </a:stretch>
              </a:blipFill>
            </p:spPr>
            <p:txBody>
              <a:bodyPr/>
              <a:lstStyle/>
              <a:p>
                <a:r>
                  <a:rPr lang="fr-FR">
                    <a:noFill/>
                  </a:rPr>
                  <a:t> </a:t>
                </a:r>
              </a:p>
            </p:txBody>
          </p:sp>
        </mc:Fallback>
      </mc:AlternateContent>
    </p:spTree>
    <p:extLst>
      <p:ext uri="{BB962C8B-B14F-4D97-AF65-F5344CB8AC3E}">
        <p14:creationId xmlns:p14="http://schemas.microsoft.com/office/powerpoint/2010/main" val="18756979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43</a:t>
            </a:fld>
            <a:endParaRPr lang="fr-FR"/>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72954" y="2717595"/>
            <a:ext cx="3413760" cy="2346960"/>
          </a:xfrm>
          <a:prstGeom prst="rect">
            <a:avLst/>
          </a:prstGeom>
        </p:spPr>
      </p:pic>
      <p:sp>
        <p:nvSpPr>
          <p:cNvPr id="6" name="Bulle ronde 5"/>
          <p:cNvSpPr/>
          <p:nvPr/>
        </p:nvSpPr>
        <p:spPr>
          <a:xfrm>
            <a:off x="4573190" y="2095128"/>
            <a:ext cx="2116631" cy="881148"/>
          </a:xfrm>
          <a:prstGeom prst="wedgeEllipseCallout">
            <a:avLst>
              <a:gd name="adj1" fmla="val 58182"/>
              <a:gd name="adj2" fmla="val 5353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smtClean="0">
                <a:solidFill>
                  <a:schemeClr val="tx1"/>
                </a:solidFill>
              </a:rPr>
              <a:t>Modèle du réseau Amant (derrière le transformateur</a:t>
            </a:r>
            <a:endParaRPr lang="fr-FR" sz="1400" dirty="0">
              <a:solidFill>
                <a:schemeClr val="tx1"/>
              </a:solidFill>
            </a:endParaRPr>
          </a:p>
        </p:txBody>
      </p:sp>
      <p:sp>
        <p:nvSpPr>
          <p:cNvPr id="7" name="Bulle ronde 6"/>
          <p:cNvSpPr/>
          <p:nvPr/>
        </p:nvSpPr>
        <p:spPr>
          <a:xfrm>
            <a:off x="2679037" y="2823217"/>
            <a:ext cx="1878147" cy="775528"/>
          </a:xfrm>
          <a:prstGeom prst="wedgeEllipseCallout">
            <a:avLst>
              <a:gd name="adj1" fmla="val 113435"/>
              <a:gd name="adj2" fmla="val 793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smtClean="0">
                <a:solidFill>
                  <a:schemeClr val="tx1"/>
                </a:solidFill>
              </a:rPr>
              <a:t>Modèle du transformateur</a:t>
            </a:r>
            <a:endParaRPr lang="fr-FR" sz="1400" dirty="0">
              <a:solidFill>
                <a:schemeClr val="tx1"/>
              </a:solidFill>
            </a:endParaRPr>
          </a:p>
        </p:txBody>
      </p:sp>
      <p:sp>
        <p:nvSpPr>
          <p:cNvPr id="8" name="Bulle ronde 7"/>
          <p:cNvSpPr/>
          <p:nvPr/>
        </p:nvSpPr>
        <p:spPr>
          <a:xfrm>
            <a:off x="1748630" y="4561724"/>
            <a:ext cx="2874741" cy="1299374"/>
          </a:xfrm>
          <a:prstGeom prst="wedgeEllipseCallout">
            <a:avLst>
              <a:gd name="adj1" fmla="val 73357"/>
              <a:gd name="adj2" fmla="val -5967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smtClean="0">
                <a:solidFill>
                  <a:schemeClr val="tx1"/>
                </a:solidFill>
              </a:rPr>
              <a:t>Modèle des charges, des  générateurs, charges non linéaires, filtres et compensateurs</a:t>
            </a:r>
            <a:endParaRPr lang="fr-FR" sz="1400" dirty="0">
              <a:solidFill>
                <a:schemeClr val="tx1"/>
              </a:solidFill>
            </a:endParaRPr>
          </a:p>
        </p:txBody>
      </p:sp>
      <p:sp>
        <p:nvSpPr>
          <p:cNvPr id="9" name="Titre 1"/>
          <p:cNvSpPr txBox="1">
            <a:spLocks/>
          </p:cNvSpPr>
          <p:nvPr/>
        </p:nvSpPr>
        <p:spPr>
          <a:xfrm>
            <a:off x="297951" y="1068035"/>
            <a:ext cx="8650840" cy="545603"/>
          </a:xfrm>
          <a:prstGeom prst="rect">
            <a:avLst/>
          </a:prstGeom>
          <a:solidFill>
            <a:schemeClr val="accent6">
              <a:lumMod val="40000"/>
              <a:lumOff val="60000"/>
            </a:schemeClr>
          </a:solidFill>
        </p:spPr>
        <p:txBody>
          <a:bodyPr>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fr-FR" sz="1600" b="1" dirty="0" smtClean="0"/>
              <a:t>Modélisation des éléments du réseau en présence d’harmoniques (réseau amant, transformateur, charge, moteur générateur, filtres, charge non linéaire)</a:t>
            </a:r>
            <a:endParaRPr lang="fr-FR" sz="1600" b="1" dirty="0"/>
          </a:p>
        </p:txBody>
      </p:sp>
      <p:sp>
        <p:nvSpPr>
          <p:cNvPr id="10" name="Rectangle 9"/>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12" name="Rectangle 11"/>
          <p:cNvSpPr/>
          <p:nvPr/>
        </p:nvSpPr>
        <p:spPr>
          <a:xfrm>
            <a:off x="0" y="483962"/>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Analyse du réseau électrique en présence d’harmoniques</a:t>
            </a:r>
            <a:endParaRPr lang="fr-FR" sz="1600" b="1" dirty="0">
              <a:latin typeface="Cambria" panose="02040503050406030204" pitchFamily="18" charset="0"/>
            </a:endParaRPr>
          </a:p>
        </p:txBody>
      </p:sp>
    </p:spTree>
    <p:extLst>
      <p:ext uri="{BB962C8B-B14F-4D97-AF65-F5344CB8AC3E}">
        <p14:creationId xmlns:p14="http://schemas.microsoft.com/office/powerpoint/2010/main" val="35713998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44</a:t>
            </a:fld>
            <a:endParaRPr lang="fr-FR"/>
          </a:p>
        </p:txBody>
      </p:sp>
      <p:sp>
        <p:nvSpPr>
          <p:cNvPr id="5" name="ZoneTexte 4"/>
          <p:cNvSpPr txBox="1"/>
          <p:nvPr/>
        </p:nvSpPr>
        <p:spPr>
          <a:xfrm>
            <a:off x="218803" y="1366471"/>
            <a:ext cx="1072922" cy="338554"/>
          </a:xfrm>
          <a:prstGeom prst="rect">
            <a:avLst/>
          </a:prstGeom>
          <a:noFill/>
        </p:spPr>
        <p:txBody>
          <a:bodyPr wrap="none" rtlCol="0">
            <a:spAutoFit/>
          </a:bodyPr>
          <a:lstStyle/>
          <a:p>
            <a:r>
              <a:rPr lang="fr-FR" sz="1600" b="1" dirty="0" smtClean="0"/>
              <a:t>Réseau HT</a:t>
            </a:r>
            <a:endParaRPr lang="fr-FR" sz="1600" b="1" dirty="0"/>
          </a:p>
        </p:txBody>
      </p:sp>
      <mc:AlternateContent xmlns:mc="http://schemas.openxmlformats.org/markup-compatibility/2006" xmlns:a14="http://schemas.microsoft.com/office/drawing/2010/main">
        <mc:Choice Requires="a14">
          <p:sp>
            <p:nvSpPr>
              <p:cNvPr id="6" name="ZoneTexte 5"/>
              <p:cNvSpPr txBox="1"/>
              <p:nvPr/>
            </p:nvSpPr>
            <p:spPr>
              <a:xfrm>
                <a:off x="202490" y="1734318"/>
                <a:ext cx="8746301" cy="970715"/>
              </a:xfrm>
              <a:prstGeom prst="rect">
                <a:avLst/>
              </a:prstGeom>
              <a:solidFill>
                <a:srgbClr val="FFFF00"/>
              </a:solidFill>
            </p:spPr>
            <p:txBody>
              <a:bodyPr wrap="square" rtlCol="0">
                <a:spAutoFit/>
              </a:bodyPr>
              <a:lstStyle/>
              <a:p>
                <a:r>
                  <a:rPr lang="fr-FR" sz="1400" dirty="0" smtClean="0"/>
                  <a:t>Données nécessaires: </a:t>
                </a:r>
              </a:p>
              <a:p>
                <a:pPr marL="285750" indent="-285750">
                  <a:buFont typeface="Wingdings" panose="05000000000000000000" pitchFamily="2" charset="2"/>
                  <a:buChar char="§"/>
                </a:pPr>
                <a:r>
                  <a:rPr lang="fr-FR" sz="1400" dirty="0" smtClean="0"/>
                  <a:t>Tension </a:t>
                </a:r>
                <a14:m>
                  <m:oMath xmlns:m="http://schemas.openxmlformats.org/officeDocument/2006/math">
                    <m:sSub>
                      <m:sSubPr>
                        <m:ctrlPr>
                          <a:rPr lang="fr-FR" sz="1400" b="0" i="1" dirty="0" smtClean="0">
                            <a:latin typeface="Cambria Math" panose="02040503050406030204" pitchFamily="18" charset="0"/>
                          </a:rPr>
                        </m:ctrlPr>
                      </m:sSubPr>
                      <m:e>
                        <m:r>
                          <a:rPr lang="fr-FR" sz="1400" i="1" dirty="0" smtClean="0">
                            <a:latin typeface="Cambria Math" panose="02040503050406030204" pitchFamily="18" charset="0"/>
                          </a:rPr>
                          <m:t>𝑉</m:t>
                        </m:r>
                      </m:e>
                      <m:sub>
                        <m:r>
                          <a:rPr lang="fr-FR" sz="1400" i="1" dirty="0" smtClean="0">
                            <a:latin typeface="Cambria Math" panose="02040503050406030204" pitchFamily="18" charset="0"/>
                          </a:rPr>
                          <m:t>𝐻𝑇</m:t>
                        </m:r>
                      </m:sub>
                    </m:sSub>
                  </m:oMath>
                </a14:m>
                <a:r>
                  <a:rPr lang="fr-FR" sz="1400" dirty="0" smtClean="0"/>
                  <a:t>; </a:t>
                </a:r>
              </a:p>
              <a:p>
                <a:pPr marL="285750" indent="-285750">
                  <a:buFont typeface="Wingdings" panose="05000000000000000000" pitchFamily="2" charset="2"/>
                  <a:buChar char="§"/>
                </a:pPr>
                <a:r>
                  <a:rPr lang="fr-FR" sz="1400" dirty="0" smtClean="0"/>
                  <a:t>Courant (ou puissance) de court circuit triphasé </a:t>
                </a:r>
                <a14:m>
                  <m:oMath xmlns:m="http://schemas.openxmlformats.org/officeDocument/2006/math">
                    <m:sSub>
                      <m:sSubPr>
                        <m:ctrlPr>
                          <a:rPr lang="fr-FR" sz="1400" b="0" i="1" dirty="0" smtClean="0">
                            <a:latin typeface="Cambria Math" panose="02040503050406030204" pitchFamily="18" charset="0"/>
                          </a:rPr>
                        </m:ctrlPr>
                      </m:sSubPr>
                      <m:e>
                        <m:r>
                          <a:rPr lang="fr-FR" sz="1400" i="1" dirty="0" smtClean="0">
                            <a:latin typeface="Cambria Math" panose="02040503050406030204" pitchFamily="18" charset="0"/>
                          </a:rPr>
                          <m:t>𝐼</m:t>
                        </m:r>
                      </m:e>
                      <m:sub>
                        <m:r>
                          <a:rPr lang="fr-FR" sz="1400" i="1" dirty="0" smtClean="0">
                            <a:latin typeface="Cambria Math" panose="02040503050406030204" pitchFamily="18" charset="0"/>
                          </a:rPr>
                          <m:t>𝑠𝑐</m:t>
                        </m:r>
                        <m:r>
                          <a:rPr lang="fr-FR" sz="1400" i="1" dirty="0" smtClean="0">
                            <a:latin typeface="Cambria Math" panose="02040503050406030204" pitchFamily="18" charset="0"/>
                          </a:rPr>
                          <m:t>3</m:t>
                        </m:r>
                        <m:r>
                          <a:rPr lang="fr-FR" sz="1400" i="1" dirty="0" smtClean="0">
                            <a:latin typeface="Cambria Math" panose="02040503050406030204" pitchFamily="18" charset="0"/>
                          </a:rPr>
                          <m:t>𝑝h</m:t>
                        </m:r>
                      </m:sub>
                    </m:sSub>
                  </m:oMath>
                </a14:m>
                <a:r>
                  <a:rPr lang="fr-FR" sz="1400" dirty="0" smtClean="0"/>
                  <a:t> </a:t>
                </a:r>
                <a:r>
                  <a:rPr lang="fr-FR" sz="1400" dirty="0"/>
                  <a:t>et monophasé </a:t>
                </a:r>
                <a14:m>
                  <m:oMath xmlns:m="http://schemas.openxmlformats.org/officeDocument/2006/math">
                    <m:sSub>
                      <m:sSubPr>
                        <m:ctrlPr>
                          <a:rPr lang="fr-FR" sz="1400" b="0" i="1" dirty="0" smtClean="0">
                            <a:latin typeface="Cambria Math" panose="02040503050406030204" pitchFamily="18" charset="0"/>
                          </a:rPr>
                        </m:ctrlPr>
                      </m:sSubPr>
                      <m:e>
                        <m:r>
                          <a:rPr lang="fr-FR" sz="1400" i="1" dirty="0" smtClean="0">
                            <a:latin typeface="Cambria Math" panose="02040503050406030204" pitchFamily="18" charset="0"/>
                          </a:rPr>
                          <m:t>𝐼</m:t>
                        </m:r>
                      </m:e>
                      <m:sub>
                        <m:r>
                          <a:rPr lang="fr-FR" sz="1400" i="1" dirty="0" smtClean="0">
                            <a:latin typeface="Cambria Math" panose="02040503050406030204" pitchFamily="18" charset="0"/>
                          </a:rPr>
                          <m:t>𝑠𝑐</m:t>
                        </m:r>
                        <m:r>
                          <a:rPr lang="fr-FR" sz="1400" i="1" dirty="0" smtClean="0">
                            <a:latin typeface="Cambria Math" panose="02040503050406030204" pitchFamily="18" charset="0"/>
                          </a:rPr>
                          <m:t>1</m:t>
                        </m:r>
                        <m:r>
                          <a:rPr lang="fr-FR" sz="1400" i="1" dirty="0" smtClean="0">
                            <a:latin typeface="Cambria Math" panose="02040503050406030204" pitchFamily="18" charset="0"/>
                          </a:rPr>
                          <m:t>𝑝h</m:t>
                        </m:r>
                      </m:sub>
                    </m:sSub>
                  </m:oMath>
                </a14:m>
                <a:endParaRPr lang="fr-FR" sz="1400" dirty="0" smtClean="0"/>
              </a:p>
              <a:p>
                <a:pPr marL="285750" indent="-285750">
                  <a:buFont typeface="Wingdings" panose="05000000000000000000" pitchFamily="2" charset="2"/>
                  <a:buChar char="§"/>
                </a:pPr>
                <a:r>
                  <a:rPr lang="fr-FR" sz="1400" dirty="0" smtClean="0"/>
                  <a:t>Les rapports </a:t>
                </a:r>
                <a14:m>
                  <m:oMath xmlns:m="http://schemas.openxmlformats.org/officeDocument/2006/math">
                    <m:r>
                      <a:rPr lang="fr-FR" sz="1400" i="1" dirty="0" smtClean="0">
                        <a:latin typeface="Cambria Math" panose="02040503050406030204" pitchFamily="18" charset="0"/>
                      </a:rPr>
                      <m:t>𝑋</m:t>
                    </m:r>
                    <m:r>
                      <a:rPr lang="fr-FR" sz="1400" i="1" dirty="0" smtClean="0">
                        <a:latin typeface="Cambria Math" panose="02040503050406030204" pitchFamily="18" charset="0"/>
                      </a:rPr>
                      <m:t>/</m:t>
                    </m:r>
                    <m:r>
                      <a:rPr lang="fr-FR" sz="1400" i="1" dirty="0" smtClean="0">
                        <a:latin typeface="Cambria Math" panose="02040503050406030204" pitchFamily="18" charset="0"/>
                      </a:rPr>
                      <m:t>𝑅</m:t>
                    </m:r>
                  </m:oMath>
                </a14:m>
                <a:r>
                  <a:rPr lang="fr-FR" sz="1400" dirty="0" smtClean="0"/>
                  <a:t> en courts circuits triphasé et monophasé</a:t>
                </a:r>
                <a:endParaRPr lang="fr-FR" sz="1400" dirty="0"/>
              </a:p>
            </p:txBody>
          </p:sp>
        </mc:Choice>
        <mc:Fallback xmlns="">
          <p:sp>
            <p:nvSpPr>
              <p:cNvPr id="6" name="ZoneTexte 5"/>
              <p:cNvSpPr txBox="1">
                <a:spLocks noRot="1" noChangeAspect="1" noMove="1" noResize="1" noEditPoints="1" noAdjustHandles="1" noChangeArrowheads="1" noChangeShapeType="1" noTextEdit="1"/>
              </p:cNvSpPr>
              <p:nvPr/>
            </p:nvSpPr>
            <p:spPr>
              <a:xfrm>
                <a:off x="202490" y="1734318"/>
                <a:ext cx="8746301" cy="970715"/>
              </a:xfrm>
              <a:prstGeom prst="rect">
                <a:avLst/>
              </a:prstGeom>
              <a:blipFill rotWithShape="0">
                <a:blip r:embed="rId2"/>
                <a:stretch>
                  <a:fillRect l="-209" t="-1258" b="-5660"/>
                </a:stretch>
              </a:blipFill>
            </p:spPr>
            <p:txBody>
              <a:bodyPr/>
              <a:lstStyle/>
              <a:p>
                <a:r>
                  <a:rPr lang="fr-FR">
                    <a:noFill/>
                  </a:rPr>
                  <a:t> </a:t>
                </a:r>
              </a:p>
            </p:txBody>
          </p:sp>
        </mc:Fallback>
      </mc:AlternateContent>
      <p:sp>
        <p:nvSpPr>
          <p:cNvPr id="7" name="ZoneTexte 6"/>
          <p:cNvSpPr txBox="1"/>
          <p:nvPr/>
        </p:nvSpPr>
        <p:spPr>
          <a:xfrm>
            <a:off x="236002" y="2872058"/>
            <a:ext cx="3564758" cy="307777"/>
          </a:xfrm>
          <a:prstGeom prst="rect">
            <a:avLst/>
          </a:prstGeom>
          <a:noFill/>
        </p:spPr>
        <p:txBody>
          <a:bodyPr wrap="none" rtlCol="0">
            <a:spAutoFit/>
          </a:bodyPr>
          <a:lstStyle/>
          <a:p>
            <a:r>
              <a:rPr lang="fr-FR" sz="1400" dirty="0" smtClean="0"/>
              <a:t>Les puissances et les courants de court circuits</a:t>
            </a:r>
            <a:endParaRPr lang="fr-FR" sz="1400" dirty="0"/>
          </a:p>
        </p:txBody>
      </p:sp>
      <mc:AlternateContent xmlns:mc="http://schemas.openxmlformats.org/markup-compatibility/2006" xmlns:a14="http://schemas.microsoft.com/office/drawing/2010/main">
        <mc:Choice Requires="a14">
          <p:sp>
            <p:nvSpPr>
              <p:cNvPr id="8" name="ZoneTexte 7"/>
              <p:cNvSpPr txBox="1"/>
              <p:nvPr/>
            </p:nvSpPr>
            <p:spPr>
              <a:xfrm>
                <a:off x="325922" y="3313236"/>
                <a:ext cx="2116540" cy="26648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𝑆</m:t>
                          </m:r>
                        </m:e>
                        <m:sub>
                          <m:r>
                            <a:rPr lang="fr-FR" sz="1400" b="0" i="1" smtClean="0">
                              <a:latin typeface="Cambria Math" panose="02040503050406030204" pitchFamily="18" charset="0"/>
                            </a:rPr>
                            <m:t>𝑠𝑐</m:t>
                          </m:r>
                          <m:r>
                            <a:rPr lang="fr-FR" sz="1400" b="0" i="1" smtClean="0">
                              <a:latin typeface="Cambria Math" panose="02040503050406030204" pitchFamily="18" charset="0"/>
                            </a:rPr>
                            <m:t>(3</m:t>
                          </m:r>
                          <m:r>
                            <a:rPr lang="fr-FR" sz="1400" b="0" i="1" smtClean="0">
                              <a:latin typeface="Cambria Math" panose="02040503050406030204" pitchFamily="18" charset="0"/>
                            </a:rPr>
                            <m:t>𝑝h</m:t>
                          </m:r>
                          <m:r>
                            <a:rPr lang="fr-FR" sz="1400" b="0" i="1" smtClean="0">
                              <a:latin typeface="Cambria Math" panose="02040503050406030204" pitchFamily="18" charset="0"/>
                            </a:rPr>
                            <m:t>)</m:t>
                          </m:r>
                        </m:sub>
                      </m:sSub>
                      <m:r>
                        <a:rPr lang="fr-FR" sz="1400" b="0" i="1" smtClean="0">
                          <a:latin typeface="Cambria Math" panose="02040503050406030204" pitchFamily="18" charset="0"/>
                        </a:rPr>
                        <m:t>=</m:t>
                      </m:r>
                      <m:rad>
                        <m:radPr>
                          <m:degHide m:val="on"/>
                          <m:ctrlPr>
                            <a:rPr lang="fr-FR" sz="1400" b="0" i="1" smtClean="0">
                              <a:latin typeface="Cambria Math" panose="02040503050406030204" pitchFamily="18" charset="0"/>
                            </a:rPr>
                          </m:ctrlPr>
                        </m:radPr>
                        <m:deg/>
                        <m:e>
                          <m:r>
                            <a:rPr lang="fr-FR" sz="1400" b="0" i="1" smtClean="0">
                              <a:latin typeface="Cambria Math" panose="02040503050406030204" pitchFamily="18" charset="0"/>
                            </a:rPr>
                            <m:t>3</m:t>
                          </m:r>
                        </m:e>
                      </m:rad>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𝑉</m:t>
                          </m:r>
                        </m:e>
                        <m:sub>
                          <m:r>
                            <a:rPr lang="fr-FR" sz="1400" b="0" i="1" smtClean="0">
                              <a:latin typeface="Cambria Math" panose="02040503050406030204" pitchFamily="18" charset="0"/>
                            </a:rPr>
                            <m:t>𝐻𝑇</m:t>
                          </m:r>
                        </m:sub>
                      </m:sSub>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𝐼</m:t>
                          </m:r>
                        </m:e>
                        <m:sub>
                          <m:r>
                            <a:rPr lang="fr-FR" sz="1400" b="0" i="1" smtClean="0">
                              <a:latin typeface="Cambria Math" panose="02040503050406030204" pitchFamily="18" charset="0"/>
                            </a:rPr>
                            <m:t>𝑠𝑐</m:t>
                          </m:r>
                          <m:d>
                            <m:dPr>
                              <m:ctrlPr>
                                <a:rPr lang="fr-FR" sz="1400" b="0" i="1" smtClean="0">
                                  <a:latin typeface="Cambria Math" panose="02040503050406030204" pitchFamily="18" charset="0"/>
                                </a:rPr>
                              </m:ctrlPr>
                            </m:dPr>
                            <m:e>
                              <m:r>
                                <a:rPr lang="fr-FR" sz="1400" b="0" i="1" smtClean="0">
                                  <a:latin typeface="Cambria Math" panose="02040503050406030204" pitchFamily="18" charset="0"/>
                                </a:rPr>
                                <m:t>3</m:t>
                              </m:r>
                              <m:r>
                                <a:rPr lang="fr-FR" sz="1400" b="0" i="1" smtClean="0">
                                  <a:latin typeface="Cambria Math" panose="02040503050406030204" pitchFamily="18" charset="0"/>
                                </a:rPr>
                                <m:t>𝑝h</m:t>
                              </m:r>
                            </m:e>
                          </m:d>
                        </m:sub>
                      </m:sSub>
                    </m:oMath>
                  </m:oMathPara>
                </a14:m>
                <a:endParaRPr lang="fr-FR" sz="1400" dirty="0"/>
              </a:p>
            </p:txBody>
          </p:sp>
        </mc:Choice>
        <mc:Fallback xmlns="">
          <p:sp>
            <p:nvSpPr>
              <p:cNvPr id="8" name="ZoneTexte 7"/>
              <p:cNvSpPr txBox="1">
                <a:spLocks noRot="1" noChangeAspect="1" noMove="1" noResize="1" noEditPoints="1" noAdjustHandles="1" noChangeArrowheads="1" noChangeShapeType="1" noTextEdit="1"/>
              </p:cNvSpPr>
              <p:nvPr/>
            </p:nvSpPr>
            <p:spPr>
              <a:xfrm>
                <a:off x="325922" y="3313236"/>
                <a:ext cx="2116540" cy="266483"/>
              </a:xfrm>
              <a:prstGeom prst="rect">
                <a:avLst/>
              </a:prstGeom>
              <a:blipFill rotWithShape="0">
                <a:blip r:embed="rId3"/>
                <a:stretch>
                  <a:fillRect l="-1437" b="-25581"/>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9" name="ZoneTexte 8"/>
              <p:cNvSpPr txBox="1"/>
              <p:nvPr/>
            </p:nvSpPr>
            <p:spPr>
              <a:xfrm>
                <a:off x="359434" y="3820837"/>
                <a:ext cx="2116540" cy="26648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𝑆</m:t>
                          </m:r>
                        </m:e>
                        <m:sub>
                          <m:r>
                            <a:rPr lang="fr-FR" sz="1400" b="0" i="1" smtClean="0">
                              <a:latin typeface="Cambria Math" panose="02040503050406030204" pitchFamily="18" charset="0"/>
                            </a:rPr>
                            <m:t>𝑠𝑐</m:t>
                          </m:r>
                          <m:r>
                            <a:rPr lang="fr-FR" sz="1400" b="0" i="1" smtClean="0">
                              <a:latin typeface="Cambria Math" panose="02040503050406030204" pitchFamily="18" charset="0"/>
                            </a:rPr>
                            <m:t>(1</m:t>
                          </m:r>
                          <m:r>
                            <a:rPr lang="fr-FR" sz="1400" b="0" i="1" smtClean="0">
                              <a:latin typeface="Cambria Math" panose="02040503050406030204" pitchFamily="18" charset="0"/>
                            </a:rPr>
                            <m:t>𝑝h</m:t>
                          </m:r>
                          <m:r>
                            <a:rPr lang="fr-FR" sz="1400" b="0" i="1" smtClean="0">
                              <a:latin typeface="Cambria Math" panose="02040503050406030204" pitchFamily="18" charset="0"/>
                            </a:rPr>
                            <m:t>)</m:t>
                          </m:r>
                        </m:sub>
                      </m:sSub>
                      <m:r>
                        <a:rPr lang="fr-FR" sz="1400" b="0" i="1" smtClean="0">
                          <a:latin typeface="Cambria Math" panose="02040503050406030204" pitchFamily="18" charset="0"/>
                        </a:rPr>
                        <m:t>=</m:t>
                      </m:r>
                      <m:rad>
                        <m:radPr>
                          <m:degHide m:val="on"/>
                          <m:ctrlPr>
                            <a:rPr lang="fr-FR" sz="1400" b="0" i="1" smtClean="0">
                              <a:latin typeface="Cambria Math" panose="02040503050406030204" pitchFamily="18" charset="0"/>
                            </a:rPr>
                          </m:ctrlPr>
                        </m:radPr>
                        <m:deg/>
                        <m:e>
                          <m:r>
                            <a:rPr lang="fr-FR" sz="1400" b="0" i="1" smtClean="0">
                              <a:latin typeface="Cambria Math" panose="02040503050406030204" pitchFamily="18" charset="0"/>
                            </a:rPr>
                            <m:t>3</m:t>
                          </m:r>
                        </m:e>
                      </m:rad>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𝑉</m:t>
                          </m:r>
                        </m:e>
                        <m:sub>
                          <m:r>
                            <a:rPr lang="fr-FR" sz="1400" b="0" i="1" smtClean="0">
                              <a:latin typeface="Cambria Math" panose="02040503050406030204" pitchFamily="18" charset="0"/>
                            </a:rPr>
                            <m:t>𝐻𝑇</m:t>
                          </m:r>
                        </m:sub>
                      </m:sSub>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𝐼</m:t>
                          </m:r>
                        </m:e>
                        <m:sub>
                          <m:r>
                            <a:rPr lang="fr-FR" sz="1400" b="0" i="1" smtClean="0">
                              <a:latin typeface="Cambria Math" panose="02040503050406030204" pitchFamily="18" charset="0"/>
                            </a:rPr>
                            <m:t>𝑠𝑐</m:t>
                          </m:r>
                          <m:d>
                            <m:dPr>
                              <m:ctrlPr>
                                <a:rPr lang="fr-FR" sz="1400" b="0" i="1" smtClean="0">
                                  <a:latin typeface="Cambria Math" panose="02040503050406030204" pitchFamily="18" charset="0"/>
                                </a:rPr>
                              </m:ctrlPr>
                            </m:dPr>
                            <m:e>
                              <m:r>
                                <a:rPr lang="fr-FR" sz="1400" b="0" i="1" smtClean="0">
                                  <a:latin typeface="Cambria Math" panose="02040503050406030204" pitchFamily="18" charset="0"/>
                                </a:rPr>
                                <m:t>1</m:t>
                              </m:r>
                              <m:r>
                                <a:rPr lang="fr-FR" sz="1400" b="0" i="1" smtClean="0">
                                  <a:latin typeface="Cambria Math" panose="02040503050406030204" pitchFamily="18" charset="0"/>
                                </a:rPr>
                                <m:t>𝑝h</m:t>
                              </m:r>
                            </m:e>
                          </m:d>
                        </m:sub>
                      </m:sSub>
                    </m:oMath>
                  </m:oMathPara>
                </a14:m>
                <a:endParaRPr lang="fr-FR" sz="1400" dirty="0"/>
              </a:p>
            </p:txBody>
          </p:sp>
        </mc:Choice>
        <mc:Fallback xmlns="">
          <p:sp>
            <p:nvSpPr>
              <p:cNvPr id="9" name="ZoneTexte 8"/>
              <p:cNvSpPr txBox="1">
                <a:spLocks noRot="1" noChangeAspect="1" noMove="1" noResize="1" noEditPoints="1" noAdjustHandles="1" noChangeArrowheads="1" noChangeShapeType="1" noTextEdit="1"/>
              </p:cNvSpPr>
              <p:nvPr/>
            </p:nvSpPr>
            <p:spPr>
              <a:xfrm>
                <a:off x="359434" y="3820837"/>
                <a:ext cx="2116540" cy="266483"/>
              </a:xfrm>
              <a:prstGeom prst="rect">
                <a:avLst/>
              </a:prstGeom>
              <a:blipFill rotWithShape="0">
                <a:blip r:embed="rId4"/>
                <a:stretch>
                  <a:fillRect l="-1441" b="-25581"/>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0" name="ZoneTexte 9"/>
              <p:cNvSpPr txBox="1"/>
              <p:nvPr/>
            </p:nvSpPr>
            <p:spPr>
              <a:xfrm>
                <a:off x="3509509" y="3244649"/>
                <a:ext cx="2241576" cy="40741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𝐼</m:t>
                              </m:r>
                            </m:e>
                          </m:acc>
                        </m:e>
                        <m:sub>
                          <m:r>
                            <a:rPr lang="fr-FR" sz="1400" b="0" i="1" smtClean="0">
                              <a:latin typeface="Cambria Math" panose="02040503050406030204" pitchFamily="18" charset="0"/>
                            </a:rPr>
                            <m:t>𝑠𝑐</m:t>
                          </m:r>
                          <m:d>
                            <m:dPr>
                              <m:ctrlPr>
                                <a:rPr lang="fr-FR" sz="1400" b="0" i="1" smtClean="0">
                                  <a:latin typeface="Cambria Math" panose="02040503050406030204" pitchFamily="18" charset="0"/>
                                </a:rPr>
                              </m:ctrlPr>
                            </m:dPr>
                            <m:e>
                              <m:r>
                                <a:rPr lang="fr-FR" sz="1400" b="0" i="1" smtClean="0">
                                  <a:latin typeface="Cambria Math" panose="02040503050406030204" pitchFamily="18" charset="0"/>
                                </a:rPr>
                                <m:t>3</m:t>
                              </m:r>
                              <m:r>
                                <a:rPr lang="fr-FR" sz="1400" b="0" i="1" smtClean="0">
                                  <a:latin typeface="Cambria Math" panose="02040503050406030204" pitchFamily="18" charset="0"/>
                                </a:rPr>
                                <m:t>𝑝h</m:t>
                              </m:r>
                            </m:e>
                          </m:d>
                        </m:sub>
                      </m:sSub>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𝐼</m:t>
                          </m:r>
                        </m:e>
                        <m:sub>
                          <m:r>
                            <a:rPr lang="fr-FR" sz="1400" b="0" i="1" smtClean="0">
                              <a:latin typeface="Cambria Math" panose="02040503050406030204" pitchFamily="18" charset="0"/>
                            </a:rPr>
                            <m:t>𝑠𝑐</m:t>
                          </m:r>
                          <m:d>
                            <m:dPr>
                              <m:ctrlPr>
                                <a:rPr lang="fr-FR" sz="1400" b="0" i="1" smtClean="0">
                                  <a:latin typeface="Cambria Math" panose="02040503050406030204" pitchFamily="18" charset="0"/>
                                </a:rPr>
                              </m:ctrlPr>
                            </m:dPr>
                            <m:e>
                              <m:r>
                                <a:rPr lang="fr-FR" sz="1400" b="0" i="1" smtClean="0">
                                  <a:latin typeface="Cambria Math" panose="02040503050406030204" pitchFamily="18" charset="0"/>
                                </a:rPr>
                                <m:t>3</m:t>
                              </m:r>
                              <m:r>
                                <a:rPr lang="fr-FR" sz="1400" b="0" i="1" smtClean="0">
                                  <a:latin typeface="Cambria Math" panose="02040503050406030204" pitchFamily="18" charset="0"/>
                                </a:rPr>
                                <m:t>𝑝h</m:t>
                              </m:r>
                            </m:e>
                          </m:d>
                        </m:sub>
                        <m:sup>
                          <m:r>
                            <a:rPr lang="fr-FR" sz="1400" b="0" i="1" smtClean="0">
                              <a:latin typeface="Cambria Math" panose="02040503050406030204" pitchFamily="18" charset="0"/>
                            </a:rPr>
                            <m:t>∠−</m:t>
                          </m:r>
                          <m:r>
                            <m:rPr>
                              <m:sty m:val="p"/>
                            </m:rPr>
                            <a:rPr lang="fr-FR" sz="1400" b="0" i="0" smtClean="0">
                              <a:latin typeface="Cambria Math" panose="02040503050406030204" pitchFamily="18" charset="0"/>
                            </a:rPr>
                            <m:t>atan</m:t>
                          </m:r>
                          <m:r>
                            <a:rPr lang="fr-FR" sz="1400" b="0" i="1" smtClean="0">
                              <a:latin typeface="Cambria Math" panose="02040503050406030204" pitchFamily="18" charset="0"/>
                            </a:rPr>
                            <m:t>⁡(</m:t>
                          </m:r>
                          <m:r>
                            <a:rPr lang="fr-FR" sz="1400" b="0" i="1" smtClean="0">
                              <a:latin typeface="Cambria Math" panose="02040503050406030204" pitchFamily="18" charset="0"/>
                            </a:rPr>
                            <m:t>𝑋</m:t>
                          </m:r>
                          <m:r>
                            <a:rPr lang="fr-FR" sz="1400" b="0" i="1" smtClean="0">
                              <a:latin typeface="Cambria Math" panose="02040503050406030204" pitchFamily="18" charset="0"/>
                            </a:rPr>
                            <m:t>/</m:t>
                          </m:r>
                          <m:r>
                            <a:rPr lang="fr-FR" sz="1400" b="0" i="1" smtClean="0">
                              <a:latin typeface="Cambria Math" panose="02040503050406030204" pitchFamily="18" charset="0"/>
                            </a:rPr>
                            <m:t>𝑅</m:t>
                          </m:r>
                          <m:r>
                            <a:rPr lang="fr-FR" sz="1400" b="0" i="1" smtClean="0">
                              <a:latin typeface="Cambria Math" panose="02040503050406030204" pitchFamily="18" charset="0"/>
                            </a:rPr>
                            <m:t>)</m:t>
                          </m:r>
                        </m:sup>
                      </m:sSubSup>
                      <m:r>
                        <a:rPr lang="fr-FR" sz="1400" b="0" i="0"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𝑉</m:t>
                              </m:r>
                            </m:e>
                            <m:sub>
                              <m:r>
                                <a:rPr lang="fr-FR" sz="1400" b="0" i="1" smtClean="0">
                                  <a:latin typeface="Cambria Math" panose="02040503050406030204" pitchFamily="18" charset="0"/>
                                </a:rPr>
                                <m:t>𝐻𝑇</m:t>
                              </m:r>
                            </m:sub>
                          </m:sSub>
                        </m:num>
                        <m:den>
                          <m:sSup>
                            <m:sSupPr>
                              <m:ctrlPr>
                                <a:rPr lang="fr-FR" sz="1400" b="0" i="1" smtClean="0">
                                  <a:latin typeface="Cambria Math" panose="02040503050406030204" pitchFamily="18" charset="0"/>
                                </a:rPr>
                              </m:ctrlPr>
                            </m:s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𝑍</m:t>
                                  </m:r>
                                </m:e>
                              </m:acc>
                            </m:e>
                            <m:sup>
                              <m:r>
                                <a:rPr lang="fr-FR" sz="1400" b="0" i="1" smtClean="0">
                                  <a:latin typeface="Cambria Math" panose="02040503050406030204" pitchFamily="18" charset="0"/>
                                </a:rPr>
                                <m:t>+</m:t>
                              </m:r>
                            </m:sup>
                          </m:sSup>
                        </m:den>
                      </m:f>
                    </m:oMath>
                  </m:oMathPara>
                </a14:m>
                <a:endParaRPr lang="fr-FR" sz="1400" dirty="0"/>
              </a:p>
            </p:txBody>
          </p:sp>
        </mc:Choice>
        <mc:Fallback xmlns="">
          <p:sp>
            <p:nvSpPr>
              <p:cNvPr id="10" name="ZoneTexte 9"/>
              <p:cNvSpPr txBox="1">
                <a:spLocks noRot="1" noChangeAspect="1" noMove="1" noResize="1" noEditPoints="1" noAdjustHandles="1" noChangeArrowheads="1" noChangeShapeType="1" noTextEdit="1"/>
              </p:cNvSpPr>
              <p:nvPr/>
            </p:nvSpPr>
            <p:spPr>
              <a:xfrm>
                <a:off x="3509509" y="3244649"/>
                <a:ext cx="2241576" cy="407419"/>
              </a:xfrm>
              <a:prstGeom prst="rect">
                <a:avLst/>
              </a:prstGeom>
              <a:blipFill rotWithShape="0">
                <a:blip r:embed="rId5"/>
                <a:stretch>
                  <a:fillRect l="-1362" r="-5995" b="-14925"/>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3308213" y="3704078"/>
                <a:ext cx="2873607" cy="50616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fr-FR" sz="1400" i="1" smtClean="0">
                              <a:latin typeface="Cambria Math" panose="02040503050406030204" pitchFamily="18" charset="0"/>
                            </a:rPr>
                          </m:ctrlPr>
                        </m:sSubPr>
                        <m:e>
                          <m:acc>
                            <m:accPr>
                              <m:chr m:val="̅"/>
                              <m:ctrlPr>
                                <a:rPr lang="fr-FR" sz="1400" i="1">
                                  <a:latin typeface="Cambria Math" panose="02040503050406030204" pitchFamily="18" charset="0"/>
                                </a:rPr>
                              </m:ctrlPr>
                            </m:accPr>
                            <m:e>
                              <m:r>
                                <a:rPr lang="fr-FR" sz="1400" i="1">
                                  <a:latin typeface="Cambria Math" panose="02040503050406030204" pitchFamily="18" charset="0"/>
                                </a:rPr>
                                <m:t>𝐼</m:t>
                              </m:r>
                            </m:e>
                          </m:acc>
                        </m:e>
                        <m:sub>
                          <m:r>
                            <a:rPr lang="fr-FR" sz="1400" i="1">
                              <a:latin typeface="Cambria Math" panose="02040503050406030204" pitchFamily="18" charset="0"/>
                            </a:rPr>
                            <m:t>𝑠𝑐</m:t>
                          </m:r>
                          <m:d>
                            <m:dPr>
                              <m:ctrlPr>
                                <a:rPr lang="fr-FR" sz="1400" i="1">
                                  <a:latin typeface="Cambria Math" panose="02040503050406030204" pitchFamily="18" charset="0"/>
                                </a:rPr>
                              </m:ctrlPr>
                            </m:dPr>
                            <m:e>
                              <m:r>
                                <a:rPr lang="fr-FR" sz="1400" i="1">
                                  <a:latin typeface="Cambria Math" panose="02040503050406030204" pitchFamily="18" charset="0"/>
                                </a:rPr>
                                <m:t>1</m:t>
                              </m:r>
                              <m:r>
                                <a:rPr lang="fr-FR" sz="1400" i="1">
                                  <a:latin typeface="Cambria Math" panose="02040503050406030204" pitchFamily="18" charset="0"/>
                                </a:rPr>
                                <m:t>𝑝h</m:t>
                              </m:r>
                            </m:e>
                          </m:d>
                        </m:sub>
                      </m:sSub>
                      <m:r>
                        <a:rPr lang="fr-FR" sz="1400" i="1">
                          <a:latin typeface="Cambria Math" panose="02040503050406030204" pitchFamily="18" charset="0"/>
                        </a:rPr>
                        <m:t>=</m:t>
                      </m:r>
                      <m:sSubSup>
                        <m:sSubSupPr>
                          <m:ctrlPr>
                            <a:rPr lang="fr-FR" sz="1400" i="1">
                              <a:latin typeface="Cambria Math" panose="02040503050406030204" pitchFamily="18" charset="0"/>
                            </a:rPr>
                          </m:ctrlPr>
                        </m:sSubSupPr>
                        <m:e>
                          <m:r>
                            <a:rPr lang="fr-FR" sz="1400" i="1">
                              <a:latin typeface="Cambria Math" panose="02040503050406030204" pitchFamily="18" charset="0"/>
                            </a:rPr>
                            <m:t>𝐼</m:t>
                          </m:r>
                        </m:e>
                        <m:sub>
                          <m:r>
                            <a:rPr lang="fr-FR" sz="1400" i="1">
                              <a:latin typeface="Cambria Math" panose="02040503050406030204" pitchFamily="18" charset="0"/>
                            </a:rPr>
                            <m:t>𝑠𝑐</m:t>
                          </m:r>
                          <m:d>
                            <m:dPr>
                              <m:ctrlPr>
                                <a:rPr lang="fr-FR" sz="1400" i="1">
                                  <a:latin typeface="Cambria Math" panose="02040503050406030204" pitchFamily="18" charset="0"/>
                                </a:rPr>
                              </m:ctrlPr>
                            </m:dPr>
                            <m:e>
                              <m:r>
                                <a:rPr lang="fr-FR" sz="1400" i="1">
                                  <a:latin typeface="Cambria Math" panose="02040503050406030204" pitchFamily="18" charset="0"/>
                                </a:rPr>
                                <m:t>1</m:t>
                              </m:r>
                              <m:r>
                                <a:rPr lang="fr-FR" sz="1400" i="1">
                                  <a:latin typeface="Cambria Math" panose="02040503050406030204" pitchFamily="18" charset="0"/>
                                </a:rPr>
                                <m:t>𝑝h</m:t>
                              </m:r>
                            </m:e>
                          </m:d>
                        </m:sub>
                        <m:sup>
                          <m:r>
                            <a:rPr lang="fr-FR" sz="1400" i="1">
                              <a:latin typeface="Cambria Math" panose="02040503050406030204" pitchFamily="18" charset="0"/>
                            </a:rPr>
                            <m:t>∠−</m:t>
                          </m:r>
                          <m:r>
                            <m:rPr>
                              <m:sty m:val="p"/>
                            </m:rPr>
                            <a:rPr lang="fr-FR" sz="1400">
                              <a:latin typeface="Cambria Math" panose="02040503050406030204" pitchFamily="18" charset="0"/>
                            </a:rPr>
                            <m:t>atan</m:t>
                          </m:r>
                          <m:r>
                            <a:rPr lang="fr-FR" sz="1400" i="1">
                              <a:latin typeface="Cambria Math" panose="02040503050406030204" pitchFamily="18" charset="0"/>
                            </a:rPr>
                            <m:t>⁡(</m:t>
                          </m:r>
                          <m:r>
                            <a:rPr lang="fr-FR" sz="1400" i="1">
                              <a:latin typeface="Cambria Math" panose="02040503050406030204" pitchFamily="18" charset="0"/>
                            </a:rPr>
                            <m:t>𝑋</m:t>
                          </m:r>
                          <m:r>
                            <a:rPr lang="fr-FR" sz="1400" i="1">
                              <a:latin typeface="Cambria Math" panose="02040503050406030204" pitchFamily="18" charset="0"/>
                            </a:rPr>
                            <m:t>/</m:t>
                          </m:r>
                          <m:r>
                            <a:rPr lang="fr-FR" sz="1400" i="1">
                              <a:latin typeface="Cambria Math" panose="02040503050406030204" pitchFamily="18" charset="0"/>
                            </a:rPr>
                            <m:t>𝑅</m:t>
                          </m:r>
                          <m:r>
                            <a:rPr lang="fr-FR" sz="1400" i="1">
                              <a:latin typeface="Cambria Math" panose="02040503050406030204" pitchFamily="18" charset="0"/>
                            </a:rPr>
                            <m:t>)</m:t>
                          </m:r>
                        </m:sup>
                      </m:sSubSup>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3</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𝑉</m:t>
                              </m:r>
                            </m:e>
                            <m:sub>
                              <m:r>
                                <a:rPr lang="fr-FR" sz="1400" b="0" i="1" smtClean="0">
                                  <a:latin typeface="Cambria Math" panose="02040503050406030204" pitchFamily="18" charset="0"/>
                                </a:rPr>
                                <m:t>𝐻𝑇</m:t>
                              </m:r>
                            </m:sub>
                          </m:sSub>
                        </m:num>
                        <m:den>
                          <m:r>
                            <a:rPr lang="fr-FR" sz="1400" b="0" i="1" smtClean="0">
                              <a:latin typeface="Cambria Math" panose="02040503050406030204" pitchFamily="18" charset="0"/>
                            </a:rPr>
                            <m:t>2</m:t>
                          </m:r>
                          <m:sSup>
                            <m:sSupPr>
                              <m:ctrlPr>
                                <a:rPr lang="fr-FR" sz="1400" b="0" i="1" smtClean="0">
                                  <a:latin typeface="Cambria Math" panose="02040503050406030204" pitchFamily="18" charset="0"/>
                                </a:rPr>
                              </m:ctrlPr>
                            </m:s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𝑍</m:t>
                                  </m:r>
                                </m:e>
                              </m:acc>
                            </m:e>
                            <m:sup>
                              <m:r>
                                <a:rPr lang="fr-FR" sz="1400" b="0" i="1" smtClean="0">
                                  <a:latin typeface="Cambria Math" panose="02040503050406030204" pitchFamily="18" charset="0"/>
                                </a:rPr>
                                <m:t>+</m:t>
                              </m:r>
                            </m:sup>
                          </m:sSup>
                          <m:r>
                            <a:rPr lang="fr-FR" sz="1400" b="0" i="1" smtClean="0">
                              <a:latin typeface="Cambria Math" panose="02040503050406030204" pitchFamily="18" charset="0"/>
                            </a:rPr>
                            <m:t>+</m:t>
                          </m:r>
                          <m:sSup>
                            <m:sSupPr>
                              <m:ctrlPr>
                                <a:rPr lang="fr-FR" sz="1400" b="0" i="1" smtClean="0">
                                  <a:latin typeface="Cambria Math" panose="02040503050406030204" pitchFamily="18" charset="0"/>
                                </a:rPr>
                              </m:ctrlPr>
                            </m:s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𝑍</m:t>
                                  </m:r>
                                </m:e>
                              </m:acc>
                            </m:e>
                            <m:sup>
                              <m:r>
                                <a:rPr lang="fr-FR" sz="1400" b="0" i="1" smtClean="0">
                                  <a:latin typeface="Cambria Math" panose="02040503050406030204" pitchFamily="18" charset="0"/>
                                </a:rPr>
                                <m:t>0</m:t>
                              </m:r>
                            </m:sup>
                          </m:sSup>
                        </m:den>
                      </m:f>
                    </m:oMath>
                  </m:oMathPara>
                </a14:m>
                <a:endParaRPr lang="fr-FR" sz="1400" dirty="0"/>
              </a:p>
            </p:txBody>
          </p:sp>
        </mc:Choice>
        <mc:Fallback xmlns="">
          <p:sp>
            <p:nvSpPr>
              <p:cNvPr id="11" name="Rectangle 10"/>
              <p:cNvSpPr>
                <a:spLocks noRot="1" noChangeAspect="1" noMove="1" noResize="1" noEditPoints="1" noAdjustHandles="1" noChangeArrowheads="1" noChangeShapeType="1" noTextEdit="1"/>
              </p:cNvSpPr>
              <p:nvPr/>
            </p:nvSpPr>
            <p:spPr>
              <a:xfrm>
                <a:off x="3308213" y="3704078"/>
                <a:ext cx="2873607" cy="506164"/>
              </a:xfrm>
              <a:prstGeom prst="rect">
                <a:avLst/>
              </a:prstGeom>
              <a:blipFill rotWithShape="0">
                <a:blip r:embed="rId6"/>
                <a:stretch>
                  <a:fillRect r="-2972" b="-2410"/>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2" name="ZoneTexte 11"/>
              <p:cNvSpPr txBox="1"/>
              <p:nvPr/>
            </p:nvSpPr>
            <p:spPr>
              <a:xfrm>
                <a:off x="7118372" y="3211815"/>
                <a:ext cx="1049453" cy="46884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fr-FR" sz="1400" b="0" i="1" smtClean="0">
                              <a:latin typeface="Cambria Math" panose="02040503050406030204" pitchFamily="18" charset="0"/>
                            </a:rPr>
                          </m:ctrlPr>
                        </m:s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𝑍</m:t>
                              </m:r>
                            </m:e>
                          </m:acc>
                        </m:e>
                        <m:sup>
                          <m:r>
                            <a:rPr lang="fr-FR" sz="1400" b="0" i="1" smtClean="0">
                              <a:latin typeface="Cambria Math" panose="02040503050406030204" pitchFamily="18" charset="0"/>
                            </a:rPr>
                            <m:t>+</m:t>
                          </m:r>
                        </m:sup>
                      </m:sSup>
                      <m:r>
                        <a:rPr lang="fr-FR" sz="1400" b="0" i="0"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𝑉</m:t>
                              </m:r>
                            </m:e>
                            <m:sub>
                              <m:r>
                                <a:rPr lang="fr-FR" sz="1400" b="0" i="1" smtClean="0">
                                  <a:latin typeface="Cambria Math" panose="02040503050406030204" pitchFamily="18" charset="0"/>
                                </a:rPr>
                                <m:t>𝐻𝑇</m:t>
                              </m:r>
                            </m:sub>
                          </m:sSub>
                        </m:num>
                        <m:den>
                          <m:sSub>
                            <m:sSubPr>
                              <m:ctrlPr>
                                <a:rPr lang="fr-FR" sz="1400" i="1">
                                  <a:latin typeface="Cambria Math" panose="02040503050406030204" pitchFamily="18" charset="0"/>
                                </a:rPr>
                              </m:ctrlPr>
                            </m:sSubPr>
                            <m:e>
                              <m:acc>
                                <m:accPr>
                                  <m:chr m:val="̅"/>
                                  <m:ctrlPr>
                                    <a:rPr lang="fr-FR" sz="1400" i="1">
                                      <a:latin typeface="Cambria Math" panose="02040503050406030204" pitchFamily="18" charset="0"/>
                                    </a:rPr>
                                  </m:ctrlPr>
                                </m:accPr>
                                <m:e>
                                  <m:r>
                                    <a:rPr lang="fr-FR" sz="1400" i="1">
                                      <a:latin typeface="Cambria Math" panose="02040503050406030204" pitchFamily="18" charset="0"/>
                                    </a:rPr>
                                    <m:t>𝐼</m:t>
                                  </m:r>
                                </m:e>
                              </m:acc>
                            </m:e>
                            <m:sub>
                              <m:r>
                                <a:rPr lang="fr-FR" sz="1400" i="1">
                                  <a:latin typeface="Cambria Math" panose="02040503050406030204" pitchFamily="18" charset="0"/>
                                </a:rPr>
                                <m:t>𝑠𝑐</m:t>
                              </m:r>
                              <m:d>
                                <m:dPr>
                                  <m:ctrlPr>
                                    <a:rPr lang="fr-FR" sz="1400" i="1">
                                      <a:latin typeface="Cambria Math" panose="02040503050406030204" pitchFamily="18" charset="0"/>
                                    </a:rPr>
                                  </m:ctrlPr>
                                </m:dPr>
                                <m:e>
                                  <m:r>
                                    <a:rPr lang="fr-FR" sz="1400" i="1">
                                      <a:latin typeface="Cambria Math" panose="02040503050406030204" pitchFamily="18" charset="0"/>
                                    </a:rPr>
                                    <m:t>3</m:t>
                                  </m:r>
                                  <m:r>
                                    <a:rPr lang="fr-FR" sz="1400" i="1">
                                      <a:latin typeface="Cambria Math" panose="02040503050406030204" pitchFamily="18" charset="0"/>
                                    </a:rPr>
                                    <m:t>𝑝h</m:t>
                                  </m:r>
                                </m:e>
                              </m:d>
                            </m:sub>
                          </m:sSub>
                        </m:den>
                      </m:f>
                    </m:oMath>
                  </m:oMathPara>
                </a14:m>
                <a:endParaRPr lang="fr-FR" sz="1400" dirty="0"/>
              </a:p>
            </p:txBody>
          </p:sp>
        </mc:Choice>
        <mc:Fallback xmlns="">
          <p:sp>
            <p:nvSpPr>
              <p:cNvPr id="12" name="ZoneTexte 11"/>
              <p:cNvSpPr txBox="1">
                <a:spLocks noRot="1" noChangeAspect="1" noMove="1" noResize="1" noEditPoints="1" noAdjustHandles="1" noChangeArrowheads="1" noChangeShapeType="1" noTextEdit="1"/>
              </p:cNvSpPr>
              <p:nvPr/>
            </p:nvSpPr>
            <p:spPr>
              <a:xfrm>
                <a:off x="7118372" y="3211815"/>
                <a:ext cx="1049453" cy="468846"/>
              </a:xfrm>
              <a:prstGeom prst="rect">
                <a:avLst/>
              </a:prstGeom>
              <a:blipFill rotWithShape="0">
                <a:blip r:embed="rId7"/>
                <a:stretch>
                  <a:fillRect l="-3488" b="-11688"/>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3" name="ZoneTexte 12"/>
              <p:cNvSpPr txBox="1"/>
              <p:nvPr/>
            </p:nvSpPr>
            <p:spPr>
              <a:xfrm>
                <a:off x="7014059" y="3800538"/>
                <a:ext cx="1559273" cy="47025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fr-FR" sz="1400" b="0" i="1" smtClean="0">
                              <a:latin typeface="Cambria Math" panose="02040503050406030204" pitchFamily="18" charset="0"/>
                            </a:rPr>
                          </m:ctrlPr>
                        </m:s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𝑍</m:t>
                              </m:r>
                            </m:e>
                          </m:acc>
                        </m:e>
                        <m:sup>
                          <m:r>
                            <a:rPr lang="fr-FR" sz="1400" b="0" i="1" smtClean="0">
                              <a:latin typeface="Cambria Math" panose="02040503050406030204" pitchFamily="18" charset="0"/>
                            </a:rPr>
                            <m:t>0</m:t>
                          </m:r>
                        </m:sup>
                      </m:sSup>
                      <m:r>
                        <a:rPr lang="fr-FR" sz="1400" b="0" i="0"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3</m:t>
                              </m:r>
                              <m:r>
                                <a:rPr lang="fr-FR" sz="1400" b="0" i="1" smtClean="0">
                                  <a:latin typeface="Cambria Math" panose="02040503050406030204" pitchFamily="18" charset="0"/>
                                </a:rPr>
                                <m:t>𝑉</m:t>
                              </m:r>
                            </m:e>
                            <m:sub>
                              <m:r>
                                <a:rPr lang="fr-FR" sz="1400" b="0" i="1" smtClean="0">
                                  <a:latin typeface="Cambria Math" panose="02040503050406030204" pitchFamily="18" charset="0"/>
                                </a:rPr>
                                <m:t>𝐻𝑇</m:t>
                              </m:r>
                            </m:sub>
                          </m:sSub>
                        </m:num>
                        <m:den>
                          <m:sSub>
                            <m:sSubPr>
                              <m:ctrlPr>
                                <a:rPr lang="fr-FR" sz="1400" i="1">
                                  <a:latin typeface="Cambria Math" panose="02040503050406030204" pitchFamily="18" charset="0"/>
                                </a:rPr>
                              </m:ctrlPr>
                            </m:sSubPr>
                            <m:e>
                              <m:acc>
                                <m:accPr>
                                  <m:chr m:val="̅"/>
                                  <m:ctrlPr>
                                    <a:rPr lang="fr-FR" sz="1400" i="1">
                                      <a:latin typeface="Cambria Math" panose="02040503050406030204" pitchFamily="18" charset="0"/>
                                    </a:rPr>
                                  </m:ctrlPr>
                                </m:accPr>
                                <m:e>
                                  <m:r>
                                    <a:rPr lang="fr-FR" sz="1400" i="1">
                                      <a:latin typeface="Cambria Math" panose="02040503050406030204" pitchFamily="18" charset="0"/>
                                    </a:rPr>
                                    <m:t>𝐼</m:t>
                                  </m:r>
                                </m:e>
                              </m:acc>
                            </m:e>
                            <m:sub>
                              <m:r>
                                <a:rPr lang="fr-FR" sz="1400" i="1">
                                  <a:latin typeface="Cambria Math" panose="02040503050406030204" pitchFamily="18" charset="0"/>
                                </a:rPr>
                                <m:t>𝑠𝑐</m:t>
                              </m:r>
                              <m:d>
                                <m:dPr>
                                  <m:ctrlPr>
                                    <a:rPr lang="fr-FR" sz="1400" i="1">
                                      <a:latin typeface="Cambria Math" panose="02040503050406030204" pitchFamily="18" charset="0"/>
                                    </a:rPr>
                                  </m:ctrlPr>
                                </m:dPr>
                                <m:e>
                                  <m:r>
                                    <a:rPr lang="fr-FR" sz="1400" b="0" i="1" smtClean="0">
                                      <a:latin typeface="Cambria Math" panose="02040503050406030204" pitchFamily="18" charset="0"/>
                                    </a:rPr>
                                    <m:t>1</m:t>
                                  </m:r>
                                  <m:r>
                                    <a:rPr lang="fr-FR" sz="1400" i="1">
                                      <a:latin typeface="Cambria Math" panose="02040503050406030204" pitchFamily="18" charset="0"/>
                                    </a:rPr>
                                    <m:t>𝑝h</m:t>
                                  </m:r>
                                </m:e>
                              </m:d>
                            </m:sub>
                          </m:sSub>
                        </m:den>
                      </m:f>
                      <m:r>
                        <a:rPr lang="fr-FR" sz="1400" b="0" i="0" smtClean="0">
                          <a:latin typeface="Cambria Math" panose="02040503050406030204" pitchFamily="18" charset="0"/>
                        </a:rPr>
                        <m:t>−2</m:t>
                      </m:r>
                      <m:sSup>
                        <m:sSupPr>
                          <m:ctrlPr>
                            <a:rPr lang="fr-FR" sz="1400" b="0" i="1" smtClean="0">
                              <a:latin typeface="Cambria Math" panose="02040503050406030204" pitchFamily="18" charset="0"/>
                            </a:rPr>
                          </m:ctrlPr>
                        </m:s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𝑍</m:t>
                              </m:r>
                            </m:e>
                          </m:acc>
                        </m:e>
                        <m:sup>
                          <m:r>
                            <a:rPr lang="fr-FR" sz="1400" b="0" i="1" smtClean="0">
                              <a:latin typeface="Cambria Math" panose="02040503050406030204" pitchFamily="18" charset="0"/>
                            </a:rPr>
                            <m:t>+</m:t>
                          </m:r>
                        </m:sup>
                      </m:sSup>
                    </m:oMath>
                  </m:oMathPara>
                </a14:m>
                <a:endParaRPr lang="fr-FR" sz="1400" dirty="0"/>
              </a:p>
            </p:txBody>
          </p:sp>
        </mc:Choice>
        <mc:Fallback xmlns="">
          <p:sp>
            <p:nvSpPr>
              <p:cNvPr id="13" name="ZoneTexte 12"/>
              <p:cNvSpPr txBox="1">
                <a:spLocks noRot="1" noChangeAspect="1" noMove="1" noResize="1" noEditPoints="1" noAdjustHandles="1" noChangeArrowheads="1" noChangeShapeType="1" noTextEdit="1"/>
              </p:cNvSpPr>
              <p:nvPr/>
            </p:nvSpPr>
            <p:spPr>
              <a:xfrm>
                <a:off x="7014059" y="3800538"/>
                <a:ext cx="1559273" cy="470257"/>
              </a:xfrm>
              <a:prstGeom prst="rect">
                <a:avLst/>
              </a:prstGeom>
              <a:blipFill rotWithShape="0">
                <a:blip r:embed="rId8"/>
                <a:stretch>
                  <a:fillRect l="-2353" r="-10588" b="-11538"/>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4" name="ZoneTexte 13"/>
              <p:cNvSpPr txBox="1"/>
              <p:nvPr/>
            </p:nvSpPr>
            <p:spPr>
              <a:xfrm>
                <a:off x="3308213" y="4483416"/>
                <a:ext cx="1020344" cy="464743"/>
              </a:xfrm>
              <a:prstGeom prst="rect">
                <a:avLst/>
              </a:prstGeom>
              <a:solidFill>
                <a:schemeClr val="accent1">
                  <a:lumMod val="40000"/>
                  <a:lumOff val="60000"/>
                </a:schemeClr>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fr-FR" sz="1400" b="0" i="1" smtClean="0">
                              <a:latin typeface="Cambria Math" panose="02040503050406030204" pitchFamily="18" charset="0"/>
                            </a:rPr>
                          </m:ctrlPr>
                        </m:s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𝑧</m:t>
                              </m:r>
                            </m:e>
                          </m:acc>
                        </m:e>
                        <m:sup>
                          <m:r>
                            <a:rPr lang="fr-FR" sz="1400" b="0" i="1" smtClean="0">
                              <a:latin typeface="Cambria Math" panose="02040503050406030204" pitchFamily="18" charset="0"/>
                            </a:rPr>
                            <m:t>+</m:t>
                          </m:r>
                        </m:sup>
                      </m:sSup>
                      <m:r>
                        <a:rPr lang="fr-FR" sz="1400" b="0" i="0"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1.0</m:t>
                          </m:r>
                        </m:num>
                        <m:den>
                          <m:sSub>
                            <m:sSubPr>
                              <m:ctrlPr>
                                <a:rPr lang="fr-FR" sz="1400" i="1">
                                  <a:latin typeface="Cambria Math" panose="02040503050406030204" pitchFamily="18" charset="0"/>
                                </a:rPr>
                              </m:ctrlPr>
                            </m:sSubPr>
                            <m:e>
                              <m:acc>
                                <m:accPr>
                                  <m:chr m:val="̅"/>
                                  <m:ctrlPr>
                                    <a:rPr lang="fr-FR" sz="1400" i="1">
                                      <a:latin typeface="Cambria Math" panose="02040503050406030204" pitchFamily="18" charset="0"/>
                                    </a:rPr>
                                  </m:ctrlPr>
                                </m:accPr>
                                <m:e>
                                  <m:r>
                                    <a:rPr lang="fr-FR" sz="1400" b="0" i="1" smtClean="0">
                                      <a:latin typeface="Cambria Math" panose="02040503050406030204" pitchFamily="18" charset="0"/>
                                    </a:rPr>
                                    <m:t>𝑖</m:t>
                                  </m:r>
                                </m:e>
                              </m:acc>
                            </m:e>
                            <m:sub>
                              <m:r>
                                <a:rPr lang="fr-FR" sz="1400" i="1">
                                  <a:latin typeface="Cambria Math" panose="02040503050406030204" pitchFamily="18" charset="0"/>
                                </a:rPr>
                                <m:t>𝑠𝑐</m:t>
                              </m:r>
                              <m:d>
                                <m:dPr>
                                  <m:ctrlPr>
                                    <a:rPr lang="fr-FR" sz="1400" i="1">
                                      <a:latin typeface="Cambria Math" panose="02040503050406030204" pitchFamily="18" charset="0"/>
                                    </a:rPr>
                                  </m:ctrlPr>
                                </m:dPr>
                                <m:e>
                                  <m:r>
                                    <a:rPr lang="fr-FR" sz="1400" i="1">
                                      <a:latin typeface="Cambria Math" panose="02040503050406030204" pitchFamily="18" charset="0"/>
                                    </a:rPr>
                                    <m:t>3</m:t>
                                  </m:r>
                                  <m:r>
                                    <a:rPr lang="fr-FR" sz="1400" i="1">
                                      <a:latin typeface="Cambria Math" panose="02040503050406030204" pitchFamily="18" charset="0"/>
                                    </a:rPr>
                                    <m:t>𝑝h</m:t>
                                  </m:r>
                                </m:e>
                              </m:d>
                            </m:sub>
                          </m:sSub>
                        </m:den>
                      </m:f>
                    </m:oMath>
                  </m:oMathPara>
                </a14:m>
                <a:endParaRPr lang="fr-FR" sz="1400" dirty="0"/>
              </a:p>
            </p:txBody>
          </p:sp>
        </mc:Choice>
        <mc:Fallback xmlns="">
          <p:sp>
            <p:nvSpPr>
              <p:cNvPr id="14" name="ZoneTexte 13"/>
              <p:cNvSpPr txBox="1">
                <a:spLocks noRot="1" noChangeAspect="1" noMove="1" noResize="1" noEditPoints="1" noAdjustHandles="1" noChangeArrowheads="1" noChangeShapeType="1" noTextEdit="1"/>
              </p:cNvSpPr>
              <p:nvPr/>
            </p:nvSpPr>
            <p:spPr>
              <a:xfrm>
                <a:off x="3308213" y="4483416"/>
                <a:ext cx="1020344" cy="464743"/>
              </a:xfrm>
              <a:prstGeom prst="rect">
                <a:avLst/>
              </a:prstGeom>
              <a:blipFill rotWithShape="0">
                <a:blip r:embed="rId9"/>
                <a:stretch>
                  <a:fillRect l="-2395" b="-10390"/>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5" name="ZoneTexte 14"/>
              <p:cNvSpPr txBox="1"/>
              <p:nvPr/>
            </p:nvSpPr>
            <p:spPr>
              <a:xfrm>
                <a:off x="4669547" y="4483416"/>
                <a:ext cx="1512273" cy="464743"/>
              </a:xfrm>
              <a:prstGeom prst="rect">
                <a:avLst/>
              </a:prstGeom>
              <a:solidFill>
                <a:schemeClr val="accent1">
                  <a:lumMod val="40000"/>
                  <a:lumOff val="60000"/>
                </a:schemeClr>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fr-FR" sz="1400" b="0" i="1" smtClean="0">
                              <a:latin typeface="Cambria Math" panose="02040503050406030204" pitchFamily="18" charset="0"/>
                            </a:rPr>
                          </m:ctrlPr>
                        </m:s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𝑧</m:t>
                              </m:r>
                            </m:e>
                          </m:acc>
                        </m:e>
                        <m:sup>
                          <m:r>
                            <a:rPr lang="fr-FR" sz="1400" b="0" i="1" smtClean="0">
                              <a:latin typeface="Cambria Math" panose="02040503050406030204" pitchFamily="18" charset="0"/>
                            </a:rPr>
                            <m:t>0</m:t>
                          </m:r>
                        </m:sup>
                      </m:sSup>
                      <m:r>
                        <a:rPr lang="fr-FR" sz="1400" b="0" i="0"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3.0</m:t>
                          </m:r>
                        </m:num>
                        <m:den>
                          <m:sSub>
                            <m:sSubPr>
                              <m:ctrlPr>
                                <a:rPr lang="fr-FR" sz="1400" i="1">
                                  <a:latin typeface="Cambria Math" panose="02040503050406030204" pitchFamily="18" charset="0"/>
                                </a:rPr>
                              </m:ctrlPr>
                            </m:sSubPr>
                            <m:e>
                              <m:acc>
                                <m:accPr>
                                  <m:chr m:val="̅"/>
                                  <m:ctrlPr>
                                    <a:rPr lang="fr-FR" sz="1400" i="1">
                                      <a:latin typeface="Cambria Math" panose="02040503050406030204" pitchFamily="18" charset="0"/>
                                    </a:rPr>
                                  </m:ctrlPr>
                                </m:accPr>
                                <m:e>
                                  <m:r>
                                    <a:rPr lang="fr-FR" sz="1400" b="0" i="1" smtClean="0">
                                      <a:latin typeface="Cambria Math" panose="02040503050406030204" pitchFamily="18" charset="0"/>
                                    </a:rPr>
                                    <m:t>𝑖</m:t>
                                  </m:r>
                                </m:e>
                              </m:acc>
                            </m:e>
                            <m:sub>
                              <m:r>
                                <a:rPr lang="fr-FR" sz="1400" i="1">
                                  <a:latin typeface="Cambria Math" panose="02040503050406030204" pitchFamily="18" charset="0"/>
                                </a:rPr>
                                <m:t>𝑠𝑐</m:t>
                              </m:r>
                              <m:d>
                                <m:dPr>
                                  <m:ctrlPr>
                                    <a:rPr lang="fr-FR" sz="1400" i="1">
                                      <a:latin typeface="Cambria Math" panose="02040503050406030204" pitchFamily="18" charset="0"/>
                                    </a:rPr>
                                  </m:ctrlPr>
                                </m:dPr>
                                <m:e>
                                  <m:r>
                                    <a:rPr lang="fr-FR" sz="1400" b="0" i="1" smtClean="0">
                                      <a:latin typeface="Cambria Math" panose="02040503050406030204" pitchFamily="18" charset="0"/>
                                    </a:rPr>
                                    <m:t>1</m:t>
                                  </m:r>
                                  <m:r>
                                    <a:rPr lang="fr-FR" sz="1400" i="1">
                                      <a:latin typeface="Cambria Math" panose="02040503050406030204" pitchFamily="18" charset="0"/>
                                    </a:rPr>
                                    <m:t>𝑝h</m:t>
                                  </m:r>
                                </m:e>
                              </m:d>
                            </m:sub>
                          </m:sSub>
                        </m:den>
                      </m:f>
                      <m:r>
                        <a:rPr lang="fr-FR" sz="1400" b="0" i="0" smtClean="0">
                          <a:latin typeface="Cambria Math" panose="02040503050406030204" pitchFamily="18" charset="0"/>
                        </a:rPr>
                        <m:t>−2</m:t>
                      </m:r>
                      <m:sSup>
                        <m:sSupPr>
                          <m:ctrlPr>
                            <a:rPr lang="fr-FR" sz="1400" b="0" i="1" smtClean="0">
                              <a:latin typeface="Cambria Math" panose="02040503050406030204" pitchFamily="18" charset="0"/>
                            </a:rPr>
                          </m:ctrlPr>
                        </m:s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𝑧</m:t>
                              </m:r>
                            </m:e>
                          </m:acc>
                        </m:e>
                        <m:sup>
                          <m:r>
                            <a:rPr lang="fr-FR" sz="1400" b="0" i="1" smtClean="0">
                              <a:latin typeface="Cambria Math" panose="02040503050406030204" pitchFamily="18" charset="0"/>
                            </a:rPr>
                            <m:t>+</m:t>
                          </m:r>
                        </m:sup>
                      </m:sSup>
                    </m:oMath>
                  </m:oMathPara>
                </a14:m>
                <a:endParaRPr lang="fr-FR" sz="1400" dirty="0"/>
              </a:p>
            </p:txBody>
          </p:sp>
        </mc:Choice>
        <mc:Fallback xmlns="">
          <p:sp>
            <p:nvSpPr>
              <p:cNvPr id="15" name="ZoneTexte 14"/>
              <p:cNvSpPr txBox="1">
                <a:spLocks noRot="1" noChangeAspect="1" noMove="1" noResize="1" noEditPoints="1" noAdjustHandles="1" noChangeArrowheads="1" noChangeShapeType="1" noTextEdit="1"/>
              </p:cNvSpPr>
              <p:nvPr/>
            </p:nvSpPr>
            <p:spPr>
              <a:xfrm>
                <a:off x="4669547" y="4483416"/>
                <a:ext cx="1512273" cy="464743"/>
              </a:xfrm>
              <a:prstGeom prst="rect">
                <a:avLst/>
              </a:prstGeom>
              <a:blipFill rotWithShape="0">
                <a:blip r:embed="rId10"/>
                <a:stretch>
                  <a:fillRect l="-1210" r="-11290" b="-10390"/>
                </a:stretch>
              </a:blipFill>
            </p:spPr>
            <p:txBody>
              <a:bodyPr/>
              <a:lstStyle/>
              <a:p>
                <a:r>
                  <a:rPr lang="fr-FR">
                    <a:noFill/>
                  </a:rPr>
                  <a:t> </a:t>
                </a:r>
              </a:p>
            </p:txBody>
          </p:sp>
        </mc:Fallback>
      </mc:AlternateContent>
      <p:sp>
        <p:nvSpPr>
          <p:cNvPr id="16" name="Flèche droite 15"/>
          <p:cNvSpPr/>
          <p:nvPr/>
        </p:nvSpPr>
        <p:spPr>
          <a:xfrm>
            <a:off x="2696718" y="3612905"/>
            <a:ext cx="545918" cy="24709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Flèche droite 16"/>
          <p:cNvSpPr/>
          <p:nvPr/>
        </p:nvSpPr>
        <p:spPr>
          <a:xfrm>
            <a:off x="6294770" y="3616362"/>
            <a:ext cx="545918" cy="24709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mc:AlternateContent xmlns:mc="http://schemas.openxmlformats.org/markup-compatibility/2006" xmlns:a14="http://schemas.microsoft.com/office/drawing/2010/main">
        <mc:Choice Requires="a14">
          <p:sp>
            <p:nvSpPr>
              <p:cNvPr id="18" name="ZoneTexte 17"/>
              <p:cNvSpPr txBox="1"/>
              <p:nvPr/>
            </p:nvSpPr>
            <p:spPr>
              <a:xfrm>
                <a:off x="236002" y="4520986"/>
                <a:ext cx="2248372" cy="307777"/>
              </a:xfrm>
              <a:prstGeom prst="rect">
                <a:avLst/>
              </a:prstGeom>
              <a:noFill/>
            </p:spPr>
            <p:txBody>
              <a:bodyPr wrap="none" rtlCol="0">
                <a:spAutoFit/>
              </a:bodyPr>
              <a:lstStyle/>
              <a:p>
                <a:r>
                  <a:rPr lang="fr-FR" sz="1400" dirty="0" smtClean="0"/>
                  <a:t>En pu avec </a:t>
                </a:r>
                <a14:m>
                  <m:oMath xmlns:m="http://schemas.openxmlformats.org/officeDocument/2006/math">
                    <m:sSub>
                      <m:sSubPr>
                        <m:ctrlPr>
                          <a:rPr lang="fr-FR" sz="1400" i="1" dirty="0" smtClean="0">
                            <a:latin typeface="Cambria Math" panose="02040503050406030204" pitchFamily="18" charset="0"/>
                          </a:rPr>
                        </m:ctrlPr>
                      </m:sSubPr>
                      <m:e>
                        <m:r>
                          <a:rPr lang="fr-FR" sz="1400" i="1" dirty="0" smtClean="0">
                            <a:latin typeface="Cambria Math" panose="02040503050406030204" pitchFamily="18" charset="0"/>
                          </a:rPr>
                          <m:t>𝑉</m:t>
                        </m:r>
                      </m:e>
                      <m:sub>
                        <m:r>
                          <a:rPr lang="fr-FR" sz="1400" i="1" dirty="0" smtClean="0">
                            <a:latin typeface="Cambria Math" panose="02040503050406030204" pitchFamily="18" charset="0"/>
                          </a:rPr>
                          <m:t>𝐻𝑇</m:t>
                        </m:r>
                      </m:sub>
                    </m:sSub>
                  </m:oMath>
                </a14:m>
                <a:r>
                  <a:rPr lang="fr-FR" sz="1400" dirty="0" smtClean="0"/>
                  <a:t> comme base</a:t>
                </a:r>
                <a:endParaRPr lang="fr-FR" sz="1400" dirty="0"/>
              </a:p>
            </p:txBody>
          </p:sp>
        </mc:Choice>
        <mc:Fallback xmlns="">
          <p:sp>
            <p:nvSpPr>
              <p:cNvPr id="18" name="ZoneTexte 17"/>
              <p:cNvSpPr txBox="1">
                <a:spLocks noRot="1" noChangeAspect="1" noMove="1" noResize="1" noEditPoints="1" noAdjustHandles="1" noChangeArrowheads="1" noChangeShapeType="1" noTextEdit="1"/>
              </p:cNvSpPr>
              <p:nvPr/>
            </p:nvSpPr>
            <p:spPr>
              <a:xfrm>
                <a:off x="236002" y="4520986"/>
                <a:ext cx="2248372" cy="307777"/>
              </a:xfrm>
              <a:prstGeom prst="rect">
                <a:avLst/>
              </a:prstGeom>
              <a:blipFill rotWithShape="0">
                <a:blip r:embed="rId11"/>
                <a:stretch>
                  <a:fillRect l="-813" t="-4000" b="-20000"/>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9" name="ZoneTexte 18"/>
              <p:cNvSpPr txBox="1"/>
              <p:nvPr/>
            </p:nvSpPr>
            <p:spPr>
              <a:xfrm>
                <a:off x="628374" y="5531489"/>
                <a:ext cx="6921895" cy="559577"/>
              </a:xfrm>
              <a:prstGeom prst="rect">
                <a:avLst/>
              </a:prstGeom>
              <a:solidFill>
                <a:schemeClr val="accent1">
                  <a:lumMod val="40000"/>
                  <a:lumOff val="60000"/>
                </a:schemeClr>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fr-FR" sz="1400" i="1" smtClean="0">
                              <a:latin typeface="Cambria Math" panose="02040503050406030204" pitchFamily="18" charset="0"/>
                            </a:rPr>
                          </m:ctrlPr>
                        </m:accPr>
                        <m:e>
                          <m:r>
                            <a:rPr lang="fr-FR" sz="1400" b="0" i="1" smtClean="0">
                              <a:latin typeface="Cambria Math" panose="02040503050406030204" pitchFamily="18" charset="0"/>
                            </a:rPr>
                            <m:t>𝑧</m:t>
                          </m:r>
                        </m:e>
                      </m:acc>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d>
                        <m:dPr>
                          <m:begChr m:val="{"/>
                          <m:endChr m:val=""/>
                          <m:ctrlPr>
                            <a:rPr lang="fr-FR" sz="1400" b="0" i="1" smtClean="0">
                              <a:latin typeface="Cambria Math" panose="02040503050406030204" pitchFamily="18" charset="0"/>
                            </a:rPr>
                          </m:ctrlPr>
                        </m:dPr>
                        <m:e>
                          <m:m>
                            <m:mPr>
                              <m:mcs>
                                <m:mc>
                                  <m:mcPr>
                                    <m:count m:val="1"/>
                                    <m:mcJc m:val="center"/>
                                  </m:mcPr>
                                </m:mc>
                              </m:mcs>
                              <m:ctrlPr>
                                <a:rPr lang="fr-FR" sz="1400" b="0" i="1" smtClean="0">
                                  <a:latin typeface="Cambria Math" panose="02040503050406030204" pitchFamily="18" charset="0"/>
                                </a:rPr>
                              </m:ctrlPr>
                            </m:mPr>
                            <m:mr>
                              <m:e>
                                <m:sSup>
                                  <m:sSupPr>
                                    <m:ctrlPr>
                                      <a:rPr lang="fr-FR" sz="1400" i="1">
                                        <a:latin typeface="Cambria Math" panose="02040503050406030204" pitchFamily="18" charset="0"/>
                                      </a:rPr>
                                    </m:ctrlPr>
                                  </m:sSupPr>
                                  <m:e>
                                    <m:acc>
                                      <m:accPr>
                                        <m:chr m:val="̅"/>
                                        <m:ctrlPr>
                                          <a:rPr lang="fr-FR" sz="1400" i="1">
                                            <a:latin typeface="Cambria Math" panose="02040503050406030204" pitchFamily="18" charset="0"/>
                                          </a:rPr>
                                        </m:ctrlPr>
                                      </m:accPr>
                                      <m:e>
                                        <m:r>
                                          <a:rPr lang="fr-FR" sz="1400" i="1">
                                            <a:latin typeface="Cambria Math" panose="02040503050406030204" pitchFamily="18" charset="0"/>
                                          </a:rPr>
                                          <m:t>𝑧</m:t>
                                        </m:r>
                                      </m:e>
                                    </m:acc>
                                  </m:e>
                                  <m:sup>
                                    <m:r>
                                      <a:rPr lang="fr-FR" sz="1400" i="1">
                                        <a:latin typeface="Cambria Math" panose="02040503050406030204" pitchFamily="18" charset="0"/>
                                      </a:rPr>
                                      <m:t>+</m:t>
                                    </m:r>
                                  </m:sup>
                                </m:sSup>
                                <m:d>
                                  <m:dPr>
                                    <m:ctrlPr>
                                      <a:rPr lang="fr-FR" sz="1400" i="1">
                                        <a:latin typeface="Cambria Math" panose="02040503050406030204" pitchFamily="18" charset="0"/>
                                      </a:rPr>
                                    </m:ctrlPr>
                                  </m:dPr>
                                  <m:e>
                                    <m:r>
                                      <a:rPr lang="fr-FR" sz="1400" i="1">
                                        <a:latin typeface="Cambria Math" panose="02040503050406030204" pitchFamily="18" charset="0"/>
                                      </a:rPr>
                                      <m:t>h</m:t>
                                    </m:r>
                                  </m:e>
                                </m:d>
                                <m:r>
                                  <a:rPr lang="fr-FR" sz="1400">
                                    <a:latin typeface="Cambria Math" panose="02040503050406030204" pitchFamily="18" charset="0"/>
                                  </a:rPr>
                                  <m:t>=</m:t>
                                </m:r>
                                <m:sSup>
                                  <m:sSupPr>
                                    <m:ctrlPr>
                                      <a:rPr lang="fr-FR" sz="1400" i="1">
                                        <a:latin typeface="Cambria Math" panose="02040503050406030204" pitchFamily="18" charset="0"/>
                                      </a:rPr>
                                    </m:ctrlPr>
                                  </m:sSupPr>
                                  <m:e>
                                    <m:r>
                                      <a:rPr lang="fr-FR" sz="1400" i="1">
                                        <a:latin typeface="Cambria Math" panose="02040503050406030204" pitchFamily="18" charset="0"/>
                                      </a:rPr>
                                      <m:t>𝑟</m:t>
                                    </m:r>
                                  </m:e>
                                  <m:sup>
                                    <m:r>
                                      <a:rPr lang="fr-FR" sz="1400" i="1">
                                        <a:latin typeface="Cambria Math" panose="02040503050406030204" pitchFamily="18" charset="0"/>
                                      </a:rPr>
                                      <m:t>+</m:t>
                                    </m:r>
                                  </m:sup>
                                </m:sSup>
                                <m:r>
                                  <a:rPr lang="fr-FR" sz="1400" i="1">
                                    <a:latin typeface="Cambria Math" panose="02040503050406030204" pitchFamily="18" charset="0"/>
                                  </a:rPr>
                                  <m:t>+</m:t>
                                </m:r>
                                <m:sSubSup>
                                  <m:sSubSupPr>
                                    <m:ctrlPr>
                                      <a:rPr lang="fr-FR" sz="1400" i="1">
                                        <a:latin typeface="Cambria Math" panose="02040503050406030204" pitchFamily="18" charset="0"/>
                                      </a:rPr>
                                    </m:ctrlPr>
                                  </m:sSubSupPr>
                                  <m:e>
                                    <m:r>
                                      <a:rPr lang="fr-FR" sz="1400" i="1">
                                        <a:latin typeface="Cambria Math" panose="02040503050406030204" pitchFamily="18" charset="0"/>
                                      </a:rPr>
                                      <m:t>𝑗h𝑥</m:t>
                                    </m:r>
                                  </m:e>
                                  <m:sub>
                                    <m:r>
                                      <a:rPr lang="fr-FR" sz="1400" i="1">
                                        <a:latin typeface="Cambria Math" panose="02040503050406030204" pitchFamily="18" charset="0"/>
                                      </a:rPr>
                                      <m:t>1</m:t>
                                    </m:r>
                                  </m:sub>
                                  <m:sup>
                                    <m:r>
                                      <a:rPr lang="fr-FR" sz="1400" i="1">
                                        <a:latin typeface="Cambria Math" panose="02040503050406030204" pitchFamily="18" charset="0"/>
                                      </a:rPr>
                                      <m:t>+</m:t>
                                    </m:r>
                                  </m:sup>
                                </m:sSubSup>
                                <m:r>
                                  <a:rPr lang="fr-FR" sz="1400" b="0" i="1" smtClean="0">
                                    <a:latin typeface="Cambria Math" panose="02040503050406030204" pitchFamily="18" charset="0"/>
                                  </a:rPr>
                                  <m:t>          </m:t>
                                </m:r>
                                <m:r>
                                  <a:rPr lang="fr-FR" sz="1400" b="0" i="1" smtClean="0">
                                    <a:latin typeface="Cambria Math" panose="02040503050406030204" pitchFamily="18" charset="0"/>
                                  </a:rPr>
                                  <m:t>h</m:t>
                                </m:r>
                                <m:r>
                                  <a:rPr lang="fr-FR" sz="1400" b="0" i="1" smtClean="0">
                                    <a:latin typeface="Cambria Math" panose="02040503050406030204" pitchFamily="18" charset="0"/>
                                  </a:rPr>
                                  <m:t>≠3</m:t>
                                </m:r>
                                <m:r>
                                  <a:rPr lang="fr-FR" sz="1400" b="0" i="1" smtClean="0">
                                    <a:latin typeface="Cambria Math" panose="02040503050406030204" pitchFamily="18" charset="0"/>
                                  </a:rPr>
                                  <m:t>𝑛</m:t>
                                </m:r>
                                <m:r>
                                  <a:rPr lang="fr-FR" sz="1400" b="0" i="1" smtClean="0">
                                    <a:latin typeface="Cambria Math" panose="02040503050406030204" pitchFamily="18" charset="0"/>
                                  </a:rPr>
                                  <m:t>, (</m:t>
                                </m:r>
                                <m:r>
                                  <m:rPr>
                                    <m:nor/>
                                  </m:rPr>
                                  <a:rPr lang="fr-FR" sz="1400" b="0" i="0" smtClean="0">
                                    <a:latin typeface="Cambria Math" panose="02040503050406030204" pitchFamily="18" charset="0"/>
                                  </a:rPr>
                                  <m:t>harmoniques</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de</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s</m:t>
                                </m:r>
                                <m:r>
                                  <m:rPr>
                                    <m:nor/>
                                  </m:rPr>
                                  <a:rPr lang="fr-FR" sz="1400" b="0" i="0" smtClean="0">
                                    <a:latin typeface="Cambria Math" panose="02040503050406030204" pitchFamily="18" charset="0"/>
                                  </a:rPr>
                                  <m:t>é</m:t>
                                </m:r>
                                <m:r>
                                  <m:rPr>
                                    <m:nor/>
                                  </m:rPr>
                                  <a:rPr lang="fr-FR" sz="1400" b="0" i="0" smtClean="0">
                                    <a:latin typeface="Cambria Math" panose="02040503050406030204" pitchFamily="18" charset="0"/>
                                  </a:rPr>
                                  <m:t>quences</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positive</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et</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n</m:t>
                                </m:r>
                                <m:r>
                                  <m:rPr>
                                    <m:nor/>
                                  </m:rPr>
                                  <a:rPr lang="fr-FR" sz="1400" b="0" i="0" smtClean="0">
                                    <a:latin typeface="Cambria Math" panose="02040503050406030204" pitchFamily="18" charset="0"/>
                                  </a:rPr>
                                  <m:t>é</m:t>
                                </m:r>
                                <m:r>
                                  <m:rPr>
                                    <m:nor/>
                                  </m:rPr>
                                  <a:rPr lang="fr-FR" sz="1400" b="0" i="0" smtClean="0">
                                    <a:latin typeface="Cambria Math" panose="02040503050406030204" pitchFamily="18" charset="0"/>
                                  </a:rPr>
                                  <m:t>gative</m:t>
                                </m:r>
                                <m:r>
                                  <a:rPr lang="fr-FR" sz="1400" b="0" i="1" smtClean="0">
                                    <a:latin typeface="Cambria Math" panose="02040503050406030204" pitchFamily="18" charset="0"/>
                                  </a:rPr>
                                  <m:t>)</m:t>
                                </m:r>
                              </m:e>
                            </m:mr>
                            <m:mr>
                              <m:e>
                                <m:sSup>
                                  <m:sSupPr>
                                    <m:ctrlPr>
                                      <a:rPr lang="fr-FR" sz="1400" i="1">
                                        <a:latin typeface="Cambria Math" panose="02040503050406030204" pitchFamily="18" charset="0"/>
                                      </a:rPr>
                                    </m:ctrlPr>
                                  </m:sSupPr>
                                  <m:e>
                                    <m:acc>
                                      <m:accPr>
                                        <m:chr m:val="̅"/>
                                        <m:ctrlPr>
                                          <a:rPr lang="fr-FR" sz="1400" i="1">
                                            <a:latin typeface="Cambria Math" panose="02040503050406030204" pitchFamily="18" charset="0"/>
                                          </a:rPr>
                                        </m:ctrlPr>
                                      </m:accPr>
                                      <m:e>
                                        <m:r>
                                          <a:rPr lang="fr-FR" sz="1400" i="1">
                                            <a:latin typeface="Cambria Math" panose="02040503050406030204" pitchFamily="18" charset="0"/>
                                          </a:rPr>
                                          <m:t>𝑧</m:t>
                                        </m:r>
                                      </m:e>
                                    </m:acc>
                                  </m:e>
                                  <m:sup>
                                    <m:r>
                                      <a:rPr lang="fr-FR" sz="1400" i="1">
                                        <a:latin typeface="Cambria Math" panose="02040503050406030204" pitchFamily="18" charset="0"/>
                                      </a:rPr>
                                      <m:t>0</m:t>
                                    </m:r>
                                  </m:sup>
                                </m:sSup>
                                <m:d>
                                  <m:dPr>
                                    <m:ctrlPr>
                                      <a:rPr lang="fr-FR" sz="1400" i="1">
                                        <a:latin typeface="Cambria Math" panose="02040503050406030204" pitchFamily="18" charset="0"/>
                                      </a:rPr>
                                    </m:ctrlPr>
                                  </m:dPr>
                                  <m:e>
                                    <m:r>
                                      <a:rPr lang="fr-FR" sz="1400" i="1">
                                        <a:latin typeface="Cambria Math" panose="02040503050406030204" pitchFamily="18" charset="0"/>
                                      </a:rPr>
                                      <m:t>h</m:t>
                                    </m:r>
                                  </m:e>
                                </m:d>
                                <m:r>
                                  <a:rPr lang="fr-FR" sz="1400">
                                    <a:latin typeface="Cambria Math" panose="02040503050406030204" pitchFamily="18" charset="0"/>
                                  </a:rPr>
                                  <m:t>=</m:t>
                                </m:r>
                                <m:sSup>
                                  <m:sSupPr>
                                    <m:ctrlPr>
                                      <a:rPr lang="fr-FR" sz="1400" i="1">
                                        <a:latin typeface="Cambria Math" panose="02040503050406030204" pitchFamily="18" charset="0"/>
                                      </a:rPr>
                                    </m:ctrlPr>
                                  </m:sSupPr>
                                  <m:e>
                                    <m:r>
                                      <a:rPr lang="fr-FR" sz="1400" i="1">
                                        <a:latin typeface="Cambria Math" panose="02040503050406030204" pitchFamily="18" charset="0"/>
                                      </a:rPr>
                                      <m:t>𝑟</m:t>
                                    </m:r>
                                  </m:e>
                                  <m:sup>
                                    <m:r>
                                      <a:rPr lang="fr-FR" sz="1400" i="1">
                                        <a:latin typeface="Cambria Math" panose="02040503050406030204" pitchFamily="18" charset="0"/>
                                      </a:rPr>
                                      <m:t>0</m:t>
                                    </m:r>
                                  </m:sup>
                                </m:sSup>
                                <m:r>
                                  <a:rPr lang="fr-FR" sz="1400" i="1">
                                    <a:latin typeface="Cambria Math" panose="02040503050406030204" pitchFamily="18" charset="0"/>
                                  </a:rPr>
                                  <m:t>+</m:t>
                                </m:r>
                                <m:sSubSup>
                                  <m:sSubSupPr>
                                    <m:ctrlPr>
                                      <a:rPr lang="fr-FR" sz="1400" i="1">
                                        <a:latin typeface="Cambria Math" panose="02040503050406030204" pitchFamily="18" charset="0"/>
                                      </a:rPr>
                                    </m:ctrlPr>
                                  </m:sSubSupPr>
                                  <m:e>
                                    <m:r>
                                      <a:rPr lang="fr-FR" sz="1400" i="1">
                                        <a:latin typeface="Cambria Math" panose="02040503050406030204" pitchFamily="18" charset="0"/>
                                      </a:rPr>
                                      <m:t>𝑗h𝑥</m:t>
                                    </m:r>
                                  </m:e>
                                  <m:sub>
                                    <m:r>
                                      <a:rPr lang="fr-FR" sz="1400" i="1">
                                        <a:latin typeface="Cambria Math" panose="02040503050406030204" pitchFamily="18" charset="0"/>
                                      </a:rPr>
                                      <m:t>1</m:t>
                                    </m:r>
                                  </m:sub>
                                  <m:sup>
                                    <m:r>
                                      <a:rPr lang="fr-FR" sz="1400" i="1">
                                        <a:latin typeface="Cambria Math" panose="02040503050406030204" pitchFamily="18" charset="0"/>
                                      </a:rPr>
                                      <m:t>0</m:t>
                                    </m:r>
                                  </m:sup>
                                </m:sSubSup>
                                <m:r>
                                  <a:rPr lang="fr-FR" sz="1400" b="0" i="1" smtClean="0">
                                    <a:latin typeface="Cambria Math" panose="02040503050406030204" pitchFamily="18" charset="0"/>
                                  </a:rPr>
                                  <m:t>          </m:t>
                                </m:r>
                                <m:r>
                                  <a:rPr lang="fr-FR" sz="1400" b="0" i="1" smtClean="0">
                                    <a:latin typeface="Cambria Math" panose="02040503050406030204" pitchFamily="18" charset="0"/>
                                  </a:rPr>
                                  <m:t>h</m:t>
                                </m:r>
                                <m:r>
                                  <a:rPr lang="fr-FR" sz="1400" b="0" i="1" smtClean="0">
                                    <a:latin typeface="Cambria Math" panose="02040503050406030204" pitchFamily="18" charset="0"/>
                                  </a:rPr>
                                  <m:t>=3</m:t>
                                </m:r>
                                <m:r>
                                  <a:rPr lang="fr-FR" sz="1400" b="0" i="1" smtClean="0">
                                    <a:latin typeface="Cambria Math" panose="02040503050406030204" pitchFamily="18" charset="0"/>
                                  </a:rPr>
                                  <m:t>𝑛</m:t>
                                </m:r>
                                <m:r>
                                  <a:rPr lang="fr-FR" sz="1400" b="0" i="1" smtClean="0">
                                    <a:latin typeface="Cambria Math" panose="02040503050406030204" pitchFamily="18" charset="0"/>
                                  </a:rPr>
                                  <m:t>,(</m:t>
                                </m:r>
                                <m:r>
                                  <m:rPr>
                                    <m:nor/>
                                  </m:rPr>
                                  <a:rPr lang="fr-FR" sz="1400" b="0" i="0" smtClean="0">
                                    <a:latin typeface="Cambria Math" panose="02040503050406030204" pitchFamily="18" charset="0"/>
                                  </a:rPr>
                                  <m:t>harmoniques</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de</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s</m:t>
                                </m:r>
                                <m:r>
                                  <m:rPr>
                                    <m:nor/>
                                  </m:rPr>
                                  <a:rPr lang="fr-FR" sz="1400" b="0" i="0" smtClean="0">
                                    <a:latin typeface="Cambria Math" panose="02040503050406030204" pitchFamily="18" charset="0"/>
                                  </a:rPr>
                                  <m:t>é</m:t>
                                </m:r>
                                <m:r>
                                  <m:rPr>
                                    <m:nor/>
                                  </m:rPr>
                                  <a:rPr lang="fr-FR" sz="1400" b="0" i="0" smtClean="0">
                                    <a:latin typeface="Cambria Math" panose="02040503050406030204" pitchFamily="18" charset="0"/>
                                  </a:rPr>
                                  <m:t>quences</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homopolaire</m:t>
                                </m:r>
                                <m:r>
                                  <m:rPr>
                                    <m:nor/>
                                  </m:rPr>
                                  <a:rPr lang="fr-FR" sz="1400" b="0" i="0" smtClean="0">
                                    <a:latin typeface="Cambria Math" panose="02040503050406030204" pitchFamily="18" charset="0"/>
                                  </a:rPr>
                                  <m:t>)              </m:t>
                                </m:r>
                              </m:e>
                            </m:mr>
                          </m:m>
                        </m:e>
                      </m:d>
                    </m:oMath>
                  </m:oMathPara>
                </a14:m>
                <a:endParaRPr lang="fr-FR" sz="1400" dirty="0"/>
              </a:p>
            </p:txBody>
          </p:sp>
        </mc:Choice>
        <mc:Fallback xmlns="">
          <p:sp>
            <p:nvSpPr>
              <p:cNvPr id="19" name="ZoneTexte 18"/>
              <p:cNvSpPr txBox="1">
                <a:spLocks noRot="1" noChangeAspect="1" noMove="1" noResize="1" noEditPoints="1" noAdjustHandles="1" noChangeArrowheads="1" noChangeShapeType="1" noTextEdit="1"/>
              </p:cNvSpPr>
              <p:nvPr/>
            </p:nvSpPr>
            <p:spPr>
              <a:xfrm>
                <a:off x="628374" y="5531489"/>
                <a:ext cx="6921895" cy="559577"/>
              </a:xfrm>
              <a:prstGeom prst="rect">
                <a:avLst/>
              </a:prstGeom>
              <a:blipFill rotWithShape="0">
                <a:blip r:embed="rId12"/>
                <a:stretch>
                  <a:fillRect/>
                </a:stretch>
              </a:blipFill>
            </p:spPr>
            <p:txBody>
              <a:bodyPr/>
              <a:lstStyle/>
              <a:p>
                <a:r>
                  <a:rPr lang="fr-FR">
                    <a:noFill/>
                  </a:rPr>
                  <a:t> </a:t>
                </a:r>
              </a:p>
            </p:txBody>
          </p:sp>
        </mc:Fallback>
      </mc:AlternateContent>
      <p:sp>
        <p:nvSpPr>
          <p:cNvPr id="20" name="ZoneTexte 19"/>
          <p:cNvSpPr txBox="1"/>
          <p:nvPr/>
        </p:nvSpPr>
        <p:spPr>
          <a:xfrm>
            <a:off x="202490" y="5120694"/>
            <a:ext cx="5618269" cy="307777"/>
          </a:xfrm>
          <a:prstGeom prst="rect">
            <a:avLst/>
          </a:prstGeom>
          <a:noFill/>
        </p:spPr>
        <p:txBody>
          <a:bodyPr wrap="none" rtlCol="0">
            <a:spAutoFit/>
          </a:bodyPr>
          <a:lstStyle/>
          <a:p>
            <a:r>
              <a:rPr lang="fr-FR" sz="1400" dirty="0" smtClean="0"/>
              <a:t>En présence d’harmoniques, l’impédance de réseau est alors exprimée par:</a:t>
            </a:r>
            <a:endParaRPr lang="fr-FR" sz="1400" dirty="0"/>
          </a:p>
        </p:txBody>
      </p:sp>
      <p:sp>
        <p:nvSpPr>
          <p:cNvPr id="21" name="Rectangle 20"/>
          <p:cNvSpPr/>
          <p:nvPr/>
        </p:nvSpPr>
        <p:spPr>
          <a:xfrm>
            <a:off x="6729574" y="4959390"/>
            <a:ext cx="184731" cy="523220"/>
          </a:xfrm>
          <a:prstGeom prst="rect">
            <a:avLst/>
          </a:prstGeom>
        </p:spPr>
        <p:txBody>
          <a:bodyPr wrap="none">
            <a:spAutoFit/>
          </a:bodyPr>
          <a:lstStyle/>
          <a:p>
            <a:endParaRPr lang="fr-FR" sz="1400" dirty="0" smtClean="0"/>
          </a:p>
          <a:p>
            <a:endParaRPr lang="fr-FR" sz="1400" dirty="0"/>
          </a:p>
        </p:txBody>
      </p:sp>
      <p:sp>
        <p:nvSpPr>
          <p:cNvPr id="25" name="Titre 1"/>
          <p:cNvSpPr txBox="1">
            <a:spLocks/>
          </p:cNvSpPr>
          <p:nvPr/>
        </p:nvSpPr>
        <p:spPr>
          <a:xfrm>
            <a:off x="236002" y="926278"/>
            <a:ext cx="8712789" cy="316143"/>
          </a:xfrm>
          <a:prstGeom prst="rect">
            <a:avLst/>
          </a:prstGeom>
          <a:solidFill>
            <a:schemeClr val="accent6">
              <a:lumMod val="40000"/>
              <a:lumOff val="60000"/>
            </a:schemeClr>
          </a:solidFill>
        </p:spPr>
        <p:txBody>
          <a:bodyPr>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fr-FR" sz="1600" b="1" dirty="0" smtClean="0"/>
              <a:t>Modélisation des éléments du réseau en présence d’harmoniques</a:t>
            </a:r>
            <a:endParaRPr lang="fr-FR" sz="1600" b="1" dirty="0"/>
          </a:p>
        </p:txBody>
      </p:sp>
      <p:sp>
        <p:nvSpPr>
          <p:cNvPr id="26" name="Rectangle 25"/>
          <p:cNvSpPr/>
          <p:nvPr/>
        </p:nvSpPr>
        <p:spPr>
          <a:xfrm>
            <a:off x="0" y="2079"/>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27" name="Rectangle 26"/>
          <p:cNvSpPr/>
          <p:nvPr/>
        </p:nvSpPr>
        <p:spPr>
          <a:xfrm>
            <a:off x="0" y="486041"/>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Analyse du réseau électrique en présence d’harmoniques</a:t>
            </a:r>
            <a:endParaRPr lang="fr-FR" sz="1600" b="1" dirty="0">
              <a:latin typeface="Cambria" panose="02040503050406030204" pitchFamily="18" charset="0"/>
            </a:endParaRPr>
          </a:p>
        </p:txBody>
      </p:sp>
    </p:spTree>
    <p:extLst>
      <p:ext uri="{BB962C8B-B14F-4D97-AF65-F5344CB8AC3E}">
        <p14:creationId xmlns:p14="http://schemas.microsoft.com/office/powerpoint/2010/main" val="2942384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45</a:t>
            </a:fld>
            <a:endParaRPr lang="fr-FR"/>
          </a:p>
        </p:txBody>
      </p:sp>
      <p:sp>
        <p:nvSpPr>
          <p:cNvPr id="5" name="Titre 1"/>
          <p:cNvSpPr txBox="1">
            <a:spLocks/>
          </p:cNvSpPr>
          <p:nvPr/>
        </p:nvSpPr>
        <p:spPr>
          <a:xfrm>
            <a:off x="236002" y="926278"/>
            <a:ext cx="8712789" cy="316143"/>
          </a:xfrm>
          <a:prstGeom prst="rect">
            <a:avLst/>
          </a:prstGeom>
          <a:solidFill>
            <a:schemeClr val="accent6">
              <a:lumMod val="40000"/>
              <a:lumOff val="60000"/>
            </a:schemeClr>
          </a:solidFill>
        </p:spPr>
        <p:txBody>
          <a:bodyPr>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fr-FR" sz="1600" b="1" dirty="0" smtClean="0"/>
              <a:t>Modélisation des éléments du réseau en présence d’harmoniques</a:t>
            </a:r>
            <a:endParaRPr lang="fr-FR" sz="1600" b="1" dirty="0"/>
          </a:p>
        </p:txBody>
      </p:sp>
      <p:sp>
        <p:nvSpPr>
          <p:cNvPr id="6" name="Rectangle 5"/>
          <p:cNvSpPr/>
          <p:nvPr/>
        </p:nvSpPr>
        <p:spPr>
          <a:xfrm>
            <a:off x="0" y="2079"/>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7" name="Rectangle 6"/>
          <p:cNvSpPr/>
          <p:nvPr/>
        </p:nvSpPr>
        <p:spPr>
          <a:xfrm>
            <a:off x="0" y="486041"/>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Analyse du réseau électrique en présence d’harmoniques</a:t>
            </a:r>
            <a:endParaRPr lang="fr-FR" sz="1600" b="1" dirty="0">
              <a:latin typeface="Cambria" panose="02040503050406030204" pitchFamily="18" charset="0"/>
            </a:endParaRPr>
          </a:p>
        </p:txBody>
      </p:sp>
      <p:sp>
        <p:nvSpPr>
          <p:cNvPr id="8" name="ZoneTexte 7"/>
          <p:cNvSpPr txBox="1"/>
          <p:nvPr/>
        </p:nvSpPr>
        <p:spPr>
          <a:xfrm>
            <a:off x="236002" y="1394658"/>
            <a:ext cx="1438382" cy="338554"/>
          </a:xfrm>
          <a:prstGeom prst="rect">
            <a:avLst/>
          </a:prstGeom>
          <a:noFill/>
        </p:spPr>
        <p:txBody>
          <a:bodyPr wrap="square" rtlCol="0">
            <a:spAutoFit/>
          </a:bodyPr>
          <a:lstStyle/>
          <a:p>
            <a:r>
              <a:rPr lang="en-US" sz="1600" b="1" dirty="0" err="1" smtClean="0"/>
              <a:t>Générateurs</a:t>
            </a:r>
            <a:endParaRPr lang="en-US" sz="1600" b="1" dirty="0"/>
          </a:p>
        </p:txBody>
      </p:sp>
      <p:sp>
        <p:nvSpPr>
          <p:cNvPr id="9" name="ZoneTexte 8"/>
          <p:cNvSpPr txBox="1"/>
          <p:nvPr/>
        </p:nvSpPr>
        <p:spPr>
          <a:xfrm>
            <a:off x="236002" y="1783549"/>
            <a:ext cx="8520135" cy="307777"/>
          </a:xfrm>
          <a:prstGeom prst="rect">
            <a:avLst/>
          </a:prstGeom>
          <a:noFill/>
        </p:spPr>
        <p:txBody>
          <a:bodyPr wrap="square" rtlCol="0">
            <a:spAutoFit/>
          </a:bodyPr>
          <a:lstStyle/>
          <a:p>
            <a:r>
              <a:rPr lang="fr-FR" sz="1400" dirty="0" smtClean="0"/>
              <a:t>En négligeant l’effet de peau, l’impédance d’un générateur en présence d’harmoniques est donnée par</a:t>
            </a:r>
            <a:endParaRPr lang="fr-FR" sz="1400" dirty="0"/>
          </a:p>
        </p:txBody>
      </p:sp>
      <mc:AlternateContent xmlns:mc="http://schemas.openxmlformats.org/markup-compatibility/2006" xmlns:a14="http://schemas.microsoft.com/office/drawing/2010/main">
        <mc:Choice Requires="a14">
          <p:sp>
            <p:nvSpPr>
              <p:cNvPr id="10" name="ZoneTexte 9"/>
              <p:cNvSpPr txBox="1"/>
              <p:nvPr/>
            </p:nvSpPr>
            <p:spPr>
              <a:xfrm>
                <a:off x="236002" y="2244945"/>
                <a:ext cx="4853060" cy="79771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acc>
                            <m:accPr>
                              <m:chr m:val="̅"/>
                              <m:ctrlPr>
                                <a:rPr lang="en-US" sz="1400" i="1" smtClean="0">
                                  <a:latin typeface="Cambria Math" panose="02040503050406030204" pitchFamily="18" charset="0"/>
                                </a:rPr>
                              </m:ctrlPr>
                            </m:accPr>
                            <m:e>
                              <m:r>
                                <a:rPr lang="fr-FR" sz="1400" b="0" i="1" smtClean="0">
                                  <a:latin typeface="Cambria Math" panose="02040503050406030204" pitchFamily="18" charset="0"/>
                                </a:rPr>
                                <m:t>𝑧</m:t>
                              </m:r>
                            </m:e>
                          </m:acc>
                        </m:e>
                        <m:sub>
                          <m:r>
                            <a:rPr lang="fr-FR" sz="1400" b="0" i="1" smtClean="0">
                              <a:latin typeface="Cambria Math" panose="02040503050406030204" pitchFamily="18" charset="0"/>
                            </a:rPr>
                            <m:t>𝐺</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d>
                        <m:dPr>
                          <m:begChr m:val="{"/>
                          <m:endChr m:val=""/>
                          <m:ctrlPr>
                            <a:rPr lang="fr-FR" sz="1400" b="0" i="1" smtClean="0">
                              <a:latin typeface="Cambria Math" panose="02040503050406030204" pitchFamily="18" charset="0"/>
                            </a:rPr>
                          </m:ctrlPr>
                        </m:dPr>
                        <m:e>
                          <m:eqArr>
                            <m:eqArrPr>
                              <m:ctrlPr>
                                <a:rPr lang="fr-FR" sz="1400" b="0" i="1" smtClean="0">
                                  <a:latin typeface="Cambria Math" panose="02040503050406030204" pitchFamily="18" charset="0"/>
                                </a:rPr>
                              </m:ctrlPr>
                            </m:eqArrPr>
                            <m:e>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𝑟</m:t>
                                  </m:r>
                                </m:e>
                                <m:sub>
                                  <m:r>
                                    <a:rPr lang="fr-FR" sz="1400" b="0" i="1" smtClean="0">
                                      <a:latin typeface="Cambria Math" panose="02040503050406030204" pitchFamily="18" charset="0"/>
                                    </a:rPr>
                                    <m:t>𝐺</m:t>
                                  </m:r>
                                </m:sub>
                              </m:sSub>
                              <m:r>
                                <a:rPr lang="fr-FR" sz="1400" b="0" i="1" smtClean="0">
                                  <a:latin typeface="Cambria Math" panose="02040503050406030204" pitchFamily="18" charset="0"/>
                                </a:rPr>
                                <m:t>+</m:t>
                              </m:r>
                              <m:r>
                                <a:rPr lang="fr-FR" sz="1400" b="0" i="1" smtClean="0">
                                  <a:latin typeface="Cambria Math" panose="02040503050406030204" pitchFamily="18" charset="0"/>
                                </a:rPr>
                                <m:t>𝑗h</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𝑥</m:t>
                                  </m:r>
                                </m:e>
                                <m:sub>
                                  <m:r>
                                    <a:rPr lang="fr-FR" sz="1400" b="0" i="1" smtClean="0">
                                      <a:latin typeface="Cambria Math" panose="02040503050406030204" pitchFamily="18" charset="0"/>
                                    </a:rPr>
                                    <m:t>𝐺</m:t>
                                  </m:r>
                                </m:sub>
                                <m:sup>
                                  <m:r>
                                    <a:rPr lang="fr-FR" sz="1400" b="0" i="1" smtClean="0">
                                      <a:latin typeface="Cambria Math" panose="02040503050406030204" pitchFamily="18" charset="0"/>
                                    </a:rPr>
                                    <m:t>0</m:t>
                                  </m:r>
                                </m:sup>
                              </m:sSubSup>
                              <m:r>
                                <a:rPr lang="fr-FR" sz="1400" b="0" i="1" smtClean="0">
                                  <a:latin typeface="Cambria Math" panose="02040503050406030204" pitchFamily="18" charset="0"/>
                                </a:rPr>
                                <m:t>,         </m:t>
                              </m:r>
                              <m:r>
                                <a:rPr lang="fr-FR" sz="1400" b="0" i="1" smtClean="0">
                                  <a:latin typeface="Cambria Math" panose="02040503050406030204" pitchFamily="18" charset="0"/>
                                </a:rPr>
                                <m:t>h</m:t>
                              </m:r>
                              <m:r>
                                <a:rPr lang="fr-FR" sz="1400" b="0" i="1" smtClean="0">
                                  <a:latin typeface="Cambria Math" panose="02040503050406030204" pitchFamily="18" charset="0"/>
                                </a:rPr>
                                <m:t>=3</m:t>
                              </m:r>
                              <m:r>
                                <a:rPr lang="fr-FR" sz="1400" b="0" i="1" smtClean="0">
                                  <a:latin typeface="Cambria Math" panose="02040503050406030204" pitchFamily="18" charset="0"/>
                                </a:rPr>
                                <m:t>𝑛</m:t>
                              </m:r>
                              <m:r>
                                <a:rPr lang="fr-FR" sz="1400" b="0" i="1" smtClean="0">
                                  <a:latin typeface="Cambria Math" panose="02040503050406030204" pitchFamily="18" charset="0"/>
                                </a:rPr>
                                <m:t>   (</m:t>
                              </m:r>
                              <m:r>
                                <m:rPr>
                                  <m:nor/>
                                </m:rPr>
                                <a:rPr lang="fr-FR" sz="1400" b="0" i="0" smtClean="0">
                                  <a:latin typeface="Cambria Math" panose="02040503050406030204" pitchFamily="18" charset="0"/>
                                </a:rPr>
                                <m:t>harmoniques</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de</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s</m:t>
                              </m:r>
                              <m:r>
                                <m:rPr>
                                  <m:nor/>
                                </m:rPr>
                                <a:rPr lang="fr-FR" sz="1400" b="0" i="0" smtClean="0">
                                  <a:latin typeface="Cambria Math" panose="02040503050406030204" pitchFamily="18" charset="0"/>
                                </a:rPr>
                                <m:t>é</m:t>
                              </m:r>
                              <m:r>
                                <m:rPr>
                                  <m:nor/>
                                </m:rPr>
                                <a:rPr lang="fr-FR" sz="1400" b="0" i="0" smtClean="0">
                                  <a:latin typeface="Cambria Math" panose="02040503050406030204" pitchFamily="18" charset="0"/>
                                </a:rPr>
                                <m:t>q</m:t>
                              </m:r>
                              <m:r>
                                <m:rPr>
                                  <m:nor/>
                                </m:rPr>
                                <a:rPr lang="fr-FR" sz="1400" b="0" i="0" smtClean="0">
                                  <a:latin typeface="Cambria Math" panose="02040503050406030204" pitchFamily="18" charset="0"/>
                                </a:rPr>
                                <m:t> 0</m:t>
                              </m:r>
                              <m:r>
                                <a:rPr lang="fr-FR" sz="1400" b="0" i="1" smtClean="0">
                                  <a:latin typeface="Cambria Math" panose="02040503050406030204" pitchFamily="18" charset="0"/>
                                </a:rPr>
                                <m:t>)</m:t>
                              </m:r>
                            </m:e>
                            <m:e>
                              <m:sSub>
                                <m:sSubPr>
                                  <m:ctrlPr>
                                    <a:rPr lang="fr-FR" sz="1400" i="1">
                                      <a:latin typeface="Cambria Math" panose="02040503050406030204" pitchFamily="18" charset="0"/>
                                    </a:rPr>
                                  </m:ctrlPr>
                                </m:sSubPr>
                                <m:e>
                                  <m:r>
                                    <a:rPr lang="fr-FR" sz="1400" i="1">
                                      <a:latin typeface="Cambria Math" panose="02040503050406030204" pitchFamily="18" charset="0"/>
                                    </a:rPr>
                                    <m:t>𝑟</m:t>
                                  </m:r>
                                </m:e>
                                <m:sub>
                                  <m:r>
                                    <a:rPr lang="fr-FR" sz="1400" i="1">
                                      <a:latin typeface="Cambria Math" panose="02040503050406030204" pitchFamily="18" charset="0"/>
                                    </a:rPr>
                                    <m:t>𝐺</m:t>
                                  </m:r>
                                </m:sub>
                              </m:sSub>
                              <m:r>
                                <a:rPr lang="fr-FR" sz="1400" b="0" i="1" smtClean="0">
                                  <a:latin typeface="Cambria Math" panose="02040503050406030204" pitchFamily="18" charset="0"/>
                                </a:rPr>
                                <m:t>+</m:t>
                              </m:r>
                              <m:r>
                                <a:rPr lang="fr-FR" sz="1400" b="0" i="1" smtClean="0">
                                  <a:latin typeface="Cambria Math" panose="02040503050406030204" pitchFamily="18" charset="0"/>
                                </a:rPr>
                                <m:t>𝑗h</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𝑥</m:t>
                                  </m:r>
                                </m:e>
                                <m:sub>
                                  <m:r>
                                    <a:rPr lang="fr-FR" sz="1400" b="0" i="1" smtClean="0">
                                      <a:latin typeface="Cambria Math" panose="02040503050406030204" pitchFamily="18" charset="0"/>
                                    </a:rPr>
                                    <m:t>𝐺</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      </m:t>
                              </m:r>
                              <m:r>
                                <a:rPr lang="fr-FR" sz="1400" b="0" i="1" smtClean="0">
                                  <a:latin typeface="Cambria Math" panose="02040503050406030204" pitchFamily="18" charset="0"/>
                                </a:rPr>
                                <m:t>h</m:t>
                              </m:r>
                              <m:r>
                                <a:rPr lang="fr-FR" sz="1400" b="0" i="1" smtClean="0">
                                  <a:latin typeface="Cambria Math" panose="02040503050406030204" pitchFamily="18" charset="0"/>
                                </a:rPr>
                                <m:t>=3</m:t>
                              </m:r>
                              <m:r>
                                <a:rPr lang="fr-FR" sz="1400" b="0" i="1" smtClean="0">
                                  <a:latin typeface="Cambria Math" panose="02040503050406030204" pitchFamily="18" charset="0"/>
                                </a:rPr>
                                <m:t>𝑛</m:t>
                              </m:r>
                              <m:r>
                                <a:rPr lang="fr-FR" sz="1400" b="0" i="1" smtClean="0">
                                  <a:latin typeface="Cambria Math" panose="02040503050406030204" pitchFamily="18" charset="0"/>
                                </a:rPr>
                                <m:t>+1 (</m:t>
                              </m:r>
                              <m:r>
                                <m:rPr>
                                  <m:nor/>
                                </m:rPr>
                                <a:rPr lang="fr-FR" sz="1400" i="0">
                                  <a:latin typeface="Cambria Math" panose="02040503050406030204" pitchFamily="18" charset="0"/>
                                </a:rPr>
                                <m:t>harmoniques</m:t>
                              </m:r>
                              <m:r>
                                <m:rPr>
                                  <m:nor/>
                                </m:rPr>
                                <a:rPr lang="fr-FR" sz="1400" i="0">
                                  <a:latin typeface="Cambria Math" panose="02040503050406030204" pitchFamily="18" charset="0"/>
                                </a:rPr>
                                <m:t> </m:t>
                              </m:r>
                              <m:r>
                                <m:rPr>
                                  <m:nor/>
                                </m:rPr>
                                <a:rPr lang="fr-FR" sz="1400" i="0">
                                  <a:latin typeface="Cambria Math" panose="02040503050406030204" pitchFamily="18" charset="0"/>
                                </a:rPr>
                                <m:t>de</m:t>
                              </m:r>
                              <m:r>
                                <m:rPr>
                                  <m:nor/>
                                </m:rPr>
                                <a:rPr lang="fr-FR" sz="1400" i="0">
                                  <a:latin typeface="Cambria Math" panose="02040503050406030204" pitchFamily="18" charset="0"/>
                                </a:rPr>
                                <m:t> </m:t>
                              </m:r>
                              <m:r>
                                <m:rPr>
                                  <m:nor/>
                                </m:rPr>
                                <a:rPr lang="fr-FR" sz="1400" i="0">
                                  <a:latin typeface="Cambria Math" panose="02040503050406030204" pitchFamily="18" charset="0"/>
                                </a:rPr>
                                <m:t>s</m:t>
                              </m:r>
                              <m:r>
                                <m:rPr>
                                  <m:nor/>
                                </m:rPr>
                                <a:rPr lang="fr-FR" sz="1400" i="0">
                                  <a:latin typeface="Cambria Math" panose="02040503050406030204" pitchFamily="18" charset="0"/>
                                </a:rPr>
                                <m:t>é</m:t>
                              </m:r>
                              <m:r>
                                <m:rPr>
                                  <m:nor/>
                                </m:rPr>
                                <a:rPr lang="fr-FR" sz="1400" i="0">
                                  <a:latin typeface="Cambria Math" panose="02040503050406030204" pitchFamily="18" charset="0"/>
                                </a:rPr>
                                <m:t>q</m:t>
                              </m:r>
                              <m:r>
                                <m:rPr>
                                  <m:nor/>
                                </m:rPr>
                                <a:rPr lang="fr-FR" sz="1400" b="0" i="0" smtClean="0">
                                  <a:latin typeface="Cambria Math" panose="02040503050406030204" pitchFamily="18" charset="0"/>
                                </a:rPr>
                                <m:t>+</m:t>
                              </m:r>
                              <m:r>
                                <m:rPr>
                                  <m:nor/>
                                </m:rPr>
                                <a:rPr lang="fr-FR" sz="1400" i="0">
                                  <a:latin typeface="Cambria Math" panose="02040503050406030204" pitchFamily="18" charset="0"/>
                                </a:rPr>
                                <m:t>)</m:t>
                              </m:r>
                            </m:e>
                            <m:e>
                              <m:sSub>
                                <m:sSubPr>
                                  <m:ctrlPr>
                                    <a:rPr lang="fr-FR" sz="1400" i="1">
                                      <a:latin typeface="Cambria Math" panose="02040503050406030204" pitchFamily="18" charset="0"/>
                                    </a:rPr>
                                  </m:ctrlPr>
                                </m:sSubPr>
                                <m:e>
                                  <m:r>
                                    <a:rPr lang="fr-FR" sz="1400" i="1">
                                      <a:latin typeface="Cambria Math" panose="02040503050406030204" pitchFamily="18" charset="0"/>
                                    </a:rPr>
                                    <m:t>𝑟</m:t>
                                  </m:r>
                                </m:e>
                                <m:sub>
                                  <m:r>
                                    <a:rPr lang="fr-FR" sz="1400" i="1">
                                      <a:latin typeface="Cambria Math" panose="02040503050406030204" pitchFamily="18" charset="0"/>
                                    </a:rPr>
                                    <m:t>𝐺</m:t>
                                  </m:r>
                                </m:sub>
                              </m:sSub>
                              <m:r>
                                <a:rPr lang="fr-FR" sz="1400" b="0" i="1" smtClean="0">
                                  <a:latin typeface="Cambria Math" panose="02040503050406030204" pitchFamily="18" charset="0"/>
                                </a:rPr>
                                <m:t>+</m:t>
                              </m:r>
                              <m:r>
                                <a:rPr lang="fr-FR" sz="1400" b="0" i="1" smtClean="0">
                                  <a:latin typeface="Cambria Math" panose="02040503050406030204" pitchFamily="18" charset="0"/>
                                </a:rPr>
                                <m:t>𝑗h</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𝑥</m:t>
                                  </m:r>
                                </m:e>
                                <m:sub>
                                  <m:r>
                                    <a:rPr lang="fr-FR" sz="1400" b="0" i="1" smtClean="0">
                                      <a:latin typeface="Cambria Math" panose="02040503050406030204" pitchFamily="18" charset="0"/>
                                    </a:rPr>
                                    <m:t>𝐺</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      </m:t>
                              </m:r>
                              <m:r>
                                <a:rPr lang="fr-FR" sz="1400" b="0" i="1" smtClean="0">
                                  <a:latin typeface="Cambria Math" panose="02040503050406030204" pitchFamily="18" charset="0"/>
                                </a:rPr>
                                <m:t>h</m:t>
                              </m:r>
                              <m:r>
                                <a:rPr lang="fr-FR" sz="1400" b="0" i="1" smtClean="0">
                                  <a:latin typeface="Cambria Math" panose="02040503050406030204" pitchFamily="18" charset="0"/>
                                </a:rPr>
                                <m:t>=3</m:t>
                              </m:r>
                              <m:r>
                                <a:rPr lang="fr-FR" sz="1400" b="0" i="1" smtClean="0">
                                  <a:latin typeface="Cambria Math" panose="02040503050406030204" pitchFamily="18" charset="0"/>
                                </a:rPr>
                                <m:t>𝑛</m:t>
                              </m:r>
                              <m:r>
                                <a:rPr lang="fr-FR" sz="1400" b="0" i="1" smtClean="0">
                                  <a:latin typeface="Cambria Math" panose="02040503050406030204" pitchFamily="18" charset="0"/>
                                </a:rPr>
                                <m:t>−1 (</m:t>
                              </m:r>
                              <m:r>
                                <m:rPr>
                                  <m:nor/>
                                </m:rPr>
                                <a:rPr lang="fr-FR" sz="1400" i="0">
                                  <a:latin typeface="Cambria Math" panose="02040503050406030204" pitchFamily="18" charset="0"/>
                                </a:rPr>
                                <m:t>harmoniques</m:t>
                              </m:r>
                              <m:r>
                                <m:rPr>
                                  <m:nor/>
                                </m:rPr>
                                <a:rPr lang="fr-FR" sz="1400" i="0">
                                  <a:latin typeface="Cambria Math" panose="02040503050406030204" pitchFamily="18" charset="0"/>
                                </a:rPr>
                                <m:t> </m:t>
                              </m:r>
                              <m:r>
                                <m:rPr>
                                  <m:nor/>
                                </m:rPr>
                                <a:rPr lang="fr-FR" sz="1400" i="0">
                                  <a:latin typeface="Cambria Math" panose="02040503050406030204" pitchFamily="18" charset="0"/>
                                </a:rPr>
                                <m:t>de</m:t>
                              </m:r>
                              <m:r>
                                <m:rPr>
                                  <m:nor/>
                                </m:rPr>
                                <a:rPr lang="fr-FR" sz="1400" i="0">
                                  <a:latin typeface="Cambria Math" panose="02040503050406030204" pitchFamily="18" charset="0"/>
                                </a:rPr>
                                <m:t> </m:t>
                              </m:r>
                              <m:r>
                                <m:rPr>
                                  <m:nor/>
                                </m:rPr>
                                <a:rPr lang="fr-FR" sz="1400" i="0">
                                  <a:latin typeface="Cambria Math" panose="02040503050406030204" pitchFamily="18" charset="0"/>
                                </a:rPr>
                                <m:t>s</m:t>
                              </m:r>
                              <m:r>
                                <m:rPr>
                                  <m:nor/>
                                </m:rPr>
                                <a:rPr lang="fr-FR" sz="1400" i="0">
                                  <a:latin typeface="Cambria Math" panose="02040503050406030204" pitchFamily="18" charset="0"/>
                                </a:rPr>
                                <m:t>é</m:t>
                              </m:r>
                              <m:r>
                                <m:rPr>
                                  <m:nor/>
                                </m:rPr>
                                <a:rPr lang="fr-FR" sz="1400" i="0">
                                  <a:latin typeface="Cambria Math" panose="02040503050406030204" pitchFamily="18" charset="0"/>
                                </a:rPr>
                                <m:t>q</m:t>
                              </m:r>
                              <m:r>
                                <m:rPr>
                                  <m:nor/>
                                </m:rPr>
                                <a:rPr lang="fr-FR" sz="1400" i="0">
                                  <a:latin typeface="Cambria Math" panose="02040503050406030204" pitchFamily="18" charset="0"/>
                                </a:rPr>
                                <m:t> −</m:t>
                              </m:r>
                              <m:r>
                                <a:rPr lang="fr-FR" sz="1400" i="1">
                                  <a:latin typeface="Cambria Math" panose="02040503050406030204" pitchFamily="18" charset="0"/>
                                </a:rPr>
                                <m:t>)</m:t>
                              </m:r>
                            </m:e>
                          </m:eqArr>
                        </m:e>
                      </m:d>
                    </m:oMath>
                  </m:oMathPara>
                </a14:m>
                <a:endParaRPr lang="en-US" sz="1400" dirty="0"/>
              </a:p>
            </p:txBody>
          </p:sp>
        </mc:Choice>
        <mc:Fallback xmlns="">
          <p:sp>
            <p:nvSpPr>
              <p:cNvPr id="10" name="ZoneTexte 9"/>
              <p:cNvSpPr txBox="1">
                <a:spLocks noRot="1" noChangeAspect="1" noMove="1" noResize="1" noEditPoints="1" noAdjustHandles="1" noChangeArrowheads="1" noChangeShapeType="1" noTextEdit="1"/>
              </p:cNvSpPr>
              <p:nvPr/>
            </p:nvSpPr>
            <p:spPr>
              <a:xfrm>
                <a:off x="236002" y="2244945"/>
                <a:ext cx="4853060" cy="797719"/>
              </a:xfrm>
              <a:prstGeom prst="rect">
                <a:avLst/>
              </a:prstGeom>
              <a:blipFill rotWithShape="0">
                <a:blip r:embed="rId2"/>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1" name="ZoneTexte 10"/>
              <p:cNvSpPr txBox="1"/>
              <p:nvPr/>
            </p:nvSpPr>
            <p:spPr>
              <a:xfrm>
                <a:off x="119588" y="3176590"/>
                <a:ext cx="8829203" cy="330219"/>
              </a:xfrm>
              <a:prstGeom prst="rect">
                <a:avLst/>
              </a:prstGeom>
              <a:noFill/>
            </p:spPr>
            <p:txBody>
              <a:bodyPr wrap="square" rtlCol="0">
                <a:spAutoFit/>
              </a:bodyPr>
              <a:lstStyle/>
              <a:p>
                <a:r>
                  <a:rPr lang="en-US" sz="1400" b="1" dirty="0" smtClean="0"/>
                  <a:t>NB</a:t>
                </a:r>
                <a:r>
                  <a:rPr lang="en-US" sz="1400" dirty="0" smtClean="0"/>
                  <a:t>. </a:t>
                </a:r>
                <a:r>
                  <a:rPr lang="en-US" sz="1400" dirty="0"/>
                  <a:t>S</a:t>
                </a:r>
                <a:r>
                  <a:rPr lang="en-US" sz="1400" dirty="0" smtClean="0"/>
                  <a:t>i </a:t>
                </a:r>
                <a:r>
                  <a:rPr lang="en-US" sz="1400" dirty="0" err="1" smtClean="0"/>
                  <a:t>l’effet</a:t>
                </a:r>
                <a:r>
                  <a:rPr lang="en-US" sz="1400" dirty="0" smtClean="0"/>
                  <a:t> de </a:t>
                </a:r>
                <a:r>
                  <a:rPr lang="en-US" sz="1400" dirty="0" err="1" smtClean="0"/>
                  <a:t>peau</a:t>
                </a:r>
                <a:r>
                  <a:rPr lang="en-US" sz="1400" dirty="0" smtClean="0"/>
                  <a:t> </a:t>
                </a:r>
                <a:r>
                  <a:rPr lang="en-US" sz="1400" dirty="0" err="1" smtClean="0"/>
                  <a:t>est</a:t>
                </a:r>
                <a:r>
                  <a:rPr lang="en-US" sz="1400" dirty="0" smtClean="0"/>
                  <a:t> </a:t>
                </a:r>
                <a:r>
                  <a:rPr lang="en-US" sz="1400" dirty="0" err="1" smtClean="0"/>
                  <a:t>pris</a:t>
                </a:r>
                <a:r>
                  <a:rPr lang="en-US" sz="1400" dirty="0" smtClean="0"/>
                  <a:t> </a:t>
                </a:r>
                <a:r>
                  <a:rPr lang="en-US" sz="1400" dirty="0" err="1" smtClean="0"/>
                  <a:t>en</a:t>
                </a:r>
                <a:r>
                  <a:rPr lang="en-US" sz="1400" dirty="0" smtClean="0"/>
                  <a:t> </a:t>
                </a:r>
                <a:r>
                  <a:rPr lang="en-US" sz="1400" dirty="0" err="1" smtClean="0"/>
                  <a:t>compte</a:t>
                </a:r>
                <a:r>
                  <a:rPr lang="en-US" sz="1400" dirty="0" smtClean="0"/>
                  <a:t> </a:t>
                </a:r>
                <a:r>
                  <a:rPr lang="en-US" sz="1400" dirty="0" err="1" smtClean="0"/>
                  <a:t>alors</a:t>
                </a:r>
                <a:r>
                  <a:rPr lang="en-US" sz="1400" dirty="0" smtClean="0"/>
                  <a:t> </a:t>
                </a:r>
                <a14:m>
                  <m:oMath xmlns:m="http://schemas.openxmlformats.org/officeDocument/2006/math">
                    <m:r>
                      <a:rPr lang="en-US" sz="1400" i="1" dirty="0" smtClean="0">
                        <a:latin typeface="Cambria Math" panose="02040503050406030204" pitchFamily="18" charset="0"/>
                      </a:rPr>
                      <m:t>𝑅</m:t>
                    </m:r>
                    <m:r>
                      <a:rPr lang="fr-FR" sz="1400" b="0" i="1" dirty="0" smtClean="0">
                        <a:latin typeface="Cambria Math" panose="02040503050406030204" pitchFamily="18" charset="0"/>
                      </a:rPr>
                      <m:t>(</m:t>
                    </m:r>
                    <m:r>
                      <a:rPr lang="fr-FR" sz="1400" b="0" i="1" dirty="0" smtClean="0">
                        <a:latin typeface="Cambria Math" panose="02040503050406030204" pitchFamily="18" charset="0"/>
                      </a:rPr>
                      <m:t>h</m:t>
                    </m:r>
                    <m:r>
                      <a:rPr lang="fr-FR" sz="1400" b="0" i="1" dirty="0" smtClean="0">
                        <a:latin typeface="Cambria Math" panose="02040503050406030204" pitchFamily="18" charset="0"/>
                      </a:rPr>
                      <m:t>)=</m:t>
                    </m:r>
                    <m:rad>
                      <m:radPr>
                        <m:degHide m:val="on"/>
                        <m:ctrlPr>
                          <a:rPr lang="en-US" sz="1400" i="1" dirty="0" smtClean="0">
                            <a:latin typeface="Cambria Math" panose="02040503050406030204" pitchFamily="18" charset="0"/>
                          </a:rPr>
                        </m:ctrlPr>
                      </m:radPr>
                      <m:deg/>
                      <m:e>
                        <m:r>
                          <a:rPr lang="fr-FR" sz="1400" b="0" i="1" dirty="0" smtClean="0">
                            <a:latin typeface="Cambria Math" panose="02040503050406030204" pitchFamily="18" charset="0"/>
                          </a:rPr>
                          <m:t>h</m:t>
                        </m:r>
                      </m:e>
                    </m:rad>
                    <m:r>
                      <a:rPr lang="fr-FR" sz="1400" b="0" i="1" dirty="0" smtClean="0">
                        <a:latin typeface="Cambria Math" panose="02040503050406030204" pitchFamily="18" charset="0"/>
                      </a:rPr>
                      <m:t>𝑅</m:t>
                    </m:r>
                  </m:oMath>
                </a14:m>
                <a:endParaRPr lang="en-US" sz="1400" dirty="0"/>
              </a:p>
            </p:txBody>
          </p:sp>
        </mc:Choice>
        <mc:Fallback xmlns="">
          <p:sp>
            <p:nvSpPr>
              <p:cNvPr id="11" name="ZoneTexte 10"/>
              <p:cNvSpPr txBox="1">
                <a:spLocks noRot="1" noChangeAspect="1" noMove="1" noResize="1" noEditPoints="1" noAdjustHandles="1" noChangeArrowheads="1" noChangeShapeType="1" noTextEdit="1"/>
              </p:cNvSpPr>
              <p:nvPr/>
            </p:nvSpPr>
            <p:spPr>
              <a:xfrm>
                <a:off x="119588" y="3176590"/>
                <a:ext cx="8829203" cy="330219"/>
              </a:xfrm>
              <a:prstGeom prst="rect">
                <a:avLst/>
              </a:prstGeom>
              <a:blipFill rotWithShape="0">
                <a:blip r:embed="rId3"/>
                <a:stretch>
                  <a:fillRect l="-207" b="-20370"/>
                </a:stretch>
              </a:blipFill>
            </p:spPr>
            <p:txBody>
              <a:bodyPr/>
              <a:lstStyle/>
              <a:p>
                <a:r>
                  <a:rPr lang="fr-FR">
                    <a:noFill/>
                  </a:rPr>
                  <a:t> </a:t>
                </a:r>
              </a:p>
            </p:txBody>
          </p:sp>
        </mc:Fallback>
      </mc:AlternateContent>
      <p:sp>
        <p:nvSpPr>
          <p:cNvPr id="12" name="ZoneTexte 11"/>
          <p:cNvSpPr txBox="1"/>
          <p:nvPr/>
        </p:nvSpPr>
        <p:spPr>
          <a:xfrm>
            <a:off x="119587" y="3590899"/>
            <a:ext cx="8829203" cy="338554"/>
          </a:xfrm>
          <a:prstGeom prst="rect">
            <a:avLst/>
          </a:prstGeom>
          <a:noFill/>
        </p:spPr>
        <p:txBody>
          <a:bodyPr wrap="square" rtlCol="0">
            <a:spAutoFit/>
          </a:bodyPr>
          <a:lstStyle/>
          <a:p>
            <a:r>
              <a:rPr lang="en-US" sz="1600" b="1" dirty="0" err="1" smtClean="0"/>
              <a:t>Moteur</a:t>
            </a:r>
            <a:r>
              <a:rPr lang="en-US" sz="1600" b="1" dirty="0" smtClean="0"/>
              <a:t> à induction</a:t>
            </a:r>
            <a:endParaRPr lang="en-US" sz="1600" b="1" dirty="0"/>
          </a:p>
        </p:txBody>
      </p:sp>
      <mc:AlternateContent xmlns:mc="http://schemas.openxmlformats.org/markup-compatibility/2006" xmlns:a14="http://schemas.microsoft.com/office/drawing/2010/main">
        <mc:Choice Requires="a14">
          <p:sp>
            <p:nvSpPr>
              <p:cNvPr id="14" name="ZoneTexte 13"/>
              <p:cNvSpPr txBox="1"/>
              <p:nvPr/>
            </p:nvSpPr>
            <p:spPr>
              <a:xfrm>
                <a:off x="3793115" y="4639925"/>
                <a:ext cx="1173077"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𝑧</m:t>
                          </m:r>
                        </m:e>
                        <m:sub>
                          <m:r>
                            <a:rPr lang="fr-FR" sz="1400" b="0" i="1" smtClean="0">
                              <a:latin typeface="Cambria Math" panose="02040503050406030204" pitchFamily="18" charset="0"/>
                            </a:rPr>
                            <m:t>𝑀</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𝑟</m:t>
                              </m:r>
                            </m:e>
                            <m:sub>
                              <m:r>
                                <a:rPr lang="fr-FR" sz="1400" b="0" i="1" smtClean="0">
                                  <a:latin typeface="Cambria Math" panose="02040503050406030204" pitchFamily="18" charset="0"/>
                                </a:rPr>
                                <m:t>𝑀</m:t>
                              </m:r>
                            </m:sub>
                          </m:sSub>
                          <m:r>
                            <a:rPr lang="fr-FR" sz="1400" b="0" i="1" smtClean="0">
                              <a:latin typeface="Cambria Math" panose="02040503050406030204" pitchFamily="18" charset="0"/>
                            </a:rPr>
                            <m:t>+</m:t>
                          </m:r>
                          <m:r>
                            <a:rPr lang="fr-FR" sz="1400" b="0" i="1" smtClean="0">
                              <a:latin typeface="Cambria Math" panose="02040503050406030204" pitchFamily="18" charset="0"/>
                            </a:rPr>
                            <m:t>𝑗𝑥</m:t>
                          </m:r>
                        </m:e>
                        <m:sub>
                          <m:r>
                            <a:rPr lang="fr-FR" sz="1400" b="0" i="1" smtClean="0">
                              <a:latin typeface="Cambria Math" panose="02040503050406030204" pitchFamily="18" charset="0"/>
                            </a:rPr>
                            <m:t>𝑀</m:t>
                          </m:r>
                        </m:sub>
                        <m:sup>
                          <m:r>
                            <a:rPr lang="fr-FR" sz="1400" b="0" i="1" smtClean="0">
                              <a:latin typeface="Cambria Math" panose="02040503050406030204" pitchFamily="18" charset="0"/>
                            </a:rPr>
                            <m:t>+</m:t>
                          </m:r>
                        </m:sup>
                      </m:sSubSup>
                    </m:oMath>
                  </m:oMathPara>
                </a14:m>
                <a:endParaRPr lang="fr-FR" sz="1400" dirty="0"/>
              </a:p>
            </p:txBody>
          </p:sp>
        </mc:Choice>
        <mc:Fallback xmlns="">
          <p:sp>
            <p:nvSpPr>
              <p:cNvPr id="14" name="ZoneTexte 13"/>
              <p:cNvSpPr txBox="1">
                <a:spLocks noRot="1" noChangeAspect="1" noMove="1" noResize="1" noEditPoints="1" noAdjustHandles="1" noChangeArrowheads="1" noChangeShapeType="1" noTextEdit="1"/>
              </p:cNvSpPr>
              <p:nvPr/>
            </p:nvSpPr>
            <p:spPr>
              <a:xfrm>
                <a:off x="3793115" y="4639925"/>
                <a:ext cx="1173077" cy="215444"/>
              </a:xfrm>
              <a:prstGeom prst="rect">
                <a:avLst/>
              </a:prstGeom>
              <a:blipFill rotWithShape="0">
                <a:blip r:embed="rId4"/>
                <a:stretch>
                  <a:fillRect l="-1554" b="-3428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5" name="ZoneTexte 14"/>
              <p:cNvSpPr txBox="1"/>
              <p:nvPr/>
            </p:nvSpPr>
            <p:spPr>
              <a:xfrm>
                <a:off x="236002" y="4533261"/>
                <a:ext cx="1444050" cy="45589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𝑥</m:t>
                          </m:r>
                        </m:e>
                        <m:sub>
                          <m:r>
                            <a:rPr lang="fr-FR" sz="1400" b="0" i="1" smtClean="0">
                              <a:latin typeface="Cambria Math" panose="02040503050406030204" pitchFamily="18" charset="0"/>
                            </a:rPr>
                            <m:t>𝑀</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𝑥</m:t>
                              </m:r>
                            </m:e>
                            <m:sub>
                              <m:r>
                                <a:rPr lang="fr-FR" sz="1400" b="0" i="1" smtClean="0">
                                  <a:latin typeface="Cambria Math" panose="02040503050406030204" pitchFamily="18" charset="0"/>
                                </a:rPr>
                                <m:t>𝑀</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num>
                        <m:den>
                          <m:r>
                            <a:rPr lang="fr-FR" sz="1400" b="0" i="1" smtClean="0">
                              <a:latin typeface="Cambria Math" panose="02040503050406030204" pitchFamily="18" charset="0"/>
                            </a:rPr>
                            <m:t>100</m:t>
                          </m:r>
                        </m:den>
                      </m:f>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𝑆</m:t>
                              </m:r>
                            </m:e>
                            <m:sub>
                              <m:r>
                                <a:rPr lang="fr-FR" sz="1400" b="0" i="1" smtClean="0">
                                  <a:latin typeface="Cambria Math" panose="02040503050406030204" pitchFamily="18" charset="0"/>
                                </a:rPr>
                                <m:t>𝑏</m:t>
                              </m:r>
                            </m:sub>
                          </m:sSub>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𝑆</m:t>
                              </m:r>
                            </m:e>
                            <m:sub>
                              <m:r>
                                <a:rPr lang="fr-FR" sz="1400" b="0" i="1" smtClean="0">
                                  <a:latin typeface="Cambria Math" panose="02040503050406030204" pitchFamily="18" charset="0"/>
                                </a:rPr>
                                <m:t>𝑀</m:t>
                              </m:r>
                            </m:sub>
                          </m:sSub>
                        </m:den>
                      </m:f>
                    </m:oMath>
                  </m:oMathPara>
                </a14:m>
                <a:endParaRPr lang="fr-FR" sz="1400" dirty="0"/>
              </a:p>
            </p:txBody>
          </p:sp>
        </mc:Choice>
        <mc:Fallback xmlns="">
          <p:sp>
            <p:nvSpPr>
              <p:cNvPr id="15" name="ZoneTexte 14"/>
              <p:cNvSpPr txBox="1">
                <a:spLocks noRot="1" noChangeAspect="1" noMove="1" noResize="1" noEditPoints="1" noAdjustHandles="1" noChangeArrowheads="1" noChangeShapeType="1" noTextEdit="1"/>
              </p:cNvSpPr>
              <p:nvPr/>
            </p:nvSpPr>
            <p:spPr>
              <a:xfrm>
                <a:off x="236002" y="4533261"/>
                <a:ext cx="1444050" cy="455894"/>
              </a:xfrm>
              <a:prstGeom prst="rect">
                <a:avLst/>
              </a:prstGeom>
              <a:blipFill rotWithShape="0">
                <a:blip r:embed="rId5"/>
                <a:stretch>
                  <a:fillRect l="-1688" b="-9459"/>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6" name="ZoneTexte 15"/>
              <p:cNvSpPr txBox="1"/>
              <p:nvPr/>
            </p:nvSpPr>
            <p:spPr>
              <a:xfrm>
                <a:off x="2128604" y="4508922"/>
                <a:ext cx="1067856" cy="46570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𝑟</m:t>
                          </m:r>
                        </m:e>
                        <m:sub>
                          <m:r>
                            <a:rPr lang="fr-FR" sz="1400" b="0" i="1" smtClean="0">
                              <a:latin typeface="Cambria Math" panose="02040503050406030204" pitchFamily="18" charset="0"/>
                            </a:rPr>
                            <m:t>𝑀</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𝑥</m:t>
                              </m:r>
                            </m:e>
                            <m:sub>
                              <m:r>
                                <a:rPr lang="fr-FR" sz="1400" b="0" i="1" smtClean="0">
                                  <a:latin typeface="Cambria Math" panose="02040503050406030204" pitchFamily="18" charset="0"/>
                                </a:rPr>
                                <m:t>𝑀</m:t>
                              </m:r>
                            </m:sub>
                            <m:sup>
                              <m:r>
                                <a:rPr lang="fr-FR" sz="1400" b="0" i="1" smtClean="0">
                                  <a:latin typeface="Cambria Math" panose="02040503050406030204" pitchFamily="18" charset="0"/>
                                </a:rPr>
                                <m:t>+</m:t>
                              </m:r>
                            </m:sup>
                          </m:sSubSup>
                        </m:num>
                        <m:den>
                          <m:sSub>
                            <m:sSubPr>
                              <m:ctrlPr>
                                <a:rPr lang="fr-FR" sz="1400" b="0" i="1" smtClean="0">
                                  <a:latin typeface="Cambria Math" panose="02040503050406030204" pitchFamily="18" charset="0"/>
                                </a:rPr>
                              </m:ctrlPr>
                            </m:sSubPr>
                            <m:e>
                              <m:d>
                                <m:dPr>
                                  <m:ctrlPr>
                                    <a:rPr lang="fr-FR" sz="1400" b="0" i="1" smtClean="0">
                                      <a:latin typeface="Cambria Math" panose="02040503050406030204" pitchFamily="18" charset="0"/>
                                    </a:rPr>
                                  </m:ctrlPr>
                                </m:dPr>
                                <m:e>
                                  <m:r>
                                    <a:rPr lang="fr-FR" sz="1400" b="0" i="1" smtClean="0">
                                      <a:latin typeface="Cambria Math" panose="02040503050406030204" pitchFamily="18" charset="0"/>
                                    </a:rPr>
                                    <m:t>𝑋</m:t>
                                  </m:r>
                                  <m:r>
                                    <a:rPr lang="fr-FR" sz="1400" b="0" i="1" smtClean="0">
                                      <a:latin typeface="Cambria Math" panose="02040503050406030204" pitchFamily="18" charset="0"/>
                                    </a:rPr>
                                    <m:t>/</m:t>
                                  </m:r>
                                  <m:r>
                                    <a:rPr lang="fr-FR" sz="1400" b="0" i="1" smtClean="0">
                                      <a:latin typeface="Cambria Math" panose="02040503050406030204" pitchFamily="18" charset="0"/>
                                    </a:rPr>
                                    <m:t>𝑅</m:t>
                                  </m:r>
                                </m:e>
                              </m:d>
                            </m:e>
                            <m:sub>
                              <m:r>
                                <a:rPr lang="fr-FR" sz="1400" b="0" i="1" smtClean="0">
                                  <a:latin typeface="Cambria Math" panose="02040503050406030204" pitchFamily="18" charset="0"/>
                                </a:rPr>
                                <m:t>𝑀</m:t>
                              </m:r>
                            </m:sub>
                          </m:sSub>
                        </m:den>
                      </m:f>
                    </m:oMath>
                  </m:oMathPara>
                </a14:m>
                <a:endParaRPr lang="fr-FR" sz="1400" dirty="0"/>
              </a:p>
            </p:txBody>
          </p:sp>
        </mc:Choice>
        <mc:Fallback xmlns="">
          <p:sp>
            <p:nvSpPr>
              <p:cNvPr id="16" name="ZoneTexte 15"/>
              <p:cNvSpPr txBox="1">
                <a:spLocks noRot="1" noChangeAspect="1" noMove="1" noResize="1" noEditPoints="1" noAdjustHandles="1" noChangeArrowheads="1" noChangeShapeType="1" noTextEdit="1"/>
              </p:cNvSpPr>
              <p:nvPr/>
            </p:nvSpPr>
            <p:spPr>
              <a:xfrm>
                <a:off x="2128604" y="4508922"/>
                <a:ext cx="1067856" cy="465705"/>
              </a:xfrm>
              <a:prstGeom prst="rect">
                <a:avLst/>
              </a:prstGeom>
              <a:blipFill rotWithShape="0">
                <a:blip r:embed="rId6"/>
                <a:stretch>
                  <a:fillRect l="-1714" r="-571" b="-15789"/>
                </a:stretch>
              </a:blipFill>
            </p:spPr>
            <p:txBody>
              <a:bodyPr/>
              <a:lstStyle/>
              <a:p>
                <a:r>
                  <a:rPr lang="fr-FR">
                    <a:noFill/>
                  </a:rPr>
                  <a:t> </a:t>
                </a:r>
              </a:p>
            </p:txBody>
          </p:sp>
        </mc:Fallback>
      </mc:AlternateContent>
      <p:sp>
        <p:nvSpPr>
          <p:cNvPr id="17" name="ZoneTexte 16"/>
          <p:cNvSpPr txBox="1"/>
          <p:nvPr/>
        </p:nvSpPr>
        <p:spPr>
          <a:xfrm>
            <a:off x="141629" y="5042488"/>
            <a:ext cx="8807161" cy="307777"/>
          </a:xfrm>
          <a:prstGeom prst="rect">
            <a:avLst/>
          </a:prstGeom>
          <a:noFill/>
        </p:spPr>
        <p:txBody>
          <a:bodyPr wrap="square" rtlCol="0">
            <a:spAutoFit/>
          </a:bodyPr>
          <a:lstStyle/>
          <a:p>
            <a:r>
              <a:rPr lang="fr-FR" sz="1400" dirty="0" smtClean="0"/>
              <a:t>Un moteur à induction est couplé soit en D ou en Y; Dans les deux cas l’impédance homopolaire est infinie </a:t>
            </a:r>
            <a:endParaRPr lang="fr-FR" sz="1400" dirty="0"/>
          </a:p>
        </p:txBody>
      </p:sp>
      <mc:AlternateContent xmlns:mc="http://schemas.openxmlformats.org/markup-compatibility/2006" xmlns:a14="http://schemas.microsoft.com/office/drawing/2010/main">
        <mc:Choice Requires="a14">
          <p:sp>
            <p:nvSpPr>
              <p:cNvPr id="19" name="ZoneTexte 18"/>
              <p:cNvSpPr txBox="1"/>
              <p:nvPr/>
            </p:nvSpPr>
            <p:spPr>
              <a:xfrm>
                <a:off x="453713" y="5485327"/>
                <a:ext cx="7169270" cy="559577"/>
              </a:xfrm>
              <a:prstGeom prst="rect">
                <a:avLst/>
              </a:prstGeom>
              <a:solidFill>
                <a:schemeClr val="accent1">
                  <a:lumMod val="40000"/>
                  <a:lumOff val="60000"/>
                </a:schemeClr>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acc>
                            <m:accPr>
                              <m:chr m:val="̅"/>
                              <m:ctrlPr>
                                <a:rPr lang="fr-FR" sz="1400" i="1" smtClean="0">
                                  <a:latin typeface="Cambria Math" panose="02040503050406030204" pitchFamily="18" charset="0"/>
                                </a:rPr>
                              </m:ctrlPr>
                            </m:accPr>
                            <m:e>
                              <m:r>
                                <a:rPr lang="fr-FR" sz="1400" b="0" i="1" smtClean="0">
                                  <a:latin typeface="Cambria Math" panose="02040503050406030204" pitchFamily="18" charset="0"/>
                                </a:rPr>
                                <m:t>𝑧</m:t>
                              </m:r>
                            </m:e>
                          </m:acc>
                        </m:e>
                        <m:sub>
                          <m:r>
                            <a:rPr lang="fr-FR" sz="1400" b="0" i="1" smtClean="0">
                              <a:latin typeface="Cambria Math" panose="02040503050406030204" pitchFamily="18" charset="0"/>
                            </a:rPr>
                            <m:t>𝑀</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d>
                        <m:dPr>
                          <m:begChr m:val="{"/>
                          <m:endChr m:val=""/>
                          <m:ctrlPr>
                            <a:rPr lang="fr-FR" sz="1400" b="0" i="1" smtClean="0">
                              <a:latin typeface="Cambria Math" panose="02040503050406030204" pitchFamily="18" charset="0"/>
                            </a:rPr>
                          </m:ctrlPr>
                        </m:dPr>
                        <m:e>
                          <m:m>
                            <m:mPr>
                              <m:mcs>
                                <m:mc>
                                  <m:mcPr>
                                    <m:count m:val="1"/>
                                    <m:mcJc m:val="center"/>
                                  </m:mcPr>
                                </m:mc>
                              </m:mcs>
                              <m:ctrlPr>
                                <a:rPr lang="fr-FR" sz="1400" b="0" i="1" smtClean="0">
                                  <a:latin typeface="Cambria Math" panose="02040503050406030204" pitchFamily="18" charset="0"/>
                                </a:rPr>
                              </m:ctrlPr>
                            </m:mPr>
                            <m:mr>
                              <m:e>
                                <m:sSubSup>
                                  <m:sSubSupPr>
                                    <m:ctrlPr>
                                      <a:rPr lang="fr-FR" sz="1400" i="1">
                                        <a:latin typeface="Cambria Math" panose="02040503050406030204" pitchFamily="18" charset="0"/>
                                      </a:rPr>
                                    </m:ctrlPr>
                                  </m:sSubSupPr>
                                  <m:e>
                                    <m:acc>
                                      <m:accPr>
                                        <m:chr m:val="̅"/>
                                        <m:ctrlPr>
                                          <a:rPr lang="fr-FR" sz="1400" i="1">
                                            <a:latin typeface="Cambria Math" panose="02040503050406030204" pitchFamily="18" charset="0"/>
                                          </a:rPr>
                                        </m:ctrlPr>
                                      </m:accPr>
                                      <m:e>
                                        <m:r>
                                          <a:rPr lang="fr-FR" sz="1400" i="1">
                                            <a:latin typeface="Cambria Math" panose="02040503050406030204" pitchFamily="18" charset="0"/>
                                          </a:rPr>
                                          <m:t>𝑧</m:t>
                                        </m:r>
                                      </m:e>
                                    </m:acc>
                                  </m:e>
                                  <m:sub>
                                    <m:r>
                                      <a:rPr lang="fr-FR" sz="1400" i="1">
                                        <a:latin typeface="Cambria Math" panose="02040503050406030204" pitchFamily="18" charset="0"/>
                                      </a:rPr>
                                      <m:t>𝑀</m:t>
                                    </m:r>
                                  </m:sub>
                                  <m:sup>
                                    <m:r>
                                      <a:rPr lang="fr-FR" sz="1400" b="0" i="1" smtClean="0">
                                        <a:latin typeface="Cambria Math" panose="02040503050406030204" pitchFamily="18" charset="0"/>
                                      </a:rPr>
                                      <m:t>+</m:t>
                                    </m:r>
                                  </m:sup>
                                </m:sSubSup>
                                <m:d>
                                  <m:dPr>
                                    <m:ctrlPr>
                                      <a:rPr lang="fr-FR" sz="1400" i="1">
                                        <a:latin typeface="Cambria Math" panose="02040503050406030204" pitchFamily="18" charset="0"/>
                                      </a:rPr>
                                    </m:ctrlPr>
                                  </m:dPr>
                                  <m:e>
                                    <m:r>
                                      <a:rPr lang="fr-FR" sz="1400" i="1">
                                        <a:latin typeface="Cambria Math" panose="02040503050406030204" pitchFamily="18" charset="0"/>
                                      </a:rPr>
                                      <m:t>h</m:t>
                                    </m:r>
                                  </m:e>
                                </m:d>
                                <m:r>
                                  <a:rPr lang="fr-FR" sz="140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i="1">
                                        <a:latin typeface="Cambria Math" panose="02040503050406030204" pitchFamily="18" charset="0"/>
                                      </a:rPr>
                                      <m:t>𝑟</m:t>
                                    </m:r>
                                  </m:e>
                                  <m:sub>
                                    <m:r>
                                      <a:rPr lang="fr-FR" sz="1400" b="0" i="1" smtClean="0">
                                        <a:latin typeface="Cambria Math" panose="02040503050406030204" pitchFamily="18" charset="0"/>
                                      </a:rPr>
                                      <m:t>𝑀</m:t>
                                    </m:r>
                                  </m:sub>
                                  <m:sup>
                                    <m:r>
                                      <a:rPr lang="fr-FR" sz="1400" i="1">
                                        <a:latin typeface="Cambria Math" panose="02040503050406030204" pitchFamily="18" charset="0"/>
                                      </a:rPr>
                                      <m:t>+</m:t>
                                    </m:r>
                                  </m:sup>
                                </m:sSubSup>
                                <m:r>
                                  <a:rPr lang="fr-FR" sz="1400" i="1">
                                    <a:latin typeface="Cambria Math" panose="02040503050406030204" pitchFamily="18" charset="0"/>
                                  </a:rPr>
                                  <m:t>+</m:t>
                                </m:r>
                                <m:sSubSup>
                                  <m:sSubSupPr>
                                    <m:ctrlPr>
                                      <a:rPr lang="fr-FR" sz="1400" i="1">
                                        <a:latin typeface="Cambria Math" panose="02040503050406030204" pitchFamily="18" charset="0"/>
                                      </a:rPr>
                                    </m:ctrlPr>
                                  </m:sSubSupPr>
                                  <m:e>
                                    <m:r>
                                      <a:rPr lang="fr-FR" sz="1400" i="1">
                                        <a:latin typeface="Cambria Math" panose="02040503050406030204" pitchFamily="18" charset="0"/>
                                      </a:rPr>
                                      <m:t>𝑗h𝑥</m:t>
                                    </m:r>
                                  </m:e>
                                  <m:sub>
                                    <m:r>
                                      <a:rPr lang="fr-FR" sz="1400" b="0" i="1" smtClean="0">
                                        <a:latin typeface="Cambria Math" panose="02040503050406030204" pitchFamily="18" charset="0"/>
                                      </a:rPr>
                                      <m:t>𝑀</m:t>
                                    </m:r>
                                  </m:sub>
                                  <m:sup>
                                    <m:r>
                                      <a:rPr lang="fr-FR" sz="1400" i="1">
                                        <a:latin typeface="Cambria Math" panose="02040503050406030204" pitchFamily="18" charset="0"/>
                                      </a:rPr>
                                      <m:t>+</m:t>
                                    </m:r>
                                  </m:sup>
                                </m:sSubSup>
                                <m:r>
                                  <a:rPr lang="fr-FR" sz="1400" b="0" i="1" smtClean="0">
                                    <a:latin typeface="Cambria Math" panose="02040503050406030204" pitchFamily="18" charset="0"/>
                                  </a:rPr>
                                  <m:t>          </m:t>
                                </m:r>
                                <m:r>
                                  <a:rPr lang="fr-FR" sz="1400" b="0" i="1" smtClean="0">
                                    <a:latin typeface="Cambria Math" panose="02040503050406030204" pitchFamily="18" charset="0"/>
                                  </a:rPr>
                                  <m:t>h</m:t>
                                </m:r>
                                <m:r>
                                  <a:rPr lang="fr-FR" sz="1400" b="0" i="1" smtClean="0">
                                    <a:latin typeface="Cambria Math" panose="02040503050406030204" pitchFamily="18" charset="0"/>
                                  </a:rPr>
                                  <m:t>≠3</m:t>
                                </m:r>
                                <m:r>
                                  <a:rPr lang="fr-FR" sz="1400" b="0" i="1" smtClean="0">
                                    <a:latin typeface="Cambria Math" panose="02040503050406030204" pitchFamily="18" charset="0"/>
                                  </a:rPr>
                                  <m:t>𝑛</m:t>
                                </m:r>
                                <m:r>
                                  <a:rPr lang="fr-FR" sz="1400" b="0" i="1" smtClean="0">
                                    <a:latin typeface="Cambria Math" panose="02040503050406030204" pitchFamily="18" charset="0"/>
                                  </a:rPr>
                                  <m:t>, (</m:t>
                                </m:r>
                                <m:r>
                                  <m:rPr>
                                    <m:nor/>
                                  </m:rPr>
                                  <a:rPr lang="fr-FR" sz="1400" b="0" i="0" smtClean="0">
                                    <a:latin typeface="Cambria Math" panose="02040503050406030204" pitchFamily="18" charset="0"/>
                                  </a:rPr>
                                  <m:t>harmoniques</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de</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s</m:t>
                                </m:r>
                                <m:r>
                                  <m:rPr>
                                    <m:nor/>
                                  </m:rPr>
                                  <a:rPr lang="fr-FR" sz="1400" b="0" i="0" smtClean="0">
                                    <a:latin typeface="Cambria Math" panose="02040503050406030204" pitchFamily="18" charset="0"/>
                                  </a:rPr>
                                  <m:t>é</m:t>
                                </m:r>
                                <m:r>
                                  <m:rPr>
                                    <m:nor/>
                                  </m:rPr>
                                  <a:rPr lang="fr-FR" sz="1400" b="0" i="0" smtClean="0">
                                    <a:latin typeface="Cambria Math" panose="02040503050406030204" pitchFamily="18" charset="0"/>
                                  </a:rPr>
                                  <m:t>quences</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positive</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et</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n</m:t>
                                </m:r>
                                <m:r>
                                  <m:rPr>
                                    <m:nor/>
                                  </m:rPr>
                                  <a:rPr lang="fr-FR" sz="1400" b="0" i="0" smtClean="0">
                                    <a:latin typeface="Cambria Math" panose="02040503050406030204" pitchFamily="18" charset="0"/>
                                  </a:rPr>
                                  <m:t>é</m:t>
                                </m:r>
                                <m:r>
                                  <m:rPr>
                                    <m:nor/>
                                  </m:rPr>
                                  <a:rPr lang="fr-FR" sz="1400" b="0" i="0" smtClean="0">
                                    <a:latin typeface="Cambria Math" panose="02040503050406030204" pitchFamily="18" charset="0"/>
                                  </a:rPr>
                                  <m:t>gative</m:t>
                                </m:r>
                                <m:r>
                                  <a:rPr lang="fr-FR" sz="1400" b="0" i="1" smtClean="0">
                                    <a:latin typeface="Cambria Math" panose="02040503050406030204" pitchFamily="18" charset="0"/>
                                  </a:rPr>
                                  <m:t>)</m:t>
                                </m:r>
                              </m:e>
                            </m:mr>
                            <m:mr>
                              <m:e>
                                <m:sSubSup>
                                  <m:sSubSupPr>
                                    <m:ctrlPr>
                                      <a:rPr lang="fr-FR" sz="1400" b="0" i="1" smtClean="0">
                                        <a:latin typeface="Cambria Math" panose="02040503050406030204" pitchFamily="18" charset="0"/>
                                      </a:rPr>
                                    </m:ctrlPr>
                                  </m:sSubSupPr>
                                  <m:e>
                                    <m:acc>
                                      <m:accPr>
                                        <m:chr m:val="̅"/>
                                        <m:ctrlPr>
                                          <a:rPr lang="fr-FR" sz="1400" i="1">
                                            <a:latin typeface="Cambria Math" panose="02040503050406030204" pitchFamily="18" charset="0"/>
                                          </a:rPr>
                                        </m:ctrlPr>
                                      </m:accPr>
                                      <m:e>
                                        <m:r>
                                          <a:rPr lang="fr-FR" sz="1400" i="1">
                                            <a:latin typeface="Cambria Math" panose="02040503050406030204" pitchFamily="18" charset="0"/>
                                          </a:rPr>
                                          <m:t>𝑧</m:t>
                                        </m:r>
                                      </m:e>
                                    </m:acc>
                                  </m:e>
                                  <m:sub>
                                    <m:r>
                                      <a:rPr lang="fr-FR" sz="1400" b="0" i="1" smtClean="0">
                                        <a:latin typeface="Cambria Math" panose="02040503050406030204" pitchFamily="18" charset="0"/>
                                      </a:rPr>
                                      <m:t>𝑀</m:t>
                                    </m:r>
                                  </m:sub>
                                  <m:sup>
                                    <m:r>
                                      <a:rPr lang="fr-FR" sz="1400" i="1">
                                        <a:latin typeface="Cambria Math" panose="02040503050406030204" pitchFamily="18" charset="0"/>
                                      </a:rPr>
                                      <m:t>0</m:t>
                                    </m:r>
                                  </m:sup>
                                </m:sSubSup>
                                <m:d>
                                  <m:dPr>
                                    <m:ctrlPr>
                                      <a:rPr lang="fr-FR" sz="1400" i="1">
                                        <a:latin typeface="Cambria Math" panose="02040503050406030204" pitchFamily="18" charset="0"/>
                                      </a:rPr>
                                    </m:ctrlPr>
                                  </m:dPr>
                                  <m:e>
                                    <m:r>
                                      <a:rPr lang="fr-FR" sz="1400" i="1">
                                        <a:latin typeface="Cambria Math" panose="02040503050406030204" pitchFamily="18" charset="0"/>
                                      </a:rPr>
                                      <m:t>h</m:t>
                                    </m:r>
                                  </m:e>
                                </m:d>
                                <m:r>
                                  <a:rPr lang="fr-FR" sz="1400">
                                    <a:latin typeface="Cambria Math" panose="02040503050406030204" pitchFamily="18" charset="0"/>
                                  </a:rPr>
                                  <m:t>=</m:t>
                                </m:r>
                                <m:r>
                                  <a:rPr lang="fr-FR" sz="1400" b="0" i="1" smtClean="0">
                                    <a:latin typeface="Cambria Math" panose="02040503050406030204" pitchFamily="18" charset="0"/>
                                  </a:rPr>
                                  <m:t>∞                        </m:t>
                                </m:r>
                                <m:r>
                                  <a:rPr lang="fr-FR" sz="1400" b="0" i="1" smtClean="0">
                                    <a:latin typeface="Cambria Math" panose="02040503050406030204" pitchFamily="18" charset="0"/>
                                  </a:rPr>
                                  <m:t>h</m:t>
                                </m:r>
                                <m:r>
                                  <a:rPr lang="fr-FR" sz="1400" b="0" i="1" smtClean="0">
                                    <a:latin typeface="Cambria Math" panose="02040503050406030204" pitchFamily="18" charset="0"/>
                                  </a:rPr>
                                  <m:t>=3</m:t>
                                </m:r>
                                <m:r>
                                  <a:rPr lang="fr-FR" sz="1400" b="0" i="1" smtClean="0">
                                    <a:latin typeface="Cambria Math" panose="02040503050406030204" pitchFamily="18" charset="0"/>
                                  </a:rPr>
                                  <m:t>𝑛</m:t>
                                </m:r>
                                <m:r>
                                  <a:rPr lang="fr-FR" sz="1400" b="0" i="1" smtClean="0">
                                    <a:latin typeface="Cambria Math" panose="02040503050406030204" pitchFamily="18" charset="0"/>
                                  </a:rPr>
                                  <m:t>,(</m:t>
                                </m:r>
                                <m:r>
                                  <m:rPr>
                                    <m:nor/>
                                  </m:rPr>
                                  <a:rPr lang="fr-FR" sz="1400" b="0" i="0" smtClean="0">
                                    <a:latin typeface="Cambria Math" panose="02040503050406030204" pitchFamily="18" charset="0"/>
                                  </a:rPr>
                                  <m:t>harmoniques</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de</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s</m:t>
                                </m:r>
                                <m:r>
                                  <m:rPr>
                                    <m:nor/>
                                  </m:rPr>
                                  <a:rPr lang="fr-FR" sz="1400" b="0" i="0" smtClean="0">
                                    <a:latin typeface="Cambria Math" panose="02040503050406030204" pitchFamily="18" charset="0"/>
                                  </a:rPr>
                                  <m:t>é</m:t>
                                </m:r>
                                <m:r>
                                  <m:rPr>
                                    <m:nor/>
                                  </m:rPr>
                                  <a:rPr lang="fr-FR" sz="1400" b="0" i="0" smtClean="0">
                                    <a:latin typeface="Cambria Math" panose="02040503050406030204" pitchFamily="18" charset="0"/>
                                  </a:rPr>
                                  <m:t>quences</m:t>
                                </m:r>
                                <m:r>
                                  <m:rPr>
                                    <m:nor/>
                                  </m:rPr>
                                  <a:rPr lang="fr-FR" sz="1400" b="0" i="0" smtClean="0">
                                    <a:latin typeface="Cambria Math" panose="02040503050406030204" pitchFamily="18" charset="0"/>
                                  </a:rPr>
                                  <m:t> </m:t>
                                </m:r>
                                <m:r>
                                  <m:rPr>
                                    <m:nor/>
                                  </m:rPr>
                                  <a:rPr lang="fr-FR" sz="1400" b="0" i="0" smtClean="0">
                                    <a:latin typeface="Cambria Math" panose="02040503050406030204" pitchFamily="18" charset="0"/>
                                  </a:rPr>
                                  <m:t>homopolaire</m:t>
                                </m:r>
                                <m:r>
                                  <m:rPr>
                                    <m:nor/>
                                  </m:rPr>
                                  <a:rPr lang="fr-FR" sz="1400" b="0" i="0" smtClean="0">
                                    <a:latin typeface="Cambria Math" panose="02040503050406030204" pitchFamily="18" charset="0"/>
                                  </a:rPr>
                                  <m:t>)              </m:t>
                                </m:r>
                              </m:e>
                            </m:mr>
                          </m:m>
                        </m:e>
                      </m:d>
                    </m:oMath>
                  </m:oMathPara>
                </a14:m>
                <a:endParaRPr lang="fr-FR" sz="1400" dirty="0"/>
              </a:p>
            </p:txBody>
          </p:sp>
        </mc:Choice>
        <mc:Fallback xmlns="">
          <p:sp>
            <p:nvSpPr>
              <p:cNvPr id="19" name="ZoneTexte 18"/>
              <p:cNvSpPr txBox="1">
                <a:spLocks noRot="1" noChangeAspect="1" noMove="1" noResize="1" noEditPoints="1" noAdjustHandles="1" noChangeArrowheads="1" noChangeShapeType="1" noTextEdit="1"/>
              </p:cNvSpPr>
              <p:nvPr/>
            </p:nvSpPr>
            <p:spPr>
              <a:xfrm>
                <a:off x="453713" y="5485327"/>
                <a:ext cx="7169270" cy="559577"/>
              </a:xfrm>
              <a:prstGeom prst="rect">
                <a:avLst/>
              </a:prstGeom>
              <a:blipFill rotWithShape="0">
                <a:blip r:embed="rId7"/>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0" name="ZoneTexte 19"/>
              <p:cNvSpPr txBox="1"/>
              <p:nvPr/>
            </p:nvSpPr>
            <p:spPr>
              <a:xfrm>
                <a:off x="119587" y="3971497"/>
                <a:ext cx="8520135" cy="523220"/>
              </a:xfrm>
              <a:prstGeom prst="rect">
                <a:avLst/>
              </a:prstGeom>
              <a:noFill/>
            </p:spPr>
            <p:txBody>
              <a:bodyPr wrap="square" rtlCol="0">
                <a:spAutoFit/>
              </a:bodyPr>
              <a:lstStyle/>
              <a:p>
                <a:r>
                  <a:rPr lang="fr-FR" sz="1400" dirty="0" smtClean="0"/>
                  <a:t>Un moteur à induction est défini par sa puissance sont facteur de puissance, sa réactance </a:t>
                </a:r>
                <a:r>
                  <a:rPr lang="fr-FR" sz="1400" dirty="0" err="1" smtClean="0"/>
                  <a:t>subtransitoire</a:t>
                </a:r>
                <a:r>
                  <a:rPr lang="fr-FR" sz="1400" dirty="0" smtClean="0"/>
                  <a:t> </a:t>
                </a:r>
                <a14:m>
                  <m:oMath xmlns:m="http://schemas.openxmlformats.org/officeDocument/2006/math">
                    <m:r>
                      <a:rPr lang="fr-FR" sz="1400" i="1" dirty="0" smtClean="0">
                        <a:latin typeface="Cambria Math" panose="02040503050406030204" pitchFamily="18" charset="0"/>
                      </a:rPr>
                      <m:t>𝑋</m:t>
                    </m:r>
                    <m:r>
                      <a:rPr lang="fr-FR" sz="1400" i="1" dirty="0" smtClean="0">
                        <a:latin typeface="Cambria Math" panose="02040503050406030204" pitchFamily="18" charset="0"/>
                      </a:rPr>
                      <m:t>’’</m:t>
                    </m:r>
                  </m:oMath>
                </a14:m>
                <a:r>
                  <a:rPr lang="fr-FR" sz="1400" dirty="0" smtClean="0"/>
                  <a:t> en %, le rapport X/R. En pu son modèle est calculé comme suit: </a:t>
                </a:r>
                <a:endParaRPr lang="fr-FR" sz="1400" dirty="0"/>
              </a:p>
            </p:txBody>
          </p:sp>
        </mc:Choice>
        <mc:Fallback xmlns="">
          <p:sp>
            <p:nvSpPr>
              <p:cNvPr id="20" name="ZoneTexte 19"/>
              <p:cNvSpPr txBox="1">
                <a:spLocks noRot="1" noChangeAspect="1" noMove="1" noResize="1" noEditPoints="1" noAdjustHandles="1" noChangeArrowheads="1" noChangeShapeType="1" noTextEdit="1"/>
              </p:cNvSpPr>
              <p:nvPr/>
            </p:nvSpPr>
            <p:spPr>
              <a:xfrm>
                <a:off x="119587" y="3971497"/>
                <a:ext cx="8520135" cy="523220"/>
              </a:xfrm>
              <a:prstGeom prst="rect">
                <a:avLst/>
              </a:prstGeom>
              <a:blipFill rotWithShape="0">
                <a:blip r:embed="rId8"/>
                <a:stretch>
                  <a:fillRect l="-215" t="-1163" r="-644" b="-11628"/>
                </a:stretch>
              </a:blipFill>
            </p:spPr>
            <p:txBody>
              <a:bodyPr/>
              <a:lstStyle/>
              <a:p>
                <a:r>
                  <a:rPr lang="fr-FR">
                    <a:noFill/>
                  </a:rPr>
                  <a:t> </a:t>
                </a:r>
              </a:p>
            </p:txBody>
          </p:sp>
        </mc:Fallback>
      </mc:AlternateContent>
    </p:spTree>
    <p:extLst>
      <p:ext uri="{BB962C8B-B14F-4D97-AF65-F5344CB8AC3E}">
        <p14:creationId xmlns:p14="http://schemas.microsoft.com/office/powerpoint/2010/main" val="26284194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46</a:t>
            </a:fld>
            <a:endParaRPr lang="fr-FR"/>
          </a:p>
        </p:txBody>
      </p:sp>
      <p:sp>
        <p:nvSpPr>
          <p:cNvPr id="5" name="ZoneTexte 4"/>
          <p:cNvSpPr txBox="1"/>
          <p:nvPr/>
        </p:nvSpPr>
        <p:spPr>
          <a:xfrm>
            <a:off x="236002" y="1500069"/>
            <a:ext cx="5147353" cy="338554"/>
          </a:xfrm>
          <a:prstGeom prst="rect">
            <a:avLst/>
          </a:prstGeom>
          <a:noFill/>
        </p:spPr>
        <p:txBody>
          <a:bodyPr wrap="square" rtlCol="0">
            <a:spAutoFit/>
          </a:bodyPr>
          <a:lstStyle/>
          <a:p>
            <a:r>
              <a:rPr lang="fr-FR" sz="1600" b="1" dirty="0" smtClean="0"/>
              <a:t>Charge linéaire</a:t>
            </a:r>
            <a:endParaRPr lang="fr-FR" sz="1600" b="1" dirty="0"/>
          </a:p>
        </p:txBody>
      </p:sp>
      <mc:AlternateContent xmlns:mc="http://schemas.openxmlformats.org/markup-compatibility/2006" xmlns:a14="http://schemas.microsoft.com/office/drawing/2010/main">
        <mc:Choice Requires="a14">
          <p:sp>
            <p:nvSpPr>
              <p:cNvPr id="6" name="ZoneTexte 5"/>
              <p:cNvSpPr txBox="1"/>
              <p:nvPr/>
            </p:nvSpPr>
            <p:spPr>
              <a:xfrm>
                <a:off x="394320" y="2964313"/>
                <a:ext cx="809324" cy="4322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𝑅</m:t>
                          </m:r>
                        </m:e>
                        <m:sub>
                          <m:r>
                            <a:rPr lang="fr-FR" sz="1400" b="0" i="1" smtClean="0">
                              <a:latin typeface="Cambria Math" panose="02040503050406030204" pitchFamily="18" charset="0"/>
                            </a:rPr>
                            <m:t>𝑠</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𝑆</m:t>
                              </m:r>
                            </m:e>
                            <m:sup>
                              <m:r>
                                <a:rPr lang="fr-FR" sz="1400" b="0" i="1" smtClean="0">
                                  <a:latin typeface="Cambria Math" panose="02040503050406030204" pitchFamily="18" charset="0"/>
                                </a:rPr>
                                <m:t>2</m:t>
                              </m:r>
                            </m:sup>
                          </m:sSup>
                        </m:den>
                      </m:f>
                      <m:r>
                        <a:rPr lang="fr-FR" sz="1400" b="0" i="1" smtClean="0">
                          <a:latin typeface="Cambria Math" panose="02040503050406030204" pitchFamily="18" charset="0"/>
                        </a:rPr>
                        <m:t>𝑃</m:t>
                      </m:r>
                    </m:oMath>
                  </m:oMathPara>
                </a14:m>
                <a:endParaRPr lang="en-US" sz="1400" dirty="0"/>
              </a:p>
            </p:txBody>
          </p:sp>
        </mc:Choice>
        <mc:Fallback xmlns="">
          <p:sp>
            <p:nvSpPr>
              <p:cNvPr id="6" name="ZoneTexte 5"/>
              <p:cNvSpPr txBox="1">
                <a:spLocks noRot="1" noChangeAspect="1" noMove="1" noResize="1" noEditPoints="1" noAdjustHandles="1" noChangeArrowheads="1" noChangeShapeType="1" noTextEdit="1"/>
              </p:cNvSpPr>
              <p:nvPr/>
            </p:nvSpPr>
            <p:spPr>
              <a:xfrm>
                <a:off x="394320" y="2964313"/>
                <a:ext cx="809324" cy="432298"/>
              </a:xfrm>
              <a:prstGeom prst="rect">
                <a:avLst/>
              </a:prstGeom>
              <a:blipFill rotWithShape="0">
                <a:blip r:embed="rId2"/>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7" name="ZoneTexte 6"/>
              <p:cNvSpPr txBox="1"/>
              <p:nvPr/>
            </p:nvSpPr>
            <p:spPr>
              <a:xfrm>
                <a:off x="388392" y="3498957"/>
                <a:ext cx="808170" cy="4322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𝑠</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𝑆</m:t>
                              </m:r>
                            </m:e>
                            <m:sup>
                              <m:r>
                                <a:rPr lang="fr-FR" sz="1400" b="0" i="1" smtClean="0">
                                  <a:latin typeface="Cambria Math" panose="02040503050406030204" pitchFamily="18" charset="0"/>
                                </a:rPr>
                                <m:t>2</m:t>
                              </m:r>
                            </m:sup>
                          </m:sSup>
                        </m:den>
                      </m:f>
                      <m:r>
                        <m:rPr>
                          <m:sty m:val="p"/>
                        </m:rPr>
                        <a:rPr lang="fr-FR" sz="1400" b="0" i="0" smtClean="0">
                          <a:latin typeface="Cambria Math" panose="02040503050406030204" pitchFamily="18" charset="0"/>
                        </a:rPr>
                        <m:t>Q</m:t>
                      </m:r>
                    </m:oMath>
                  </m:oMathPara>
                </a14:m>
                <a:endParaRPr lang="en-US" sz="1400" dirty="0"/>
              </a:p>
            </p:txBody>
          </p:sp>
        </mc:Choice>
        <mc:Fallback xmlns="">
          <p:sp>
            <p:nvSpPr>
              <p:cNvPr id="7" name="ZoneTexte 6"/>
              <p:cNvSpPr txBox="1">
                <a:spLocks noRot="1" noChangeAspect="1" noMove="1" noResize="1" noEditPoints="1" noAdjustHandles="1" noChangeArrowheads="1" noChangeShapeType="1" noTextEdit="1"/>
              </p:cNvSpPr>
              <p:nvPr/>
            </p:nvSpPr>
            <p:spPr>
              <a:xfrm>
                <a:off x="388392" y="3498957"/>
                <a:ext cx="808170" cy="432298"/>
              </a:xfrm>
              <a:prstGeom prst="rect">
                <a:avLst/>
              </a:prstGeom>
              <a:blipFill rotWithShape="0">
                <a:blip r:embed="rId3"/>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8" name="ZoneTexte 7"/>
              <p:cNvSpPr txBox="1"/>
              <p:nvPr/>
            </p:nvSpPr>
            <p:spPr>
              <a:xfrm>
                <a:off x="1905851" y="3429896"/>
                <a:ext cx="1448538"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𝑠</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𝑅</m:t>
                          </m:r>
                        </m:e>
                        <m:sub>
                          <m:r>
                            <a:rPr lang="fr-FR" sz="1400" b="0" i="1" smtClean="0">
                              <a:latin typeface="Cambria Math" panose="02040503050406030204" pitchFamily="18" charset="0"/>
                            </a:rPr>
                            <m:t>𝑠</m:t>
                          </m:r>
                        </m:sub>
                      </m:sSub>
                      <m:r>
                        <a:rPr lang="fr-FR" sz="1400" b="0" i="1" smtClean="0">
                          <a:latin typeface="Cambria Math" panose="02040503050406030204" pitchFamily="18" charset="0"/>
                        </a:rPr>
                        <m:t>+</m:t>
                      </m:r>
                      <m:r>
                        <a:rPr lang="fr-FR" sz="1400" b="0" i="1" smtClean="0">
                          <a:latin typeface="Cambria Math" panose="02040503050406030204" pitchFamily="18" charset="0"/>
                        </a:rPr>
                        <m:t>𝑗</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h𝑋</m:t>
                          </m:r>
                        </m:e>
                        <m:sub>
                          <m:r>
                            <a:rPr lang="fr-FR" sz="1400" b="0" i="1" smtClean="0">
                              <a:latin typeface="Cambria Math" panose="02040503050406030204" pitchFamily="18" charset="0"/>
                            </a:rPr>
                            <m:t>𝑠</m:t>
                          </m:r>
                        </m:sub>
                      </m:sSub>
                    </m:oMath>
                  </m:oMathPara>
                </a14:m>
                <a:endParaRPr lang="en-US" sz="1400" dirty="0"/>
              </a:p>
            </p:txBody>
          </p:sp>
        </mc:Choice>
        <mc:Fallback xmlns="">
          <p:sp>
            <p:nvSpPr>
              <p:cNvPr id="8" name="ZoneTexte 7"/>
              <p:cNvSpPr txBox="1">
                <a:spLocks noRot="1" noChangeAspect="1" noMove="1" noResize="1" noEditPoints="1" noAdjustHandles="1" noChangeArrowheads="1" noChangeShapeType="1" noTextEdit="1"/>
              </p:cNvSpPr>
              <p:nvPr/>
            </p:nvSpPr>
            <p:spPr>
              <a:xfrm>
                <a:off x="1905851" y="3429896"/>
                <a:ext cx="1448538" cy="215444"/>
              </a:xfrm>
              <a:prstGeom prst="rect">
                <a:avLst/>
              </a:prstGeom>
              <a:blipFill rotWithShape="0">
                <a:blip r:embed="rId4"/>
                <a:stretch>
                  <a:fillRect l="-2532" b="-31429"/>
                </a:stretch>
              </a:blipFill>
            </p:spPr>
            <p:txBody>
              <a:bodyPr/>
              <a:lstStyle/>
              <a:p>
                <a:r>
                  <a:rPr lang="fr-FR">
                    <a:noFill/>
                  </a:rPr>
                  <a:t> </a:t>
                </a:r>
              </a:p>
            </p:txBody>
          </p:sp>
        </mc:Fallback>
      </mc:AlternateContent>
      <p:sp>
        <p:nvSpPr>
          <p:cNvPr id="9" name="ZoneTexte 8"/>
          <p:cNvSpPr txBox="1"/>
          <p:nvPr/>
        </p:nvSpPr>
        <p:spPr>
          <a:xfrm>
            <a:off x="197812" y="2492256"/>
            <a:ext cx="1257144" cy="307777"/>
          </a:xfrm>
          <a:prstGeom prst="rect">
            <a:avLst/>
          </a:prstGeom>
          <a:noFill/>
        </p:spPr>
        <p:txBody>
          <a:bodyPr wrap="square" rtlCol="0">
            <a:spAutoFit/>
          </a:bodyPr>
          <a:lstStyle/>
          <a:p>
            <a:r>
              <a:rPr lang="fr-FR" sz="1400" b="1" dirty="0" smtClean="0"/>
              <a:t>Modèle série</a:t>
            </a:r>
            <a:endParaRPr lang="fr-FR" sz="1400" b="1" dirty="0"/>
          </a:p>
        </p:txBody>
      </p:sp>
      <p:sp>
        <p:nvSpPr>
          <p:cNvPr id="10" name="ZoneTexte 9"/>
          <p:cNvSpPr txBox="1"/>
          <p:nvPr/>
        </p:nvSpPr>
        <p:spPr>
          <a:xfrm>
            <a:off x="4707007" y="2492256"/>
            <a:ext cx="1487330" cy="307777"/>
          </a:xfrm>
          <a:prstGeom prst="rect">
            <a:avLst/>
          </a:prstGeom>
          <a:noFill/>
        </p:spPr>
        <p:txBody>
          <a:bodyPr wrap="square" rtlCol="0">
            <a:spAutoFit/>
          </a:bodyPr>
          <a:lstStyle/>
          <a:p>
            <a:r>
              <a:rPr lang="fr-FR" sz="1400" b="1" dirty="0" smtClean="0"/>
              <a:t>Modèle parallèle</a:t>
            </a:r>
            <a:endParaRPr lang="fr-FR" sz="1400" b="1" dirty="0"/>
          </a:p>
        </p:txBody>
      </p:sp>
      <mc:AlternateContent xmlns:mc="http://schemas.openxmlformats.org/markup-compatibility/2006" xmlns:a14="http://schemas.microsoft.com/office/drawing/2010/main">
        <mc:Choice Requires="a14">
          <p:sp>
            <p:nvSpPr>
              <p:cNvPr id="11" name="ZoneTexte 10"/>
              <p:cNvSpPr txBox="1"/>
              <p:nvPr/>
            </p:nvSpPr>
            <p:spPr>
              <a:xfrm>
                <a:off x="4812022" y="3028272"/>
                <a:ext cx="680956" cy="43082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𝑅</m:t>
                          </m:r>
                        </m:e>
                        <m:sub>
                          <m:r>
                            <a:rPr lang="fr-FR" sz="1400" b="0" i="1" smtClean="0">
                              <a:latin typeface="Cambria Math" panose="02040503050406030204" pitchFamily="18" charset="0"/>
                            </a:rPr>
                            <m:t>𝑝</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r>
                            <a:rPr lang="fr-FR" sz="1400" b="0" i="1" smtClean="0">
                              <a:latin typeface="Cambria Math" panose="02040503050406030204" pitchFamily="18" charset="0"/>
                            </a:rPr>
                            <m:t>𝑃</m:t>
                          </m:r>
                        </m:den>
                      </m:f>
                    </m:oMath>
                  </m:oMathPara>
                </a14:m>
                <a:endParaRPr lang="en-US" sz="1400" dirty="0"/>
              </a:p>
            </p:txBody>
          </p:sp>
        </mc:Choice>
        <mc:Fallback xmlns="">
          <p:sp>
            <p:nvSpPr>
              <p:cNvPr id="11" name="ZoneTexte 10"/>
              <p:cNvSpPr txBox="1">
                <a:spLocks noRot="1" noChangeAspect="1" noMove="1" noResize="1" noEditPoints="1" noAdjustHandles="1" noChangeArrowheads="1" noChangeShapeType="1" noTextEdit="1"/>
              </p:cNvSpPr>
              <p:nvPr/>
            </p:nvSpPr>
            <p:spPr>
              <a:xfrm>
                <a:off x="4812022" y="3028272"/>
                <a:ext cx="680956" cy="430824"/>
              </a:xfrm>
              <a:prstGeom prst="rect">
                <a:avLst/>
              </a:prstGeom>
              <a:blipFill rotWithShape="0">
                <a:blip r:embed="rId5"/>
                <a:stretch>
                  <a:fillRect l="-5357" r="-893" b="-12857"/>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2" name="ZoneTexte 11"/>
              <p:cNvSpPr txBox="1"/>
              <p:nvPr/>
            </p:nvSpPr>
            <p:spPr>
              <a:xfrm>
                <a:off x="4815228" y="3592001"/>
                <a:ext cx="677750" cy="46429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𝑝</m:t>
                          </m:r>
                        </m:sub>
                      </m:sSub>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p>
                            <m:sSupPr>
                              <m:ctrlPr>
                                <a:rPr lang="fr-FR" sz="1400" b="0" i="1" smtClean="0">
                                  <a:latin typeface="Cambria Math" panose="02040503050406030204" pitchFamily="18" charset="0"/>
                                </a:rPr>
                              </m:ctrlPr>
                            </m:sSupPr>
                            <m:e>
                              <m:r>
                                <a:rPr lang="fr-FR" sz="1400" b="0" i="1" smtClean="0">
                                  <a:latin typeface="Cambria Math" panose="02040503050406030204" pitchFamily="18" charset="0"/>
                                </a:rPr>
                                <m:t>𝑉</m:t>
                              </m:r>
                            </m:e>
                            <m:sup>
                              <m:r>
                                <a:rPr lang="fr-FR" sz="1400" b="0" i="1" smtClean="0">
                                  <a:latin typeface="Cambria Math" panose="02040503050406030204" pitchFamily="18" charset="0"/>
                                </a:rPr>
                                <m:t>2</m:t>
                              </m:r>
                            </m:sup>
                          </m:sSup>
                        </m:num>
                        <m:den>
                          <m:r>
                            <a:rPr lang="fr-FR" sz="1400" b="0" i="1" smtClean="0">
                              <a:latin typeface="Cambria Math" panose="02040503050406030204" pitchFamily="18" charset="0"/>
                            </a:rPr>
                            <m:t>𝑄</m:t>
                          </m:r>
                        </m:den>
                      </m:f>
                    </m:oMath>
                  </m:oMathPara>
                </a14:m>
                <a:endParaRPr lang="en-US" sz="1400" dirty="0"/>
              </a:p>
            </p:txBody>
          </p:sp>
        </mc:Choice>
        <mc:Fallback xmlns="">
          <p:sp>
            <p:nvSpPr>
              <p:cNvPr id="12" name="ZoneTexte 11"/>
              <p:cNvSpPr txBox="1">
                <a:spLocks noRot="1" noChangeAspect="1" noMove="1" noResize="1" noEditPoints="1" noAdjustHandles="1" noChangeArrowheads="1" noChangeShapeType="1" noTextEdit="1"/>
              </p:cNvSpPr>
              <p:nvPr/>
            </p:nvSpPr>
            <p:spPr>
              <a:xfrm>
                <a:off x="4815228" y="3592001"/>
                <a:ext cx="677750" cy="464294"/>
              </a:xfrm>
              <a:prstGeom prst="rect">
                <a:avLst/>
              </a:prstGeom>
              <a:blipFill rotWithShape="0">
                <a:blip r:embed="rId6"/>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3" name="ZoneTexte 12"/>
              <p:cNvSpPr txBox="1"/>
              <p:nvPr/>
            </p:nvSpPr>
            <p:spPr>
              <a:xfrm>
                <a:off x="6775315" y="3034214"/>
                <a:ext cx="1505540" cy="46474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𝑌</m:t>
                          </m:r>
                        </m:e>
                        <m:sub>
                          <m:r>
                            <a:rPr lang="fr-FR" sz="1400" b="0" i="1" smtClean="0">
                              <a:latin typeface="Cambria Math" panose="02040503050406030204" pitchFamily="18" charset="0"/>
                            </a:rPr>
                            <m:t>𝑝</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1</m:t>
                          </m:r>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𝑅</m:t>
                              </m:r>
                            </m:e>
                            <m:sub>
                              <m:r>
                                <a:rPr lang="fr-FR" sz="1400" b="0" i="1" smtClean="0">
                                  <a:latin typeface="Cambria Math" panose="02040503050406030204" pitchFamily="18" charset="0"/>
                                </a:rPr>
                                <m:t>𝑝</m:t>
                              </m:r>
                            </m:sub>
                          </m:sSub>
                        </m:den>
                      </m:f>
                      <m:r>
                        <a:rPr lang="fr-FR" sz="1400" b="0" i="1" smtClean="0">
                          <a:latin typeface="Cambria Math" panose="02040503050406030204" pitchFamily="18" charset="0"/>
                        </a:rPr>
                        <m:t>−</m:t>
                      </m:r>
                      <m:r>
                        <a:rPr lang="fr-FR" sz="1400" b="0" i="1" smtClean="0">
                          <a:latin typeface="Cambria Math" panose="02040503050406030204" pitchFamily="18" charset="0"/>
                        </a:rPr>
                        <m:t>𝑗h</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1</m:t>
                          </m:r>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𝑋</m:t>
                              </m:r>
                            </m:e>
                            <m:sub>
                              <m:r>
                                <a:rPr lang="fr-FR" sz="1400" b="0" i="1" smtClean="0">
                                  <a:latin typeface="Cambria Math" panose="02040503050406030204" pitchFamily="18" charset="0"/>
                                </a:rPr>
                                <m:t>𝑝</m:t>
                              </m:r>
                            </m:sub>
                          </m:sSub>
                        </m:den>
                      </m:f>
                    </m:oMath>
                  </m:oMathPara>
                </a14:m>
                <a:endParaRPr lang="en-US" sz="1400" dirty="0"/>
              </a:p>
            </p:txBody>
          </p:sp>
        </mc:Choice>
        <mc:Fallback xmlns="">
          <p:sp>
            <p:nvSpPr>
              <p:cNvPr id="13" name="ZoneTexte 12"/>
              <p:cNvSpPr txBox="1">
                <a:spLocks noRot="1" noChangeAspect="1" noMove="1" noResize="1" noEditPoints="1" noAdjustHandles="1" noChangeArrowheads="1" noChangeShapeType="1" noTextEdit="1"/>
              </p:cNvSpPr>
              <p:nvPr/>
            </p:nvSpPr>
            <p:spPr>
              <a:xfrm>
                <a:off x="6775315" y="3034214"/>
                <a:ext cx="1505540" cy="464743"/>
              </a:xfrm>
              <a:prstGeom prst="rect">
                <a:avLst/>
              </a:prstGeom>
              <a:blipFill rotWithShape="0">
                <a:blip r:embed="rId7"/>
                <a:stretch>
                  <a:fillRect l="-2429" t="-1316" r="-810" b="-7895"/>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4" name="ZoneTexte 13"/>
              <p:cNvSpPr txBox="1"/>
              <p:nvPr/>
            </p:nvSpPr>
            <p:spPr>
              <a:xfrm>
                <a:off x="6775315" y="3592001"/>
                <a:ext cx="1136017" cy="46474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𝑝</m:t>
                          </m:r>
                        </m:sub>
                      </m:sSub>
                      <m:r>
                        <a:rPr lang="fr-FR" sz="1400" b="0" i="1" smtClean="0">
                          <a:latin typeface="Cambria Math" panose="02040503050406030204" pitchFamily="18" charset="0"/>
                        </a:rPr>
                        <m:t>(</m:t>
                      </m:r>
                      <m:r>
                        <a:rPr lang="fr-FR" sz="1400" b="0" i="1" smtClean="0">
                          <a:latin typeface="Cambria Math" panose="02040503050406030204" pitchFamily="18" charset="0"/>
                        </a:rPr>
                        <m:t>h</m:t>
                      </m:r>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1</m:t>
                          </m:r>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𝑌</m:t>
                              </m:r>
                            </m:e>
                            <m:sub>
                              <m:r>
                                <a:rPr lang="fr-FR" sz="1400" b="0" i="1" smtClean="0">
                                  <a:latin typeface="Cambria Math" panose="02040503050406030204" pitchFamily="18" charset="0"/>
                                </a:rPr>
                                <m:t>𝑝</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den>
                      </m:f>
                    </m:oMath>
                  </m:oMathPara>
                </a14:m>
                <a:endParaRPr lang="en-US" sz="1400" dirty="0"/>
              </a:p>
            </p:txBody>
          </p:sp>
        </mc:Choice>
        <mc:Fallback xmlns="">
          <p:sp>
            <p:nvSpPr>
              <p:cNvPr id="14" name="ZoneTexte 13"/>
              <p:cNvSpPr txBox="1">
                <a:spLocks noRot="1" noChangeAspect="1" noMove="1" noResize="1" noEditPoints="1" noAdjustHandles="1" noChangeArrowheads="1" noChangeShapeType="1" noTextEdit="1"/>
              </p:cNvSpPr>
              <p:nvPr/>
            </p:nvSpPr>
            <p:spPr>
              <a:xfrm>
                <a:off x="6775315" y="3592001"/>
                <a:ext cx="1136017" cy="464743"/>
              </a:xfrm>
              <a:prstGeom prst="rect">
                <a:avLst/>
              </a:prstGeom>
              <a:blipFill rotWithShape="0">
                <a:blip r:embed="rId8"/>
                <a:stretch>
                  <a:fillRect l="-3209" b="-9211"/>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5" name="ZoneTexte 14"/>
              <p:cNvSpPr txBox="1"/>
              <p:nvPr/>
            </p:nvSpPr>
            <p:spPr>
              <a:xfrm>
                <a:off x="2499480" y="5630425"/>
                <a:ext cx="2207527" cy="48058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𝑧</m:t>
                              </m:r>
                            </m:e>
                          </m:acc>
                        </m:e>
                        <m:sub>
                          <m:r>
                            <a:rPr lang="fr-FR" sz="1400" b="0" i="1" smtClean="0">
                              <a:latin typeface="Cambria Math" panose="02040503050406030204" pitchFamily="18" charset="0"/>
                            </a:rPr>
                            <m:t>𝐿</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d>
                        <m:dPr>
                          <m:begChr m:val="{"/>
                          <m:endChr m:val=""/>
                          <m:ctrlPr>
                            <a:rPr lang="fr-FR" sz="1400" b="0" i="1" smtClean="0">
                              <a:latin typeface="Cambria Math" panose="02040503050406030204" pitchFamily="18" charset="0"/>
                            </a:rPr>
                          </m:ctrlPr>
                        </m:dPr>
                        <m:e>
                          <m:eqArr>
                            <m:eqArrPr>
                              <m:ctrlPr>
                                <a:rPr lang="fr-FR" sz="1400" b="0" i="1" smtClean="0">
                                  <a:latin typeface="Cambria Math" panose="02040503050406030204" pitchFamily="18" charset="0"/>
                                </a:rPr>
                              </m:ctrlPr>
                            </m:eqArrPr>
                            <m:e>
                              <m:r>
                                <a:rPr lang="fr-FR" sz="1400" b="0" i="1" smtClean="0">
                                  <a:latin typeface="Cambria Math" panose="02040503050406030204" pitchFamily="18" charset="0"/>
                                </a:rPr>
                                <m:t>∞,     </m:t>
                              </m:r>
                              <m:r>
                                <a:rPr lang="fr-FR" sz="1400" b="0" i="1" smtClean="0">
                                  <a:latin typeface="Cambria Math" panose="02040503050406030204" pitchFamily="18" charset="0"/>
                                </a:rPr>
                                <m:t>h</m:t>
                              </m:r>
                              <m:r>
                                <a:rPr lang="fr-FR" sz="1400" b="0" i="1" smtClean="0">
                                  <a:latin typeface="Cambria Math" panose="02040503050406030204" pitchFamily="18" charset="0"/>
                                </a:rPr>
                                <m:t>=3</m:t>
                              </m:r>
                              <m:r>
                                <a:rPr lang="fr-FR" sz="1400" b="0" i="1" smtClean="0">
                                  <a:latin typeface="Cambria Math" panose="02040503050406030204" pitchFamily="18" charset="0"/>
                                </a:rPr>
                                <m:t>𝑛</m:t>
                              </m:r>
                            </m:e>
                            <m:e>
                              <m:sSubSup>
                                <m:sSubSupPr>
                                  <m:ctrlPr>
                                    <a:rPr lang="fr-FR" sz="1400" b="0" i="1" smtClean="0">
                                      <a:latin typeface="Cambria Math" panose="02040503050406030204" pitchFamily="18" charset="0"/>
                                    </a:rPr>
                                  </m:ctrlPr>
                                </m:sSub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𝑧</m:t>
                                      </m:r>
                                    </m:e>
                                  </m:acc>
                                </m:e>
                                <m:sub>
                                  <m:r>
                                    <a:rPr lang="fr-FR" sz="1400" b="0" i="1" smtClean="0">
                                      <a:latin typeface="Cambria Math" panose="02040503050406030204" pitchFamily="18" charset="0"/>
                                    </a:rPr>
                                    <m:t>𝐿</m:t>
                                  </m:r>
                                </m:sub>
                                <m:sup>
                                  <m:r>
                                    <a:rPr lang="fr-FR" sz="1400" b="0" i="1" smtClean="0">
                                      <a:latin typeface="Cambria Math" panose="02040503050406030204" pitchFamily="18" charset="0"/>
                                    </a:rPr>
                                    <m:t>+</m:t>
                                  </m:r>
                                </m:sup>
                              </m:sSubSup>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   </m:t>
                              </m:r>
                              <m:r>
                                <a:rPr lang="fr-FR" sz="1400" b="0" i="1" smtClean="0">
                                  <a:latin typeface="Cambria Math" panose="02040503050406030204" pitchFamily="18" charset="0"/>
                                </a:rPr>
                                <m:t>h</m:t>
                              </m:r>
                              <m:r>
                                <a:rPr lang="fr-FR" sz="1400" b="0" i="1" smtClean="0">
                                  <a:latin typeface="Cambria Math" panose="02040503050406030204" pitchFamily="18" charset="0"/>
                                  <a:ea typeface="Cambria Math" panose="02040503050406030204" pitchFamily="18" charset="0"/>
                                </a:rPr>
                                <m:t>≠3</m:t>
                              </m:r>
                              <m:r>
                                <a:rPr lang="fr-FR" sz="1400" b="0" i="1" smtClean="0">
                                  <a:latin typeface="Cambria Math" panose="02040503050406030204" pitchFamily="18" charset="0"/>
                                  <a:ea typeface="Cambria Math" panose="02040503050406030204" pitchFamily="18" charset="0"/>
                                </a:rPr>
                                <m:t>𝑛</m:t>
                              </m:r>
                            </m:e>
                          </m:eqArr>
                        </m:e>
                      </m:d>
                    </m:oMath>
                  </m:oMathPara>
                </a14:m>
                <a:endParaRPr lang="en-US" sz="1400" dirty="0"/>
              </a:p>
            </p:txBody>
          </p:sp>
        </mc:Choice>
        <mc:Fallback xmlns="">
          <p:sp>
            <p:nvSpPr>
              <p:cNvPr id="15" name="ZoneTexte 14"/>
              <p:cNvSpPr txBox="1">
                <a:spLocks noRot="1" noChangeAspect="1" noMove="1" noResize="1" noEditPoints="1" noAdjustHandles="1" noChangeArrowheads="1" noChangeShapeType="1" noTextEdit="1"/>
              </p:cNvSpPr>
              <p:nvPr/>
            </p:nvSpPr>
            <p:spPr>
              <a:xfrm>
                <a:off x="2499480" y="5630425"/>
                <a:ext cx="2207527" cy="480581"/>
              </a:xfrm>
              <a:prstGeom prst="rect">
                <a:avLst/>
              </a:prstGeom>
              <a:blipFill rotWithShape="0">
                <a:blip r:embed="rId9"/>
                <a:stretch>
                  <a:fillRect l="-9669" t="-226923" r="-829" b="-329487"/>
                </a:stretch>
              </a:blipFill>
            </p:spPr>
            <p:txBody>
              <a:bodyPr/>
              <a:lstStyle/>
              <a:p>
                <a:r>
                  <a:rPr lang="fr-FR">
                    <a:noFill/>
                  </a:rPr>
                  <a:t> </a:t>
                </a:r>
              </a:p>
            </p:txBody>
          </p:sp>
        </mc:Fallback>
      </mc:AlternateContent>
      <p:sp>
        <p:nvSpPr>
          <p:cNvPr id="16" name="ZoneTexte 15"/>
          <p:cNvSpPr txBox="1"/>
          <p:nvPr/>
        </p:nvSpPr>
        <p:spPr>
          <a:xfrm>
            <a:off x="174659" y="4165450"/>
            <a:ext cx="6857167" cy="307777"/>
          </a:xfrm>
          <a:prstGeom prst="rect">
            <a:avLst/>
          </a:prstGeom>
          <a:noFill/>
        </p:spPr>
        <p:txBody>
          <a:bodyPr wrap="square" rtlCol="0">
            <a:spAutoFit/>
          </a:bodyPr>
          <a:lstStyle/>
          <a:p>
            <a:r>
              <a:rPr lang="fr-FR" sz="1400" dirty="0" smtClean="0"/>
              <a:t>Modèle pu en fonction de la séquence harmonique (avec V comme base supposée)</a:t>
            </a:r>
            <a:endParaRPr lang="fr-FR" sz="1400" dirty="0"/>
          </a:p>
        </p:txBody>
      </p:sp>
      <mc:AlternateContent xmlns:mc="http://schemas.openxmlformats.org/markup-compatibility/2006" xmlns:a14="http://schemas.microsoft.com/office/drawing/2010/main">
        <mc:Choice Requires="a14">
          <p:sp>
            <p:nvSpPr>
              <p:cNvPr id="17" name="Rectangle 16"/>
              <p:cNvSpPr/>
              <p:nvPr/>
            </p:nvSpPr>
            <p:spPr>
              <a:xfrm>
                <a:off x="246579" y="4524156"/>
                <a:ext cx="1124539" cy="62786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fr-FR" sz="1400" i="1">
                              <a:latin typeface="Cambria Math" panose="02040503050406030204" pitchFamily="18" charset="0"/>
                            </a:rPr>
                          </m:ctrlPr>
                        </m:accPr>
                        <m:e>
                          <m:r>
                            <a:rPr lang="fr-FR" sz="1400" i="1">
                              <a:latin typeface="Cambria Math" panose="02040503050406030204" pitchFamily="18" charset="0"/>
                            </a:rPr>
                            <m:t>𝑠</m:t>
                          </m:r>
                        </m:e>
                      </m:acc>
                      <m:r>
                        <a:rPr lang="fr-FR" sz="1400" i="1">
                          <a:latin typeface="Cambria Math" panose="02040503050406030204" pitchFamily="18" charset="0"/>
                        </a:rPr>
                        <m:t>=</m:t>
                      </m:r>
                      <m:sSup>
                        <m:sSupPr>
                          <m:ctrlPr>
                            <a:rPr lang="fr-FR" sz="1400" i="1">
                              <a:latin typeface="Cambria Math" panose="02040503050406030204" pitchFamily="18" charset="0"/>
                            </a:rPr>
                          </m:ctrlPr>
                        </m:sSupPr>
                        <m:e>
                          <m:d>
                            <m:dPr>
                              <m:ctrlPr>
                                <a:rPr lang="fr-FR" sz="1400" i="1">
                                  <a:latin typeface="Cambria Math" panose="02040503050406030204" pitchFamily="18" charset="0"/>
                                </a:rPr>
                              </m:ctrlPr>
                            </m:dPr>
                            <m:e>
                              <m:f>
                                <m:fPr>
                                  <m:ctrlPr>
                                    <a:rPr lang="fr-FR" sz="1400" i="1">
                                      <a:latin typeface="Cambria Math" panose="02040503050406030204" pitchFamily="18" charset="0"/>
                                    </a:rPr>
                                  </m:ctrlPr>
                                </m:fPr>
                                <m:num>
                                  <m:sSub>
                                    <m:sSubPr>
                                      <m:ctrlPr>
                                        <a:rPr lang="fr-FR" sz="1400" i="1">
                                          <a:latin typeface="Cambria Math" panose="02040503050406030204" pitchFamily="18" charset="0"/>
                                        </a:rPr>
                                      </m:ctrlPr>
                                    </m:sSubPr>
                                    <m:e>
                                      <m:r>
                                        <a:rPr lang="fr-FR" sz="1400" i="1">
                                          <a:latin typeface="Cambria Math" panose="02040503050406030204" pitchFamily="18" charset="0"/>
                                        </a:rPr>
                                        <m:t>𝑆</m:t>
                                      </m:r>
                                    </m:e>
                                    <m:sub>
                                      <m:r>
                                        <a:rPr lang="fr-FR" sz="1400" i="1">
                                          <a:latin typeface="Cambria Math" panose="02040503050406030204" pitchFamily="18" charset="0"/>
                                        </a:rPr>
                                        <m:t>𝐿</m:t>
                                      </m:r>
                                    </m:sub>
                                  </m:sSub>
                                </m:num>
                                <m:den>
                                  <m:sSub>
                                    <m:sSubPr>
                                      <m:ctrlPr>
                                        <a:rPr lang="fr-FR" sz="1400" i="1">
                                          <a:latin typeface="Cambria Math" panose="02040503050406030204" pitchFamily="18" charset="0"/>
                                        </a:rPr>
                                      </m:ctrlPr>
                                    </m:sSubPr>
                                    <m:e>
                                      <m:r>
                                        <a:rPr lang="fr-FR" sz="1400" i="1">
                                          <a:latin typeface="Cambria Math" panose="02040503050406030204" pitchFamily="18" charset="0"/>
                                        </a:rPr>
                                        <m:t>𝑆</m:t>
                                      </m:r>
                                    </m:e>
                                    <m:sub>
                                      <m:r>
                                        <a:rPr lang="fr-FR" sz="1400" i="1">
                                          <a:latin typeface="Cambria Math" panose="02040503050406030204" pitchFamily="18" charset="0"/>
                                        </a:rPr>
                                        <m:t>𝑏</m:t>
                                      </m:r>
                                    </m:sub>
                                  </m:sSub>
                                </m:den>
                              </m:f>
                            </m:e>
                          </m:d>
                        </m:e>
                        <m:sup>
                          <m:r>
                            <a:rPr lang="fr-FR" sz="1400" i="1">
                              <a:latin typeface="Cambria Math" panose="02040503050406030204" pitchFamily="18" charset="0"/>
                            </a:rPr>
                            <m:t>∠</m:t>
                          </m:r>
                          <m:r>
                            <a:rPr lang="fr-FR" sz="1400" i="1">
                              <a:latin typeface="Cambria Math" panose="02040503050406030204" pitchFamily="18" charset="0"/>
                            </a:rPr>
                            <m:t>𝜙</m:t>
                          </m:r>
                        </m:sup>
                      </m:sSup>
                    </m:oMath>
                  </m:oMathPara>
                </a14:m>
                <a:endParaRPr lang="en-US" sz="1400" dirty="0"/>
              </a:p>
            </p:txBody>
          </p:sp>
        </mc:Choice>
        <mc:Fallback xmlns="">
          <p:sp>
            <p:nvSpPr>
              <p:cNvPr id="17" name="Rectangle 16"/>
              <p:cNvSpPr>
                <a:spLocks noRot="1" noChangeAspect="1" noMove="1" noResize="1" noEditPoints="1" noAdjustHandles="1" noChangeArrowheads="1" noChangeShapeType="1" noTextEdit="1"/>
              </p:cNvSpPr>
              <p:nvPr/>
            </p:nvSpPr>
            <p:spPr>
              <a:xfrm>
                <a:off x="246579" y="4524156"/>
                <a:ext cx="1124539" cy="627864"/>
              </a:xfrm>
              <a:prstGeom prst="rect">
                <a:avLst/>
              </a:prstGeom>
              <a:blipFill rotWithShape="0">
                <a:blip r:embed="rId10"/>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8" name="ZoneTexte 17"/>
              <p:cNvSpPr txBox="1"/>
              <p:nvPr/>
            </p:nvSpPr>
            <p:spPr>
              <a:xfrm>
                <a:off x="1543295" y="4651186"/>
                <a:ext cx="1050736" cy="44929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fr-FR" sz="1400" b="0" i="1" smtClean="0">
                              <a:latin typeface="Cambria Math" panose="02040503050406030204" pitchFamily="18" charset="0"/>
                            </a:rPr>
                          </m:ctrlPr>
                        </m:sSubSupPr>
                        <m:e>
                          <m:acc>
                            <m:accPr>
                              <m:chr m:val="̅"/>
                              <m:ctrlPr>
                                <a:rPr lang="en-US" sz="1400" i="1" smtClean="0">
                                  <a:latin typeface="Cambria Math" panose="02040503050406030204" pitchFamily="18" charset="0"/>
                                </a:rPr>
                              </m:ctrlPr>
                            </m:accPr>
                            <m:e>
                              <m:r>
                                <a:rPr lang="fr-FR" sz="1400" b="0" i="1" smtClean="0">
                                  <a:latin typeface="Cambria Math" panose="02040503050406030204" pitchFamily="18" charset="0"/>
                                </a:rPr>
                                <m:t>𝑧</m:t>
                              </m:r>
                            </m:e>
                          </m:acc>
                        </m:e>
                        <m:sub>
                          <m:r>
                            <a:rPr lang="fr-FR" sz="1400" b="0" i="1" smtClean="0">
                              <a:latin typeface="Cambria Math" panose="02040503050406030204" pitchFamily="18" charset="0"/>
                            </a:rPr>
                            <m:t>𝐿</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𝑣</m:t>
                              </m:r>
                            </m:e>
                            <m:sub>
                              <m:r>
                                <a:rPr lang="fr-FR" sz="1400" b="0" i="1" smtClean="0">
                                  <a:latin typeface="Cambria Math" panose="02040503050406030204" pitchFamily="18" charset="0"/>
                                </a:rPr>
                                <m:t>𝐿</m:t>
                              </m:r>
                            </m:sub>
                          </m:sSub>
                        </m:num>
                        <m:den>
                          <m:sSubSup>
                            <m:sSubSupPr>
                              <m:ctrlPr>
                                <a:rPr lang="fr-FR" sz="1400" b="0" i="1" smtClean="0">
                                  <a:latin typeface="Cambria Math" panose="02040503050406030204" pitchFamily="18" charset="0"/>
                                </a:rPr>
                              </m:ctrlPr>
                            </m:sSub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𝑠</m:t>
                                  </m:r>
                                </m:e>
                              </m:acc>
                            </m:e>
                            <m:sub>
                              <m:r>
                                <a:rPr lang="fr-FR" sz="1400" b="0" i="1" smtClean="0">
                                  <a:latin typeface="Cambria Math" panose="02040503050406030204" pitchFamily="18" charset="0"/>
                                </a:rPr>
                                <m:t>𝐿</m:t>
                              </m:r>
                            </m:sub>
                            <m:sup>
                              <m:r>
                                <a:rPr lang="fr-FR" sz="1400" b="0" i="1" smtClean="0">
                                  <a:latin typeface="Cambria Math" panose="02040503050406030204" pitchFamily="18" charset="0"/>
                                </a:rPr>
                                <m:t>∗</m:t>
                              </m:r>
                            </m:sup>
                          </m:sSubSup>
                        </m:den>
                      </m:f>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1</m:t>
                          </m:r>
                        </m:num>
                        <m:den>
                          <m:sSubSup>
                            <m:sSubSupPr>
                              <m:ctrlPr>
                                <a:rPr lang="fr-FR" sz="1400" i="1">
                                  <a:latin typeface="Cambria Math" panose="02040503050406030204" pitchFamily="18" charset="0"/>
                                </a:rPr>
                              </m:ctrlPr>
                            </m:sSubSupPr>
                            <m:e>
                              <m:acc>
                                <m:accPr>
                                  <m:chr m:val="̅"/>
                                  <m:ctrlPr>
                                    <a:rPr lang="fr-FR" sz="1400" i="1">
                                      <a:latin typeface="Cambria Math" panose="02040503050406030204" pitchFamily="18" charset="0"/>
                                    </a:rPr>
                                  </m:ctrlPr>
                                </m:accPr>
                                <m:e>
                                  <m:r>
                                    <a:rPr lang="fr-FR" sz="1400" b="0" i="1" smtClean="0">
                                      <a:latin typeface="Cambria Math" panose="02040503050406030204" pitchFamily="18" charset="0"/>
                                    </a:rPr>
                                    <m:t>𝑠</m:t>
                                  </m:r>
                                </m:e>
                              </m:acc>
                            </m:e>
                            <m:sub>
                              <m:r>
                                <a:rPr lang="fr-FR" sz="1400" i="1">
                                  <a:latin typeface="Cambria Math" panose="02040503050406030204" pitchFamily="18" charset="0"/>
                                </a:rPr>
                                <m:t>𝐿</m:t>
                              </m:r>
                            </m:sub>
                            <m:sup>
                              <m:r>
                                <a:rPr lang="fr-FR" sz="1400" i="1">
                                  <a:latin typeface="Cambria Math" panose="02040503050406030204" pitchFamily="18" charset="0"/>
                                </a:rPr>
                                <m:t>∗</m:t>
                              </m:r>
                            </m:sup>
                          </m:sSubSup>
                        </m:den>
                      </m:f>
                    </m:oMath>
                  </m:oMathPara>
                </a14:m>
                <a:endParaRPr lang="en-US" sz="1400" dirty="0"/>
              </a:p>
            </p:txBody>
          </p:sp>
        </mc:Choice>
        <mc:Fallback xmlns="">
          <p:sp>
            <p:nvSpPr>
              <p:cNvPr id="18" name="ZoneTexte 17"/>
              <p:cNvSpPr txBox="1">
                <a:spLocks noRot="1" noChangeAspect="1" noMove="1" noResize="1" noEditPoints="1" noAdjustHandles="1" noChangeArrowheads="1" noChangeShapeType="1" noTextEdit="1"/>
              </p:cNvSpPr>
              <p:nvPr/>
            </p:nvSpPr>
            <p:spPr>
              <a:xfrm>
                <a:off x="1543295" y="4651186"/>
                <a:ext cx="1050736" cy="449290"/>
              </a:xfrm>
              <a:prstGeom prst="rect">
                <a:avLst/>
              </a:prstGeom>
              <a:blipFill rotWithShape="0">
                <a:blip r:embed="rId11"/>
                <a:stretch>
                  <a:fillRect l="-1734" r="-19075" b="-8108"/>
                </a:stretch>
              </a:blipFill>
            </p:spPr>
            <p:txBody>
              <a:bodyPr/>
              <a:lstStyle/>
              <a:p>
                <a:r>
                  <a:rPr lang="fr-FR">
                    <a:noFill/>
                  </a:rPr>
                  <a:t> </a:t>
                </a:r>
              </a:p>
            </p:txBody>
          </p:sp>
        </mc:Fallback>
      </mc:AlternateContent>
      <p:sp>
        <p:nvSpPr>
          <p:cNvPr id="19" name="Titre 1"/>
          <p:cNvSpPr txBox="1">
            <a:spLocks/>
          </p:cNvSpPr>
          <p:nvPr/>
        </p:nvSpPr>
        <p:spPr>
          <a:xfrm>
            <a:off x="174660" y="926278"/>
            <a:ext cx="8774132" cy="316143"/>
          </a:xfrm>
          <a:prstGeom prst="rect">
            <a:avLst/>
          </a:prstGeom>
          <a:solidFill>
            <a:schemeClr val="accent6">
              <a:lumMod val="40000"/>
              <a:lumOff val="60000"/>
            </a:schemeClr>
          </a:solidFill>
        </p:spPr>
        <p:txBody>
          <a:bodyPr>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fr-FR" sz="1600" b="1" dirty="0" smtClean="0"/>
              <a:t>Modélisation des éléments du réseau en présence d’harmoniques</a:t>
            </a:r>
            <a:endParaRPr lang="fr-FR" sz="1600" b="1" dirty="0"/>
          </a:p>
        </p:txBody>
      </p:sp>
      <p:sp>
        <p:nvSpPr>
          <p:cNvPr id="20" name="Rectangle 19"/>
          <p:cNvSpPr/>
          <p:nvPr/>
        </p:nvSpPr>
        <p:spPr>
          <a:xfrm>
            <a:off x="0" y="2079"/>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21" name="Rectangle 20"/>
          <p:cNvSpPr/>
          <p:nvPr/>
        </p:nvSpPr>
        <p:spPr>
          <a:xfrm>
            <a:off x="0" y="486041"/>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Analyse du réseau électrique en présence d’harmoniques</a:t>
            </a:r>
            <a:endParaRPr lang="fr-FR" sz="1600" b="1" dirty="0">
              <a:latin typeface="Cambria" panose="02040503050406030204" pitchFamily="18" charset="0"/>
            </a:endParaRPr>
          </a:p>
        </p:txBody>
      </p:sp>
      <p:sp>
        <p:nvSpPr>
          <p:cNvPr id="22" name="Rectangle 21"/>
          <p:cNvSpPr/>
          <p:nvPr/>
        </p:nvSpPr>
        <p:spPr>
          <a:xfrm>
            <a:off x="184632" y="5220790"/>
            <a:ext cx="8712789" cy="307777"/>
          </a:xfrm>
          <a:prstGeom prst="rect">
            <a:avLst/>
          </a:prstGeom>
        </p:spPr>
        <p:txBody>
          <a:bodyPr wrap="square">
            <a:spAutoFit/>
          </a:bodyPr>
          <a:lstStyle/>
          <a:p>
            <a:r>
              <a:rPr lang="fr-FR" sz="1400" dirty="0" smtClean="0"/>
              <a:t>Une couplée </a:t>
            </a:r>
            <a:r>
              <a:rPr lang="fr-FR" sz="1400" dirty="0"/>
              <a:t>en D ou en Y; Dans les deux cas l’impédance homopolaire est infinie </a:t>
            </a:r>
          </a:p>
        </p:txBody>
      </p:sp>
      <p:sp>
        <p:nvSpPr>
          <p:cNvPr id="23" name="ZoneTexte 22"/>
          <p:cNvSpPr txBox="1"/>
          <p:nvPr/>
        </p:nvSpPr>
        <p:spPr>
          <a:xfrm>
            <a:off x="226031" y="1839076"/>
            <a:ext cx="8702212" cy="307777"/>
          </a:xfrm>
          <a:prstGeom prst="rect">
            <a:avLst/>
          </a:prstGeom>
          <a:noFill/>
        </p:spPr>
        <p:txBody>
          <a:bodyPr wrap="square" rtlCol="0">
            <a:spAutoFit/>
          </a:bodyPr>
          <a:lstStyle/>
          <a:p>
            <a:r>
              <a:rPr lang="fr-FR" sz="1400" dirty="0" smtClean="0"/>
              <a:t>Une charge est définie par sa puissance et sa tension. Elle peut être représentée par un modèle série ou parallèle</a:t>
            </a:r>
            <a:endParaRPr lang="fr-FR" sz="1400" dirty="0"/>
          </a:p>
        </p:txBody>
      </p:sp>
    </p:spTree>
    <p:extLst>
      <p:ext uri="{BB962C8B-B14F-4D97-AF65-F5344CB8AC3E}">
        <p14:creationId xmlns:p14="http://schemas.microsoft.com/office/powerpoint/2010/main" val="37698588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47</a:t>
            </a:fld>
            <a:endParaRPr lang="fr-FR"/>
          </a:p>
        </p:txBody>
      </p:sp>
      <p:sp>
        <p:nvSpPr>
          <p:cNvPr id="5" name="Titre 1"/>
          <p:cNvSpPr txBox="1">
            <a:spLocks/>
          </p:cNvSpPr>
          <p:nvPr/>
        </p:nvSpPr>
        <p:spPr>
          <a:xfrm>
            <a:off x="236002" y="926278"/>
            <a:ext cx="8712789" cy="316143"/>
          </a:xfrm>
          <a:prstGeom prst="rect">
            <a:avLst/>
          </a:prstGeom>
          <a:solidFill>
            <a:schemeClr val="accent6">
              <a:lumMod val="40000"/>
              <a:lumOff val="60000"/>
            </a:schemeClr>
          </a:solidFill>
        </p:spPr>
        <p:txBody>
          <a:bodyPr>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fr-FR" sz="1600" b="1" dirty="0" smtClean="0">
                <a:latin typeface="Cambria" panose="02040503050406030204" pitchFamily="18" charset="0"/>
              </a:rPr>
              <a:t>Modélisation des éléments du réseau en présence d’harmoniques</a:t>
            </a:r>
            <a:endParaRPr lang="fr-FR" sz="1600" b="1" dirty="0">
              <a:latin typeface="Cambria" panose="02040503050406030204" pitchFamily="18" charset="0"/>
            </a:endParaRPr>
          </a:p>
        </p:txBody>
      </p:sp>
      <p:sp>
        <p:nvSpPr>
          <p:cNvPr id="6" name="Rectangle 5"/>
          <p:cNvSpPr/>
          <p:nvPr/>
        </p:nvSpPr>
        <p:spPr>
          <a:xfrm>
            <a:off x="0" y="2079"/>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7" name="Rectangle 6"/>
          <p:cNvSpPr/>
          <p:nvPr/>
        </p:nvSpPr>
        <p:spPr>
          <a:xfrm>
            <a:off x="0" y="486041"/>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Analyse du réseau électrique en présence d’harmoniques</a:t>
            </a:r>
            <a:endParaRPr lang="fr-FR" sz="1600" b="1" dirty="0">
              <a:latin typeface="Cambria" panose="02040503050406030204" pitchFamily="18" charset="0"/>
            </a:endParaRPr>
          </a:p>
        </p:txBody>
      </p:sp>
      <p:sp>
        <p:nvSpPr>
          <p:cNvPr id="8" name="ZoneTexte 7"/>
          <p:cNvSpPr txBox="1"/>
          <p:nvPr/>
        </p:nvSpPr>
        <p:spPr>
          <a:xfrm>
            <a:off x="171455" y="1269543"/>
            <a:ext cx="1801183" cy="338554"/>
          </a:xfrm>
          <a:prstGeom prst="rect">
            <a:avLst/>
          </a:prstGeom>
          <a:noFill/>
        </p:spPr>
        <p:txBody>
          <a:bodyPr wrap="square" rtlCol="0">
            <a:spAutoFit/>
          </a:bodyPr>
          <a:lstStyle/>
          <a:p>
            <a:r>
              <a:rPr lang="fr-FR" sz="1600" b="1" dirty="0" smtClean="0">
                <a:latin typeface="Cambria" panose="02040503050406030204" pitchFamily="18" charset="0"/>
              </a:rPr>
              <a:t>Transformateurs</a:t>
            </a:r>
            <a:endParaRPr lang="fr-FR" sz="1600" b="1" dirty="0">
              <a:latin typeface="Cambria" panose="02040503050406030204" pitchFamily="18" charset="0"/>
            </a:endParaRPr>
          </a:p>
        </p:txBody>
      </p:sp>
      <mc:AlternateContent xmlns:mc="http://schemas.openxmlformats.org/markup-compatibility/2006" xmlns:a14="http://schemas.microsoft.com/office/drawing/2010/main">
        <mc:Choice Requires="a14">
          <p:sp>
            <p:nvSpPr>
              <p:cNvPr id="9" name="ZoneTexte 8"/>
              <p:cNvSpPr txBox="1"/>
              <p:nvPr/>
            </p:nvSpPr>
            <p:spPr>
              <a:xfrm>
                <a:off x="280203" y="3747331"/>
                <a:ext cx="1952458" cy="44557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fr-FR" sz="1400" b="0" i="1" smtClean="0">
                              <a:latin typeface="Cambria Math" panose="02040503050406030204" pitchFamily="18" charset="0"/>
                            </a:rPr>
                          </m:ctrlPr>
                        </m:sSub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𝑧</m:t>
                              </m:r>
                            </m:e>
                          </m:acc>
                        </m:e>
                        <m:sub>
                          <m:r>
                            <a:rPr lang="fr-FR" sz="1400" b="0" i="1" smtClean="0">
                              <a:latin typeface="Cambria Math" panose="02040503050406030204" pitchFamily="18" charset="0"/>
                            </a:rPr>
                            <m:t>𝑇</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r>
                        <m:rPr>
                          <m:nor/>
                        </m:rPr>
                        <a:rPr lang="fr-FR" sz="1400" b="0" i="0" smtClean="0">
                          <a:latin typeface="Cambria" panose="02040503050406030204" pitchFamily="18" charset="0"/>
                        </a:rPr>
                        <m:t>pu</m:t>
                      </m:r>
                      <m:r>
                        <a:rPr lang="fr-FR" sz="1400" b="0" i="1" smtClean="0">
                          <a:latin typeface="Cambria Math" panose="02040503050406030204" pitchFamily="18" charset="0"/>
                        </a:rPr>
                        <m:t>)=</m:t>
                      </m:r>
                      <m:sSubSup>
                        <m:sSubSupPr>
                          <m:ctrlPr>
                            <a:rPr lang="fr-FR" sz="1400" i="1">
                              <a:latin typeface="Cambria Math" panose="02040503050406030204" pitchFamily="18" charset="0"/>
                            </a:rPr>
                          </m:ctrlPr>
                        </m:sSubSupPr>
                        <m:e>
                          <m:acc>
                            <m:accPr>
                              <m:chr m:val="̅"/>
                              <m:ctrlPr>
                                <a:rPr lang="fr-FR" sz="1400" i="1">
                                  <a:latin typeface="Cambria Math" panose="02040503050406030204" pitchFamily="18" charset="0"/>
                                </a:rPr>
                              </m:ctrlPr>
                            </m:accPr>
                            <m:e>
                              <m:r>
                                <a:rPr lang="fr-FR" sz="1400" i="1">
                                  <a:latin typeface="Cambria Math" panose="02040503050406030204" pitchFamily="18" charset="0"/>
                                </a:rPr>
                                <m:t>𝑧</m:t>
                              </m:r>
                            </m:e>
                          </m:acc>
                        </m:e>
                        <m:sub>
                          <m:r>
                            <a:rPr lang="fr-FR" sz="1400" i="1">
                              <a:latin typeface="Cambria Math" panose="02040503050406030204" pitchFamily="18" charset="0"/>
                            </a:rPr>
                            <m:t>𝑇</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𝑧</m:t>
                                  </m:r>
                                </m:e>
                              </m:acc>
                            </m:e>
                            <m:sub>
                              <m:r>
                                <a:rPr lang="fr-FR" sz="1400" b="0" i="1" smtClean="0">
                                  <a:latin typeface="Cambria Math" panose="02040503050406030204" pitchFamily="18" charset="0"/>
                                </a:rPr>
                                <m:t>𝑇</m:t>
                              </m:r>
                            </m:sub>
                          </m:sSub>
                          <m:r>
                            <a:rPr lang="fr-FR" sz="1400" b="0" i="1" smtClean="0">
                              <a:latin typeface="Cambria Math" panose="02040503050406030204" pitchFamily="18" charset="0"/>
                            </a:rPr>
                            <m:t>(%)</m:t>
                          </m:r>
                        </m:num>
                        <m:den>
                          <m:r>
                            <a:rPr lang="fr-FR" sz="1400" b="0" i="1" smtClean="0">
                              <a:latin typeface="Cambria Math" panose="02040503050406030204" pitchFamily="18" charset="0"/>
                            </a:rPr>
                            <m:t>100</m:t>
                          </m:r>
                        </m:den>
                      </m:f>
                      <m:f>
                        <m:fPr>
                          <m:ctrlPr>
                            <a:rPr lang="fr-FR" sz="1400" b="0" i="1" smtClean="0">
                              <a:latin typeface="Cambria Math" panose="02040503050406030204" pitchFamily="18" charset="0"/>
                            </a:rPr>
                          </m:ctrlPr>
                        </m:fPr>
                        <m:num>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𝑆</m:t>
                              </m:r>
                            </m:e>
                            <m:sub>
                              <m:r>
                                <a:rPr lang="fr-FR" sz="1400" b="0" i="1" smtClean="0">
                                  <a:latin typeface="Cambria Math" panose="02040503050406030204" pitchFamily="18" charset="0"/>
                                </a:rPr>
                                <m:t>𝑏</m:t>
                              </m:r>
                            </m:sub>
                          </m:sSub>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𝑆</m:t>
                              </m:r>
                            </m:e>
                            <m:sub>
                              <m:r>
                                <a:rPr lang="fr-FR" sz="1400" b="0" i="1" smtClean="0">
                                  <a:latin typeface="Cambria Math" panose="02040503050406030204" pitchFamily="18" charset="0"/>
                                </a:rPr>
                                <m:t>𝑇</m:t>
                              </m:r>
                            </m:sub>
                          </m:sSub>
                        </m:den>
                      </m:f>
                    </m:oMath>
                  </m:oMathPara>
                </a14:m>
                <a:endParaRPr lang="en-US" sz="1400" dirty="0">
                  <a:latin typeface="Cambria" panose="02040503050406030204" pitchFamily="18" charset="0"/>
                </a:endParaRPr>
              </a:p>
            </p:txBody>
          </p:sp>
        </mc:Choice>
        <mc:Fallback xmlns="">
          <p:sp>
            <p:nvSpPr>
              <p:cNvPr id="9" name="ZoneTexte 8"/>
              <p:cNvSpPr txBox="1">
                <a:spLocks noRot="1" noChangeAspect="1" noMove="1" noResize="1" noEditPoints="1" noAdjustHandles="1" noChangeArrowheads="1" noChangeShapeType="1" noTextEdit="1"/>
              </p:cNvSpPr>
              <p:nvPr/>
            </p:nvSpPr>
            <p:spPr>
              <a:xfrm>
                <a:off x="280203" y="3747331"/>
                <a:ext cx="1952458" cy="445571"/>
              </a:xfrm>
              <a:prstGeom prst="rect">
                <a:avLst/>
              </a:prstGeom>
              <a:blipFill rotWithShape="0">
                <a:blip r:embed="rId2"/>
                <a:stretch>
                  <a:fillRect l="-938" t="-2740" b="-8219"/>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0" name="ZoneTexte 9"/>
              <p:cNvSpPr txBox="1"/>
              <p:nvPr/>
            </p:nvSpPr>
            <p:spPr>
              <a:xfrm>
                <a:off x="299620" y="4189090"/>
                <a:ext cx="1512914" cy="44743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fr-FR" sz="1400" b="0" i="1" smtClean="0">
                              <a:latin typeface="Cambria Math" panose="02040503050406030204" pitchFamily="18" charset="0"/>
                            </a:rPr>
                          </m:ctrlPr>
                        </m:sSubSupPr>
                        <m:e>
                          <m:acc>
                            <m:accPr>
                              <m:chr m:val="̅"/>
                              <m:ctrlPr>
                                <a:rPr lang="fr-FR" sz="1400" b="0" i="1" smtClean="0">
                                  <a:latin typeface="Cambria Math" panose="02040503050406030204" pitchFamily="18" charset="0"/>
                                </a:rPr>
                              </m:ctrlPr>
                            </m:accPr>
                            <m:e>
                              <m:r>
                                <a:rPr lang="fr-FR" sz="1400" b="0" i="1" smtClean="0">
                                  <a:latin typeface="Cambria Math" panose="02040503050406030204" pitchFamily="18" charset="0"/>
                                </a:rPr>
                                <m:t>𝑧</m:t>
                              </m:r>
                            </m:e>
                          </m:acc>
                        </m:e>
                        <m:sub>
                          <m:r>
                            <a:rPr lang="fr-FR" sz="1400" b="0" i="1" smtClean="0">
                              <a:latin typeface="Cambria Math" panose="02040503050406030204" pitchFamily="18" charset="0"/>
                            </a:rPr>
                            <m:t>𝑇</m:t>
                          </m:r>
                        </m:sub>
                        <m:sup>
                          <m:r>
                            <a:rPr lang="fr-FR" sz="1400" b="0" i="1" smtClean="0">
                              <a:latin typeface="Cambria Math" panose="02040503050406030204" pitchFamily="18" charset="0"/>
                            </a:rPr>
                            <m:t>0</m:t>
                          </m:r>
                        </m:sup>
                      </m:sSubSup>
                      <m:d>
                        <m:dPr>
                          <m:ctrlPr>
                            <a:rPr lang="fr-FR" sz="1400" b="0" i="1" smtClean="0">
                              <a:latin typeface="Cambria Math" panose="02040503050406030204" pitchFamily="18" charset="0"/>
                            </a:rPr>
                          </m:ctrlPr>
                        </m:dPr>
                        <m:e>
                          <m:r>
                            <m:rPr>
                              <m:nor/>
                            </m:rPr>
                            <a:rPr lang="fr-FR" sz="1400" b="0" i="0" smtClean="0">
                              <a:latin typeface="Cambria" panose="02040503050406030204" pitchFamily="18" charset="0"/>
                            </a:rPr>
                            <m:t>pu</m:t>
                          </m:r>
                        </m:e>
                      </m:d>
                      <m:r>
                        <a:rPr lang="fr-FR" sz="1400" b="0" i="1" smtClean="0">
                          <a:latin typeface="Cambria Math" panose="02040503050406030204" pitchFamily="18" charset="0"/>
                        </a:rPr>
                        <m:t>=</m:t>
                      </m:r>
                      <m:sSubSup>
                        <m:sSubSupPr>
                          <m:ctrlPr>
                            <a:rPr lang="fr-FR" sz="1400" i="1">
                              <a:latin typeface="Cambria Math" panose="02040503050406030204" pitchFamily="18" charset="0"/>
                            </a:rPr>
                          </m:ctrlPr>
                        </m:sSubSupPr>
                        <m:e>
                          <m:acc>
                            <m:accPr>
                              <m:chr m:val="̅"/>
                              <m:ctrlPr>
                                <a:rPr lang="fr-FR" sz="1400" i="1">
                                  <a:latin typeface="Cambria Math" panose="02040503050406030204" pitchFamily="18" charset="0"/>
                                </a:rPr>
                              </m:ctrlPr>
                            </m:accPr>
                            <m:e>
                              <m:r>
                                <a:rPr lang="fr-FR" sz="1400" i="1">
                                  <a:latin typeface="Cambria Math" panose="02040503050406030204" pitchFamily="18" charset="0"/>
                                </a:rPr>
                                <m:t>𝑧</m:t>
                              </m:r>
                            </m:e>
                          </m:acc>
                        </m:e>
                        <m:sub>
                          <m:r>
                            <a:rPr lang="fr-FR" sz="1400" i="1">
                              <a:latin typeface="Cambria Math" panose="02040503050406030204" pitchFamily="18" charset="0"/>
                            </a:rPr>
                            <m:t>𝑇</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f>
                        <m:fPr>
                          <m:ctrlPr>
                            <a:rPr lang="fr-FR" sz="1400" b="0" i="1" smtClean="0">
                              <a:latin typeface="Cambria Math" panose="02040503050406030204" pitchFamily="18" charset="0"/>
                            </a:rPr>
                          </m:ctrlPr>
                        </m:fPr>
                        <m:num>
                          <m:r>
                            <a:rPr lang="fr-FR" sz="1400" b="0" i="1" smtClean="0">
                              <a:latin typeface="Cambria Math" panose="02040503050406030204" pitchFamily="18" charset="0"/>
                            </a:rPr>
                            <m:t>3</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𝑅</m:t>
                              </m:r>
                            </m:e>
                            <m:sub>
                              <m:r>
                                <a:rPr lang="fr-FR" sz="1400" b="0" i="1" smtClean="0">
                                  <a:latin typeface="Cambria Math" panose="02040503050406030204" pitchFamily="18" charset="0"/>
                                </a:rPr>
                                <m:t>𝑔</m:t>
                              </m:r>
                            </m:sub>
                          </m:sSub>
                        </m:num>
                        <m:den>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𝑍</m:t>
                              </m:r>
                            </m:e>
                            <m:sub>
                              <m:r>
                                <a:rPr lang="fr-FR" sz="1400" b="0" i="1" smtClean="0">
                                  <a:latin typeface="Cambria Math" panose="02040503050406030204" pitchFamily="18" charset="0"/>
                                </a:rPr>
                                <m:t>𝑏</m:t>
                              </m:r>
                            </m:sub>
                          </m:sSub>
                        </m:den>
                      </m:f>
                    </m:oMath>
                  </m:oMathPara>
                </a14:m>
                <a:endParaRPr lang="en-US" sz="1400" dirty="0">
                  <a:latin typeface="Cambria" panose="02040503050406030204" pitchFamily="18" charset="0"/>
                </a:endParaRPr>
              </a:p>
            </p:txBody>
          </p:sp>
        </mc:Choice>
        <mc:Fallback xmlns="">
          <p:sp>
            <p:nvSpPr>
              <p:cNvPr id="10" name="ZoneTexte 9"/>
              <p:cNvSpPr txBox="1">
                <a:spLocks noRot="1" noChangeAspect="1" noMove="1" noResize="1" noEditPoints="1" noAdjustHandles="1" noChangeArrowheads="1" noChangeShapeType="1" noTextEdit="1"/>
              </p:cNvSpPr>
              <p:nvPr/>
            </p:nvSpPr>
            <p:spPr>
              <a:xfrm>
                <a:off x="299620" y="4189090"/>
                <a:ext cx="1512914" cy="447430"/>
              </a:xfrm>
              <a:prstGeom prst="rect">
                <a:avLst/>
              </a:prstGeom>
              <a:blipFill rotWithShape="0">
                <a:blip r:embed="rId3"/>
                <a:stretch>
                  <a:fillRect l="-1210" r="-806" b="-8108"/>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1" name="ZoneTexte 10"/>
              <p:cNvSpPr txBox="1"/>
              <p:nvPr/>
            </p:nvSpPr>
            <p:spPr>
              <a:xfrm>
                <a:off x="2764639" y="3970116"/>
                <a:ext cx="2164054" cy="5595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acc>
                            <m:accPr>
                              <m:chr m:val="̅"/>
                              <m:ctrlPr>
                                <a:rPr lang="en-US" sz="1400" i="1" smtClean="0">
                                  <a:latin typeface="Cambria Math" panose="02040503050406030204" pitchFamily="18" charset="0"/>
                                </a:rPr>
                              </m:ctrlPr>
                            </m:accPr>
                            <m:e>
                              <m:r>
                                <a:rPr lang="fr-FR" sz="1400" b="0" i="1" smtClean="0">
                                  <a:latin typeface="Cambria Math" panose="02040503050406030204" pitchFamily="18" charset="0"/>
                                </a:rPr>
                                <m:t>𝑧</m:t>
                              </m:r>
                            </m:e>
                          </m:acc>
                        </m:e>
                        <m:sub>
                          <m:r>
                            <a:rPr lang="fr-FR" sz="1400" b="0" i="1" smtClean="0">
                              <a:latin typeface="Cambria Math" panose="02040503050406030204" pitchFamily="18" charset="0"/>
                            </a:rPr>
                            <m:t>𝑇</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d>
                        <m:dPr>
                          <m:begChr m:val="{"/>
                          <m:endChr m:val=""/>
                          <m:ctrlPr>
                            <a:rPr lang="fr-FR" sz="1400" b="0" i="1" smtClean="0">
                              <a:latin typeface="Cambria Math" panose="02040503050406030204" pitchFamily="18" charset="0"/>
                            </a:rPr>
                          </m:ctrlPr>
                        </m:dPr>
                        <m:e>
                          <m:eqArr>
                            <m:eqArrPr>
                              <m:ctrlPr>
                                <a:rPr lang="fr-FR" sz="1400" b="0" i="1" smtClean="0">
                                  <a:latin typeface="Cambria Math" panose="02040503050406030204" pitchFamily="18" charset="0"/>
                                </a:rPr>
                              </m:ctrlPr>
                            </m:eqArrPr>
                            <m:e>
                              <m:sSubSup>
                                <m:sSubSupPr>
                                  <m:ctrlPr>
                                    <a:rPr lang="fr-FR" sz="1400" i="1">
                                      <a:latin typeface="Cambria Math" panose="02040503050406030204" pitchFamily="18" charset="0"/>
                                    </a:rPr>
                                  </m:ctrlPr>
                                </m:sSubSupPr>
                                <m:e>
                                  <m:acc>
                                    <m:accPr>
                                      <m:chr m:val="̅"/>
                                      <m:ctrlPr>
                                        <a:rPr lang="fr-FR" sz="1400" i="1">
                                          <a:latin typeface="Cambria Math" panose="02040503050406030204" pitchFamily="18" charset="0"/>
                                        </a:rPr>
                                      </m:ctrlPr>
                                    </m:accPr>
                                    <m:e>
                                      <m:r>
                                        <a:rPr lang="fr-FR" sz="1400" i="1">
                                          <a:latin typeface="Cambria Math" panose="02040503050406030204" pitchFamily="18" charset="0"/>
                                        </a:rPr>
                                        <m:t>𝑧</m:t>
                                      </m:r>
                                    </m:e>
                                  </m:acc>
                                </m:e>
                                <m:sub>
                                  <m:r>
                                    <a:rPr lang="fr-FR" sz="1400" i="1">
                                      <a:latin typeface="Cambria Math" panose="02040503050406030204" pitchFamily="18" charset="0"/>
                                    </a:rPr>
                                    <m:t>𝑇</m:t>
                                  </m:r>
                                </m:sub>
                                <m:sup>
                                  <m:r>
                                    <a:rPr lang="fr-FR" sz="1400" i="1">
                                      <a:latin typeface="Cambria Math" panose="02040503050406030204" pitchFamily="18" charset="0"/>
                                    </a:rPr>
                                    <m:t>+</m:t>
                                  </m:r>
                                </m:sup>
                              </m:sSubSup>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  </m:t>
                              </m:r>
                              <m:r>
                                <a:rPr lang="fr-FR" sz="1400" b="0" i="1" smtClean="0">
                                  <a:latin typeface="Cambria Math" panose="02040503050406030204" pitchFamily="18" charset="0"/>
                                </a:rPr>
                                <m:t>h</m:t>
                              </m:r>
                              <m:r>
                                <a:rPr lang="fr-FR" sz="1400" b="0" i="1" smtClean="0">
                                  <a:latin typeface="Cambria Math" panose="02040503050406030204" pitchFamily="18" charset="0"/>
                                </a:rPr>
                                <m:t>≠3</m:t>
                              </m:r>
                              <m:r>
                                <a:rPr lang="fr-FR" sz="1400" b="0" i="1" smtClean="0">
                                  <a:latin typeface="Cambria Math" panose="02040503050406030204" pitchFamily="18" charset="0"/>
                                </a:rPr>
                                <m:t>𝑛</m:t>
                              </m:r>
                            </m:e>
                            <m:e>
                              <m:sSubSup>
                                <m:sSubSupPr>
                                  <m:ctrlPr>
                                    <a:rPr lang="fr-FR" sz="1400" i="1">
                                      <a:latin typeface="Cambria Math" panose="02040503050406030204" pitchFamily="18" charset="0"/>
                                    </a:rPr>
                                  </m:ctrlPr>
                                </m:sSubSupPr>
                                <m:e>
                                  <m:acc>
                                    <m:accPr>
                                      <m:chr m:val="̅"/>
                                      <m:ctrlPr>
                                        <a:rPr lang="fr-FR" sz="1400" i="1">
                                          <a:latin typeface="Cambria Math" panose="02040503050406030204" pitchFamily="18" charset="0"/>
                                        </a:rPr>
                                      </m:ctrlPr>
                                    </m:accPr>
                                    <m:e>
                                      <m:r>
                                        <a:rPr lang="fr-FR" sz="1400" i="1">
                                          <a:latin typeface="Cambria Math" panose="02040503050406030204" pitchFamily="18" charset="0"/>
                                        </a:rPr>
                                        <m:t>𝑧</m:t>
                                      </m:r>
                                    </m:e>
                                  </m:acc>
                                </m:e>
                                <m:sub>
                                  <m:r>
                                    <a:rPr lang="fr-FR" sz="1400" i="1">
                                      <a:latin typeface="Cambria Math" panose="02040503050406030204" pitchFamily="18" charset="0"/>
                                    </a:rPr>
                                    <m:t>𝑇</m:t>
                                  </m:r>
                                </m:sub>
                                <m:sup>
                                  <m:r>
                                    <a:rPr lang="fr-FR" sz="1400" i="1">
                                      <a:latin typeface="Cambria Math" panose="02040503050406030204" pitchFamily="18" charset="0"/>
                                    </a:rPr>
                                    <m:t>0</m:t>
                                  </m:r>
                                </m:sup>
                              </m:sSubSup>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  </m:t>
                              </m:r>
                              <m:r>
                                <a:rPr lang="fr-FR" sz="1400" b="0" i="1" smtClean="0">
                                  <a:latin typeface="Cambria Math" panose="02040503050406030204" pitchFamily="18" charset="0"/>
                                </a:rPr>
                                <m:t>h</m:t>
                              </m:r>
                              <m:r>
                                <a:rPr lang="fr-FR" sz="1400" b="0" i="1" smtClean="0">
                                  <a:latin typeface="Cambria Math" panose="02040503050406030204" pitchFamily="18" charset="0"/>
                                </a:rPr>
                                <m:t>=3</m:t>
                              </m:r>
                              <m:r>
                                <a:rPr lang="fr-FR" sz="1400" b="0" i="1" smtClean="0">
                                  <a:latin typeface="Cambria Math" panose="02040503050406030204" pitchFamily="18" charset="0"/>
                                </a:rPr>
                                <m:t>𝑛</m:t>
                              </m:r>
                            </m:e>
                          </m:eqArr>
                        </m:e>
                      </m:d>
                    </m:oMath>
                  </m:oMathPara>
                </a14:m>
                <a:endParaRPr lang="en-US" sz="1400" dirty="0">
                  <a:latin typeface="Cambria" panose="02040503050406030204" pitchFamily="18" charset="0"/>
                </a:endParaRPr>
              </a:p>
            </p:txBody>
          </p:sp>
        </mc:Choice>
        <mc:Fallback xmlns="">
          <p:sp>
            <p:nvSpPr>
              <p:cNvPr id="11" name="ZoneTexte 10"/>
              <p:cNvSpPr txBox="1">
                <a:spLocks noRot="1" noChangeAspect="1" noMove="1" noResize="1" noEditPoints="1" noAdjustHandles="1" noChangeArrowheads="1" noChangeShapeType="1" noTextEdit="1"/>
              </p:cNvSpPr>
              <p:nvPr/>
            </p:nvSpPr>
            <p:spPr>
              <a:xfrm>
                <a:off x="2764639" y="3970116"/>
                <a:ext cx="2164054" cy="559577"/>
              </a:xfrm>
              <a:prstGeom prst="rect">
                <a:avLst/>
              </a:prstGeom>
              <a:blipFill rotWithShape="0">
                <a:blip r:embed="rId4"/>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2" name="ZoneTexte 11"/>
              <p:cNvSpPr txBox="1"/>
              <p:nvPr/>
            </p:nvSpPr>
            <p:spPr>
              <a:xfrm>
                <a:off x="190848" y="4691784"/>
                <a:ext cx="2662745" cy="325282"/>
              </a:xfrm>
              <a:prstGeom prst="rect">
                <a:avLst/>
              </a:prstGeom>
              <a:noFill/>
            </p:spPr>
            <p:txBody>
              <a:bodyPr wrap="square" rtlCol="0">
                <a:spAutoFit/>
              </a:bodyPr>
              <a:lstStyle/>
              <a:p>
                <a14:m>
                  <m:oMath xmlns:m="http://schemas.openxmlformats.org/officeDocument/2006/math">
                    <m:sSub>
                      <m:sSubPr>
                        <m:ctrlPr>
                          <a:rPr lang="fr-FR" sz="1400" i="1" smtClean="0">
                            <a:latin typeface="Cambria Math" panose="02040503050406030204" pitchFamily="18" charset="0"/>
                          </a:rPr>
                        </m:ctrlPr>
                      </m:sSubPr>
                      <m:e>
                        <m:r>
                          <a:rPr lang="fr-FR" sz="1400" i="1" smtClean="0">
                            <a:latin typeface="Cambria Math" panose="02040503050406030204" pitchFamily="18" charset="0"/>
                          </a:rPr>
                          <m:t>𝑅</m:t>
                        </m:r>
                      </m:e>
                      <m:sub>
                        <m:r>
                          <a:rPr lang="fr-FR" sz="1400" i="1" smtClean="0">
                            <a:latin typeface="Cambria Math" panose="02040503050406030204" pitchFamily="18" charset="0"/>
                          </a:rPr>
                          <m:t>𝑔</m:t>
                        </m:r>
                      </m:sub>
                    </m:sSub>
                  </m:oMath>
                </a14:m>
                <a:r>
                  <a:rPr lang="fr-FR" sz="1400" dirty="0" smtClean="0">
                    <a:latin typeface="Cambria" panose="02040503050406030204" pitchFamily="18" charset="0"/>
                  </a:rPr>
                  <a:t> : résistance de mise à la terre</a:t>
                </a:r>
                <a:endParaRPr lang="fr-FR" sz="1400" dirty="0">
                  <a:latin typeface="Cambria" panose="02040503050406030204" pitchFamily="18" charset="0"/>
                </a:endParaRPr>
              </a:p>
            </p:txBody>
          </p:sp>
        </mc:Choice>
        <mc:Fallback xmlns="">
          <p:sp>
            <p:nvSpPr>
              <p:cNvPr id="12" name="ZoneTexte 11"/>
              <p:cNvSpPr txBox="1">
                <a:spLocks noRot="1" noChangeAspect="1" noMove="1" noResize="1" noEditPoints="1" noAdjustHandles="1" noChangeArrowheads="1" noChangeShapeType="1" noTextEdit="1"/>
              </p:cNvSpPr>
              <p:nvPr/>
            </p:nvSpPr>
            <p:spPr>
              <a:xfrm>
                <a:off x="190848" y="4691784"/>
                <a:ext cx="2662745" cy="325282"/>
              </a:xfrm>
              <a:prstGeom prst="rect">
                <a:avLst/>
              </a:prstGeom>
              <a:blipFill rotWithShape="0">
                <a:blip r:embed="rId5"/>
                <a:stretch>
                  <a:fillRect t="-5660" b="-11321"/>
                </a:stretch>
              </a:blipFill>
            </p:spPr>
            <p:txBody>
              <a:bodyPr/>
              <a:lstStyle/>
              <a:p>
                <a:r>
                  <a:rPr lang="fr-FR">
                    <a:noFill/>
                  </a:rPr>
                  <a:t> </a:t>
                </a:r>
              </a:p>
            </p:txBody>
          </p:sp>
        </mc:Fallback>
      </mc:AlternateContent>
      <p:sp>
        <p:nvSpPr>
          <p:cNvPr id="13" name="ZoneTexte 12"/>
          <p:cNvSpPr txBox="1"/>
          <p:nvPr/>
        </p:nvSpPr>
        <p:spPr>
          <a:xfrm>
            <a:off x="180574" y="1569087"/>
            <a:ext cx="5475483" cy="738664"/>
          </a:xfrm>
          <a:prstGeom prst="rect">
            <a:avLst/>
          </a:prstGeom>
          <a:noFill/>
        </p:spPr>
        <p:txBody>
          <a:bodyPr wrap="square" rtlCol="0">
            <a:spAutoFit/>
          </a:bodyPr>
          <a:lstStyle/>
          <a:p>
            <a:r>
              <a:rPr lang="fr-FR" sz="1400" dirty="0" smtClean="0">
                <a:latin typeface="Cambria" panose="02040503050406030204" pitchFamily="18" charset="0"/>
              </a:rPr>
              <a:t>Un transformateur est souvent donné par sa puissance ST, sa tension et son impédance de court-circuit en % par rapport à sa puissance et sa tension nominales</a:t>
            </a:r>
            <a:endParaRPr lang="fr-FR" sz="1400" dirty="0">
              <a:latin typeface="Cambria" panose="02040503050406030204" pitchFamily="18" charset="0"/>
            </a:endParaRPr>
          </a:p>
        </p:txBody>
      </p:sp>
      <p:sp>
        <p:nvSpPr>
          <p:cNvPr id="14" name="ZoneTexte 13"/>
          <p:cNvSpPr txBox="1"/>
          <p:nvPr/>
        </p:nvSpPr>
        <p:spPr>
          <a:xfrm>
            <a:off x="190848" y="2299561"/>
            <a:ext cx="5598259" cy="954107"/>
          </a:xfrm>
          <a:prstGeom prst="rect">
            <a:avLst/>
          </a:prstGeom>
          <a:noFill/>
        </p:spPr>
        <p:txBody>
          <a:bodyPr wrap="square" rtlCol="0">
            <a:spAutoFit/>
          </a:bodyPr>
          <a:lstStyle/>
          <a:p>
            <a:pPr algn="just"/>
            <a:r>
              <a:rPr lang="fr-FR" sz="1400" dirty="0" smtClean="0">
                <a:latin typeface="Cambria" panose="02040503050406030204" pitchFamily="18" charset="0"/>
              </a:rPr>
              <a:t>Le modèle monophasé d’un transformateur à deux enroulements est donné par L’impédance de séquence positive et l’impédance de séquence homopolaire (L’impédance de séquence négative est égale à l’impédance de séquence positive)</a:t>
            </a:r>
            <a:endParaRPr lang="fr-FR" sz="1400" dirty="0">
              <a:latin typeface="Cambria" panose="02040503050406030204" pitchFamily="18" charset="0"/>
            </a:endParaRPr>
          </a:p>
        </p:txBody>
      </p:sp>
      <p:sp>
        <p:nvSpPr>
          <p:cNvPr id="15" name="ZoneTexte 14"/>
          <p:cNvSpPr txBox="1"/>
          <p:nvPr/>
        </p:nvSpPr>
        <p:spPr>
          <a:xfrm>
            <a:off x="190848" y="3335038"/>
            <a:ext cx="5597746" cy="523220"/>
          </a:xfrm>
          <a:prstGeom prst="rect">
            <a:avLst/>
          </a:prstGeom>
          <a:noFill/>
        </p:spPr>
        <p:txBody>
          <a:bodyPr wrap="square" rtlCol="0">
            <a:spAutoFit/>
          </a:bodyPr>
          <a:lstStyle/>
          <a:p>
            <a:r>
              <a:rPr lang="fr-FR" sz="1400" dirty="0" smtClean="0">
                <a:latin typeface="Cambria" panose="02040503050406030204" pitchFamily="18" charset="0"/>
              </a:rPr>
              <a:t>L’impédance de séquence positive est égale à l’impédance de court-circuit</a:t>
            </a:r>
            <a:endParaRPr lang="fr-FR" sz="1400" dirty="0">
              <a:latin typeface="Cambria" panose="02040503050406030204" pitchFamily="18" charset="0"/>
            </a:endParaRPr>
          </a:p>
        </p:txBody>
      </p:sp>
      <p:sp>
        <p:nvSpPr>
          <p:cNvPr id="16" name="ZoneTexte 15"/>
          <p:cNvSpPr txBox="1"/>
          <p:nvPr/>
        </p:nvSpPr>
        <p:spPr>
          <a:xfrm>
            <a:off x="190848" y="5082604"/>
            <a:ext cx="8757943" cy="1169551"/>
          </a:xfrm>
          <a:prstGeom prst="rect">
            <a:avLst/>
          </a:prstGeom>
          <a:solidFill>
            <a:srgbClr val="92D050"/>
          </a:solidFill>
        </p:spPr>
        <p:txBody>
          <a:bodyPr wrap="square" rtlCol="0">
            <a:spAutoFit/>
          </a:bodyPr>
          <a:lstStyle/>
          <a:p>
            <a:pPr algn="just"/>
            <a:r>
              <a:rPr lang="fr-FR" sz="1400" b="1" u="sng" dirty="0" smtClean="0">
                <a:latin typeface="Cambria" panose="02040503050406030204" pitchFamily="18" charset="0"/>
              </a:rPr>
              <a:t>NB</a:t>
            </a:r>
            <a:r>
              <a:rPr lang="fr-FR" sz="1400" dirty="0" smtClean="0">
                <a:latin typeface="Cambria" panose="02040503050406030204" pitchFamily="18" charset="0"/>
              </a:rPr>
              <a:t>. L’impédance de séquence homopolaire dépend directement du mode de couplage du transformateur;</a:t>
            </a:r>
          </a:p>
          <a:p>
            <a:pPr algn="just"/>
            <a:r>
              <a:rPr lang="fr-FR" sz="1400" dirty="0" smtClean="0">
                <a:latin typeface="Cambria" panose="02040503050406030204" pitchFamily="18" charset="0"/>
              </a:rPr>
              <a:t>Il ne peut pas y avoir de circulation (dans la ligne) des harmoniques de séquence homopolaire s’il n’ y a pas de mise à la terre du neutre, car l’impédance homopolaire devient infinie;</a:t>
            </a:r>
          </a:p>
          <a:p>
            <a:pPr algn="just"/>
            <a:r>
              <a:rPr lang="fr-FR" sz="1400" dirty="0" smtClean="0">
                <a:latin typeface="Cambria" panose="02040503050406030204" pitchFamily="18" charset="0"/>
              </a:rPr>
              <a:t>Si le neutre est mis à la terre via une résistance (ou impédance), alors celle-ci est vue comme trois fois sa valeur en séquence homopolaire   </a:t>
            </a:r>
            <a:endParaRPr lang="fr-FR" sz="1400" dirty="0">
              <a:latin typeface="Cambria" panose="02040503050406030204" pitchFamily="18" charset="0"/>
            </a:endParaRPr>
          </a:p>
        </p:txBody>
      </p:sp>
      <p:pic>
        <p:nvPicPr>
          <p:cNvPr id="17" name="Imag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40028" y="1330727"/>
            <a:ext cx="2770632" cy="3215640"/>
          </a:xfrm>
          <a:prstGeom prst="rect">
            <a:avLst/>
          </a:prstGeom>
        </p:spPr>
      </p:pic>
    </p:spTree>
    <p:extLst>
      <p:ext uri="{BB962C8B-B14F-4D97-AF65-F5344CB8AC3E}">
        <p14:creationId xmlns:p14="http://schemas.microsoft.com/office/powerpoint/2010/main" val="19371339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AAF581E-34D4-44CA-B50F-129012CEE58F}" type="datetime1">
              <a:rPr lang="en-US" smtClean="0"/>
              <a:t>4/12/2018</a:t>
            </a:fld>
            <a:endParaRPr lang="fr-FR"/>
          </a:p>
        </p:txBody>
      </p:sp>
      <p:sp>
        <p:nvSpPr>
          <p:cNvPr id="3" name="Espace réservé du pied de page 2"/>
          <p:cNvSpPr>
            <a:spLocks noGrp="1"/>
          </p:cNvSpPr>
          <p:nvPr>
            <p:ph type="ftr" sz="quarter" idx="11"/>
          </p:nvPr>
        </p:nvSpPr>
        <p:spPr/>
        <p:txBody>
          <a:bodyPr/>
          <a:lstStyle/>
          <a:p>
            <a:r>
              <a:rPr lang="fr-FR" smtClean="0"/>
              <a:t>F. HAMOUDI-Power Quality course</a:t>
            </a:r>
            <a:endParaRPr lang="fr-FR"/>
          </a:p>
        </p:txBody>
      </p:sp>
      <p:sp>
        <p:nvSpPr>
          <p:cNvPr id="4" name="Espace réservé du numéro de diapositive 3"/>
          <p:cNvSpPr>
            <a:spLocks noGrp="1"/>
          </p:cNvSpPr>
          <p:nvPr>
            <p:ph type="sldNum" sz="quarter" idx="12"/>
          </p:nvPr>
        </p:nvSpPr>
        <p:spPr/>
        <p:txBody>
          <a:bodyPr/>
          <a:lstStyle/>
          <a:p>
            <a:fld id="{B76D70BF-9E66-48FB-BC9D-44A2DEA7CFB5}" type="slidenum">
              <a:rPr lang="fr-FR" smtClean="0"/>
              <a:t>48</a:t>
            </a:fld>
            <a:endParaRPr lang="fr-FR"/>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7020" y="4222293"/>
            <a:ext cx="1560576" cy="1072896"/>
          </a:xfrm>
          <a:prstGeom prst="rect">
            <a:avLst/>
          </a:prstGeom>
        </p:spPr>
      </p:pic>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64034" y="1423459"/>
            <a:ext cx="1920240" cy="1261872"/>
          </a:xfrm>
          <a:prstGeom prst="rect">
            <a:avLst/>
          </a:prstGeom>
        </p:spPr>
      </p:pic>
      <mc:AlternateContent xmlns:mc="http://schemas.openxmlformats.org/markup-compatibility/2006" xmlns:a14="http://schemas.microsoft.com/office/drawing/2010/main">
        <mc:Choice Requires="a14">
          <p:sp>
            <p:nvSpPr>
              <p:cNvPr id="7" name="ZoneTexte 6"/>
              <p:cNvSpPr txBox="1"/>
              <p:nvPr/>
            </p:nvSpPr>
            <p:spPr>
              <a:xfrm>
                <a:off x="283284" y="1950228"/>
                <a:ext cx="1081130"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𝐼</m:t>
                          </m:r>
                        </m:e>
                        <m:sub>
                          <m:r>
                            <a:rPr lang="fr-FR" sz="1400" b="0" i="1" smtClean="0">
                              <a:latin typeface="Cambria Math" panose="02040503050406030204" pitchFamily="18" charset="0"/>
                            </a:rPr>
                            <m:t>𝑎</m:t>
                          </m:r>
                        </m:sub>
                      </m:sSub>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𝐼</m:t>
                          </m:r>
                        </m:e>
                        <m:sub>
                          <m:r>
                            <a:rPr lang="fr-FR" sz="1400" b="0" i="1" smtClean="0">
                              <a:latin typeface="Cambria Math" panose="02040503050406030204" pitchFamily="18" charset="0"/>
                            </a:rPr>
                            <m:t>𝑎𝑏</m:t>
                          </m:r>
                        </m:sub>
                      </m:sSub>
                      <m:r>
                        <a:rPr lang="fr-FR" sz="1400" b="0" i="1" smtClean="0">
                          <a:latin typeface="Cambria Math" panose="02040503050406030204" pitchFamily="18" charset="0"/>
                        </a:rPr>
                        <m:t>−</m:t>
                      </m:r>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𝐼</m:t>
                          </m:r>
                        </m:e>
                        <m:sub>
                          <m:r>
                            <a:rPr lang="fr-FR" sz="1400" b="0" i="1" smtClean="0">
                              <a:latin typeface="Cambria Math" panose="02040503050406030204" pitchFamily="18" charset="0"/>
                            </a:rPr>
                            <m:t>𝑐𝑎</m:t>
                          </m:r>
                        </m:sub>
                      </m:sSub>
                    </m:oMath>
                  </m:oMathPara>
                </a14:m>
                <a:endParaRPr lang="en-US" sz="1400" dirty="0"/>
              </a:p>
            </p:txBody>
          </p:sp>
        </mc:Choice>
        <mc:Fallback xmlns="">
          <p:sp>
            <p:nvSpPr>
              <p:cNvPr id="7" name="ZoneTexte 6"/>
              <p:cNvSpPr txBox="1">
                <a:spLocks noRot="1" noChangeAspect="1" noMove="1" noResize="1" noEditPoints="1" noAdjustHandles="1" noChangeArrowheads="1" noChangeShapeType="1" noTextEdit="1"/>
              </p:cNvSpPr>
              <p:nvPr/>
            </p:nvSpPr>
            <p:spPr>
              <a:xfrm>
                <a:off x="283284" y="1950228"/>
                <a:ext cx="1081130" cy="215444"/>
              </a:xfrm>
              <a:prstGeom prst="rect">
                <a:avLst/>
              </a:prstGeom>
              <a:blipFill rotWithShape="0">
                <a:blip r:embed="rId4"/>
                <a:stretch>
                  <a:fillRect l="-3371" b="-1428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8" name="ZoneTexte 7"/>
              <p:cNvSpPr txBox="1"/>
              <p:nvPr/>
            </p:nvSpPr>
            <p:spPr>
              <a:xfrm>
                <a:off x="283284" y="2319849"/>
                <a:ext cx="1615634" cy="22525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𝐼</m:t>
                          </m:r>
                        </m:e>
                        <m:sub>
                          <m:r>
                            <a:rPr lang="fr-FR" sz="1400" b="0" i="1" smtClean="0">
                              <a:latin typeface="Cambria Math" panose="02040503050406030204" pitchFamily="18" charset="0"/>
                            </a:rPr>
                            <m:t>𝑎𝑏</m:t>
                          </m:r>
                        </m:sub>
                      </m:sSub>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𝐼</m:t>
                          </m:r>
                        </m:e>
                        <m:sub>
                          <m:r>
                            <a:rPr lang="fr-FR" sz="1400" b="0" i="1" smtClean="0">
                              <a:latin typeface="Cambria Math" panose="02040503050406030204" pitchFamily="18" charset="0"/>
                            </a:rPr>
                            <m:t>𝑎𝑏</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𝐼</m:t>
                          </m:r>
                        </m:e>
                        <m:sub>
                          <m:r>
                            <a:rPr lang="fr-FR" sz="1400" b="0" i="1" smtClean="0">
                              <a:latin typeface="Cambria Math" panose="02040503050406030204" pitchFamily="18" charset="0"/>
                            </a:rPr>
                            <m:t>𝑎𝑏</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𝐼</m:t>
                          </m:r>
                        </m:e>
                        <m:sub>
                          <m:r>
                            <a:rPr lang="fr-FR" sz="1400" b="0" i="1" smtClean="0">
                              <a:latin typeface="Cambria Math" panose="02040503050406030204" pitchFamily="18" charset="0"/>
                            </a:rPr>
                            <m:t>𝑎𝑏</m:t>
                          </m:r>
                        </m:sub>
                        <m:sup>
                          <m:r>
                            <a:rPr lang="fr-FR" sz="1400" b="0" i="1" smtClean="0">
                              <a:latin typeface="Cambria Math" panose="02040503050406030204" pitchFamily="18" charset="0"/>
                            </a:rPr>
                            <m:t>0</m:t>
                          </m:r>
                        </m:sup>
                      </m:sSubSup>
                    </m:oMath>
                  </m:oMathPara>
                </a14:m>
                <a:endParaRPr lang="en-US" sz="1400" dirty="0"/>
              </a:p>
            </p:txBody>
          </p:sp>
        </mc:Choice>
        <mc:Fallback xmlns="">
          <p:sp>
            <p:nvSpPr>
              <p:cNvPr id="8" name="ZoneTexte 7"/>
              <p:cNvSpPr txBox="1">
                <a:spLocks noRot="1" noChangeAspect="1" noMove="1" noResize="1" noEditPoints="1" noAdjustHandles="1" noChangeArrowheads="1" noChangeShapeType="1" noTextEdit="1"/>
              </p:cNvSpPr>
              <p:nvPr/>
            </p:nvSpPr>
            <p:spPr>
              <a:xfrm>
                <a:off x="283284" y="2319849"/>
                <a:ext cx="1615634" cy="225254"/>
              </a:xfrm>
              <a:prstGeom prst="rect">
                <a:avLst/>
              </a:prstGeom>
              <a:blipFill rotWithShape="0">
                <a:blip r:embed="rId5"/>
                <a:stretch>
                  <a:fillRect l="-2256" b="-16216"/>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9" name="ZoneTexte 8"/>
              <p:cNvSpPr txBox="1"/>
              <p:nvPr/>
            </p:nvSpPr>
            <p:spPr>
              <a:xfrm>
                <a:off x="236002" y="2683401"/>
                <a:ext cx="4042582" cy="22525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𝐼</m:t>
                          </m:r>
                        </m:e>
                        <m:sub>
                          <m:r>
                            <a:rPr lang="fr-FR" sz="1400" b="0" i="1" smtClean="0">
                              <a:latin typeface="Cambria Math" panose="02040503050406030204" pitchFamily="18" charset="0"/>
                            </a:rPr>
                            <m:t>𝑐𝑎</m:t>
                          </m:r>
                        </m:sub>
                      </m:sSub>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𝐼</m:t>
                          </m:r>
                        </m:e>
                        <m:sub>
                          <m:r>
                            <a:rPr lang="fr-FR" sz="1400" b="0" i="1" smtClean="0">
                              <a:latin typeface="Cambria Math" panose="02040503050406030204" pitchFamily="18" charset="0"/>
                            </a:rPr>
                            <m:t>𝑐𝑎</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𝐼</m:t>
                          </m:r>
                        </m:e>
                        <m:sub>
                          <m:r>
                            <a:rPr lang="fr-FR" sz="1400" b="0" i="1" smtClean="0">
                              <a:latin typeface="Cambria Math" panose="02040503050406030204" pitchFamily="18" charset="0"/>
                            </a:rPr>
                            <m:t>𝑐𝑎</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𝐼</m:t>
                          </m:r>
                        </m:e>
                        <m:sub>
                          <m:r>
                            <a:rPr lang="fr-FR" sz="1400" b="0" i="1" smtClean="0">
                              <a:latin typeface="Cambria Math" panose="02040503050406030204" pitchFamily="18" charset="0"/>
                            </a:rPr>
                            <m:t>𝑐𝑎</m:t>
                          </m:r>
                        </m:sub>
                        <m:sup>
                          <m:r>
                            <a:rPr lang="fr-FR" sz="1400" b="0" i="1" smtClean="0">
                              <a:latin typeface="Cambria Math" panose="02040503050406030204" pitchFamily="18" charset="0"/>
                            </a:rPr>
                            <m:t>0</m:t>
                          </m:r>
                        </m:sup>
                      </m:sSubSup>
                      <m:r>
                        <a:rPr lang="fr-FR" sz="1400" b="0" i="0" smtClean="0">
                          <a:latin typeface="Cambria Math" panose="02040503050406030204" pitchFamily="18" charset="0"/>
                        </a:rPr>
                        <m:t>=</m:t>
                      </m:r>
                      <m:sSup>
                        <m:sSupPr>
                          <m:ctrlPr>
                            <a:rPr lang="fr-FR" sz="1400" b="0" i="1" smtClean="0">
                              <a:latin typeface="Cambria Math" panose="02040503050406030204" pitchFamily="18" charset="0"/>
                            </a:rPr>
                          </m:ctrlPr>
                        </m:sSupPr>
                        <m:e>
                          <m:d>
                            <m:dPr>
                              <m:ctrlPr>
                                <a:rPr lang="fr-FR" sz="1400" b="0" i="1" smtClean="0">
                                  <a:latin typeface="Cambria Math" panose="02040503050406030204" pitchFamily="18" charset="0"/>
                                </a:rPr>
                              </m:ctrlPr>
                            </m:dPr>
                            <m:e>
                              <m:sSubSup>
                                <m:sSubSupPr>
                                  <m:ctrlPr>
                                    <a:rPr lang="fr-FR" sz="1400" i="1">
                                      <a:latin typeface="Cambria Math" panose="02040503050406030204" pitchFamily="18" charset="0"/>
                                    </a:rPr>
                                  </m:ctrlPr>
                                </m:sSubSupPr>
                                <m:e>
                                  <m:r>
                                    <a:rPr lang="fr-FR" sz="1400" i="1">
                                      <a:latin typeface="Cambria Math" panose="02040503050406030204" pitchFamily="18" charset="0"/>
                                    </a:rPr>
                                    <m:t>𝐼</m:t>
                                  </m:r>
                                </m:e>
                                <m:sub>
                                  <m:r>
                                    <a:rPr lang="fr-FR" sz="1400" i="1">
                                      <a:latin typeface="Cambria Math" panose="02040503050406030204" pitchFamily="18" charset="0"/>
                                    </a:rPr>
                                    <m:t>𝑎𝑏</m:t>
                                  </m:r>
                                </m:sub>
                                <m:sup>
                                  <m:r>
                                    <a:rPr lang="fr-FR" sz="1400" i="1">
                                      <a:latin typeface="Cambria Math" panose="02040503050406030204" pitchFamily="18" charset="0"/>
                                    </a:rPr>
                                    <m:t>+</m:t>
                                  </m:r>
                                </m:sup>
                              </m:sSubSup>
                            </m:e>
                          </m:d>
                        </m:e>
                        <m:sup>
                          <m:r>
                            <a:rPr lang="fr-FR" sz="1400" b="0" i="1" smtClean="0">
                              <a:latin typeface="Cambria Math" panose="02040503050406030204" pitchFamily="18" charset="0"/>
                            </a:rPr>
                            <m:t>∠120°</m:t>
                          </m:r>
                        </m:sup>
                      </m:sSup>
                      <m:r>
                        <a:rPr lang="fr-FR" sz="1400" i="1">
                          <a:latin typeface="Cambria Math" panose="02040503050406030204" pitchFamily="18" charset="0"/>
                        </a:rPr>
                        <m:t>+</m:t>
                      </m:r>
                      <m:sSup>
                        <m:sSupPr>
                          <m:ctrlPr>
                            <a:rPr lang="fr-FR" sz="1400" b="0" i="1" smtClean="0">
                              <a:latin typeface="Cambria Math" panose="02040503050406030204" pitchFamily="18" charset="0"/>
                            </a:rPr>
                          </m:ctrlPr>
                        </m:sSupPr>
                        <m:e>
                          <m:d>
                            <m:dPr>
                              <m:ctrlPr>
                                <a:rPr lang="fr-FR" sz="1400" i="1" smtClean="0">
                                  <a:latin typeface="Cambria Math" panose="02040503050406030204" pitchFamily="18" charset="0"/>
                                </a:rPr>
                              </m:ctrlPr>
                            </m:dPr>
                            <m:e>
                              <m:sSubSup>
                                <m:sSubSupPr>
                                  <m:ctrlPr>
                                    <a:rPr lang="fr-FR" sz="1400" i="1">
                                      <a:latin typeface="Cambria Math" panose="02040503050406030204" pitchFamily="18" charset="0"/>
                                    </a:rPr>
                                  </m:ctrlPr>
                                </m:sSubSupPr>
                                <m:e>
                                  <m:r>
                                    <a:rPr lang="fr-FR" sz="1400" i="1">
                                      <a:latin typeface="Cambria Math" panose="02040503050406030204" pitchFamily="18" charset="0"/>
                                    </a:rPr>
                                    <m:t>𝐼</m:t>
                                  </m:r>
                                </m:e>
                                <m:sub>
                                  <m:r>
                                    <a:rPr lang="fr-FR" sz="1400" i="1">
                                      <a:latin typeface="Cambria Math" panose="02040503050406030204" pitchFamily="18" charset="0"/>
                                    </a:rPr>
                                    <m:t>𝑎𝑏</m:t>
                                  </m:r>
                                </m:sub>
                                <m:sup>
                                  <m:r>
                                    <a:rPr lang="fr-FR" sz="1400" i="1">
                                      <a:latin typeface="Cambria Math" panose="02040503050406030204" pitchFamily="18" charset="0"/>
                                    </a:rPr>
                                    <m:t>−</m:t>
                                  </m:r>
                                </m:sup>
                              </m:sSubSup>
                            </m:e>
                          </m:d>
                        </m:e>
                        <m:sup>
                          <m:r>
                            <a:rPr lang="fr-FR" sz="1400" i="1">
                              <a:latin typeface="Cambria Math" panose="02040503050406030204" pitchFamily="18" charset="0"/>
                            </a:rPr>
                            <m:t>∠−120°</m:t>
                          </m:r>
                        </m:sup>
                      </m:sSup>
                      <m:r>
                        <a:rPr lang="fr-FR" sz="1400" i="1">
                          <a:latin typeface="Cambria Math" panose="02040503050406030204" pitchFamily="18" charset="0"/>
                        </a:rPr>
                        <m:t>+</m:t>
                      </m:r>
                      <m:sSubSup>
                        <m:sSubSupPr>
                          <m:ctrlPr>
                            <a:rPr lang="fr-FR" sz="1400" i="1">
                              <a:latin typeface="Cambria Math" panose="02040503050406030204" pitchFamily="18" charset="0"/>
                            </a:rPr>
                          </m:ctrlPr>
                        </m:sSubSupPr>
                        <m:e>
                          <m:r>
                            <a:rPr lang="fr-FR" sz="1400" i="1">
                              <a:latin typeface="Cambria Math" panose="02040503050406030204" pitchFamily="18" charset="0"/>
                            </a:rPr>
                            <m:t>𝐼</m:t>
                          </m:r>
                        </m:e>
                        <m:sub>
                          <m:r>
                            <a:rPr lang="fr-FR" sz="1400" i="1">
                              <a:latin typeface="Cambria Math" panose="02040503050406030204" pitchFamily="18" charset="0"/>
                            </a:rPr>
                            <m:t>𝑎𝑏</m:t>
                          </m:r>
                        </m:sub>
                        <m:sup>
                          <m:r>
                            <a:rPr lang="fr-FR" sz="1400" i="1">
                              <a:latin typeface="Cambria Math" panose="02040503050406030204" pitchFamily="18" charset="0"/>
                            </a:rPr>
                            <m:t>0</m:t>
                          </m:r>
                        </m:sup>
                      </m:sSubSup>
                    </m:oMath>
                  </m:oMathPara>
                </a14:m>
                <a:endParaRPr lang="en-US" sz="1400" dirty="0"/>
              </a:p>
            </p:txBody>
          </p:sp>
        </mc:Choice>
        <mc:Fallback xmlns="">
          <p:sp>
            <p:nvSpPr>
              <p:cNvPr id="9" name="ZoneTexte 8"/>
              <p:cNvSpPr txBox="1">
                <a:spLocks noRot="1" noChangeAspect="1" noMove="1" noResize="1" noEditPoints="1" noAdjustHandles="1" noChangeArrowheads="1" noChangeShapeType="1" noTextEdit="1"/>
              </p:cNvSpPr>
              <p:nvPr/>
            </p:nvSpPr>
            <p:spPr>
              <a:xfrm>
                <a:off x="236002" y="2683401"/>
                <a:ext cx="4042582" cy="225254"/>
              </a:xfrm>
              <a:prstGeom prst="rect">
                <a:avLst/>
              </a:prstGeom>
              <a:blipFill rotWithShape="0">
                <a:blip r:embed="rId6"/>
                <a:stretch>
                  <a:fillRect l="-603" b="-18919"/>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0" name="ZoneTexte 9"/>
              <p:cNvSpPr txBox="1"/>
              <p:nvPr/>
            </p:nvSpPr>
            <p:spPr>
              <a:xfrm>
                <a:off x="266285" y="3206950"/>
                <a:ext cx="2979534" cy="244939"/>
              </a:xfrm>
              <a:prstGeom prst="rect">
                <a:avLst/>
              </a:prstGeom>
              <a:solidFill>
                <a:schemeClr val="accent1">
                  <a:lumMod val="40000"/>
                  <a:lumOff val="60000"/>
                </a:schemeClr>
              </a:solid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ea typeface="Cambria Math" panose="02040503050406030204" pitchFamily="18" charset="0"/>
                            </a:rPr>
                            <m:t>⇒</m:t>
                          </m:r>
                          <m:r>
                            <a:rPr lang="fr-FR" sz="1400" b="0" i="1" smtClean="0">
                              <a:latin typeface="Cambria Math" panose="02040503050406030204" pitchFamily="18" charset="0"/>
                            </a:rPr>
                            <m:t>𝐼</m:t>
                          </m:r>
                        </m:e>
                        <m:sub>
                          <m:r>
                            <a:rPr lang="fr-FR" sz="1400" b="0" i="1" smtClean="0">
                              <a:latin typeface="Cambria Math" panose="02040503050406030204" pitchFamily="18" charset="0"/>
                            </a:rPr>
                            <m:t>𝑎</m:t>
                          </m:r>
                        </m:sub>
                      </m:sSub>
                      <m:r>
                        <a:rPr lang="fr-FR" sz="1400" b="0" i="1" smtClean="0">
                          <a:latin typeface="Cambria Math" panose="02040503050406030204" pitchFamily="18" charset="0"/>
                        </a:rPr>
                        <m:t>=</m:t>
                      </m:r>
                      <m:rad>
                        <m:radPr>
                          <m:degHide m:val="on"/>
                          <m:ctrlPr>
                            <a:rPr lang="fr-FR" sz="1400" b="0" i="1" smtClean="0">
                              <a:latin typeface="Cambria Math" panose="02040503050406030204" pitchFamily="18" charset="0"/>
                            </a:rPr>
                          </m:ctrlPr>
                        </m:radPr>
                        <m:deg/>
                        <m:e>
                          <m:r>
                            <a:rPr lang="fr-FR" sz="1400" b="0" i="1" smtClean="0">
                              <a:latin typeface="Cambria Math" panose="02040503050406030204" pitchFamily="18" charset="0"/>
                            </a:rPr>
                            <m:t>3</m:t>
                          </m:r>
                        </m:e>
                      </m:rad>
                      <m:sSup>
                        <m:sSupPr>
                          <m:ctrlPr>
                            <a:rPr lang="fr-FR" sz="1400" i="1">
                              <a:latin typeface="Cambria Math" panose="02040503050406030204" pitchFamily="18" charset="0"/>
                            </a:rPr>
                          </m:ctrlPr>
                        </m:sSupPr>
                        <m:e>
                          <m:d>
                            <m:dPr>
                              <m:ctrlPr>
                                <a:rPr lang="fr-FR" sz="1400" i="1">
                                  <a:latin typeface="Cambria Math" panose="02040503050406030204" pitchFamily="18" charset="0"/>
                                </a:rPr>
                              </m:ctrlPr>
                            </m:dPr>
                            <m:e>
                              <m:sSubSup>
                                <m:sSubSupPr>
                                  <m:ctrlPr>
                                    <a:rPr lang="fr-FR" sz="1400" i="1">
                                      <a:latin typeface="Cambria Math" panose="02040503050406030204" pitchFamily="18" charset="0"/>
                                    </a:rPr>
                                  </m:ctrlPr>
                                </m:sSubSupPr>
                                <m:e>
                                  <m:r>
                                    <a:rPr lang="fr-FR" sz="1400" i="1">
                                      <a:latin typeface="Cambria Math" panose="02040503050406030204" pitchFamily="18" charset="0"/>
                                    </a:rPr>
                                    <m:t>𝐼</m:t>
                                  </m:r>
                                </m:e>
                                <m:sub>
                                  <m:r>
                                    <a:rPr lang="fr-FR" sz="1400" i="1">
                                      <a:latin typeface="Cambria Math" panose="02040503050406030204" pitchFamily="18" charset="0"/>
                                    </a:rPr>
                                    <m:t>𝑎𝑏</m:t>
                                  </m:r>
                                </m:sub>
                                <m:sup>
                                  <m:r>
                                    <a:rPr lang="fr-FR" sz="1400" i="1">
                                      <a:latin typeface="Cambria Math" panose="02040503050406030204" pitchFamily="18" charset="0"/>
                                    </a:rPr>
                                    <m:t>+</m:t>
                                  </m:r>
                                </m:sup>
                              </m:sSubSup>
                            </m:e>
                          </m:d>
                        </m:e>
                        <m:sup>
                          <m:r>
                            <a:rPr lang="fr-FR" sz="1400" i="1">
                              <a:latin typeface="Cambria Math" panose="02040503050406030204" pitchFamily="18" charset="0"/>
                            </a:rPr>
                            <m:t>∠</m:t>
                          </m:r>
                          <m:r>
                            <a:rPr lang="fr-FR" sz="1400" b="0" i="1" smtClean="0">
                              <a:latin typeface="Cambria Math" panose="02040503050406030204" pitchFamily="18" charset="0"/>
                            </a:rPr>
                            <m:t>−3</m:t>
                          </m:r>
                          <m:r>
                            <a:rPr lang="fr-FR" sz="1400" i="1">
                              <a:latin typeface="Cambria Math" panose="02040503050406030204" pitchFamily="18" charset="0"/>
                            </a:rPr>
                            <m:t>0°</m:t>
                          </m:r>
                        </m:sup>
                      </m:sSup>
                      <m:r>
                        <a:rPr lang="fr-FR" sz="1400" b="0" i="1" smtClean="0">
                          <a:latin typeface="Cambria Math" panose="02040503050406030204" pitchFamily="18" charset="0"/>
                        </a:rPr>
                        <m:t>+</m:t>
                      </m:r>
                      <m:rad>
                        <m:radPr>
                          <m:degHide m:val="on"/>
                          <m:ctrlPr>
                            <a:rPr lang="fr-FR" sz="1400" b="0" i="1" smtClean="0">
                              <a:latin typeface="Cambria Math" panose="02040503050406030204" pitchFamily="18" charset="0"/>
                            </a:rPr>
                          </m:ctrlPr>
                        </m:radPr>
                        <m:deg/>
                        <m:e>
                          <m:r>
                            <a:rPr lang="fr-FR" sz="1400" b="0" i="1" smtClean="0">
                              <a:latin typeface="Cambria Math" panose="02040503050406030204" pitchFamily="18" charset="0"/>
                            </a:rPr>
                            <m:t>3</m:t>
                          </m:r>
                        </m:e>
                      </m:rad>
                      <m:sSup>
                        <m:sSupPr>
                          <m:ctrlPr>
                            <a:rPr lang="fr-FR" sz="1400" i="1">
                              <a:latin typeface="Cambria Math" panose="02040503050406030204" pitchFamily="18" charset="0"/>
                            </a:rPr>
                          </m:ctrlPr>
                        </m:sSupPr>
                        <m:e>
                          <m:d>
                            <m:dPr>
                              <m:ctrlPr>
                                <a:rPr lang="fr-FR" sz="1400" i="1">
                                  <a:latin typeface="Cambria Math" panose="02040503050406030204" pitchFamily="18" charset="0"/>
                                </a:rPr>
                              </m:ctrlPr>
                            </m:dPr>
                            <m:e>
                              <m:sSubSup>
                                <m:sSubSupPr>
                                  <m:ctrlPr>
                                    <a:rPr lang="fr-FR" sz="1400" i="1">
                                      <a:latin typeface="Cambria Math" panose="02040503050406030204" pitchFamily="18" charset="0"/>
                                    </a:rPr>
                                  </m:ctrlPr>
                                </m:sSubSupPr>
                                <m:e>
                                  <m:r>
                                    <a:rPr lang="fr-FR" sz="1400" i="1">
                                      <a:latin typeface="Cambria Math" panose="02040503050406030204" pitchFamily="18" charset="0"/>
                                    </a:rPr>
                                    <m:t>𝐼</m:t>
                                  </m:r>
                                </m:e>
                                <m:sub>
                                  <m:r>
                                    <a:rPr lang="fr-FR" sz="1400" i="1">
                                      <a:latin typeface="Cambria Math" panose="02040503050406030204" pitchFamily="18" charset="0"/>
                                    </a:rPr>
                                    <m:t>𝑎𝑏</m:t>
                                  </m:r>
                                </m:sub>
                                <m:sup>
                                  <m:r>
                                    <a:rPr lang="fr-FR" sz="1400" i="1">
                                      <a:latin typeface="Cambria Math" panose="02040503050406030204" pitchFamily="18" charset="0"/>
                                    </a:rPr>
                                    <m:t>−</m:t>
                                  </m:r>
                                </m:sup>
                              </m:sSubSup>
                            </m:e>
                          </m:d>
                        </m:e>
                        <m:sup>
                          <m:r>
                            <a:rPr lang="fr-FR" sz="1400" i="1">
                              <a:latin typeface="Cambria Math" panose="02040503050406030204" pitchFamily="18" charset="0"/>
                            </a:rPr>
                            <m:t>∠</m:t>
                          </m:r>
                          <m:r>
                            <a:rPr lang="fr-FR" sz="1400" b="0" i="1" smtClean="0">
                              <a:latin typeface="Cambria Math" panose="02040503050406030204" pitchFamily="18" charset="0"/>
                            </a:rPr>
                            <m:t>3</m:t>
                          </m:r>
                          <m:r>
                            <a:rPr lang="fr-FR" sz="1400" i="1">
                              <a:latin typeface="Cambria Math" panose="02040503050406030204" pitchFamily="18" charset="0"/>
                            </a:rPr>
                            <m:t>0°</m:t>
                          </m:r>
                        </m:sup>
                      </m:sSup>
                      <m:r>
                        <a:rPr lang="fr-FR" sz="1400" b="0" i="1" smtClean="0">
                          <a:latin typeface="Cambria Math" panose="02040503050406030204" pitchFamily="18" charset="0"/>
                        </a:rPr>
                        <m:t>+0</m:t>
                      </m:r>
                    </m:oMath>
                  </m:oMathPara>
                </a14:m>
                <a:endParaRPr lang="en-US" sz="1400" dirty="0"/>
              </a:p>
            </p:txBody>
          </p:sp>
        </mc:Choice>
        <mc:Fallback xmlns="">
          <p:sp>
            <p:nvSpPr>
              <p:cNvPr id="10" name="ZoneTexte 9"/>
              <p:cNvSpPr txBox="1">
                <a:spLocks noRot="1" noChangeAspect="1" noMove="1" noResize="1" noEditPoints="1" noAdjustHandles="1" noChangeArrowheads="1" noChangeShapeType="1" noTextEdit="1"/>
              </p:cNvSpPr>
              <p:nvPr/>
            </p:nvSpPr>
            <p:spPr>
              <a:xfrm>
                <a:off x="266285" y="3206950"/>
                <a:ext cx="2979534" cy="244939"/>
              </a:xfrm>
              <a:prstGeom prst="rect">
                <a:avLst/>
              </a:prstGeom>
              <a:blipFill rotWithShape="0">
                <a:blip r:embed="rId7"/>
                <a:stretch>
                  <a:fillRect l="-410" r="-1025" b="-17500"/>
                </a:stretch>
              </a:blipFill>
            </p:spPr>
            <p:txBody>
              <a:bodyPr/>
              <a:lstStyle/>
              <a:p>
                <a:r>
                  <a:rPr lang="fr-FR">
                    <a:noFill/>
                  </a:rPr>
                  <a:t> </a:t>
                </a:r>
              </a:p>
            </p:txBody>
          </p:sp>
        </mc:Fallback>
      </mc:AlternateContent>
      <p:sp>
        <p:nvSpPr>
          <p:cNvPr id="11" name="Légende sans bordure 1 10"/>
          <p:cNvSpPr/>
          <p:nvPr/>
        </p:nvSpPr>
        <p:spPr>
          <a:xfrm flipH="1">
            <a:off x="266284" y="3801433"/>
            <a:ext cx="658389" cy="274021"/>
          </a:xfrm>
          <a:prstGeom prst="callout1">
            <a:avLst>
              <a:gd name="adj1" fmla="val 18750"/>
              <a:gd name="adj2" fmla="val -8333"/>
              <a:gd name="adj3" fmla="val -124804"/>
              <a:gd name="adj4" fmla="val -2441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err="1" smtClean="0">
                <a:solidFill>
                  <a:schemeClr val="tx1"/>
                </a:solidFill>
              </a:rPr>
              <a:t>Séq</a:t>
            </a:r>
            <a:r>
              <a:rPr lang="en-US" sz="1400" dirty="0" smtClean="0">
                <a:solidFill>
                  <a:schemeClr val="tx1"/>
                </a:solidFill>
              </a:rPr>
              <a:t> +</a:t>
            </a:r>
            <a:endParaRPr lang="en-US" sz="1400" dirty="0">
              <a:solidFill>
                <a:schemeClr val="tx1"/>
              </a:solidFill>
            </a:endParaRPr>
          </a:p>
        </p:txBody>
      </p:sp>
      <p:sp>
        <p:nvSpPr>
          <p:cNvPr id="12" name="Légende sans bordure 1 11"/>
          <p:cNvSpPr/>
          <p:nvPr/>
        </p:nvSpPr>
        <p:spPr>
          <a:xfrm flipH="1">
            <a:off x="1259633" y="3801433"/>
            <a:ext cx="618744" cy="274021"/>
          </a:xfrm>
          <a:prstGeom prst="callout1">
            <a:avLst>
              <a:gd name="adj1" fmla="val 18750"/>
              <a:gd name="adj2" fmla="val -8333"/>
              <a:gd name="adj3" fmla="val -132303"/>
              <a:gd name="adj4" fmla="val -541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err="1" smtClean="0">
                <a:solidFill>
                  <a:schemeClr val="tx1"/>
                </a:solidFill>
              </a:rPr>
              <a:t>Séq</a:t>
            </a:r>
            <a:r>
              <a:rPr lang="en-US" sz="1400" dirty="0" smtClean="0">
                <a:solidFill>
                  <a:schemeClr val="tx1"/>
                </a:solidFill>
              </a:rPr>
              <a:t> -</a:t>
            </a:r>
            <a:endParaRPr lang="en-US" sz="1400" dirty="0">
              <a:solidFill>
                <a:schemeClr val="tx1"/>
              </a:solidFill>
            </a:endParaRPr>
          </a:p>
        </p:txBody>
      </p:sp>
      <p:sp>
        <p:nvSpPr>
          <p:cNvPr id="13" name="Légende sans bordure 1 12"/>
          <p:cNvSpPr/>
          <p:nvPr/>
        </p:nvSpPr>
        <p:spPr>
          <a:xfrm flipH="1">
            <a:off x="2239927" y="3801433"/>
            <a:ext cx="648287" cy="265176"/>
          </a:xfrm>
          <a:prstGeom prst="callout1">
            <a:avLst>
              <a:gd name="adj1" fmla="val 18750"/>
              <a:gd name="adj2" fmla="val -8333"/>
              <a:gd name="adj3" fmla="val -138679"/>
              <a:gd name="adj4" fmla="val -402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err="1" smtClean="0">
                <a:solidFill>
                  <a:schemeClr val="tx1"/>
                </a:solidFill>
              </a:rPr>
              <a:t>Séq</a:t>
            </a:r>
            <a:r>
              <a:rPr lang="en-US" sz="1400" dirty="0" smtClean="0">
                <a:solidFill>
                  <a:schemeClr val="tx1"/>
                </a:solidFill>
              </a:rPr>
              <a:t> 0</a:t>
            </a:r>
            <a:endParaRPr lang="en-US" sz="1400" dirty="0">
              <a:solidFill>
                <a:schemeClr val="tx1"/>
              </a:solidFill>
            </a:endParaRPr>
          </a:p>
        </p:txBody>
      </p:sp>
      <p:sp>
        <p:nvSpPr>
          <p:cNvPr id="14" name="ZoneTexte 13"/>
          <p:cNvSpPr txBox="1"/>
          <p:nvPr/>
        </p:nvSpPr>
        <p:spPr>
          <a:xfrm>
            <a:off x="129791" y="5380339"/>
            <a:ext cx="8754483" cy="738664"/>
          </a:xfrm>
          <a:prstGeom prst="rect">
            <a:avLst/>
          </a:prstGeom>
          <a:solidFill>
            <a:srgbClr val="92D050"/>
          </a:solidFill>
        </p:spPr>
        <p:txBody>
          <a:bodyPr wrap="square" rtlCol="0">
            <a:spAutoFit/>
          </a:bodyPr>
          <a:lstStyle/>
          <a:p>
            <a:pPr marL="285750" indent="-285750">
              <a:buFont typeface="Wingdings" panose="05000000000000000000" pitchFamily="2" charset="2"/>
              <a:buChar char="Ø"/>
            </a:pPr>
            <a:r>
              <a:rPr lang="en-US" sz="1400" dirty="0" smtClean="0"/>
              <a:t>Les courants </a:t>
            </a:r>
            <a:r>
              <a:rPr lang="en-US" sz="1400" dirty="0" err="1" smtClean="0"/>
              <a:t>harmoniques</a:t>
            </a:r>
            <a:r>
              <a:rPr lang="en-US" sz="1400" dirty="0" smtClean="0"/>
              <a:t> de </a:t>
            </a:r>
            <a:r>
              <a:rPr lang="en-US" sz="1400" dirty="0" err="1" smtClean="0"/>
              <a:t>ligne</a:t>
            </a:r>
            <a:r>
              <a:rPr lang="en-US" sz="1400" dirty="0" smtClean="0"/>
              <a:t> qui </a:t>
            </a:r>
            <a:r>
              <a:rPr lang="en-US" sz="1400" dirty="0" err="1" smtClean="0"/>
              <a:t>sont</a:t>
            </a:r>
            <a:r>
              <a:rPr lang="en-US" sz="1400" dirty="0" smtClean="0"/>
              <a:t> de sequence positive </a:t>
            </a:r>
            <a:r>
              <a:rPr lang="en-US" sz="1400" dirty="0" err="1" smtClean="0"/>
              <a:t>sont</a:t>
            </a:r>
            <a:r>
              <a:rPr lang="en-US" sz="1400" dirty="0" smtClean="0"/>
              <a:t> </a:t>
            </a:r>
            <a:r>
              <a:rPr lang="en-US" sz="1400" dirty="0" err="1" smtClean="0"/>
              <a:t>déphasés</a:t>
            </a:r>
            <a:r>
              <a:rPr lang="en-US" sz="1400" dirty="0" smtClean="0"/>
              <a:t> de -30° </a:t>
            </a:r>
          </a:p>
          <a:p>
            <a:pPr marL="285750" indent="-285750">
              <a:buFont typeface="Wingdings" panose="05000000000000000000" pitchFamily="2" charset="2"/>
              <a:buChar char="Ø"/>
            </a:pPr>
            <a:r>
              <a:rPr lang="en-US" sz="1400" dirty="0" smtClean="0"/>
              <a:t>Les </a:t>
            </a:r>
            <a:r>
              <a:rPr lang="en-US" sz="1400" dirty="0"/>
              <a:t>courants </a:t>
            </a:r>
            <a:r>
              <a:rPr lang="en-US" sz="1400" dirty="0" err="1"/>
              <a:t>harmoniques</a:t>
            </a:r>
            <a:r>
              <a:rPr lang="en-US" sz="1400" dirty="0"/>
              <a:t> de </a:t>
            </a:r>
            <a:r>
              <a:rPr lang="en-US" sz="1400" dirty="0" err="1"/>
              <a:t>ligne</a:t>
            </a:r>
            <a:r>
              <a:rPr lang="en-US" sz="1400" dirty="0"/>
              <a:t> qui </a:t>
            </a:r>
            <a:r>
              <a:rPr lang="en-US" sz="1400" dirty="0" err="1"/>
              <a:t>sont</a:t>
            </a:r>
            <a:r>
              <a:rPr lang="en-US" sz="1400" dirty="0"/>
              <a:t> de sequence positive </a:t>
            </a:r>
            <a:r>
              <a:rPr lang="en-US" sz="1400" dirty="0" err="1"/>
              <a:t>sont</a:t>
            </a:r>
            <a:r>
              <a:rPr lang="en-US" sz="1400" dirty="0"/>
              <a:t> </a:t>
            </a:r>
            <a:r>
              <a:rPr lang="en-US" sz="1400" dirty="0" err="1"/>
              <a:t>déphasés</a:t>
            </a:r>
            <a:r>
              <a:rPr lang="en-US" sz="1400" dirty="0"/>
              <a:t> de </a:t>
            </a:r>
            <a:r>
              <a:rPr lang="en-US" sz="1400" dirty="0" smtClean="0"/>
              <a:t>30</a:t>
            </a:r>
            <a:r>
              <a:rPr lang="en-US" sz="1400" dirty="0"/>
              <a:t>° </a:t>
            </a:r>
            <a:endParaRPr lang="en-US" sz="1400" dirty="0" smtClean="0"/>
          </a:p>
          <a:p>
            <a:pPr marL="285750" indent="-285750">
              <a:buFont typeface="Wingdings" panose="05000000000000000000" pitchFamily="2" charset="2"/>
              <a:buChar char="Ø"/>
            </a:pPr>
            <a:r>
              <a:rPr lang="en-US" sz="1400" dirty="0" smtClean="0"/>
              <a:t>Les courants </a:t>
            </a:r>
            <a:r>
              <a:rPr lang="en-US" sz="1400" dirty="0" err="1" smtClean="0"/>
              <a:t>homopolaire</a:t>
            </a:r>
            <a:r>
              <a:rPr lang="en-US" sz="1400" dirty="0" smtClean="0"/>
              <a:t> ne </a:t>
            </a:r>
            <a:r>
              <a:rPr lang="en-US" sz="1400" dirty="0" err="1" smtClean="0"/>
              <a:t>traversent</a:t>
            </a:r>
            <a:r>
              <a:rPr lang="en-US" sz="1400" dirty="0" smtClean="0"/>
              <a:t> pas un </a:t>
            </a:r>
            <a:r>
              <a:rPr lang="en-US" sz="1400" dirty="0" err="1" smtClean="0"/>
              <a:t>transformateur</a:t>
            </a:r>
            <a:r>
              <a:rPr lang="en-US" sz="1400" dirty="0" smtClean="0"/>
              <a:t> DY </a:t>
            </a:r>
            <a:r>
              <a:rPr lang="en-US" sz="1400" dirty="0" err="1" smtClean="0"/>
              <a:t>ou</a:t>
            </a:r>
            <a:r>
              <a:rPr lang="en-US" sz="1400" dirty="0" smtClean="0"/>
              <a:t> YD,</a:t>
            </a:r>
            <a:endParaRPr lang="en-US" sz="1400" dirty="0"/>
          </a:p>
        </p:txBody>
      </p:sp>
      <p:sp>
        <p:nvSpPr>
          <p:cNvPr id="15" name="Rectangle à coins arrondis 14"/>
          <p:cNvSpPr/>
          <p:nvPr/>
        </p:nvSpPr>
        <p:spPr>
          <a:xfrm>
            <a:off x="4518224" y="3355823"/>
            <a:ext cx="1798232" cy="859919"/>
          </a:xfrm>
          <a:prstGeom prst="wedgeRoundRectCallout">
            <a:avLst>
              <a:gd name="adj1" fmla="val 57165"/>
              <a:gd name="adj2" fmla="val 6348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16" name="ZoneTexte 15"/>
              <p:cNvSpPr txBox="1"/>
              <p:nvPr/>
            </p:nvSpPr>
            <p:spPr>
              <a:xfrm>
                <a:off x="4518224" y="3374550"/>
                <a:ext cx="1760418" cy="79771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𝑖</m:t>
                          </m:r>
                        </m:e>
                        <m:sub>
                          <m:r>
                            <a:rPr lang="fr-FR" sz="1400" b="0" i="1" smtClean="0">
                              <a:latin typeface="Cambria Math" panose="02040503050406030204" pitchFamily="18" charset="0"/>
                            </a:rPr>
                            <m:t>𝐻</m:t>
                          </m:r>
                        </m:sub>
                      </m:sSub>
                      <m:r>
                        <a:rPr lang="fr-FR" sz="1400" b="0" i="1" smtClean="0">
                          <a:latin typeface="Cambria Math" panose="02040503050406030204" pitchFamily="18" charset="0"/>
                        </a:rPr>
                        <m:t>(</m:t>
                      </m:r>
                      <m:r>
                        <a:rPr lang="fr-FR" sz="1400" b="0" i="1" smtClean="0">
                          <a:latin typeface="Cambria Math" panose="02040503050406030204" pitchFamily="18" charset="0"/>
                        </a:rPr>
                        <m:t>h</m:t>
                      </m:r>
                      <m:r>
                        <a:rPr lang="fr-FR" sz="1400" b="0" i="1" smtClean="0">
                          <a:latin typeface="Cambria Math" panose="02040503050406030204" pitchFamily="18" charset="0"/>
                        </a:rPr>
                        <m:t>)=</m:t>
                      </m:r>
                      <m:d>
                        <m:dPr>
                          <m:begChr m:val="{"/>
                          <m:endChr m:val=""/>
                          <m:ctrlPr>
                            <a:rPr lang="fr-FR" sz="1400" b="0" i="1" smtClean="0">
                              <a:latin typeface="Cambria Math" panose="02040503050406030204" pitchFamily="18" charset="0"/>
                            </a:rPr>
                          </m:ctrlPr>
                        </m:dPr>
                        <m:e>
                          <m:eqArr>
                            <m:eqArrPr>
                              <m:ctrlPr>
                                <a:rPr lang="fr-FR" sz="1400" b="0" i="1" smtClean="0">
                                  <a:latin typeface="Cambria Math" panose="02040503050406030204" pitchFamily="18" charset="0"/>
                                </a:rPr>
                              </m:ctrlPr>
                            </m:eqArrPr>
                            <m:e>
                              <m:sSup>
                                <m:sSupPr>
                                  <m:ctrlPr>
                                    <a:rPr lang="fr-FR" sz="1400" b="0" i="1" smtClean="0">
                                      <a:latin typeface="Cambria Math" panose="02040503050406030204" pitchFamily="18" charset="0"/>
                                    </a:rPr>
                                  </m:ctrlPr>
                                </m:sSupPr>
                                <m:e>
                                  <m:d>
                                    <m:dPr>
                                      <m:ctrlPr>
                                        <a:rPr lang="fr-FR" sz="1400" b="0" i="1" smtClean="0">
                                          <a:latin typeface="Cambria Math" panose="02040503050406030204" pitchFamily="18" charset="0"/>
                                        </a:rPr>
                                      </m:ctrlPr>
                                    </m:dPr>
                                    <m:e>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𝑖</m:t>
                                          </m:r>
                                        </m:e>
                                        <m:sub>
                                          <m:r>
                                            <a:rPr lang="fr-FR" sz="1400" b="0" i="1" smtClean="0">
                                              <a:latin typeface="Cambria Math" panose="02040503050406030204" pitchFamily="18" charset="0"/>
                                            </a:rPr>
                                            <m:t>𝐿</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r>
                                        <a:rPr lang="fr-FR" sz="1400" b="0" i="1" smtClean="0">
                                          <a:latin typeface="Cambria Math" panose="02040503050406030204" pitchFamily="18" charset="0"/>
                                        </a:rPr>
                                        <m:t>h</m:t>
                                      </m:r>
                                      <m:r>
                                        <a:rPr lang="fr-FR" sz="1400" b="0" i="1" smtClean="0">
                                          <a:latin typeface="Cambria Math" panose="02040503050406030204" pitchFamily="18" charset="0"/>
                                        </a:rPr>
                                        <m:t>)</m:t>
                                      </m:r>
                                    </m:e>
                                  </m:d>
                                </m:e>
                                <m:sup>
                                  <m:r>
                                    <a:rPr lang="fr-FR" sz="1400" b="0" i="1" smtClean="0">
                                      <a:latin typeface="Cambria Math" panose="02040503050406030204" pitchFamily="18" charset="0"/>
                                    </a:rPr>
                                    <m:t>∠−30°</m:t>
                                  </m:r>
                                </m:sup>
                              </m:sSup>
                            </m:e>
                            <m:e>
                              <m:sSup>
                                <m:sSupPr>
                                  <m:ctrlPr>
                                    <a:rPr lang="fr-FR" sz="1400" b="0" i="1" smtClean="0">
                                      <a:latin typeface="Cambria Math" panose="02040503050406030204" pitchFamily="18" charset="0"/>
                                    </a:rPr>
                                  </m:ctrlPr>
                                </m:sSupPr>
                                <m:e>
                                  <m:d>
                                    <m:dPr>
                                      <m:ctrlPr>
                                        <a:rPr lang="fr-FR" sz="1400" i="1">
                                          <a:latin typeface="Cambria Math" panose="02040503050406030204" pitchFamily="18" charset="0"/>
                                        </a:rPr>
                                      </m:ctrlPr>
                                    </m:dPr>
                                    <m:e>
                                      <m:sSubSup>
                                        <m:sSubSupPr>
                                          <m:ctrlPr>
                                            <a:rPr lang="fr-FR" sz="1400" i="1">
                                              <a:latin typeface="Cambria Math" panose="02040503050406030204" pitchFamily="18" charset="0"/>
                                            </a:rPr>
                                          </m:ctrlPr>
                                        </m:sSubSupPr>
                                        <m:e>
                                          <m:r>
                                            <a:rPr lang="fr-FR" sz="1400" i="1">
                                              <a:latin typeface="Cambria Math" panose="02040503050406030204" pitchFamily="18" charset="0"/>
                                            </a:rPr>
                                            <m:t>𝑖</m:t>
                                          </m:r>
                                        </m:e>
                                        <m:sub>
                                          <m:r>
                                            <a:rPr lang="fr-FR" sz="1400" i="1">
                                              <a:latin typeface="Cambria Math" panose="02040503050406030204" pitchFamily="18" charset="0"/>
                                            </a:rPr>
                                            <m:t>𝐿</m:t>
                                          </m:r>
                                        </m:sub>
                                        <m:sup>
                                          <m:r>
                                            <a:rPr lang="fr-FR" sz="1400" b="0" i="1" smtClean="0">
                                              <a:latin typeface="Cambria Math" panose="02040503050406030204" pitchFamily="18" charset="0"/>
                                            </a:rPr>
                                            <m:t>−</m:t>
                                          </m:r>
                                        </m:sup>
                                      </m:sSubSup>
                                      <m:r>
                                        <a:rPr lang="fr-FR" sz="1400" i="1">
                                          <a:latin typeface="Cambria Math" panose="02040503050406030204" pitchFamily="18" charset="0"/>
                                        </a:rPr>
                                        <m:t>(</m:t>
                                      </m:r>
                                      <m:r>
                                        <a:rPr lang="fr-FR" sz="1400" i="1">
                                          <a:latin typeface="Cambria Math" panose="02040503050406030204" pitchFamily="18" charset="0"/>
                                        </a:rPr>
                                        <m:t>h</m:t>
                                      </m:r>
                                      <m:r>
                                        <a:rPr lang="fr-FR" sz="1400" i="1">
                                          <a:latin typeface="Cambria Math" panose="02040503050406030204" pitchFamily="18" charset="0"/>
                                        </a:rPr>
                                        <m:t>)</m:t>
                                      </m:r>
                                    </m:e>
                                  </m:d>
                                </m:e>
                                <m:sup>
                                  <m:r>
                                    <a:rPr lang="fr-FR" sz="1400" b="0" i="1" smtClean="0">
                                      <a:latin typeface="Cambria Math" panose="02040503050406030204" pitchFamily="18" charset="0"/>
                                    </a:rPr>
                                    <m:t>∠30°</m:t>
                                  </m:r>
                                </m:sup>
                              </m:sSup>
                            </m:e>
                            <m:e>
                              <m:r>
                                <a:rPr lang="fr-FR" sz="1400" b="0" i="1" smtClean="0">
                                  <a:latin typeface="Cambria Math" panose="02040503050406030204" pitchFamily="18" charset="0"/>
                                </a:rPr>
                                <m:t>0</m:t>
                              </m:r>
                            </m:e>
                          </m:eqArr>
                        </m:e>
                      </m:d>
                    </m:oMath>
                  </m:oMathPara>
                </a14:m>
                <a:endParaRPr lang="en-US" sz="1400" dirty="0"/>
              </a:p>
            </p:txBody>
          </p:sp>
        </mc:Choice>
        <mc:Fallback xmlns="">
          <p:sp>
            <p:nvSpPr>
              <p:cNvPr id="16" name="ZoneTexte 15"/>
              <p:cNvSpPr txBox="1">
                <a:spLocks noRot="1" noChangeAspect="1" noMove="1" noResize="1" noEditPoints="1" noAdjustHandles="1" noChangeArrowheads="1" noChangeShapeType="1" noTextEdit="1"/>
              </p:cNvSpPr>
              <p:nvPr/>
            </p:nvSpPr>
            <p:spPr>
              <a:xfrm>
                <a:off x="4518224" y="3374550"/>
                <a:ext cx="1760418" cy="797719"/>
              </a:xfrm>
              <a:prstGeom prst="rect">
                <a:avLst/>
              </a:prstGeom>
              <a:blipFill rotWithShape="0">
                <a:blip r:embed="rId8"/>
                <a:stretch>
                  <a:fillRect/>
                </a:stretch>
              </a:blipFill>
            </p:spPr>
            <p:txBody>
              <a:bodyPr/>
              <a:lstStyle/>
              <a:p>
                <a:r>
                  <a:rPr lang="fr-FR">
                    <a:noFill/>
                  </a:rPr>
                  <a:t> </a:t>
                </a:r>
              </a:p>
            </p:txBody>
          </p:sp>
        </mc:Fallback>
      </mc:AlternateContent>
      <p:sp>
        <p:nvSpPr>
          <p:cNvPr id="17" name="Rectangle à coins arrondis 16"/>
          <p:cNvSpPr/>
          <p:nvPr/>
        </p:nvSpPr>
        <p:spPr>
          <a:xfrm>
            <a:off x="6378099" y="3274074"/>
            <a:ext cx="2710497" cy="472612"/>
          </a:xfrm>
          <a:prstGeom prst="wedgeRoundRectCallout">
            <a:avLst>
              <a:gd name="adj1" fmla="val 1193"/>
              <a:gd name="adj2" fmla="val 17989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18" name="ZoneTexte 17"/>
              <p:cNvSpPr txBox="1"/>
              <p:nvPr/>
            </p:nvSpPr>
            <p:spPr>
              <a:xfrm>
                <a:off x="6463776" y="3355823"/>
                <a:ext cx="2624821" cy="219740"/>
              </a:xfrm>
              <a:prstGeom prst="rect">
                <a:avLst/>
              </a:prstGeom>
              <a:noFill/>
            </p:spPr>
            <p:txBody>
              <a:bodyPr wrap="none" lIns="0" tIns="0" rIns="0" bIns="0" rtlCol="0">
                <a:spAutoFit/>
              </a:bodyPr>
              <a:lstStyle/>
              <a:p>
                <a14:m>
                  <m:oMath xmlns:m="http://schemas.openxmlformats.org/officeDocument/2006/math">
                    <m:sSub>
                      <m:sSubPr>
                        <m:ctrlPr>
                          <a:rPr lang="fr-FR" sz="1400" b="0" i="1" smtClean="0">
                            <a:latin typeface="Cambria Math" panose="02040503050406030204" pitchFamily="18" charset="0"/>
                          </a:rPr>
                        </m:ctrlPr>
                      </m:sSubPr>
                      <m:e>
                        <m:r>
                          <a:rPr lang="fr-FR" sz="1400" b="0" i="1" smtClean="0">
                            <a:latin typeface="Cambria Math" panose="02040503050406030204" pitchFamily="18" charset="0"/>
                          </a:rPr>
                          <m:t>𝑖</m:t>
                        </m:r>
                      </m:e>
                      <m:sub>
                        <m:r>
                          <a:rPr lang="fr-FR" sz="1400" b="0" i="1" smtClean="0">
                            <a:latin typeface="Cambria Math" panose="02040503050406030204" pitchFamily="18" charset="0"/>
                          </a:rPr>
                          <m:t>𝐿</m:t>
                        </m:r>
                      </m:sub>
                    </m:sSub>
                    <m:d>
                      <m:dPr>
                        <m:ctrlPr>
                          <a:rPr lang="fr-FR" sz="1400" b="0" i="1" smtClean="0">
                            <a:latin typeface="Cambria Math" panose="02040503050406030204" pitchFamily="18" charset="0"/>
                          </a:rPr>
                        </m:ctrlPr>
                      </m:dPr>
                      <m:e>
                        <m:r>
                          <a:rPr lang="fr-FR" sz="1400" b="0" i="1" smtClean="0">
                            <a:latin typeface="Cambria Math" panose="02040503050406030204" pitchFamily="18" charset="0"/>
                          </a:rPr>
                          <m:t>h</m:t>
                        </m:r>
                      </m:e>
                    </m:d>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𝑖</m:t>
                        </m:r>
                      </m:e>
                      <m:sub>
                        <m:r>
                          <a:rPr lang="fr-FR" sz="1400" b="0" i="1" smtClean="0">
                            <a:latin typeface="Cambria Math" panose="02040503050406030204" pitchFamily="18" charset="0"/>
                          </a:rPr>
                          <m:t>𝐿</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r>
                      <a:rPr lang="fr-FR" sz="1400" b="0" i="1" smtClean="0">
                        <a:latin typeface="Cambria Math" panose="02040503050406030204" pitchFamily="18" charset="0"/>
                      </a:rPr>
                      <m:t>h</m:t>
                    </m:r>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𝑖</m:t>
                        </m:r>
                      </m:e>
                      <m:sub>
                        <m:r>
                          <a:rPr lang="fr-FR" sz="1400" b="0" i="1" smtClean="0">
                            <a:latin typeface="Cambria Math" panose="02040503050406030204" pitchFamily="18" charset="0"/>
                          </a:rPr>
                          <m:t>𝐿</m:t>
                        </m:r>
                      </m:sub>
                      <m:sup>
                        <m:r>
                          <a:rPr lang="fr-FR" sz="1400" b="0" i="1" smtClean="0">
                            <a:latin typeface="Cambria Math" panose="02040503050406030204" pitchFamily="18" charset="0"/>
                          </a:rPr>
                          <m:t>−</m:t>
                        </m:r>
                      </m:sup>
                    </m:sSubSup>
                    <m:r>
                      <a:rPr lang="fr-FR" sz="1400" b="0" i="1" smtClean="0">
                        <a:latin typeface="Cambria Math" panose="02040503050406030204" pitchFamily="18" charset="0"/>
                      </a:rPr>
                      <m:t>(</m:t>
                    </m:r>
                    <m:r>
                      <a:rPr lang="fr-FR" sz="1400" b="0" i="1" smtClean="0">
                        <a:latin typeface="Cambria Math" panose="02040503050406030204" pitchFamily="18" charset="0"/>
                      </a:rPr>
                      <m:t>h</m:t>
                    </m:r>
                    <m:r>
                      <a:rPr lang="fr-FR" sz="1400" b="0" i="1" smtClean="0">
                        <a:latin typeface="Cambria Math" panose="02040503050406030204" pitchFamily="18" charset="0"/>
                      </a:rPr>
                      <m:t>)+</m:t>
                    </m:r>
                    <m:sSubSup>
                      <m:sSubSupPr>
                        <m:ctrlPr>
                          <a:rPr lang="fr-FR" sz="1400" b="0" i="1" smtClean="0">
                            <a:latin typeface="Cambria Math" panose="02040503050406030204" pitchFamily="18" charset="0"/>
                          </a:rPr>
                        </m:ctrlPr>
                      </m:sSubSupPr>
                      <m:e>
                        <m:r>
                          <a:rPr lang="fr-FR" sz="1400" b="0" i="1" smtClean="0">
                            <a:latin typeface="Cambria Math" panose="02040503050406030204" pitchFamily="18" charset="0"/>
                          </a:rPr>
                          <m:t>𝑖</m:t>
                        </m:r>
                      </m:e>
                      <m:sub>
                        <m:r>
                          <a:rPr lang="fr-FR" sz="1400" b="0" i="1" smtClean="0">
                            <a:latin typeface="Cambria Math" panose="02040503050406030204" pitchFamily="18" charset="0"/>
                          </a:rPr>
                          <m:t>𝐿</m:t>
                        </m:r>
                      </m:sub>
                      <m:sup>
                        <m:r>
                          <a:rPr lang="fr-FR" sz="1400" b="0" i="1" smtClean="0">
                            <a:latin typeface="Cambria Math" panose="02040503050406030204" pitchFamily="18" charset="0"/>
                          </a:rPr>
                          <m:t>0</m:t>
                        </m:r>
                      </m:sup>
                    </m:sSubSup>
                    <m:r>
                      <a:rPr lang="fr-FR" sz="1400" b="0" i="1" smtClean="0">
                        <a:latin typeface="Cambria Math" panose="02040503050406030204" pitchFamily="18" charset="0"/>
                      </a:rPr>
                      <m:t>(</m:t>
                    </m:r>
                    <m:r>
                      <a:rPr lang="fr-FR" sz="1400" b="0" i="1" smtClean="0">
                        <a:latin typeface="Cambria Math" panose="02040503050406030204" pitchFamily="18" charset="0"/>
                      </a:rPr>
                      <m:t>h</m:t>
                    </m:r>
                    <m:r>
                      <a:rPr lang="fr-FR" sz="1400" b="0" i="1" smtClean="0">
                        <a:latin typeface="Cambria Math" panose="02040503050406030204" pitchFamily="18" charset="0"/>
                      </a:rPr>
                      <m:t>)</m:t>
                    </m:r>
                  </m:oMath>
                </a14:m>
                <a:r>
                  <a:rPr lang="en-US" sz="1400" dirty="0" smtClean="0"/>
                  <a:t> (</a:t>
                </a:r>
                <a:r>
                  <a:rPr lang="en-US" sz="1400" dirty="0" err="1" smtClean="0"/>
                  <a:t>pu</a:t>
                </a:r>
                <a:r>
                  <a:rPr lang="en-US" sz="1400" dirty="0" smtClean="0"/>
                  <a:t>)</a:t>
                </a:r>
                <a:endParaRPr lang="en-US" sz="1400" dirty="0"/>
              </a:p>
            </p:txBody>
          </p:sp>
        </mc:Choice>
        <mc:Fallback xmlns="">
          <p:sp>
            <p:nvSpPr>
              <p:cNvPr id="18" name="ZoneTexte 17"/>
              <p:cNvSpPr txBox="1">
                <a:spLocks noRot="1" noChangeAspect="1" noMove="1" noResize="1" noEditPoints="1" noAdjustHandles="1" noChangeArrowheads="1" noChangeShapeType="1" noTextEdit="1"/>
              </p:cNvSpPr>
              <p:nvPr/>
            </p:nvSpPr>
            <p:spPr>
              <a:xfrm>
                <a:off x="6463776" y="3355823"/>
                <a:ext cx="2624821" cy="219740"/>
              </a:xfrm>
              <a:prstGeom prst="rect">
                <a:avLst/>
              </a:prstGeom>
              <a:blipFill rotWithShape="0">
                <a:blip r:embed="rId9"/>
                <a:stretch>
                  <a:fillRect l="-2320" t="-21622" r="-3016" b="-45946"/>
                </a:stretch>
              </a:blipFill>
            </p:spPr>
            <p:txBody>
              <a:bodyPr/>
              <a:lstStyle/>
              <a:p>
                <a:r>
                  <a:rPr lang="fr-FR">
                    <a:noFill/>
                  </a:rPr>
                  <a:t> </a:t>
                </a:r>
              </a:p>
            </p:txBody>
          </p:sp>
        </mc:Fallback>
      </mc:AlternateContent>
      <p:sp>
        <p:nvSpPr>
          <p:cNvPr id="19" name="Titre 1"/>
          <p:cNvSpPr txBox="1">
            <a:spLocks/>
          </p:cNvSpPr>
          <p:nvPr/>
        </p:nvSpPr>
        <p:spPr>
          <a:xfrm>
            <a:off x="236002" y="926278"/>
            <a:ext cx="8712789" cy="316143"/>
          </a:xfrm>
          <a:prstGeom prst="rect">
            <a:avLst/>
          </a:prstGeom>
          <a:solidFill>
            <a:schemeClr val="accent6">
              <a:lumMod val="40000"/>
              <a:lumOff val="60000"/>
            </a:schemeClr>
          </a:solidFill>
        </p:spPr>
        <p:txBody>
          <a:bodyPr>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fr-FR" sz="1600" b="1" dirty="0" smtClean="0">
                <a:latin typeface="Cambria" panose="02040503050406030204" pitchFamily="18" charset="0"/>
              </a:rPr>
              <a:t>Modélisation des éléments du réseau en présence d’harmoniques</a:t>
            </a:r>
            <a:endParaRPr lang="fr-FR" sz="1600" b="1" dirty="0">
              <a:latin typeface="Cambria" panose="02040503050406030204" pitchFamily="18" charset="0"/>
            </a:endParaRPr>
          </a:p>
        </p:txBody>
      </p:sp>
      <p:sp>
        <p:nvSpPr>
          <p:cNvPr id="20" name="Rectangle 19"/>
          <p:cNvSpPr/>
          <p:nvPr/>
        </p:nvSpPr>
        <p:spPr>
          <a:xfrm>
            <a:off x="0" y="2079"/>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(Power </a:t>
            </a:r>
            <a:r>
              <a:rPr lang="fr-FR" sz="2400" b="1" dirty="0" err="1">
                <a:latin typeface="Cambria" panose="02040503050406030204" pitchFamily="18" charset="0"/>
              </a:rPr>
              <a:t>Quality</a:t>
            </a:r>
            <a:r>
              <a:rPr lang="fr-FR" sz="2400" b="1" dirty="0">
                <a:latin typeface="Cambria" panose="02040503050406030204" pitchFamily="18" charset="0"/>
              </a:rPr>
              <a:t>)</a:t>
            </a:r>
          </a:p>
        </p:txBody>
      </p:sp>
      <p:sp>
        <p:nvSpPr>
          <p:cNvPr id="21" name="Rectangle 20"/>
          <p:cNvSpPr/>
          <p:nvPr/>
        </p:nvSpPr>
        <p:spPr>
          <a:xfrm>
            <a:off x="0" y="486041"/>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1600" b="1" dirty="0" smtClean="0">
                <a:latin typeface="Cambria" panose="02040503050406030204" pitchFamily="18" charset="0"/>
              </a:rPr>
              <a:t>Analyse du réseau électrique en présence d’harmoniques</a:t>
            </a:r>
            <a:endParaRPr lang="fr-FR" sz="1600" b="1" dirty="0">
              <a:latin typeface="Cambria" panose="02040503050406030204" pitchFamily="18" charset="0"/>
            </a:endParaRPr>
          </a:p>
        </p:txBody>
      </p:sp>
      <p:sp>
        <p:nvSpPr>
          <p:cNvPr id="22" name="ZoneTexte 21"/>
          <p:cNvSpPr txBox="1"/>
          <p:nvPr/>
        </p:nvSpPr>
        <p:spPr>
          <a:xfrm>
            <a:off x="171455" y="1269543"/>
            <a:ext cx="1801183" cy="338554"/>
          </a:xfrm>
          <a:prstGeom prst="rect">
            <a:avLst/>
          </a:prstGeom>
          <a:noFill/>
        </p:spPr>
        <p:txBody>
          <a:bodyPr wrap="square" rtlCol="0">
            <a:spAutoFit/>
          </a:bodyPr>
          <a:lstStyle/>
          <a:p>
            <a:r>
              <a:rPr lang="fr-FR" sz="1600" b="1" dirty="0" smtClean="0">
                <a:latin typeface="Cambria" panose="02040503050406030204" pitchFamily="18" charset="0"/>
              </a:rPr>
              <a:t>Transformateurs</a:t>
            </a:r>
            <a:endParaRPr lang="fr-FR" sz="1600" b="1" dirty="0">
              <a:latin typeface="Cambria" panose="02040503050406030204" pitchFamily="18" charset="0"/>
            </a:endParaRPr>
          </a:p>
        </p:txBody>
      </p:sp>
      <p:sp>
        <p:nvSpPr>
          <p:cNvPr id="23" name="ZoneTexte 22"/>
          <p:cNvSpPr txBox="1"/>
          <p:nvPr/>
        </p:nvSpPr>
        <p:spPr>
          <a:xfrm>
            <a:off x="178701" y="1601255"/>
            <a:ext cx="6377339" cy="307777"/>
          </a:xfrm>
          <a:prstGeom prst="rect">
            <a:avLst/>
          </a:prstGeom>
          <a:noFill/>
        </p:spPr>
        <p:txBody>
          <a:bodyPr wrap="square" rtlCol="0">
            <a:spAutoFit/>
          </a:bodyPr>
          <a:lstStyle/>
          <a:p>
            <a:r>
              <a:rPr lang="fr-FR" sz="1400" b="1" dirty="0" smtClean="0"/>
              <a:t>Déphasage entre courants primaire et secondaire dans un transformateur DY ou YD</a:t>
            </a:r>
            <a:endParaRPr lang="fr-FR" sz="1400" b="1" dirty="0"/>
          </a:p>
        </p:txBody>
      </p:sp>
    </p:spTree>
    <p:extLst>
      <p:ext uri="{BB962C8B-B14F-4D97-AF65-F5344CB8AC3E}">
        <p14:creationId xmlns:p14="http://schemas.microsoft.com/office/powerpoint/2010/main" val="3744117594"/>
      </p:ext>
    </p:extLst>
  </p:cSld>
  <p:clrMapOvr>
    <a:masterClrMapping/>
  </p:clrMapOvr>
</p:sld>
</file>

<file path=ppt/theme/theme1.xml><?xml version="1.0" encoding="utf-8"?>
<a:theme xmlns:a="http://schemas.openxmlformats.org/drawingml/2006/main" name="Rétrospective">
  <a:themeElements>
    <a:clrScheme name="Rétrospectiv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étrospectiv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étrospective">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9883</TotalTime>
  <Words>4808</Words>
  <Application>Microsoft Office PowerPoint</Application>
  <PresentationFormat>Affichage à l'écran (4:3)</PresentationFormat>
  <Paragraphs>937</Paragraphs>
  <Slides>48</Slides>
  <Notes>1</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48</vt:i4>
      </vt:variant>
    </vt:vector>
  </HeadingPairs>
  <TitlesOfParts>
    <vt:vector size="55" baseType="lpstr">
      <vt:lpstr>Arial</vt:lpstr>
      <vt:lpstr>Calibri</vt:lpstr>
      <vt:lpstr>Calibri Light</vt:lpstr>
      <vt:lpstr>Cambria</vt:lpstr>
      <vt:lpstr>Cambria Math</vt:lpstr>
      <vt:lpstr>Wingdings</vt:lpstr>
      <vt:lpstr>Rétrospective</vt:lpstr>
      <vt:lpstr>Université A. Mira-Bejaia Faculté de Technologie Département de Génie Electrique</vt:lpstr>
      <vt:lpstr>Outline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PEDAGOGIE</dc:creator>
  <cp:lastModifiedBy>PEDAGOGIE</cp:lastModifiedBy>
  <cp:revision>364</cp:revision>
  <cp:lastPrinted>2018-03-19T11:49:26Z</cp:lastPrinted>
  <dcterms:created xsi:type="dcterms:W3CDTF">2017-02-05T09:20:49Z</dcterms:created>
  <dcterms:modified xsi:type="dcterms:W3CDTF">2018-04-12T13:40:58Z</dcterms:modified>
</cp:coreProperties>
</file>