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6"/>
  </p:notesMasterIdLst>
  <p:handoutMasterIdLst>
    <p:handoutMasterId r:id="rId57"/>
  </p:handoutMasterIdLst>
  <p:sldIdLst>
    <p:sldId id="256" r:id="rId2"/>
    <p:sldId id="257" r:id="rId3"/>
    <p:sldId id="258" r:id="rId4"/>
    <p:sldId id="262" r:id="rId5"/>
    <p:sldId id="259" r:id="rId6"/>
    <p:sldId id="261" r:id="rId7"/>
    <p:sldId id="265" r:id="rId8"/>
    <p:sldId id="260" r:id="rId9"/>
    <p:sldId id="263" r:id="rId10"/>
    <p:sldId id="264" r:id="rId11"/>
    <p:sldId id="314" r:id="rId12"/>
    <p:sldId id="315" r:id="rId13"/>
    <p:sldId id="267" r:id="rId14"/>
    <p:sldId id="268" r:id="rId15"/>
    <p:sldId id="269" r:id="rId16"/>
    <p:sldId id="266" r:id="rId17"/>
    <p:sldId id="270" r:id="rId18"/>
    <p:sldId id="271" r:id="rId19"/>
    <p:sldId id="272" r:id="rId20"/>
    <p:sldId id="273" r:id="rId21"/>
    <p:sldId id="274" r:id="rId22"/>
    <p:sldId id="276" r:id="rId23"/>
    <p:sldId id="277" r:id="rId24"/>
    <p:sldId id="275" r:id="rId25"/>
    <p:sldId id="279" r:id="rId26"/>
    <p:sldId id="278" r:id="rId27"/>
    <p:sldId id="281" r:id="rId28"/>
    <p:sldId id="282" r:id="rId29"/>
    <p:sldId id="285" r:id="rId30"/>
    <p:sldId id="284" r:id="rId31"/>
    <p:sldId id="283" r:id="rId32"/>
    <p:sldId id="301" r:id="rId33"/>
    <p:sldId id="302" r:id="rId34"/>
    <p:sldId id="300" r:id="rId35"/>
    <p:sldId id="303" r:id="rId36"/>
    <p:sldId id="305" r:id="rId37"/>
    <p:sldId id="304" r:id="rId38"/>
    <p:sldId id="310" r:id="rId39"/>
    <p:sldId id="313" r:id="rId40"/>
    <p:sldId id="311" r:id="rId41"/>
    <p:sldId id="312" r:id="rId42"/>
    <p:sldId id="306" r:id="rId43"/>
    <p:sldId id="307" r:id="rId44"/>
    <p:sldId id="308" r:id="rId45"/>
    <p:sldId id="309" r:id="rId46"/>
    <p:sldId id="286" r:id="rId47"/>
    <p:sldId id="287" r:id="rId48"/>
    <p:sldId id="289" r:id="rId49"/>
    <p:sldId id="290" r:id="rId50"/>
    <p:sldId id="288" r:id="rId51"/>
    <p:sldId id="291" r:id="rId52"/>
    <p:sldId id="292" r:id="rId53"/>
    <p:sldId id="293" r:id="rId54"/>
    <p:sldId id="294" r:id="rId5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5BE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8" d="100"/>
          <a:sy n="48" d="100"/>
        </p:scale>
        <p:origin x="-298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46EFB7-3B23-4414-85E3-74808E3776B9}" type="datetimeFigureOut">
              <a:rPr lang="fr-FR" smtClean="0"/>
              <a:pPr/>
              <a:t>04/02/2020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9A5B59-9073-46F2-A5D9-1599D0BAFC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38218-DB1E-4FEB-BED0-A855EC34CE99}" type="datetimeFigureOut">
              <a:rPr lang="fr-FR" smtClean="0"/>
              <a:pPr/>
              <a:t>04/02/2020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E71B77-D324-4E52-8711-06C8ABB3FC3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14546" y="2214554"/>
            <a:ext cx="6172200" cy="1894362"/>
          </a:xfrm>
        </p:spPr>
        <p:txBody>
          <a:bodyPr/>
          <a:lstStyle>
            <a:lvl1pPr>
              <a:defRPr b="1" u="none"/>
            </a:lvl1pPr>
          </a:lstStyle>
          <a:p>
            <a:r>
              <a:rPr kumimoji="0" lang="fr-FR" dirty="0" smtClean="0"/>
              <a:t>Cliquez pour modifier le style du titre</a:t>
            </a:r>
            <a:endParaRPr kumimoji="0" lang="en-US" dirty="0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14546" y="4143380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>
            <a:off x="5486400" y="6473952"/>
            <a:ext cx="3657600" cy="384048"/>
          </a:xfrm>
        </p:spPr>
        <p:txBody>
          <a:bodyPr/>
          <a:lstStyle/>
          <a:p>
            <a:r>
              <a:rPr lang="fr-FR" smtClean="0"/>
              <a:t>Par : ABBAS</a:t>
            </a:r>
            <a:endParaRPr lang="fr-F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cteur droit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C450B8C-1BA4-4BA7-BE05-67392F2B9A4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 bwMode="auto">
          <a:xfrm>
            <a:off x="3214678" y="6477000"/>
            <a:ext cx="2286000" cy="381000"/>
          </a:xfrm>
        </p:spPr>
        <p:txBody>
          <a:bodyPr/>
          <a:lstStyle>
            <a:lvl1pPr algn="l">
              <a:defRPr b="1">
                <a:solidFill>
                  <a:srgbClr val="FF0000"/>
                </a:solidFill>
              </a:defRPr>
            </a:lvl1pPr>
          </a:lstStyle>
          <a:p>
            <a:fld id="{2578AA85-8988-4EC4-B906-3A771137871C}" type="datetime1">
              <a:rPr lang="fr-FR" smtClean="0"/>
              <a:pPr/>
              <a:t>04/02/2020</a:t>
            </a:fld>
            <a:endParaRPr lang="fr-FR"/>
          </a:p>
        </p:txBody>
      </p:sp>
      <p:sp>
        <p:nvSpPr>
          <p:cNvPr id="30" name="Titre 7"/>
          <p:cNvSpPr txBox="1">
            <a:spLocks/>
          </p:cNvSpPr>
          <p:nvPr userDrawn="1"/>
        </p:nvSpPr>
        <p:spPr>
          <a:xfrm>
            <a:off x="2071670" y="0"/>
            <a:ext cx="6172200" cy="1894362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>
              <a:defRPr b="1"/>
            </a:lvl1pPr>
          </a:lstStyle>
          <a:p>
            <a:pPr algn="ctr"/>
            <a:r>
              <a:rPr lang="fr-FR" sz="1800" b="1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Université  de Bouira </a:t>
            </a:r>
          </a:p>
          <a:p>
            <a:pPr algn="ctr"/>
            <a:r>
              <a:rPr lang="fr-FR" sz="1800" b="1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Faculté des Sciences et Sciences Appliquées </a:t>
            </a:r>
          </a:p>
          <a:p>
            <a:pPr algn="ctr"/>
            <a:r>
              <a:rPr lang="fr-FR" sz="1800" b="1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Département d’Informatique </a:t>
            </a:r>
          </a:p>
          <a:p>
            <a:pPr algn="ctr"/>
            <a:r>
              <a:rPr lang="fr-FR" sz="1800" b="1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Semestre 3 (2</a:t>
            </a:r>
            <a:r>
              <a:rPr lang="fr-FR" sz="1800" b="1" kern="1200" baseline="300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ème</a:t>
            </a:r>
            <a:r>
              <a:rPr lang="fr-FR" sz="1800" b="1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année) </a:t>
            </a:r>
            <a:endParaRPr kumimoji="0" lang="en-US" sz="2500" b="1" i="0" u="sng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u="none"/>
            </a:lvl1pPr>
          </a:lstStyle>
          <a:p>
            <a:r>
              <a:rPr kumimoji="0" lang="fr-FR" dirty="0" smtClean="0"/>
              <a:t>Cliquez pour modifier le style du titre</a:t>
            </a:r>
            <a:endParaRPr kumimoji="0" lang="en-US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C450B8C-1BA4-4BA7-BE05-67392F2B9A4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56C5FAE-EFFA-49FA-BF84-79036C3B1337}" type="datetime1">
              <a:rPr lang="fr-FR" smtClean="0"/>
              <a:pPr/>
              <a:t>04/02/2020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r>
              <a:rPr lang="fr-FR" smtClean="0"/>
              <a:t>Par : ABBAS</a:t>
            </a:r>
            <a:endParaRPr lang="fr-F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Connecteur droit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C450B8C-1BA4-4BA7-BE05-67392F2B9A4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0AF4A-08F3-402D-9971-3CBA38C9D3B8}" type="datetime1">
              <a:rPr lang="fr-FR" smtClean="0"/>
              <a:pPr/>
              <a:t>04/02/2020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Par : ABBAS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D4FD-F99E-4286-A87A-B5C92F866CD8}" type="datetime1">
              <a:rPr lang="fr-FR" smtClean="0"/>
              <a:pPr/>
              <a:t>04/02/2020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Par : ABBAS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B5E2A77-D720-4FB3-9BD2-EC8484C56168}" type="datetime1">
              <a:rPr lang="fr-FR" smtClean="0"/>
              <a:pPr/>
              <a:t>04/02/2020</a:t>
            </a:fld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C450B8C-1BA4-4BA7-BE05-67392F2B9A4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fr-FR" smtClean="0"/>
              <a:t>Par : ABBAS</a:t>
            </a:r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C450B8C-1BA4-4BA7-BE05-67392F2B9A4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C450B8C-1BA4-4BA7-BE05-67392F2B9A4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r>
              <a:rPr kumimoji="0" lang="fr-FR" dirty="0" smtClean="0"/>
              <a:t>Cliquez pour modifier le style du titre</a:t>
            </a:r>
            <a:endParaRPr kumimoji="0" lang="en-US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928670"/>
            <a:ext cx="7467600" cy="554528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dirty="0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dirty="0" smtClean="0"/>
              <a:t>Deuxième niveau</a:t>
            </a:r>
          </a:p>
          <a:p>
            <a:pPr lvl="2" eaLnBrk="1" latinLnBrk="0" hangingPunct="1"/>
            <a:r>
              <a:rPr kumimoji="0" lang="fr-FR" dirty="0" smtClean="0"/>
              <a:t>Troisième niveau</a:t>
            </a:r>
          </a:p>
          <a:p>
            <a:pPr lvl="3" eaLnBrk="1" latinLnBrk="0" hangingPunct="1"/>
            <a:r>
              <a:rPr kumimoji="0" lang="fr-FR" dirty="0" smtClean="0"/>
              <a:t>Quatrième niveau</a:t>
            </a:r>
          </a:p>
          <a:p>
            <a:pPr lvl="4" eaLnBrk="1" latinLnBrk="0" hangingPunct="1"/>
            <a:r>
              <a:rPr kumimoji="0" lang="fr-FR" dirty="0" smtClean="0"/>
              <a:t>Cinquième niveau</a:t>
            </a:r>
            <a:endParaRPr kumimoji="0" lang="en-US" dirty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42B9FE1-1316-4F1E-9D4D-DA8481AE37B5}" type="datetime1">
              <a:rPr lang="fr-FR" smtClean="0"/>
              <a:pPr/>
              <a:t>04/02/2020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Par : ABBAS</a:t>
            </a:r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016" y="6327576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chemeClr val="tx1"/>
                </a:solidFill>
              </a:defRPr>
            </a:lvl1pPr>
          </a:lstStyle>
          <a:p>
            <a:fld id="{9C450B8C-1BA4-4BA7-BE05-67392F2B9A4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2500" b="0" u="none" kern="1200" cap="none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fr-FR" dirty="0" smtClean="0"/>
              <a:t> </a:t>
            </a:r>
            <a:r>
              <a:rPr lang="fr-FR" sz="3200" dirty="0" smtClean="0"/>
              <a:t>CHAPITRE 3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Etude de cas : Processeur 80x86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fr-FR" dirty="0" smtClean="0"/>
              <a:t>Par : Dr. A. ABBAS</a:t>
            </a:r>
          </a:p>
          <a:p>
            <a:r>
              <a:rPr lang="fr-FR" dirty="0" smtClean="0"/>
              <a:t>Disponible sur :</a:t>
            </a:r>
          </a:p>
          <a:p>
            <a:r>
              <a:rPr lang="fr-FR" dirty="0" smtClean="0"/>
              <a:t>https://sites.google.com/a/esi.dz/a-abbas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Objectifs du Chapitre 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fr-FR" smtClean="0"/>
              <a:t>Présenter le Processeur 8086 de Intel </a:t>
            </a:r>
          </a:p>
          <a:p>
            <a:pPr>
              <a:lnSpc>
                <a:spcPct val="200000"/>
              </a:lnSpc>
            </a:pPr>
            <a:r>
              <a:rPr lang="fr-FR" smtClean="0"/>
              <a:t>Étudier son jeux d'instruction. </a:t>
            </a:r>
          </a:p>
          <a:p>
            <a:pPr>
              <a:lnSpc>
                <a:spcPct val="200000"/>
              </a:lnSpc>
            </a:pPr>
            <a:r>
              <a:rPr lang="fr-FR" smtClean="0"/>
              <a:t>Apprendre à programmer en assembleur pour comprendre le fonctionnement </a:t>
            </a:r>
            <a:r>
              <a:rPr lang="fr-FR" smtClean="0">
                <a:sym typeface="Symbol"/>
              </a:rPr>
              <a:t></a:t>
            </a:r>
            <a:r>
              <a:rPr lang="fr-FR" smtClean="0"/>
              <a:t>P 8086 . </a:t>
            </a:r>
          </a:p>
          <a:p>
            <a:pPr>
              <a:lnSpc>
                <a:spcPct val="200000"/>
              </a:lnSpc>
              <a:buNone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Plan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fr-FR" dirty="0" smtClean="0"/>
              <a:t>Introduction </a:t>
            </a:r>
          </a:p>
          <a:p>
            <a:pPr>
              <a:lnSpc>
                <a:spcPct val="200000"/>
              </a:lnSpc>
            </a:pPr>
            <a:r>
              <a:rPr lang="fr-FR" dirty="0" smtClean="0"/>
              <a:t>Architecture générale du </a:t>
            </a:r>
            <a:r>
              <a:rPr lang="fr-FR" dirty="0" smtClean="0">
                <a:sym typeface="Symbol"/>
              </a:rPr>
              <a:t></a:t>
            </a:r>
            <a:r>
              <a:rPr lang="fr-FR" dirty="0" smtClean="0"/>
              <a:t>P 8086 </a:t>
            </a:r>
          </a:p>
          <a:p>
            <a:pPr>
              <a:lnSpc>
                <a:spcPct val="200000"/>
              </a:lnSpc>
            </a:pPr>
            <a:r>
              <a:rPr lang="fr-FR" dirty="0" smtClean="0"/>
              <a:t>Jeu d’instructions du </a:t>
            </a:r>
            <a:r>
              <a:rPr lang="fr-FR" dirty="0" smtClean="0">
                <a:sym typeface="Symbol"/>
              </a:rPr>
              <a:t></a:t>
            </a:r>
            <a:r>
              <a:rPr lang="fr-FR" dirty="0" smtClean="0"/>
              <a:t>P 8086 </a:t>
            </a:r>
          </a:p>
          <a:p>
            <a:pPr>
              <a:lnSpc>
                <a:spcPct val="200000"/>
              </a:lnSpc>
            </a:pPr>
            <a:r>
              <a:rPr lang="fr-FR" dirty="0" smtClean="0"/>
              <a:t>Programmation en assembleur </a:t>
            </a:r>
          </a:p>
          <a:p>
            <a:pPr>
              <a:lnSpc>
                <a:spcPct val="200000"/>
              </a:lnSpc>
            </a:pP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714348" y="1000108"/>
            <a:ext cx="6934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fr-FR" sz="2000"/>
              <a:t>Qui a inventé le microprocesseur  ?</a:t>
            </a:r>
            <a:br>
              <a:rPr lang="fr-FR" sz="2000"/>
            </a:br>
            <a:r>
              <a:rPr lang="fr-FR" sz="2000"/>
              <a:t>						 </a:t>
            </a:r>
            <a:endParaRPr lang="fr-FR" sz="2000" smtClean="0"/>
          </a:p>
          <a:p>
            <a:pPr algn="l"/>
            <a:r>
              <a:rPr lang="fr-FR" sz="2000"/>
              <a:t>	</a:t>
            </a:r>
            <a:r>
              <a:rPr lang="fr-FR" sz="2000" smtClean="0"/>
              <a:t>					quand </a:t>
            </a:r>
            <a:r>
              <a:rPr lang="fr-FR" sz="2000"/>
              <a:t>?</a:t>
            </a:r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7286644" y="2000240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fr-FR" sz="2000">
                <a:solidFill>
                  <a:srgbClr val="0066CC"/>
                </a:solidFill>
              </a:rPr>
              <a:t>En 1971</a:t>
            </a:r>
            <a:endParaRPr lang="fr-FR">
              <a:solidFill>
                <a:srgbClr val="0099FF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214282" y="285728"/>
            <a:ext cx="5357850" cy="685800"/>
          </a:xfrm>
        </p:spPr>
        <p:txBody>
          <a:bodyPr>
            <a:normAutofit/>
          </a:bodyPr>
          <a:lstStyle/>
          <a:p>
            <a:r>
              <a:rPr lang="fr-FR" sz="2400" dirty="0" smtClean="0"/>
              <a:t>Introduction : </a:t>
            </a:r>
            <a:r>
              <a:rPr lang="fr-FR" sz="2400" b="1" dirty="0" smtClean="0">
                <a:solidFill>
                  <a:schemeClr val="accent2"/>
                </a:solidFill>
                <a:latin typeface="Book Antiqua" pitchFamily="18" charset="0"/>
              </a:rPr>
              <a:t>Un </a:t>
            </a:r>
            <a:r>
              <a:rPr lang="fr-FR" sz="2400" b="1" dirty="0">
                <a:solidFill>
                  <a:schemeClr val="accent2"/>
                </a:solidFill>
                <a:latin typeface="Book Antiqua" pitchFamily="18" charset="0"/>
              </a:rPr>
              <a:t>peu </a:t>
            </a:r>
            <a:r>
              <a:rPr lang="fr-FR" sz="2400" b="1" dirty="0" smtClean="0">
                <a:solidFill>
                  <a:schemeClr val="accent2"/>
                </a:solidFill>
                <a:latin typeface="Book Antiqua" pitchFamily="18" charset="0"/>
              </a:rPr>
              <a:t>d’histoire</a:t>
            </a:r>
            <a:endParaRPr lang="fr-FR" dirty="0">
              <a:latin typeface="Comic Sans MS" pitchFamily="66" charset="0"/>
            </a:endParaRPr>
          </a:p>
        </p:txBody>
      </p:sp>
      <p:pic>
        <p:nvPicPr>
          <p:cNvPr id="20486" name="Picture 6" descr="C:\COURS\PIC\micropross\logo_intel.bmp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3504" y="642918"/>
            <a:ext cx="1428750" cy="942975"/>
          </a:xfrm>
          <a:prstGeom prst="rect">
            <a:avLst/>
          </a:prstGeom>
          <a:noFill/>
        </p:spPr>
      </p:pic>
      <p:pic>
        <p:nvPicPr>
          <p:cNvPr id="20490" name="Picture 10" descr="C:\COURS\PIC\micropross\intel4004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1828800"/>
            <a:ext cx="2381250" cy="1752600"/>
          </a:xfrm>
          <a:prstGeom prst="rect">
            <a:avLst/>
          </a:prstGeom>
          <a:noFill/>
        </p:spPr>
      </p:pic>
      <p:pic>
        <p:nvPicPr>
          <p:cNvPr id="20491" name="Picture 11" descr="C:\COURS\PIC\micropross\doc_4004.bmp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3200400"/>
            <a:ext cx="4762500" cy="2600325"/>
          </a:xfrm>
          <a:prstGeom prst="rect">
            <a:avLst/>
          </a:prstGeom>
          <a:noFill/>
        </p:spPr>
      </p:pic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152400" y="4876800"/>
            <a:ext cx="4191000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0"/>
              </a:spcBef>
              <a:buFontTx/>
              <a:buChar char="•"/>
            </a:pPr>
            <a:r>
              <a:rPr lang="fr-FR" sz="1800"/>
              <a:t> </a:t>
            </a:r>
            <a:r>
              <a:rPr lang="fr-FR" sz="1600"/>
              <a:t>Composant  </a:t>
            </a:r>
            <a:r>
              <a:rPr lang="fr-FR" sz="1600">
                <a:solidFill>
                  <a:srgbClr val="FF0000"/>
                </a:solidFill>
              </a:rPr>
              <a:t>micro programmé</a:t>
            </a:r>
            <a:endParaRPr lang="fr-FR" sz="1600"/>
          </a:p>
          <a:p>
            <a:pPr algn="l">
              <a:spcBef>
                <a:spcPct val="0"/>
              </a:spcBef>
              <a:buFontTx/>
              <a:buChar char="•"/>
            </a:pPr>
            <a:r>
              <a:rPr lang="fr-FR" sz="1600"/>
              <a:t> 4 bits</a:t>
            </a:r>
          </a:p>
          <a:p>
            <a:pPr algn="l">
              <a:spcBef>
                <a:spcPct val="0"/>
              </a:spcBef>
              <a:buFontTx/>
              <a:buChar char="•"/>
            </a:pPr>
            <a:r>
              <a:rPr lang="fr-FR" sz="1600"/>
              <a:t> 2300 transistors</a:t>
            </a:r>
          </a:p>
          <a:p>
            <a:pPr algn="l">
              <a:spcBef>
                <a:spcPct val="0"/>
              </a:spcBef>
              <a:buFontTx/>
              <a:buChar char="•"/>
            </a:pPr>
            <a:r>
              <a:rPr lang="fr-FR" sz="1600"/>
              <a:t> Horloge 100 Khz</a:t>
            </a:r>
          </a:p>
          <a:p>
            <a:pPr algn="l">
              <a:spcBef>
                <a:spcPct val="0"/>
              </a:spcBef>
              <a:buFontTx/>
              <a:buChar char="•"/>
            </a:pPr>
            <a:r>
              <a:rPr lang="fr-FR" sz="1600"/>
              <a:t> Développé par INTEL pour BUSICOM</a:t>
            </a:r>
            <a:endParaRPr lang="fr-FR" sz="1800">
              <a:latin typeface="Times New Roman"/>
            </a:endParaRP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8286776" y="5835867"/>
            <a:ext cx="284052" cy="30777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4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4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4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5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4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4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4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4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utoUpdateAnimBg="0"/>
      <p:bldP spid="20482" grpId="0" autoUpdateAnimBg="0"/>
      <p:bldP spid="20483" grpId="0" autoUpdateAnimBg="0"/>
      <p:bldP spid="20492" grpId="0" uiExpand="1" build="p" autoUpdateAnimBg="0" advAuto="100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Introduction : </a:t>
            </a:r>
            <a:r>
              <a:rPr lang="fr-FR" sz="2800" dirty="0" smtClean="0">
                <a:solidFill>
                  <a:schemeClr val="accent2"/>
                </a:solidFill>
                <a:latin typeface="Book Antiqua" pitchFamily="18" charset="0"/>
              </a:rPr>
              <a:t>Un peu d’histoire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Évolution des processeurs Intel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5</a:t>
            </a:fld>
            <a:endParaRPr lang="fr-FR"/>
          </a:p>
        </p:txBody>
      </p:sp>
      <p:cxnSp>
        <p:nvCxnSpPr>
          <p:cNvPr id="24" name="Connecteur droit avec flèche 23"/>
          <p:cNvCxnSpPr/>
          <p:nvPr/>
        </p:nvCxnSpPr>
        <p:spPr>
          <a:xfrm flipV="1">
            <a:off x="857224" y="4643446"/>
            <a:ext cx="7286676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avec flèche 37"/>
          <p:cNvCxnSpPr/>
          <p:nvPr/>
        </p:nvCxnSpPr>
        <p:spPr>
          <a:xfrm flipV="1">
            <a:off x="857224" y="1785926"/>
            <a:ext cx="6929486" cy="2500330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857224" y="4714884"/>
            <a:ext cx="7858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mtClean="0"/>
              <a:t>1971 </a:t>
            </a:r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1000100" y="4071942"/>
            <a:ext cx="357190" cy="28575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42"/>
          <p:cNvSpPr/>
          <p:nvPr/>
        </p:nvSpPr>
        <p:spPr>
          <a:xfrm>
            <a:off x="285720" y="3143248"/>
            <a:ext cx="13573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mtClean="0"/>
              <a:t>4004 Premier </a:t>
            </a:r>
            <a:r>
              <a:rPr lang="fr-FR"/>
              <a:t>processeur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1857356" y="4714884"/>
            <a:ext cx="1571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mtClean="0"/>
              <a:t>1972 </a:t>
            </a:r>
            <a:r>
              <a:rPr lang="fr-FR"/>
              <a:t>– 1992 </a:t>
            </a:r>
          </a:p>
        </p:txBody>
      </p:sp>
      <p:sp>
        <p:nvSpPr>
          <p:cNvPr id="45" name="Ellipse 44"/>
          <p:cNvSpPr/>
          <p:nvPr/>
        </p:nvSpPr>
        <p:spPr>
          <a:xfrm>
            <a:off x="2285984" y="3571876"/>
            <a:ext cx="357190" cy="28575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Ellipse 45"/>
          <p:cNvSpPr/>
          <p:nvPr/>
        </p:nvSpPr>
        <p:spPr>
          <a:xfrm>
            <a:off x="5143504" y="2500306"/>
            <a:ext cx="357190" cy="28575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Ellipse 46"/>
          <p:cNvSpPr/>
          <p:nvPr/>
        </p:nvSpPr>
        <p:spPr>
          <a:xfrm>
            <a:off x="6643702" y="2000240"/>
            <a:ext cx="357190" cy="28575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Rectangle 47"/>
          <p:cNvSpPr/>
          <p:nvPr/>
        </p:nvSpPr>
        <p:spPr>
          <a:xfrm>
            <a:off x="1285852" y="2428868"/>
            <a:ext cx="27146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mtClean="0"/>
              <a:t>Processeurs x86: </a:t>
            </a:r>
            <a:r>
              <a:rPr lang="fr-FR"/>
              <a:t>8080, </a:t>
            </a:r>
            <a:r>
              <a:rPr lang="fr-FR" b="1">
                <a:solidFill>
                  <a:srgbClr val="FF0000"/>
                </a:solidFill>
              </a:rPr>
              <a:t>8086</a:t>
            </a:r>
            <a:r>
              <a:rPr lang="fr-FR"/>
              <a:t>, 8080, 80286, 80386, 80486, ......</a:t>
            </a:r>
            <a:r>
              <a:rPr lang="fr-FR" b="1"/>
              <a:t> </a:t>
            </a:r>
            <a:endParaRPr lang="fr-FR"/>
          </a:p>
        </p:txBody>
      </p:sp>
      <p:sp>
        <p:nvSpPr>
          <p:cNvPr id="49" name="Rectangle 48"/>
          <p:cNvSpPr/>
          <p:nvPr/>
        </p:nvSpPr>
        <p:spPr>
          <a:xfrm>
            <a:off x="4643438" y="4714884"/>
            <a:ext cx="1428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mtClean="0"/>
              <a:t>1993-2005 </a:t>
            </a:r>
            <a:endParaRPr lang="fr-FR"/>
          </a:p>
        </p:txBody>
      </p:sp>
      <p:sp>
        <p:nvSpPr>
          <p:cNvPr id="50" name="Rectangle 49"/>
          <p:cNvSpPr/>
          <p:nvPr/>
        </p:nvSpPr>
        <p:spPr>
          <a:xfrm>
            <a:off x="3929058" y="1857364"/>
            <a:ext cx="22145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mtClean="0"/>
              <a:t>Pentium</a:t>
            </a:r>
            <a:r>
              <a:rPr lang="fr-FR"/>
              <a:t>: I, II, III, IV, V, ... </a:t>
            </a:r>
          </a:p>
        </p:txBody>
      </p:sp>
      <p:sp>
        <p:nvSpPr>
          <p:cNvPr id="52" name="Rectangle 51"/>
          <p:cNvSpPr/>
          <p:nvPr/>
        </p:nvSpPr>
        <p:spPr>
          <a:xfrm>
            <a:off x="6429388" y="2357430"/>
            <a:ext cx="2286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mtClean="0"/>
              <a:t>Processeurs </a:t>
            </a:r>
            <a:r>
              <a:rPr lang="fr-FR"/>
              <a:t>multi-</a:t>
            </a:r>
            <a:r>
              <a:rPr lang="fr-FR" err="1"/>
              <a:t>coeurs</a:t>
            </a:r>
            <a:r>
              <a:rPr lang="fr-FR"/>
              <a:t>: </a:t>
            </a:r>
            <a:r>
              <a:rPr lang="fr-FR" err="1"/>
              <a:t>Core</a:t>
            </a:r>
            <a:r>
              <a:rPr lang="fr-FR"/>
              <a:t> 2, i5, i7, ..... </a:t>
            </a:r>
          </a:p>
        </p:txBody>
      </p:sp>
      <p:sp>
        <p:nvSpPr>
          <p:cNvPr id="53" name="Rectangle 52"/>
          <p:cNvSpPr/>
          <p:nvPr/>
        </p:nvSpPr>
        <p:spPr>
          <a:xfrm>
            <a:off x="6215074" y="4714884"/>
            <a:ext cx="15716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mtClean="0"/>
              <a:t>2006 </a:t>
            </a:r>
            <a:r>
              <a:rPr lang="fr-FR"/>
              <a:t>jusqu’à aujourd’hui </a:t>
            </a:r>
          </a:p>
        </p:txBody>
      </p:sp>
      <p:sp>
        <p:nvSpPr>
          <p:cNvPr id="54" name="Rectangle 53"/>
          <p:cNvSpPr/>
          <p:nvPr/>
        </p:nvSpPr>
        <p:spPr>
          <a:xfrm>
            <a:off x="1571604" y="5643578"/>
            <a:ext cx="564360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>
                <a:solidFill>
                  <a:srgbClr val="FF0000"/>
                </a:solidFill>
              </a:rPr>
              <a:t>Le processeur 8086 d'Intel est à la base des processeurs Pentium </a:t>
            </a:r>
            <a:r>
              <a:rPr lang="fr-FR" sz="2000" b="1" smtClean="0">
                <a:solidFill>
                  <a:srgbClr val="FF0000"/>
                </a:solidFill>
              </a:rPr>
              <a:t>actuels</a:t>
            </a:r>
            <a:r>
              <a:rPr lang="fr-FR" sz="2000" b="1">
                <a:solidFill>
                  <a:srgbClr val="FF0000"/>
                </a:solidFill>
              </a:rPr>
              <a:t> </a:t>
            </a:r>
            <a:r>
              <a:rPr lang="fr-FR" sz="2000" b="1" smtClean="0">
                <a:solidFill>
                  <a:srgbClr val="FF0000"/>
                </a:solidFill>
              </a:rPr>
              <a:t>et ils sont avec </a:t>
            </a:r>
            <a:r>
              <a:rPr lang="fr-FR" sz="2000" b="1">
                <a:solidFill>
                  <a:srgbClr val="FF0000"/>
                </a:solidFill>
              </a:rPr>
              <a:t>le 8086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Brochage du 80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500338"/>
            <a:ext cx="3571900" cy="4000496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Introduction: </a:t>
            </a:r>
            <a:r>
              <a:rPr lang="fr-FR" b="0" smtClean="0"/>
              <a:t>Le processeur 8086</a:t>
            </a:r>
            <a:endParaRPr lang="fr-FR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929066"/>
            <a:ext cx="428628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5"/>
          </p:nvPr>
        </p:nvSpPr>
        <p:spPr>
          <a:xfrm>
            <a:off x="8143900" y="5715016"/>
            <a:ext cx="609600" cy="521208"/>
          </a:xfrm>
        </p:spPr>
        <p:txBody>
          <a:bodyPr/>
          <a:lstStyle/>
          <a:p>
            <a:fld id="{9C450B8C-1BA4-4BA7-BE05-67392F2B9A45}" type="slidenum">
              <a:rPr lang="fr-FR" smtClean="0"/>
              <a:pPr/>
              <a:t>6</a:t>
            </a:fld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428596" y="1000108"/>
            <a:ext cx="82153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4"/>
              </a:buBlip>
            </a:pPr>
            <a:r>
              <a:rPr lang="fr-FR" smtClean="0"/>
              <a:t> Le </a:t>
            </a:r>
            <a:r>
              <a:rPr lang="fr-FR"/>
              <a:t>8086 (développé en 1978) est le premier microprocesseur de type x86</a:t>
            </a:r>
          </a:p>
        </p:txBody>
      </p:sp>
      <p:sp>
        <p:nvSpPr>
          <p:cNvPr id="9" name="Rectangle 8"/>
          <p:cNvSpPr/>
          <p:nvPr/>
        </p:nvSpPr>
        <p:spPr>
          <a:xfrm>
            <a:off x="428596" y="1428736"/>
            <a:ext cx="74295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4"/>
              </a:buBlip>
            </a:pPr>
            <a:r>
              <a:rPr lang="fr-FR" smtClean="0"/>
              <a:t> Le 8086 est le </a:t>
            </a:r>
            <a:r>
              <a:rPr lang="fr-FR"/>
              <a:t>premier processeur 16 bits fabriqué par Intel.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8596" y="1785926"/>
            <a:ext cx="8286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4"/>
              </a:buBlip>
            </a:pPr>
            <a:r>
              <a:rPr lang="fr-FR" smtClean="0"/>
              <a:t> Il </a:t>
            </a:r>
            <a:r>
              <a:rPr lang="fr-FR"/>
              <a:t>se présente sous forme d'un boîtier de </a:t>
            </a:r>
            <a:r>
              <a:rPr lang="fr-FR" b="1"/>
              <a:t>40 broches </a:t>
            </a:r>
            <a:r>
              <a:rPr lang="fr-FR"/>
              <a:t>alimenté par une alimentation unique de </a:t>
            </a:r>
            <a:r>
              <a:rPr lang="fr-FR" smtClean="0"/>
              <a:t>5V</a:t>
            </a:r>
            <a:r>
              <a:rPr lang="fr-FR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7</a:t>
            </a:fld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143108" y="1785926"/>
            <a:ext cx="58579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800"/>
          </a:p>
          <a:p>
            <a:r>
              <a:rPr lang="fr-FR" sz="2800" b="1"/>
              <a:t>PARTIE 1</a:t>
            </a:r>
            <a:r>
              <a:rPr lang="fr-FR" sz="2800" b="1" smtClean="0"/>
              <a:t>:</a:t>
            </a:r>
          </a:p>
          <a:p>
            <a:endParaRPr lang="fr-FR" sz="2800" smtClean="0"/>
          </a:p>
          <a:p>
            <a:r>
              <a:rPr lang="fr-FR" sz="2800" smtClean="0"/>
              <a:t>Architecture Générale du </a:t>
            </a:r>
            <a:r>
              <a:rPr lang="fr-FR" sz="2800" smtClean="0">
                <a:sym typeface="Symbol"/>
              </a:rPr>
              <a:t></a:t>
            </a:r>
            <a:r>
              <a:rPr lang="fr-FR" sz="2800" smtClean="0"/>
              <a:t>P 8086 </a:t>
            </a:r>
          </a:p>
          <a:p>
            <a:r>
              <a:rPr lang="fr-FR" sz="2800" b="1" smtClean="0"/>
              <a:t> </a:t>
            </a:r>
            <a:endParaRPr lang="fr-FR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0562" y="1271586"/>
            <a:ext cx="7215238" cy="4376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400" smtClean="0"/>
              <a:t>Architecture Générale du </a:t>
            </a:r>
            <a:r>
              <a:rPr lang="fr-FR" sz="2400" smtClean="0">
                <a:sym typeface="Symbol"/>
              </a:rPr>
              <a:t></a:t>
            </a:r>
            <a:r>
              <a:rPr lang="fr-FR" sz="2400" smtClean="0"/>
              <a:t>P 8086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8</a:t>
            </a:fld>
            <a:endParaRPr lang="fr-FR"/>
          </a:p>
        </p:txBody>
      </p:sp>
      <p:sp>
        <p:nvSpPr>
          <p:cNvPr id="11" name="Double flèche horizontale 10"/>
          <p:cNvSpPr/>
          <p:nvPr/>
        </p:nvSpPr>
        <p:spPr>
          <a:xfrm>
            <a:off x="6286512" y="1571612"/>
            <a:ext cx="2286016" cy="3960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tlCol="0" anchor="ctr"/>
          <a:lstStyle/>
          <a:p>
            <a:pPr algn="ctr"/>
            <a:r>
              <a:rPr lang="fr-FR" sz="1400" smtClean="0">
                <a:solidFill>
                  <a:schemeClr val="tx1"/>
                </a:solidFill>
              </a:rPr>
              <a:t>Bus d’adresse</a:t>
            </a:r>
            <a:endParaRPr lang="fr-FR" sz="140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29454" y="1357298"/>
            <a:ext cx="107157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smtClean="0"/>
              <a:t>20 </a:t>
            </a:r>
            <a:r>
              <a:rPr lang="fr-FR" sz="1400"/>
              <a:t>bits </a:t>
            </a:r>
          </a:p>
        </p:txBody>
      </p:sp>
      <p:sp>
        <p:nvSpPr>
          <p:cNvPr id="13" name="Double flèche horizontale 12"/>
          <p:cNvSpPr/>
          <p:nvPr/>
        </p:nvSpPr>
        <p:spPr>
          <a:xfrm>
            <a:off x="6286512" y="2071678"/>
            <a:ext cx="2286016" cy="3960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tlCol="0" anchor="ctr"/>
          <a:lstStyle/>
          <a:p>
            <a:pPr algn="ctr"/>
            <a:r>
              <a:rPr lang="fr-FR" sz="1400" smtClean="0">
                <a:solidFill>
                  <a:schemeClr val="tx1"/>
                </a:solidFill>
              </a:rPr>
              <a:t>Bus de contrôle </a:t>
            </a:r>
            <a:endParaRPr lang="fr-FR" sz="140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929454" y="1857364"/>
            <a:ext cx="107157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smtClean="0"/>
              <a:t>16 </a:t>
            </a:r>
            <a:r>
              <a:rPr lang="fr-FR" sz="1400"/>
              <a:t>bits </a:t>
            </a:r>
          </a:p>
        </p:txBody>
      </p:sp>
      <p:sp>
        <p:nvSpPr>
          <p:cNvPr id="15" name="Double flèche horizontale 14"/>
          <p:cNvSpPr/>
          <p:nvPr/>
        </p:nvSpPr>
        <p:spPr>
          <a:xfrm>
            <a:off x="6286512" y="2571744"/>
            <a:ext cx="2286016" cy="3960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1400" smtClean="0">
                <a:solidFill>
                  <a:schemeClr val="tx1"/>
                </a:solidFill>
              </a:rPr>
              <a:t>Bus de donnée</a:t>
            </a:r>
            <a:endParaRPr lang="fr-FR" sz="140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929454" y="2357430"/>
            <a:ext cx="107157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smtClean="0"/>
              <a:t>16 </a:t>
            </a:r>
            <a:r>
              <a:rPr lang="fr-FR" sz="1400"/>
              <a:t>bits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571868" y="1315508"/>
            <a:ext cx="2286016" cy="1846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fr-FR" sz="1200" b="1" smtClean="0"/>
              <a:t>Bus </a:t>
            </a:r>
            <a:r>
              <a:rPr lang="fr-FR" sz="1200" b="1"/>
              <a:t>d’adresse Interne 20 bits 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3727444" y="4089448"/>
            <a:ext cx="1416060" cy="576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200" b="1" dirty="0" smtClean="0"/>
              <a:t>Décodage</a:t>
            </a:r>
          </a:p>
          <a:p>
            <a:pPr algn="ctr"/>
            <a:r>
              <a:rPr lang="fr-FR" sz="1200" b="1" dirty="0" smtClean="0"/>
              <a:t>Contrôle</a:t>
            </a:r>
          </a:p>
          <a:p>
            <a:pPr algn="ctr"/>
            <a:r>
              <a:rPr lang="fr-FR" sz="1200" b="1" dirty="0" smtClean="0"/>
              <a:t>Séquenceur</a:t>
            </a:r>
            <a:endParaRPr lang="fr-FR" sz="1200" b="1" dirty="0"/>
          </a:p>
        </p:txBody>
      </p:sp>
      <p:sp>
        <p:nvSpPr>
          <p:cNvPr id="21" name="Rectangle 20"/>
          <p:cNvSpPr/>
          <p:nvPr/>
        </p:nvSpPr>
        <p:spPr>
          <a:xfrm>
            <a:off x="5500694" y="5143512"/>
            <a:ext cx="2428892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t"/>
          <a:lstStyle/>
          <a:p>
            <a:pPr algn="ctr"/>
            <a:r>
              <a:rPr lang="fr-FR" sz="1600" b="1" smtClean="0">
                <a:solidFill>
                  <a:srgbClr val="FF0000"/>
                </a:solidFill>
              </a:rPr>
              <a:t>Registre Instruction</a:t>
            </a:r>
            <a:endParaRPr lang="en-US" sz="1600" b="1">
              <a:solidFill>
                <a:srgbClr val="FF0000"/>
              </a:solidFill>
            </a:endParaRPr>
          </a:p>
        </p:txBody>
      </p:sp>
      <p:grpSp>
        <p:nvGrpSpPr>
          <p:cNvPr id="41" name="Groupe 40"/>
          <p:cNvGrpSpPr/>
          <p:nvPr/>
        </p:nvGrpSpPr>
        <p:grpSpPr>
          <a:xfrm>
            <a:off x="713554" y="1000108"/>
            <a:ext cx="4429950" cy="4787934"/>
            <a:chOff x="713554" y="1000108"/>
            <a:chExt cx="4429950" cy="4787934"/>
          </a:xfrm>
        </p:grpSpPr>
        <p:cxnSp>
          <p:nvCxnSpPr>
            <p:cNvPr id="23" name="Connecteur droit 22"/>
            <p:cNvCxnSpPr/>
            <p:nvPr/>
          </p:nvCxnSpPr>
          <p:spPr>
            <a:xfrm>
              <a:off x="714348" y="1000108"/>
              <a:ext cx="2071702" cy="1588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necteur droit 24"/>
            <p:cNvCxnSpPr/>
            <p:nvPr/>
          </p:nvCxnSpPr>
          <p:spPr>
            <a:xfrm rot="5400000">
              <a:off x="-1678825" y="3393281"/>
              <a:ext cx="4786346" cy="1588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necteur droit 27"/>
            <p:cNvCxnSpPr/>
            <p:nvPr/>
          </p:nvCxnSpPr>
          <p:spPr>
            <a:xfrm>
              <a:off x="714348" y="5786454"/>
              <a:ext cx="4429156" cy="1588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necteur droit 29"/>
            <p:cNvCxnSpPr/>
            <p:nvPr/>
          </p:nvCxnSpPr>
          <p:spPr>
            <a:xfrm rot="5400000" flipH="1" flipV="1">
              <a:off x="4106462" y="4751000"/>
              <a:ext cx="2073290" cy="794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Connecteur droit 31"/>
            <p:cNvCxnSpPr/>
            <p:nvPr/>
          </p:nvCxnSpPr>
          <p:spPr>
            <a:xfrm rot="10800000">
              <a:off x="2786050" y="3714752"/>
              <a:ext cx="2357454" cy="1588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necteur droit 35"/>
            <p:cNvCxnSpPr/>
            <p:nvPr/>
          </p:nvCxnSpPr>
          <p:spPr>
            <a:xfrm rot="5400000" flipH="1" flipV="1">
              <a:off x="1428728" y="2357430"/>
              <a:ext cx="2714644" cy="1588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Groupe 54"/>
          <p:cNvGrpSpPr/>
          <p:nvPr/>
        </p:nvGrpSpPr>
        <p:grpSpPr>
          <a:xfrm>
            <a:off x="2786050" y="1000108"/>
            <a:ext cx="5145862" cy="4789934"/>
            <a:chOff x="2786050" y="1000108"/>
            <a:chExt cx="5145862" cy="4789934"/>
          </a:xfrm>
        </p:grpSpPr>
        <p:cxnSp>
          <p:nvCxnSpPr>
            <p:cNvPr id="45" name="Connecteur droit 44"/>
            <p:cNvCxnSpPr/>
            <p:nvPr/>
          </p:nvCxnSpPr>
          <p:spPr>
            <a:xfrm>
              <a:off x="2786050" y="1000108"/>
              <a:ext cx="3528000" cy="1588"/>
            </a:xfrm>
            <a:prstGeom prst="line">
              <a:avLst/>
            </a:prstGeom>
            <a:ln w="38100">
              <a:solidFill>
                <a:srgbClr val="00B0F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cteur droit 46"/>
            <p:cNvCxnSpPr/>
            <p:nvPr/>
          </p:nvCxnSpPr>
          <p:spPr>
            <a:xfrm rot="5400000">
              <a:off x="5242327" y="2072075"/>
              <a:ext cx="2142346" cy="0"/>
            </a:xfrm>
            <a:prstGeom prst="line">
              <a:avLst/>
            </a:prstGeom>
            <a:ln w="38100">
              <a:solidFill>
                <a:srgbClr val="00B0F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Connecteur droit 49"/>
            <p:cNvCxnSpPr/>
            <p:nvPr/>
          </p:nvCxnSpPr>
          <p:spPr>
            <a:xfrm>
              <a:off x="6311912" y="3143248"/>
              <a:ext cx="1620000" cy="1588"/>
            </a:xfrm>
            <a:prstGeom prst="line">
              <a:avLst/>
            </a:prstGeom>
            <a:ln w="38100">
              <a:solidFill>
                <a:srgbClr val="00B0F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Connecteur droit 51"/>
            <p:cNvCxnSpPr/>
            <p:nvPr/>
          </p:nvCxnSpPr>
          <p:spPr>
            <a:xfrm rot="5400000">
              <a:off x="6606586" y="4466248"/>
              <a:ext cx="2646000" cy="1588"/>
            </a:xfrm>
            <a:prstGeom prst="line">
              <a:avLst/>
            </a:prstGeom>
            <a:ln w="38100">
              <a:solidFill>
                <a:srgbClr val="00B0F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Connecteur droit 53"/>
            <p:cNvCxnSpPr/>
            <p:nvPr/>
          </p:nvCxnSpPr>
          <p:spPr>
            <a:xfrm rot="10800000">
              <a:off x="5143504" y="5786454"/>
              <a:ext cx="2786082" cy="1588"/>
            </a:xfrm>
            <a:prstGeom prst="line">
              <a:avLst/>
            </a:prstGeom>
            <a:ln w="38100">
              <a:solidFill>
                <a:srgbClr val="00B0F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ZoneTexte 55"/>
          <p:cNvSpPr txBox="1"/>
          <p:nvPr/>
        </p:nvSpPr>
        <p:spPr>
          <a:xfrm>
            <a:off x="1071538" y="6072206"/>
            <a:ext cx="2214578" cy="646331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  <a:prstDash val="lgDash"/>
          </a:ln>
        </p:spPr>
        <p:txBody>
          <a:bodyPr wrap="square" rtlCol="0">
            <a:spAutoFit/>
          </a:bodyPr>
          <a:lstStyle/>
          <a:p>
            <a:r>
              <a:rPr lang="fr-FR" smtClean="0"/>
              <a:t>Unité d’ exécution</a:t>
            </a:r>
          </a:p>
          <a:p>
            <a:pPr algn="ctr"/>
            <a:r>
              <a:rPr lang="fr-FR" smtClean="0"/>
              <a:t>UE</a:t>
            </a:r>
            <a:endParaRPr lang="fr-FR"/>
          </a:p>
        </p:txBody>
      </p:sp>
      <p:sp>
        <p:nvSpPr>
          <p:cNvPr id="57" name="ZoneTexte 56"/>
          <p:cNvSpPr txBox="1"/>
          <p:nvPr/>
        </p:nvSpPr>
        <p:spPr>
          <a:xfrm>
            <a:off x="5143504" y="6000768"/>
            <a:ext cx="2786082" cy="646331"/>
          </a:xfrm>
          <a:prstGeom prst="rect">
            <a:avLst/>
          </a:prstGeom>
          <a:noFill/>
          <a:ln w="38100">
            <a:solidFill>
              <a:srgbClr val="00B0F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algn="ctr"/>
            <a:r>
              <a:rPr lang="fr-FR"/>
              <a:t>Unité d'Interfaçage </a:t>
            </a:r>
            <a:r>
              <a:rPr lang="fr-FR" smtClean="0"/>
              <a:t>Bus</a:t>
            </a:r>
          </a:p>
          <a:p>
            <a:pPr algn="ctr"/>
            <a:r>
              <a:rPr lang="fr-FR" err="1" smtClean="0"/>
              <a:t>UIB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9</a:t>
            </a:fld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57158" y="857232"/>
            <a:ext cx="81439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Le 8086 comporte deux unités fonctionnelles </a:t>
            </a:r>
            <a:r>
              <a:rPr lang="fr-FR" dirty="0" smtClean="0"/>
              <a:t>qui peuvent </a:t>
            </a:r>
            <a:r>
              <a:rPr lang="fr-FR" dirty="0"/>
              <a:t>travailler en </a:t>
            </a:r>
            <a:r>
              <a:rPr lang="fr-FR" dirty="0" smtClean="0"/>
              <a:t>parallèle : unité d’ exécution (</a:t>
            </a:r>
            <a:r>
              <a:rPr lang="fr-FR" b="1" dirty="0" smtClean="0">
                <a:solidFill>
                  <a:srgbClr val="FF0000"/>
                </a:solidFill>
              </a:rPr>
              <a:t>UE</a:t>
            </a:r>
            <a:r>
              <a:rPr lang="fr-FR" dirty="0" smtClean="0"/>
              <a:t>) et Unité d'Interfaçage Bus (</a:t>
            </a:r>
            <a:r>
              <a:rPr lang="fr-FR" b="1" dirty="0" err="1" smtClean="0">
                <a:solidFill>
                  <a:srgbClr val="FF0000"/>
                </a:solidFill>
              </a:rPr>
              <a:t>UIB</a:t>
            </a:r>
            <a:r>
              <a:rPr lang="fr-FR" dirty="0" smtClean="0"/>
              <a:t>)</a:t>
            </a:r>
          </a:p>
        </p:txBody>
      </p:sp>
      <p:sp>
        <p:nvSpPr>
          <p:cNvPr id="6" name="Rectangle 5"/>
          <p:cNvSpPr/>
          <p:nvPr/>
        </p:nvSpPr>
        <p:spPr>
          <a:xfrm>
            <a:off x="357158" y="3929066"/>
            <a:ext cx="17684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UIB</a:t>
            </a:r>
            <a:r>
              <a:rPr lang="fr-FR" b="1" dirty="0" smtClean="0">
                <a:solidFill>
                  <a:srgbClr val="FF0000"/>
                </a:solidFill>
              </a:rPr>
              <a:t> </a:t>
            </a:r>
            <a:r>
              <a:rPr lang="fr-FR" dirty="0" smtClean="0">
                <a:solidFill>
                  <a:srgbClr val="FF0000"/>
                </a:solidFill>
              </a:rPr>
              <a:t>comporte: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8596" y="1571612"/>
            <a:ext cx="16610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UE </a:t>
            </a:r>
            <a:r>
              <a:rPr lang="fr-FR" dirty="0" smtClean="0">
                <a:solidFill>
                  <a:srgbClr val="FF0000"/>
                </a:solidFill>
              </a:rPr>
              <a:t>comporte: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0034" y="2000240"/>
            <a:ext cx="7500990" cy="646331"/>
          </a:xfrm>
          <a:prstGeom prst="rect">
            <a:avLst/>
          </a:prstGeom>
        </p:spPr>
        <p:txBody>
          <a:bodyPr wrap="square" rIns="0">
            <a:spAutoFit/>
          </a:bodyPr>
          <a:lstStyle/>
          <a:p>
            <a:pPr algn="just">
              <a:buBlip>
                <a:blip r:embed="rId2"/>
              </a:buBlip>
            </a:pPr>
            <a:r>
              <a:rPr lang="fr-FR" b="1" dirty="0" smtClean="0"/>
              <a:t> UAL : </a:t>
            </a:r>
            <a:r>
              <a:rPr lang="fr-FR" dirty="0" smtClean="0"/>
              <a:t>peut être charger par </a:t>
            </a:r>
            <a:r>
              <a:rPr lang="fr-FR" b="1" dirty="0" smtClean="0"/>
              <a:t>2 registre temporaires </a:t>
            </a:r>
            <a:r>
              <a:rPr lang="fr-FR" dirty="0" smtClean="0"/>
              <a:t>(TR) et </a:t>
            </a:r>
            <a:r>
              <a:rPr lang="fr-FR" dirty="0"/>
              <a:t>effectuer des opérations sur des mots de 8 bits ou de 16 </a:t>
            </a:r>
            <a:r>
              <a:rPr lang="fr-FR" dirty="0" smtClean="0"/>
              <a:t>bits. 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500034" y="2643182"/>
            <a:ext cx="7500990" cy="1285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Blip>
                <a:blip r:embed="rId2"/>
              </a:buBlip>
            </a:pPr>
            <a:r>
              <a:rPr lang="fr-FR" b="1" dirty="0"/>
              <a:t> </a:t>
            </a:r>
            <a:r>
              <a:rPr lang="fr-FR" b="1" dirty="0" smtClean="0"/>
              <a:t>Quatre</a:t>
            </a:r>
            <a:r>
              <a:rPr lang="fr-FR" dirty="0" smtClean="0"/>
              <a:t> </a:t>
            </a:r>
            <a:r>
              <a:rPr lang="fr-FR" b="1" dirty="0" smtClean="0"/>
              <a:t>registres </a:t>
            </a:r>
            <a:r>
              <a:rPr lang="fr-FR" b="1" dirty="0"/>
              <a:t>d'intérêt général </a:t>
            </a:r>
            <a:r>
              <a:rPr lang="fr-FR" dirty="0" smtClean="0"/>
              <a:t>(</a:t>
            </a:r>
            <a:r>
              <a:rPr lang="fr-FR" dirty="0" err="1" smtClean="0"/>
              <a:t>AX</a:t>
            </a:r>
            <a:r>
              <a:rPr lang="fr-FR" dirty="0"/>
              <a:t>, </a:t>
            </a:r>
            <a:r>
              <a:rPr lang="fr-FR" dirty="0" err="1"/>
              <a:t>BX</a:t>
            </a:r>
            <a:r>
              <a:rPr lang="fr-FR" dirty="0"/>
              <a:t>, CX et </a:t>
            </a:r>
            <a:r>
              <a:rPr lang="fr-FR" dirty="0" err="1" smtClean="0"/>
              <a:t>DX</a:t>
            </a:r>
            <a:r>
              <a:rPr lang="fr-FR" dirty="0" smtClean="0"/>
              <a:t>), </a:t>
            </a:r>
          </a:p>
          <a:p>
            <a:pPr algn="just">
              <a:lnSpc>
                <a:spcPct val="150000"/>
              </a:lnSpc>
              <a:buBlip>
                <a:blip r:embed="rId2"/>
              </a:buBlip>
            </a:pPr>
            <a:r>
              <a:rPr lang="fr-FR" b="1" dirty="0"/>
              <a:t> </a:t>
            </a:r>
            <a:r>
              <a:rPr lang="fr-FR" b="1" dirty="0" smtClean="0"/>
              <a:t>Deux pointeurs </a:t>
            </a:r>
            <a:r>
              <a:rPr lang="fr-FR" b="1" dirty="0"/>
              <a:t>de pile</a:t>
            </a:r>
            <a:r>
              <a:rPr lang="fr-FR" dirty="0"/>
              <a:t> (</a:t>
            </a:r>
            <a:r>
              <a:rPr lang="fr-FR" dirty="0" err="1"/>
              <a:t>SP</a:t>
            </a:r>
            <a:r>
              <a:rPr lang="fr-FR" dirty="0"/>
              <a:t> et BP), </a:t>
            </a:r>
          </a:p>
          <a:p>
            <a:pPr algn="just">
              <a:lnSpc>
                <a:spcPct val="150000"/>
              </a:lnSpc>
              <a:buBlip>
                <a:blip r:embed="rId2"/>
              </a:buBlip>
            </a:pPr>
            <a:r>
              <a:rPr lang="fr-FR" b="1" dirty="0" smtClean="0"/>
              <a:t> Deux registres </a:t>
            </a:r>
            <a:r>
              <a:rPr lang="fr-FR" b="1" dirty="0"/>
              <a:t>d'index </a:t>
            </a:r>
            <a:r>
              <a:rPr lang="fr-FR" dirty="0"/>
              <a:t>(SI et DI).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8596" y="4357694"/>
            <a:ext cx="835824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fr-FR" b="1" dirty="0" smtClean="0"/>
              <a:t> Quatre registres </a:t>
            </a:r>
            <a:r>
              <a:rPr lang="fr-FR" b="1" dirty="0"/>
              <a:t>de segments </a:t>
            </a:r>
            <a:r>
              <a:rPr lang="fr-FR" dirty="0"/>
              <a:t>(</a:t>
            </a:r>
            <a:r>
              <a:rPr lang="fr-FR" b="1" dirty="0"/>
              <a:t>DS</a:t>
            </a:r>
            <a:r>
              <a:rPr lang="fr-FR" dirty="0"/>
              <a:t>, </a:t>
            </a:r>
            <a:r>
              <a:rPr lang="fr-FR" b="1" dirty="0"/>
              <a:t>CS</a:t>
            </a:r>
            <a:r>
              <a:rPr lang="fr-FR" dirty="0"/>
              <a:t>, </a:t>
            </a:r>
            <a:r>
              <a:rPr lang="fr-FR" b="1" dirty="0"/>
              <a:t>SS</a:t>
            </a:r>
            <a:r>
              <a:rPr lang="fr-FR" dirty="0"/>
              <a:t> et </a:t>
            </a:r>
            <a:r>
              <a:rPr lang="fr-FR" b="1" dirty="0"/>
              <a:t>ES</a:t>
            </a:r>
            <a:r>
              <a:rPr lang="fr-FR" dirty="0"/>
              <a:t>), </a:t>
            </a:r>
            <a:endParaRPr lang="fr-FR" dirty="0" smtClean="0"/>
          </a:p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fr-FR" dirty="0" smtClean="0"/>
              <a:t> </a:t>
            </a:r>
            <a:r>
              <a:rPr lang="fr-FR" b="1" dirty="0" smtClean="0"/>
              <a:t>Un </a:t>
            </a:r>
            <a:r>
              <a:rPr lang="fr-FR" b="1" dirty="0"/>
              <a:t>compteur </a:t>
            </a:r>
            <a:r>
              <a:rPr lang="fr-FR" b="1" dirty="0" smtClean="0"/>
              <a:t>d’instruction </a:t>
            </a:r>
            <a:r>
              <a:rPr lang="fr-FR" dirty="0"/>
              <a:t>(</a:t>
            </a:r>
            <a:r>
              <a:rPr lang="fr-FR" b="1" dirty="0"/>
              <a:t>IP</a:t>
            </a:r>
            <a:r>
              <a:rPr lang="fr-FR" dirty="0"/>
              <a:t> - Instruction Pointer), </a:t>
            </a:r>
            <a:endParaRPr lang="fr-FR" dirty="0" smtClean="0"/>
          </a:p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fr-FR" dirty="0" smtClean="0"/>
              <a:t> </a:t>
            </a:r>
            <a:r>
              <a:rPr lang="fr-FR" b="1" dirty="0" smtClean="0"/>
              <a:t>Une pile </a:t>
            </a:r>
            <a:r>
              <a:rPr lang="fr-FR" dirty="0" smtClean="0"/>
              <a:t>(6 octets) </a:t>
            </a:r>
            <a:r>
              <a:rPr lang="fr-FR" dirty="0"/>
              <a:t>pour stocker </a:t>
            </a:r>
            <a:r>
              <a:rPr lang="fr-FR" dirty="0" smtClean="0"/>
              <a:t>les instruction et données en </a:t>
            </a:r>
            <a:r>
              <a:rPr lang="fr-FR" dirty="0"/>
              <a:t>attente.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0034" y="6131502"/>
            <a:ext cx="70009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Note : Tous les registres sont d'une </a:t>
            </a:r>
            <a:r>
              <a:rPr lang="fr-FR" b="1" dirty="0">
                <a:solidFill>
                  <a:srgbClr val="FF0000"/>
                </a:solidFill>
              </a:rPr>
              <a:t>largeur de 16 bits,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10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286000" y="85723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La segmentation de la mémoire 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2910" y="1357298"/>
            <a:ext cx="79296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2"/>
              </a:buBlip>
            </a:pPr>
            <a:r>
              <a:rPr lang="fr-FR" dirty="0" smtClean="0"/>
              <a:t> La </a:t>
            </a:r>
            <a:r>
              <a:rPr lang="fr-FR" dirty="0"/>
              <a:t>taille du bus d’adresse égale à </a:t>
            </a:r>
            <a:r>
              <a:rPr lang="fr-FR" b="1" dirty="0"/>
              <a:t>20 bits </a:t>
            </a:r>
            <a:r>
              <a:rPr lang="fr-FR" b="1" dirty="0" smtClean="0">
                <a:sym typeface="Symbol"/>
              </a:rPr>
              <a:t></a:t>
            </a:r>
            <a:r>
              <a:rPr lang="fr-FR" b="1" dirty="0" smtClean="0"/>
              <a:t> </a:t>
            </a:r>
            <a:r>
              <a:rPr lang="fr-FR" b="1" dirty="0"/>
              <a:t>La mémoire totale adressable égale 2</a:t>
            </a:r>
            <a:r>
              <a:rPr lang="fr-FR" b="1" baseline="30000" dirty="0"/>
              <a:t>20</a:t>
            </a:r>
            <a:r>
              <a:rPr lang="fr-FR" b="1" dirty="0"/>
              <a:t> octets = 1 Mo </a:t>
            </a:r>
          </a:p>
        </p:txBody>
      </p:sp>
      <p:sp>
        <p:nvSpPr>
          <p:cNvPr id="8" name="Rectangle 7"/>
          <p:cNvSpPr/>
          <p:nvPr/>
        </p:nvSpPr>
        <p:spPr>
          <a:xfrm>
            <a:off x="642910" y="2143116"/>
            <a:ext cx="7715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2"/>
              </a:buBlip>
            </a:pPr>
            <a:r>
              <a:rPr lang="fr-FR" dirty="0" smtClean="0"/>
              <a:t> La </a:t>
            </a:r>
            <a:r>
              <a:rPr lang="fr-FR" dirty="0"/>
              <a:t>taille des registres est </a:t>
            </a:r>
            <a:r>
              <a:rPr lang="fr-FR" b="1" dirty="0"/>
              <a:t>16 bits </a:t>
            </a:r>
            <a:r>
              <a:rPr lang="fr-FR" b="1" dirty="0" smtClean="0">
                <a:sym typeface="Symbol"/>
              </a:rPr>
              <a:t></a:t>
            </a:r>
            <a:r>
              <a:rPr lang="fr-FR" b="1" dirty="0" smtClean="0"/>
              <a:t> </a:t>
            </a:r>
            <a:r>
              <a:rPr lang="fr-FR" b="1" dirty="0"/>
              <a:t>on peut adresser seulement 2</a:t>
            </a:r>
            <a:r>
              <a:rPr lang="fr-FR" b="1" baseline="30000" dirty="0"/>
              <a:t>16</a:t>
            </a:r>
            <a:r>
              <a:rPr lang="fr-FR" b="1" dirty="0"/>
              <a:t> octets = 64 ko. </a:t>
            </a:r>
          </a:p>
        </p:txBody>
      </p:sp>
      <p:sp>
        <p:nvSpPr>
          <p:cNvPr id="9" name="Rectangle 8"/>
          <p:cNvSpPr/>
          <p:nvPr/>
        </p:nvSpPr>
        <p:spPr>
          <a:xfrm>
            <a:off x="642910" y="2928934"/>
            <a:ext cx="82153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2"/>
              </a:buBlip>
            </a:pPr>
            <a:r>
              <a:rPr lang="fr-FR" dirty="0" smtClean="0"/>
              <a:t> La </a:t>
            </a:r>
            <a:r>
              <a:rPr lang="fr-FR" dirty="0"/>
              <a:t>mémoire est donc fractionnée en </a:t>
            </a:r>
            <a:r>
              <a:rPr lang="fr-FR" b="1" dirty="0"/>
              <a:t>pages de 64 ko appelés segments.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642910" y="3500438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2"/>
              </a:buBlip>
            </a:pPr>
            <a:r>
              <a:rPr lang="fr-FR" dirty="0" smtClean="0"/>
              <a:t> Pour adresser une case mémoire donnée,  on </a:t>
            </a:r>
            <a:r>
              <a:rPr lang="fr-FR" dirty="0"/>
              <a:t>utilise alors deux registres </a:t>
            </a:r>
            <a:r>
              <a:rPr lang="fr-FR" dirty="0" smtClean="0"/>
              <a:t>: 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1285852" y="4000504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3"/>
              </a:buBlip>
            </a:pPr>
            <a:r>
              <a:rPr lang="fr-FR" dirty="0" smtClean="0"/>
              <a:t>Un </a:t>
            </a:r>
            <a:r>
              <a:rPr lang="fr-FR" dirty="0"/>
              <a:t>registre pour adresser le segment, appelé </a:t>
            </a:r>
            <a:r>
              <a:rPr lang="fr-FR" b="1" dirty="0"/>
              <a:t>registre segment: CS, DS, SS, ES </a:t>
            </a:r>
          </a:p>
          <a:p>
            <a:pPr>
              <a:buBlip>
                <a:blip r:embed="rId3"/>
              </a:buBlip>
            </a:pPr>
            <a:r>
              <a:rPr lang="fr-FR" dirty="0" smtClean="0"/>
              <a:t>Un </a:t>
            </a:r>
            <a:r>
              <a:rPr lang="fr-FR" dirty="0"/>
              <a:t>registre pour adresser à l'intérieur du segment, appelé </a:t>
            </a:r>
            <a:r>
              <a:rPr lang="fr-FR" b="1" dirty="0"/>
              <a:t>registre offset: IP, </a:t>
            </a:r>
            <a:r>
              <a:rPr lang="fr-FR" b="1" dirty="0" err="1"/>
              <a:t>SP</a:t>
            </a:r>
            <a:r>
              <a:rPr lang="fr-FR" b="1" dirty="0"/>
              <a:t>, BP, SI, DI.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14348" y="5286388"/>
            <a:ext cx="64928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Blip>
                <a:blip r:embed="rId2"/>
              </a:buBlip>
            </a:pPr>
            <a:r>
              <a:rPr lang="fr-FR" dirty="0" smtClean="0">
                <a:solidFill>
                  <a:prstClr val="black"/>
                </a:solidFill>
              </a:rPr>
              <a:t>Une </a:t>
            </a:r>
            <a:r>
              <a:rPr lang="fr-FR" dirty="0">
                <a:solidFill>
                  <a:prstClr val="black"/>
                </a:solidFill>
              </a:rPr>
              <a:t>adresse se présente sous la forme </a:t>
            </a:r>
            <a:r>
              <a:rPr lang="fr-FR" b="1" dirty="0" err="1">
                <a:solidFill>
                  <a:prstClr val="black"/>
                </a:solidFill>
              </a:rPr>
              <a:t>segment:offset</a:t>
            </a:r>
            <a:r>
              <a:rPr lang="fr-FR" b="1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85786" y="5715016"/>
            <a:ext cx="7786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 segment </a:t>
            </a:r>
            <a:r>
              <a:rPr lang="fr-FR" dirty="0"/>
              <a:t>localise le début d’une zone mémoire de 64Ko </a:t>
            </a:r>
          </a:p>
          <a:p>
            <a:r>
              <a:rPr lang="fr-FR" dirty="0" smtClean="0"/>
              <a:t>L’offset </a:t>
            </a:r>
            <a:r>
              <a:rPr lang="fr-FR" dirty="0"/>
              <a:t>précise l’adresse relative par rapport au début de segment.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906888" cy="418058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Architecture interne du 8086 :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11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2699792" y="836712"/>
            <a:ext cx="30027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Gestion de la mémoire :</a:t>
            </a:r>
            <a:endParaRPr lang="fr-FR" b="1" dirty="0"/>
          </a:p>
        </p:txBody>
      </p:sp>
      <p:pic>
        <p:nvPicPr>
          <p:cNvPr id="1026" name="Picture 2" descr="Gestion de la mémoire pour le 80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1124744"/>
            <a:ext cx="5011064" cy="4343400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107504" y="1268760"/>
            <a:ext cx="4320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latin typeface="Times" pitchFamily="18" charset="0"/>
                <a:cs typeface="Times" pitchFamily="18" charset="0"/>
              </a:rPr>
              <a:t>L'espace mémoire adressable  (1 MO = 2</a:t>
            </a:r>
            <a:r>
              <a:rPr lang="fr-FR" baseline="30000" dirty="0" smtClean="0">
                <a:latin typeface="Times" pitchFamily="18" charset="0"/>
                <a:cs typeface="Times" pitchFamily="18" charset="0"/>
              </a:rPr>
              <a:t>20</a:t>
            </a:r>
            <a:r>
              <a:rPr lang="fr-FR" dirty="0" smtClean="0">
                <a:latin typeface="Times" pitchFamily="18" charset="0"/>
                <a:cs typeface="Times" pitchFamily="18" charset="0"/>
              </a:rPr>
              <a:t> , 20  bits du bus d'adresse ) </a:t>
            </a:r>
            <a:endParaRPr lang="fr-FR" dirty="0">
              <a:latin typeface="Times" pitchFamily="18" charset="0"/>
              <a:cs typeface="Times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9512" y="2289646"/>
            <a:ext cx="36724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 smtClean="0">
                <a:latin typeface="Times" pitchFamily="18" charset="0"/>
                <a:cs typeface="Times" pitchFamily="18" charset="0"/>
              </a:rPr>
              <a:t>Le compteur de programme (IP) est de 16 bits donc la possibilité d'adressage est de 2 </a:t>
            </a:r>
            <a:r>
              <a:rPr lang="fr-FR" baseline="30000" dirty="0" smtClean="0">
                <a:latin typeface="Times" pitchFamily="18" charset="0"/>
                <a:cs typeface="Times" pitchFamily="18" charset="0"/>
              </a:rPr>
              <a:t>16</a:t>
            </a:r>
            <a:r>
              <a:rPr lang="fr-FR" dirty="0" smtClean="0">
                <a:latin typeface="Times" pitchFamily="18" charset="0"/>
                <a:cs typeface="Times" pitchFamily="18" charset="0"/>
              </a:rPr>
              <a:t> = 64 Ko</a:t>
            </a:r>
            <a:endParaRPr lang="fr-FR" dirty="0">
              <a:latin typeface="Times" pitchFamily="18" charset="0"/>
              <a:cs typeface="Times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51520" y="537321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latin typeface="Times" pitchFamily="18" charset="0"/>
                <a:cs typeface="Times" pitchFamily="18" charset="0"/>
              </a:rPr>
              <a:t>Le  déplacement  (offset)  à l'intérieur du segment se fait par un registre de décalage qui permet de trouver une information à l'intérieur du segment.</a:t>
            </a:r>
            <a:endParaRPr lang="fr-FR" dirty="0">
              <a:latin typeface="Times" pitchFamily="18" charset="0"/>
              <a:cs typeface="Times" pitchFamily="18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251520" y="4582869"/>
            <a:ext cx="3528392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just"/>
            <a:r>
              <a:rPr lang="fr-FR" dirty="0" smtClean="0">
                <a:latin typeface="Times" pitchFamily="18" charset="0"/>
                <a:cs typeface="Times" pitchFamily="18" charset="0"/>
              </a:rPr>
              <a:t>Chaque segment  débute à l'endroit  </a:t>
            </a:r>
          </a:p>
          <a:p>
            <a:pPr algn="just"/>
            <a:r>
              <a:rPr lang="fr-FR" dirty="0" smtClean="0">
                <a:latin typeface="Times" pitchFamily="18" charset="0"/>
                <a:cs typeface="Times" pitchFamily="18" charset="0"/>
              </a:rPr>
              <a:t>spécifié  par  le registre segment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79512" y="3574757"/>
            <a:ext cx="4032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  <a:latin typeface="Times" pitchFamily="18" charset="0"/>
                <a:cs typeface="Times" pitchFamily="18" charset="0"/>
              </a:rPr>
              <a:t>Mémoire est divisé en quatre segment logiques allant jusqu'à 64 KO chacun.</a:t>
            </a:r>
            <a:endParaRPr lang="fr-FR" b="1" dirty="0">
              <a:solidFill>
                <a:srgbClr val="0000FF"/>
              </a:solidFill>
              <a:latin typeface="Times" pitchFamily="18" charset="0"/>
              <a:cs typeface="Times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51520" y="6095037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Times" pitchFamily="18" charset="0"/>
                <a:cs typeface="Times" pitchFamily="18" charset="0"/>
              </a:rPr>
              <a:t>Exemple:  </a:t>
            </a:r>
            <a:r>
              <a:rPr lang="fr-FR" dirty="0" smtClean="0">
                <a:latin typeface="Times" pitchFamily="18" charset="0"/>
                <a:cs typeface="Times" pitchFamily="18" charset="0"/>
              </a:rPr>
              <a:t>la paire de registre  CS:IP : pointe sur le code d'une instruction (CS: registre segment et IP: Déplacement)</a:t>
            </a:r>
            <a:endParaRPr lang="fr-FR" dirty="0">
              <a:latin typeface="Times" pitchFamily="18" charset="0"/>
              <a:cs typeface="Times" pitchFamily="18" charset="0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7524328" y="148478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0FFF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906888" cy="418058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Architecture interne du 8086 :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12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539552" y="836712"/>
            <a:ext cx="52405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Gestion de la mémoire : </a:t>
            </a:r>
            <a:r>
              <a:rPr lang="fr-FR" b="1" u="sng" dirty="0" smtClean="0"/>
              <a:t>Adresse physique </a:t>
            </a:r>
            <a:endParaRPr lang="fr-FR" b="1" dirty="0" smtClean="0"/>
          </a:p>
          <a:p>
            <a:endParaRPr lang="fr-FR" b="1" dirty="0"/>
          </a:p>
        </p:txBody>
      </p:sp>
      <p:sp>
        <p:nvSpPr>
          <p:cNvPr id="14" name="Rectangle 13"/>
          <p:cNvSpPr/>
          <p:nvPr/>
        </p:nvSpPr>
        <p:spPr>
          <a:xfrm>
            <a:off x="539552" y="1268760"/>
            <a:ext cx="79208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L’adresse de 20 bits est formée par la juxtaposition d'un registre segment (16 bits de poids fort) et d'un déplacement </a:t>
            </a:r>
            <a:r>
              <a:rPr lang="fr-FR" i="1" dirty="0" smtClean="0"/>
              <a:t>(offse</a:t>
            </a:r>
            <a:r>
              <a:rPr lang="fr-FR" dirty="0" smtClean="0"/>
              <a:t>t, 16 bits de poids faible). </a:t>
            </a:r>
          </a:p>
          <a:p>
            <a:endParaRPr lang="fr-FR" dirty="0" smtClean="0"/>
          </a:p>
          <a:p>
            <a:r>
              <a:rPr lang="fr-FR" dirty="0" smtClean="0"/>
              <a:t>Le schéma de la figure  suivante illustre la formation d'une adresse 20 bits à partir du segment et du déplacement sur 16 bits :</a:t>
            </a:r>
            <a:endParaRPr lang="fr-FR" dirty="0"/>
          </a:p>
        </p:txBody>
      </p:sp>
      <p:pic>
        <p:nvPicPr>
          <p:cNvPr id="56322" name="Picture 2" descr="Adresse physique et Segmentation de la mémoi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212976"/>
            <a:ext cx="6153150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13</a:t>
            </a:fld>
            <a:endParaRPr lang="fr-FR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500174"/>
            <a:ext cx="7286676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2286000" y="92867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Les registres 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14</a:t>
            </a:fld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7143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Les registres </a:t>
            </a:r>
            <a:r>
              <a:rPr lang="fr-FR" dirty="0" smtClean="0">
                <a:solidFill>
                  <a:schemeClr val="dk1"/>
                </a:solidFill>
              </a:rPr>
              <a:t>généraux</a:t>
            </a:r>
            <a:r>
              <a:rPr lang="fr-FR" b="1" dirty="0" smtClean="0">
                <a:solidFill>
                  <a:srgbClr val="FF0000"/>
                </a:solidFill>
              </a:rPr>
              <a:t> </a:t>
            </a:r>
            <a:endParaRPr lang="fr-FR" b="1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357158" y="1071547"/>
          <a:ext cx="8286808" cy="45341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43206"/>
                <a:gridCol w="5643602"/>
              </a:tblGrid>
              <a:tr h="31547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Registres </a:t>
                      </a:r>
                      <a:endParaRPr lang="fr-FR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Usage </a:t>
                      </a:r>
                      <a:r>
                        <a:rPr kumimoji="0" lang="fr-FR" sz="1600" b="1" kern="1200" baseline="0" dirty="0" smtClean="0"/>
                        <a:t>général et </a:t>
                      </a:r>
                      <a:endParaRPr lang="fr-FR" sz="1600" b="1" dirty="0"/>
                    </a:p>
                  </a:txBody>
                  <a:tcPr anchor="ctr"/>
                </a:tc>
              </a:tr>
              <a:tr h="544905">
                <a:tc>
                  <a:txBody>
                    <a:bodyPr/>
                    <a:lstStyle/>
                    <a:p>
                      <a:r>
                        <a:rPr kumimoji="0" lang="fr-FR" sz="1600" b="1" kern="1200" baseline="0" dirty="0" err="1" smtClean="0"/>
                        <a:t>AX</a:t>
                      </a:r>
                      <a:r>
                        <a:rPr kumimoji="0" lang="fr-FR" sz="1600" b="0" kern="1200" baseline="0" dirty="0" smtClean="0"/>
                        <a:t>: Accumulateur 	</a:t>
                      </a:r>
                      <a:endParaRPr kumimoji="0" lang="fr-F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fr-FR" sz="1600" b="0" kern="1200" baseline="0" dirty="0" smtClean="0"/>
                        <a:t>Obligatoire pour la multiplication et la division et ne peut pas servir pour l'adressage </a:t>
                      </a:r>
                      <a:endParaRPr kumimoji="0" lang="fr-F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15472">
                <a:tc>
                  <a:txBody>
                    <a:bodyPr/>
                    <a:lstStyle/>
                    <a:p>
                      <a:r>
                        <a:rPr kumimoji="0" lang="fr-FR" sz="1600" b="1" kern="1200" baseline="0" dirty="0" err="1" smtClean="0"/>
                        <a:t>BX</a:t>
                      </a:r>
                      <a:r>
                        <a:rPr kumimoji="0" lang="fr-FR" sz="1600" b="0" kern="1200" baseline="0" dirty="0" smtClean="0"/>
                        <a:t> : Base 	</a:t>
                      </a:r>
                      <a:endParaRPr kumimoji="0" lang="fr-F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fr-FR" sz="1600" b="0" kern="1200" baseline="0" dirty="0" smtClean="0"/>
                        <a:t>Adressage </a:t>
                      </a:r>
                      <a:endParaRPr kumimoji="0" lang="fr-F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53333">
                <a:tc>
                  <a:txBody>
                    <a:bodyPr/>
                    <a:lstStyle/>
                    <a:p>
                      <a:r>
                        <a:rPr kumimoji="0" lang="fr-FR" sz="1600" b="1" kern="1200" baseline="0" dirty="0" smtClean="0"/>
                        <a:t>CX</a:t>
                      </a:r>
                      <a:r>
                        <a:rPr kumimoji="0" lang="fr-FR" sz="1600" b="0" kern="1200" baseline="0" dirty="0" smtClean="0"/>
                        <a:t> : Comptage et calcul </a:t>
                      </a:r>
                      <a:endParaRPr kumimoji="0" lang="fr-F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fr-FR" sz="1600" b="0" kern="1200" baseline="0" dirty="0" smtClean="0"/>
                        <a:t>Compteur de répétition. </a:t>
                      </a:r>
                      <a:endParaRPr kumimoji="0" lang="fr-F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4905">
                <a:tc>
                  <a:txBody>
                    <a:bodyPr/>
                    <a:lstStyle/>
                    <a:p>
                      <a:r>
                        <a:rPr kumimoji="0" lang="fr-FR" sz="1600" b="1" kern="1200" baseline="0" dirty="0" err="1" smtClean="0"/>
                        <a:t>DX</a:t>
                      </a:r>
                      <a:r>
                        <a:rPr kumimoji="0" lang="fr-FR" sz="1600" b="0" kern="1200" baseline="0" dirty="0" smtClean="0"/>
                        <a:t> : Data 	</a:t>
                      </a:r>
                      <a:endParaRPr kumimoji="0" lang="fr-F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fr-FR" sz="1600" b="0" kern="1200" baseline="0" dirty="0" smtClean="0"/>
                        <a:t>Extension au registre </a:t>
                      </a:r>
                      <a:r>
                        <a:rPr kumimoji="0" lang="fr-FR" sz="1600" b="0" kern="1200" baseline="0" dirty="0" err="1" smtClean="0"/>
                        <a:t>AX</a:t>
                      </a:r>
                      <a:r>
                        <a:rPr kumimoji="0" lang="fr-FR" sz="1600" b="0" kern="1200" baseline="0" dirty="0" smtClean="0"/>
                        <a:t> pour contenir un nombre 32 bits dans la multiplication et la division 16 bits </a:t>
                      </a:r>
                      <a:endParaRPr kumimoji="0" lang="fr-F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4905">
                <a:tc>
                  <a:txBody>
                    <a:bodyPr/>
                    <a:lstStyle/>
                    <a:p>
                      <a:r>
                        <a:rPr kumimoji="0" lang="fr-FR" sz="1600" b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</a:t>
                      </a:r>
                      <a:r>
                        <a:rPr kumimoji="0" lang="fr-FR" sz="16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Pointeur de Pile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fr-FR" sz="16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Utilisé </a:t>
                      </a:r>
                      <a:r>
                        <a:rPr kumimoji="0" lang="fr-FR" sz="1600" b="1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uniquement</a:t>
                      </a:r>
                      <a:r>
                        <a:rPr kumimoji="0" lang="fr-FR" sz="16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pour l'accès à la pile. Pointe sur la tête de la pile </a:t>
                      </a:r>
                    </a:p>
                  </a:txBody>
                  <a:tcPr anchor="ctr"/>
                </a:tc>
              </a:tr>
              <a:tr h="453333">
                <a:tc>
                  <a:txBody>
                    <a:bodyPr/>
                    <a:lstStyle/>
                    <a:p>
                      <a:r>
                        <a:rPr kumimoji="0" lang="fr-FR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BP</a:t>
                      </a:r>
                      <a:r>
                        <a:rPr kumimoji="0" lang="fr-FR" sz="16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Pointeur de Base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fr-FR" sz="16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Adressage comme registre de base (</a:t>
                      </a:r>
                      <a:r>
                        <a:rPr kumimoji="0" lang="fr-FR" sz="1600" b="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BX</a:t>
                      </a:r>
                      <a:r>
                        <a:rPr kumimoji="0" lang="fr-FR" sz="16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anchor="ctr"/>
                </a:tc>
              </a:tr>
              <a:tr h="544905">
                <a:tc>
                  <a:txBody>
                    <a:bodyPr/>
                    <a:lstStyle/>
                    <a:p>
                      <a:r>
                        <a:rPr kumimoji="0" lang="fr-FR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 </a:t>
                      </a:r>
                      <a:r>
                        <a:rPr kumimoji="0" lang="fr-FR" sz="16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Registre d'index (source)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fr-FR" sz="16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Adressage comme registre d’index de l'opérande source. </a:t>
                      </a:r>
                    </a:p>
                  </a:txBody>
                  <a:tcPr anchor="ctr"/>
                </a:tc>
              </a:tr>
              <a:tr h="640486">
                <a:tc>
                  <a:txBody>
                    <a:bodyPr/>
                    <a:lstStyle/>
                    <a:p>
                      <a:r>
                        <a:rPr kumimoji="0" lang="fr-FR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 </a:t>
                      </a:r>
                      <a:r>
                        <a:rPr kumimoji="0" lang="fr-FR" sz="16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Registre d'index (destination) 	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fr-FR" sz="16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Adressage comme registre d’index de l'opérande destination 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Architecture interne du 8086 :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15</a:t>
            </a:fld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7143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Les registres de segment </a:t>
            </a:r>
            <a:endParaRPr lang="fr-FR" b="1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357158" y="1071546"/>
          <a:ext cx="8286808" cy="385765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14512"/>
                <a:gridCol w="6572296"/>
              </a:tblGrid>
              <a:tr h="375523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Registres </a:t>
                      </a:r>
                      <a:endParaRPr lang="fr-FR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Usage </a:t>
                      </a:r>
                      <a:r>
                        <a:rPr kumimoji="0" lang="fr-FR" sz="1600" b="1" kern="1200" baseline="0" dirty="0" smtClean="0"/>
                        <a:t>général et </a:t>
                      </a:r>
                      <a:endParaRPr lang="fr-FR" sz="1600" b="1" dirty="0"/>
                    </a:p>
                  </a:txBody>
                  <a:tcPr anchor="ctr"/>
                </a:tc>
              </a:tr>
              <a:tr h="1331402">
                <a:tc>
                  <a:txBody>
                    <a:bodyPr/>
                    <a:lstStyle/>
                    <a:p>
                      <a:r>
                        <a:rPr lang="fr-FR" sz="1800" b="1" baseline="0" dirty="0" smtClean="0">
                          <a:solidFill>
                            <a:srgbClr val="000000"/>
                          </a:solidFill>
                          <a:latin typeface="Century Schoolbook"/>
                        </a:rPr>
                        <a:t>CS : Code Segment </a:t>
                      </a:r>
                      <a:endParaRPr lang="fr-FR" sz="1800" baseline="0" dirty="0" smtClean="0">
                        <a:solidFill>
                          <a:srgbClr val="000000"/>
                        </a:solidFill>
                        <a:latin typeface="Century Schoolbook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aseline="0" dirty="0" smtClean="0">
                          <a:solidFill>
                            <a:srgbClr val="000000"/>
                          </a:solidFill>
                          <a:latin typeface="Wingdings"/>
                        </a:rPr>
                        <a:t> </a:t>
                      </a:r>
                      <a:r>
                        <a:rPr lang="fr-FR" sz="1800" baseline="0" dirty="0" smtClean="0">
                          <a:solidFill>
                            <a:srgbClr val="000000"/>
                          </a:solidFill>
                          <a:latin typeface="Century Schoolbook"/>
                        </a:rPr>
                        <a:t>Définit le début de la mémoire programme dans laquelle sont stockées les instructions du programme. </a:t>
                      </a:r>
                    </a:p>
                    <a:p>
                      <a:r>
                        <a:rPr lang="fr-FR" sz="1800" baseline="0" dirty="0" smtClean="0">
                          <a:solidFill>
                            <a:srgbClr val="000000"/>
                          </a:solidFill>
                          <a:latin typeface="Wingdings"/>
                        </a:rPr>
                        <a:t> </a:t>
                      </a:r>
                      <a:r>
                        <a:rPr lang="fr-FR" sz="1800" baseline="0" dirty="0" smtClean="0">
                          <a:solidFill>
                            <a:srgbClr val="000000"/>
                          </a:solidFill>
                          <a:latin typeface="Century Schoolbook"/>
                        </a:rPr>
                        <a:t>Les adresses des différentes instructions du programme sont relatives à CS </a:t>
                      </a:r>
                    </a:p>
                  </a:txBody>
                  <a:tcPr anchor="ctr"/>
                </a:tc>
              </a:tr>
              <a:tr h="716909">
                <a:tc>
                  <a:txBody>
                    <a:bodyPr/>
                    <a:lstStyle/>
                    <a:p>
                      <a:r>
                        <a:rPr lang="fr-FR" sz="1800" b="1" baseline="0" dirty="0" smtClean="0">
                          <a:solidFill>
                            <a:srgbClr val="000000"/>
                          </a:solidFill>
                          <a:latin typeface="Century Schoolbook"/>
                        </a:rPr>
                        <a:t>DS : Data Segment</a:t>
                      </a:r>
                      <a:endParaRPr lang="fr-FR" sz="1800" baseline="0" dirty="0" smtClean="0">
                        <a:solidFill>
                          <a:srgbClr val="000000"/>
                        </a:solidFill>
                        <a:latin typeface="Century Schoolbook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aseline="0" dirty="0" smtClean="0">
                          <a:solidFill>
                            <a:srgbClr val="000000"/>
                          </a:solidFill>
                          <a:latin typeface="Wingdings"/>
                        </a:rPr>
                        <a:t> </a:t>
                      </a:r>
                      <a:r>
                        <a:rPr lang="fr-FR" sz="1800" baseline="0" dirty="0" smtClean="0">
                          <a:solidFill>
                            <a:srgbClr val="000000"/>
                          </a:solidFill>
                          <a:latin typeface="Century Schoolbook"/>
                        </a:rPr>
                        <a:t>Définit le début de la mémoire de données dans laquelle sont stockées toutes les données traitées par le programme. </a:t>
                      </a:r>
                    </a:p>
                  </a:txBody>
                  <a:tcPr anchor="ctr"/>
                </a:tc>
              </a:tr>
              <a:tr h="716909">
                <a:tc>
                  <a:txBody>
                    <a:bodyPr/>
                    <a:lstStyle/>
                    <a:p>
                      <a:r>
                        <a:rPr kumimoji="0" lang="fr-FR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SS : </a:t>
                      </a:r>
                      <a:r>
                        <a:rPr kumimoji="0" lang="fr-FR" sz="1800" b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Stack</a:t>
                      </a:r>
                      <a:r>
                        <a:rPr kumimoji="0" lang="fr-FR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Segment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aseline="0" dirty="0" smtClean="0">
                          <a:solidFill>
                            <a:srgbClr val="000000"/>
                          </a:solidFill>
                          <a:latin typeface="Wingdings"/>
                        </a:rPr>
                        <a:t> </a:t>
                      </a:r>
                      <a:r>
                        <a:rPr kumimoji="0" lang="fr-F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Définit le début de la pile. </a:t>
                      </a:r>
                    </a:p>
                    <a:p>
                      <a:r>
                        <a:rPr lang="fr-FR" sz="1800" baseline="0" dirty="0" smtClean="0">
                          <a:solidFill>
                            <a:srgbClr val="000000"/>
                          </a:solidFill>
                          <a:latin typeface="Wingdings"/>
                        </a:rPr>
                        <a:t> </a:t>
                      </a:r>
                      <a:r>
                        <a:rPr kumimoji="0" lang="fr-FR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</a:t>
                      </a:r>
                      <a:r>
                        <a:rPr kumimoji="0" lang="fr-F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permet de gérer l’empilement et le dépilement. </a:t>
                      </a:r>
                      <a:endParaRPr kumimoji="0" lang="fr-F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716909">
                <a:tc>
                  <a:txBody>
                    <a:bodyPr/>
                    <a:lstStyle/>
                    <a:p>
                      <a:r>
                        <a:rPr kumimoji="0" lang="fr-FR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 : Extra Segment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aseline="0" dirty="0" smtClean="0">
                          <a:solidFill>
                            <a:srgbClr val="000000"/>
                          </a:solidFill>
                          <a:latin typeface="Wingdings"/>
                        </a:rPr>
                        <a:t> </a:t>
                      </a:r>
                      <a:r>
                        <a:rPr kumimoji="0" lang="fr-F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Définit le début d'un segment auxiliaire pour données 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85720" y="5357826"/>
            <a:ext cx="8102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dirty="0" smtClean="0"/>
              <a:t>Le pointeur </a:t>
            </a:r>
            <a:r>
              <a:rPr lang="fr-FR" dirty="0"/>
              <a:t>d’instruction (IP), appelé aussi Compteur Ordinal (</a:t>
            </a:r>
            <a:r>
              <a:rPr lang="fr-FR" dirty="0" err="1"/>
              <a:t>C.O</a:t>
            </a:r>
            <a:r>
              <a:rPr lang="fr-FR" dirty="0"/>
              <a:t>.) permet de pointer TOUJOURS le premier octet de l’instruction suivante. </a:t>
            </a:r>
          </a:p>
        </p:txBody>
      </p:sp>
      <p:sp>
        <p:nvSpPr>
          <p:cNvPr id="8" name="Rectangle 7"/>
          <p:cNvSpPr/>
          <p:nvPr/>
        </p:nvSpPr>
        <p:spPr>
          <a:xfrm>
            <a:off x="2286000" y="507207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Le pointeur d’instruction 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16</a:t>
            </a:fld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Registre d’état (Flags)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214422"/>
            <a:ext cx="764386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428596" y="1928802"/>
            <a:ext cx="7786742" cy="3328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buBlip>
                <a:blip r:embed="rId3"/>
              </a:buBlip>
            </a:pPr>
            <a:r>
              <a:rPr lang="fr-FR" b="1" dirty="0" smtClean="0"/>
              <a:t>C </a:t>
            </a:r>
            <a:r>
              <a:rPr lang="fr-FR" b="1" dirty="0"/>
              <a:t>(Carry) : </a:t>
            </a:r>
            <a:r>
              <a:rPr lang="fr-FR" dirty="0"/>
              <a:t>indique qu’il y a une retenue du résultat à 8 bits ou 16 bits. </a:t>
            </a:r>
          </a:p>
          <a:p>
            <a:pPr>
              <a:lnSpc>
                <a:spcPct val="200000"/>
              </a:lnSpc>
              <a:buBlip>
                <a:blip r:embed="rId3"/>
              </a:buBlip>
            </a:pPr>
            <a:r>
              <a:rPr lang="fr-FR" b="1" dirty="0" smtClean="0"/>
              <a:t>P </a:t>
            </a:r>
            <a:r>
              <a:rPr lang="fr-FR" b="1" dirty="0"/>
              <a:t>(Parité) : </a:t>
            </a:r>
            <a:r>
              <a:rPr lang="fr-FR" dirty="0"/>
              <a:t>indique que le nombre de 1 est un nombre pair. </a:t>
            </a:r>
          </a:p>
          <a:p>
            <a:pPr>
              <a:lnSpc>
                <a:spcPct val="200000"/>
              </a:lnSpc>
              <a:buBlip>
                <a:blip r:embed="rId3"/>
              </a:buBlip>
            </a:pPr>
            <a:r>
              <a:rPr lang="fr-FR" b="1" dirty="0" smtClean="0"/>
              <a:t>Z </a:t>
            </a:r>
            <a:r>
              <a:rPr lang="fr-FR" b="1" dirty="0"/>
              <a:t>(Zéro) : </a:t>
            </a:r>
            <a:r>
              <a:rPr lang="fr-FR" dirty="0"/>
              <a:t>indique que le résultat est nul. </a:t>
            </a:r>
          </a:p>
          <a:p>
            <a:pPr>
              <a:lnSpc>
                <a:spcPct val="200000"/>
              </a:lnSpc>
              <a:buBlip>
                <a:blip r:embed="rId3"/>
              </a:buBlip>
            </a:pPr>
            <a:r>
              <a:rPr lang="fr-FR" b="1" dirty="0" smtClean="0"/>
              <a:t>S (Signe</a:t>
            </a:r>
            <a:r>
              <a:rPr lang="fr-FR" b="1" dirty="0"/>
              <a:t>) : </a:t>
            </a:r>
            <a:r>
              <a:rPr lang="fr-FR" dirty="0"/>
              <a:t>indique le signe du résultat </a:t>
            </a:r>
          </a:p>
          <a:p>
            <a:pPr>
              <a:lnSpc>
                <a:spcPct val="200000"/>
              </a:lnSpc>
              <a:buBlip>
                <a:blip r:embed="rId3"/>
              </a:buBlip>
            </a:pPr>
            <a:r>
              <a:rPr lang="fr-FR" b="1" dirty="0" smtClean="0"/>
              <a:t>O </a:t>
            </a:r>
            <a:r>
              <a:rPr lang="fr-FR" b="1" dirty="0"/>
              <a:t>(</a:t>
            </a:r>
            <a:r>
              <a:rPr lang="fr-FR" b="1" dirty="0" err="1"/>
              <a:t>Overflow</a:t>
            </a:r>
            <a:r>
              <a:rPr lang="fr-FR" b="1" dirty="0"/>
              <a:t>): </a:t>
            </a:r>
            <a:r>
              <a:rPr lang="fr-FR" dirty="0"/>
              <a:t>indique un dépassement de capacité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17</a:t>
            </a:fld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Format d’instruction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844824"/>
            <a:ext cx="493395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500034" y="1357298"/>
            <a:ext cx="8001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3"/>
              </a:buBlip>
            </a:pPr>
            <a:r>
              <a:rPr lang="fr-FR" dirty="0" smtClean="0"/>
              <a:t>La </a:t>
            </a:r>
            <a:r>
              <a:rPr lang="fr-FR" dirty="0"/>
              <a:t>structure la plus générale d’une instruction est la suivante : </a:t>
            </a:r>
          </a:p>
        </p:txBody>
      </p:sp>
      <p:sp>
        <p:nvSpPr>
          <p:cNvPr id="9" name="Rectangle 8"/>
          <p:cNvSpPr/>
          <p:nvPr/>
        </p:nvSpPr>
        <p:spPr>
          <a:xfrm>
            <a:off x="539552" y="2636912"/>
            <a:ext cx="77867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L’opération </a:t>
            </a:r>
            <a:r>
              <a:rPr lang="fr-FR" dirty="0"/>
              <a:t>est réalisée entre les 2 opérandes et le résultat est toujours récupéré dans l’opérande de gauche.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1472" y="3786190"/>
            <a:ext cx="7929618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fr-FR" dirty="0" smtClean="0"/>
              <a:t>Il y a aussi des instructions qui agissent sur un seul opérande  </a:t>
            </a:r>
          </a:p>
          <a:p>
            <a:pPr>
              <a:lnSpc>
                <a:spcPct val="150000"/>
              </a:lnSpc>
            </a:pPr>
            <a:r>
              <a:rPr lang="fr-FR" b="1" dirty="0" smtClean="0"/>
              <a:t>	INST Opérande </a:t>
            </a:r>
          </a:p>
          <a:p>
            <a:pPr>
              <a:lnSpc>
                <a:spcPct val="150000"/>
              </a:lnSpc>
            </a:pPr>
            <a:r>
              <a:rPr lang="fr-FR" i="1" dirty="0" smtClean="0">
                <a:latin typeface="Times New Roman" pitchFamily="18" charset="0"/>
              </a:rPr>
              <a:t>Exemple : INC</a:t>
            </a:r>
            <a:r>
              <a:rPr lang="fr-FR" dirty="0" smtClean="0">
                <a:latin typeface="Times New Roman" pitchFamily="18" charset="0"/>
              </a:rPr>
              <a:t>, </a:t>
            </a:r>
            <a:r>
              <a:rPr lang="fr-FR" i="1" dirty="0" smtClean="0">
                <a:latin typeface="Times New Roman" pitchFamily="18" charset="0"/>
              </a:rPr>
              <a:t>DEC</a:t>
            </a:r>
            <a:r>
              <a:rPr lang="fr-FR" dirty="0" smtClean="0">
                <a:latin typeface="Times New Roman" pitchFamily="18" charset="0"/>
              </a:rPr>
              <a:t>, </a:t>
            </a:r>
            <a:r>
              <a:rPr lang="fr-FR" i="1" dirty="0" smtClean="0">
                <a:latin typeface="Times New Roman" pitchFamily="18" charset="0"/>
              </a:rPr>
              <a:t>NEG</a:t>
            </a:r>
            <a:r>
              <a:rPr lang="fr-FR" dirty="0" smtClean="0">
                <a:latin typeface="Times New Roman" pitchFamily="18" charset="0"/>
              </a:rPr>
              <a:t>, </a:t>
            </a:r>
            <a:r>
              <a:rPr lang="fr-FR" i="1" dirty="0" smtClean="0">
                <a:latin typeface="Times New Roman" pitchFamily="18" charset="0"/>
              </a:rPr>
              <a:t>NOT</a:t>
            </a:r>
            <a:r>
              <a:rPr lang="fr-FR" dirty="0" smtClean="0">
                <a:latin typeface="Times New Roman" pitchFamily="18" charset="0"/>
              </a:rPr>
              <a:t> ....;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fr-FR" dirty="0" smtClean="0"/>
              <a:t> Il y a aussi des instructions sans opérande</a:t>
            </a:r>
          </a:p>
          <a:p>
            <a:pPr>
              <a:lnSpc>
                <a:spcPct val="150000"/>
              </a:lnSpc>
            </a:pPr>
            <a:r>
              <a:rPr lang="fr-FR" b="1" dirty="0" smtClean="0"/>
              <a:t>	INST               </a:t>
            </a:r>
            <a:r>
              <a:rPr lang="fr-FR" i="1" dirty="0" smtClean="0">
                <a:latin typeface="Times New Roman" pitchFamily="18" charset="0"/>
              </a:rPr>
              <a:t>Exemple : NOP</a:t>
            </a:r>
            <a:r>
              <a:rPr lang="fr-FR" dirty="0" smtClean="0">
                <a:latin typeface="Times New Roman" pitchFamily="18" charset="0"/>
              </a:rPr>
              <a:t>, </a:t>
            </a:r>
            <a:r>
              <a:rPr lang="fr-FR" i="1" dirty="0" smtClean="0">
                <a:latin typeface="Times New Roman" pitchFamily="18" charset="0"/>
              </a:rPr>
              <a:t>STI</a:t>
            </a:r>
            <a:r>
              <a:rPr lang="fr-FR" dirty="0" smtClean="0">
                <a:latin typeface="Times New Roman" pitchFamily="18" charset="0"/>
              </a:rPr>
              <a:t>, </a:t>
            </a:r>
            <a:r>
              <a:rPr lang="fr-FR" i="1" dirty="0" smtClean="0">
                <a:latin typeface="Times New Roman" pitchFamily="18" charset="0"/>
              </a:rPr>
              <a:t>CLI</a:t>
            </a:r>
            <a:r>
              <a:rPr lang="fr-FR" dirty="0" smtClean="0">
                <a:latin typeface="Times New Roman" pitchFamily="18" charset="0"/>
              </a:rPr>
              <a:t>, </a:t>
            </a:r>
            <a:r>
              <a:rPr lang="fr-FR" i="1" dirty="0" smtClean="0">
                <a:latin typeface="Times New Roman" pitchFamily="18" charset="0"/>
              </a:rPr>
              <a:t>PUSHF</a:t>
            </a:r>
            <a:r>
              <a:rPr lang="fr-FR" dirty="0" smtClean="0">
                <a:latin typeface="Times New Roman" pitchFamily="18" charset="0"/>
              </a:rPr>
              <a:t>, </a:t>
            </a:r>
            <a:r>
              <a:rPr lang="fr-FR" i="1" dirty="0" smtClean="0">
                <a:latin typeface="Times New Roman" pitchFamily="18" charset="0"/>
              </a:rPr>
              <a:t>CBW</a:t>
            </a:r>
            <a:r>
              <a:rPr lang="fr-FR" dirty="0" smtClean="0">
                <a:latin typeface="Times New Roman" pitchFamily="18" charset="0"/>
              </a:rPr>
              <a:t>...; </a:t>
            </a:r>
            <a:endParaRPr lang="fr-FR" b="1" dirty="0" smtClean="0"/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fr-FR" dirty="0" smtClean="0"/>
              <a:t>Les </a:t>
            </a:r>
            <a:r>
              <a:rPr lang="fr-FR" dirty="0"/>
              <a:t>opérandes peuvent être des </a:t>
            </a:r>
            <a:r>
              <a:rPr lang="fr-FR" dirty="0">
                <a:solidFill>
                  <a:srgbClr val="FF0000"/>
                </a:solidFill>
              </a:rPr>
              <a:t>registres</a:t>
            </a:r>
            <a:r>
              <a:rPr lang="fr-FR" dirty="0"/>
              <a:t>, des </a:t>
            </a:r>
            <a:r>
              <a:rPr lang="fr-FR" dirty="0">
                <a:solidFill>
                  <a:srgbClr val="FF0000"/>
                </a:solidFill>
              </a:rPr>
              <a:t>constantes</a:t>
            </a:r>
            <a:r>
              <a:rPr lang="fr-FR" dirty="0"/>
              <a:t> ou le </a:t>
            </a:r>
            <a:r>
              <a:rPr lang="fr-FR" dirty="0">
                <a:solidFill>
                  <a:srgbClr val="FF0000"/>
                </a:solidFill>
              </a:rPr>
              <a:t>contenu de cases mémoire</a:t>
            </a:r>
            <a:r>
              <a:rPr lang="fr-FR" dirty="0"/>
              <a:t>.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683568" y="3356992"/>
            <a:ext cx="47115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i="1" dirty="0" smtClean="0">
                <a:latin typeface="Times New Roman" pitchFamily="18" charset="0"/>
              </a:rPr>
              <a:t>Exemple : CMP</a:t>
            </a:r>
            <a:r>
              <a:rPr lang="fr-FR" dirty="0" smtClean="0">
                <a:latin typeface="Times New Roman" pitchFamily="18" charset="0"/>
              </a:rPr>
              <a:t>, </a:t>
            </a:r>
            <a:r>
              <a:rPr lang="fr-FR" i="1" dirty="0" smtClean="0">
                <a:latin typeface="Times New Roman" pitchFamily="18" charset="0"/>
              </a:rPr>
              <a:t>ADD</a:t>
            </a:r>
            <a:r>
              <a:rPr lang="fr-FR" dirty="0" smtClean="0">
                <a:latin typeface="Times New Roman" pitchFamily="18" charset="0"/>
              </a:rPr>
              <a:t>, </a:t>
            </a:r>
            <a:r>
              <a:rPr lang="fr-FR" i="1" dirty="0" smtClean="0">
                <a:latin typeface="Times New Roman" pitchFamily="18" charset="0"/>
              </a:rPr>
              <a:t>MOV</a:t>
            </a:r>
            <a:r>
              <a:rPr lang="fr-FR" dirty="0" smtClean="0">
                <a:latin typeface="Times New Roman" pitchFamily="18" charset="0"/>
              </a:rPr>
              <a:t>, </a:t>
            </a:r>
            <a:r>
              <a:rPr lang="fr-FR" i="1" dirty="0" smtClean="0">
                <a:latin typeface="Times New Roman" pitchFamily="18" charset="0"/>
              </a:rPr>
              <a:t>LEA</a:t>
            </a:r>
            <a:r>
              <a:rPr lang="fr-FR" dirty="0" smtClean="0">
                <a:latin typeface="Times New Roman" pitchFamily="18" charset="0"/>
              </a:rPr>
              <a:t>, </a:t>
            </a:r>
            <a:r>
              <a:rPr lang="fr-FR" i="1" dirty="0" smtClean="0">
                <a:latin typeface="Times New Roman" pitchFamily="18" charset="0"/>
              </a:rPr>
              <a:t>XCHG</a:t>
            </a:r>
            <a:r>
              <a:rPr lang="fr-FR" dirty="0" smtClean="0">
                <a:latin typeface="Times New Roman" pitchFamily="18" charset="0"/>
              </a:rPr>
              <a:t>, </a:t>
            </a:r>
            <a:r>
              <a:rPr lang="fr-FR" i="1" dirty="0" smtClean="0">
                <a:latin typeface="Times New Roman" pitchFamily="18" charset="0"/>
              </a:rPr>
              <a:t>AND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Modes d’adressage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4282" y="1285860"/>
            <a:ext cx="835824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fr-FR" b="1" dirty="0" smtClean="0"/>
              <a:t>1- Adressage </a:t>
            </a:r>
            <a:r>
              <a:rPr lang="fr-FR" b="1" dirty="0"/>
              <a:t>registre </a:t>
            </a:r>
          </a:p>
          <a:p>
            <a:pPr>
              <a:lnSpc>
                <a:spcPct val="200000"/>
              </a:lnSpc>
            </a:pPr>
            <a:r>
              <a:rPr lang="fr-FR" dirty="0" smtClean="0"/>
              <a:t>L'opération </a:t>
            </a:r>
            <a:r>
              <a:rPr lang="fr-FR" dirty="0"/>
              <a:t>se fait sur un ou 2 registres </a:t>
            </a:r>
            <a:endParaRPr lang="fr-FR" dirty="0" smtClean="0"/>
          </a:p>
          <a:p>
            <a:pPr>
              <a:lnSpc>
                <a:spcPct val="200000"/>
              </a:lnSpc>
            </a:pPr>
            <a:r>
              <a:rPr lang="fr-FR" dirty="0" smtClean="0"/>
              <a:t>		INST </a:t>
            </a:r>
            <a:r>
              <a:rPr lang="fr-FR" dirty="0"/>
              <a:t>R , R </a:t>
            </a:r>
            <a:endParaRPr lang="fr-FR" dirty="0" smtClean="0"/>
          </a:p>
          <a:p>
            <a:pPr>
              <a:lnSpc>
                <a:spcPct val="200000"/>
              </a:lnSpc>
            </a:pPr>
            <a:r>
              <a:rPr lang="fr-FR" dirty="0" smtClean="0"/>
              <a:t>		INST </a:t>
            </a:r>
            <a:r>
              <a:rPr lang="fr-FR" dirty="0"/>
              <a:t>R </a:t>
            </a:r>
          </a:p>
          <a:p>
            <a:pPr>
              <a:lnSpc>
                <a:spcPct val="200000"/>
              </a:lnSpc>
            </a:pPr>
            <a:r>
              <a:rPr lang="fr-FR" b="1" dirty="0" smtClean="0">
                <a:solidFill>
                  <a:srgbClr val="C00000"/>
                </a:solidFill>
              </a:rPr>
              <a:t>Exemples </a:t>
            </a:r>
            <a:r>
              <a:rPr lang="fr-FR" b="1" dirty="0">
                <a:solidFill>
                  <a:srgbClr val="C00000"/>
                </a:solidFill>
              </a:rPr>
              <a:t>: </a:t>
            </a:r>
          </a:p>
          <a:p>
            <a:pPr>
              <a:lnSpc>
                <a:spcPct val="200000"/>
              </a:lnSpc>
            </a:pPr>
            <a:r>
              <a:rPr lang="fr-FR" dirty="0" err="1" smtClean="0">
                <a:solidFill>
                  <a:srgbClr val="FF0000"/>
                </a:solidFill>
              </a:rPr>
              <a:t>INC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AX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: incrémenter le registre </a:t>
            </a:r>
            <a:r>
              <a:rPr lang="fr-FR" dirty="0" err="1"/>
              <a:t>AX</a:t>
            </a:r>
            <a:r>
              <a:rPr lang="fr-FR" dirty="0"/>
              <a:t> (</a:t>
            </a:r>
            <a:r>
              <a:rPr lang="fr-FR" dirty="0" err="1"/>
              <a:t>AX</a:t>
            </a:r>
            <a:r>
              <a:rPr lang="fr-FR" dirty="0"/>
              <a:t>++) </a:t>
            </a:r>
          </a:p>
          <a:p>
            <a:pPr>
              <a:lnSpc>
                <a:spcPct val="200000"/>
              </a:lnSpc>
            </a:pPr>
            <a:r>
              <a:rPr lang="fr-FR" dirty="0" smtClean="0">
                <a:solidFill>
                  <a:srgbClr val="FF0000"/>
                </a:solidFill>
              </a:rPr>
              <a:t>MOV </a:t>
            </a:r>
            <a:r>
              <a:rPr lang="fr-FR" dirty="0">
                <a:solidFill>
                  <a:srgbClr val="FF0000"/>
                </a:solidFill>
              </a:rPr>
              <a:t>AX, BX </a:t>
            </a:r>
            <a:r>
              <a:rPr lang="fr-FR" dirty="0"/>
              <a:t>: Copier le contenu de BX </a:t>
            </a:r>
            <a:endParaRPr lang="fr-FR" dirty="0" smtClean="0"/>
          </a:p>
          <a:p>
            <a:pPr>
              <a:lnSpc>
                <a:spcPct val="200000"/>
              </a:lnSpc>
            </a:pPr>
            <a:r>
              <a:rPr lang="fr-FR" dirty="0" smtClean="0"/>
              <a:t>dans </a:t>
            </a:r>
            <a:r>
              <a:rPr lang="fr-FR" dirty="0"/>
              <a:t>AX (</a:t>
            </a:r>
            <a:r>
              <a:rPr lang="fr-FR" dirty="0" smtClean="0"/>
              <a:t>AX</a:t>
            </a:r>
            <a:r>
              <a:rPr lang="fr-FR" dirty="0" smtClean="0">
                <a:sym typeface="Symbol"/>
              </a:rPr>
              <a:t></a:t>
            </a:r>
            <a:r>
              <a:rPr lang="fr-FR" dirty="0" smtClean="0"/>
              <a:t>BX); </a:t>
            </a:r>
            <a:r>
              <a:rPr lang="fr-FR" dirty="0" smtClean="0">
                <a:latin typeface="Times New Roman" pitchFamily="18" charset="0"/>
              </a:rPr>
              <a:t>opérandes 16 bit</a:t>
            </a:r>
          </a:p>
          <a:p>
            <a:pPr>
              <a:lnSpc>
                <a:spcPct val="200000"/>
              </a:lnSpc>
            </a:pPr>
            <a:r>
              <a:rPr lang="fr-FR" i="1" dirty="0" smtClean="0">
                <a:solidFill>
                  <a:srgbClr val="FF0000"/>
                </a:solidFill>
                <a:latin typeface="Times New Roman" pitchFamily="18" charset="0"/>
              </a:rPr>
              <a:t>ADD</a:t>
            </a:r>
            <a:r>
              <a:rPr lang="fr-FR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fr-FR" i="1" dirty="0" smtClean="0">
                <a:solidFill>
                  <a:srgbClr val="FF0000"/>
                </a:solidFill>
                <a:latin typeface="Times New Roman" pitchFamily="18" charset="0"/>
              </a:rPr>
              <a:t>CH</a:t>
            </a:r>
            <a:r>
              <a:rPr lang="fr-FR" dirty="0" smtClean="0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fr-FR" i="1" dirty="0" smtClean="0">
                <a:solidFill>
                  <a:srgbClr val="FF0000"/>
                </a:solidFill>
                <a:latin typeface="Times New Roman" pitchFamily="18" charset="0"/>
              </a:rPr>
              <a:t>DL</a:t>
            </a:r>
            <a:r>
              <a:rPr lang="fr-FR" i="1" dirty="0" smtClean="0">
                <a:latin typeface="Times New Roman" pitchFamily="18" charset="0"/>
              </a:rPr>
              <a:t> : </a:t>
            </a:r>
            <a:r>
              <a:rPr lang="fr-FR" dirty="0" smtClean="0"/>
              <a:t>Copier le contenu de DL </a:t>
            </a:r>
          </a:p>
          <a:p>
            <a:pPr>
              <a:lnSpc>
                <a:spcPct val="200000"/>
              </a:lnSpc>
            </a:pPr>
            <a:r>
              <a:rPr lang="fr-FR" dirty="0" smtClean="0"/>
              <a:t>dans CH (CH</a:t>
            </a:r>
            <a:r>
              <a:rPr lang="fr-FR" dirty="0" smtClean="0">
                <a:sym typeface="Symbol"/>
              </a:rPr>
              <a:t></a:t>
            </a:r>
            <a:r>
              <a:rPr lang="fr-FR" dirty="0" smtClean="0"/>
              <a:t>DL)</a:t>
            </a:r>
            <a:r>
              <a:rPr lang="fr-FR" i="1" dirty="0" smtClean="0">
                <a:latin typeface="Times New Roman" pitchFamily="18" charset="0"/>
              </a:rPr>
              <a:t> </a:t>
            </a:r>
            <a:r>
              <a:rPr lang="fr-FR" dirty="0" smtClean="0">
                <a:latin typeface="Times New Roman" pitchFamily="18" charset="0"/>
              </a:rPr>
              <a:t>; opérandes 8 bits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2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8143900" y="5715016"/>
            <a:ext cx="609600" cy="521208"/>
          </a:xfrm>
          <a:prstGeom prst="rect">
            <a:avLst/>
          </a:prstGeom>
        </p:spPr>
        <p:txBody>
          <a:bodyPr/>
          <a:lstStyle/>
          <a:p>
            <a:fld id="{9C450B8C-1BA4-4BA7-BE05-67392F2B9A45}" type="slidenum">
              <a:rPr lang="fr-FR" b="1" smtClean="0">
                <a:solidFill>
                  <a:schemeClr val="bg1"/>
                </a:solidFill>
              </a:rPr>
              <a:pPr/>
              <a:t>18</a:t>
            </a:fld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257675"/>
            <a:ext cx="339090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Modes d’adressage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4282" y="1285860"/>
            <a:ext cx="828680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fr-FR" b="1" dirty="0" smtClean="0"/>
              <a:t>2- Adressage </a:t>
            </a:r>
            <a:r>
              <a:rPr lang="fr-FR" b="1" dirty="0"/>
              <a:t>Immédiat </a:t>
            </a:r>
          </a:p>
          <a:p>
            <a:pPr>
              <a:lnSpc>
                <a:spcPct val="200000"/>
              </a:lnSpc>
            </a:pPr>
            <a:r>
              <a:rPr lang="fr-FR" dirty="0" smtClean="0"/>
              <a:t>L’opérande </a:t>
            </a:r>
            <a:r>
              <a:rPr lang="fr-FR" dirty="0"/>
              <a:t>est une constante (valeur) qui fait partie de l’instruction </a:t>
            </a:r>
            <a:r>
              <a:rPr lang="fr-FR" dirty="0" smtClean="0"/>
              <a:t>:</a:t>
            </a:r>
          </a:p>
          <a:p>
            <a:pPr algn="ctr">
              <a:lnSpc>
                <a:spcPct val="200000"/>
              </a:lnSpc>
            </a:pPr>
            <a:r>
              <a:rPr lang="fr-FR" dirty="0" smtClean="0"/>
              <a:t> </a:t>
            </a:r>
            <a:r>
              <a:rPr lang="fr-FR" b="1" dirty="0" err="1"/>
              <a:t>INST</a:t>
            </a:r>
            <a:r>
              <a:rPr lang="fr-FR" b="1" dirty="0"/>
              <a:t> R , </a:t>
            </a:r>
            <a:r>
              <a:rPr lang="fr-FR" b="1" dirty="0" smtClean="0"/>
              <a:t>IM</a:t>
            </a:r>
            <a:endParaRPr lang="fr-FR" b="1" dirty="0"/>
          </a:p>
          <a:p>
            <a:pPr>
              <a:lnSpc>
                <a:spcPct val="200000"/>
              </a:lnSpc>
            </a:pPr>
            <a:r>
              <a:rPr lang="fr-FR" b="1" dirty="0" smtClean="0">
                <a:solidFill>
                  <a:srgbClr val="C00000"/>
                </a:solidFill>
              </a:rPr>
              <a:t>Exemples </a:t>
            </a:r>
            <a:r>
              <a:rPr lang="fr-FR" b="1" dirty="0">
                <a:solidFill>
                  <a:srgbClr val="C00000"/>
                </a:solidFill>
              </a:rPr>
              <a:t>: </a:t>
            </a:r>
          </a:p>
          <a:p>
            <a:pPr>
              <a:lnSpc>
                <a:spcPct val="200000"/>
              </a:lnSpc>
            </a:pPr>
            <a:r>
              <a:rPr lang="fr-FR" b="1" dirty="0" err="1" smtClean="0">
                <a:solidFill>
                  <a:srgbClr val="FF0000"/>
                </a:solidFill>
              </a:rPr>
              <a:t>MOV</a:t>
            </a:r>
            <a:r>
              <a:rPr lang="fr-FR" b="1" dirty="0" smtClean="0">
                <a:solidFill>
                  <a:srgbClr val="FF0000"/>
                </a:solidFill>
              </a:rPr>
              <a:t> </a:t>
            </a:r>
            <a:r>
              <a:rPr lang="fr-FR" b="1" dirty="0" err="1">
                <a:solidFill>
                  <a:srgbClr val="FF0000"/>
                </a:solidFill>
              </a:rPr>
              <a:t>AX</a:t>
            </a:r>
            <a:r>
              <a:rPr lang="fr-FR" b="1" dirty="0">
                <a:solidFill>
                  <a:srgbClr val="FF0000"/>
                </a:solidFill>
              </a:rPr>
              <a:t>, 243 </a:t>
            </a:r>
            <a:r>
              <a:rPr lang="fr-FR" dirty="0"/>
              <a:t>: charger le registre </a:t>
            </a:r>
            <a:r>
              <a:rPr lang="fr-FR" dirty="0" err="1"/>
              <a:t>AX</a:t>
            </a:r>
            <a:r>
              <a:rPr lang="fr-FR" dirty="0"/>
              <a:t> par le nombre décimal 243 (</a:t>
            </a:r>
            <a:r>
              <a:rPr lang="fr-FR" dirty="0" err="1" smtClean="0"/>
              <a:t>AX</a:t>
            </a:r>
            <a:r>
              <a:rPr lang="fr-FR" dirty="0" smtClean="0">
                <a:sym typeface="Symbol"/>
              </a:rPr>
              <a:t></a:t>
            </a:r>
            <a:r>
              <a:rPr lang="fr-FR" dirty="0" smtClean="0"/>
              <a:t>243</a:t>
            </a:r>
            <a:r>
              <a:rPr lang="fr-FR" dirty="0"/>
              <a:t>) </a:t>
            </a:r>
            <a:endParaRPr lang="fr-FR" dirty="0" smtClean="0"/>
          </a:p>
          <a:p>
            <a:pPr>
              <a:lnSpc>
                <a:spcPct val="200000"/>
              </a:lnSpc>
            </a:pPr>
            <a:r>
              <a:rPr lang="fr-FR" b="1" dirty="0" err="1" smtClean="0">
                <a:solidFill>
                  <a:srgbClr val="FF0000"/>
                </a:solidFill>
              </a:rPr>
              <a:t>MOV</a:t>
            </a:r>
            <a:r>
              <a:rPr lang="fr-FR" b="1" dirty="0" smtClean="0">
                <a:solidFill>
                  <a:srgbClr val="FF0000"/>
                </a:solidFill>
              </a:rPr>
              <a:t> </a:t>
            </a:r>
            <a:r>
              <a:rPr lang="fr-FR" b="1" dirty="0">
                <a:solidFill>
                  <a:srgbClr val="FF0000"/>
                </a:solidFill>
              </a:rPr>
              <a:t>AL, ‘A‘ </a:t>
            </a:r>
            <a:r>
              <a:rPr lang="fr-FR" dirty="0"/>
              <a:t>: Charger le registre AL par le code ASCII du caractère ‘A' (65</a:t>
            </a:r>
            <a:r>
              <a:rPr lang="fr-FR" dirty="0" smtClean="0"/>
              <a:t>)</a:t>
            </a:r>
          </a:p>
          <a:p>
            <a:pPr>
              <a:lnSpc>
                <a:spcPct val="200000"/>
              </a:lnSpc>
            </a:pPr>
            <a:r>
              <a:rPr lang="fr-FR" b="1" dirty="0" smtClean="0">
                <a:solidFill>
                  <a:srgbClr val="FF0000"/>
                </a:solidFill>
              </a:rPr>
              <a:t>MOV </a:t>
            </a:r>
            <a:r>
              <a:rPr lang="fr-FR" b="1" dirty="0">
                <a:solidFill>
                  <a:srgbClr val="FF0000"/>
                </a:solidFill>
              </a:rPr>
              <a:t>AX,‘AB' </a:t>
            </a:r>
            <a:r>
              <a:rPr lang="fr-FR" dirty="0"/>
              <a:t>: Charger AH par le code ASCII du caractère ‘A' </a:t>
            </a:r>
            <a:r>
              <a:rPr lang="fr-FR" dirty="0" smtClean="0"/>
              <a:t>(65) et </a:t>
            </a:r>
            <a:r>
              <a:rPr lang="fr-FR" dirty="0"/>
              <a:t>AL par le code ASCII du caractère ‘B‘ (66) </a:t>
            </a:r>
            <a:endParaRPr lang="fr-FR" dirty="0" smtClean="0"/>
          </a:p>
          <a:p>
            <a:pPr>
              <a:lnSpc>
                <a:spcPct val="200000"/>
              </a:lnSpc>
            </a:pPr>
            <a:r>
              <a:rPr lang="fr-FR" b="1" i="1" dirty="0" smtClean="0">
                <a:solidFill>
                  <a:srgbClr val="FF0000"/>
                </a:solidFill>
                <a:latin typeface="Times New Roman" pitchFamily="18" charset="0"/>
              </a:rPr>
              <a:t>MOV</a:t>
            </a:r>
            <a:r>
              <a:rPr lang="fr-FR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fr-FR" b="1" i="1" dirty="0" smtClean="0">
                <a:solidFill>
                  <a:srgbClr val="FF0000"/>
                </a:solidFill>
                <a:latin typeface="Times New Roman" pitchFamily="18" charset="0"/>
              </a:rPr>
              <a:t>AX</a:t>
            </a:r>
            <a:r>
              <a:rPr lang="fr-FR" b="1" dirty="0" smtClean="0">
                <a:solidFill>
                  <a:srgbClr val="FF0000"/>
                </a:solidFill>
                <a:latin typeface="Times New Roman" pitchFamily="18" charset="0"/>
              </a:rPr>
              <a:t>, 0A1EBH	</a:t>
            </a:r>
            <a:r>
              <a:rPr lang="fr-FR" dirty="0" smtClean="0">
                <a:latin typeface="Times New Roman" pitchFamily="18" charset="0"/>
              </a:rPr>
              <a:t>; </a:t>
            </a:r>
            <a:r>
              <a:rPr lang="fr-FR" i="1" dirty="0" smtClean="0">
                <a:latin typeface="Times New Roman" pitchFamily="18" charset="0"/>
              </a:rPr>
              <a:t>AX</a:t>
            </a:r>
            <a:r>
              <a:rPr lang="fr-FR" dirty="0" smtClean="0">
                <a:latin typeface="Times New Roman" pitchFamily="18" charset="0"/>
              </a:rPr>
              <a:t>:= valeur hexa A1EB</a:t>
            </a:r>
            <a:endParaRPr lang="fr-FR" dirty="0"/>
          </a:p>
        </p:txBody>
      </p:sp>
      <p:sp>
        <p:nvSpPr>
          <p:cNvPr id="7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8143900" y="5715016"/>
            <a:ext cx="609600" cy="521208"/>
          </a:xfrm>
          <a:prstGeom prst="rect">
            <a:avLst/>
          </a:prstGeom>
        </p:spPr>
        <p:txBody>
          <a:bodyPr/>
          <a:lstStyle/>
          <a:p>
            <a:fld id="{9C450B8C-1BA4-4BA7-BE05-67392F2B9A45}" type="slidenum">
              <a:rPr lang="fr-FR" b="1" smtClean="0">
                <a:solidFill>
                  <a:schemeClr val="bg1"/>
                </a:solidFill>
              </a:rPr>
              <a:pPr/>
              <a:t>19</a:t>
            </a:fld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Modes d’adressage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4282" y="1385486"/>
            <a:ext cx="860619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/>
              <a:t>3- Adressage </a:t>
            </a:r>
            <a:r>
              <a:rPr lang="fr-FR" b="1" dirty="0"/>
              <a:t>direct 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Un </a:t>
            </a:r>
            <a:r>
              <a:rPr lang="fr-FR" dirty="0"/>
              <a:t>des deux opérandes se trouve en mémoire. L’adresse de la case mémoire est précisé directement dans l’instruction</a:t>
            </a:r>
            <a:r>
              <a:rPr lang="fr-FR" dirty="0" smtClean="0"/>
              <a:t>.</a:t>
            </a:r>
          </a:p>
          <a:p>
            <a:pPr lvl="1">
              <a:lnSpc>
                <a:spcPct val="150000"/>
              </a:lnSpc>
            </a:pPr>
            <a:r>
              <a:rPr lang="fr-FR" dirty="0" smtClean="0"/>
              <a:t>INST </a:t>
            </a:r>
            <a:r>
              <a:rPr lang="fr-FR" dirty="0"/>
              <a:t>R , [</a:t>
            </a:r>
            <a:r>
              <a:rPr lang="fr-FR" dirty="0" err="1"/>
              <a:t>adr</a:t>
            </a:r>
            <a:r>
              <a:rPr lang="fr-FR" dirty="0"/>
              <a:t>] </a:t>
            </a:r>
            <a:r>
              <a:rPr lang="fr-FR" dirty="0" smtClean="0"/>
              <a:t>              INST </a:t>
            </a:r>
            <a:r>
              <a:rPr lang="fr-FR" dirty="0"/>
              <a:t>[</a:t>
            </a:r>
            <a:r>
              <a:rPr lang="fr-FR" dirty="0" err="1"/>
              <a:t>adr</a:t>
            </a:r>
            <a:r>
              <a:rPr lang="fr-FR" dirty="0"/>
              <a:t>] , R </a:t>
            </a:r>
            <a:r>
              <a:rPr lang="fr-FR" dirty="0" smtClean="0"/>
              <a:t>           INST </a:t>
            </a:r>
            <a:r>
              <a:rPr lang="fr-FR" dirty="0"/>
              <a:t>taille [</a:t>
            </a:r>
            <a:r>
              <a:rPr lang="fr-FR" dirty="0" err="1"/>
              <a:t>adr</a:t>
            </a:r>
            <a:r>
              <a:rPr lang="fr-FR" dirty="0"/>
              <a:t>] , </a:t>
            </a:r>
            <a:r>
              <a:rPr lang="fr-FR" dirty="0" smtClean="0"/>
              <a:t>IM </a:t>
            </a:r>
            <a:endParaRPr lang="fr-FR" dirty="0"/>
          </a:p>
          <a:p>
            <a:pPr>
              <a:lnSpc>
                <a:spcPct val="150000"/>
              </a:lnSpc>
            </a:pPr>
            <a:r>
              <a:rPr lang="fr-FR" dirty="0" smtClean="0"/>
              <a:t>L’adresse </a:t>
            </a:r>
            <a:r>
              <a:rPr lang="fr-FR" dirty="0"/>
              <a:t>doit être placée entre [</a:t>
            </a:r>
            <a:r>
              <a:rPr lang="fr-FR" b="1" dirty="0" err="1" smtClean="0"/>
              <a:t>Rseg:Roffset</a:t>
            </a:r>
            <a:r>
              <a:rPr lang="fr-FR" b="1" dirty="0" smtClean="0"/>
              <a:t>]. 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solidFill>
                  <a:srgbClr val="FF0000"/>
                </a:solidFill>
              </a:rPr>
              <a:t>Si </a:t>
            </a:r>
            <a:r>
              <a:rPr lang="fr-FR" dirty="0">
                <a:solidFill>
                  <a:srgbClr val="FF0000"/>
                </a:solidFill>
              </a:rPr>
              <a:t>le segment (</a:t>
            </a:r>
            <a:r>
              <a:rPr lang="fr-FR" dirty="0" err="1">
                <a:solidFill>
                  <a:srgbClr val="FF0000"/>
                </a:solidFill>
              </a:rPr>
              <a:t>Rseg</a:t>
            </a:r>
            <a:r>
              <a:rPr lang="fr-FR" dirty="0">
                <a:solidFill>
                  <a:srgbClr val="FF0000"/>
                </a:solidFill>
              </a:rPr>
              <a:t>) n’est pas précisé, </a:t>
            </a:r>
            <a:r>
              <a:rPr lang="fr-FR" dirty="0" smtClean="0">
                <a:solidFill>
                  <a:srgbClr val="FF0000"/>
                </a:solidFill>
              </a:rPr>
              <a:t>DS (début </a:t>
            </a:r>
            <a:r>
              <a:rPr lang="fr-FR" dirty="0">
                <a:solidFill>
                  <a:srgbClr val="FF0000"/>
                </a:solidFill>
              </a:rPr>
              <a:t>de la mémoire de </a:t>
            </a:r>
            <a:r>
              <a:rPr lang="fr-FR" dirty="0" smtClean="0">
                <a:solidFill>
                  <a:srgbClr val="FF0000"/>
                </a:solidFill>
              </a:rPr>
              <a:t>données) est </a:t>
            </a:r>
            <a:r>
              <a:rPr lang="fr-FR" dirty="0">
                <a:solidFill>
                  <a:srgbClr val="FF0000"/>
                </a:solidFill>
              </a:rPr>
              <a:t>pris par </a:t>
            </a:r>
            <a:r>
              <a:rPr lang="fr-FR" dirty="0" smtClean="0">
                <a:solidFill>
                  <a:srgbClr val="FF0000"/>
                </a:solidFill>
              </a:rPr>
              <a:t>défaut comme </a:t>
            </a:r>
            <a:r>
              <a:rPr lang="fr-FR" dirty="0" err="1" smtClean="0">
                <a:solidFill>
                  <a:srgbClr val="FF0000"/>
                </a:solidFill>
              </a:rPr>
              <a:t>Rseg</a:t>
            </a:r>
            <a:r>
              <a:rPr lang="fr-FR" dirty="0" smtClean="0">
                <a:solidFill>
                  <a:srgbClr val="FF0000"/>
                </a:solidFill>
              </a:rPr>
              <a:t> . </a:t>
            </a:r>
          </a:p>
          <a:p>
            <a:r>
              <a:rPr lang="fr-FR" b="1" dirty="0" smtClean="0">
                <a:solidFill>
                  <a:srgbClr val="C00000"/>
                </a:solidFill>
              </a:rPr>
              <a:t>Exemples </a:t>
            </a:r>
            <a:r>
              <a:rPr lang="fr-FR" b="1" dirty="0">
                <a:solidFill>
                  <a:srgbClr val="C00000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/>
              <a:t>AX</a:t>
            </a:r>
            <a:r>
              <a:rPr lang="fr-FR" b="1" dirty="0" smtClean="0"/>
              <a:t>, [243</a:t>
            </a:r>
            <a:r>
              <a:rPr lang="fr-FR" b="1" dirty="0"/>
              <a:t>] : </a:t>
            </a:r>
            <a:r>
              <a:rPr lang="fr-FR" dirty="0"/>
              <a:t>Copier le contenu de la mémoire d'adresse DS:243 dans </a:t>
            </a:r>
            <a:r>
              <a:rPr lang="fr-FR" dirty="0" err="1"/>
              <a:t>AX</a:t>
            </a:r>
            <a:r>
              <a:rPr lang="fr-FR" dirty="0"/>
              <a:t> </a:t>
            </a:r>
          </a:p>
          <a:p>
            <a:pPr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/>
              <a:t>[123</a:t>
            </a:r>
            <a:r>
              <a:rPr lang="fr-FR" b="1" dirty="0" smtClean="0"/>
              <a:t>], </a:t>
            </a:r>
            <a:r>
              <a:rPr lang="fr-FR" b="1" dirty="0" err="1" smtClean="0"/>
              <a:t>AX</a:t>
            </a:r>
            <a:r>
              <a:rPr lang="fr-FR" b="1" dirty="0" smtClean="0"/>
              <a:t> </a:t>
            </a:r>
            <a:r>
              <a:rPr lang="fr-FR" b="1" dirty="0"/>
              <a:t>: </a:t>
            </a:r>
            <a:r>
              <a:rPr lang="fr-FR" dirty="0"/>
              <a:t>Copier le contenu de </a:t>
            </a:r>
            <a:r>
              <a:rPr lang="fr-FR" dirty="0" err="1"/>
              <a:t>AX</a:t>
            </a:r>
            <a:r>
              <a:rPr lang="fr-FR" dirty="0"/>
              <a:t> dans la mémoire d'adresse DS:123 </a:t>
            </a:r>
          </a:p>
          <a:p>
            <a:pPr>
              <a:lnSpc>
                <a:spcPct val="150000"/>
              </a:lnSpc>
            </a:pPr>
            <a:r>
              <a:rPr lang="fr-FR" b="1" dirty="0" smtClean="0"/>
              <a:t>MOV </a:t>
            </a:r>
            <a:r>
              <a:rPr lang="fr-FR" b="1" dirty="0"/>
              <a:t>AX, [SS:243] : </a:t>
            </a:r>
            <a:r>
              <a:rPr lang="fr-FR" dirty="0"/>
              <a:t>Copier le contenu de la mémoire SS:243 dans AX </a:t>
            </a:r>
            <a:endParaRPr lang="fr-FR" dirty="0" smtClean="0"/>
          </a:p>
          <a:p>
            <a:pPr>
              <a:lnSpc>
                <a:spcPct val="150000"/>
              </a:lnSpc>
            </a:pPr>
            <a:r>
              <a:rPr lang="fr-FR" b="1" dirty="0" smtClean="0"/>
              <a:t>MOV BYTE [adresse],4Ah</a:t>
            </a:r>
            <a:r>
              <a:rPr lang="fr-FR" dirty="0" smtClean="0"/>
              <a:t>, On écrit 4A dans la position adresse</a:t>
            </a:r>
          </a:p>
          <a:p>
            <a:pPr>
              <a:lnSpc>
                <a:spcPct val="150000"/>
              </a:lnSpc>
            </a:pPr>
            <a:r>
              <a:rPr lang="fr-FR" b="1" dirty="0" smtClean="0"/>
              <a:t>MOV WORD [adresse],4Ah </a:t>
            </a:r>
            <a:r>
              <a:rPr lang="fr-FR" dirty="0" smtClean="0"/>
              <a:t>; On écrit 004A, 4A → adresse, et 00 → adresse+1</a:t>
            </a:r>
            <a:endParaRPr lang="fr-FR" dirty="0"/>
          </a:p>
        </p:txBody>
      </p:sp>
      <p:sp>
        <p:nvSpPr>
          <p:cNvPr id="8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8143900" y="5715016"/>
            <a:ext cx="609600" cy="521208"/>
          </a:xfrm>
          <a:prstGeom prst="rect">
            <a:avLst/>
          </a:prstGeom>
        </p:spPr>
        <p:txBody>
          <a:bodyPr/>
          <a:lstStyle/>
          <a:p>
            <a:fld id="{9C450B8C-1BA4-4BA7-BE05-67392F2B9A45}" type="slidenum">
              <a:rPr lang="fr-FR" b="1" smtClean="0">
                <a:solidFill>
                  <a:schemeClr val="bg1"/>
                </a:solidFill>
              </a:rPr>
              <a:pPr/>
              <a:t>20</a:t>
            </a:fld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Modes d’adressage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4282" y="1395653"/>
            <a:ext cx="814393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/>
              <a:t>4- Adressage </a:t>
            </a:r>
            <a:r>
              <a:rPr lang="fr-FR" b="1" dirty="0"/>
              <a:t>Indirect 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Un </a:t>
            </a:r>
            <a:r>
              <a:rPr lang="fr-FR" dirty="0"/>
              <a:t>des deux opérandes se trouve en mémoire. L’adresse se trouve dans l’un de ces 4 registres </a:t>
            </a:r>
            <a:r>
              <a:rPr lang="fr-FR" dirty="0" err="1"/>
              <a:t>BX</a:t>
            </a:r>
            <a:r>
              <a:rPr lang="fr-FR" dirty="0"/>
              <a:t>, BP, SI ou DI. </a:t>
            </a:r>
            <a:endParaRPr lang="fr-FR" dirty="0" smtClean="0"/>
          </a:p>
          <a:p>
            <a:pPr lvl="2">
              <a:lnSpc>
                <a:spcPct val="150000"/>
              </a:lnSpc>
            </a:pPr>
            <a:r>
              <a:rPr lang="fr-FR" dirty="0" err="1" smtClean="0"/>
              <a:t>INST</a:t>
            </a:r>
            <a:r>
              <a:rPr lang="fr-FR" dirty="0" smtClean="0"/>
              <a:t> </a:t>
            </a:r>
            <a:r>
              <a:rPr lang="fr-FR" dirty="0"/>
              <a:t>R , [</a:t>
            </a:r>
            <a:r>
              <a:rPr lang="fr-FR" dirty="0" err="1"/>
              <a:t>Rseg</a:t>
            </a:r>
            <a:r>
              <a:rPr lang="fr-FR" dirty="0"/>
              <a:t> : </a:t>
            </a:r>
            <a:r>
              <a:rPr lang="fr-FR" dirty="0" err="1" smtClean="0"/>
              <a:t>Roffset</a:t>
            </a:r>
            <a:r>
              <a:rPr lang="fr-FR" dirty="0" smtClean="0"/>
              <a:t>]   </a:t>
            </a:r>
          </a:p>
          <a:p>
            <a:pPr lvl="2">
              <a:lnSpc>
                <a:spcPct val="150000"/>
              </a:lnSpc>
            </a:pPr>
            <a:r>
              <a:rPr lang="fr-FR" dirty="0" err="1" smtClean="0"/>
              <a:t>INST</a:t>
            </a:r>
            <a:r>
              <a:rPr lang="fr-FR" dirty="0" smtClean="0"/>
              <a:t> </a:t>
            </a:r>
            <a:r>
              <a:rPr lang="fr-FR" dirty="0"/>
              <a:t>[</a:t>
            </a:r>
            <a:r>
              <a:rPr lang="fr-FR" dirty="0" err="1"/>
              <a:t>Rseg</a:t>
            </a:r>
            <a:r>
              <a:rPr lang="fr-FR" dirty="0"/>
              <a:t> : </a:t>
            </a:r>
            <a:r>
              <a:rPr lang="fr-FR" dirty="0" err="1" smtClean="0"/>
              <a:t>Roffset</a:t>
            </a:r>
            <a:r>
              <a:rPr lang="fr-FR" dirty="0" smtClean="0"/>
              <a:t>] </a:t>
            </a:r>
            <a:r>
              <a:rPr lang="fr-FR" dirty="0"/>
              <a:t>, R </a:t>
            </a:r>
            <a:endParaRPr lang="fr-FR" dirty="0" smtClean="0"/>
          </a:p>
          <a:p>
            <a:pPr lvl="2">
              <a:lnSpc>
                <a:spcPct val="150000"/>
              </a:lnSpc>
            </a:pPr>
            <a:r>
              <a:rPr lang="fr-FR" dirty="0" err="1" smtClean="0"/>
              <a:t>INST</a:t>
            </a:r>
            <a:r>
              <a:rPr lang="fr-FR" dirty="0" smtClean="0"/>
              <a:t> </a:t>
            </a:r>
            <a:r>
              <a:rPr lang="fr-FR" dirty="0"/>
              <a:t>taille [</a:t>
            </a:r>
            <a:r>
              <a:rPr lang="fr-FR" dirty="0" err="1"/>
              <a:t>Rseg</a:t>
            </a:r>
            <a:r>
              <a:rPr lang="fr-FR" dirty="0"/>
              <a:t> : </a:t>
            </a:r>
            <a:r>
              <a:rPr lang="fr-FR" dirty="0" err="1" smtClean="0"/>
              <a:t>Roffset</a:t>
            </a:r>
            <a:r>
              <a:rPr lang="fr-FR" dirty="0" smtClean="0"/>
              <a:t>] </a:t>
            </a:r>
            <a:r>
              <a:rPr lang="fr-FR" dirty="0"/>
              <a:t>, </a:t>
            </a:r>
            <a:r>
              <a:rPr lang="fr-FR" dirty="0" err="1"/>
              <a:t>im</a:t>
            </a:r>
            <a:r>
              <a:rPr lang="fr-FR" dirty="0"/>
              <a:t> 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Si </a:t>
            </a:r>
            <a:r>
              <a:rPr lang="fr-FR" dirty="0" err="1"/>
              <a:t>Rseg</a:t>
            </a:r>
            <a:r>
              <a:rPr lang="fr-FR" dirty="0"/>
              <a:t> n'est pas spécifié, le segment par défaut sera </a:t>
            </a:r>
            <a:r>
              <a:rPr lang="fr-FR" dirty="0" smtClean="0"/>
              <a:t>utilisé comme suit. </a:t>
            </a:r>
            <a:endParaRPr lang="fr-FR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000100" y="4489763"/>
          <a:ext cx="6096000" cy="8680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00"/>
                <a:gridCol w="571504"/>
                <a:gridCol w="714380"/>
                <a:gridCol w="642942"/>
                <a:gridCol w="595274"/>
              </a:tblGrid>
              <a:tr h="283514">
                <a:tc>
                  <a:txBody>
                    <a:bodyPr/>
                    <a:lstStyle/>
                    <a:p>
                      <a:r>
                        <a:rPr kumimoji="0" lang="it-IT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Registre </a:t>
                      </a:r>
                      <a:r>
                        <a:rPr lang="fr-FR" dirty="0" err="1" smtClean="0"/>
                        <a:t>Roffset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it-IT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BX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it-IT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BP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it-IT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SI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it-IT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DI</a:t>
                      </a:r>
                      <a:endParaRPr lang="fr-FR" dirty="0"/>
                    </a:p>
                  </a:txBody>
                  <a:tcPr/>
                </a:tc>
              </a:tr>
              <a:tr h="502303">
                <a:tc>
                  <a:txBody>
                    <a:bodyPr/>
                    <a:lstStyle/>
                    <a:p>
                      <a:r>
                        <a:rPr kumimoji="0" lang="fr-F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Segment par défaut 	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DS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SS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DS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DS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57158" y="5357826"/>
            <a:ext cx="77867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C00000"/>
                </a:solidFill>
              </a:rPr>
              <a:t>Exemples </a:t>
            </a:r>
            <a:r>
              <a:rPr lang="fr-FR" b="1" dirty="0">
                <a:solidFill>
                  <a:srgbClr val="C00000"/>
                </a:solidFill>
              </a:rPr>
              <a:t>: </a:t>
            </a:r>
          </a:p>
          <a:p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/>
              <a:t>AX</a:t>
            </a:r>
            <a:r>
              <a:rPr lang="fr-FR" b="1" dirty="0"/>
              <a:t>, [</a:t>
            </a:r>
            <a:r>
              <a:rPr lang="fr-FR" b="1" dirty="0" err="1"/>
              <a:t>BX</a:t>
            </a:r>
            <a:r>
              <a:rPr lang="fr-FR" b="1" dirty="0"/>
              <a:t>]; </a:t>
            </a:r>
            <a:r>
              <a:rPr lang="fr-FR" dirty="0"/>
              <a:t>Charger </a:t>
            </a:r>
            <a:r>
              <a:rPr lang="fr-FR" dirty="0" err="1"/>
              <a:t>AX</a:t>
            </a:r>
            <a:r>
              <a:rPr lang="fr-FR" dirty="0"/>
              <a:t> par le contenu de la mémoire d'adresse </a:t>
            </a:r>
            <a:r>
              <a:rPr lang="fr-FR" dirty="0" err="1"/>
              <a:t>DS:BX</a:t>
            </a:r>
            <a:r>
              <a:rPr lang="fr-FR" dirty="0"/>
              <a:t> </a:t>
            </a:r>
          </a:p>
        </p:txBody>
      </p:sp>
      <p:sp>
        <p:nvSpPr>
          <p:cNvPr id="8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8143900" y="5715016"/>
            <a:ext cx="609600" cy="521208"/>
          </a:xfrm>
          <a:prstGeom prst="rect">
            <a:avLst/>
          </a:prstGeom>
        </p:spPr>
        <p:txBody>
          <a:bodyPr/>
          <a:lstStyle/>
          <a:p>
            <a:fld id="{9C450B8C-1BA4-4BA7-BE05-67392F2B9A45}" type="slidenum">
              <a:rPr lang="fr-FR" b="1" smtClean="0">
                <a:solidFill>
                  <a:schemeClr val="bg1"/>
                </a:solidFill>
              </a:rPr>
              <a:pPr/>
              <a:t>21</a:t>
            </a:fld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Modes d’adressage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4282" y="1396078"/>
            <a:ext cx="8143932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/>
              <a:t>4- Adressage </a:t>
            </a:r>
            <a:r>
              <a:rPr lang="fr-FR" b="1" dirty="0"/>
              <a:t>Indirect </a:t>
            </a:r>
            <a:endParaRPr lang="fr-FR" b="1" dirty="0" smtClean="0"/>
          </a:p>
          <a:p>
            <a:pPr>
              <a:lnSpc>
                <a:spcPct val="150000"/>
              </a:lnSpc>
            </a:pPr>
            <a:r>
              <a:rPr lang="fr-FR" dirty="0" smtClean="0"/>
              <a:t>L’adressage </a:t>
            </a:r>
            <a:r>
              <a:rPr lang="fr-FR" dirty="0"/>
              <a:t>indirect est divisé en 3 catégories selon le registre d’offset utilisé: l’adressage </a:t>
            </a:r>
            <a:r>
              <a:rPr lang="fr-FR" b="1" dirty="0"/>
              <a:t>Basé</a:t>
            </a:r>
            <a:r>
              <a:rPr lang="fr-FR" dirty="0"/>
              <a:t>, l’adressage </a:t>
            </a:r>
            <a:r>
              <a:rPr lang="fr-FR" b="1" dirty="0"/>
              <a:t>indexé</a:t>
            </a:r>
            <a:r>
              <a:rPr lang="fr-FR" dirty="0"/>
              <a:t> et l’adressage </a:t>
            </a:r>
            <a:r>
              <a:rPr lang="fr-FR" b="1" dirty="0"/>
              <a:t>basé indexé</a:t>
            </a:r>
            <a:r>
              <a:rPr lang="fr-FR" dirty="0"/>
              <a:t>. </a:t>
            </a:r>
          </a:p>
        </p:txBody>
      </p:sp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928662" y="2857496"/>
          <a:ext cx="6096000" cy="143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833422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Mode Adressage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Basé 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Indexé 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Basé Indexé </a:t>
                      </a:r>
                      <a:endParaRPr lang="fr-FR" sz="1600" dirty="0"/>
                    </a:p>
                  </a:txBody>
                  <a:tcPr/>
                </a:tc>
              </a:tr>
              <a:tr h="788680"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Registres utilisés 	</a:t>
                      </a:r>
                    </a:p>
                    <a:p>
                      <a:pPr algn="ctr"/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BX</a:t>
                      </a:r>
                      <a:r>
                        <a:rPr kumimoji="0" lang="fr-FR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/>
                      <a:r>
                        <a:rPr kumimoji="0" lang="fr-FR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BP 	</a:t>
                      </a:r>
                    </a:p>
                    <a:p>
                      <a:pPr algn="ctr"/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 </a:t>
                      </a:r>
                    </a:p>
                    <a:p>
                      <a:pPr algn="ctr"/>
                      <a:r>
                        <a:rPr kumimoji="0" lang="fr-FR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 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BX</a:t>
                      </a:r>
                      <a:r>
                        <a:rPr kumimoji="0" lang="fr-FR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DI </a:t>
                      </a:r>
                    </a:p>
                    <a:p>
                      <a:pPr algn="ctr"/>
                      <a:r>
                        <a:rPr kumimoji="0" lang="fr-FR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BX</a:t>
                      </a:r>
                      <a:r>
                        <a:rPr kumimoji="0" lang="fr-FR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SI </a:t>
                      </a:r>
                    </a:p>
                    <a:p>
                      <a:pPr algn="ctr"/>
                      <a:r>
                        <a:rPr kumimoji="0" lang="fr-FR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BP, DI </a:t>
                      </a:r>
                    </a:p>
                    <a:p>
                      <a:pPr algn="ctr"/>
                      <a:r>
                        <a:rPr kumimoji="0" lang="fr-FR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BP, SI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8143900" y="5715016"/>
            <a:ext cx="609600" cy="521208"/>
          </a:xfrm>
          <a:prstGeom prst="rect">
            <a:avLst/>
          </a:prstGeom>
        </p:spPr>
        <p:txBody>
          <a:bodyPr/>
          <a:lstStyle/>
          <a:p>
            <a:fld id="{9C450B8C-1BA4-4BA7-BE05-67392F2B9A45}" type="slidenum">
              <a:rPr lang="fr-FR" b="1" smtClean="0">
                <a:solidFill>
                  <a:schemeClr val="bg1"/>
                </a:solidFill>
              </a:rPr>
              <a:pPr/>
              <a:t>22</a:t>
            </a:fld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Modes d’adressage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4282" y="1396078"/>
            <a:ext cx="814393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/>
              <a:t>4- Adressage </a:t>
            </a:r>
            <a:r>
              <a:rPr lang="fr-FR" b="1" dirty="0"/>
              <a:t>Indirect </a:t>
            </a:r>
            <a:endParaRPr lang="fr-FR" b="1" dirty="0" smtClean="0"/>
          </a:p>
          <a:p>
            <a:pPr lvl="1"/>
            <a:r>
              <a:rPr lang="fr-FR" b="1" dirty="0" smtClean="0">
                <a:solidFill>
                  <a:srgbClr val="FF0000"/>
                </a:solidFill>
              </a:rPr>
              <a:t>A</a:t>
            </a:r>
            <a:r>
              <a:rPr lang="fr-FR" b="1" dirty="0">
                <a:solidFill>
                  <a:srgbClr val="FF0000"/>
                </a:solidFill>
              </a:rPr>
              <a:t>.</a:t>
            </a:r>
            <a:r>
              <a:rPr lang="fr-FR" b="1" dirty="0"/>
              <a:t> </a:t>
            </a:r>
            <a:r>
              <a:rPr lang="fr-FR" b="1" dirty="0" smtClean="0"/>
              <a:t>Adressage </a:t>
            </a:r>
            <a:r>
              <a:rPr lang="fr-FR" b="1" dirty="0"/>
              <a:t>Basé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57158" y="2136339"/>
            <a:ext cx="842968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L’offset </a:t>
            </a:r>
            <a:r>
              <a:rPr lang="fr-FR" dirty="0"/>
              <a:t>se trouve dans l’un des deux registres de base </a:t>
            </a:r>
            <a:r>
              <a:rPr lang="fr-FR" dirty="0" err="1"/>
              <a:t>BX</a:t>
            </a:r>
            <a:r>
              <a:rPr lang="fr-FR" dirty="0"/>
              <a:t> ou BP. On peut préciser un déplacement qui sera ajouté au contenu de </a:t>
            </a:r>
            <a:r>
              <a:rPr lang="fr-FR" dirty="0" err="1"/>
              <a:t>Roff</a:t>
            </a:r>
            <a:r>
              <a:rPr lang="fr-FR" dirty="0"/>
              <a:t> pour déterminer l’offset</a:t>
            </a:r>
            <a:r>
              <a:rPr lang="fr-FR" dirty="0" smtClean="0"/>
              <a:t>,</a:t>
            </a:r>
          </a:p>
          <a:p>
            <a:pPr lvl="4">
              <a:lnSpc>
                <a:spcPct val="150000"/>
              </a:lnSpc>
            </a:pPr>
            <a:r>
              <a:rPr lang="fr-FR" dirty="0" err="1" smtClean="0"/>
              <a:t>INST</a:t>
            </a:r>
            <a:r>
              <a:rPr lang="fr-FR" dirty="0" smtClean="0"/>
              <a:t> </a:t>
            </a:r>
            <a:r>
              <a:rPr lang="fr-FR" dirty="0"/>
              <a:t>R , [</a:t>
            </a:r>
            <a:r>
              <a:rPr lang="fr-FR" dirty="0" err="1"/>
              <a:t>Rseg</a:t>
            </a:r>
            <a:r>
              <a:rPr lang="fr-FR" dirty="0"/>
              <a:t> : Rb+</a:t>
            </a:r>
            <a:r>
              <a:rPr lang="fr-FR" dirty="0" err="1"/>
              <a:t>dep</a:t>
            </a:r>
            <a:r>
              <a:rPr lang="fr-FR" dirty="0" smtClean="0"/>
              <a:t>]</a:t>
            </a:r>
          </a:p>
          <a:p>
            <a:pPr lvl="4">
              <a:lnSpc>
                <a:spcPct val="150000"/>
              </a:lnSpc>
            </a:pPr>
            <a:r>
              <a:rPr lang="fr-FR" dirty="0" err="1" smtClean="0"/>
              <a:t>INST</a:t>
            </a:r>
            <a:r>
              <a:rPr lang="fr-FR" dirty="0" smtClean="0"/>
              <a:t> </a:t>
            </a:r>
            <a:r>
              <a:rPr lang="fr-FR" dirty="0"/>
              <a:t>[</a:t>
            </a:r>
            <a:r>
              <a:rPr lang="fr-FR" dirty="0" err="1"/>
              <a:t>Rseg</a:t>
            </a:r>
            <a:r>
              <a:rPr lang="fr-FR" dirty="0"/>
              <a:t> : Rb+</a:t>
            </a:r>
            <a:r>
              <a:rPr lang="fr-FR" dirty="0" err="1"/>
              <a:t>dep</a:t>
            </a:r>
            <a:r>
              <a:rPr lang="fr-FR" dirty="0"/>
              <a:t>] , R </a:t>
            </a:r>
            <a:endParaRPr lang="fr-FR" dirty="0" smtClean="0"/>
          </a:p>
          <a:p>
            <a:pPr lvl="4">
              <a:lnSpc>
                <a:spcPct val="150000"/>
              </a:lnSpc>
            </a:pPr>
            <a:r>
              <a:rPr lang="fr-FR" dirty="0" err="1" smtClean="0"/>
              <a:t>INST</a:t>
            </a:r>
            <a:r>
              <a:rPr lang="fr-FR" dirty="0" smtClean="0"/>
              <a:t> </a:t>
            </a:r>
            <a:r>
              <a:rPr lang="fr-FR" dirty="0"/>
              <a:t>taille [</a:t>
            </a:r>
            <a:r>
              <a:rPr lang="fr-FR" dirty="0" err="1"/>
              <a:t>Rseg</a:t>
            </a:r>
            <a:r>
              <a:rPr lang="fr-FR" dirty="0"/>
              <a:t> : Rb+</a:t>
            </a:r>
            <a:r>
              <a:rPr lang="fr-FR" dirty="0" err="1"/>
              <a:t>dep</a:t>
            </a:r>
            <a:r>
              <a:rPr lang="fr-FR" dirty="0"/>
              <a:t>] , </a:t>
            </a:r>
            <a:r>
              <a:rPr lang="fr-FR" dirty="0" err="1"/>
              <a:t>im</a:t>
            </a:r>
            <a:r>
              <a:rPr lang="fr-FR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428596" y="4214818"/>
            <a:ext cx="85011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>
                <a:solidFill>
                  <a:srgbClr val="C00000"/>
                </a:solidFill>
              </a:rPr>
              <a:t>Exemples </a:t>
            </a:r>
            <a:r>
              <a:rPr lang="fr-FR" b="1" dirty="0">
                <a:solidFill>
                  <a:srgbClr val="C00000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/>
              <a:t>AX</a:t>
            </a:r>
            <a:r>
              <a:rPr lang="fr-FR" b="1" dirty="0"/>
              <a:t>, [</a:t>
            </a:r>
            <a:r>
              <a:rPr lang="fr-FR" b="1" dirty="0" err="1"/>
              <a:t>BX</a:t>
            </a:r>
            <a:r>
              <a:rPr lang="fr-FR" b="1" dirty="0"/>
              <a:t>] : </a:t>
            </a:r>
            <a:r>
              <a:rPr lang="fr-FR" dirty="0"/>
              <a:t>Charger </a:t>
            </a:r>
            <a:r>
              <a:rPr lang="fr-FR" dirty="0" err="1"/>
              <a:t>AX</a:t>
            </a:r>
            <a:r>
              <a:rPr lang="fr-FR" dirty="0"/>
              <a:t> par le contenu de la mémoire d'adresse </a:t>
            </a:r>
            <a:r>
              <a:rPr lang="fr-FR" dirty="0" err="1" smtClean="0"/>
              <a:t>DS:BX</a:t>
            </a:r>
            <a:endParaRPr lang="fr-FR" dirty="0" smtClean="0"/>
          </a:p>
          <a:p>
            <a:pPr>
              <a:lnSpc>
                <a:spcPct val="150000"/>
              </a:lnSpc>
            </a:pPr>
            <a:endParaRPr lang="fr-FR" dirty="0" smtClean="0"/>
          </a:p>
          <a:p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/>
              <a:t>AX</a:t>
            </a:r>
            <a:r>
              <a:rPr lang="fr-FR" b="1" dirty="0"/>
              <a:t>, [</a:t>
            </a:r>
            <a:r>
              <a:rPr lang="fr-FR" b="1" dirty="0" err="1"/>
              <a:t>BX</a:t>
            </a:r>
            <a:r>
              <a:rPr lang="fr-FR" b="1" dirty="0"/>
              <a:t>+5] </a:t>
            </a:r>
            <a:r>
              <a:rPr lang="fr-FR" dirty="0"/>
              <a:t>: Charger </a:t>
            </a:r>
            <a:r>
              <a:rPr lang="fr-FR" dirty="0" err="1"/>
              <a:t>AX</a:t>
            </a:r>
            <a:r>
              <a:rPr lang="fr-FR" dirty="0"/>
              <a:t> par le contenu de la mémoire d'adresse </a:t>
            </a:r>
            <a:r>
              <a:rPr lang="fr-FR" dirty="0" err="1"/>
              <a:t>DS:BX</a:t>
            </a:r>
            <a:r>
              <a:rPr lang="fr-FR" dirty="0"/>
              <a:t>+5 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8143900" y="5715016"/>
            <a:ext cx="609600" cy="521208"/>
          </a:xfrm>
          <a:prstGeom prst="rect">
            <a:avLst/>
          </a:prstGeom>
        </p:spPr>
        <p:txBody>
          <a:bodyPr/>
          <a:lstStyle/>
          <a:p>
            <a:fld id="{9C450B8C-1BA4-4BA7-BE05-67392F2B9A45}" type="slidenum">
              <a:rPr lang="fr-FR" b="1" smtClean="0">
                <a:solidFill>
                  <a:schemeClr val="bg1"/>
                </a:solidFill>
              </a:rPr>
              <a:pPr/>
              <a:t>23</a:t>
            </a:fld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Modes d’adressage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4282" y="1396078"/>
            <a:ext cx="814393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/>
              <a:t>4- Adressage </a:t>
            </a:r>
            <a:r>
              <a:rPr lang="fr-FR" b="1" dirty="0"/>
              <a:t>Indirect </a:t>
            </a:r>
            <a:endParaRPr lang="fr-FR" b="1" dirty="0" smtClean="0"/>
          </a:p>
          <a:p>
            <a:pPr lvl="1"/>
            <a:r>
              <a:rPr lang="fr-FR" b="1" dirty="0" smtClean="0">
                <a:solidFill>
                  <a:srgbClr val="FF0000"/>
                </a:solidFill>
              </a:rPr>
              <a:t>B.</a:t>
            </a:r>
            <a:r>
              <a:rPr lang="fr-FR" b="1" dirty="0" smtClean="0"/>
              <a:t> Adressage Indexé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642910" y="2136339"/>
            <a:ext cx="785818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L’offset </a:t>
            </a:r>
            <a:r>
              <a:rPr lang="fr-FR" dirty="0"/>
              <a:t>se trouve dans l’un des deux registres d’index SI ou DI. On peut préciser un déplacement qui sera ajouté au contenu de </a:t>
            </a:r>
            <a:r>
              <a:rPr lang="fr-FR" dirty="0" smtClean="0"/>
              <a:t>RI pour </a:t>
            </a:r>
            <a:r>
              <a:rPr lang="fr-FR" dirty="0"/>
              <a:t>déterminer l’offset. </a:t>
            </a:r>
            <a:endParaRPr lang="fr-FR" dirty="0" smtClean="0"/>
          </a:p>
          <a:p>
            <a:pPr lvl="4">
              <a:lnSpc>
                <a:spcPct val="150000"/>
              </a:lnSpc>
            </a:pPr>
            <a:r>
              <a:rPr lang="fr-FR" dirty="0" err="1" smtClean="0"/>
              <a:t>INST</a:t>
            </a:r>
            <a:r>
              <a:rPr lang="fr-FR" dirty="0" smtClean="0"/>
              <a:t> </a:t>
            </a:r>
            <a:r>
              <a:rPr lang="fr-FR" dirty="0"/>
              <a:t>R , [</a:t>
            </a:r>
            <a:r>
              <a:rPr lang="fr-FR" dirty="0" err="1"/>
              <a:t>Rseg</a:t>
            </a:r>
            <a:r>
              <a:rPr lang="fr-FR" dirty="0"/>
              <a:t> : </a:t>
            </a:r>
            <a:r>
              <a:rPr lang="fr-FR" dirty="0" smtClean="0"/>
              <a:t>RI+</a:t>
            </a:r>
            <a:r>
              <a:rPr lang="fr-FR" dirty="0" err="1" smtClean="0"/>
              <a:t>DEP</a:t>
            </a:r>
            <a:r>
              <a:rPr lang="fr-FR" dirty="0" smtClean="0"/>
              <a:t>] </a:t>
            </a:r>
          </a:p>
          <a:p>
            <a:pPr lvl="4">
              <a:lnSpc>
                <a:spcPct val="150000"/>
              </a:lnSpc>
            </a:pPr>
            <a:r>
              <a:rPr lang="fr-FR" dirty="0" err="1" smtClean="0"/>
              <a:t>INST</a:t>
            </a:r>
            <a:r>
              <a:rPr lang="fr-FR" dirty="0" smtClean="0"/>
              <a:t> </a:t>
            </a:r>
            <a:r>
              <a:rPr lang="fr-FR" dirty="0"/>
              <a:t>[</a:t>
            </a:r>
            <a:r>
              <a:rPr lang="fr-FR" dirty="0" err="1"/>
              <a:t>Rseg</a:t>
            </a:r>
            <a:r>
              <a:rPr lang="fr-FR" dirty="0"/>
              <a:t> : </a:t>
            </a:r>
            <a:r>
              <a:rPr lang="fr-FR" dirty="0" smtClean="0"/>
              <a:t>RI+</a:t>
            </a:r>
            <a:r>
              <a:rPr lang="fr-FR" dirty="0" err="1" smtClean="0"/>
              <a:t>DEP</a:t>
            </a:r>
            <a:r>
              <a:rPr lang="fr-FR" dirty="0" smtClean="0"/>
              <a:t>] </a:t>
            </a:r>
            <a:r>
              <a:rPr lang="fr-FR" dirty="0"/>
              <a:t>, R </a:t>
            </a:r>
            <a:endParaRPr lang="fr-FR" dirty="0" smtClean="0"/>
          </a:p>
          <a:p>
            <a:pPr lvl="4">
              <a:lnSpc>
                <a:spcPct val="150000"/>
              </a:lnSpc>
            </a:pPr>
            <a:r>
              <a:rPr lang="fr-FR" dirty="0" err="1" smtClean="0"/>
              <a:t>INST</a:t>
            </a:r>
            <a:r>
              <a:rPr lang="fr-FR" dirty="0" smtClean="0"/>
              <a:t> </a:t>
            </a:r>
            <a:r>
              <a:rPr lang="fr-FR" dirty="0"/>
              <a:t>taille [</a:t>
            </a:r>
            <a:r>
              <a:rPr lang="fr-FR" dirty="0" err="1"/>
              <a:t>Rseg</a:t>
            </a:r>
            <a:r>
              <a:rPr lang="fr-FR" dirty="0"/>
              <a:t> : </a:t>
            </a:r>
            <a:r>
              <a:rPr lang="fr-FR" dirty="0" smtClean="0"/>
              <a:t>RI+</a:t>
            </a:r>
            <a:r>
              <a:rPr lang="fr-FR" dirty="0" err="1" smtClean="0"/>
              <a:t>DEP</a:t>
            </a:r>
            <a:r>
              <a:rPr lang="fr-FR" dirty="0" smtClean="0"/>
              <a:t>] </a:t>
            </a:r>
            <a:r>
              <a:rPr lang="fr-FR" dirty="0"/>
              <a:t>, </a:t>
            </a:r>
            <a:r>
              <a:rPr lang="fr-FR" dirty="0" err="1"/>
              <a:t>im</a:t>
            </a:r>
            <a:r>
              <a:rPr lang="fr-FR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428596" y="4214818"/>
            <a:ext cx="850112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>
                <a:solidFill>
                  <a:srgbClr val="C00000"/>
                </a:solidFill>
              </a:rPr>
              <a:t>Exemples </a:t>
            </a:r>
            <a:r>
              <a:rPr lang="fr-FR" b="1" dirty="0">
                <a:solidFill>
                  <a:srgbClr val="C00000"/>
                </a:solidFill>
              </a:rPr>
              <a:t>: </a:t>
            </a:r>
            <a:endParaRPr lang="fr-FR" b="1" dirty="0" smtClean="0">
              <a:solidFill>
                <a:srgbClr val="C00000"/>
              </a:solidFill>
            </a:endParaRPr>
          </a:p>
          <a:p>
            <a:endParaRPr lang="fr-FR" dirty="0"/>
          </a:p>
          <a:p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/>
              <a:t>AX</a:t>
            </a:r>
            <a:r>
              <a:rPr lang="fr-FR" b="1" dirty="0"/>
              <a:t>, [SI]; </a:t>
            </a:r>
            <a:r>
              <a:rPr lang="fr-FR" dirty="0"/>
              <a:t>Charger </a:t>
            </a:r>
            <a:r>
              <a:rPr lang="fr-FR" dirty="0" err="1"/>
              <a:t>AX</a:t>
            </a:r>
            <a:r>
              <a:rPr lang="fr-FR" dirty="0"/>
              <a:t> par le contenu de la mémoire d'adresse </a:t>
            </a:r>
            <a:r>
              <a:rPr lang="fr-FR" dirty="0" err="1" smtClean="0"/>
              <a:t>DS:SI</a:t>
            </a:r>
            <a:endParaRPr lang="fr-FR" dirty="0" smtClean="0"/>
          </a:p>
          <a:p>
            <a:r>
              <a:rPr lang="fr-FR" dirty="0" smtClean="0"/>
              <a:t> </a:t>
            </a:r>
            <a:endParaRPr lang="fr-FR" dirty="0"/>
          </a:p>
          <a:p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/>
              <a:t>AX</a:t>
            </a:r>
            <a:r>
              <a:rPr lang="fr-FR" b="1" dirty="0"/>
              <a:t>, [</a:t>
            </a:r>
            <a:r>
              <a:rPr lang="fr-FR" b="1" dirty="0" smtClean="0"/>
              <a:t>SI-500</a:t>
            </a:r>
            <a:r>
              <a:rPr lang="fr-FR" b="1" dirty="0"/>
              <a:t>]; </a:t>
            </a:r>
            <a:r>
              <a:rPr lang="fr-FR" dirty="0"/>
              <a:t>Charger </a:t>
            </a:r>
            <a:r>
              <a:rPr lang="fr-FR" dirty="0" err="1"/>
              <a:t>AX</a:t>
            </a:r>
            <a:r>
              <a:rPr lang="fr-FR" dirty="0"/>
              <a:t> par la mémoire d'adresse </a:t>
            </a:r>
            <a:r>
              <a:rPr lang="fr-FR" dirty="0" err="1" smtClean="0"/>
              <a:t>DS:SI</a:t>
            </a:r>
            <a:r>
              <a:rPr lang="fr-FR" dirty="0" smtClean="0"/>
              <a:t>-500 </a:t>
            </a:r>
            <a:endParaRPr lang="fr-FR" dirty="0"/>
          </a:p>
          <a:p>
            <a:pPr>
              <a:lnSpc>
                <a:spcPct val="150000"/>
              </a:lnSpc>
            </a:pP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8143900" y="5715016"/>
            <a:ext cx="609600" cy="521208"/>
          </a:xfrm>
          <a:prstGeom prst="rect">
            <a:avLst/>
          </a:prstGeom>
        </p:spPr>
        <p:txBody>
          <a:bodyPr/>
          <a:lstStyle/>
          <a:p>
            <a:fld id="{9C450B8C-1BA4-4BA7-BE05-67392F2B9A45}" type="slidenum">
              <a:rPr lang="fr-FR" b="1" smtClean="0">
                <a:solidFill>
                  <a:schemeClr val="bg1"/>
                </a:solidFill>
              </a:rPr>
              <a:pPr/>
              <a:t>24</a:t>
            </a:fld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mtClean="0"/>
              <a:t>Architecture interne du 8086 :</a:t>
            </a:r>
            <a:br>
              <a:rPr lang="fr-FR" smtClean="0"/>
            </a:b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86000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Modes d’adressage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4282" y="1396078"/>
            <a:ext cx="814393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/>
              <a:t>4- Adressage </a:t>
            </a:r>
            <a:r>
              <a:rPr lang="fr-FR" b="1" dirty="0"/>
              <a:t>Indirect </a:t>
            </a:r>
            <a:endParaRPr lang="fr-FR" b="1" dirty="0" smtClean="0"/>
          </a:p>
          <a:p>
            <a:pPr lvl="1"/>
            <a:r>
              <a:rPr lang="fr-FR" b="1" dirty="0" smtClean="0">
                <a:solidFill>
                  <a:srgbClr val="FF0000"/>
                </a:solidFill>
              </a:rPr>
              <a:t>A</a:t>
            </a:r>
            <a:r>
              <a:rPr lang="fr-FR" b="1" dirty="0">
                <a:solidFill>
                  <a:srgbClr val="FF0000"/>
                </a:solidFill>
              </a:rPr>
              <a:t>.</a:t>
            </a:r>
            <a:r>
              <a:rPr lang="fr-FR" b="1" dirty="0"/>
              <a:t> </a:t>
            </a:r>
            <a:r>
              <a:rPr lang="fr-FR" b="1" dirty="0" smtClean="0"/>
              <a:t>Adressage Basé Indexé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500034" y="2285992"/>
            <a:ext cx="8143932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L'offset </a:t>
            </a:r>
            <a:r>
              <a:rPr lang="fr-FR" dirty="0"/>
              <a:t>de l’adresse de l'opérande est la somme d'un registre de base, d'un registre d'index et d'un déplacement optionnel. Si </a:t>
            </a:r>
            <a:r>
              <a:rPr lang="fr-FR" dirty="0" err="1"/>
              <a:t>Rseg</a:t>
            </a:r>
            <a:r>
              <a:rPr lang="fr-FR" dirty="0"/>
              <a:t> n'est pas spécifié, le segment par défaut du registre de base est utilisé </a:t>
            </a:r>
            <a:r>
              <a:rPr lang="fr-FR" dirty="0" smtClean="0"/>
              <a:t>:</a:t>
            </a:r>
          </a:p>
          <a:p>
            <a:pPr lvl="2">
              <a:lnSpc>
                <a:spcPct val="150000"/>
              </a:lnSpc>
            </a:pPr>
            <a:r>
              <a:rPr lang="fr-FR" dirty="0" err="1" smtClean="0"/>
              <a:t>INST</a:t>
            </a:r>
            <a:r>
              <a:rPr lang="fr-FR" dirty="0" smtClean="0"/>
              <a:t> </a:t>
            </a:r>
            <a:r>
              <a:rPr lang="fr-FR" dirty="0"/>
              <a:t>R , [</a:t>
            </a:r>
            <a:r>
              <a:rPr lang="fr-FR" dirty="0" err="1"/>
              <a:t>Rseg</a:t>
            </a:r>
            <a:r>
              <a:rPr lang="fr-FR" dirty="0"/>
              <a:t> : Rb+Ri+</a:t>
            </a:r>
            <a:r>
              <a:rPr lang="fr-FR" dirty="0" err="1"/>
              <a:t>dep</a:t>
            </a:r>
            <a:r>
              <a:rPr lang="fr-FR" dirty="0"/>
              <a:t>] </a:t>
            </a:r>
            <a:endParaRPr lang="fr-FR" dirty="0" smtClean="0"/>
          </a:p>
          <a:p>
            <a:pPr lvl="2">
              <a:lnSpc>
                <a:spcPct val="150000"/>
              </a:lnSpc>
            </a:pPr>
            <a:r>
              <a:rPr lang="fr-FR" dirty="0" err="1" smtClean="0"/>
              <a:t>INST</a:t>
            </a:r>
            <a:r>
              <a:rPr lang="fr-FR" dirty="0" smtClean="0"/>
              <a:t> </a:t>
            </a:r>
            <a:r>
              <a:rPr lang="fr-FR" dirty="0"/>
              <a:t>[</a:t>
            </a:r>
            <a:r>
              <a:rPr lang="fr-FR" dirty="0" err="1"/>
              <a:t>Rseg</a:t>
            </a:r>
            <a:r>
              <a:rPr lang="fr-FR" dirty="0"/>
              <a:t> : Rb+Ri+</a:t>
            </a:r>
            <a:r>
              <a:rPr lang="fr-FR" dirty="0" err="1"/>
              <a:t>dep</a:t>
            </a:r>
            <a:r>
              <a:rPr lang="fr-FR" dirty="0"/>
              <a:t>] , R </a:t>
            </a:r>
            <a:endParaRPr lang="fr-FR" dirty="0" smtClean="0"/>
          </a:p>
          <a:p>
            <a:pPr lvl="2">
              <a:lnSpc>
                <a:spcPct val="150000"/>
              </a:lnSpc>
            </a:pPr>
            <a:r>
              <a:rPr lang="fr-FR" dirty="0" err="1" smtClean="0"/>
              <a:t>INST</a:t>
            </a:r>
            <a:r>
              <a:rPr lang="fr-FR" dirty="0" smtClean="0"/>
              <a:t> </a:t>
            </a:r>
            <a:r>
              <a:rPr lang="fr-FR" dirty="0"/>
              <a:t>taille [</a:t>
            </a:r>
            <a:r>
              <a:rPr lang="fr-FR" dirty="0" err="1"/>
              <a:t>Rseg</a:t>
            </a:r>
            <a:r>
              <a:rPr lang="fr-FR" dirty="0"/>
              <a:t> : Rb+Ri+</a:t>
            </a:r>
            <a:r>
              <a:rPr lang="fr-FR" dirty="0" err="1"/>
              <a:t>dep</a:t>
            </a:r>
            <a:r>
              <a:rPr lang="fr-FR" dirty="0"/>
              <a:t>] , </a:t>
            </a:r>
            <a:r>
              <a:rPr lang="fr-FR" dirty="0" err="1"/>
              <a:t>im</a:t>
            </a:r>
            <a:r>
              <a:rPr lang="fr-FR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357158" y="4429132"/>
            <a:ext cx="850112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>
                <a:solidFill>
                  <a:srgbClr val="C00000"/>
                </a:solidFill>
              </a:rPr>
              <a:t>Exemples </a:t>
            </a:r>
            <a:r>
              <a:rPr lang="fr-FR" b="1" dirty="0">
                <a:solidFill>
                  <a:srgbClr val="C00000"/>
                </a:solidFill>
              </a:rPr>
              <a:t>: </a:t>
            </a:r>
            <a:endParaRPr lang="fr-FR" b="1" dirty="0" smtClean="0">
              <a:solidFill>
                <a:srgbClr val="C00000"/>
              </a:solidFill>
            </a:endParaRPr>
          </a:p>
          <a:p>
            <a:endParaRPr lang="fr-FR" dirty="0"/>
          </a:p>
          <a:p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/>
              <a:t>AX</a:t>
            </a:r>
            <a:r>
              <a:rPr lang="fr-FR" b="1" dirty="0" smtClean="0"/>
              <a:t>, [</a:t>
            </a:r>
            <a:r>
              <a:rPr lang="fr-FR" b="1" dirty="0" err="1" smtClean="0"/>
              <a:t>BX</a:t>
            </a:r>
            <a:r>
              <a:rPr lang="fr-FR" b="1" dirty="0" smtClean="0"/>
              <a:t>+DI+5</a:t>
            </a:r>
            <a:r>
              <a:rPr lang="fr-FR" b="1" dirty="0"/>
              <a:t>]; </a:t>
            </a:r>
            <a:r>
              <a:rPr lang="fr-FR" dirty="0" err="1"/>
              <a:t>AX</a:t>
            </a:r>
            <a:r>
              <a:rPr lang="fr-FR" dirty="0"/>
              <a:t> est chargé par la mémoire d'adresse </a:t>
            </a:r>
            <a:r>
              <a:rPr lang="fr-FR" dirty="0" err="1"/>
              <a:t>DS:BX</a:t>
            </a:r>
            <a:r>
              <a:rPr lang="fr-FR" dirty="0"/>
              <a:t>+DI+5 </a:t>
            </a:r>
          </a:p>
          <a:p>
            <a:r>
              <a:rPr lang="fr-FR" dirty="0" smtClean="0"/>
              <a:t> </a:t>
            </a:r>
            <a:endParaRPr lang="fr-FR" dirty="0"/>
          </a:p>
          <a:p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/>
              <a:t>AX</a:t>
            </a:r>
            <a:r>
              <a:rPr lang="fr-FR" b="1" dirty="0"/>
              <a:t>, [</a:t>
            </a:r>
            <a:r>
              <a:rPr lang="fr-FR" b="1" dirty="0" smtClean="0"/>
              <a:t>SI-500</a:t>
            </a:r>
            <a:r>
              <a:rPr lang="fr-FR" b="1" dirty="0"/>
              <a:t>]; </a:t>
            </a:r>
            <a:r>
              <a:rPr lang="fr-FR" dirty="0"/>
              <a:t>Charger </a:t>
            </a:r>
            <a:r>
              <a:rPr lang="fr-FR" dirty="0" err="1"/>
              <a:t>AX</a:t>
            </a:r>
            <a:r>
              <a:rPr lang="fr-FR" dirty="0"/>
              <a:t> par la mémoire d'adresse </a:t>
            </a:r>
            <a:r>
              <a:rPr lang="fr-FR" dirty="0" err="1" smtClean="0"/>
              <a:t>DS:SI</a:t>
            </a:r>
            <a:r>
              <a:rPr lang="fr-FR" dirty="0" smtClean="0"/>
              <a:t>-500 </a:t>
            </a:r>
            <a:endParaRPr lang="fr-FR" dirty="0"/>
          </a:p>
          <a:p>
            <a:pPr>
              <a:lnSpc>
                <a:spcPct val="150000"/>
              </a:lnSpc>
            </a:pP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8143900" y="5715016"/>
            <a:ext cx="609600" cy="521208"/>
          </a:xfrm>
          <a:prstGeom prst="rect">
            <a:avLst/>
          </a:prstGeom>
        </p:spPr>
        <p:txBody>
          <a:bodyPr/>
          <a:lstStyle/>
          <a:p>
            <a:fld id="{9C450B8C-1BA4-4BA7-BE05-67392F2B9A45}" type="slidenum">
              <a:rPr lang="fr-FR" b="1" smtClean="0">
                <a:solidFill>
                  <a:schemeClr val="bg1"/>
                </a:solidFill>
              </a:rPr>
              <a:pPr/>
              <a:t>25</a:t>
            </a:fld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Architecture interne du 8086 :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286000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Taille des échanges avec la mémoire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0034" y="14287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Blip>
                <a:blip r:embed="rId2"/>
              </a:buBlip>
            </a:pPr>
            <a:r>
              <a:rPr lang="fr-FR" dirty="0" smtClean="0"/>
              <a:t>La </a:t>
            </a:r>
            <a:r>
              <a:rPr lang="fr-FR" dirty="0"/>
              <a:t>mémoire est organisée en octets. </a:t>
            </a:r>
          </a:p>
        </p:txBody>
      </p:sp>
      <p:sp>
        <p:nvSpPr>
          <p:cNvPr id="7" name="Rectangle 6"/>
          <p:cNvSpPr/>
          <p:nvPr/>
        </p:nvSpPr>
        <p:spPr>
          <a:xfrm>
            <a:off x="428596" y="1925413"/>
            <a:ext cx="8286808" cy="8692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fr-FR" dirty="0" smtClean="0"/>
              <a:t>Quand </a:t>
            </a:r>
            <a:r>
              <a:rPr lang="fr-FR" dirty="0"/>
              <a:t>on fait une instruction entre un registre et une donnée qui se trouve en mémoire, c’est le registre qui détermine la taille de l’opération: </a:t>
            </a:r>
          </a:p>
        </p:txBody>
      </p:sp>
      <p:sp>
        <p:nvSpPr>
          <p:cNvPr id="8" name="Rectangle 7"/>
          <p:cNvSpPr/>
          <p:nvPr/>
        </p:nvSpPr>
        <p:spPr>
          <a:xfrm>
            <a:off x="500034" y="2857496"/>
            <a:ext cx="90011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3"/>
              </a:buBlip>
            </a:pPr>
            <a:r>
              <a:rPr lang="fr-FR" dirty="0" smtClean="0"/>
              <a:t> Si </a:t>
            </a:r>
            <a:r>
              <a:rPr lang="fr-FR" dirty="0"/>
              <a:t>le registre est </a:t>
            </a:r>
            <a:r>
              <a:rPr lang="fr-FR" dirty="0" smtClean="0"/>
              <a:t>sur 8 bits, </a:t>
            </a:r>
            <a:r>
              <a:rPr lang="fr-FR" dirty="0"/>
              <a:t>l’opération se fera avec une seule case mémoire. 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3429000"/>
            <a:ext cx="478634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571472" y="4488428"/>
            <a:ext cx="8286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3"/>
              </a:buBlip>
            </a:pPr>
            <a:r>
              <a:rPr lang="fr-FR" dirty="0" smtClean="0"/>
              <a:t> Si </a:t>
            </a:r>
            <a:r>
              <a:rPr lang="fr-FR" dirty="0"/>
              <a:t>le registre est sur 2 octets, l’opération se fera avec deux cases mémoires </a:t>
            </a:r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5500702"/>
            <a:ext cx="4786345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8199009" y="5802783"/>
            <a:ext cx="609600" cy="521208"/>
          </a:xfrm>
          <a:prstGeom prst="rect">
            <a:avLst/>
          </a:prstGeom>
        </p:spPr>
        <p:txBody>
          <a:bodyPr/>
          <a:lstStyle/>
          <a:p>
            <a:fld id="{9C450B8C-1BA4-4BA7-BE05-67392F2B9A45}" type="slidenum">
              <a:rPr lang="fr-FR" b="1" smtClean="0">
                <a:solidFill>
                  <a:schemeClr val="bg1"/>
                </a:solidFill>
              </a:rPr>
              <a:pPr/>
              <a:t>26</a:t>
            </a:fld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27</a:t>
            </a:fld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143108" y="1785926"/>
            <a:ext cx="58579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800" dirty="0"/>
          </a:p>
          <a:p>
            <a:r>
              <a:rPr lang="fr-FR" sz="2800" b="1" dirty="0"/>
              <a:t>PARTIE </a:t>
            </a:r>
            <a:r>
              <a:rPr lang="fr-FR" sz="2800" b="1" dirty="0" smtClean="0"/>
              <a:t>2:</a:t>
            </a:r>
          </a:p>
          <a:p>
            <a:endParaRPr lang="fr-FR" sz="2800" dirty="0" smtClean="0"/>
          </a:p>
          <a:p>
            <a:pPr>
              <a:lnSpc>
                <a:spcPct val="150000"/>
              </a:lnSpc>
            </a:pPr>
            <a:r>
              <a:rPr lang="fr-FR" sz="2800" dirty="0" smtClean="0"/>
              <a:t>Jeu d’instructions du </a:t>
            </a:r>
            <a:r>
              <a:rPr lang="fr-FR" sz="2800" dirty="0" smtClean="0">
                <a:sym typeface="Symbol"/>
              </a:rPr>
              <a:t></a:t>
            </a:r>
            <a:r>
              <a:rPr lang="fr-FR" sz="2800" dirty="0" smtClean="0"/>
              <a:t>P 8086 </a:t>
            </a:r>
            <a:r>
              <a:rPr lang="fr-FR" sz="2800" b="1" dirty="0" smtClean="0"/>
              <a:t> </a:t>
            </a:r>
            <a:endParaRPr lang="fr-F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28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2910" y="1142984"/>
            <a:ext cx="792961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fr-FR" dirty="0" smtClean="0"/>
              <a:t>Plusieurs </a:t>
            </a:r>
            <a:r>
              <a:rPr lang="fr-FR" dirty="0"/>
              <a:t>types d’instructions, notamment: </a:t>
            </a:r>
          </a:p>
          <a:p>
            <a:pPr>
              <a:lnSpc>
                <a:spcPct val="200000"/>
              </a:lnSpc>
              <a:buBlip>
                <a:blip r:embed="rId2"/>
              </a:buBlip>
            </a:pPr>
            <a:r>
              <a:rPr lang="fr-FR" dirty="0" smtClean="0"/>
              <a:t> Instructions </a:t>
            </a:r>
            <a:r>
              <a:rPr lang="fr-FR" dirty="0"/>
              <a:t>de Transfert (</a:t>
            </a:r>
            <a:r>
              <a:rPr lang="fr-FR" dirty="0" err="1"/>
              <a:t>MOV</a:t>
            </a:r>
            <a:r>
              <a:rPr lang="fr-FR" dirty="0"/>
              <a:t>, </a:t>
            </a:r>
            <a:r>
              <a:rPr lang="fr-FR" dirty="0" err="1"/>
              <a:t>XCHG</a:t>
            </a:r>
            <a:r>
              <a:rPr lang="fr-FR" dirty="0"/>
              <a:t>, ....) </a:t>
            </a:r>
          </a:p>
          <a:p>
            <a:pPr>
              <a:lnSpc>
                <a:spcPct val="200000"/>
              </a:lnSpc>
              <a:buBlip>
                <a:blip r:embed="rId2"/>
              </a:buBlip>
            </a:pPr>
            <a:r>
              <a:rPr lang="fr-FR" dirty="0" smtClean="0"/>
              <a:t> Instructions </a:t>
            </a:r>
            <a:r>
              <a:rPr lang="fr-FR" dirty="0"/>
              <a:t>Arithmétiques (</a:t>
            </a:r>
            <a:r>
              <a:rPr lang="fr-FR" dirty="0" err="1"/>
              <a:t>ADD</a:t>
            </a:r>
            <a:r>
              <a:rPr lang="fr-FR" dirty="0"/>
              <a:t>, </a:t>
            </a:r>
            <a:r>
              <a:rPr lang="fr-FR" dirty="0" err="1"/>
              <a:t>SUB</a:t>
            </a:r>
            <a:r>
              <a:rPr lang="fr-FR" dirty="0"/>
              <a:t>, </a:t>
            </a:r>
            <a:r>
              <a:rPr lang="fr-FR" dirty="0" err="1"/>
              <a:t>MUL</a:t>
            </a:r>
            <a:r>
              <a:rPr lang="fr-FR" dirty="0"/>
              <a:t>, </a:t>
            </a:r>
            <a:r>
              <a:rPr lang="fr-FR" dirty="0" err="1"/>
              <a:t>DIV</a:t>
            </a:r>
            <a:r>
              <a:rPr lang="fr-FR" dirty="0"/>
              <a:t>, ...) </a:t>
            </a:r>
          </a:p>
          <a:p>
            <a:pPr>
              <a:lnSpc>
                <a:spcPct val="200000"/>
              </a:lnSpc>
              <a:buBlip>
                <a:blip r:embed="rId2"/>
              </a:buBlip>
            </a:pPr>
            <a:r>
              <a:rPr lang="fr-FR" dirty="0" smtClean="0"/>
              <a:t> Instructions </a:t>
            </a:r>
            <a:r>
              <a:rPr lang="fr-FR" dirty="0"/>
              <a:t>Logiques (NOT, AND, OR, </a:t>
            </a:r>
            <a:r>
              <a:rPr lang="fr-FR" dirty="0" err="1"/>
              <a:t>XOR</a:t>
            </a:r>
            <a:r>
              <a:rPr lang="fr-FR" dirty="0"/>
              <a:t>, ...) </a:t>
            </a:r>
          </a:p>
          <a:p>
            <a:pPr>
              <a:lnSpc>
                <a:spcPct val="200000"/>
              </a:lnSpc>
              <a:buBlip>
                <a:blip r:embed="rId2"/>
              </a:buBlip>
            </a:pPr>
            <a:r>
              <a:rPr lang="fr-FR" dirty="0" smtClean="0"/>
              <a:t> Instructions </a:t>
            </a:r>
            <a:r>
              <a:rPr lang="fr-FR" dirty="0"/>
              <a:t>de Décalage (</a:t>
            </a:r>
            <a:r>
              <a:rPr lang="fr-FR" dirty="0" err="1"/>
              <a:t>SHR</a:t>
            </a:r>
            <a:r>
              <a:rPr lang="fr-FR" dirty="0"/>
              <a:t>, </a:t>
            </a:r>
            <a:r>
              <a:rPr lang="fr-FR" dirty="0" err="1"/>
              <a:t>SHL</a:t>
            </a:r>
            <a:r>
              <a:rPr lang="fr-FR" dirty="0"/>
              <a:t>, ROL, </a:t>
            </a:r>
            <a:r>
              <a:rPr lang="fr-FR" dirty="0" err="1"/>
              <a:t>ROR</a:t>
            </a:r>
            <a:r>
              <a:rPr lang="fr-FR" dirty="0"/>
              <a:t>, ...) </a:t>
            </a:r>
          </a:p>
          <a:p>
            <a:pPr>
              <a:lnSpc>
                <a:spcPct val="200000"/>
              </a:lnSpc>
              <a:buBlip>
                <a:blip r:embed="rId2"/>
              </a:buBlip>
            </a:pPr>
            <a:r>
              <a:rPr lang="fr-FR" dirty="0" smtClean="0"/>
              <a:t> Instruction </a:t>
            </a:r>
            <a:r>
              <a:rPr lang="fr-FR" dirty="0"/>
              <a:t>de Branchement (</a:t>
            </a:r>
            <a:r>
              <a:rPr lang="fr-FR" dirty="0" err="1"/>
              <a:t>JMP</a:t>
            </a:r>
            <a:r>
              <a:rPr lang="fr-FR" dirty="0"/>
              <a:t>, </a:t>
            </a:r>
            <a:r>
              <a:rPr lang="fr-FR" dirty="0" err="1"/>
              <a:t>Jxx</a:t>
            </a:r>
            <a:r>
              <a:rPr lang="fr-FR" dirty="0"/>
              <a:t>, </a:t>
            </a:r>
            <a:r>
              <a:rPr lang="fr-FR" dirty="0" err="1"/>
              <a:t>LOOP</a:t>
            </a:r>
            <a:r>
              <a:rPr lang="fr-FR" dirty="0"/>
              <a:t>....) 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286116" y="4929198"/>
            <a:ext cx="1752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spcBef>
                <a:spcPct val="0"/>
              </a:spcBef>
            </a:pPr>
            <a:r>
              <a:rPr lang="fr-FR" sz="2400">
                <a:solidFill>
                  <a:srgbClr val="0066FF"/>
                </a:solidFill>
              </a:rPr>
              <a:t>A suivre...</a:t>
            </a:r>
            <a:endParaRPr lang="fr-FR" sz="54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" presetClass="emph" presetSubtype="0" repeatCount="4000" ac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  <p:bldP spid="8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29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8596" y="1214422"/>
            <a:ext cx="81439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 smtClean="0"/>
              <a:t>Od,Os</a:t>
            </a:r>
            <a:r>
              <a:rPr lang="fr-FR" b="1" dirty="0" smtClean="0"/>
              <a:t>: </a:t>
            </a:r>
            <a:r>
              <a:rPr lang="fr-FR" dirty="0" smtClean="0"/>
              <a:t>Copie l'opérande Source (Os) dans l'opérande Destination (</a:t>
            </a:r>
            <a:r>
              <a:rPr lang="fr-FR" dirty="0" err="1" smtClean="0"/>
              <a:t>Od</a:t>
            </a:r>
            <a:r>
              <a:rPr lang="fr-FR" dirty="0" smtClean="0"/>
              <a:t>)  </a:t>
            </a:r>
            <a:r>
              <a:rPr lang="fr-FR" i="1" dirty="0" smtClean="0"/>
              <a:t>[</a:t>
            </a:r>
            <a:r>
              <a:rPr lang="fr-FR" i="1" dirty="0" err="1" smtClean="0"/>
              <a:t>Od</a:t>
            </a:r>
            <a:r>
              <a:rPr lang="fr-FR" i="1" dirty="0" smtClean="0"/>
              <a:t> </a:t>
            </a:r>
            <a:r>
              <a:rPr lang="fr-FR" i="1" dirty="0" smtClean="0">
                <a:sym typeface="Symbol"/>
              </a:rPr>
              <a:t></a:t>
            </a:r>
            <a:r>
              <a:rPr lang="fr-FR" i="1" dirty="0" smtClean="0"/>
              <a:t>OS]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57620" y="785794"/>
            <a:ext cx="857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071678"/>
            <a:ext cx="7572396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ectangle 10"/>
          <p:cNvSpPr/>
          <p:nvPr/>
        </p:nvSpPr>
        <p:spPr>
          <a:xfrm>
            <a:off x="3071802" y="5500702"/>
            <a:ext cx="2500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MOV</a:t>
            </a:r>
            <a:r>
              <a:rPr lang="fr-FR" b="1" dirty="0" smtClean="0">
                <a:solidFill>
                  <a:srgbClr val="FF0000"/>
                </a:solidFill>
              </a:rPr>
              <a:t> [</a:t>
            </a:r>
            <a:r>
              <a:rPr lang="fr-FR" b="1" dirty="0" err="1" smtClean="0">
                <a:solidFill>
                  <a:srgbClr val="FF0000"/>
                </a:solidFill>
              </a:rPr>
              <a:t>adr</a:t>
            </a:r>
            <a:r>
              <a:rPr lang="fr-FR" b="1" dirty="0" smtClean="0">
                <a:solidFill>
                  <a:srgbClr val="FF0000"/>
                </a:solidFill>
              </a:rPr>
              <a:t>], [</a:t>
            </a:r>
            <a:r>
              <a:rPr lang="fr-FR" b="1" dirty="0" err="1" smtClean="0">
                <a:solidFill>
                  <a:srgbClr val="FF0000"/>
                </a:solidFill>
              </a:rPr>
              <a:t>adr</a:t>
            </a:r>
            <a:r>
              <a:rPr lang="fr-FR" b="1" dirty="0" smtClean="0">
                <a:solidFill>
                  <a:srgbClr val="FF0000"/>
                </a:solidFill>
              </a:rPr>
              <a:t>] </a:t>
            </a:r>
          </a:p>
          <a:p>
            <a:r>
              <a:rPr lang="fr-FR" b="1" dirty="0" err="1" smtClean="0">
                <a:solidFill>
                  <a:srgbClr val="FF0000"/>
                </a:solidFill>
              </a:rPr>
              <a:t>MOV</a:t>
            </a:r>
            <a:r>
              <a:rPr lang="fr-FR" b="1" dirty="0" smtClean="0">
                <a:solidFill>
                  <a:srgbClr val="FF0000"/>
                </a:solidFill>
              </a:rPr>
              <a:t> </a:t>
            </a:r>
            <a:r>
              <a:rPr lang="fr-FR" b="1" dirty="0" err="1" smtClean="0">
                <a:solidFill>
                  <a:srgbClr val="FF0000"/>
                </a:solidFill>
              </a:rPr>
              <a:t>R</a:t>
            </a:r>
            <a:r>
              <a:rPr lang="fr-FR" b="1" baseline="-25000" dirty="0" err="1" smtClean="0">
                <a:solidFill>
                  <a:srgbClr val="FF0000"/>
                </a:solidFill>
              </a:rPr>
              <a:t>seg</a:t>
            </a:r>
            <a:r>
              <a:rPr lang="fr-FR" b="1" dirty="0" smtClean="0">
                <a:solidFill>
                  <a:srgbClr val="FF0000"/>
                </a:solidFill>
              </a:rPr>
              <a:t>, </a:t>
            </a:r>
            <a:r>
              <a:rPr lang="fr-FR" b="1" dirty="0" err="1" smtClean="0">
                <a:solidFill>
                  <a:srgbClr val="FF0000"/>
                </a:solidFill>
              </a:rPr>
              <a:t>R</a:t>
            </a:r>
            <a:r>
              <a:rPr lang="fr-FR" b="1" baseline="-25000" dirty="0" err="1" smtClean="0">
                <a:solidFill>
                  <a:srgbClr val="FF0000"/>
                </a:solidFill>
              </a:rPr>
              <a:t>seg</a:t>
            </a:r>
            <a:r>
              <a:rPr lang="fr-FR" b="1" dirty="0" smtClean="0">
                <a:solidFill>
                  <a:srgbClr val="FF0000"/>
                </a:solidFill>
              </a:rPr>
              <a:t> 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3" name="Multiplier 12"/>
          <p:cNvSpPr/>
          <p:nvPr/>
        </p:nvSpPr>
        <p:spPr>
          <a:xfrm>
            <a:off x="2143108" y="5429264"/>
            <a:ext cx="928694" cy="714380"/>
          </a:xfrm>
          <a:prstGeom prst="mathMultiply">
            <a:avLst>
              <a:gd name="adj1" fmla="val 2949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30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0034" y="785794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Instructions arithmétiques </a:t>
            </a:r>
            <a:endParaRPr lang="fr-FR" i="1" dirty="0" smtClean="0"/>
          </a:p>
        </p:txBody>
      </p:sp>
      <p:sp>
        <p:nvSpPr>
          <p:cNvPr id="12" name="Rectangle 11"/>
          <p:cNvSpPr/>
          <p:nvPr/>
        </p:nvSpPr>
        <p:spPr>
          <a:xfrm>
            <a:off x="357158" y="1571612"/>
            <a:ext cx="79296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2000" dirty="0" smtClean="0"/>
              <a:t> Le 8086 permet d'effectuer les quatre opérations arithmétiques de base: l'</a:t>
            </a:r>
            <a:r>
              <a:rPr lang="fr-FR" sz="2000" b="1" dirty="0" smtClean="0"/>
              <a:t>addition</a:t>
            </a:r>
            <a:r>
              <a:rPr lang="fr-FR" sz="2000" dirty="0" smtClean="0"/>
              <a:t>, la </a:t>
            </a:r>
            <a:r>
              <a:rPr lang="fr-FR" sz="2000" b="1" dirty="0" smtClean="0"/>
              <a:t>soustraction</a:t>
            </a:r>
            <a:r>
              <a:rPr lang="fr-FR" sz="2000" dirty="0" smtClean="0"/>
              <a:t>, la </a:t>
            </a:r>
            <a:r>
              <a:rPr lang="fr-FR" sz="2000" b="1" dirty="0" smtClean="0"/>
              <a:t>multiplication</a:t>
            </a:r>
            <a:r>
              <a:rPr lang="fr-FR" sz="2000" dirty="0" smtClean="0"/>
              <a:t> et la </a:t>
            </a:r>
            <a:r>
              <a:rPr lang="fr-FR" sz="2000" b="1" dirty="0" smtClean="0"/>
              <a:t>division</a:t>
            </a:r>
            <a:r>
              <a:rPr lang="fr-FR" sz="2000" dirty="0" smtClean="0"/>
              <a:t>. </a:t>
            </a:r>
          </a:p>
          <a:p>
            <a:endParaRPr lang="fr-FR" sz="2000" dirty="0" smtClean="0"/>
          </a:p>
          <a:p>
            <a:pPr>
              <a:buFont typeface="Wingdings" pitchFamily="2" charset="2"/>
              <a:buChar char="q"/>
            </a:pPr>
            <a:r>
              <a:rPr lang="fr-FR" sz="2000" dirty="0" smtClean="0"/>
              <a:t> Les opérations peuvent s'effectuer sur des nombres de 8 bits ou de 16 bits signés ou non signés.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31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8596" y="1214422"/>
            <a:ext cx="81439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err="1" smtClean="0"/>
              <a:t>ADD</a:t>
            </a:r>
            <a:r>
              <a:rPr lang="fr-FR" b="1" dirty="0" smtClean="0"/>
              <a:t> </a:t>
            </a:r>
            <a:r>
              <a:rPr lang="fr-FR" b="1" dirty="0" err="1" smtClean="0"/>
              <a:t>Od,Os</a:t>
            </a:r>
            <a:r>
              <a:rPr lang="fr-FR" b="1" dirty="0" smtClean="0"/>
              <a:t>: </a:t>
            </a:r>
            <a:r>
              <a:rPr lang="fr-FR" dirty="0" smtClean="0"/>
              <a:t>additionne l'opérande source et l'opérande destination et met le résultat dans l'opérande destination </a:t>
            </a:r>
            <a:r>
              <a:rPr lang="fr-FR" i="1" dirty="0" smtClean="0"/>
              <a:t>[</a:t>
            </a:r>
            <a:r>
              <a:rPr lang="fr-FR" i="1" dirty="0" err="1" smtClean="0"/>
              <a:t>Od</a:t>
            </a:r>
            <a:r>
              <a:rPr lang="fr-FR" i="1" dirty="0" smtClean="0">
                <a:sym typeface="Symbol"/>
              </a:rPr>
              <a:t></a:t>
            </a:r>
            <a:r>
              <a:rPr lang="fr-FR" i="1" dirty="0" err="1" smtClean="0"/>
              <a:t>Od</a:t>
            </a:r>
            <a:r>
              <a:rPr lang="fr-FR" i="1" dirty="0" smtClean="0"/>
              <a:t>+Os].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57620" y="785794"/>
            <a:ext cx="857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err="1" smtClean="0"/>
              <a:t>ADD</a:t>
            </a:r>
            <a:r>
              <a:rPr lang="fr-FR" b="1" dirty="0" smtClean="0"/>
              <a:t> 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3071802" y="5643578"/>
            <a:ext cx="2500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ADD</a:t>
            </a:r>
            <a:r>
              <a:rPr lang="fr-FR" b="1" dirty="0" smtClean="0">
                <a:solidFill>
                  <a:srgbClr val="FF0000"/>
                </a:solidFill>
              </a:rPr>
              <a:t> [</a:t>
            </a:r>
            <a:r>
              <a:rPr lang="fr-FR" b="1" dirty="0" err="1" smtClean="0">
                <a:solidFill>
                  <a:srgbClr val="FF0000"/>
                </a:solidFill>
              </a:rPr>
              <a:t>adr</a:t>
            </a:r>
            <a:r>
              <a:rPr lang="fr-FR" b="1" dirty="0" smtClean="0">
                <a:solidFill>
                  <a:srgbClr val="FF0000"/>
                </a:solidFill>
              </a:rPr>
              <a:t>], [</a:t>
            </a:r>
            <a:r>
              <a:rPr lang="fr-FR" b="1" dirty="0" err="1" smtClean="0">
                <a:solidFill>
                  <a:srgbClr val="FF0000"/>
                </a:solidFill>
              </a:rPr>
              <a:t>adr</a:t>
            </a:r>
            <a:r>
              <a:rPr lang="fr-FR" b="1" dirty="0" smtClean="0">
                <a:solidFill>
                  <a:srgbClr val="FF0000"/>
                </a:solidFill>
              </a:rPr>
              <a:t>] 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3" name="Multiplier 12"/>
          <p:cNvSpPr/>
          <p:nvPr/>
        </p:nvSpPr>
        <p:spPr>
          <a:xfrm>
            <a:off x="2143108" y="5429264"/>
            <a:ext cx="928694" cy="714380"/>
          </a:xfrm>
          <a:prstGeom prst="mathMultiply">
            <a:avLst>
              <a:gd name="adj1" fmla="val 2949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071678"/>
            <a:ext cx="6500858" cy="3300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32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44" y="1124744"/>
            <a:ext cx="8676456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i="1" dirty="0" smtClean="0"/>
              <a:t>Exemples :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</a:t>
            </a:r>
            <a:r>
              <a:rPr lang="fr-FR" b="1" dirty="0" err="1" smtClean="0">
                <a:solidFill>
                  <a:srgbClr val="0000FF"/>
                </a:solidFill>
              </a:rPr>
              <a:t>add</a:t>
            </a:r>
            <a:r>
              <a:rPr lang="fr-FR" b="1" dirty="0" smtClean="0">
                <a:solidFill>
                  <a:srgbClr val="0000FF"/>
                </a:solidFill>
              </a:rPr>
              <a:t> ah, [1100H] </a:t>
            </a:r>
            <a:r>
              <a:rPr lang="fr-FR" b="1" dirty="0" smtClean="0"/>
              <a:t>: ajoute le contenu de la case mémoire d’offset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1100H à l’accumulateur AH (</a:t>
            </a:r>
            <a:r>
              <a:rPr lang="fr-FR" b="1" dirty="0" smtClean="0"/>
              <a:t>adressage direct) ;</a:t>
            </a:r>
          </a:p>
          <a:p>
            <a:pPr>
              <a:lnSpc>
                <a:spcPct val="150000"/>
              </a:lnSpc>
            </a:pPr>
            <a:endParaRPr lang="fr-FR" b="1" dirty="0" smtClean="0"/>
          </a:p>
          <a:p>
            <a:pPr>
              <a:lnSpc>
                <a:spcPct val="150000"/>
              </a:lnSpc>
            </a:pPr>
            <a:r>
              <a:rPr lang="fr-FR" dirty="0" smtClean="0"/>
              <a:t> </a:t>
            </a:r>
            <a:r>
              <a:rPr lang="fr-FR" b="1" dirty="0" err="1" smtClean="0">
                <a:solidFill>
                  <a:srgbClr val="FF0000"/>
                </a:solidFill>
              </a:rPr>
              <a:t>add</a:t>
            </a:r>
            <a:r>
              <a:rPr lang="fr-FR" b="1" dirty="0" smtClean="0">
                <a:solidFill>
                  <a:srgbClr val="FF0000"/>
                </a:solidFill>
              </a:rPr>
              <a:t> ah,[</a:t>
            </a:r>
            <a:r>
              <a:rPr lang="fr-FR" b="1" dirty="0" err="1" smtClean="0">
                <a:solidFill>
                  <a:srgbClr val="FF0000"/>
                </a:solidFill>
              </a:rPr>
              <a:t>bx</a:t>
            </a:r>
            <a:r>
              <a:rPr lang="fr-FR" b="1" dirty="0" smtClean="0">
                <a:solidFill>
                  <a:srgbClr val="FF0000"/>
                </a:solidFill>
              </a:rPr>
              <a:t>] : </a:t>
            </a:r>
            <a:r>
              <a:rPr lang="fr-FR" b="1" dirty="0" smtClean="0"/>
              <a:t>ajoute le contenu de la case mémoire pointée par BX à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l’accumulateur AH (</a:t>
            </a:r>
            <a:r>
              <a:rPr lang="fr-FR" b="1" dirty="0" smtClean="0"/>
              <a:t>adressage base) ;</a:t>
            </a:r>
          </a:p>
          <a:p>
            <a:pPr>
              <a:lnSpc>
                <a:spcPct val="150000"/>
              </a:lnSpc>
            </a:pPr>
            <a:endParaRPr lang="fr-FR" b="1" dirty="0" smtClean="0"/>
          </a:p>
          <a:p>
            <a:pPr>
              <a:lnSpc>
                <a:spcPct val="150000"/>
              </a:lnSpc>
            </a:pPr>
            <a:r>
              <a:rPr lang="fr-FR" dirty="0" smtClean="0">
                <a:solidFill>
                  <a:srgbClr val="C00000"/>
                </a:solidFill>
              </a:rPr>
              <a:t> </a:t>
            </a:r>
            <a:r>
              <a:rPr lang="fr-FR" b="1" dirty="0" err="1" smtClean="0">
                <a:solidFill>
                  <a:srgbClr val="C00000"/>
                </a:solidFill>
              </a:rPr>
              <a:t>add</a:t>
            </a:r>
            <a:r>
              <a:rPr lang="fr-FR" b="1" dirty="0" smtClean="0">
                <a:solidFill>
                  <a:srgbClr val="C00000"/>
                </a:solidFill>
              </a:rPr>
              <a:t> </a:t>
            </a:r>
            <a:r>
              <a:rPr lang="fr-FR" b="1" dirty="0" err="1" smtClean="0">
                <a:solidFill>
                  <a:srgbClr val="C00000"/>
                </a:solidFill>
              </a:rPr>
              <a:t>byte</a:t>
            </a:r>
            <a:r>
              <a:rPr lang="fr-FR" b="1" dirty="0" smtClean="0">
                <a:solidFill>
                  <a:srgbClr val="C00000"/>
                </a:solidFill>
              </a:rPr>
              <a:t> [1200H], 05H </a:t>
            </a:r>
            <a:r>
              <a:rPr lang="fr-FR" b="1" dirty="0" smtClean="0"/>
              <a:t>: ajoute la valeur 05H au contenu de la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case mémoire d’offset 1200H (</a:t>
            </a:r>
            <a:r>
              <a:rPr lang="fr-FR" b="1" dirty="0" smtClean="0"/>
              <a:t>adressage </a:t>
            </a:r>
            <a:r>
              <a:rPr lang="fr-FR" b="1" dirty="0" err="1" smtClean="0"/>
              <a:t>immediat</a:t>
            </a:r>
            <a:r>
              <a:rPr lang="fr-FR" b="1" dirty="0" smtClean="0"/>
              <a:t>).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33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9552" y="836712"/>
            <a:ext cx="63904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>
                <a:solidFill>
                  <a:srgbClr val="0000FF"/>
                </a:solidFill>
              </a:rPr>
              <a:t>Soustraction : </a:t>
            </a:r>
          </a:p>
          <a:p>
            <a:pPr>
              <a:lnSpc>
                <a:spcPct val="150000"/>
              </a:lnSpc>
            </a:pPr>
            <a:r>
              <a:rPr lang="fr-FR" b="1" dirty="0" smtClean="0"/>
              <a:t>SUB operande1, operande2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L’opération effectuée est : 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	opérande1</a:t>
            </a:r>
            <a:r>
              <a:rPr lang="fr-FR" dirty="0" smtClean="0">
                <a:sym typeface="Symbol"/>
              </a:rPr>
              <a:t></a:t>
            </a:r>
            <a:r>
              <a:rPr lang="fr-FR" dirty="0" smtClean="0"/>
              <a:t>opérande1 - opérande2.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539552" y="2780928"/>
            <a:ext cx="4572000" cy="21698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i="1" dirty="0" smtClean="0"/>
              <a:t>Exemples :</a:t>
            </a:r>
          </a:p>
          <a:p>
            <a:pPr>
              <a:lnSpc>
                <a:spcPct val="150000"/>
              </a:lnSpc>
            </a:pPr>
            <a:endParaRPr lang="fr-FR" dirty="0" smtClean="0"/>
          </a:p>
          <a:p>
            <a:pPr lvl="3">
              <a:lnSpc>
                <a:spcPct val="150000"/>
              </a:lnSpc>
            </a:pPr>
            <a:r>
              <a:rPr lang="fr-FR" dirty="0" err="1" smtClean="0"/>
              <a:t>mov</a:t>
            </a:r>
            <a:r>
              <a:rPr lang="fr-FR" dirty="0" smtClean="0"/>
              <a:t> </a:t>
            </a:r>
            <a:r>
              <a:rPr lang="fr-FR" dirty="0" err="1" smtClean="0"/>
              <a:t>ax</a:t>
            </a:r>
            <a:r>
              <a:rPr lang="fr-FR" dirty="0" smtClean="0"/>
              <a:t>, 39h</a:t>
            </a:r>
          </a:p>
          <a:p>
            <a:pPr lvl="3">
              <a:lnSpc>
                <a:spcPct val="150000"/>
              </a:lnSpc>
            </a:pPr>
            <a:r>
              <a:rPr lang="fr-FR" dirty="0" err="1" smtClean="0"/>
              <a:t>sub</a:t>
            </a:r>
            <a:r>
              <a:rPr lang="fr-FR" dirty="0" smtClean="0"/>
              <a:t> </a:t>
            </a:r>
            <a:r>
              <a:rPr lang="fr-FR" dirty="0" err="1" smtClean="0"/>
              <a:t>ax</a:t>
            </a:r>
            <a:r>
              <a:rPr lang="fr-FR" dirty="0" smtClean="0"/>
              <a:t>, 18h</a:t>
            </a:r>
          </a:p>
          <a:p>
            <a:pPr lvl="3">
              <a:lnSpc>
                <a:spcPct val="150000"/>
              </a:lnSpc>
            </a:pPr>
            <a:r>
              <a:rPr lang="fr-FR" dirty="0" err="1" smtClean="0">
                <a:solidFill>
                  <a:srgbClr val="0000FF"/>
                </a:solidFill>
              </a:rPr>
              <a:t>ax</a:t>
            </a:r>
            <a:r>
              <a:rPr lang="fr-FR" dirty="0" smtClean="0">
                <a:solidFill>
                  <a:srgbClr val="0000FF"/>
                </a:solidFill>
                <a:sym typeface="Symbol"/>
              </a:rPr>
              <a:t></a:t>
            </a:r>
            <a:r>
              <a:rPr lang="fr-FR" dirty="0" err="1" smtClean="0">
                <a:solidFill>
                  <a:srgbClr val="0000FF"/>
                </a:solidFill>
                <a:sym typeface="Symbol"/>
              </a:rPr>
              <a:t>ax</a:t>
            </a:r>
            <a:r>
              <a:rPr lang="fr-FR" dirty="0" smtClean="0">
                <a:solidFill>
                  <a:srgbClr val="0000FF"/>
                </a:solidFill>
                <a:sym typeface="Symbol"/>
              </a:rPr>
              <a:t>-</a:t>
            </a:r>
            <a:r>
              <a:rPr lang="fr-FR" dirty="0" smtClean="0">
                <a:solidFill>
                  <a:srgbClr val="0000FF"/>
                </a:solidFill>
              </a:rPr>
              <a:t>18h</a:t>
            </a:r>
            <a:endParaRPr lang="fr-FR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34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39552" y="908720"/>
            <a:ext cx="7992888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/>
              <a:t>Multiplication : </a:t>
            </a:r>
          </a:p>
          <a:p>
            <a:pPr>
              <a:lnSpc>
                <a:spcPct val="150000"/>
              </a:lnSpc>
            </a:pPr>
            <a:r>
              <a:rPr lang="fr-FR" b="1" dirty="0" smtClean="0"/>
              <a:t>			</a:t>
            </a:r>
            <a:r>
              <a:rPr lang="fr-FR" b="1" dirty="0" smtClean="0">
                <a:solidFill>
                  <a:srgbClr val="0000FF"/>
                </a:solidFill>
              </a:rPr>
              <a:t>MUL </a:t>
            </a:r>
            <a:r>
              <a:rPr lang="fr-FR" b="1" dirty="0" err="1" smtClean="0">
                <a:solidFill>
                  <a:srgbClr val="0000FF"/>
                </a:solidFill>
              </a:rPr>
              <a:t>operande</a:t>
            </a:r>
            <a:r>
              <a:rPr lang="fr-FR" b="1" dirty="0" smtClean="0">
                <a:solidFill>
                  <a:srgbClr val="0000FF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où opérande est un registre ou une case mémoire.</a:t>
            </a:r>
          </a:p>
          <a:p>
            <a:pPr algn="ctr">
              <a:lnSpc>
                <a:spcPct val="150000"/>
              </a:lnSpc>
            </a:pPr>
            <a:r>
              <a:rPr lang="nl-NL" dirty="0" smtClean="0">
                <a:solidFill>
                  <a:srgbClr val="FF0000"/>
                </a:solidFill>
              </a:rPr>
              <a:t>AX</a:t>
            </a:r>
            <a:r>
              <a:rPr lang="nl-NL" dirty="0" smtClean="0">
                <a:solidFill>
                  <a:srgbClr val="FF0000"/>
                </a:solidFill>
                <a:sym typeface="Symbol"/>
              </a:rPr>
              <a:t></a:t>
            </a:r>
            <a:r>
              <a:rPr lang="nl-NL" dirty="0" smtClean="0">
                <a:solidFill>
                  <a:srgbClr val="FF0000"/>
                </a:solidFill>
              </a:rPr>
              <a:t>AL x Op8 			DX:AX</a:t>
            </a:r>
            <a:r>
              <a:rPr lang="nl-NL" dirty="0" smtClean="0">
                <a:solidFill>
                  <a:srgbClr val="FF0000"/>
                </a:solidFill>
                <a:sym typeface="Symbol"/>
              </a:rPr>
              <a:t></a:t>
            </a:r>
            <a:r>
              <a:rPr lang="nl-NL" dirty="0" smtClean="0">
                <a:solidFill>
                  <a:srgbClr val="FF0000"/>
                </a:solidFill>
              </a:rPr>
              <a:t>AX x Op16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Cette instruction effectue la multiplication du contenu de AL par un opérande sur 1 octet ou du contenu de AX par un opérande sur 2 octets.</a:t>
            </a:r>
          </a:p>
          <a:p>
            <a:pPr>
              <a:lnSpc>
                <a:spcPct val="150000"/>
              </a:lnSpc>
            </a:pPr>
            <a:endParaRPr lang="fr-FR" dirty="0" smtClean="0"/>
          </a:p>
          <a:p>
            <a:pPr>
              <a:lnSpc>
                <a:spcPct val="150000"/>
              </a:lnSpc>
            </a:pPr>
            <a:r>
              <a:rPr lang="fr-FR" dirty="0" smtClean="0"/>
              <a:t> Le résultat est placé dans AX si les données à multiplier sont sur 1 octet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(résultat sur 16 bits), dans (DX,AX) si elles sont sur 2 octets (résultat sur 32 bits).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Les drapeaux CF et OF sont positionnés si la partie haute du résultat est non nulle. La partie haute est AH pour la multiplication 8 bits et DX pour la multiplication 16 bits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35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9552" y="1196752"/>
            <a:ext cx="4572000" cy="38318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i="1" dirty="0" smtClean="0"/>
              <a:t>Exemples :</a:t>
            </a:r>
          </a:p>
          <a:p>
            <a:pPr lvl="3"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al,51</a:t>
            </a:r>
          </a:p>
          <a:p>
            <a:pPr lvl="3"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 smtClean="0"/>
              <a:t>bl</a:t>
            </a:r>
            <a:r>
              <a:rPr lang="fr-FR" b="1" dirty="0" smtClean="0"/>
              <a:t>,32</a:t>
            </a:r>
          </a:p>
          <a:p>
            <a:pPr lvl="3">
              <a:lnSpc>
                <a:spcPct val="150000"/>
              </a:lnSpc>
            </a:pPr>
            <a:r>
              <a:rPr lang="fr-FR" b="1" dirty="0" err="1" smtClean="0"/>
              <a:t>mul</a:t>
            </a:r>
            <a:r>
              <a:rPr lang="fr-FR" b="1" dirty="0" smtClean="0"/>
              <a:t> </a:t>
            </a:r>
            <a:r>
              <a:rPr lang="fr-FR" b="1" dirty="0" err="1" smtClean="0"/>
              <a:t>bl</a:t>
            </a:r>
            <a:endParaRPr lang="fr-FR" b="1" dirty="0" smtClean="0"/>
          </a:p>
          <a:p>
            <a:pPr lvl="3">
              <a:lnSpc>
                <a:spcPct val="150000"/>
              </a:lnSpc>
            </a:pPr>
            <a:r>
              <a:rPr lang="fr-FR" b="1" dirty="0" smtClean="0"/>
              <a:t> </a:t>
            </a:r>
            <a:r>
              <a:rPr lang="fr-FR" b="1" dirty="0" smtClean="0">
                <a:solidFill>
                  <a:srgbClr val="0000FF"/>
                </a:solidFill>
              </a:rPr>
              <a:t>AX = 51 × 32</a:t>
            </a:r>
          </a:p>
          <a:p>
            <a:pPr lvl="3"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 smtClean="0"/>
              <a:t>ax</a:t>
            </a:r>
            <a:r>
              <a:rPr lang="fr-FR" b="1" dirty="0" smtClean="0"/>
              <a:t>,4253</a:t>
            </a:r>
          </a:p>
          <a:p>
            <a:pPr lvl="3"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 smtClean="0"/>
              <a:t>bx</a:t>
            </a:r>
            <a:r>
              <a:rPr lang="fr-FR" b="1" dirty="0" smtClean="0"/>
              <a:t>,1689</a:t>
            </a:r>
          </a:p>
          <a:p>
            <a:pPr lvl="3">
              <a:lnSpc>
                <a:spcPct val="150000"/>
              </a:lnSpc>
            </a:pPr>
            <a:r>
              <a:rPr lang="fr-FR" b="1" dirty="0" err="1" smtClean="0"/>
              <a:t>mul</a:t>
            </a:r>
            <a:r>
              <a:rPr lang="fr-FR" b="1" dirty="0" smtClean="0"/>
              <a:t> </a:t>
            </a:r>
            <a:r>
              <a:rPr lang="fr-FR" b="1" dirty="0" err="1" smtClean="0"/>
              <a:t>bx</a:t>
            </a:r>
            <a:endParaRPr lang="fr-FR" b="1" dirty="0" smtClean="0"/>
          </a:p>
          <a:p>
            <a:pPr lvl="3">
              <a:lnSpc>
                <a:spcPct val="150000"/>
              </a:lnSpc>
            </a:pPr>
            <a:r>
              <a:rPr lang="fr-FR" b="1" dirty="0" smtClean="0"/>
              <a:t> </a:t>
            </a:r>
            <a:r>
              <a:rPr lang="fr-FR" b="1" dirty="0" smtClean="0">
                <a:solidFill>
                  <a:srgbClr val="0000FF"/>
                </a:solidFill>
              </a:rPr>
              <a:t>(DX, AX) = 4253 × 1689</a:t>
            </a:r>
            <a:endParaRPr lang="fr-FR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36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9552" y="1028343"/>
            <a:ext cx="8208912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/>
              <a:t>Division : </a:t>
            </a:r>
          </a:p>
          <a:p>
            <a:pPr algn="ctr">
              <a:lnSpc>
                <a:spcPct val="150000"/>
              </a:lnSpc>
            </a:pPr>
            <a:r>
              <a:rPr lang="fr-FR" b="1" dirty="0" smtClean="0">
                <a:solidFill>
                  <a:srgbClr val="0000FF"/>
                </a:solidFill>
              </a:rPr>
              <a:t>DIV </a:t>
            </a:r>
            <a:r>
              <a:rPr lang="fr-FR" b="1" dirty="0" err="1" smtClean="0">
                <a:solidFill>
                  <a:srgbClr val="0000FF"/>
                </a:solidFill>
              </a:rPr>
              <a:t>operande</a:t>
            </a:r>
            <a:r>
              <a:rPr lang="fr-FR" b="1" dirty="0" smtClean="0">
                <a:solidFill>
                  <a:srgbClr val="0000FF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où opérande est un registre ou une case  mémoire.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Cette instruction effectue la division du contenu de AX par un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opérande sur 1 octet ou le contenu de (DX,AX) par un opérande sur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2 octets.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</a:t>
            </a:r>
            <a:r>
              <a:rPr lang="fr-FR" b="1" dirty="0" smtClean="0"/>
              <a:t>Résultat : 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si l’opérande est sur 1 octet, alors AL = quotient et AH =reste ; 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si l’opérande est sur 2 octets, alors AX = quotient et DX =reste.</a:t>
            </a:r>
          </a:p>
          <a:p>
            <a:pPr>
              <a:lnSpc>
                <a:spcPct val="150000"/>
              </a:lnSpc>
            </a:pPr>
            <a:r>
              <a:rPr lang="nl-NL" b="1" dirty="0" smtClean="0"/>
              <a:t>DIV Op8 ; AX/Op8 , </a:t>
            </a:r>
            <a:r>
              <a:rPr lang="nl-NL" b="1" dirty="0" err="1" smtClean="0"/>
              <a:t>Quotient</a:t>
            </a:r>
            <a:r>
              <a:rPr lang="nl-NL" b="1" dirty="0" smtClean="0"/>
              <a:t>=AL , </a:t>
            </a:r>
            <a:r>
              <a:rPr lang="nl-NL" b="1" dirty="0" err="1" smtClean="0"/>
              <a:t>Reste</a:t>
            </a:r>
            <a:r>
              <a:rPr lang="nl-NL" b="1" dirty="0" smtClean="0"/>
              <a:t> =AH</a:t>
            </a:r>
          </a:p>
          <a:p>
            <a:pPr>
              <a:lnSpc>
                <a:spcPct val="150000"/>
              </a:lnSpc>
            </a:pPr>
            <a:r>
              <a:rPr lang="fr-FR" b="1" dirty="0" smtClean="0"/>
              <a:t>DIV Seg16 ; DX:AX/Seg16 , Quotient =AX , Reste=DX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37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9552" y="980728"/>
            <a:ext cx="6534472" cy="4193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i="1" dirty="0" smtClean="0"/>
              <a:t>Exemples :</a:t>
            </a:r>
          </a:p>
          <a:p>
            <a:pPr lvl="2"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 smtClean="0"/>
              <a:t>ax</a:t>
            </a:r>
            <a:r>
              <a:rPr lang="fr-FR" b="1" dirty="0" smtClean="0"/>
              <a:t>,35</a:t>
            </a:r>
          </a:p>
          <a:p>
            <a:pPr lvl="2"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 smtClean="0"/>
              <a:t>bl</a:t>
            </a:r>
            <a:r>
              <a:rPr lang="fr-FR" b="1" dirty="0" smtClean="0"/>
              <a:t>,10</a:t>
            </a:r>
          </a:p>
          <a:p>
            <a:pPr lvl="2">
              <a:lnSpc>
                <a:spcPct val="150000"/>
              </a:lnSpc>
            </a:pPr>
            <a:r>
              <a:rPr lang="fr-FR" b="1" dirty="0" err="1" smtClean="0"/>
              <a:t>div</a:t>
            </a:r>
            <a:r>
              <a:rPr lang="fr-FR" b="1" dirty="0" smtClean="0"/>
              <a:t> </a:t>
            </a:r>
            <a:r>
              <a:rPr lang="fr-FR" b="1" dirty="0" err="1" smtClean="0"/>
              <a:t>bl</a:t>
            </a:r>
            <a:endParaRPr lang="fr-FR" b="1" dirty="0" smtClean="0"/>
          </a:p>
          <a:p>
            <a:pPr lvl="2">
              <a:lnSpc>
                <a:spcPct val="150000"/>
              </a:lnSpc>
            </a:pPr>
            <a:r>
              <a:rPr lang="fr-FR" b="1" dirty="0" smtClean="0">
                <a:solidFill>
                  <a:srgbClr val="FF0000"/>
                </a:solidFill>
              </a:rPr>
              <a:t> AL = 3 (quotient) et AH = 5 (reste)</a:t>
            </a:r>
          </a:p>
          <a:p>
            <a:pPr lvl="2"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 smtClean="0"/>
              <a:t>dx</a:t>
            </a:r>
            <a:r>
              <a:rPr lang="fr-FR" b="1" dirty="0" smtClean="0"/>
              <a:t>,0</a:t>
            </a:r>
          </a:p>
          <a:p>
            <a:pPr lvl="2"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 smtClean="0"/>
              <a:t>ax</a:t>
            </a:r>
            <a:r>
              <a:rPr lang="fr-FR" b="1" dirty="0" smtClean="0"/>
              <a:t>,1234</a:t>
            </a:r>
          </a:p>
          <a:p>
            <a:pPr lvl="2"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 smtClean="0"/>
              <a:t>bx</a:t>
            </a:r>
            <a:r>
              <a:rPr lang="fr-FR" b="1" dirty="0" smtClean="0"/>
              <a:t>,10</a:t>
            </a:r>
          </a:p>
          <a:p>
            <a:pPr lvl="2">
              <a:lnSpc>
                <a:spcPct val="150000"/>
              </a:lnSpc>
            </a:pPr>
            <a:r>
              <a:rPr lang="fr-FR" b="1" dirty="0" err="1" smtClean="0"/>
              <a:t>div</a:t>
            </a:r>
            <a:r>
              <a:rPr lang="fr-FR" b="1" dirty="0" smtClean="0"/>
              <a:t> </a:t>
            </a:r>
            <a:r>
              <a:rPr lang="fr-FR" b="1" dirty="0" err="1" smtClean="0"/>
              <a:t>bx</a:t>
            </a:r>
            <a:endParaRPr lang="fr-FR" b="1" dirty="0" smtClean="0"/>
          </a:p>
          <a:p>
            <a:pPr lvl="2">
              <a:lnSpc>
                <a:spcPct val="150000"/>
              </a:lnSpc>
            </a:pPr>
            <a:r>
              <a:rPr lang="fr-FR" b="1" dirty="0" smtClean="0"/>
              <a:t> </a:t>
            </a:r>
            <a:r>
              <a:rPr lang="fr-FR" b="1" dirty="0" smtClean="0">
                <a:solidFill>
                  <a:srgbClr val="FF0000"/>
                </a:solidFill>
              </a:rPr>
              <a:t>AX = 123 (quotient) et DX = 4 (reste)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38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544" y="1443841"/>
            <a:ext cx="8352928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dirty="0" smtClean="0"/>
              <a:t> </a:t>
            </a:r>
            <a:r>
              <a:rPr lang="fr-FR" b="1" dirty="0" smtClean="0"/>
              <a:t>INC Op :     incrémentation d’une unité ;          Op + 1→ Op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</a:t>
            </a:r>
            <a:r>
              <a:rPr lang="fr-FR" b="1" dirty="0" smtClean="0"/>
              <a:t>DEC Op:     décrémentation d’une unité ;         Op - 1 → Op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</a:t>
            </a:r>
            <a:r>
              <a:rPr lang="fr-FR" b="1" dirty="0" smtClean="0"/>
              <a:t>IMUL :        multiplication signée ;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</a:t>
            </a:r>
            <a:r>
              <a:rPr lang="fr-FR" b="1" dirty="0" smtClean="0"/>
              <a:t>IDIV :          division signée.</a:t>
            </a:r>
          </a:p>
          <a:p>
            <a:pPr>
              <a:lnSpc>
                <a:spcPct val="150000"/>
              </a:lnSpc>
            </a:pPr>
            <a:endParaRPr lang="fr-FR" b="1" dirty="0" smtClean="0"/>
          </a:p>
          <a:p>
            <a:pPr>
              <a:lnSpc>
                <a:spcPct val="150000"/>
              </a:lnSpc>
            </a:pPr>
            <a:r>
              <a:rPr lang="fr-FR" b="1" dirty="0" smtClean="0"/>
              <a:t>Remarque : </a:t>
            </a:r>
          </a:p>
          <a:p>
            <a:pPr algn="just">
              <a:lnSpc>
                <a:spcPct val="150000"/>
              </a:lnSpc>
            </a:pPr>
            <a:r>
              <a:rPr lang="fr-FR" dirty="0" smtClean="0"/>
              <a:t>Attention, l’indicateur C n’est pas positionné quand il y a débordement, C'est l’indicateur Z qui permet de détecter le débordement.</a:t>
            </a:r>
          </a:p>
          <a:p>
            <a:pPr algn="just">
              <a:lnSpc>
                <a:spcPct val="150000"/>
              </a:lnSpc>
            </a:pPr>
            <a:endParaRPr lang="fr-FR" dirty="0" smtClean="0"/>
          </a:p>
          <a:p>
            <a:pPr algn="just">
              <a:lnSpc>
                <a:spcPct val="150000"/>
              </a:lnSpc>
            </a:pPr>
            <a:r>
              <a:rPr lang="fr-FR" dirty="0" smtClean="0"/>
              <a:t>Pour incrémenter une case mémoire, il faut préciser la taille :</a:t>
            </a:r>
          </a:p>
          <a:p>
            <a:pPr>
              <a:lnSpc>
                <a:spcPct val="150000"/>
              </a:lnSpc>
            </a:pPr>
            <a:r>
              <a:rPr lang="fr-FR" b="1" dirty="0" smtClean="0"/>
              <a:t>	INC </a:t>
            </a:r>
            <a:r>
              <a:rPr lang="fr-FR" b="1" dirty="0" err="1" smtClean="0"/>
              <a:t>byte</a:t>
            </a:r>
            <a:r>
              <a:rPr lang="fr-FR" b="1" dirty="0" smtClean="0"/>
              <a:t> [</a:t>
            </a:r>
            <a:r>
              <a:rPr lang="fr-FR" b="1" dirty="0" err="1" smtClean="0"/>
              <a:t>adr</a:t>
            </a:r>
            <a:r>
              <a:rPr lang="fr-FR" b="1" dirty="0" smtClean="0"/>
              <a:t>]  	INC </a:t>
            </a:r>
            <a:r>
              <a:rPr lang="fr-FR" b="1" dirty="0" err="1" smtClean="0"/>
              <a:t>word</a:t>
            </a:r>
            <a:r>
              <a:rPr lang="fr-FR" b="1" dirty="0" smtClean="0"/>
              <a:t> [</a:t>
            </a:r>
            <a:r>
              <a:rPr lang="fr-FR" b="1" dirty="0" err="1" smtClean="0"/>
              <a:t>adr</a:t>
            </a:r>
            <a:r>
              <a:rPr lang="fr-FR" b="1" dirty="0" smtClean="0"/>
              <a:t>]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1763688" y="836712"/>
            <a:ext cx="4405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</a:rPr>
              <a:t>Autres instructions arithmétiques :</a:t>
            </a:r>
            <a:endParaRPr lang="fr-FR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39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63688" y="836712"/>
            <a:ext cx="4405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</a:rPr>
              <a:t>Autres instructions arithmétiques :</a:t>
            </a:r>
            <a:endParaRPr lang="fr-FR" dirty="0">
              <a:solidFill>
                <a:srgbClr val="0000FF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28600" y="1772816"/>
            <a:ext cx="2514600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b="1" dirty="0" smtClean="0"/>
              <a:t>NEG Op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95600" y="1783234"/>
            <a:ext cx="5780856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000" dirty="0" smtClean="0"/>
              <a:t>remplace Op par son négatif</a:t>
            </a:r>
            <a:endParaRPr lang="en-US" sz="2000" b="1" dirty="0" smtClean="0"/>
          </a:p>
          <a:p>
            <a:r>
              <a:rPr lang="fr-FR" sz="2000" dirty="0" smtClean="0"/>
              <a:t>(Complément à 2 de Op) :</a:t>
            </a:r>
            <a:endParaRPr lang="en-US" sz="2000" b="1" dirty="0" smtClean="0"/>
          </a:p>
        </p:txBody>
      </p:sp>
      <p:sp>
        <p:nvSpPr>
          <p:cNvPr id="12" name="ZoneTexte 11"/>
          <p:cNvSpPr txBox="1"/>
          <p:nvPr/>
        </p:nvSpPr>
        <p:spPr>
          <a:xfrm>
            <a:off x="228600" y="3068960"/>
            <a:ext cx="2514600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b="1" dirty="0" smtClean="0"/>
              <a:t>CMP OD, OS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2895600" y="3079378"/>
            <a:ext cx="5780856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000" dirty="0" smtClean="0"/>
              <a:t>Compare (soustrait) </a:t>
            </a:r>
            <a:r>
              <a:rPr lang="fr-FR" sz="2000" b="1" dirty="0" smtClean="0"/>
              <a:t>OS</a:t>
            </a:r>
            <a:r>
              <a:rPr lang="fr-FR" sz="2000" dirty="0" smtClean="0"/>
              <a:t> et </a:t>
            </a:r>
            <a:r>
              <a:rPr lang="fr-FR" sz="2000" b="1" dirty="0" smtClean="0"/>
              <a:t>OD</a:t>
            </a:r>
            <a:r>
              <a:rPr lang="fr-FR" sz="2000" dirty="0" smtClean="0"/>
              <a:t> et positionne les flags selon résultat. </a:t>
            </a:r>
            <a:endParaRPr lang="en-US" sz="2000" b="1" dirty="0" smtClean="0"/>
          </a:p>
        </p:txBody>
      </p:sp>
      <p:sp>
        <p:nvSpPr>
          <p:cNvPr id="14" name="ZoneTexte 13"/>
          <p:cNvSpPr txBox="1"/>
          <p:nvPr/>
        </p:nvSpPr>
        <p:spPr>
          <a:xfrm>
            <a:off x="2895600" y="4273753"/>
            <a:ext cx="579120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000" b="1" dirty="0" smtClean="0"/>
              <a:t>L’opérande </a:t>
            </a:r>
            <a:r>
              <a:rPr lang="fr-FR" sz="2000" b="1" dirty="0" err="1" smtClean="0"/>
              <a:t>Od</a:t>
            </a:r>
            <a:r>
              <a:rPr lang="fr-FR" sz="2000" b="1" dirty="0" smtClean="0"/>
              <a:t> n’est pas modifié</a:t>
            </a:r>
            <a:endParaRPr lang="en-US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40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63688" y="836712"/>
            <a:ext cx="31983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</a:rPr>
              <a:t>Les instructions logiques</a:t>
            </a:r>
          </a:p>
        </p:txBody>
      </p:sp>
      <p:sp>
        <p:nvSpPr>
          <p:cNvPr id="9" name="Rectangle 8"/>
          <p:cNvSpPr/>
          <p:nvPr/>
        </p:nvSpPr>
        <p:spPr>
          <a:xfrm>
            <a:off x="467544" y="1340768"/>
            <a:ext cx="8136904" cy="336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dirty="0" smtClean="0"/>
              <a:t> Ce sont des instructions qui permettent de manipuler des données au niveau des bits. Les opérations logiques de base sont :</a:t>
            </a:r>
          </a:p>
          <a:p>
            <a:pPr lvl="2">
              <a:lnSpc>
                <a:spcPct val="150000"/>
              </a:lnSpc>
              <a:buFont typeface="Wingdings" pitchFamily="2" charset="2"/>
              <a:buChar char="Ø"/>
            </a:pPr>
            <a:r>
              <a:rPr lang="fr-FR" dirty="0" smtClean="0"/>
              <a:t> ET;</a:t>
            </a:r>
          </a:p>
          <a:p>
            <a:pPr lvl="2">
              <a:lnSpc>
                <a:spcPct val="150000"/>
              </a:lnSpc>
              <a:buFont typeface="Wingdings" pitchFamily="2" charset="2"/>
              <a:buChar char="Ø"/>
            </a:pPr>
            <a:r>
              <a:rPr lang="fr-FR" dirty="0" smtClean="0"/>
              <a:t> OU;</a:t>
            </a:r>
          </a:p>
          <a:p>
            <a:pPr lvl="2">
              <a:lnSpc>
                <a:spcPct val="150000"/>
              </a:lnSpc>
              <a:buFont typeface="Wingdings" pitchFamily="2" charset="2"/>
              <a:buChar char="Ø"/>
            </a:pPr>
            <a:r>
              <a:rPr lang="fr-FR" dirty="0" smtClean="0"/>
              <a:t> OU exclusif ;</a:t>
            </a:r>
          </a:p>
          <a:p>
            <a:pPr lvl="2">
              <a:lnSpc>
                <a:spcPct val="150000"/>
              </a:lnSpc>
              <a:buFont typeface="Wingdings" pitchFamily="2" charset="2"/>
              <a:buChar char="Ø"/>
            </a:pPr>
            <a:r>
              <a:rPr lang="fr-FR" dirty="0" smtClean="0"/>
              <a:t> complément à 1;</a:t>
            </a:r>
          </a:p>
          <a:p>
            <a:pPr lvl="2">
              <a:lnSpc>
                <a:spcPct val="150000"/>
              </a:lnSpc>
              <a:buFont typeface="Wingdings" pitchFamily="2" charset="2"/>
              <a:buChar char="Ø"/>
            </a:pPr>
            <a:r>
              <a:rPr lang="fr-FR" dirty="0" smtClean="0"/>
              <a:t> complément à 2;</a:t>
            </a:r>
          </a:p>
          <a:p>
            <a:pPr lvl="2">
              <a:lnSpc>
                <a:spcPct val="150000"/>
              </a:lnSpc>
              <a:buFont typeface="Wingdings" pitchFamily="2" charset="2"/>
              <a:buChar char="Ø"/>
            </a:pPr>
            <a:r>
              <a:rPr lang="fr-FR" dirty="0" smtClean="0"/>
              <a:t> décalages et rotations.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41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63688" y="836712"/>
            <a:ext cx="31983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</a:rPr>
              <a:t>Les instructions logiques</a:t>
            </a:r>
          </a:p>
        </p:txBody>
      </p:sp>
      <p:sp>
        <p:nvSpPr>
          <p:cNvPr id="9" name="Rectangle 8"/>
          <p:cNvSpPr/>
          <p:nvPr/>
        </p:nvSpPr>
        <p:spPr>
          <a:xfrm>
            <a:off x="467544" y="1340768"/>
            <a:ext cx="8136904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dirty="0" smtClean="0"/>
              <a:t> </a:t>
            </a:r>
            <a:r>
              <a:rPr lang="fr-FR" b="1" dirty="0" smtClean="0"/>
              <a:t>ET logique :           AND opérande1,   opérande2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L’opération effectuée est :</a:t>
            </a:r>
          </a:p>
          <a:p>
            <a:pPr algn="ctr">
              <a:lnSpc>
                <a:spcPct val="150000"/>
              </a:lnSpc>
            </a:pPr>
            <a:r>
              <a:rPr lang="fr-FR" dirty="0" smtClean="0"/>
              <a:t>opérande1 ← opérande1 ET opérande2</a:t>
            </a:r>
          </a:p>
          <a:p>
            <a:pPr>
              <a:lnSpc>
                <a:spcPct val="150000"/>
              </a:lnSpc>
            </a:pPr>
            <a:r>
              <a:rPr lang="fr-FR" b="1" i="1" dirty="0" smtClean="0"/>
              <a:t>Exemple :</a:t>
            </a:r>
          </a:p>
          <a:p>
            <a:pPr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al, 10010110B</a:t>
            </a:r>
          </a:p>
          <a:p>
            <a:pPr>
              <a:lnSpc>
                <a:spcPct val="150000"/>
              </a:lnSpc>
            </a:pPr>
            <a:r>
              <a:rPr lang="fr-FR" b="1" dirty="0" err="1" smtClean="0"/>
              <a:t>mov</a:t>
            </a:r>
            <a:r>
              <a:rPr lang="fr-FR" b="1" dirty="0" smtClean="0"/>
              <a:t> </a:t>
            </a:r>
            <a:r>
              <a:rPr lang="fr-FR" b="1" dirty="0" err="1" smtClean="0"/>
              <a:t>bl</a:t>
            </a:r>
            <a:r>
              <a:rPr lang="fr-FR" b="1" dirty="0" smtClean="0"/>
              <a:t>, 11001101B                        </a:t>
            </a:r>
          </a:p>
          <a:p>
            <a:pPr>
              <a:lnSpc>
                <a:spcPct val="150000"/>
              </a:lnSpc>
            </a:pPr>
            <a:r>
              <a:rPr lang="fr-FR" b="1" dirty="0" smtClean="0"/>
              <a:t>and al, </a:t>
            </a:r>
            <a:r>
              <a:rPr lang="fr-FR" b="1" dirty="0" err="1" smtClean="0"/>
              <a:t>bl</a:t>
            </a:r>
            <a:endParaRPr lang="fr-FR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284984"/>
            <a:ext cx="338437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3707904" y="3276273"/>
            <a:ext cx="5950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→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42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544" y="908720"/>
            <a:ext cx="7992888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b="1" dirty="0" smtClean="0"/>
              <a:t> </a:t>
            </a:r>
            <a:r>
              <a:rPr lang="fr-FR" b="1" dirty="0" smtClean="0">
                <a:solidFill>
                  <a:srgbClr val="0000FF"/>
                </a:solidFill>
              </a:rPr>
              <a:t>Instruction PUSH : PUSH Op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Empiler l’opérande Op (Op doit être un opérande de 16 bits)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fr-FR" dirty="0" smtClean="0"/>
              <a:t> Décrémente SP de 2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fr-FR" dirty="0" smtClean="0"/>
              <a:t> Copie Op dans la mémoire pointée par SP</a:t>
            </a:r>
          </a:p>
          <a:p>
            <a:pPr>
              <a:lnSpc>
                <a:spcPct val="150000"/>
              </a:lnSpc>
            </a:pPr>
            <a:r>
              <a:rPr lang="pt-BR" b="1" dirty="0" smtClean="0"/>
              <a:t>               PUSH R16 ; R16=Registre sur 16 bits</a:t>
            </a:r>
          </a:p>
          <a:p>
            <a:pPr>
              <a:lnSpc>
                <a:spcPct val="150000"/>
              </a:lnSpc>
            </a:pPr>
            <a:r>
              <a:rPr lang="fr-FR" b="1" dirty="0" smtClean="0"/>
              <a:t>               PUSH </a:t>
            </a:r>
            <a:r>
              <a:rPr lang="fr-FR" b="1" dirty="0" err="1" smtClean="0"/>
              <a:t>word</a:t>
            </a:r>
            <a:r>
              <a:rPr lang="fr-FR" b="1" dirty="0" smtClean="0"/>
              <a:t> [</a:t>
            </a:r>
            <a:r>
              <a:rPr lang="fr-FR" b="1" dirty="0" err="1" smtClean="0"/>
              <a:t>adr</a:t>
            </a:r>
            <a:r>
              <a:rPr lang="fr-FR" b="1" dirty="0" smtClean="0"/>
              <a:t>]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              </a:t>
            </a:r>
            <a:r>
              <a:rPr lang="fr-FR" strike="sngStrike" dirty="0" smtClean="0">
                <a:solidFill>
                  <a:srgbClr val="FF0000"/>
                </a:solidFill>
              </a:rPr>
              <a:t>PUSH </a:t>
            </a:r>
            <a:r>
              <a:rPr lang="fr-FR" strike="sngStrike" dirty="0" err="1" smtClean="0">
                <a:solidFill>
                  <a:srgbClr val="FF0000"/>
                </a:solidFill>
              </a:rPr>
              <a:t>Val_Immédiate</a:t>
            </a:r>
            <a:r>
              <a:rPr lang="fr-FR" strike="sngStrike" dirty="0" smtClean="0">
                <a:solidFill>
                  <a:srgbClr val="FF0000"/>
                </a:solidFill>
              </a:rPr>
              <a:t> </a:t>
            </a:r>
            <a:r>
              <a:rPr lang="fr-FR" dirty="0" smtClean="0"/>
              <a:t>                                   </a:t>
            </a:r>
            <a:r>
              <a:rPr lang="fr-FR" strike="sngStrike" dirty="0" smtClean="0">
                <a:solidFill>
                  <a:srgbClr val="FF0000"/>
                </a:solidFill>
              </a:rPr>
              <a:t>PUSH R8</a:t>
            </a:r>
          </a:p>
          <a:p>
            <a:pPr algn="ctr">
              <a:lnSpc>
                <a:spcPct val="150000"/>
              </a:lnSpc>
            </a:pPr>
            <a:r>
              <a:rPr lang="fr-FR" dirty="0" smtClean="0"/>
              <a:t> </a:t>
            </a:r>
            <a:r>
              <a:rPr lang="fr-FR" b="1" dirty="0" smtClean="0">
                <a:solidFill>
                  <a:srgbClr val="0000FF"/>
                </a:solidFill>
              </a:rPr>
              <a:t>Instruction POP : POP Op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Dépiler dans l’opérande Op (Op doit être un opérande 16 bits)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fr-FR" dirty="0" smtClean="0"/>
              <a:t> Copie les deux cases mémoire pointée par SP dans l'opérande Op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fr-FR" dirty="0" smtClean="0"/>
              <a:t> Incrémente SP de 2</a:t>
            </a:r>
          </a:p>
          <a:p>
            <a:pPr lvl="2">
              <a:lnSpc>
                <a:spcPct val="150000"/>
              </a:lnSpc>
            </a:pPr>
            <a:r>
              <a:rPr lang="fr-FR" b="1" dirty="0" smtClean="0"/>
              <a:t>POP R16 	POP </a:t>
            </a:r>
            <a:r>
              <a:rPr lang="fr-FR" b="1" dirty="0" err="1" smtClean="0"/>
              <a:t>word</a:t>
            </a:r>
            <a:r>
              <a:rPr lang="fr-FR" b="1" dirty="0" smtClean="0"/>
              <a:t> [</a:t>
            </a:r>
            <a:r>
              <a:rPr lang="fr-FR" b="1" dirty="0" err="1" smtClean="0"/>
              <a:t>adr</a:t>
            </a:r>
            <a:r>
              <a:rPr lang="fr-FR" b="1" dirty="0" smtClean="0"/>
              <a:t>] 		</a:t>
            </a:r>
          </a:p>
          <a:p>
            <a:pPr lvl="2">
              <a:lnSpc>
                <a:spcPct val="150000"/>
              </a:lnSpc>
            </a:pPr>
            <a:r>
              <a:rPr lang="fr-FR" b="1" strike="sngStrike" dirty="0" smtClean="0">
                <a:solidFill>
                  <a:srgbClr val="FF0000"/>
                </a:solidFill>
              </a:rPr>
              <a:t>POP R8</a:t>
            </a:r>
            <a:endParaRPr lang="fr-FR" strike="sngStrike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43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560" y="764704"/>
            <a:ext cx="799288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b="1" dirty="0" smtClean="0"/>
              <a:t>Exemple Illustratif : </a:t>
            </a:r>
            <a:r>
              <a:rPr lang="fr-FR" b="1" dirty="0" smtClean="0">
                <a:solidFill>
                  <a:srgbClr val="0000FF"/>
                </a:solidFill>
              </a:rPr>
              <a:t>Instruction PUSH </a:t>
            </a:r>
            <a:r>
              <a:rPr lang="fr-FR" dirty="0" smtClean="0"/>
              <a:t>, </a:t>
            </a:r>
            <a:r>
              <a:rPr lang="fr-FR" b="1" dirty="0" smtClean="0">
                <a:solidFill>
                  <a:srgbClr val="0000FF"/>
                </a:solidFill>
              </a:rPr>
              <a:t>POP </a:t>
            </a:r>
          </a:p>
        </p:txBody>
      </p:sp>
      <p:sp>
        <p:nvSpPr>
          <p:cNvPr id="50" name="ZoneTexte 49"/>
          <p:cNvSpPr txBox="1"/>
          <p:nvPr/>
        </p:nvSpPr>
        <p:spPr>
          <a:xfrm>
            <a:off x="107504" y="3045296"/>
            <a:ext cx="1447800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000" dirty="0" smtClean="0"/>
              <a:t>PUSH </a:t>
            </a:r>
            <a:r>
              <a:rPr lang="fr-FR" sz="2000" b="1" dirty="0" smtClean="0"/>
              <a:t>AX</a:t>
            </a:r>
            <a:endParaRPr lang="en-US" sz="2000" b="1" dirty="0" smtClean="0"/>
          </a:p>
        </p:txBody>
      </p:sp>
      <p:sp>
        <p:nvSpPr>
          <p:cNvPr id="51" name="ZoneTexte 50"/>
          <p:cNvSpPr txBox="1"/>
          <p:nvPr/>
        </p:nvSpPr>
        <p:spPr>
          <a:xfrm>
            <a:off x="7194104" y="5312186"/>
            <a:ext cx="160020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2000" b="1" dirty="0" smtClean="0"/>
          </a:p>
        </p:txBody>
      </p:sp>
      <p:sp>
        <p:nvSpPr>
          <p:cNvPr id="52" name="ZoneTexte 51"/>
          <p:cNvSpPr txBox="1"/>
          <p:nvPr/>
        </p:nvSpPr>
        <p:spPr>
          <a:xfrm>
            <a:off x="7194104" y="5693186"/>
            <a:ext cx="160020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?</a:t>
            </a:r>
            <a:endParaRPr lang="en-US" sz="2000" b="1" dirty="0" smtClean="0"/>
          </a:p>
        </p:txBody>
      </p:sp>
      <p:sp>
        <p:nvSpPr>
          <p:cNvPr id="56" name="ZoneTexte 55"/>
          <p:cNvSpPr txBox="1"/>
          <p:nvPr/>
        </p:nvSpPr>
        <p:spPr>
          <a:xfrm>
            <a:off x="7194104" y="3426296"/>
            <a:ext cx="160020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?</a:t>
            </a:r>
            <a:endParaRPr lang="en-US" sz="2000" b="1" dirty="0" smtClean="0"/>
          </a:p>
        </p:txBody>
      </p:sp>
      <p:sp>
        <p:nvSpPr>
          <p:cNvPr id="57" name="ZoneTexte 56"/>
          <p:cNvSpPr txBox="1"/>
          <p:nvPr/>
        </p:nvSpPr>
        <p:spPr>
          <a:xfrm>
            <a:off x="7194104" y="3807296"/>
            <a:ext cx="160020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?</a:t>
            </a:r>
            <a:endParaRPr lang="en-US" sz="2000" b="1" dirty="0" smtClean="0"/>
          </a:p>
        </p:txBody>
      </p:sp>
      <p:sp>
        <p:nvSpPr>
          <p:cNvPr id="58" name="ZoneTexte 57"/>
          <p:cNvSpPr txBox="1"/>
          <p:nvPr/>
        </p:nvSpPr>
        <p:spPr>
          <a:xfrm>
            <a:off x="7194104" y="4188296"/>
            <a:ext cx="160020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?</a:t>
            </a:r>
            <a:endParaRPr lang="en-US" sz="2000" b="1" dirty="0" smtClean="0"/>
          </a:p>
        </p:txBody>
      </p:sp>
      <p:sp>
        <p:nvSpPr>
          <p:cNvPr id="59" name="ZoneTexte 58"/>
          <p:cNvSpPr txBox="1"/>
          <p:nvPr/>
        </p:nvSpPr>
        <p:spPr>
          <a:xfrm>
            <a:off x="7194104" y="4569296"/>
            <a:ext cx="160020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?</a:t>
            </a:r>
            <a:endParaRPr lang="en-US" sz="2000" b="1" dirty="0" smtClean="0"/>
          </a:p>
        </p:txBody>
      </p:sp>
      <p:sp>
        <p:nvSpPr>
          <p:cNvPr id="60" name="ZoneTexte 59"/>
          <p:cNvSpPr txBox="1"/>
          <p:nvPr/>
        </p:nvSpPr>
        <p:spPr>
          <a:xfrm>
            <a:off x="7194104" y="4950296"/>
            <a:ext cx="160020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?</a:t>
            </a:r>
            <a:endParaRPr lang="en-US" sz="2000" b="1" dirty="0" smtClean="0"/>
          </a:p>
        </p:txBody>
      </p:sp>
      <p:sp>
        <p:nvSpPr>
          <p:cNvPr id="61" name="ZoneTexte 60"/>
          <p:cNvSpPr txBox="1"/>
          <p:nvPr/>
        </p:nvSpPr>
        <p:spPr>
          <a:xfrm>
            <a:off x="7194104" y="1521296"/>
            <a:ext cx="160020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?</a:t>
            </a:r>
            <a:endParaRPr lang="en-US" sz="2000" b="1" dirty="0" smtClean="0"/>
          </a:p>
        </p:txBody>
      </p:sp>
      <p:sp>
        <p:nvSpPr>
          <p:cNvPr id="62" name="ZoneTexte 61"/>
          <p:cNvSpPr txBox="1"/>
          <p:nvPr/>
        </p:nvSpPr>
        <p:spPr>
          <a:xfrm>
            <a:off x="7194104" y="1902296"/>
            <a:ext cx="160020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?</a:t>
            </a:r>
            <a:endParaRPr lang="en-US" sz="2000" b="1" dirty="0" smtClean="0"/>
          </a:p>
        </p:txBody>
      </p:sp>
      <p:sp>
        <p:nvSpPr>
          <p:cNvPr id="63" name="ZoneTexte 62"/>
          <p:cNvSpPr txBox="1"/>
          <p:nvPr/>
        </p:nvSpPr>
        <p:spPr>
          <a:xfrm>
            <a:off x="7194104" y="2283296"/>
            <a:ext cx="160020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?</a:t>
            </a:r>
            <a:endParaRPr lang="en-US" sz="2000" b="1" dirty="0" smtClean="0"/>
          </a:p>
        </p:txBody>
      </p:sp>
      <p:sp>
        <p:nvSpPr>
          <p:cNvPr id="64" name="ZoneTexte 63"/>
          <p:cNvSpPr txBox="1"/>
          <p:nvPr/>
        </p:nvSpPr>
        <p:spPr>
          <a:xfrm>
            <a:off x="7194104" y="2664296"/>
            <a:ext cx="160020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?</a:t>
            </a:r>
            <a:endParaRPr lang="en-US" sz="2000" b="1" dirty="0" smtClean="0"/>
          </a:p>
        </p:txBody>
      </p:sp>
      <p:sp>
        <p:nvSpPr>
          <p:cNvPr id="65" name="ZoneTexte 64"/>
          <p:cNvSpPr txBox="1"/>
          <p:nvPr/>
        </p:nvSpPr>
        <p:spPr>
          <a:xfrm>
            <a:off x="7194104" y="3045296"/>
            <a:ext cx="160020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?</a:t>
            </a:r>
            <a:endParaRPr lang="en-US" sz="2000" b="1" dirty="0" smtClean="0"/>
          </a:p>
        </p:txBody>
      </p:sp>
      <p:grpSp>
        <p:nvGrpSpPr>
          <p:cNvPr id="66" name="Groupe 65"/>
          <p:cNvGrpSpPr/>
          <p:nvPr/>
        </p:nvGrpSpPr>
        <p:grpSpPr>
          <a:xfrm>
            <a:off x="4450904" y="5255096"/>
            <a:ext cx="2667000" cy="400110"/>
            <a:chOff x="3581400" y="4343400"/>
            <a:chExt cx="2667000" cy="400110"/>
          </a:xfrm>
        </p:grpSpPr>
        <p:sp>
          <p:nvSpPr>
            <p:cNvPr id="67" name="ZoneTexte 66"/>
            <p:cNvSpPr txBox="1"/>
            <p:nvPr/>
          </p:nvSpPr>
          <p:spPr>
            <a:xfrm>
              <a:off x="3581400" y="4343400"/>
              <a:ext cx="1143000" cy="40011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/>
                <a:t>SP</a:t>
              </a:r>
              <a:endParaRPr lang="en-US" sz="2000" b="1" dirty="0" smtClean="0"/>
            </a:p>
          </p:txBody>
        </p:sp>
        <p:cxnSp>
          <p:nvCxnSpPr>
            <p:cNvPr id="68" name="Connecteur droit avec flèche 67"/>
            <p:cNvCxnSpPr/>
            <p:nvPr/>
          </p:nvCxnSpPr>
          <p:spPr>
            <a:xfrm>
              <a:off x="4724400" y="4635788"/>
              <a:ext cx="1524000" cy="12412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Groupe 68"/>
          <p:cNvGrpSpPr/>
          <p:nvPr/>
        </p:nvGrpSpPr>
        <p:grpSpPr>
          <a:xfrm>
            <a:off x="107504" y="1749896"/>
            <a:ext cx="7010400" cy="1035606"/>
            <a:chOff x="228600" y="838200"/>
            <a:chExt cx="7010400" cy="1035606"/>
          </a:xfrm>
        </p:grpSpPr>
        <p:sp>
          <p:nvSpPr>
            <p:cNvPr id="70" name="ZoneTexte 69"/>
            <p:cNvSpPr txBox="1"/>
            <p:nvPr/>
          </p:nvSpPr>
          <p:spPr>
            <a:xfrm>
              <a:off x="228600" y="838200"/>
              <a:ext cx="2062064" cy="40011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fr-FR" sz="2000" dirty="0" smtClean="0"/>
                <a:t>MOV AX 10Ah</a:t>
              </a:r>
              <a:endParaRPr lang="en-US" sz="2000" b="1" dirty="0" smtClean="0"/>
            </a:p>
          </p:txBody>
        </p:sp>
        <p:sp>
          <p:nvSpPr>
            <p:cNvPr id="71" name="ZoneTexte 70"/>
            <p:cNvSpPr txBox="1"/>
            <p:nvPr/>
          </p:nvSpPr>
          <p:spPr>
            <a:xfrm>
              <a:off x="2650704" y="838200"/>
              <a:ext cx="2207568" cy="40011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fr-FR" sz="2000" dirty="0" smtClean="0"/>
                <a:t>MOV BX 20Bh</a:t>
              </a:r>
              <a:endParaRPr lang="en-US" sz="2000" b="1" dirty="0" smtClean="0"/>
            </a:p>
          </p:txBody>
        </p:sp>
        <p:sp>
          <p:nvSpPr>
            <p:cNvPr id="72" name="ZoneTexte 71"/>
            <p:cNvSpPr txBox="1"/>
            <p:nvPr/>
          </p:nvSpPr>
          <p:spPr>
            <a:xfrm>
              <a:off x="5105400" y="838200"/>
              <a:ext cx="2133600" cy="40011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fr-FR" sz="2000" dirty="0" smtClean="0"/>
                <a:t>MOV CX 30Ch</a:t>
              </a:r>
              <a:endParaRPr lang="en-US" sz="2000" b="1" dirty="0" smtClean="0"/>
            </a:p>
          </p:txBody>
        </p:sp>
        <p:sp>
          <p:nvSpPr>
            <p:cNvPr id="73" name="ZoneTexte 72"/>
            <p:cNvSpPr txBox="1"/>
            <p:nvPr/>
          </p:nvSpPr>
          <p:spPr>
            <a:xfrm>
              <a:off x="228600" y="1473696"/>
              <a:ext cx="2062064" cy="40011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fr-FR" sz="2000" dirty="0" smtClean="0"/>
                <a:t>MOV DX 40Dh</a:t>
              </a:r>
              <a:endParaRPr lang="en-US" sz="2000" b="1" dirty="0" smtClean="0"/>
            </a:p>
          </p:txBody>
        </p:sp>
      </p:grpSp>
      <p:sp>
        <p:nvSpPr>
          <p:cNvPr id="74" name="ZoneTexte 73"/>
          <p:cNvSpPr txBox="1"/>
          <p:nvPr/>
        </p:nvSpPr>
        <p:spPr>
          <a:xfrm>
            <a:off x="7194104" y="5331296"/>
            <a:ext cx="160020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10Ah</a:t>
            </a:r>
            <a:endParaRPr lang="en-US" sz="2000" b="1" dirty="0" smtClean="0"/>
          </a:p>
        </p:txBody>
      </p:sp>
      <p:sp>
        <p:nvSpPr>
          <p:cNvPr id="75" name="ZoneTexte 74"/>
          <p:cNvSpPr txBox="1"/>
          <p:nvPr/>
        </p:nvSpPr>
        <p:spPr>
          <a:xfrm>
            <a:off x="1631504" y="3045296"/>
            <a:ext cx="1447800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000" dirty="0" smtClean="0"/>
              <a:t>PUSH </a:t>
            </a:r>
            <a:r>
              <a:rPr lang="fr-FR" sz="2000" b="1" dirty="0" smtClean="0"/>
              <a:t>BX</a:t>
            </a:r>
            <a:endParaRPr lang="en-US" sz="2000" b="1" dirty="0" smtClean="0"/>
          </a:p>
        </p:txBody>
      </p:sp>
      <p:sp>
        <p:nvSpPr>
          <p:cNvPr id="76" name="ZoneTexte 75"/>
          <p:cNvSpPr txBox="1"/>
          <p:nvPr/>
        </p:nvSpPr>
        <p:spPr>
          <a:xfrm>
            <a:off x="7194104" y="4950296"/>
            <a:ext cx="160020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20Bh</a:t>
            </a:r>
            <a:endParaRPr lang="en-US" sz="2000" b="1" dirty="0" smtClean="0"/>
          </a:p>
        </p:txBody>
      </p:sp>
      <p:grpSp>
        <p:nvGrpSpPr>
          <p:cNvPr id="77" name="Groupe 76"/>
          <p:cNvGrpSpPr/>
          <p:nvPr/>
        </p:nvGrpSpPr>
        <p:grpSpPr>
          <a:xfrm>
            <a:off x="4450904" y="4874096"/>
            <a:ext cx="2667000" cy="400110"/>
            <a:chOff x="3581400" y="4343400"/>
            <a:chExt cx="2667000" cy="400110"/>
          </a:xfrm>
        </p:grpSpPr>
        <p:sp>
          <p:nvSpPr>
            <p:cNvPr id="78" name="ZoneTexte 77"/>
            <p:cNvSpPr txBox="1"/>
            <p:nvPr/>
          </p:nvSpPr>
          <p:spPr>
            <a:xfrm>
              <a:off x="3581400" y="4343400"/>
              <a:ext cx="1143000" cy="40011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/>
                <a:t>SP</a:t>
              </a:r>
              <a:endParaRPr lang="en-US" sz="2000" b="1" dirty="0" smtClean="0"/>
            </a:p>
          </p:txBody>
        </p:sp>
        <p:cxnSp>
          <p:nvCxnSpPr>
            <p:cNvPr id="79" name="Connecteur droit avec flèche 78"/>
            <p:cNvCxnSpPr/>
            <p:nvPr/>
          </p:nvCxnSpPr>
          <p:spPr>
            <a:xfrm>
              <a:off x="4724400" y="4635788"/>
              <a:ext cx="1524000" cy="12412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oupe 79"/>
          <p:cNvGrpSpPr/>
          <p:nvPr/>
        </p:nvGrpSpPr>
        <p:grpSpPr>
          <a:xfrm>
            <a:off x="4450904" y="4493096"/>
            <a:ext cx="2667000" cy="369332"/>
            <a:chOff x="3581400" y="4343400"/>
            <a:chExt cx="2667000" cy="369332"/>
          </a:xfrm>
        </p:grpSpPr>
        <p:sp>
          <p:nvSpPr>
            <p:cNvPr id="81" name="ZoneTexte 80"/>
            <p:cNvSpPr txBox="1"/>
            <p:nvPr/>
          </p:nvSpPr>
          <p:spPr>
            <a:xfrm>
              <a:off x="3581400" y="4343400"/>
              <a:ext cx="1143000" cy="36933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/>
                <a:t>SP</a:t>
              </a:r>
              <a:endParaRPr lang="en-US" b="1" dirty="0" smtClean="0"/>
            </a:p>
          </p:txBody>
        </p:sp>
        <p:cxnSp>
          <p:nvCxnSpPr>
            <p:cNvPr id="82" name="Connecteur droit avec flèche 81"/>
            <p:cNvCxnSpPr/>
            <p:nvPr/>
          </p:nvCxnSpPr>
          <p:spPr>
            <a:xfrm>
              <a:off x="4724400" y="4635788"/>
              <a:ext cx="1524000" cy="12412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ZoneTexte 82"/>
          <p:cNvSpPr txBox="1"/>
          <p:nvPr/>
        </p:nvSpPr>
        <p:spPr>
          <a:xfrm>
            <a:off x="3155504" y="3045296"/>
            <a:ext cx="1524000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000" dirty="0" smtClean="0"/>
              <a:t>PUSH </a:t>
            </a:r>
            <a:r>
              <a:rPr lang="fr-FR" sz="2000" b="1" dirty="0" smtClean="0"/>
              <a:t>CX</a:t>
            </a:r>
            <a:endParaRPr lang="en-US" sz="2000" b="1" dirty="0" smtClean="0"/>
          </a:p>
        </p:txBody>
      </p:sp>
      <p:sp>
        <p:nvSpPr>
          <p:cNvPr id="84" name="ZoneTexte 83"/>
          <p:cNvSpPr txBox="1"/>
          <p:nvPr/>
        </p:nvSpPr>
        <p:spPr>
          <a:xfrm>
            <a:off x="7194104" y="4569296"/>
            <a:ext cx="160020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30Ch</a:t>
            </a:r>
            <a:endParaRPr lang="en-US" sz="2000" b="1" dirty="0" smtClean="0"/>
          </a:p>
        </p:txBody>
      </p:sp>
      <p:grpSp>
        <p:nvGrpSpPr>
          <p:cNvPr id="85" name="Groupe 84"/>
          <p:cNvGrpSpPr/>
          <p:nvPr/>
        </p:nvGrpSpPr>
        <p:grpSpPr>
          <a:xfrm>
            <a:off x="4450904" y="4188296"/>
            <a:ext cx="2667000" cy="369332"/>
            <a:chOff x="3581400" y="4343400"/>
            <a:chExt cx="2667000" cy="369332"/>
          </a:xfrm>
        </p:grpSpPr>
        <p:sp>
          <p:nvSpPr>
            <p:cNvPr id="86" name="ZoneTexte 85"/>
            <p:cNvSpPr txBox="1"/>
            <p:nvPr/>
          </p:nvSpPr>
          <p:spPr>
            <a:xfrm>
              <a:off x="3581400" y="4343400"/>
              <a:ext cx="1143000" cy="36933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/>
                <a:t>SP</a:t>
              </a:r>
              <a:endParaRPr lang="en-US" b="1" dirty="0" smtClean="0"/>
            </a:p>
          </p:txBody>
        </p:sp>
        <p:cxnSp>
          <p:nvCxnSpPr>
            <p:cNvPr id="87" name="Connecteur droit avec flèche 86"/>
            <p:cNvCxnSpPr/>
            <p:nvPr/>
          </p:nvCxnSpPr>
          <p:spPr>
            <a:xfrm>
              <a:off x="4724400" y="4635788"/>
              <a:ext cx="1524000" cy="12412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ZoneTexte 87"/>
          <p:cNvSpPr txBox="1"/>
          <p:nvPr/>
        </p:nvSpPr>
        <p:spPr>
          <a:xfrm>
            <a:off x="4831904" y="3045296"/>
            <a:ext cx="1524000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000" smtClean="0"/>
              <a:t>PUSH </a:t>
            </a:r>
            <a:r>
              <a:rPr lang="fr-FR" sz="2000" b="1" smtClean="0"/>
              <a:t>DX</a:t>
            </a:r>
            <a:endParaRPr lang="en-US" sz="2000" b="1" dirty="0" smtClean="0"/>
          </a:p>
        </p:txBody>
      </p:sp>
      <p:sp>
        <p:nvSpPr>
          <p:cNvPr id="89" name="ZoneTexte 88"/>
          <p:cNvSpPr txBox="1"/>
          <p:nvPr/>
        </p:nvSpPr>
        <p:spPr>
          <a:xfrm>
            <a:off x="7194104" y="4188296"/>
            <a:ext cx="160020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40Dh</a:t>
            </a:r>
            <a:endParaRPr lang="en-US" sz="2000" b="1" dirty="0" smtClean="0"/>
          </a:p>
        </p:txBody>
      </p:sp>
      <p:grpSp>
        <p:nvGrpSpPr>
          <p:cNvPr id="90" name="Groupe 89"/>
          <p:cNvGrpSpPr/>
          <p:nvPr/>
        </p:nvGrpSpPr>
        <p:grpSpPr>
          <a:xfrm>
            <a:off x="4450904" y="3731096"/>
            <a:ext cx="2667000" cy="400110"/>
            <a:chOff x="3581400" y="4343400"/>
            <a:chExt cx="2667000" cy="400110"/>
          </a:xfrm>
        </p:grpSpPr>
        <p:sp>
          <p:nvSpPr>
            <p:cNvPr id="91" name="ZoneTexte 90"/>
            <p:cNvSpPr txBox="1"/>
            <p:nvPr/>
          </p:nvSpPr>
          <p:spPr>
            <a:xfrm>
              <a:off x="3581400" y="4343400"/>
              <a:ext cx="1143000" cy="40011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/>
                <a:t>SP</a:t>
              </a:r>
              <a:endParaRPr lang="en-US" sz="2000" b="1" dirty="0" smtClean="0"/>
            </a:p>
          </p:txBody>
        </p:sp>
        <p:cxnSp>
          <p:nvCxnSpPr>
            <p:cNvPr id="92" name="Connecteur droit avec flèche 91"/>
            <p:cNvCxnSpPr/>
            <p:nvPr/>
          </p:nvCxnSpPr>
          <p:spPr>
            <a:xfrm>
              <a:off x="4724400" y="4635788"/>
              <a:ext cx="1524000" cy="12412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74" grpId="0" animBg="1"/>
      <p:bldP spid="75" grpId="0" animBg="1"/>
      <p:bldP spid="76" grpId="0" animBg="1"/>
      <p:bldP spid="83" grpId="0" animBg="1"/>
      <p:bldP spid="84" grpId="0" animBg="1"/>
      <p:bldP spid="88" grpId="0" animBg="1"/>
      <p:bldP spid="8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44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95536" y="908720"/>
            <a:ext cx="8208912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dirty="0" smtClean="0"/>
              <a:t> </a:t>
            </a:r>
            <a:r>
              <a:rPr lang="fr-FR" b="1" dirty="0" smtClean="0">
                <a:solidFill>
                  <a:srgbClr val="0000FF"/>
                </a:solidFill>
              </a:rPr>
              <a:t>Instruction PUSHA : PUSHA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Empile tous les registres généraux et d’adressage dans l'ordre suivant :</a:t>
            </a:r>
          </a:p>
          <a:p>
            <a:pPr>
              <a:lnSpc>
                <a:spcPct val="150000"/>
              </a:lnSpc>
            </a:pPr>
            <a:r>
              <a:rPr lang="it-IT" dirty="0" smtClean="0"/>
              <a:t>AX, CX, DX, BX, SP, BP, SI, DI</a:t>
            </a:r>
          </a:p>
          <a:p>
            <a:pPr algn="ctr">
              <a:lnSpc>
                <a:spcPct val="150000"/>
              </a:lnSpc>
            </a:pPr>
            <a:r>
              <a:rPr lang="fr-FR" dirty="0" smtClean="0"/>
              <a:t> </a:t>
            </a:r>
            <a:r>
              <a:rPr lang="fr-FR" b="1" dirty="0" smtClean="0">
                <a:solidFill>
                  <a:srgbClr val="0000FF"/>
                </a:solidFill>
              </a:rPr>
              <a:t>Instruction POPA : POPA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 Dépile tous les registres généraux et d’adressage dans l'ordre inverse de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PUSHA afin que chaque registre retrouve sa valeur. La valeur dépilée de SP est ignorée.</a:t>
            </a:r>
          </a:p>
          <a:p>
            <a:pPr>
              <a:lnSpc>
                <a:spcPct val="150000"/>
              </a:lnSpc>
            </a:pPr>
            <a:endParaRPr lang="fr-FR" dirty="0" smtClean="0"/>
          </a:p>
          <a:p>
            <a:pPr>
              <a:lnSpc>
                <a:spcPct val="150000"/>
              </a:lnSpc>
            </a:pPr>
            <a:r>
              <a:rPr lang="fr-FR" b="1" dirty="0" smtClean="0"/>
              <a:t>Remarque : </a:t>
            </a:r>
          </a:p>
          <a:p>
            <a:pPr>
              <a:lnSpc>
                <a:spcPct val="150000"/>
              </a:lnSpc>
            </a:pPr>
            <a:r>
              <a:rPr lang="fr-FR" b="1" i="1" dirty="0" smtClean="0"/>
              <a:t>Les deux instructions PUSHA et POPA ne sont pas reconnues par le</a:t>
            </a:r>
          </a:p>
          <a:p>
            <a:pPr>
              <a:lnSpc>
                <a:spcPct val="150000"/>
              </a:lnSpc>
            </a:pPr>
            <a:r>
              <a:rPr lang="fr-FR" b="1" i="1" dirty="0" smtClean="0"/>
              <a:t>8086. Elles ont été introduites à partir du 80186.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45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44" y="1124744"/>
            <a:ext cx="711053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b="1" dirty="0" smtClean="0">
                <a:solidFill>
                  <a:srgbClr val="0000FF"/>
                </a:solidFill>
              </a:rPr>
              <a:t>Instruction XCHG : XCHG OD , OS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Échange l‘Opérande Source avec l‘Opérande Destination. Impossible sur segment (entre cases mémoire).</a:t>
            </a:r>
          </a:p>
          <a:p>
            <a:pPr lvl="4">
              <a:lnSpc>
                <a:spcPct val="150000"/>
              </a:lnSpc>
            </a:pPr>
            <a:r>
              <a:rPr lang="nn-NO" dirty="0" smtClean="0"/>
              <a:t>XCHG Reg1 , Reg2      </a:t>
            </a:r>
          </a:p>
          <a:p>
            <a:pPr lvl="4">
              <a:lnSpc>
                <a:spcPct val="150000"/>
              </a:lnSpc>
            </a:pPr>
            <a:r>
              <a:rPr lang="nn-NO" dirty="0" smtClean="0"/>
              <a:t>XCHG R , [adr]          </a:t>
            </a:r>
          </a:p>
          <a:p>
            <a:pPr lvl="4">
              <a:lnSpc>
                <a:spcPct val="150000"/>
              </a:lnSpc>
            </a:pPr>
            <a:r>
              <a:rPr lang="fr-FR" dirty="0" smtClean="0"/>
              <a:t>XCHG [</a:t>
            </a:r>
            <a:r>
              <a:rPr lang="fr-FR" dirty="0" err="1" smtClean="0"/>
              <a:t>adr</a:t>
            </a:r>
            <a:r>
              <a:rPr lang="fr-FR" dirty="0" smtClean="0"/>
              <a:t>] ,  Reg</a:t>
            </a:r>
            <a:endParaRPr lang="nn-NO" dirty="0" smtClean="0"/>
          </a:p>
          <a:p>
            <a:pPr lvl="4">
              <a:lnSpc>
                <a:spcPct val="150000"/>
              </a:lnSpc>
            </a:pPr>
            <a:r>
              <a:rPr lang="fr-FR" strike="sngStrike" dirty="0" smtClean="0">
                <a:solidFill>
                  <a:srgbClr val="FF0000"/>
                </a:solidFill>
              </a:rPr>
              <a:t>XCHG [</a:t>
            </a:r>
            <a:r>
              <a:rPr lang="fr-FR" strike="sngStrike" dirty="0" err="1" smtClean="0"/>
              <a:t>adr</a:t>
            </a:r>
            <a:r>
              <a:rPr lang="fr-FR" strike="sngStrike" dirty="0" smtClean="0">
                <a:solidFill>
                  <a:srgbClr val="FF0000"/>
                </a:solidFill>
              </a:rPr>
              <a:t> ] , [ </a:t>
            </a:r>
            <a:r>
              <a:rPr lang="fr-FR" strike="sngStrike" dirty="0" err="1" smtClean="0"/>
              <a:t>adr</a:t>
            </a:r>
            <a:r>
              <a:rPr lang="fr-FR" strike="sngStrike" dirty="0" smtClean="0">
                <a:solidFill>
                  <a:srgbClr val="FF0000"/>
                </a:solidFill>
              </a:rPr>
              <a:t>]</a:t>
            </a:r>
            <a:endParaRPr lang="fr-FR" strike="sngStrike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46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0034" y="785794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Instructions de branchement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57158" y="1571612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 smtClean="0"/>
              <a:t> Les instructions de branchement (ou saut) permettent de modifier l’ordre d’exécution des instructions du programme en fonction de certaines conditions. </a:t>
            </a:r>
          </a:p>
          <a:p>
            <a:endParaRPr lang="fr-FR" sz="2000" dirty="0" smtClean="0"/>
          </a:p>
          <a:p>
            <a:r>
              <a:rPr lang="fr-FR" sz="2000" dirty="0" smtClean="0"/>
              <a:t> L’instruction de branchement est une instruction à un opérande </a:t>
            </a:r>
            <a:r>
              <a:rPr lang="fr-FR" sz="2000" b="1" dirty="0" smtClean="0"/>
              <a:t>« INST Label ». </a:t>
            </a:r>
            <a:r>
              <a:rPr lang="fr-FR" sz="2000" dirty="0" smtClean="0"/>
              <a:t>Un label (ou une étiquette) est une représentation symbolique d’une instruction en mémoire. </a:t>
            </a:r>
          </a:p>
          <a:p>
            <a:endParaRPr lang="fr-FR" sz="2000" b="1" dirty="0" smtClean="0"/>
          </a:p>
          <a:p>
            <a:r>
              <a:rPr lang="fr-FR" sz="2000" dirty="0" smtClean="0"/>
              <a:t> Le mode d’adressage des instructions de branchement est </a:t>
            </a:r>
            <a:r>
              <a:rPr lang="fr-FR" sz="2000" b="1" dirty="0" smtClean="0"/>
              <a:t>immédiat. </a:t>
            </a:r>
          </a:p>
          <a:p>
            <a:endParaRPr lang="fr-FR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47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0034" y="785794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Instructions de branchement </a:t>
            </a:r>
          </a:p>
        </p:txBody>
      </p:sp>
      <p:sp>
        <p:nvSpPr>
          <p:cNvPr id="7" name="Rectangle 6"/>
          <p:cNvSpPr/>
          <p:nvPr/>
        </p:nvSpPr>
        <p:spPr>
          <a:xfrm>
            <a:off x="928662" y="1714488"/>
            <a:ext cx="62865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 smtClean="0"/>
              <a:t>On distingue 3 types d’instructions: </a:t>
            </a:r>
          </a:p>
          <a:p>
            <a:endParaRPr lang="fr-FR" sz="2000" dirty="0" smtClean="0"/>
          </a:p>
          <a:p>
            <a:r>
              <a:rPr lang="fr-FR" sz="2000" dirty="0" smtClean="0"/>
              <a:t>Contrôle de Boucle : </a:t>
            </a:r>
            <a:r>
              <a:rPr lang="fr-FR" sz="2000" b="1" i="1" dirty="0" smtClean="0"/>
              <a:t>LOOP X </a:t>
            </a:r>
          </a:p>
          <a:p>
            <a:endParaRPr lang="fr-FR" sz="2000" b="1" i="1" dirty="0" smtClean="0"/>
          </a:p>
          <a:p>
            <a:r>
              <a:rPr lang="fr-FR" sz="2000" dirty="0" smtClean="0"/>
              <a:t> Branchement inconditionnel: </a:t>
            </a:r>
            <a:r>
              <a:rPr lang="fr-FR" sz="2000" b="1" i="1" dirty="0" smtClean="0"/>
              <a:t>JMP </a:t>
            </a:r>
          </a:p>
          <a:p>
            <a:endParaRPr lang="fr-FR" sz="2000" b="1" i="1" dirty="0" smtClean="0"/>
          </a:p>
          <a:p>
            <a:endParaRPr lang="fr-FR" sz="2000" b="1" i="1" dirty="0" smtClean="0"/>
          </a:p>
          <a:p>
            <a:r>
              <a:rPr lang="fr-FR" sz="2000" dirty="0" smtClean="0"/>
              <a:t>Branchement conditionnel: </a:t>
            </a:r>
            <a:r>
              <a:rPr lang="fr-FR" sz="2000" b="1" i="1" dirty="0" err="1" smtClean="0"/>
              <a:t>Jcondition</a:t>
            </a:r>
            <a:r>
              <a:rPr lang="fr-FR" sz="2000" b="1" i="1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48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0034" y="785794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Instructions de Contrôle de Boucle : </a:t>
            </a:r>
            <a:r>
              <a:rPr lang="fr-FR" b="1" i="1" dirty="0" err="1" smtClean="0"/>
              <a:t>LOOP</a:t>
            </a:r>
            <a:r>
              <a:rPr lang="fr-FR" b="1" i="1" dirty="0" smtClean="0"/>
              <a:t> </a:t>
            </a:r>
            <a:endParaRPr lang="fr-FR" b="1" dirty="0" smtClean="0"/>
          </a:p>
        </p:txBody>
      </p:sp>
      <p:sp>
        <p:nvSpPr>
          <p:cNvPr id="7" name="Rectangle 6"/>
          <p:cNvSpPr/>
          <p:nvPr/>
        </p:nvSpPr>
        <p:spPr>
          <a:xfrm>
            <a:off x="214282" y="1357298"/>
            <a:ext cx="8358246" cy="2340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b="1" dirty="0" smtClean="0"/>
              <a:t>LOOP Label: </a:t>
            </a:r>
          </a:p>
          <a:p>
            <a:pPr>
              <a:lnSpc>
                <a:spcPct val="150000"/>
              </a:lnSpc>
            </a:pPr>
            <a:r>
              <a:rPr lang="fr-FR" sz="2000" dirty="0" smtClean="0"/>
              <a:t>fonctionne automatiquement avec le registre CX (compteur). Quant le processeur rencontre une instruction LOOP, il décrémente le registre CX. Si le résultat n'est pas encore nul, il reboucle à la ligne portant l'étiquette label, sinon il continue le programme à la ligne suivante </a:t>
            </a:r>
            <a:endParaRPr lang="fr-FR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3857628"/>
            <a:ext cx="514353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49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0034" y="785794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Instructions de Contrôle de Boucle : </a:t>
            </a:r>
            <a:r>
              <a:rPr lang="fr-FR" b="1" i="1" dirty="0" err="1" smtClean="0"/>
              <a:t>LOOP</a:t>
            </a:r>
            <a:r>
              <a:rPr lang="fr-FR" b="1" i="1" dirty="0" smtClean="0"/>
              <a:t> </a:t>
            </a:r>
            <a:endParaRPr lang="fr-FR" b="1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643050"/>
            <a:ext cx="542928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214950"/>
            <a:ext cx="701992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ZoneTexte 6"/>
          <p:cNvSpPr txBox="1"/>
          <p:nvPr/>
        </p:nvSpPr>
        <p:spPr>
          <a:xfrm>
            <a:off x="2571736" y="3737203"/>
            <a:ext cx="785818" cy="276999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fr-FR" b="1" spc="300" dirty="0" err="1" smtClean="0">
                <a:latin typeface="Times" pitchFamily="18" charset="0"/>
              </a:rPr>
              <a:t>ADD</a:t>
            </a:r>
            <a:endParaRPr lang="fr-FR" b="1" spc="300" dirty="0">
              <a:latin typeface="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50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0034" y="785794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Instructions de Branchement inconditionnel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472" y="1571612"/>
            <a:ext cx="80010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err="1" smtClean="0"/>
              <a:t>JMP</a:t>
            </a:r>
            <a:r>
              <a:rPr lang="fr-FR" b="1" dirty="0" smtClean="0"/>
              <a:t> label: </a:t>
            </a:r>
            <a:r>
              <a:rPr lang="fr-FR" dirty="0" smtClean="0"/>
              <a:t>effectue un saut (</a:t>
            </a:r>
            <a:r>
              <a:rPr lang="fr-FR" dirty="0" err="1" smtClean="0"/>
              <a:t>jump</a:t>
            </a:r>
            <a:r>
              <a:rPr lang="fr-FR" dirty="0" smtClean="0"/>
              <a:t>) vers le label spécifié.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428868"/>
            <a:ext cx="7034232" cy="2828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51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0034" y="785794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Instructions de branchement conditionnel</a:t>
            </a:r>
          </a:p>
        </p:txBody>
      </p:sp>
      <p:sp>
        <p:nvSpPr>
          <p:cNvPr id="7" name="Rectangle 6"/>
          <p:cNvSpPr/>
          <p:nvPr/>
        </p:nvSpPr>
        <p:spPr>
          <a:xfrm>
            <a:off x="428596" y="1357298"/>
            <a:ext cx="8072494" cy="3687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fr-FR" sz="2000" dirty="0" smtClean="0"/>
              <a:t>Un saut conditionnel n’est exécuté que si une certaine condition est satisfaite, sinon l’exécution se poursuit séquentiellement à l’instruction suivante. </a:t>
            </a:r>
          </a:p>
          <a:p>
            <a:pPr>
              <a:lnSpc>
                <a:spcPct val="200000"/>
              </a:lnSpc>
            </a:pPr>
            <a:r>
              <a:rPr lang="fr-FR" sz="2000" dirty="0" smtClean="0"/>
              <a:t>La condition du saut porte sur l’état de l’un (ou plusieurs) des indicateurs d’état (flags) du microprocesseur qui sont positionnés en fonction du résultat de la dernière opération.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52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57200" y="274638"/>
            <a:ext cx="7467600" cy="582594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Jeu d’instructions du 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</a:t>
            </a: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 8086  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0034" y="785794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Instructions de branchement conditionnel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428736"/>
            <a:ext cx="6219825" cy="490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53</a:t>
            </a:fld>
            <a:endParaRPr lang="fr-F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1357298"/>
            <a:ext cx="5486400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1214414" y="214290"/>
            <a:ext cx="66437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PROGRAMMATION EN ASSEMBLEUR 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14282" y="1214422"/>
            <a:ext cx="3071802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r-FR" dirty="0" smtClean="0"/>
              <a:t>Plusieurs logiciels permettent le passage entre ces trois phases présentée comme: 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</a:t>
            </a:r>
            <a:r>
              <a:rPr lang="fr-FR" b="1" dirty="0" err="1" smtClean="0"/>
              <a:t>MASM</a:t>
            </a:r>
            <a:r>
              <a:rPr lang="fr-FR" b="1" dirty="0" smtClean="0"/>
              <a:t> </a:t>
            </a:r>
            <a:r>
              <a:rPr lang="fr-FR" dirty="0" smtClean="0"/>
              <a:t>(Microsoft Assembler : avec LINK comme éditeur de lien), 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</a:t>
            </a:r>
            <a:r>
              <a:rPr lang="fr-FR" b="1" dirty="0" err="1" smtClean="0"/>
              <a:t>TASM</a:t>
            </a:r>
            <a:r>
              <a:rPr lang="fr-FR" b="1" dirty="0" smtClean="0"/>
              <a:t> </a:t>
            </a:r>
            <a:r>
              <a:rPr lang="fr-FR" dirty="0" smtClean="0"/>
              <a:t>(Turbo assembler : avec </a:t>
            </a:r>
            <a:r>
              <a:rPr lang="fr-FR" dirty="0" err="1" smtClean="0"/>
              <a:t>TLINK</a:t>
            </a:r>
            <a:r>
              <a:rPr lang="fr-FR" dirty="0" smtClean="0"/>
              <a:t> comme éditeur de lien) </a:t>
            </a:r>
            <a:r>
              <a:rPr lang="fr-FR" b="1" dirty="0" smtClean="0"/>
              <a:t>et 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</a:t>
            </a:r>
            <a:r>
              <a:rPr lang="fr-FR" b="1" dirty="0" err="1" smtClean="0"/>
              <a:t>NASM</a:t>
            </a:r>
            <a:r>
              <a:rPr lang="fr-FR" b="1" dirty="0" smtClean="0"/>
              <a:t>, </a:t>
            </a:r>
            <a:r>
              <a:rPr lang="fr-FR" b="1" dirty="0" err="1" smtClean="0"/>
              <a:t>etc</a:t>
            </a:r>
            <a:r>
              <a:rPr lang="fr-FR" b="1" dirty="0" smtClean="0"/>
              <a:t> ...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0B8C-1BA4-4BA7-BE05-67392F2B9A45}" type="slidenum">
              <a:rPr lang="fr-FR" smtClean="0"/>
              <a:pPr/>
              <a:t>54</a:t>
            </a:fld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214414" y="214290"/>
            <a:ext cx="66437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PROGRAMMATION EN ASSEMBLEUR 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57158" y="1285860"/>
            <a:ext cx="83582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fr-FR" dirty="0" smtClean="0"/>
              <a:t>Quelques fois, le code écrit en assembleur peut être plus rapide et plus compact que le code généré par un compilateur. </a:t>
            </a:r>
          </a:p>
          <a:p>
            <a:pPr>
              <a:lnSpc>
                <a:spcPct val="200000"/>
              </a:lnSpc>
            </a:pPr>
            <a:r>
              <a:rPr lang="fr-FR" dirty="0" smtClean="0"/>
              <a:t>L'assembleur permet </a:t>
            </a:r>
            <a:r>
              <a:rPr lang="fr-FR" b="1" dirty="0" smtClean="0"/>
              <a:t>l'accès à des fonctionnalités matérielles </a:t>
            </a:r>
            <a:r>
              <a:rPr lang="fr-FR" dirty="0" smtClean="0"/>
              <a:t>du système directement qu'il pourrait être difficile ou impossible à utiliser depuis un langage de plus haut niveau (C, C++, C #, Java,). </a:t>
            </a:r>
          </a:p>
          <a:p>
            <a:pPr>
              <a:lnSpc>
                <a:spcPct val="200000"/>
              </a:lnSpc>
            </a:pPr>
            <a:r>
              <a:rPr lang="fr-FR" dirty="0" smtClean="0"/>
              <a:t>Acquérir une compréhension plus profonde de la façon dont fonctionne un ordinateur (par exemple, comment les compilateurs et les langage de haut niveau fonctionnent) </a:t>
            </a:r>
          </a:p>
        </p:txBody>
      </p:sp>
      <p:sp>
        <p:nvSpPr>
          <p:cNvPr id="7" name="Rectangle 6"/>
          <p:cNvSpPr/>
          <p:nvPr/>
        </p:nvSpPr>
        <p:spPr>
          <a:xfrm>
            <a:off x="3071802" y="642918"/>
            <a:ext cx="16802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dirty="0" smtClean="0">
                <a:solidFill>
                  <a:prstClr val="black"/>
                </a:solidFill>
              </a:rPr>
              <a:t>POURQUOI?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2113</TotalTime>
  <Words>3432</Words>
  <Application>Microsoft Office PowerPoint</Application>
  <PresentationFormat>Affichage à l'écran (4:3)</PresentationFormat>
  <Paragraphs>557</Paragraphs>
  <Slides>54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54</vt:i4>
      </vt:variant>
    </vt:vector>
  </HeadingPairs>
  <TitlesOfParts>
    <vt:vector size="55" baseType="lpstr">
      <vt:lpstr>Oriel</vt:lpstr>
      <vt:lpstr> CHAPITRE 3  Etude de cas : Processeur 80x86</vt:lpstr>
      <vt:lpstr>Objectifs du Chapitre </vt:lpstr>
      <vt:lpstr>Plan</vt:lpstr>
      <vt:lpstr>Introduction : Un peu d’histoire</vt:lpstr>
      <vt:lpstr>Introduction : Un peu d’histoire   Évolution des processeurs Intel</vt:lpstr>
      <vt:lpstr>Introduction: Le processeur 8086</vt:lpstr>
      <vt:lpstr>Diapositive 7</vt:lpstr>
      <vt:lpstr>Architecture Générale du P 8086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Architecture interne du 8086 : 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PC-Akli</dc:creator>
  <cp:lastModifiedBy>Rabah</cp:lastModifiedBy>
  <cp:revision>255</cp:revision>
  <dcterms:created xsi:type="dcterms:W3CDTF">2015-11-12T14:54:31Z</dcterms:created>
  <dcterms:modified xsi:type="dcterms:W3CDTF">2020-02-04T17:51:17Z</dcterms:modified>
</cp:coreProperties>
</file>