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5" r:id="rId7"/>
    <p:sldId id="266" r:id="rId8"/>
    <p:sldId id="267" r:id="rId9"/>
    <p:sldId id="268" r:id="rId10"/>
    <p:sldId id="269" r:id="rId11"/>
    <p:sldId id="270" r:id="rId12"/>
    <p:sldId id="271" r:id="rId13"/>
    <p:sldId id="272" r:id="rId14"/>
    <p:sldId id="274" r:id="rId15"/>
    <p:sldId id="275" r:id="rId16"/>
    <p:sldId id="276" r:id="rId17"/>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491" autoAdjust="0"/>
    <p:restoredTop sz="94737" autoAdjust="0"/>
  </p:normalViewPr>
  <p:slideViewPr>
    <p:cSldViewPr>
      <p:cViewPr varScale="1">
        <p:scale>
          <a:sx n="48" d="100"/>
          <a:sy n="48" d="100"/>
        </p:scale>
        <p:origin x="-582" y="-102"/>
      </p:cViewPr>
      <p:guideLst>
        <p:guide orient="horz" pos="2160"/>
        <p:guide pos="2880"/>
      </p:guideLst>
    </p:cSldViewPr>
  </p:slideViewPr>
  <p:outlineViewPr>
    <p:cViewPr>
      <p:scale>
        <a:sx n="33" d="100"/>
        <a:sy n="33" d="100"/>
      </p:scale>
      <p:origin x="0" y="309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7D2F3CCA-491F-4ECB-95C5-FFA2C1F95F98}" type="datetimeFigureOut">
              <a:rPr lang="fr-FR" smtClean="0"/>
              <a:pPr/>
              <a:t>25/09/2016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D2F3CCA-491F-4ECB-95C5-FFA2C1F95F98}" type="datetimeFigureOut">
              <a:rPr lang="fr-FR" smtClean="0"/>
              <a:pPr/>
              <a:t>25/09/2016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7D2F3CCA-491F-4ECB-95C5-FFA2C1F95F98}" type="datetimeFigureOut">
              <a:rPr lang="fr-FR" smtClean="0"/>
              <a:pPr/>
              <a:t>25/09/2016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D2F3CCA-491F-4ECB-95C5-FFA2C1F95F98}" type="datetimeFigureOut">
              <a:rPr lang="fr-FR" smtClean="0"/>
              <a:pPr/>
              <a:t>25/09/2016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D2F3CCA-491F-4ECB-95C5-FFA2C1F95F98}" type="datetimeFigureOut">
              <a:rPr lang="fr-FR" smtClean="0"/>
              <a:pPr/>
              <a:t>25/09/2016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7D2F3CCA-491F-4ECB-95C5-FFA2C1F95F98}" type="datetimeFigureOut">
              <a:rPr lang="fr-FR" smtClean="0"/>
              <a:pPr/>
              <a:t>25/09/2016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7D2F3CCA-491F-4ECB-95C5-FFA2C1F95F98}" type="datetimeFigureOut">
              <a:rPr lang="fr-FR" smtClean="0"/>
              <a:pPr/>
              <a:t>25/09/2016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7D2F3CCA-491F-4ECB-95C5-FFA2C1F95F98}" type="datetimeFigureOut">
              <a:rPr lang="fr-FR" smtClean="0"/>
              <a:pPr/>
              <a:t>25/09/2016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7D2F3CCA-491F-4ECB-95C5-FFA2C1F95F98}" type="datetimeFigureOut">
              <a:rPr lang="fr-FR" smtClean="0"/>
              <a:pPr/>
              <a:t>25/09/2016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D2F3CCA-491F-4ECB-95C5-FFA2C1F95F98}" type="datetimeFigureOut">
              <a:rPr lang="fr-FR" smtClean="0"/>
              <a:pPr/>
              <a:t>25/09/2016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D2F3CCA-491F-4ECB-95C5-FFA2C1F95F98}" type="datetimeFigureOut">
              <a:rPr lang="fr-FR" smtClean="0"/>
              <a:pPr/>
              <a:t>25/09/2016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C0811FC-6462-4009-ABDE-E23C4C5B8FDB}" type="slidenum">
              <a:rPr lang="fr-FR" smtClean="0"/>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D2F3CCA-491F-4ECB-95C5-FFA2C1F95F98}" type="datetimeFigureOut">
              <a:rPr lang="fr-FR" smtClean="0"/>
              <a:pPr/>
              <a:t>25/09/2016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0811FC-6462-4009-ABDE-E23C4C5B8FDB}"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Grp="1" noChangeArrowheads="1"/>
          </p:cNvSpPr>
          <p:nvPr>
            <p:ph type="ctrTitle"/>
          </p:nvPr>
        </p:nvSpPr>
        <p:spPr bwMode="auto">
          <a:xfrm>
            <a:off x="611560" y="479284"/>
            <a:ext cx="7992888" cy="1938992"/>
          </a:xfrm>
          <a:prstGeom prst="rect">
            <a:avLst/>
          </a:prstGeom>
          <a:noFill/>
          <a:ln w="9525">
            <a:noFill/>
            <a:miter lim="800000"/>
            <a:headEnd/>
            <a:tailEnd/>
          </a:ln>
          <a:effectLst/>
        </p:spPr>
        <p:txBody>
          <a:bodyPr wrap="square">
            <a:spAutoFit/>
          </a:bodyPr>
          <a:lstStyle/>
          <a:p>
            <a:pPr algn="just">
              <a:spcBef>
                <a:spcPct val="50000"/>
              </a:spcBef>
            </a:pPr>
            <a:r>
              <a:rPr lang="fr-FR" sz="2400" dirty="0"/>
              <a:t>Le </a:t>
            </a:r>
            <a:r>
              <a:rPr lang="fr-FR" sz="2400" dirty="0">
                <a:solidFill>
                  <a:srgbClr val="FF3300"/>
                </a:solidFill>
              </a:rPr>
              <a:t>système métrique International (SI),</a:t>
            </a:r>
            <a:r>
              <a:rPr lang="fr-FR" sz="2400" dirty="0"/>
              <a:t> successeur du système métrique, est officiellement né en 1960. Ce système permet de rapporter toutes les unités de mesure à un petit nombre d’étalons fondamentaux, et d’améliorer sans cesse leur définition, avec le support des </a:t>
            </a:r>
            <a:r>
              <a:rPr lang="fr-FR" sz="2400" dirty="0">
                <a:solidFill>
                  <a:srgbClr val="FF3300"/>
                </a:solidFill>
              </a:rPr>
              <a:t>laboratoires nationaux</a:t>
            </a:r>
            <a:r>
              <a:rPr lang="fr-FR" sz="2400" dirty="0"/>
              <a:t>.</a:t>
            </a:r>
          </a:p>
        </p:txBody>
      </p:sp>
      <p:sp>
        <p:nvSpPr>
          <p:cNvPr id="5" name="Text Box 3"/>
          <p:cNvSpPr txBox="1">
            <a:spLocks noGrp="1" noChangeArrowheads="1"/>
          </p:cNvSpPr>
          <p:nvPr>
            <p:ph type="subTitle" idx="1"/>
          </p:nvPr>
        </p:nvSpPr>
        <p:spPr bwMode="auto">
          <a:xfrm>
            <a:off x="755576" y="2492896"/>
            <a:ext cx="7848872" cy="1938992"/>
          </a:xfrm>
          <a:prstGeom prst="rect">
            <a:avLst/>
          </a:prstGeom>
          <a:noFill/>
          <a:ln w="9525">
            <a:noFill/>
            <a:miter lim="800000"/>
            <a:headEnd/>
            <a:tailEnd/>
          </a:ln>
          <a:effectLst/>
        </p:spPr>
        <p:txBody>
          <a:bodyPr wrap="square">
            <a:spAutoFit/>
          </a:bodyPr>
          <a:lstStyle/>
          <a:p>
            <a:pPr algn="just">
              <a:spcBef>
                <a:spcPct val="50000"/>
              </a:spcBef>
            </a:pPr>
            <a:r>
              <a:rPr lang="fr-FR" sz="2400" dirty="0">
                <a:solidFill>
                  <a:schemeClr val="tx1"/>
                </a:solidFill>
              </a:rPr>
              <a:t>Au fur et à mesure des progrès dans la précision des mesures, les définitions des étalons ont évolué. Le mètre des Archives </a:t>
            </a:r>
            <a:r>
              <a:rPr lang="fr-FR" sz="2400" dirty="0" smtClean="0">
                <a:solidFill>
                  <a:schemeClr val="tx1"/>
                </a:solidFill>
              </a:rPr>
              <a:t>devient </a:t>
            </a:r>
            <a:r>
              <a:rPr lang="fr-FR" sz="2400" dirty="0">
                <a:solidFill>
                  <a:schemeClr val="tx1"/>
                </a:solidFill>
              </a:rPr>
              <a:t>l’étalon, remplacé par le prototype international du mètre à partir de 1889, déposé au Pavillon de </a:t>
            </a:r>
            <a:r>
              <a:rPr lang="fr-FR" sz="2400" dirty="0" smtClean="0">
                <a:solidFill>
                  <a:schemeClr val="tx1"/>
                </a:solidFill>
              </a:rPr>
              <a:t>Breteuil (France).</a:t>
            </a:r>
            <a:endParaRPr lang="fr-FR" sz="2400" dirty="0">
              <a:solidFill>
                <a:schemeClr val="tx1"/>
              </a:solidFill>
            </a:endParaRPr>
          </a:p>
        </p:txBody>
      </p:sp>
      <p:pic>
        <p:nvPicPr>
          <p:cNvPr id="6" name="Picture 4" descr="etalon mètre et poids"/>
          <p:cNvPicPr>
            <a:picLocks noChangeAspect="1" noChangeArrowheads="1"/>
          </p:cNvPicPr>
          <p:nvPr/>
        </p:nvPicPr>
        <p:blipFill>
          <a:blip r:embed="rId2" cstate="print"/>
          <a:srcRect/>
          <a:stretch>
            <a:fillRect/>
          </a:stretch>
        </p:blipFill>
        <p:spPr bwMode="auto">
          <a:xfrm>
            <a:off x="2123728" y="4293096"/>
            <a:ext cx="4680520" cy="2068513"/>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Grp="1" noChangeArrowheads="1"/>
          </p:cNvSpPr>
          <p:nvPr>
            <p:ph idx="1"/>
          </p:nvPr>
        </p:nvSpPr>
        <p:spPr bwMode="auto">
          <a:xfrm>
            <a:off x="323528" y="548680"/>
            <a:ext cx="8229600" cy="5078313"/>
          </a:xfrm>
          <a:prstGeom prst="rect">
            <a:avLst/>
          </a:prstGeom>
          <a:noFill/>
          <a:ln w="9525">
            <a:noFill/>
            <a:miter lim="800000"/>
            <a:headEnd/>
            <a:tailEnd/>
          </a:ln>
          <a:effectLst/>
        </p:spPr>
        <p:txBody>
          <a:bodyPr>
            <a:spAutoFit/>
          </a:bodyPr>
          <a:lstStyle/>
          <a:p>
            <a:pPr algn="just">
              <a:spcBef>
                <a:spcPct val="50000"/>
              </a:spcBef>
            </a:pPr>
            <a:r>
              <a:rPr lang="fr-FR" sz="2400" dirty="0"/>
              <a:t>Le 14 août 1960, le mètre est redéfini comme étant égal à 1 650 763,73 longueurs d’onde, dans le vide, d’une radiation orangée de l’atome de krypton 86.</a:t>
            </a:r>
          </a:p>
          <a:p>
            <a:pPr algn="just">
              <a:spcBef>
                <a:spcPct val="50000"/>
              </a:spcBef>
            </a:pPr>
            <a:r>
              <a:rPr lang="fr-FR" sz="2400" dirty="0"/>
              <a:t>En 1983, le mètre est redéfini en fonction de la vitesse de la lumière : « longueur du trajet parcouru dans le vide par la lumière pendant 1/ 299 792 458 de seconde ».</a:t>
            </a:r>
          </a:p>
          <a:p>
            <a:pPr algn="just">
              <a:spcBef>
                <a:spcPct val="50000"/>
              </a:spcBef>
            </a:pPr>
            <a:r>
              <a:rPr lang="fr-FR" sz="2400" dirty="0"/>
              <a:t>La réalisation du mètre peut atteindre ainsi une exactitude relative de 10</a:t>
            </a:r>
            <a:r>
              <a:rPr lang="fr-FR" sz="2400" baseline="30000" dirty="0"/>
              <a:t>-10 </a:t>
            </a:r>
            <a:r>
              <a:rPr lang="fr-FR" sz="2400" dirty="0"/>
              <a:t>ou 10</a:t>
            </a:r>
            <a:r>
              <a:rPr lang="fr-FR" sz="2400" baseline="30000" dirty="0"/>
              <a:t>-11</a:t>
            </a:r>
            <a:r>
              <a:rPr lang="fr-FR" sz="2400" dirty="0"/>
              <a:t>.</a:t>
            </a:r>
          </a:p>
          <a:p>
            <a:pPr algn="just">
              <a:spcBef>
                <a:spcPct val="50000"/>
              </a:spcBef>
            </a:pPr>
            <a:r>
              <a:rPr lang="fr-FR" sz="2400" dirty="0"/>
              <a:t>Les conceptions initiales des fondateurs du système métrique ont été respectées : le mètre étalon est naturel, invariable, reproductible en tous temps et tous </a:t>
            </a:r>
            <a:r>
              <a:rPr lang="fr-FR" sz="2400" dirty="0" smtClean="0"/>
              <a:t>lieux.</a:t>
            </a:r>
            <a:r>
              <a:rPr lang="fr-FR" sz="2400" baseline="30000" dirty="0" smtClean="0"/>
              <a:t> </a:t>
            </a:r>
            <a:endParaRPr lang="fr-FR" sz="2400" baseline="30000" dirty="0"/>
          </a:p>
          <a:p>
            <a:pPr algn="just">
              <a:spcBef>
                <a:spcPct val="50000"/>
              </a:spcBef>
            </a:pPr>
            <a:endParaRPr lang="fr-FR" sz="2400" baseline="30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152400" y="381000"/>
            <a:ext cx="8763000" cy="4524315"/>
          </a:xfrm>
          <a:prstGeom prst="rect">
            <a:avLst/>
          </a:prstGeom>
          <a:noFill/>
          <a:ln w="9525">
            <a:noFill/>
            <a:miter lim="800000"/>
            <a:headEnd/>
            <a:tailEnd/>
          </a:ln>
          <a:effectLst/>
        </p:spPr>
        <p:txBody>
          <a:bodyPr wrap="square">
            <a:spAutoFit/>
          </a:bodyPr>
          <a:lstStyle/>
          <a:p>
            <a:pPr algn="just">
              <a:spcBef>
                <a:spcPct val="50000"/>
              </a:spcBef>
            </a:pPr>
            <a:r>
              <a:rPr lang="fr-FR" sz="2400" b="1" dirty="0">
                <a:effectLst>
                  <a:outerShdw blurRad="38100" dist="38100" dir="2700000" algn="tl">
                    <a:srgbClr val="000000"/>
                  </a:outerShdw>
                </a:effectLst>
              </a:rPr>
              <a:t>Multiples et sous multiples</a:t>
            </a:r>
          </a:p>
          <a:p>
            <a:pPr algn="just">
              <a:spcBef>
                <a:spcPct val="50000"/>
              </a:spcBef>
            </a:pPr>
            <a:r>
              <a:rPr lang="fr-FR" sz="2400" dirty="0"/>
              <a:t>La logique des créateurs du système métrique était simple : des préfixes grecs pour les multiples, latins pour les sous multiples. Ainsi à </a:t>
            </a:r>
            <a:r>
              <a:rPr lang="fr-FR" sz="2400" i="1" dirty="0">
                <a:solidFill>
                  <a:srgbClr val="FF3300"/>
                </a:solidFill>
              </a:rPr>
              <a:t>déci, </a:t>
            </a:r>
            <a:r>
              <a:rPr lang="fr-FR" sz="2400" i="1" dirty="0" err="1">
                <a:solidFill>
                  <a:srgbClr val="FF3300"/>
                </a:solidFill>
              </a:rPr>
              <a:t>centi</a:t>
            </a:r>
            <a:r>
              <a:rPr lang="fr-FR" sz="2400" i="1" dirty="0">
                <a:solidFill>
                  <a:srgbClr val="FF3300"/>
                </a:solidFill>
              </a:rPr>
              <a:t>, milli</a:t>
            </a:r>
            <a:r>
              <a:rPr lang="fr-FR" sz="2400" dirty="0"/>
              <a:t> font pendant </a:t>
            </a:r>
            <a:r>
              <a:rPr lang="fr-FR" sz="2400" i="1" dirty="0">
                <a:solidFill>
                  <a:srgbClr val="FF3300"/>
                </a:solidFill>
              </a:rPr>
              <a:t>déca </a:t>
            </a:r>
            <a:r>
              <a:rPr lang="fr-FR" sz="2400" i="1" dirty="0"/>
              <a:t>(</a:t>
            </a:r>
            <a:r>
              <a:rPr lang="fr-FR" sz="2400" i="1" dirty="0" err="1"/>
              <a:t>deka</a:t>
            </a:r>
            <a:r>
              <a:rPr lang="fr-FR" sz="2400" i="1" dirty="0"/>
              <a:t>), </a:t>
            </a:r>
            <a:r>
              <a:rPr lang="fr-FR" sz="2400" i="1" dirty="0">
                <a:solidFill>
                  <a:srgbClr val="FF3300"/>
                </a:solidFill>
              </a:rPr>
              <a:t>hecto</a:t>
            </a:r>
            <a:r>
              <a:rPr lang="fr-FR" sz="2400" i="1" dirty="0"/>
              <a:t> (</a:t>
            </a:r>
            <a:r>
              <a:rPr lang="fr-FR" sz="2400" i="1" dirty="0" err="1"/>
              <a:t>hekaton</a:t>
            </a:r>
            <a:r>
              <a:rPr lang="fr-FR" sz="2400" i="1" dirty="0"/>
              <a:t>) et </a:t>
            </a:r>
            <a:r>
              <a:rPr lang="fr-FR" sz="2400" i="1" dirty="0">
                <a:solidFill>
                  <a:srgbClr val="FF3300"/>
                </a:solidFill>
              </a:rPr>
              <a:t>kilo </a:t>
            </a:r>
            <a:r>
              <a:rPr lang="fr-FR" sz="2400" i="1" dirty="0"/>
              <a:t>(</a:t>
            </a:r>
            <a:r>
              <a:rPr lang="fr-FR" sz="2400" i="1" dirty="0" err="1"/>
              <a:t>khilioi</a:t>
            </a:r>
            <a:r>
              <a:rPr lang="fr-FR" sz="2400" i="1" dirty="0"/>
              <a:t>).</a:t>
            </a:r>
            <a:r>
              <a:rPr lang="fr-FR" sz="2400" dirty="0"/>
              <a:t> En toute rigueur, on aurait dû retenir </a:t>
            </a:r>
            <a:r>
              <a:rPr lang="fr-FR" sz="2400" dirty="0" err="1"/>
              <a:t>hecato</a:t>
            </a:r>
            <a:r>
              <a:rPr lang="fr-FR" sz="2400" dirty="0"/>
              <a:t> et </a:t>
            </a:r>
            <a:r>
              <a:rPr lang="fr-FR" sz="2400" dirty="0" err="1"/>
              <a:t>chilio</a:t>
            </a:r>
            <a:r>
              <a:rPr lang="fr-FR" sz="2400" dirty="0"/>
              <a:t> … On avait créé </a:t>
            </a:r>
            <a:r>
              <a:rPr lang="fr-FR" sz="2400" i="1" dirty="0" err="1"/>
              <a:t>myria</a:t>
            </a:r>
            <a:r>
              <a:rPr lang="fr-FR" sz="2400" dirty="0"/>
              <a:t>, du grec </a:t>
            </a:r>
            <a:r>
              <a:rPr lang="fr-FR" sz="2400" dirty="0" err="1"/>
              <a:t>murioi</a:t>
            </a:r>
            <a:r>
              <a:rPr lang="fr-FR" sz="2400" dirty="0"/>
              <a:t> (10 000), qui a disparu .. Sauf dans myriade ou myriapodes (mille-pattes).</a:t>
            </a:r>
          </a:p>
          <a:p>
            <a:pPr algn="just">
              <a:spcBef>
                <a:spcPct val="50000"/>
              </a:spcBef>
            </a:pPr>
            <a:r>
              <a:rPr lang="fr-FR" sz="2400" dirty="0"/>
              <a:t>Les choses se sont gâtées pour les autres multiples ! Pour millionième, on a créé </a:t>
            </a:r>
            <a:r>
              <a:rPr lang="fr-FR" sz="2400" i="1" dirty="0">
                <a:solidFill>
                  <a:srgbClr val="FF3300"/>
                </a:solidFill>
              </a:rPr>
              <a:t>micro</a:t>
            </a:r>
            <a:r>
              <a:rPr lang="fr-FR" sz="2400" dirty="0"/>
              <a:t>, du grec micros –petit- plutôt que de retenir une origine latine. Par contre, </a:t>
            </a:r>
            <a:r>
              <a:rPr lang="fr-FR" sz="2400" i="1" dirty="0">
                <a:solidFill>
                  <a:srgbClr val="FF3300"/>
                </a:solidFill>
              </a:rPr>
              <a:t>méga</a:t>
            </a:r>
            <a:r>
              <a:rPr lang="fr-FR" sz="2400" dirty="0">
                <a:solidFill>
                  <a:srgbClr val="FF3300"/>
                </a:solidFill>
              </a:rPr>
              <a:t> </a:t>
            </a:r>
            <a:r>
              <a:rPr lang="fr-FR" sz="2400" dirty="0"/>
              <a:t>est bien formé à partir du grec </a:t>
            </a:r>
            <a:r>
              <a:rPr lang="fr-FR" sz="2400" i="1" dirty="0" err="1"/>
              <a:t>megas</a:t>
            </a:r>
            <a:r>
              <a:rPr lang="fr-FR" sz="2400" i="1" dirty="0"/>
              <a:t> –</a:t>
            </a:r>
            <a:r>
              <a:rPr lang="fr-FR" sz="2400" dirty="0"/>
              <a:t>grand- (mégalomanie, mégalithes).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2"/>
          <p:cNvSpPr txBox="1">
            <a:spLocks noChangeArrowheads="1"/>
          </p:cNvSpPr>
          <p:nvPr/>
        </p:nvSpPr>
        <p:spPr bwMode="auto">
          <a:xfrm>
            <a:off x="228600" y="304800"/>
            <a:ext cx="8735888" cy="5693866"/>
          </a:xfrm>
          <a:prstGeom prst="rect">
            <a:avLst/>
          </a:prstGeom>
          <a:noFill/>
          <a:ln w="9525">
            <a:noFill/>
            <a:miter lim="800000"/>
            <a:headEnd/>
            <a:tailEnd/>
          </a:ln>
          <a:effectLst/>
        </p:spPr>
        <p:txBody>
          <a:bodyPr wrap="square">
            <a:spAutoFit/>
          </a:bodyPr>
          <a:lstStyle/>
          <a:p>
            <a:pPr algn="just">
              <a:spcBef>
                <a:spcPct val="50000"/>
              </a:spcBef>
            </a:pPr>
            <a:r>
              <a:rPr lang="fr-FR" sz="2800" dirty="0"/>
              <a:t>Pour les puissances 9 et 12, on a réussi à trouver d’autres racines grecques : le géant gigas a donné </a:t>
            </a:r>
            <a:r>
              <a:rPr lang="fr-FR" sz="2800" i="1" dirty="0">
                <a:solidFill>
                  <a:srgbClr val="FF3300"/>
                </a:solidFill>
              </a:rPr>
              <a:t>giga</a:t>
            </a:r>
            <a:r>
              <a:rPr lang="fr-FR" sz="2800" dirty="0">
                <a:solidFill>
                  <a:srgbClr val="FF3300"/>
                </a:solidFill>
              </a:rPr>
              <a:t> </a:t>
            </a:r>
            <a:r>
              <a:rPr lang="fr-FR" sz="2800" dirty="0"/>
              <a:t>et le monstre </a:t>
            </a:r>
            <a:r>
              <a:rPr lang="fr-FR" sz="2800" dirty="0" err="1"/>
              <a:t>teras</a:t>
            </a:r>
            <a:r>
              <a:rPr lang="fr-FR" sz="2800" dirty="0"/>
              <a:t>, </a:t>
            </a:r>
            <a:r>
              <a:rPr lang="fr-FR" sz="2800" i="1" dirty="0" err="1">
                <a:solidFill>
                  <a:srgbClr val="FF3300"/>
                </a:solidFill>
              </a:rPr>
              <a:t>téra</a:t>
            </a:r>
            <a:r>
              <a:rPr lang="fr-FR" sz="2800" dirty="0"/>
              <a:t>. </a:t>
            </a:r>
          </a:p>
          <a:p>
            <a:pPr algn="just">
              <a:spcBef>
                <a:spcPct val="50000"/>
              </a:spcBef>
            </a:pPr>
            <a:r>
              <a:rPr lang="fr-FR" sz="2800" dirty="0"/>
              <a:t>Notant que </a:t>
            </a:r>
            <a:r>
              <a:rPr lang="fr-FR" sz="2800" dirty="0" err="1">
                <a:solidFill>
                  <a:srgbClr val="FF3300"/>
                </a:solidFill>
              </a:rPr>
              <a:t>téra</a:t>
            </a:r>
            <a:r>
              <a:rPr lang="fr-FR" sz="2800" dirty="0"/>
              <a:t> (10</a:t>
            </a:r>
            <a:r>
              <a:rPr lang="fr-FR" sz="2800" baseline="30000" dirty="0"/>
              <a:t>12</a:t>
            </a:r>
            <a:r>
              <a:rPr lang="fr-FR" sz="2800" dirty="0"/>
              <a:t> </a:t>
            </a:r>
            <a:r>
              <a:rPr lang="fr-FR" sz="2800" dirty="0" err="1"/>
              <a:t>ie</a:t>
            </a:r>
            <a:r>
              <a:rPr lang="fr-FR" sz="2800" dirty="0"/>
              <a:t> 10</a:t>
            </a:r>
            <a:r>
              <a:rPr lang="fr-FR" sz="2800" baseline="30000" dirty="0"/>
              <a:t>4x3</a:t>
            </a:r>
            <a:r>
              <a:rPr lang="fr-FR" sz="2800" dirty="0"/>
              <a:t>) était, à une consonne près identique à tétra tiré du grec </a:t>
            </a:r>
            <a:r>
              <a:rPr lang="fr-FR" sz="2800" dirty="0" err="1"/>
              <a:t>tetras</a:t>
            </a:r>
            <a:r>
              <a:rPr lang="fr-FR" sz="2800" dirty="0"/>
              <a:t> (quatre), on a généralisé la méthode, retenant </a:t>
            </a:r>
            <a:r>
              <a:rPr lang="fr-FR" sz="2800" dirty="0">
                <a:solidFill>
                  <a:srgbClr val="FF3300"/>
                </a:solidFill>
              </a:rPr>
              <a:t>péta</a:t>
            </a:r>
            <a:r>
              <a:rPr lang="fr-FR" sz="2800" dirty="0"/>
              <a:t> (en place de penta) pour 10</a:t>
            </a:r>
            <a:r>
              <a:rPr lang="fr-FR" sz="2800" baseline="30000" dirty="0"/>
              <a:t>15</a:t>
            </a:r>
            <a:r>
              <a:rPr lang="fr-FR" sz="2800" dirty="0"/>
              <a:t> (10</a:t>
            </a:r>
            <a:r>
              <a:rPr lang="fr-FR" sz="2800" baseline="30000" dirty="0"/>
              <a:t>5x3</a:t>
            </a:r>
            <a:r>
              <a:rPr lang="fr-FR" sz="2800" dirty="0"/>
              <a:t>) et </a:t>
            </a:r>
            <a:r>
              <a:rPr lang="fr-FR" sz="2800" dirty="0" err="1">
                <a:solidFill>
                  <a:srgbClr val="FF3300"/>
                </a:solidFill>
              </a:rPr>
              <a:t>exa</a:t>
            </a:r>
            <a:r>
              <a:rPr lang="fr-FR" sz="2800" dirty="0"/>
              <a:t>, en place de hexa, pour 10</a:t>
            </a:r>
            <a:r>
              <a:rPr lang="fr-FR" sz="2800" baseline="30000" dirty="0"/>
              <a:t>18</a:t>
            </a:r>
            <a:r>
              <a:rPr lang="fr-FR" sz="2800" dirty="0"/>
              <a:t> (10</a:t>
            </a:r>
            <a:r>
              <a:rPr lang="fr-FR" sz="2800" baseline="30000" dirty="0"/>
              <a:t>6x3</a:t>
            </a:r>
            <a:r>
              <a:rPr lang="fr-FR" sz="2800" dirty="0"/>
              <a:t>).</a:t>
            </a:r>
          </a:p>
          <a:p>
            <a:pPr algn="just">
              <a:spcBef>
                <a:spcPct val="50000"/>
              </a:spcBef>
            </a:pPr>
            <a:r>
              <a:rPr lang="fr-FR" sz="2800" dirty="0"/>
              <a:t>Pour le milliardième (10</a:t>
            </a:r>
            <a:r>
              <a:rPr lang="fr-FR" sz="2800" baseline="30000" dirty="0"/>
              <a:t>-9</a:t>
            </a:r>
            <a:r>
              <a:rPr lang="fr-FR" sz="2800" dirty="0"/>
              <a:t>), </a:t>
            </a:r>
            <a:r>
              <a:rPr lang="fr-FR" sz="2800" i="1" dirty="0">
                <a:solidFill>
                  <a:srgbClr val="FF3300"/>
                </a:solidFill>
              </a:rPr>
              <a:t>nano</a:t>
            </a:r>
            <a:r>
              <a:rPr lang="fr-FR" sz="2800" dirty="0"/>
              <a:t>, du latin </a:t>
            </a:r>
            <a:r>
              <a:rPr lang="fr-FR" sz="2800" dirty="0" err="1"/>
              <a:t>nanus</a:t>
            </a:r>
            <a:r>
              <a:rPr lang="fr-FR" sz="2800" dirty="0"/>
              <a:t>, le nain, a été retenu. Nouvelles entorses à la règle pour le millième de milliardième (10</a:t>
            </a:r>
            <a:r>
              <a:rPr lang="fr-FR" sz="2800" baseline="30000" dirty="0"/>
              <a:t>-12</a:t>
            </a:r>
            <a:r>
              <a:rPr lang="fr-FR" sz="2800" dirty="0"/>
              <a:t>), avec </a:t>
            </a:r>
            <a:r>
              <a:rPr lang="fr-FR" sz="2800" i="1" dirty="0">
                <a:solidFill>
                  <a:srgbClr val="FF3300"/>
                </a:solidFill>
              </a:rPr>
              <a:t>pico</a:t>
            </a:r>
            <a:r>
              <a:rPr lang="fr-FR" sz="2800" dirty="0"/>
              <a:t>, dérivé de l’italien piccolo, petit. Puis </a:t>
            </a:r>
            <a:r>
              <a:rPr lang="fr-FR" sz="2800" i="1" dirty="0">
                <a:solidFill>
                  <a:srgbClr val="FF3300"/>
                </a:solidFill>
              </a:rPr>
              <a:t>femto</a:t>
            </a:r>
            <a:r>
              <a:rPr lang="fr-FR" sz="2800" dirty="0"/>
              <a:t> (10</a:t>
            </a:r>
            <a:r>
              <a:rPr lang="fr-FR" sz="2800" baseline="30000" dirty="0"/>
              <a:t>-15</a:t>
            </a:r>
            <a:r>
              <a:rPr lang="fr-FR" sz="2800" dirty="0"/>
              <a:t>), et </a:t>
            </a:r>
            <a:r>
              <a:rPr lang="fr-FR" sz="2800" i="1" dirty="0" err="1">
                <a:solidFill>
                  <a:srgbClr val="FF3300"/>
                </a:solidFill>
              </a:rPr>
              <a:t>atto</a:t>
            </a:r>
            <a:r>
              <a:rPr lang="fr-FR" sz="2800" i="1" dirty="0"/>
              <a:t> </a:t>
            </a:r>
            <a:r>
              <a:rPr lang="fr-FR" sz="2800" dirty="0"/>
              <a:t>(10</a:t>
            </a:r>
            <a:r>
              <a:rPr lang="fr-FR" sz="2800" baseline="30000" dirty="0"/>
              <a:t>-18</a:t>
            </a:r>
            <a:r>
              <a:rPr lang="fr-FR" sz="2800" dirty="0"/>
              <a:t>), dérivés du .. danois </a:t>
            </a:r>
            <a:r>
              <a:rPr lang="fr-FR" sz="2800" dirty="0" err="1"/>
              <a:t>femten</a:t>
            </a:r>
            <a:r>
              <a:rPr lang="fr-FR" sz="2800" dirty="0"/>
              <a:t> (quinze) et </a:t>
            </a:r>
            <a:r>
              <a:rPr lang="fr-FR" sz="2800" dirty="0" err="1"/>
              <a:t>atten</a:t>
            </a:r>
            <a:r>
              <a:rPr lang="fr-FR" sz="2800" dirty="0"/>
              <a:t> (dix-huit).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79512" y="692696"/>
            <a:ext cx="8424936" cy="4985980"/>
          </a:xfrm>
          <a:prstGeom prst="rect">
            <a:avLst/>
          </a:prstGeom>
        </p:spPr>
        <p:txBody>
          <a:bodyPr wrap="square">
            <a:spAutoFit/>
          </a:bodyPr>
          <a:lstStyle/>
          <a:p>
            <a:pPr algn="just"/>
            <a:endParaRPr lang="fr-FR" dirty="0" smtClean="0"/>
          </a:p>
          <a:p>
            <a:pPr algn="just"/>
            <a:r>
              <a:rPr lang="fr-FR" sz="2000" b="1" dirty="0" smtClean="0"/>
              <a:t>UNITES DE BASE: </a:t>
            </a:r>
          </a:p>
          <a:p>
            <a:pPr algn="just"/>
            <a:endParaRPr lang="fr-FR" sz="2000" b="1" dirty="0"/>
          </a:p>
          <a:p>
            <a:pPr algn="just"/>
            <a:r>
              <a:rPr lang="fr-FR" sz="2000" dirty="0" smtClean="0"/>
              <a:t>Les définitions des unités de base du système international utilisent des phénomènes physiques reproductibles.</a:t>
            </a:r>
          </a:p>
          <a:p>
            <a:pPr algn="just"/>
            <a:r>
              <a:rPr lang="fr-FR" sz="2000" dirty="0" smtClean="0"/>
              <a:t>Seul le kilogramme est encore défini par rapport à un objet matériel susceptible de s'altérer.</a:t>
            </a:r>
          </a:p>
          <a:p>
            <a:pPr algn="just"/>
            <a:r>
              <a:rPr lang="fr-FR" sz="2000" dirty="0" smtClean="0"/>
              <a:t>Actuellement, des recherches ont donc lieu pour remplacer cette définition par une autre, utilisant cette fois un phénomène physique.</a:t>
            </a:r>
          </a:p>
          <a:p>
            <a:pPr algn="just"/>
            <a:r>
              <a:rPr lang="fr-FR" sz="2000" dirty="0" smtClean="0"/>
              <a:t>À l'issue de ces recherches, le kilogramme pourrait perdre son statut d'unité de base au profit d'une autre unité: c'est en effet seul le nombre d'unités fondamentales qui est imposé, puisqu'elles doivent permettre, par combinaison, de mesurer toute grandeur physique connue sans définition redondante, mais le choix précis des unités fondamentales comme les unités de masse, longueur, temps, courant électrique, température, intensité lumineuse et quantité de matière est purement arbitraire.</a:t>
            </a:r>
            <a:endParaRPr lang="fr-FR"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9552" y="188640"/>
            <a:ext cx="7848872" cy="2616101"/>
          </a:xfrm>
          <a:prstGeom prst="rect">
            <a:avLst/>
          </a:prstGeom>
        </p:spPr>
        <p:txBody>
          <a:bodyPr wrap="square">
            <a:spAutoFit/>
          </a:bodyPr>
          <a:lstStyle/>
          <a:p>
            <a:pPr algn="just"/>
            <a:endParaRPr lang="fr-FR" dirty="0" smtClean="0"/>
          </a:p>
          <a:p>
            <a:pPr algn="just"/>
            <a:r>
              <a:rPr lang="fr-FR" sz="2000" b="1" dirty="0" smtClean="0"/>
              <a:t>LE METRE :</a:t>
            </a:r>
            <a:endParaRPr lang="fr-FR" sz="2000" b="1" dirty="0"/>
          </a:p>
          <a:p>
            <a:pPr algn="just"/>
            <a:r>
              <a:rPr lang="fr-FR" dirty="0" smtClean="0"/>
              <a:t>Le mètre est la longueur du trajet parcouru dans le vide par la lumière pendant une durée de 1/299792458 de seconde.</a:t>
            </a:r>
          </a:p>
          <a:p>
            <a:pPr algn="just"/>
            <a:r>
              <a:rPr lang="fr-FR" dirty="0" smtClean="0"/>
              <a:t>Historiquement, la première définition officielle et pratique du mètre (1791) était</a:t>
            </a:r>
          </a:p>
          <a:p>
            <a:pPr algn="just"/>
            <a:r>
              <a:rPr lang="fr-FR" dirty="0" smtClean="0"/>
              <a:t>basée sur la circonférence de la terre, et valait 1/40000000 d'un méridien.</a:t>
            </a:r>
          </a:p>
          <a:p>
            <a:pPr algn="just"/>
            <a:r>
              <a:rPr lang="fr-FR" dirty="0" smtClean="0"/>
              <a:t>Auparavant, le mètre en tant que proposition d'unité décimale de mesure universelle était défini comme la longueur d'un pendule qui oscille avec une demi-période d'une seconde.</a:t>
            </a:r>
            <a:endParaRPr lang="fr-FR" dirty="0"/>
          </a:p>
        </p:txBody>
      </p:sp>
      <p:sp>
        <p:nvSpPr>
          <p:cNvPr id="5" name="Rectangle 4"/>
          <p:cNvSpPr/>
          <p:nvPr/>
        </p:nvSpPr>
        <p:spPr>
          <a:xfrm>
            <a:off x="755576" y="3140968"/>
            <a:ext cx="7488832" cy="1785104"/>
          </a:xfrm>
          <a:prstGeom prst="rect">
            <a:avLst/>
          </a:prstGeom>
        </p:spPr>
        <p:txBody>
          <a:bodyPr wrap="square">
            <a:spAutoFit/>
          </a:bodyPr>
          <a:lstStyle/>
          <a:p>
            <a:r>
              <a:rPr lang="fr-FR" sz="2000" b="1" dirty="0" smtClean="0"/>
              <a:t>LE KILOGRAMME: </a:t>
            </a:r>
          </a:p>
          <a:p>
            <a:r>
              <a:rPr lang="fr-FR" dirty="0" smtClean="0"/>
              <a:t>Le kilogramme est la masse du prototype international du kilogramme.</a:t>
            </a:r>
          </a:p>
          <a:p>
            <a:r>
              <a:rPr lang="fr-FR" dirty="0" smtClean="0"/>
              <a:t>Ce dernier, composé d'un alliage de platine et d'iridium (90%-10%), est conservé au Bureau international des poids et mesures à Sèvres, en France. Historiquement, la définition du kilogramme était la masse d'un décimètre cube d'eau (un litre).</a:t>
            </a:r>
            <a:endParaRPr lang="fr-FR" dirty="0"/>
          </a:p>
        </p:txBody>
      </p:sp>
      <p:pic>
        <p:nvPicPr>
          <p:cNvPr id="4098" name="Picture 2"/>
          <p:cNvPicPr>
            <a:picLocks noChangeAspect="1" noChangeArrowheads="1"/>
          </p:cNvPicPr>
          <p:nvPr/>
        </p:nvPicPr>
        <p:blipFill>
          <a:blip r:embed="rId2" cstate="print"/>
          <a:srcRect/>
          <a:stretch>
            <a:fillRect/>
          </a:stretch>
        </p:blipFill>
        <p:spPr bwMode="auto">
          <a:xfrm>
            <a:off x="3347864" y="4653136"/>
            <a:ext cx="2763700" cy="2204864"/>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67544" y="548680"/>
            <a:ext cx="7848872" cy="2339102"/>
          </a:xfrm>
          <a:prstGeom prst="rect">
            <a:avLst/>
          </a:prstGeom>
        </p:spPr>
        <p:txBody>
          <a:bodyPr wrap="square">
            <a:spAutoFit/>
          </a:bodyPr>
          <a:lstStyle/>
          <a:p>
            <a:endParaRPr lang="fr-FR" dirty="0" smtClean="0"/>
          </a:p>
          <a:p>
            <a:pPr algn="just"/>
            <a:r>
              <a:rPr lang="fr-FR" sz="2000" b="1" dirty="0" smtClean="0"/>
              <a:t>LA SECONDE:</a:t>
            </a:r>
            <a:endParaRPr lang="fr-FR" sz="2000" b="1" dirty="0"/>
          </a:p>
          <a:p>
            <a:pPr algn="just"/>
            <a:r>
              <a:rPr lang="fr-FR" dirty="0" smtClean="0"/>
              <a:t>La seconde est la durée de 9 192 631 770 périodes de la radiation correspondant à la transition entre les deux niveaux de l'état fondamental de l'atome de césium 133 à la température de 0 kelvin.</a:t>
            </a:r>
          </a:p>
          <a:p>
            <a:pPr algn="just"/>
            <a:r>
              <a:rPr lang="fr-FR" dirty="0" smtClean="0"/>
              <a:t>La seconde était à l'origine basée sur la durée du jour terrestre, divisé en 24 heures de 60 minutes, chacune d'entre elles durant 60 secondes (soit 86 400 secondes pour une journée)</a:t>
            </a:r>
            <a:endParaRPr lang="fr-FR" dirty="0"/>
          </a:p>
        </p:txBody>
      </p:sp>
      <p:sp>
        <p:nvSpPr>
          <p:cNvPr id="5" name="Rectangle 4"/>
          <p:cNvSpPr/>
          <p:nvPr/>
        </p:nvSpPr>
        <p:spPr>
          <a:xfrm>
            <a:off x="539552" y="3212976"/>
            <a:ext cx="7848872" cy="1508105"/>
          </a:xfrm>
          <a:prstGeom prst="rect">
            <a:avLst/>
          </a:prstGeom>
        </p:spPr>
        <p:txBody>
          <a:bodyPr wrap="square">
            <a:spAutoFit/>
          </a:bodyPr>
          <a:lstStyle/>
          <a:p>
            <a:r>
              <a:rPr lang="fr-FR" sz="2000" b="1" dirty="0" smtClean="0"/>
              <a:t>L’AMPERE: </a:t>
            </a:r>
          </a:p>
          <a:p>
            <a:pPr algn="just"/>
            <a:r>
              <a:rPr lang="fr-FR" dirty="0" smtClean="0"/>
              <a:t>ampère est l'intensité d'un courant constant qui, maintenu dans deux conducteurs parallèles, rectilignes, de longueur infinie, de section circulaire négligeable et placés à une distance de un mètre l'un de l'autre dans le vide produirait entre ces conducteurs une force égale à 2.10-7 newton par mètre de longueur.</a:t>
            </a:r>
            <a:endParaRPr lang="fr-FR" dirty="0"/>
          </a:p>
        </p:txBody>
      </p:sp>
      <p:sp>
        <p:nvSpPr>
          <p:cNvPr id="6" name="Rectangle 5"/>
          <p:cNvSpPr/>
          <p:nvPr/>
        </p:nvSpPr>
        <p:spPr>
          <a:xfrm>
            <a:off x="539552" y="4941168"/>
            <a:ext cx="7992888" cy="1231106"/>
          </a:xfrm>
          <a:prstGeom prst="rect">
            <a:avLst/>
          </a:prstGeom>
        </p:spPr>
        <p:txBody>
          <a:bodyPr wrap="square">
            <a:spAutoFit/>
          </a:bodyPr>
          <a:lstStyle/>
          <a:p>
            <a:endParaRPr lang="fr-FR" dirty="0"/>
          </a:p>
          <a:p>
            <a:pPr algn="just"/>
            <a:r>
              <a:rPr lang="fr-FR" sz="2000" b="1" dirty="0" smtClean="0"/>
              <a:t>LE KELVIN:</a:t>
            </a:r>
          </a:p>
          <a:p>
            <a:pPr algn="just"/>
            <a:r>
              <a:rPr lang="fr-FR" dirty="0" smtClean="0"/>
              <a:t>Le kelvin, unité de température thermodynamique, est la fraction 1/273,16 de la température thermodynamique du point triple de l'eau.</a:t>
            </a:r>
            <a:endParaRPr lang="fr-F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1560" y="980728"/>
            <a:ext cx="8064896" cy="2339102"/>
          </a:xfrm>
          <a:prstGeom prst="rect">
            <a:avLst/>
          </a:prstGeom>
        </p:spPr>
        <p:txBody>
          <a:bodyPr wrap="square">
            <a:spAutoFit/>
          </a:bodyPr>
          <a:lstStyle/>
          <a:p>
            <a:pPr algn="just"/>
            <a:endParaRPr lang="fr-FR" dirty="0" smtClean="0"/>
          </a:p>
          <a:p>
            <a:pPr algn="just"/>
            <a:r>
              <a:rPr lang="fr-FR" sz="2000" b="1" dirty="0" smtClean="0"/>
              <a:t>LA MOLE : </a:t>
            </a:r>
            <a:endParaRPr lang="fr-FR" sz="2000" b="1" dirty="0"/>
          </a:p>
          <a:p>
            <a:pPr algn="just"/>
            <a:r>
              <a:rPr lang="fr-FR" dirty="0" smtClean="0"/>
              <a:t> La mole est la quantité de matière d'un système contenant autant d'entités</a:t>
            </a:r>
          </a:p>
          <a:p>
            <a:pPr algn="just"/>
            <a:r>
              <a:rPr lang="fr-FR" dirty="0" smtClean="0"/>
              <a:t>élémentaires qu'il y a d'atomes dans 0,012 kilogramme de carbone 12.</a:t>
            </a:r>
          </a:p>
          <a:p>
            <a:pPr algn="just"/>
            <a:r>
              <a:rPr lang="fr-FR" dirty="0" smtClean="0"/>
              <a:t>Ce nombre d'entités élémentaires est appelé nombre d'Avogadro. Lorsque l'on emploie la mole, les entités élémentaires doivent être spécifiées et peuvent être des atomes, des molécules, des ions, des électrons, d'autres particules ou des groupements spécifiés de telles particules.</a:t>
            </a:r>
            <a:endParaRPr lang="fr-FR" dirty="0"/>
          </a:p>
        </p:txBody>
      </p:sp>
      <p:sp>
        <p:nvSpPr>
          <p:cNvPr id="5" name="Rectangle 4"/>
          <p:cNvSpPr/>
          <p:nvPr/>
        </p:nvSpPr>
        <p:spPr>
          <a:xfrm>
            <a:off x="539552" y="3933056"/>
            <a:ext cx="7920880" cy="1508105"/>
          </a:xfrm>
          <a:prstGeom prst="rect">
            <a:avLst/>
          </a:prstGeom>
        </p:spPr>
        <p:txBody>
          <a:bodyPr wrap="square">
            <a:spAutoFit/>
          </a:bodyPr>
          <a:lstStyle/>
          <a:p>
            <a:pPr algn="just"/>
            <a:endParaRPr lang="fr-FR" dirty="0" smtClean="0"/>
          </a:p>
          <a:p>
            <a:pPr algn="just"/>
            <a:r>
              <a:rPr lang="fr-FR" sz="2000" b="1" dirty="0" smtClean="0"/>
              <a:t>LA CANDELA: </a:t>
            </a:r>
            <a:endParaRPr lang="fr-FR" sz="2000" b="1" dirty="0"/>
          </a:p>
          <a:p>
            <a:pPr algn="just"/>
            <a:r>
              <a:rPr lang="fr-FR" dirty="0" smtClean="0"/>
              <a:t>candela est l'intensité lumineuse, dans une direction donnée, d'une source qui émet un rayonnement monochromatique de fréquence 540·1012 hertz et dont l'intensité énergétique dans cette direction est de 1/683 watt par stéradian.</a:t>
            </a:r>
            <a:endParaRPr lang="fr-F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23528" y="1166843"/>
            <a:ext cx="8424936" cy="3170099"/>
          </a:xfrm>
          <a:prstGeom prst="rect">
            <a:avLst/>
          </a:prstGeom>
        </p:spPr>
        <p:txBody>
          <a:bodyPr wrap="square">
            <a:spAutoFit/>
          </a:bodyPr>
          <a:lstStyle/>
          <a:p>
            <a:endParaRPr lang="fr-FR" dirty="0" smtClean="0"/>
          </a:p>
          <a:p>
            <a:r>
              <a:rPr lang="fr-FR" sz="2000" b="1" dirty="0" smtClean="0"/>
              <a:t>UNITES SUPPLEMENTAIRES: </a:t>
            </a:r>
            <a:endParaRPr lang="fr-FR" sz="2000" b="1" dirty="0"/>
          </a:p>
          <a:p>
            <a:pPr algn="just"/>
            <a:endParaRPr lang="fr-FR" dirty="0" smtClean="0"/>
          </a:p>
          <a:p>
            <a:pPr algn="just"/>
            <a:r>
              <a:rPr lang="fr-FR" dirty="0" smtClean="0"/>
              <a:t>A côté de ces unités de base et des unités dérivées, il existe des unités supplémentaires, au nombre de deux:</a:t>
            </a:r>
          </a:p>
          <a:p>
            <a:pPr algn="just"/>
            <a:r>
              <a:rPr lang="fr-FR" dirty="0" smtClean="0"/>
              <a:t>• l’unité d’angle plan: le radian (symbole: rad) ; le radian est l’angle plan compris entre deux rayons qui, sur la circonférence d’un cercle, interceptent un arc de longueur égale à celle du rayon,</a:t>
            </a:r>
          </a:p>
          <a:p>
            <a:pPr algn="just"/>
            <a:r>
              <a:rPr lang="fr-FR" dirty="0" smtClean="0"/>
              <a:t>• l’unité d’angle solide: le stéradian (symbole: sr) ; le stéradian est l’angle solide qui, ayant son sommet au centre d’une sphère, découpe sur la surface de cette sphère une aire égale à celle d’un carré ayant pour côté le rayon de la sphère.</a:t>
            </a:r>
            <a:endParaRPr lang="fr-F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611560" y="260648"/>
            <a:ext cx="8208912" cy="954107"/>
          </a:xfrm>
          <a:prstGeom prst="rect">
            <a:avLst/>
          </a:prstGeom>
        </p:spPr>
        <p:txBody>
          <a:bodyPr wrap="square">
            <a:spAutoFit/>
          </a:bodyPr>
          <a:lstStyle/>
          <a:p>
            <a:r>
              <a:rPr lang="fr-FR" sz="2000" b="1" dirty="0" smtClean="0"/>
              <a:t>UNITÉS DÉRIVÉES:</a:t>
            </a:r>
          </a:p>
          <a:p>
            <a:r>
              <a:rPr lang="fr-FR" dirty="0" smtClean="0"/>
              <a:t>Les unités dérivées font partie du système international d'unités et sont déduites des sept unités de base.</a:t>
            </a:r>
            <a:endParaRPr lang="fr-FR" dirty="0"/>
          </a:p>
        </p:txBody>
      </p:sp>
      <p:pic>
        <p:nvPicPr>
          <p:cNvPr id="5122" name="Picture 2"/>
          <p:cNvPicPr>
            <a:picLocks noChangeAspect="1" noChangeArrowheads="1"/>
          </p:cNvPicPr>
          <p:nvPr/>
        </p:nvPicPr>
        <p:blipFill>
          <a:blip r:embed="rId2" cstate="print"/>
          <a:srcRect/>
          <a:stretch>
            <a:fillRect/>
          </a:stretch>
        </p:blipFill>
        <p:spPr bwMode="auto">
          <a:xfrm>
            <a:off x="248303" y="1556792"/>
            <a:ext cx="8895697" cy="4608512"/>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srcRect/>
          <a:stretch>
            <a:fillRect/>
          </a:stretch>
        </p:blipFill>
        <p:spPr bwMode="auto">
          <a:xfrm>
            <a:off x="447675" y="957263"/>
            <a:ext cx="8248650" cy="494347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srcRect/>
          <a:stretch>
            <a:fillRect/>
          </a:stretch>
        </p:blipFill>
        <p:spPr bwMode="auto">
          <a:xfrm>
            <a:off x="323528" y="1268760"/>
            <a:ext cx="8604448" cy="3653397"/>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cstate="print"/>
          <a:srcRect/>
          <a:stretch>
            <a:fillRect/>
          </a:stretch>
        </p:blipFill>
        <p:spPr bwMode="auto">
          <a:xfrm>
            <a:off x="683568" y="1124744"/>
            <a:ext cx="7705725" cy="5124450"/>
          </a:xfrm>
          <a:prstGeom prst="rect">
            <a:avLst/>
          </a:prstGeom>
          <a:noFill/>
          <a:ln w="9525">
            <a:noFill/>
            <a:miter lim="800000"/>
            <a:headEnd/>
            <a:tailEnd/>
          </a:ln>
        </p:spPr>
      </p:pic>
      <p:sp>
        <p:nvSpPr>
          <p:cNvPr id="5" name="Rectangle 4"/>
          <p:cNvSpPr/>
          <p:nvPr/>
        </p:nvSpPr>
        <p:spPr>
          <a:xfrm>
            <a:off x="755576" y="476672"/>
            <a:ext cx="1600503" cy="400110"/>
          </a:xfrm>
          <a:prstGeom prst="rect">
            <a:avLst/>
          </a:prstGeom>
        </p:spPr>
        <p:txBody>
          <a:bodyPr wrap="none">
            <a:spAutoFit/>
          </a:bodyPr>
          <a:lstStyle/>
          <a:p>
            <a:r>
              <a:rPr lang="fr-FR" sz="2000" b="1" dirty="0" smtClean="0"/>
              <a:t>Autres unités</a:t>
            </a:r>
            <a:endParaRPr lang="fr-FR" sz="2000" b="1"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srcRect/>
          <a:stretch>
            <a:fillRect/>
          </a:stretch>
        </p:blipFill>
        <p:spPr bwMode="auto">
          <a:xfrm>
            <a:off x="251519" y="692696"/>
            <a:ext cx="8775795" cy="5472608"/>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srcRect/>
          <a:stretch>
            <a:fillRect/>
          </a:stretch>
        </p:blipFill>
        <p:spPr bwMode="auto">
          <a:xfrm>
            <a:off x="395536" y="190081"/>
            <a:ext cx="8280920" cy="6667919"/>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457200" y="357166"/>
            <a:ext cx="8229600" cy="5768997"/>
          </a:xfrm>
        </p:spPr>
        <p:txBody>
          <a:bodyPr>
            <a:normAutofit/>
          </a:bodyPr>
          <a:lstStyle/>
          <a:p>
            <a:endParaRPr lang="fr-FR" sz="2400" dirty="0" smtClean="0"/>
          </a:p>
          <a:p>
            <a:pPr>
              <a:buNone/>
            </a:pPr>
            <a:r>
              <a:rPr lang="fr-FR" sz="2400" b="1" u="sng" dirty="0" smtClean="0"/>
              <a:t>QUESTIONS</a:t>
            </a:r>
            <a:r>
              <a:rPr lang="fr-FR" sz="2400" dirty="0" smtClean="0"/>
              <a:t> relatives aux chapitres I et II ( ou TEST écrit)</a:t>
            </a:r>
            <a:endParaRPr lang="fr-FR" sz="2400" dirty="0" smtClean="0"/>
          </a:p>
          <a:p>
            <a:endParaRPr lang="fr-FR" sz="2400" dirty="0" smtClean="0"/>
          </a:p>
          <a:p>
            <a:r>
              <a:rPr lang="fr-FR" sz="2400" dirty="0" smtClean="0"/>
              <a:t>Quels </a:t>
            </a:r>
            <a:r>
              <a:rPr lang="fr-FR" sz="2400" dirty="0" smtClean="0"/>
              <a:t>sont les différents types de métrologies et donner leurs rôles ? </a:t>
            </a:r>
            <a:endParaRPr lang="fr-FR" sz="2400" dirty="0" smtClean="0"/>
          </a:p>
          <a:p>
            <a:r>
              <a:rPr lang="fr-FR" sz="2400" dirty="0" smtClean="0"/>
              <a:t>Citer les organisations régionales de métrologies ? </a:t>
            </a:r>
            <a:endParaRPr lang="fr-FR" sz="2400" dirty="0" smtClean="0"/>
          </a:p>
          <a:p>
            <a:r>
              <a:rPr lang="fr-FR" sz="2400" dirty="0" smtClean="0"/>
              <a:t>Quelles sont les missions de CGPM ? </a:t>
            </a:r>
            <a:endParaRPr lang="fr-FR" sz="2400" dirty="0" smtClean="0"/>
          </a:p>
          <a:p>
            <a:r>
              <a:rPr lang="fr-FR" sz="2400" dirty="0" smtClean="0"/>
              <a:t>Quel est l’objectif  principal du système métrique international « SI » ? </a:t>
            </a:r>
            <a:endParaRPr lang="fr-FR" sz="2400" dirty="0" smtClean="0"/>
          </a:p>
          <a:p>
            <a:r>
              <a:rPr lang="fr-FR" sz="2400" dirty="0" smtClean="0"/>
              <a:t>Citer trois grandeurs fondamentales et donner </a:t>
            </a:r>
            <a:r>
              <a:rPr lang="fr-FR" sz="2400" dirty="0" smtClean="0"/>
              <a:t>leurs </a:t>
            </a:r>
            <a:r>
              <a:rPr lang="fr-FR" sz="2400" dirty="0" smtClean="0"/>
              <a:t>symboles d’unité  ? </a:t>
            </a:r>
            <a:endParaRPr lang="fr-FR" sz="2400" dirty="0" smtClean="0"/>
          </a:p>
          <a:p>
            <a:pPr lvl="0"/>
            <a:r>
              <a:rPr lang="fr-FR" sz="2400" dirty="0" smtClean="0"/>
              <a:t>Quel est le nombre des grandeurs fondamentales du système international d’unité « SI » ? </a:t>
            </a:r>
            <a:endParaRPr lang="fr-FR" sz="2400" dirty="0"/>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3257</TotalTime>
  <Words>1143</Words>
  <Application>Microsoft Office PowerPoint</Application>
  <PresentationFormat>Affichage à l'écran (4:3)</PresentationFormat>
  <Paragraphs>63</Paragraphs>
  <Slides>16</Slides>
  <Notes>0</Notes>
  <HiddenSlides>0</HiddenSlides>
  <MMClips>0</MMClips>
  <ScaleCrop>false</ScaleCrop>
  <HeadingPairs>
    <vt:vector size="4" baseType="variant">
      <vt:variant>
        <vt:lpstr>Thème</vt:lpstr>
      </vt:variant>
      <vt:variant>
        <vt:i4>1</vt:i4>
      </vt:variant>
      <vt:variant>
        <vt:lpstr>Titres des diapositives</vt:lpstr>
      </vt:variant>
      <vt:variant>
        <vt:i4>16</vt:i4>
      </vt:variant>
    </vt:vector>
  </HeadingPairs>
  <TitlesOfParts>
    <vt:vector size="17" baseType="lpstr">
      <vt:lpstr>Thème Office</vt:lpstr>
      <vt:lpstr>Le système métrique International (SI), successeur du système métrique, est officiellement né en 1960. Ce système permet de rapporter toutes les unités de mesure à un petit nombre d’étalons fondamentaux, et d’améliorer sans cesse leur définition, avec le support des laboratoires nationaux.</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système métrique International (SI), successeur du système métrique, est officiellement né en 1960. Ce système permet de rapporter toutes les unités de mesure à un petit nombre d’étalons fondamentaux, et d’améliorer sans cesse leur définition, avec le support des laboratoires nationaux.</dc:title>
  <dc:creator>BOUCHAFAA Hamida</dc:creator>
  <cp:lastModifiedBy>a</cp:lastModifiedBy>
  <cp:revision>322</cp:revision>
  <dcterms:created xsi:type="dcterms:W3CDTF">2015-10-10T17:31:32Z</dcterms:created>
  <dcterms:modified xsi:type="dcterms:W3CDTF">2016-09-25T11:21:08Z</dcterms:modified>
</cp:coreProperties>
</file>