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263" r:id="rId5"/>
    <p:sldId id="264" r:id="rId6"/>
    <p:sldId id="259" r:id="rId7"/>
    <p:sldId id="260" r:id="rId8"/>
    <p:sldId id="261" r:id="rId9"/>
    <p:sldId id="270" r:id="rId10"/>
    <p:sldId id="265" r:id="rId11"/>
    <p:sldId id="267" r:id="rId12"/>
    <p:sldId id="271"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8893FD65-E5D8-4023-B1A8-3105047E8C53}" type="datetimeFigureOut">
              <a:rPr lang="fr-FR" smtClean="0"/>
              <a:t>07/03/2016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893FD65-E5D8-4023-B1A8-3105047E8C53}" type="datetimeFigureOut">
              <a:rPr lang="fr-FR" smtClean="0"/>
              <a:t>07/03/2016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8893FD65-E5D8-4023-B1A8-3105047E8C53}" type="datetimeFigureOut">
              <a:rPr lang="fr-FR" smtClean="0"/>
              <a:t>07/03/2016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893FD65-E5D8-4023-B1A8-3105047E8C53}" type="datetimeFigureOut">
              <a:rPr lang="fr-FR" smtClean="0"/>
              <a:t>07/03/2016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93FD65-E5D8-4023-B1A8-3105047E8C53}" type="datetimeFigureOut">
              <a:rPr lang="fr-FR" smtClean="0"/>
              <a:t>07/03/2016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8893FD65-E5D8-4023-B1A8-3105047E8C53}" type="datetimeFigureOut">
              <a:rPr lang="fr-FR" smtClean="0"/>
              <a:t>07/03/2016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893FD65-E5D8-4023-B1A8-3105047E8C53}" type="datetimeFigureOut">
              <a:rPr lang="fr-FR" smtClean="0"/>
              <a:t>07/03/2016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893FD65-E5D8-4023-B1A8-3105047E8C53}" type="datetimeFigureOut">
              <a:rPr lang="fr-FR" smtClean="0"/>
              <a:t>07/03/2016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893FD65-E5D8-4023-B1A8-3105047E8C53}" type="datetimeFigureOut">
              <a:rPr lang="fr-FR" smtClean="0"/>
              <a:t>07/03/2016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893FD65-E5D8-4023-B1A8-3105047E8C53}" type="datetimeFigureOut">
              <a:rPr lang="fr-FR" smtClean="0"/>
              <a:t>07/03/2016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893FD65-E5D8-4023-B1A8-3105047E8C53}" type="datetimeFigureOut">
              <a:rPr lang="fr-FR" smtClean="0"/>
              <a:t>07/03/2016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F219F82-4446-4D69-824B-6E2E17FE43DF}"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93FD65-E5D8-4023-B1A8-3105047E8C53}" type="datetimeFigureOut">
              <a:rPr lang="fr-FR" smtClean="0"/>
              <a:t>07/03/2016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219F82-4446-4D69-824B-6E2E17FE43DF}"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3143248"/>
            <a:ext cx="8501122" cy="928694"/>
          </a:xfrm>
        </p:spPr>
        <p:style>
          <a:lnRef idx="1">
            <a:schemeClr val="dk1"/>
          </a:lnRef>
          <a:fillRef idx="3">
            <a:schemeClr val="dk1"/>
          </a:fillRef>
          <a:effectRef idx="2">
            <a:schemeClr val="dk1"/>
          </a:effectRef>
          <a:fontRef idx="minor">
            <a:schemeClr val="lt1"/>
          </a:fontRef>
        </p:style>
        <p:txBody>
          <a:bodyPr>
            <a:normAutofit fontScale="85000" lnSpcReduction="1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buNone/>
            </a:pPr>
            <a:r>
              <a:rPr lang="fr-FR" sz="4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Photométrie d’absorption atomique</a:t>
            </a:r>
            <a:endParaRPr lang="fr-FR" sz="4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buNone/>
            </a:pPr>
            <a:endPar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buNone/>
            </a:pPr>
            <a:endPar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endParaRPr lang="fr-FR"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Rectangle 3"/>
          <p:cNvSpPr/>
          <p:nvPr/>
        </p:nvSpPr>
        <p:spPr>
          <a:xfrm>
            <a:off x="4286248" y="4857760"/>
            <a:ext cx="4214842"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1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5121" name="Text Box 1"/>
          <p:cNvSpPr txBox="1">
            <a:spLocks noChangeArrowheads="1"/>
          </p:cNvSpPr>
          <p:nvPr/>
        </p:nvSpPr>
        <p:spPr bwMode="auto">
          <a:xfrm>
            <a:off x="7000892" y="1071546"/>
            <a:ext cx="1706563" cy="668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1</a:t>
            </a:r>
            <a:r>
              <a:rPr kumimoji="0" lang="fr-FR" sz="1200" b="1" i="0" u="none" strike="noStrike" cap="none" normalizeH="0" baseline="30000" dirty="0" smtClean="0">
                <a:ln>
                  <a:noFill/>
                </a:ln>
                <a:solidFill>
                  <a:schemeClr val="bg1"/>
                </a:solidFill>
                <a:effectLst/>
                <a:latin typeface="Times New Roman" pitchFamily="18" charset="0"/>
                <a:ea typeface="Calibri" pitchFamily="34" charset="0"/>
                <a:cs typeface="Times New Roman" pitchFamily="18" charset="0"/>
              </a:rPr>
              <a:t>ere</a:t>
            </a:r>
            <a:r>
              <a:rPr kumimoji="0" lang="fr-FR"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ann</a:t>
            </a:r>
            <a:r>
              <a:rPr kumimoji="0" lang="fr-FR" sz="1200" b="1" i="0" u="none" strike="noStrike" cap="none" normalizeH="0" baseline="0" dirty="0" smtClean="0">
                <a:ln>
                  <a:noFill/>
                </a:ln>
                <a:solidFill>
                  <a:schemeClr val="bg1"/>
                </a:solidFill>
                <a:effectLst/>
                <a:latin typeface="Calibri"/>
                <a:ea typeface="Calibri" pitchFamily="34" charset="0"/>
                <a:cs typeface="Times New Roman" pitchFamily="18" charset="0"/>
              </a:rPr>
              <a:t>é</a:t>
            </a:r>
            <a:r>
              <a:rPr kumimoji="0" lang="fr-FR"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e Biochimie appliquée </a:t>
            </a:r>
            <a:endParaRPr kumimoji="0" lang="fr-FR" sz="1800" b="0" i="0" u="none" strike="noStrike" cap="none" normalizeH="0" baseline="0" dirty="0" smtClean="0">
              <a:ln>
                <a:noFill/>
              </a:ln>
              <a:solidFill>
                <a:schemeClr val="bg1"/>
              </a:solidFill>
              <a:effectLst/>
              <a:latin typeface="Arial" pitchFamily="34" charset="0"/>
              <a:cs typeface="Arial" pitchFamily="34" charset="0"/>
            </a:endParaRPr>
          </a:p>
        </p:txBody>
      </p:sp>
      <p:sp>
        <p:nvSpPr>
          <p:cNvPr id="5123" name="Rectangle 3"/>
          <p:cNvSpPr>
            <a:spLocks noChangeArrowheads="1"/>
          </p:cNvSpPr>
          <p:nvPr/>
        </p:nvSpPr>
        <p:spPr bwMode="auto">
          <a:xfrm>
            <a:off x="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chemeClr val="bg1"/>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chemeClr val="bg1"/>
              </a:solidFill>
              <a:effectLst/>
              <a:latin typeface="Arial" pitchFamily="34" charset="0"/>
              <a:cs typeface="Arial" pitchFamily="34" charset="0"/>
            </a:endParaRPr>
          </a:p>
        </p:txBody>
      </p:sp>
      <p:sp>
        <p:nvSpPr>
          <p:cNvPr id="9" name="ZoneTexte 8"/>
          <p:cNvSpPr txBox="1"/>
          <p:nvPr/>
        </p:nvSpPr>
        <p:spPr>
          <a:xfrm>
            <a:off x="1428728" y="0"/>
            <a:ext cx="6000792" cy="461665"/>
          </a:xfrm>
          <a:prstGeom prst="rect">
            <a:avLst/>
          </a:prstGeom>
          <a:noFill/>
        </p:spPr>
        <p:txBody>
          <a:bodyPr wrap="square" rtlCol="0">
            <a:spAutoFit/>
          </a:bodyPr>
          <a:lstStyle/>
          <a:p>
            <a:pPr algn="ctr"/>
            <a:r>
              <a:rPr lang="fr-FR" sz="2400" dirty="0" smtClean="0">
                <a:solidFill>
                  <a:schemeClr val="bg1"/>
                </a:solidFill>
              </a:rPr>
              <a:t>Université de Ghardaïa </a:t>
            </a:r>
            <a:endParaRPr lang="fr-FR" sz="2400" dirty="0">
              <a:solidFill>
                <a:schemeClr val="bg1"/>
              </a:solidFill>
            </a:endParaRPr>
          </a:p>
        </p:txBody>
      </p:sp>
      <p:sp>
        <p:nvSpPr>
          <p:cNvPr id="8" name="Rectangle 7"/>
          <p:cNvSpPr/>
          <p:nvPr/>
        </p:nvSpPr>
        <p:spPr>
          <a:xfrm>
            <a:off x="4357686" y="4572008"/>
            <a:ext cx="4286280" cy="785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Présenté par Mme: HAMID OUDJANA </a:t>
            </a:r>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500042"/>
            <a:ext cx="7772400" cy="1470025"/>
          </a:xfrm>
        </p:spPr>
        <p:txBody>
          <a:bodyPr/>
          <a:lstStyle/>
          <a:p>
            <a:r>
              <a:rPr lang="fr-FR" b="1" dirty="0" smtClean="0">
                <a:solidFill>
                  <a:srgbClr val="FFFF00"/>
                </a:solidFill>
              </a:rPr>
              <a:t>1-Principe :</a:t>
            </a:r>
            <a:r>
              <a:rPr lang="fr-FR" dirty="0" smtClean="0">
                <a:solidFill>
                  <a:srgbClr val="FFFF00"/>
                </a:solidFill>
              </a:rPr>
              <a:t/>
            </a:r>
            <a:br>
              <a:rPr lang="fr-FR" dirty="0" smtClean="0">
                <a:solidFill>
                  <a:srgbClr val="FFFF00"/>
                </a:solidFill>
              </a:rPr>
            </a:br>
            <a:endParaRPr lang="fr-FR" dirty="0">
              <a:solidFill>
                <a:srgbClr val="FFFF00"/>
              </a:solidFill>
            </a:endParaRPr>
          </a:p>
        </p:txBody>
      </p:sp>
      <p:sp>
        <p:nvSpPr>
          <p:cNvPr id="3" name="Sous-titre 2"/>
          <p:cNvSpPr>
            <a:spLocks noGrp="1"/>
          </p:cNvSpPr>
          <p:nvPr>
            <p:ph type="subTitle" idx="1"/>
          </p:nvPr>
        </p:nvSpPr>
        <p:spPr>
          <a:xfrm>
            <a:off x="357158" y="1357298"/>
            <a:ext cx="8286808" cy="5214974"/>
          </a:xfrm>
        </p:spPr>
        <p:txBody>
          <a:bodyPr>
            <a:normAutofit fontScale="55000" lnSpcReduction="20000"/>
          </a:bodyPr>
          <a:lstStyle/>
          <a:p>
            <a:r>
              <a:rPr lang="fr-FR" b="1" dirty="0"/>
              <a:t> </a:t>
            </a:r>
            <a:endParaRPr lang="fr-FR" dirty="0"/>
          </a:p>
          <a:p>
            <a:r>
              <a:rPr lang="fr-FR" sz="4800" dirty="0">
                <a:solidFill>
                  <a:srgbClr val="FFFF00"/>
                </a:solidFill>
              </a:rPr>
              <a:t>La spectroscopie d’absorption atomique est une méthode d’analyse élémentaire qui utilise la propriété des atomes d’être excités par l’apport d’une énergie extérieure sous forme d’un rayonnement électromagnétique (photons) de fréquence bien définie.</a:t>
            </a:r>
          </a:p>
          <a:p>
            <a:r>
              <a:rPr lang="fr-FR" sz="4800" dirty="0">
                <a:solidFill>
                  <a:srgbClr val="FFFF00"/>
                </a:solidFill>
              </a:rPr>
              <a:t> L’absorption d’un photon de fréquence ν par un atome donné n’est possible que si la différence d’énergie entre le niveau initial E</a:t>
            </a:r>
            <a:r>
              <a:rPr lang="fr-FR" sz="4800" baseline="-25000" dirty="0">
                <a:solidFill>
                  <a:srgbClr val="FFFF00"/>
                </a:solidFill>
              </a:rPr>
              <a:t>0</a:t>
            </a:r>
            <a:r>
              <a:rPr lang="fr-FR" sz="4800" dirty="0">
                <a:solidFill>
                  <a:srgbClr val="FFFF00"/>
                </a:solidFill>
              </a:rPr>
              <a:t> et le niveau E</a:t>
            </a:r>
            <a:r>
              <a:rPr lang="fr-FR" sz="4800" baseline="-25000" dirty="0">
                <a:solidFill>
                  <a:srgbClr val="FFFF00"/>
                </a:solidFill>
              </a:rPr>
              <a:t>n</a:t>
            </a:r>
            <a:r>
              <a:rPr lang="fr-FR" sz="4800" dirty="0">
                <a:solidFill>
                  <a:srgbClr val="FFFF00"/>
                </a:solidFill>
              </a:rPr>
              <a:t> après absorption, correspond à une transition entre deux niveaux énergétiques de cet atome soit :</a:t>
            </a:r>
          </a:p>
          <a:p>
            <a:r>
              <a:rPr lang="fr-FR" sz="4800" dirty="0">
                <a:solidFill>
                  <a:srgbClr val="FFFF00"/>
                </a:solidFill>
              </a:rPr>
              <a:t> </a:t>
            </a:r>
          </a:p>
          <a:p>
            <a:r>
              <a:rPr lang="fr-FR" sz="4800" dirty="0" smtClean="0">
                <a:solidFill>
                  <a:srgbClr val="FFFF00"/>
                </a:solidFill>
              </a:rPr>
              <a:t>(E</a:t>
            </a:r>
            <a:r>
              <a:rPr lang="fr-FR" sz="4800" baseline="-25000" dirty="0" smtClean="0">
                <a:solidFill>
                  <a:srgbClr val="FFFF00"/>
                </a:solidFill>
              </a:rPr>
              <a:t>n</a:t>
            </a:r>
            <a:r>
              <a:rPr lang="fr-FR" sz="4800" dirty="0" smtClean="0">
                <a:solidFill>
                  <a:srgbClr val="FFFF00"/>
                </a:solidFill>
              </a:rPr>
              <a:t>-E</a:t>
            </a:r>
            <a:r>
              <a:rPr lang="fr-FR" sz="4800" baseline="-25000" dirty="0" smtClean="0">
                <a:solidFill>
                  <a:srgbClr val="FFFF00"/>
                </a:solidFill>
              </a:rPr>
              <a:t>0</a:t>
            </a:r>
            <a:r>
              <a:rPr lang="fr-FR" sz="4800" dirty="0" smtClean="0">
                <a:solidFill>
                  <a:srgbClr val="FFFF00"/>
                </a:solidFill>
              </a:rPr>
              <a:t>) </a:t>
            </a:r>
            <a:r>
              <a:rPr lang="fr-FR" sz="4800" dirty="0" smtClean="0">
                <a:solidFill>
                  <a:srgbClr val="FFFF00"/>
                </a:solidFill>
              </a:rPr>
              <a:t>= </a:t>
            </a:r>
            <a:r>
              <a:rPr lang="fr-FR" sz="4800" dirty="0" err="1" smtClean="0">
                <a:solidFill>
                  <a:srgbClr val="FFFF00"/>
                </a:solidFill>
              </a:rPr>
              <a:t>h</a:t>
            </a:r>
            <a:r>
              <a:rPr lang="fr-FR" sz="4800" dirty="0" err="1" smtClean="0">
                <a:solidFill>
                  <a:srgbClr val="FFFF00"/>
                </a:solidFill>
              </a:rPr>
              <a:t>ν</a:t>
            </a:r>
            <a:endParaRPr lang="fr-FR" sz="4800" dirty="0" smtClean="0">
              <a:solidFill>
                <a:srgbClr val="FFFF00"/>
              </a:solidFill>
            </a:endParaRPr>
          </a:p>
          <a:p>
            <a:pPr algn="l"/>
            <a:r>
              <a:rPr lang="fr-FR" dirty="0">
                <a:solidFill>
                  <a:srgbClr val="FFFF00"/>
                </a:solidFill>
              </a:rPr>
              <a:t>h : la constante de </a:t>
            </a:r>
            <a:r>
              <a:rPr lang="fr-FR" dirty="0" smtClean="0">
                <a:solidFill>
                  <a:srgbClr val="FFFF00"/>
                </a:solidFill>
              </a:rPr>
              <a:t>Planck(</a:t>
            </a:r>
            <a:r>
              <a:rPr lang="fr-FR" dirty="0" smtClean="0">
                <a:solidFill>
                  <a:srgbClr val="FFFF00"/>
                </a:solidFill>
              </a:rPr>
              <a:t> h=6,63.10</a:t>
            </a:r>
            <a:r>
              <a:rPr lang="fr-FR" baseline="30000" dirty="0" smtClean="0">
                <a:solidFill>
                  <a:srgbClr val="FFFF00"/>
                </a:solidFill>
              </a:rPr>
              <a:t>-34</a:t>
            </a:r>
            <a:r>
              <a:rPr lang="fr-FR" dirty="0" smtClean="0">
                <a:solidFill>
                  <a:srgbClr val="FFFF00"/>
                </a:solidFill>
              </a:rPr>
              <a:t> </a:t>
            </a:r>
            <a:r>
              <a:rPr lang="fr-FR" dirty="0" err="1" smtClean="0">
                <a:solidFill>
                  <a:srgbClr val="FFFF00"/>
                </a:solidFill>
              </a:rPr>
              <a:t>j.s</a:t>
            </a:r>
            <a:r>
              <a:rPr lang="fr-FR" dirty="0" smtClean="0">
                <a:solidFill>
                  <a:srgbClr val="FFFF00"/>
                </a:solidFill>
              </a:rPr>
              <a:t> ).</a:t>
            </a:r>
            <a:endParaRPr lang="fr-FR" dirty="0" smtClean="0">
              <a:solidFill>
                <a:srgbClr val="FFFF00"/>
              </a:solidFill>
            </a:endParaRPr>
          </a:p>
          <a:p>
            <a:pPr algn="l"/>
            <a:r>
              <a:rPr lang="fr-FR" dirty="0" smtClean="0">
                <a:solidFill>
                  <a:srgbClr val="FFFF00"/>
                </a:solidFill>
              </a:rPr>
              <a:t>ν: la fréquence (</a:t>
            </a:r>
            <a:r>
              <a:rPr lang="fr-FR" dirty="0" err="1" smtClean="0">
                <a:solidFill>
                  <a:srgbClr val="FFFF00"/>
                </a:solidFill>
              </a:rPr>
              <a:t>Hrz</a:t>
            </a:r>
            <a:r>
              <a:rPr lang="fr-FR" dirty="0" smtClean="0">
                <a:solidFill>
                  <a:srgbClr val="FFFF00"/>
                </a:solidFill>
              </a:rPr>
              <a:t>).</a:t>
            </a:r>
            <a:endParaRPr lang="fr-FR" dirty="0" smtClean="0"/>
          </a:p>
          <a:p>
            <a:endParaRPr lang="fr-FR" dirty="0"/>
          </a:p>
          <a:p>
            <a:endParaRPr lang="fr-FR" sz="4800" dirty="0">
              <a:solidFill>
                <a:srgbClr val="FFFF00"/>
              </a:solidFill>
            </a:endParaRPr>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t>    </a:t>
            </a:r>
            <a:r>
              <a:rPr lang="fr-FR" dirty="0" smtClean="0">
                <a:solidFill>
                  <a:srgbClr val="FFFF00"/>
                </a:solidFill>
              </a:rPr>
              <a:t>Pour </a:t>
            </a:r>
            <a:r>
              <a:rPr lang="fr-FR" dirty="0">
                <a:solidFill>
                  <a:srgbClr val="FFFF00"/>
                </a:solidFill>
              </a:rPr>
              <a:t>déterminer individuellement un élément en présence des autres, </a:t>
            </a:r>
            <a:r>
              <a:rPr lang="fr-FR" u="sng" dirty="0">
                <a:solidFill>
                  <a:srgbClr val="FFFF00"/>
                </a:solidFill>
              </a:rPr>
              <a:t>on utilise une source lumineuse spécifique et on sélectionne la longueur d’onde.</a:t>
            </a:r>
            <a:r>
              <a:rPr lang="fr-FR" dirty="0">
                <a:solidFill>
                  <a:srgbClr val="FFFF00"/>
                </a:solidFill>
              </a:rPr>
              <a:t> La vapeur atomique nécessaire aux mesures d’absorption est obtenue </a:t>
            </a:r>
            <a:r>
              <a:rPr lang="fr-FR" u="sng" dirty="0">
                <a:solidFill>
                  <a:srgbClr val="FFFF00"/>
                </a:solidFill>
              </a:rPr>
              <a:t>en apportant à l’échantillon une énergie thermique suffisante pour dissocier les composés chimiques </a:t>
            </a:r>
            <a:r>
              <a:rPr lang="fr-FR" dirty="0">
                <a:solidFill>
                  <a:srgbClr val="FFFF00"/>
                </a:solidFill>
              </a:rPr>
              <a:t>en atomes libres.</a:t>
            </a:r>
          </a:p>
          <a:p>
            <a:endParaRPr lang="fr-FR"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FF00"/>
                </a:solidFill>
              </a:rPr>
              <a:t>Une source thermique donc excitation par la flamme!!!!!</a:t>
            </a:r>
            <a:endParaRPr lang="fr-FR" b="1" dirty="0">
              <a:solidFill>
                <a:srgbClr val="FFFF00"/>
              </a:solidFill>
            </a:endParaRPr>
          </a:p>
        </p:txBody>
      </p:sp>
      <p:sp>
        <p:nvSpPr>
          <p:cNvPr id="3" name="Espace réservé du contenu 2"/>
          <p:cNvSpPr>
            <a:spLocks noGrp="1"/>
          </p:cNvSpPr>
          <p:nvPr>
            <p:ph idx="1"/>
          </p:nvPr>
        </p:nvSpPr>
        <p:spPr/>
        <p:txBody>
          <a:bodyPr>
            <a:normAutofit/>
          </a:bodyPr>
          <a:lstStyle/>
          <a:p>
            <a:pPr>
              <a:buNone/>
            </a:pPr>
            <a:r>
              <a:rPr lang="fr-FR" dirty="0" smtClean="0">
                <a:solidFill>
                  <a:srgbClr val="FFFF00"/>
                </a:solidFill>
              </a:rPr>
              <a:t>Si des atomes se trouvent dans une température élevée, l’énergie thermique, proportionnelle à la température absolue T, peut les exciter et leur donner l’énergie d’un niveau plus élevé; dans cet état ils ne peuvent plus absorber le rayonnement!!!! </a:t>
            </a:r>
          </a:p>
          <a:p>
            <a:pPr algn="ctr">
              <a:buNone/>
            </a:pPr>
            <a:endParaRPr lang="fr-FR" baseline="30000" dirty="0">
              <a:solidFill>
                <a:srgbClr val="FFFF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8229600" cy="6286520"/>
          </a:xfrm>
        </p:spPr>
        <p:txBody>
          <a:bodyPr>
            <a:normAutofit fontScale="62500" lnSpcReduction="20000"/>
          </a:bodyPr>
          <a:lstStyle/>
          <a:p>
            <a:pPr>
              <a:buNone/>
            </a:pPr>
            <a:r>
              <a:rPr lang="fr-FR" sz="3600" dirty="0" smtClean="0">
                <a:solidFill>
                  <a:srgbClr val="FFFF00"/>
                </a:solidFill>
              </a:rPr>
              <a:t>Selon la relation de Boltzmann: le nombre d’atomes N, à température élevée T (dans une flamme), se répartit en :</a:t>
            </a:r>
          </a:p>
          <a:p>
            <a:pPr>
              <a:buNone/>
            </a:pPr>
            <a:r>
              <a:rPr lang="fr-FR" sz="3600" dirty="0" smtClean="0">
                <a:solidFill>
                  <a:srgbClr val="FFFF00"/>
                </a:solidFill>
              </a:rPr>
              <a:t>N</a:t>
            </a:r>
            <a:r>
              <a:rPr lang="fr-FR" sz="3600" baseline="-25000" dirty="0" smtClean="0">
                <a:solidFill>
                  <a:srgbClr val="FFFF00"/>
                </a:solidFill>
              </a:rPr>
              <a:t>°</a:t>
            </a:r>
            <a:r>
              <a:rPr lang="fr-FR" sz="3600" dirty="0" smtClean="0">
                <a:solidFill>
                  <a:srgbClr val="FFFF00"/>
                </a:solidFill>
              </a:rPr>
              <a:t> atomes dans l’état fondamental,</a:t>
            </a:r>
          </a:p>
          <a:p>
            <a:pPr>
              <a:buNone/>
            </a:pPr>
            <a:r>
              <a:rPr lang="fr-FR" sz="3600" dirty="0" smtClean="0">
                <a:solidFill>
                  <a:srgbClr val="FFFF00"/>
                </a:solidFill>
              </a:rPr>
              <a:t>N</a:t>
            </a:r>
            <a:r>
              <a:rPr lang="fr-FR" sz="3600" baseline="-25000" dirty="0" smtClean="0">
                <a:solidFill>
                  <a:srgbClr val="FFFF00"/>
                </a:solidFill>
              </a:rPr>
              <a:t>1</a:t>
            </a:r>
            <a:r>
              <a:rPr lang="fr-FR" sz="3600" dirty="0" smtClean="0">
                <a:solidFill>
                  <a:srgbClr val="FFFF00"/>
                </a:solidFill>
              </a:rPr>
              <a:t> atomes dans l’état excité.</a:t>
            </a:r>
          </a:p>
          <a:p>
            <a:pPr algn="ctr">
              <a:buNone/>
            </a:pPr>
            <a:r>
              <a:rPr lang="fr-FR" sz="3600" dirty="0" smtClean="0">
                <a:solidFill>
                  <a:srgbClr val="FFFF00"/>
                </a:solidFill>
              </a:rPr>
              <a:t>N</a:t>
            </a:r>
            <a:r>
              <a:rPr lang="fr-FR" sz="3600" baseline="-25000" dirty="0" smtClean="0">
                <a:solidFill>
                  <a:srgbClr val="FFFF00"/>
                </a:solidFill>
              </a:rPr>
              <a:t>1</a:t>
            </a:r>
            <a:r>
              <a:rPr lang="fr-FR" sz="3600" dirty="0" smtClean="0">
                <a:solidFill>
                  <a:srgbClr val="FFFF00"/>
                </a:solidFill>
              </a:rPr>
              <a:t>=N</a:t>
            </a:r>
            <a:r>
              <a:rPr lang="fr-FR" sz="3600" baseline="-25000" dirty="0" smtClean="0">
                <a:solidFill>
                  <a:srgbClr val="FFFF00"/>
                </a:solidFill>
              </a:rPr>
              <a:t>°</a:t>
            </a:r>
            <a:r>
              <a:rPr lang="fr-FR" sz="3600" dirty="0" smtClean="0">
                <a:solidFill>
                  <a:srgbClr val="FFFF00"/>
                </a:solidFill>
              </a:rPr>
              <a:t>e</a:t>
            </a:r>
            <a:r>
              <a:rPr lang="fr-FR" sz="3600" baseline="30000" dirty="0" smtClean="0">
                <a:solidFill>
                  <a:srgbClr val="FFFF00"/>
                </a:solidFill>
              </a:rPr>
              <a:t>-∆E/kT</a:t>
            </a:r>
          </a:p>
          <a:p>
            <a:pPr algn="ctr">
              <a:buNone/>
            </a:pPr>
            <a:r>
              <a:rPr lang="fr-FR" sz="3600" dirty="0">
                <a:solidFill>
                  <a:srgbClr val="FFFF00"/>
                </a:solidFill>
              </a:rPr>
              <a:t>Expérimentalement on </a:t>
            </a:r>
            <a:r>
              <a:rPr lang="fr-FR" sz="3600" dirty="0" smtClean="0">
                <a:solidFill>
                  <a:srgbClr val="FFFF00"/>
                </a:solidFill>
              </a:rPr>
              <a:t>remarque que, même pour une température élevée, le rapport du nombre d’atomes excités au nombre d’atomes dans l‘état fondamental, est très faible.</a:t>
            </a:r>
            <a:endParaRPr lang="fr-FR" sz="3600" baseline="30000" dirty="0" smtClean="0">
              <a:solidFill>
                <a:srgbClr val="FFFF00"/>
              </a:solidFill>
            </a:endParaRPr>
          </a:p>
          <a:p>
            <a:pPr>
              <a:buNone/>
            </a:pPr>
            <a:r>
              <a:rPr lang="fr-FR" sz="3600" dirty="0" err="1" smtClean="0">
                <a:solidFill>
                  <a:srgbClr val="FFFF00"/>
                </a:solidFill>
              </a:rPr>
              <a:t>Exp</a:t>
            </a:r>
            <a:r>
              <a:rPr lang="fr-FR" sz="3600" dirty="0" smtClean="0">
                <a:solidFill>
                  <a:srgbClr val="FFFF00"/>
                </a:solidFill>
              </a:rPr>
              <a:t>: le rapport N</a:t>
            </a:r>
            <a:r>
              <a:rPr lang="fr-FR" sz="3700" baseline="-25000" dirty="0">
                <a:solidFill>
                  <a:srgbClr val="FFFF00"/>
                </a:solidFill>
              </a:rPr>
              <a:t>1</a:t>
            </a:r>
            <a:r>
              <a:rPr lang="fr-FR" sz="3600" dirty="0" smtClean="0">
                <a:solidFill>
                  <a:srgbClr val="FFFF00"/>
                </a:solidFill>
              </a:rPr>
              <a:t>/N</a:t>
            </a:r>
            <a:r>
              <a:rPr lang="fr-FR" sz="3700" baseline="-25000" dirty="0">
                <a:solidFill>
                  <a:srgbClr val="FFFF00"/>
                </a:solidFill>
              </a:rPr>
              <a:t>°</a:t>
            </a:r>
            <a:r>
              <a:rPr lang="fr-FR" sz="3600" dirty="0" smtClean="0">
                <a:solidFill>
                  <a:srgbClr val="FFFF00"/>
                </a:solidFill>
              </a:rPr>
              <a:t> a une température T=3000K est:</a:t>
            </a:r>
          </a:p>
          <a:p>
            <a:pPr>
              <a:buNone/>
            </a:pPr>
            <a:r>
              <a:rPr lang="fr-FR" sz="3600" dirty="0" smtClean="0">
                <a:solidFill>
                  <a:srgbClr val="FFFF00"/>
                </a:solidFill>
              </a:rPr>
              <a:t>Na (</a:t>
            </a:r>
            <a:r>
              <a:rPr lang="el-GR" sz="3600" dirty="0" smtClean="0">
                <a:solidFill>
                  <a:srgbClr val="FFFF00"/>
                </a:solidFill>
              </a:rPr>
              <a:t>λ</a:t>
            </a:r>
            <a:r>
              <a:rPr lang="fr-FR" sz="3600" dirty="0" smtClean="0">
                <a:solidFill>
                  <a:srgbClr val="FFFF00"/>
                </a:solidFill>
              </a:rPr>
              <a:t>=589nm):5,9.10</a:t>
            </a:r>
            <a:r>
              <a:rPr lang="fr-FR" sz="3600" baseline="30000" dirty="0" smtClean="0">
                <a:solidFill>
                  <a:srgbClr val="FFFF00"/>
                </a:solidFill>
              </a:rPr>
              <a:t>-4</a:t>
            </a:r>
          </a:p>
          <a:p>
            <a:pPr>
              <a:buNone/>
            </a:pPr>
            <a:r>
              <a:rPr lang="fr-FR" sz="3600" dirty="0">
                <a:solidFill>
                  <a:srgbClr val="FFFF00"/>
                </a:solidFill>
              </a:rPr>
              <a:t>Ca (</a:t>
            </a:r>
            <a:r>
              <a:rPr lang="el-GR" sz="3600" dirty="0">
                <a:solidFill>
                  <a:srgbClr val="FFFF00"/>
                </a:solidFill>
              </a:rPr>
              <a:t>λ</a:t>
            </a:r>
            <a:r>
              <a:rPr lang="fr-FR" sz="3600" dirty="0">
                <a:solidFill>
                  <a:srgbClr val="FFFF00"/>
                </a:solidFill>
              </a:rPr>
              <a:t>=423nm): 3,7.10</a:t>
            </a:r>
            <a:r>
              <a:rPr lang="fr-FR" sz="3600" baseline="30000" dirty="0">
                <a:solidFill>
                  <a:srgbClr val="FFFF00"/>
                </a:solidFill>
              </a:rPr>
              <a:t>-5</a:t>
            </a:r>
          </a:p>
          <a:p>
            <a:pPr>
              <a:buNone/>
            </a:pPr>
            <a:r>
              <a:rPr lang="fr-FR" sz="3600" dirty="0">
                <a:solidFill>
                  <a:srgbClr val="FFFF00"/>
                </a:solidFill>
              </a:rPr>
              <a:t>Zn (</a:t>
            </a:r>
            <a:r>
              <a:rPr lang="el-GR" sz="3600" dirty="0">
                <a:solidFill>
                  <a:srgbClr val="FFFF00"/>
                </a:solidFill>
              </a:rPr>
              <a:t>λ</a:t>
            </a:r>
            <a:r>
              <a:rPr lang="fr-FR" sz="3600" dirty="0" smtClean="0">
                <a:solidFill>
                  <a:srgbClr val="FFFF00"/>
                </a:solidFill>
              </a:rPr>
              <a:t>=214nm):5,6.10</a:t>
            </a:r>
            <a:r>
              <a:rPr lang="fr-FR" sz="3600" baseline="30000" dirty="0" smtClean="0">
                <a:solidFill>
                  <a:srgbClr val="FFFF00"/>
                </a:solidFill>
              </a:rPr>
              <a:t>-10    </a:t>
            </a:r>
          </a:p>
          <a:p>
            <a:pPr>
              <a:buNone/>
            </a:pPr>
            <a:endParaRPr lang="fr-FR" sz="3600" baseline="30000" dirty="0" smtClean="0">
              <a:solidFill>
                <a:srgbClr val="FFFF00"/>
              </a:solidFill>
            </a:endParaRPr>
          </a:p>
          <a:p>
            <a:pPr>
              <a:buNone/>
            </a:pPr>
            <a:r>
              <a:rPr lang="fr-FR" sz="3600" dirty="0">
                <a:solidFill>
                  <a:srgbClr val="FFFF00"/>
                </a:solidFill>
              </a:rPr>
              <a:t>Donc le phénomène d’absorption atomique des rayons électromagnétiques peut avoir lieu, et la sensibilité de l’absorption atomique est plus grande que l’émission atomique.</a:t>
            </a:r>
          </a:p>
          <a:p>
            <a:pPr>
              <a:buNone/>
            </a:pPr>
            <a:r>
              <a:rPr lang="fr-FR" sz="3600" dirty="0">
                <a:solidFill>
                  <a:srgbClr val="FFFF00"/>
                </a:solidFill>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939784"/>
          </a:xfrm>
        </p:spPr>
        <p:txBody>
          <a:bodyPr/>
          <a:lstStyle/>
          <a:p>
            <a:r>
              <a:rPr lang="fr-FR" b="1" dirty="0" smtClean="0">
                <a:solidFill>
                  <a:srgbClr val="FFFF00"/>
                </a:solidFill>
              </a:rPr>
              <a:t>2/Analyse quantitative</a:t>
            </a:r>
            <a:endParaRPr lang="fr-FR" b="1" dirty="0">
              <a:solidFill>
                <a:srgbClr val="FFFF00"/>
              </a:solidFill>
            </a:endParaRPr>
          </a:p>
        </p:txBody>
      </p:sp>
      <p:sp>
        <p:nvSpPr>
          <p:cNvPr id="3" name="Espace réservé du contenu 2"/>
          <p:cNvSpPr>
            <a:spLocks noGrp="1"/>
          </p:cNvSpPr>
          <p:nvPr>
            <p:ph idx="1"/>
          </p:nvPr>
        </p:nvSpPr>
        <p:spPr>
          <a:xfrm>
            <a:off x="285720" y="928670"/>
            <a:ext cx="8229600" cy="4525963"/>
          </a:xfrm>
        </p:spPr>
        <p:txBody>
          <a:bodyPr>
            <a:noAutofit/>
          </a:bodyPr>
          <a:lstStyle/>
          <a:p>
            <a:pPr>
              <a:buNone/>
            </a:pPr>
            <a:r>
              <a:rPr lang="fr-FR" sz="2300" dirty="0">
                <a:solidFill>
                  <a:srgbClr val="FFFF00"/>
                </a:solidFill>
              </a:rPr>
              <a:t>L’absorption de la lumière est caractérisée par le terme &lt;absorbance &gt;A, liée à la concentration par une relation linéaire selon la loi de </a:t>
            </a:r>
            <a:r>
              <a:rPr lang="fr-FR" sz="2300" dirty="0" err="1">
                <a:solidFill>
                  <a:srgbClr val="FFFF00"/>
                </a:solidFill>
              </a:rPr>
              <a:t>Beer</a:t>
            </a:r>
            <a:r>
              <a:rPr lang="fr-FR" sz="2300" dirty="0">
                <a:solidFill>
                  <a:srgbClr val="FFFF00"/>
                </a:solidFill>
              </a:rPr>
              <a:t>-Lambert :</a:t>
            </a:r>
          </a:p>
          <a:p>
            <a:pPr>
              <a:buNone/>
            </a:pPr>
            <a:r>
              <a:rPr lang="fr-FR" sz="2300" dirty="0">
                <a:solidFill>
                  <a:srgbClr val="FFFF00"/>
                </a:solidFill>
              </a:rPr>
              <a:t>A=</a:t>
            </a:r>
            <a:r>
              <a:rPr lang="fr-FR" sz="2300" dirty="0" err="1">
                <a:solidFill>
                  <a:srgbClr val="FFFF00"/>
                </a:solidFill>
              </a:rPr>
              <a:t>ε.l.c</a:t>
            </a:r>
            <a:endParaRPr lang="fr-FR" sz="2300" dirty="0">
              <a:solidFill>
                <a:srgbClr val="FFFF00"/>
              </a:solidFill>
            </a:endParaRPr>
          </a:p>
          <a:p>
            <a:pPr>
              <a:buNone/>
            </a:pPr>
            <a:r>
              <a:rPr lang="fr-FR" sz="2300" dirty="0">
                <a:solidFill>
                  <a:srgbClr val="FFFF00"/>
                </a:solidFill>
              </a:rPr>
              <a:t>Ε : coefficient d’absorption, constante qui est caractéristique des espèces absorbantes.</a:t>
            </a:r>
          </a:p>
          <a:p>
            <a:pPr>
              <a:buNone/>
            </a:pPr>
            <a:r>
              <a:rPr lang="fr-FR" sz="2300" dirty="0">
                <a:solidFill>
                  <a:srgbClr val="FFFF00"/>
                </a:solidFill>
              </a:rPr>
              <a:t>l : la longueur du trajet lumineux intercepté par le milieu absorbant (la flamme)</a:t>
            </a:r>
          </a:p>
          <a:p>
            <a:pPr>
              <a:buNone/>
            </a:pPr>
            <a:r>
              <a:rPr lang="fr-FR" sz="2300" dirty="0">
                <a:solidFill>
                  <a:srgbClr val="FFFF00"/>
                </a:solidFill>
              </a:rPr>
              <a:t>c : la concentration des atomes absorbants dans la flamme</a:t>
            </a:r>
          </a:p>
          <a:p>
            <a:pPr>
              <a:buNone/>
            </a:pPr>
            <a:r>
              <a:rPr lang="fr-FR" sz="2300" dirty="0">
                <a:solidFill>
                  <a:srgbClr val="FFFF00"/>
                </a:solidFill>
              </a:rPr>
              <a:t> </a:t>
            </a:r>
          </a:p>
          <a:p>
            <a:pPr>
              <a:buNone/>
            </a:pPr>
            <a:r>
              <a:rPr lang="fr-FR" sz="2300" dirty="0">
                <a:solidFill>
                  <a:srgbClr val="FFFF00"/>
                </a:solidFill>
              </a:rPr>
              <a:t>Remarque : pour obtenir une détermination précise de la concentration d’un échantillon dont la mesure d’absorbance se situe sur la partie courbe de l’étalonnage, il est nécessaire de le diluer jusqu'à ce que sa mesure d’absorbance ce situe dans la partie linéaire.</a:t>
            </a:r>
          </a:p>
          <a:p>
            <a:pPr>
              <a:buNone/>
            </a:pPr>
            <a:r>
              <a:rPr lang="fr-FR" sz="2300" dirty="0">
                <a:solidFill>
                  <a:srgbClr val="FFFF00"/>
                </a:solidFill>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rgbClr val="FFFF00"/>
                </a:solidFill>
              </a:rPr>
              <a:t>3-Appareillage</a:t>
            </a:r>
            <a:r>
              <a:rPr lang="fr-FR" dirty="0">
                <a:solidFill>
                  <a:srgbClr val="FFFF00"/>
                </a:solidFill>
              </a:rPr>
              <a:t/>
            </a:r>
            <a:br>
              <a:rPr lang="fr-FR" dirty="0">
                <a:solidFill>
                  <a:srgbClr val="FFFF00"/>
                </a:solidFill>
              </a:rPr>
            </a:br>
            <a:endParaRPr lang="fr-FR" dirty="0">
              <a:solidFill>
                <a:srgbClr val="FFFF00"/>
              </a:solidFill>
            </a:endParaRPr>
          </a:p>
        </p:txBody>
      </p:sp>
      <p:sp>
        <p:nvSpPr>
          <p:cNvPr id="3" name="Espace réservé du contenu 2"/>
          <p:cNvSpPr>
            <a:spLocks noGrp="1"/>
          </p:cNvSpPr>
          <p:nvPr>
            <p:ph idx="1"/>
          </p:nvPr>
        </p:nvSpPr>
        <p:spPr/>
        <p:txBody>
          <a:bodyPr>
            <a:normAutofit fontScale="77500" lnSpcReduction="20000"/>
          </a:bodyPr>
          <a:lstStyle/>
          <a:p>
            <a:pPr>
              <a:buNone/>
            </a:pPr>
            <a:r>
              <a:rPr lang="fr-FR" dirty="0">
                <a:solidFill>
                  <a:srgbClr val="FFFF00"/>
                </a:solidFill>
              </a:rPr>
              <a:t>Un spectromètre d’absorption atomique comprend de façon classique :</a:t>
            </a:r>
          </a:p>
          <a:p>
            <a:pPr>
              <a:buNone/>
            </a:pPr>
            <a:r>
              <a:rPr lang="fr-FR" dirty="0">
                <a:solidFill>
                  <a:srgbClr val="FFFF00"/>
                </a:solidFill>
              </a:rPr>
              <a:t> </a:t>
            </a:r>
          </a:p>
          <a:p>
            <a:pPr>
              <a:buNone/>
            </a:pPr>
            <a:r>
              <a:rPr lang="fr-FR" u="sng" dirty="0">
                <a:solidFill>
                  <a:srgbClr val="FFFF00"/>
                </a:solidFill>
              </a:rPr>
              <a:t> a)Un générateur de photons : </a:t>
            </a:r>
            <a:r>
              <a:rPr lang="fr-FR" dirty="0">
                <a:solidFill>
                  <a:srgbClr val="FFFF00"/>
                </a:solidFill>
              </a:rPr>
              <a:t>un atome ne peut absorber que les radiations qu’il est capable d’émettre donc le plus facile est d’utiliser une source lumineuse à spectre d’émission de l’élément à doser lui même. </a:t>
            </a:r>
          </a:p>
          <a:p>
            <a:pPr>
              <a:buNone/>
            </a:pPr>
            <a:r>
              <a:rPr lang="fr-FR" dirty="0">
                <a:solidFill>
                  <a:srgbClr val="FFFF00"/>
                </a:solidFill>
              </a:rPr>
              <a:t> </a:t>
            </a:r>
          </a:p>
          <a:p>
            <a:pPr>
              <a:buNone/>
            </a:pPr>
            <a:r>
              <a:rPr lang="fr-FR" dirty="0">
                <a:solidFill>
                  <a:srgbClr val="FFFF00"/>
                </a:solidFill>
              </a:rPr>
              <a:t> Le plus souvent une lampe à cathode creuse est utilisée, elle est munie d’un tube contenant un gaz de remplissage (gaz rare : argon ou néon), une anode, généralement constituée d’un fil de tungstène et une cathode creuse contenant l’élément dont on veut utiliser le spectre d’émission.</a:t>
            </a:r>
          </a:p>
          <a:p>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2928934"/>
            <a:ext cx="8229600" cy="3197229"/>
          </a:xfrm>
        </p:spPr>
        <p:txBody>
          <a:bodyPr>
            <a:normAutofit fontScale="70000" lnSpcReduction="20000"/>
          </a:bodyPr>
          <a:lstStyle/>
          <a:p>
            <a:pPr algn="ctr">
              <a:buNone/>
            </a:pPr>
            <a:r>
              <a:rPr lang="fr-FR" b="1" dirty="0" smtClean="0">
                <a:solidFill>
                  <a:srgbClr val="FFFF00"/>
                </a:solidFill>
              </a:rPr>
              <a:t>Lampe à cathode creuse</a:t>
            </a:r>
          </a:p>
          <a:p>
            <a:pPr algn="just">
              <a:buNone/>
            </a:pPr>
            <a:r>
              <a:rPr lang="fr-FR" dirty="0" smtClean="0">
                <a:solidFill>
                  <a:srgbClr val="FFFF00"/>
                </a:solidFill>
              </a:rPr>
              <a:t>La </a:t>
            </a:r>
            <a:r>
              <a:rPr lang="fr-FR" dirty="0">
                <a:solidFill>
                  <a:srgbClr val="FFFF00"/>
                </a:solidFill>
              </a:rPr>
              <a:t>différence de potentiel entre anode et cathode étant de quelques centaines de volts, un phénomène d’ionisation se produit à l’intérieur. </a:t>
            </a:r>
          </a:p>
          <a:p>
            <a:pPr algn="just">
              <a:buNone/>
            </a:pPr>
            <a:r>
              <a:rPr lang="fr-FR" dirty="0">
                <a:solidFill>
                  <a:srgbClr val="FFFF00"/>
                </a:solidFill>
              </a:rPr>
              <a:t>Les ions, accélérés par le champ électriques viennent frapper la cathode, ils ont alors acquis une énergie cinétique suffisante pour arracher des atomes métalliques à la cathode et les exciter, ces atomes excités émettent alors un spectre caractéristique de la cathode et du gaz de remplissage.</a:t>
            </a:r>
          </a:p>
          <a:p>
            <a:endParaRPr lang="fr-FR" dirty="0"/>
          </a:p>
        </p:txBody>
      </p:sp>
      <p:sp>
        <p:nvSpPr>
          <p:cNvPr id="4" name="Pentagone 3"/>
          <p:cNvSpPr/>
          <p:nvPr/>
        </p:nvSpPr>
        <p:spPr>
          <a:xfrm>
            <a:off x="2143108" y="571480"/>
            <a:ext cx="4714908" cy="20002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riangle isocèle 4"/>
          <p:cNvSpPr/>
          <p:nvPr/>
        </p:nvSpPr>
        <p:spPr>
          <a:xfrm rot="5400000">
            <a:off x="5929322" y="1214422"/>
            <a:ext cx="1428760" cy="571504"/>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Parenthèse ouvrante 5"/>
          <p:cNvSpPr/>
          <p:nvPr/>
        </p:nvSpPr>
        <p:spPr>
          <a:xfrm rot="19586110">
            <a:off x="2625148" y="1695158"/>
            <a:ext cx="357190" cy="559359"/>
          </a:xfrm>
          <a:prstGeom prst="lef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8" name="Connecteur droit 7"/>
          <p:cNvCxnSpPr/>
          <p:nvPr/>
        </p:nvCxnSpPr>
        <p:spPr>
          <a:xfrm rot="10800000" flipV="1">
            <a:off x="2143108" y="2071678"/>
            <a:ext cx="500066" cy="42862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2857488" y="1571612"/>
            <a:ext cx="2571768" cy="923330"/>
          </a:xfrm>
          <a:prstGeom prst="rect">
            <a:avLst/>
          </a:prstGeom>
          <a:noFill/>
        </p:spPr>
        <p:txBody>
          <a:bodyPr wrap="square" rtlCol="0">
            <a:spAutoFit/>
          </a:bodyPr>
          <a:lstStyle/>
          <a:p>
            <a:r>
              <a:rPr lang="fr-FR" dirty="0" smtClean="0">
                <a:solidFill>
                  <a:srgbClr val="FFFF00"/>
                </a:solidFill>
              </a:rPr>
              <a:t>Cathode creuse </a:t>
            </a:r>
          </a:p>
          <a:p>
            <a:r>
              <a:rPr lang="fr-FR" dirty="0" smtClean="0">
                <a:solidFill>
                  <a:srgbClr val="FFFF00"/>
                </a:solidFill>
              </a:rPr>
              <a:t>(-) contenant l’</a:t>
            </a:r>
            <a:r>
              <a:rPr lang="fr-FR" dirty="0" err="1" smtClean="0">
                <a:solidFill>
                  <a:srgbClr val="FFFF00"/>
                </a:solidFill>
              </a:rPr>
              <a:t>élement</a:t>
            </a:r>
            <a:r>
              <a:rPr lang="fr-FR" dirty="0" smtClean="0">
                <a:solidFill>
                  <a:srgbClr val="FFFF00"/>
                </a:solidFill>
              </a:rPr>
              <a:t> à désexcité</a:t>
            </a:r>
            <a:endParaRPr lang="fr-FR" dirty="0">
              <a:solidFill>
                <a:srgbClr val="FFFF00"/>
              </a:solidFill>
            </a:endParaRPr>
          </a:p>
        </p:txBody>
      </p:sp>
      <p:cxnSp>
        <p:nvCxnSpPr>
          <p:cNvPr id="12" name="Connecteur droit 11"/>
          <p:cNvCxnSpPr/>
          <p:nvPr/>
        </p:nvCxnSpPr>
        <p:spPr>
          <a:xfrm rot="5400000">
            <a:off x="4607719" y="678637"/>
            <a:ext cx="500066"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ZoneTexte 12"/>
          <p:cNvSpPr txBox="1"/>
          <p:nvPr/>
        </p:nvSpPr>
        <p:spPr>
          <a:xfrm>
            <a:off x="3500430" y="642919"/>
            <a:ext cx="1214446" cy="369332"/>
          </a:xfrm>
          <a:prstGeom prst="rect">
            <a:avLst/>
          </a:prstGeom>
          <a:noFill/>
        </p:spPr>
        <p:txBody>
          <a:bodyPr wrap="square" rtlCol="0">
            <a:spAutoFit/>
          </a:bodyPr>
          <a:lstStyle/>
          <a:p>
            <a:r>
              <a:rPr lang="fr-FR" dirty="0" smtClean="0">
                <a:solidFill>
                  <a:srgbClr val="FFFF00"/>
                </a:solidFill>
              </a:rPr>
              <a:t>Anode (+)</a:t>
            </a:r>
            <a:endParaRPr lang="fr-FR" dirty="0">
              <a:solidFill>
                <a:srgbClr val="FFFF00"/>
              </a:solidFill>
            </a:endParaRPr>
          </a:p>
        </p:txBody>
      </p:sp>
      <p:cxnSp>
        <p:nvCxnSpPr>
          <p:cNvPr id="15" name="Connecteur droit avec flèche 14"/>
          <p:cNvCxnSpPr/>
          <p:nvPr/>
        </p:nvCxnSpPr>
        <p:spPr>
          <a:xfrm>
            <a:off x="1785918" y="1214422"/>
            <a:ext cx="1928826" cy="7143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ZoneTexte 15"/>
          <p:cNvSpPr txBox="1"/>
          <p:nvPr/>
        </p:nvSpPr>
        <p:spPr>
          <a:xfrm>
            <a:off x="0" y="857232"/>
            <a:ext cx="1571604" cy="1200329"/>
          </a:xfrm>
          <a:prstGeom prst="rect">
            <a:avLst/>
          </a:prstGeom>
          <a:noFill/>
        </p:spPr>
        <p:txBody>
          <a:bodyPr wrap="square" rtlCol="0">
            <a:spAutoFit/>
          </a:bodyPr>
          <a:lstStyle/>
          <a:p>
            <a:r>
              <a:rPr lang="fr-FR" dirty="0" smtClean="0">
                <a:solidFill>
                  <a:srgbClr val="FFFF00"/>
                </a:solidFill>
              </a:rPr>
              <a:t>Gaz de remplissage (argon ou néon)</a:t>
            </a:r>
            <a:endParaRPr lang="fr-FR" dirty="0">
              <a:solidFill>
                <a:srgbClr val="FFFF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428596" y="1714488"/>
            <a:ext cx="7786742" cy="4429156"/>
          </a:xfrm>
          <a:prstGeom prst="rect">
            <a:avLst/>
          </a:prstGeom>
          <a:noFill/>
          <a:ln w="9525">
            <a:noFill/>
            <a:miter lim="800000"/>
            <a:headEnd/>
            <a:tailEnd/>
          </a:ln>
          <a:effectLst/>
        </p:spPr>
      </p:pic>
      <p:sp>
        <p:nvSpPr>
          <p:cNvPr id="5" name="ZoneTexte 4"/>
          <p:cNvSpPr txBox="1"/>
          <p:nvPr/>
        </p:nvSpPr>
        <p:spPr>
          <a:xfrm>
            <a:off x="1714480" y="6215082"/>
            <a:ext cx="4929222" cy="646331"/>
          </a:xfrm>
          <a:prstGeom prst="rect">
            <a:avLst/>
          </a:prstGeom>
          <a:noFill/>
        </p:spPr>
        <p:txBody>
          <a:bodyPr wrap="square" rtlCol="0">
            <a:spAutoFit/>
          </a:bodyPr>
          <a:lstStyle/>
          <a:p>
            <a:r>
              <a:rPr lang="fr-FR" b="1" dirty="0" smtClean="0">
                <a:solidFill>
                  <a:srgbClr val="FFFF00"/>
                </a:solidFill>
              </a:rPr>
              <a:t>Lampe à cathode creuse</a:t>
            </a:r>
          </a:p>
          <a:p>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lvl="0">
              <a:buNone/>
            </a:pPr>
            <a:r>
              <a:rPr lang="fr-FR" u="sng" dirty="0" smtClean="0">
                <a:solidFill>
                  <a:srgbClr val="FFFF00"/>
                </a:solidFill>
              </a:rPr>
              <a:t>b) une </a:t>
            </a:r>
            <a:r>
              <a:rPr lang="fr-FR" u="sng" dirty="0">
                <a:solidFill>
                  <a:srgbClr val="FFFF00"/>
                </a:solidFill>
              </a:rPr>
              <a:t>source d’atomisation ou générateur d’atomes :</a:t>
            </a:r>
          </a:p>
          <a:p>
            <a:pPr>
              <a:buNone/>
            </a:pPr>
            <a:r>
              <a:rPr lang="fr-FR" dirty="0">
                <a:solidFill>
                  <a:srgbClr val="FFFF00"/>
                </a:solidFill>
              </a:rPr>
              <a:t>Il est nécessaire que les gaz ou les vapeurs qui vont absorber le faisceau lumineux soient à l’état atomique, les dispositifs d’atomisation les plus utilisés sont la flamme et le four en graphite.</a:t>
            </a:r>
          </a:p>
          <a:p>
            <a:pPr lvl="0">
              <a:buNone/>
            </a:pPr>
            <a:r>
              <a:rPr lang="fr-FR" b="1" dirty="0">
                <a:solidFill>
                  <a:srgbClr val="FFFF00"/>
                </a:solidFill>
              </a:rPr>
              <a:t>Atomisation dans la flamme :</a:t>
            </a:r>
            <a:endParaRPr lang="fr-FR" dirty="0">
              <a:solidFill>
                <a:srgbClr val="FFFF00"/>
              </a:solidFill>
            </a:endParaRPr>
          </a:p>
          <a:p>
            <a:pPr>
              <a:buNone/>
            </a:pPr>
            <a:r>
              <a:rPr lang="fr-FR" dirty="0">
                <a:solidFill>
                  <a:srgbClr val="FFFF00"/>
                </a:solidFill>
              </a:rPr>
              <a:t>La solution de l’échantillon est aspiré par un nébuliseur et  vaporisée sous forme d’aérosol dans une chambre de pré mélange ou elle  est mélangée aux gaz combustible et oxydant. Ce mélange est transporté dans la tète du bruleur ou se produisent la combustion et l’atomisation de l’échantillon.</a:t>
            </a:r>
          </a:p>
          <a:p>
            <a:pPr>
              <a:buNone/>
            </a:pPr>
            <a:r>
              <a:rPr lang="fr-FR" dirty="0"/>
              <a:t> </a:t>
            </a:r>
          </a:p>
          <a:p>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1000100" y="1571612"/>
            <a:ext cx="7143800" cy="3857652"/>
          </a:xfrm>
          <a:prstGeom prst="rect">
            <a:avLst/>
          </a:prstGeom>
          <a:noFill/>
          <a:ln w="9525">
            <a:noFill/>
            <a:miter lim="800000"/>
            <a:headEnd/>
            <a:tailEnd/>
          </a:ln>
          <a:effectLst/>
        </p:spPr>
      </p:pic>
      <p:sp>
        <p:nvSpPr>
          <p:cNvPr id="5" name="ZoneTexte 4"/>
          <p:cNvSpPr txBox="1"/>
          <p:nvPr/>
        </p:nvSpPr>
        <p:spPr>
          <a:xfrm>
            <a:off x="2285984" y="5715016"/>
            <a:ext cx="4714908" cy="369332"/>
          </a:xfrm>
          <a:prstGeom prst="rect">
            <a:avLst/>
          </a:prstGeom>
          <a:noFill/>
        </p:spPr>
        <p:txBody>
          <a:bodyPr wrap="square" rtlCol="0">
            <a:spAutoFit/>
          </a:bodyPr>
          <a:lstStyle/>
          <a:p>
            <a:r>
              <a:rPr lang="fr-FR" b="1" dirty="0" smtClean="0">
                <a:solidFill>
                  <a:srgbClr val="FFFF00"/>
                </a:solidFill>
              </a:rPr>
              <a:t>Spectrophotomètre  d’absorption atomique</a:t>
            </a:r>
            <a:endParaRPr lang="fr-FR" b="1" dirty="0">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357166"/>
            <a:ext cx="8001056" cy="6124754"/>
          </a:xfrm>
          <a:prstGeom prst="rect">
            <a:avLst/>
          </a:prstGeom>
        </p:spPr>
        <p:txBody>
          <a:bodyPr wrap="square">
            <a:spAutoFit/>
          </a:bodyPr>
          <a:lstStyle/>
          <a:p>
            <a:pPr algn="ctr"/>
            <a:r>
              <a:rPr lang="fr-FR" sz="2800" b="1" smtClean="0">
                <a:solidFill>
                  <a:srgbClr val="FFFF00"/>
                </a:solidFill>
              </a:rPr>
              <a:t>4/Application :</a:t>
            </a:r>
          </a:p>
          <a:p>
            <a:pPr algn="ctr"/>
            <a:endParaRPr lang="fr-FR" sz="2800" b="1" dirty="0" smtClean="0">
              <a:solidFill>
                <a:srgbClr val="FFFF00"/>
              </a:solidFill>
            </a:endParaRPr>
          </a:p>
          <a:p>
            <a:r>
              <a:rPr lang="fr-FR" sz="2400" dirty="0" smtClean="0">
                <a:solidFill>
                  <a:srgbClr val="FFFF00"/>
                </a:solidFill>
              </a:rPr>
              <a:t>L’absorption atomique présente une haute </a:t>
            </a:r>
            <a:r>
              <a:rPr lang="fr-FR" sz="2400" dirty="0">
                <a:solidFill>
                  <a:srgbClr val="FFFF00"/>
                </a:solidFill>
              </a:rPr>
              <a:t>sensibilité, grande spécificité, rapidité, faible quantité de substance nécessaire (1 </a:t>
            </a:r>
            <a:r>
              <a:rPr lang="fr-FR" sz="2400" dirty="0" err="1">
                <a:solidFill>
                  <a:srgbClr val="FFFF00"/>
                </a:solidFill>
              </a:rPr>
              <a:t>mL</a:t>
            </a:r>
            <a:r>
              <a:rPr lang="fr-FR" sz="2400" dirty="0">
                <a:solidFill>
                  <a:srgbClr val="FFFF00"/>
                </a:solidFill>
              </a:rPr>
              <a:t> de la solution peut suffire) et facilité de préparation des solutions étalons. </a:t>
            </a:r>
            <a:r>
              <a:rPr lang="fr-FR" sz="2400" dirty="0" smtClean="0">
                <a:solidFill>
                  <a:srgbClr val="FFFF00"/>
                </a:solidFill>
              </a:rPr>
              <a:t> Elle est utilisée dans :</a:t>
            </a:r>
          </a:p>
          <a:p>
            <a:r>
              <a:rPr lang="fr-FR" sz="2400" dirty="0" smtClean="0">
                <a:solidFill>
                  <a:srgbClr val="FFFF00"/>
                </a:solidFill>
              </a:rPr>
              <a:t>-le dosage du Ca, Sr, Zn dans les os.</a:t>
            </a:r>
          </a:p>
          <a:p>
            <a:r>
              <a:rPr lang="fr-FR" sz="2400" dirty="0" smtClean="0">
                <a:solidFill>
                  <a:srgbClr val="FFFF00"/>
                </a:solidFill>
              </a:rPr>
              <a:t>-l’analyse des éléments traces pour identification des pierres.</a:t>
            </a:r>
          </a:p>
          <a:p>
            <a:r>
              <a:rPr lang="fr-FR" sz="2400" dirty="0" smtClean="0">
                <a:solidFill>
                  <a:srgbClr val="FFFF00"/>
                </a:solidFill>
              </a:rPr>
              <a:t>-l’analyse des eaux.</a:t>
            </a:r>
          </a:p>
          <a:p>
            <a:r>
              <a:rPr lang="fr-FR" sz="2400" dirty="0" smtClean="0">
                <a:solidFill>
                  <a:srgbClr val="FFFF00"/>
                </a:solidFill>
              </a:rPr>
              <a:t>-l’analyse des aliments et boissons.</a:t>
            </a:r>
          </a:p>
          <a:p>
            <a:r>
              <a:rPr lang="fr-FR" sz="2400" dirty="0" smtClean="0">
                <a:solidFill>
                  <a:srgbClr val="FFFF00"/>
                </a:solidFill>
              </a:rPr>
              <a:t>-l’analyse des tissus végétaux et animaux, des liquides biologiques.</a:t>
            </a:r>
            <a:endParaRPr lang="fr-FR" sz="2400" dirty="0" smtClean="0">
              <a:solidFill>
                <a:srgbClr val="FFFF00"/>
              </a:solidFill>
            </a:endParaRPr>
          </a:p>
          <a:p>
            <a:endParaRPr lang="fr-FR" sz="2400" dirty="0" smtClean="0">
              <a:solidFill>
                <a:srgbClr val="FFFF00"/>
              </a:solidFill>
            </a:endParaRPr>
          </a:p>
          <a:p>
            <a:endParaRPr lang="fr-FR" sz="2400" dirty="0" smtClean="0">
              <a:solidFill>
                <a:srgbClr val="FFFF00"/>
              </a:solidFill>
            </a:endParaRPr>
          </a:p>
          <a:p>
            <a:endParaRPr lang="fr-FR" sz="2400" dirty="0" smtClean="0">
              <a:solidFill>
                <a:srgbClr val="FFFF00"/>
              </a:solidFill>
            </a:endParaRPr>
          </a:p>
          <a:p>
            <a:endParaRPr lang="fr-FR" sz="2400" dirty="0">
              <a:solidFill>
                <a:srgbClr val="FFFF00"/>
              </a:solidFill>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TotalTime>
  <Words>494</Words>
  <Application>Microsoft Office PowerPoint</Application>
  <PresentationFormat>Affichage à l'écran (4:3)</PresentationFormat>
  <Paragraphs>71</Paragraphs>
  <Slides>12</Slides>
  <Notes>0</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Diapositive 1</vt:lpstr>
      <vt:lpstr>1-Principe : </vt:lpstr>
      <vt:lpstr>Diapositive 3</vt:lpstr>
      <vt:lpstr>Une source thermique donc excitation par la flamme!!!!!</vt:lpstr>
      <vt:lpstr>Diapositive 5</vt:lpstr>
      <vt:lpstr>2/Analyse quantitative</vt:lpstr>
      <vt:lpstr>3-Appareillage </vt:lpstr>
      <vt:lpstr>Diapositive 8</vt:lpstr>
      <vt:lpstr>Diapositive 9</vt:lpstr>
      <vt:lpstr>Diapositive 10</vt:lpstr>
      <vt:lpstr>Diapositive 11</vt:lpstr>
      <vt:lpstr>Diapositive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Berriane</dc:creator>
  <cp:lastModifiedBy>Berriane</cp:lastModifiedBy>
  <cp:revision>30</cp:revision>
  <dcterms:created xsi:type="dcterms:W3CDTF">2016-03-07T04:26:17Z</dcterms:created>
  <dcterms:modified xsi:type="dcterms:W3CDTF">2016-03-07T05:54:18Z</dcterms:modified>
</cp:coreProperties>
</file>