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Default Extension="bin" ContentType="application/vnd.openxmlformats-officedocument.oleObject"/>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7" r:id="rId2"/>
    <p:sldId id="270" r:id="rId3"/>
    <p:sldId id="271" r:id="rId4"/>
    <p:sldId id="272" r:id="rId5"/>
    <p:sldId id="273" r:id="rId6"/>
    <p:sldId id="274" r:id="rId7"/>
    <p:sldId id="275" r:id="rId8"/>
    <p:sldId id="261" r:id="rId9"/>
    <p:sldId id="263" r:id="rId10"/>
    <p:sldId id="259" r:id="rId11"/>
    <p:sldId id="264" r:id="rId12"/>
    <p:sldId id="267" r:id="rId13"/>
    <p:sldId id="266" r:id="rId14"/>
    <p:sldId id="268" r:id="rId15"/>
    <p:sldId id="269" r:id="rId16"/>
    <p:sldId id="265" r:id="rId17"/>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128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3.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6D07DC71-C4D0-4353-B190-1CCDB1EFA135}" type="datetimeFigureOut">
              <a:rPr lang="fr-FR"/>
              <a:pPr>
                <a:defRPr/>
              </a:pPr>
              <a:t>20/11/2017</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fr-FR" noProof="0"/>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noProof="0" smtClean="0"/>
              <a:t>Cliquez pour modifier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endParaRPr lang="fr-FR" noProof="0"/>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A5ACE2DE-F6C2-4B8F-857F-9CB964423890}" type="slidenum">
              <a:rPr lang="fr-FR"/>
              <a:pPr>
                <a:defRPr/>
              </a:pPr>
              <a:t>‹N°›</a:t>
            </a:fld>
            <a:endParaRPr lang="fr-F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Espace réservé de l'image des diapositives 1"/>
          <p:cNvSpPr>
            <a:spLocks noGrp="1" noRot="1" noChangeAspect="1"/>
          </p:cNvSpPr>
          <p:nvPr>
            <p:ph type="sldImg"/>
          </p:nvPr>
        </p:nvSpPr>
        <p:spPr bwMode="auto">
          <a:noFill/>
          <a:ln>
            <a:solidFill>
              <a:srgbClr val="000000"/>
            </a:solidFill>
            <a:miter lim="800000"/>
            <a:headEnd/>
            <a:tailEnd/>
          </a:ln>
        </p:spPr>
      </p:sp>
      <p:sp>
        <p:nvSpPr>
          <p:cNvPr id="27650"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fr-FR" smtClean="0"/>
              <a:t>Au cours de la vie cellulaire l’ADN est sous sa forme lâche car il est utilisé comme modèle pour l’expression des gènes ou la réplication (juste avant la division). Lors de la division cellulaire l’ADN acquiert une forme très compacte.</a:t>
            </a:r>
          </a:p>
          <a:p>
            <a:pPr>
              <a:spcBef>
                <a:spcPct val="0"/>
              </a:spcBef>
            </a:pPr>
            <a:r>
              <a:rPr lang="fr-FR" smtClean="0"/>
              <a:t>l’ADN a besoin d’être protégé par des protéines. Cette protection se fait par enroulement autour de protéines basiques (cationiques) capables de se lier avec l’ADN qui est un poly-anion. </a:t>
            </a:r>
          </a:p>
          <a:p>
            <a:pPr>
              <a:spcBef>
                <a:spcPct val="0"/>
              </a:spcBef>
            </a:pPr>
            <a:endParaRPr lang="fr-FR" smtClean="0"/>
          </a:p>
          <a:p>
            <a:pPr>
              <a:spcBef>
                <a:spcPct val="0"/>
              </a:spcBef>
            </a:pPr>
            <a:endParaRPr lang="fr-FR" smtClean="0"/>
          </a:p>
        </p:txBody>
      </p:sp>
      <p:sp>
        <p:nvSpPr>
          <p:cNvPr id="27651"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2AFB70F-6B53-4CB0-B286-DCB5347BD1C7}" type="slidenum">
              <a:rPr lang="ar-SA"/>
              <a:pPr fontAlgn="base">
                <a:spcBef>
                  <a:spcPct val="0"/>
                </a:spcBef>
                <a:spcAft>
                  <a:spcPct val="0"/>
                </a:spcAft>
              </a:pPr>
              <a:t>11</a:t>
            </a:fld>
            <a:endParaRPr lang="fr-FR">
              <a:cs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p:cNvSpPr>
            <a:spLocks noGrp="1" noRot="1" noChangeAspect="1"/>
          </p:cNvSpPr>
          <p:nvPr>
            <p:ph type="sldImg"/>
          </p:nvPr>
        </p:nvSpPr>
        <p:spPr bwMode="auto">
          <a:noFill/>
          <a:ln>
            <a:solidFill>
              <a:srgbClr val="000000"/>
            </a:solidFill>
            <a:miter lim="800000"/>
            <a:headEnd/>
            <a:tailEnd/>
          </a:ln>
        </p:spPr>
      </p:sp>
      <p:sp>
        <p:nvSpPr>
          <p:cNvPr id="31746"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fr-FR" smtClean="0"/>
              <a:t>Chaque molécule d’ADN a été empaquetée  dans un chromosome mitotique 50 000 fois plus court que la molécule déroulée</a:t>
            </a:r>
          </a:p>
        </p:txBody>
      </p:sp>
      <p:sp>
        <p:nvSpPr>
          <p:cNvPr id="31747"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D0EB1C5-1E39-4E64-9E5B-0E18EC76A025}" type="slidenum">
              <a:rPr lang="ar-SA"/>
              <a:pPr fontAlgn="base">
                <a:spcBef>
                  <a:spcPct val="0"/>
                </a:spcBef>
                <a:spcAft>
                  <a:spcPct val="0"/>
                </a:spcAft>
              </a:pPr>
              <a:t>13</a:t>
            </a:fld>
            <a:endParaRPr lang="fr-FR">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lvl1pPr>
              <a:defRPr/>
            </a:lvl1pPr>
          </a:lstStyle>
          <a:p>
            <a:pPr>
              <a:defRPr/>
            </a:pPr>
            <a:fld id="{2594C461-E889-4FFF-A725-BFE65DDA26A7}" type="datetimeFigureOut">
              <a:rPr lang="fr-FR"/>
              <a:pPr>
                <a:defRPr/>
              </a:pPr>
              <a:t>20/11/2017</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41D20EA5-7211-4619-810E-0390E7DA7448}" type="slidenum">
              <a:rPr lang="fr-FR"/>
              <a:pPr>
                <a:defRPr/>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AA70C484-A0B5-4B2E-AB65-44D6FDE4E94E}" type="datetimeFigureOut">
              <a:rPr lang="fr-FR"/>
              <a:pPr>
                <a:defRPr/>
              </a:pPr>
              <a:t>20/11/2017</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EE1C3285-E90D-4767-8F72-841630A36829}" type="slidenum">
              <a:rPr lang="fr-FR"/>
              <a:pPr>
                <a:defRPr/>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lvl1pPr>
              <a:defRPr/>
            </a:lvl1pPr>
          </a:lstStyle>
          <a:p>
            <a:pPr>
              <a:defRPr/>
            </a:pPr>
            <a:fld id="{FBF23FE8-D323-4588-805A-F220FE2B222F}" type="datetimeFigureOut">
              <a:rPr lang="fr-FR"/>
              <a:pPr>
                <a:defRPr/>
              </a:pPr>
              <a:t>20/11/2017</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0E86F2A3-F7C5-4197-B0B1-48694660F28F}" type="slidenum">
              <a:rPr lang="fr-FR"/>
              <a:pPr>
                <a:defRPr/>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3"/>
          <p:cNvSpPr>
            <a:spLocks noGrp="1"/>
          </p:cNvSpPr>
          <p:nvPr>
            <p:ph type="dt" sz="half" idx="10"/>
          </p:nvPr>
        </p:nvSpPr>
        <p:spPr/>
        <p:txBody>
          <a:bodyPr/>
          <a:lstStyle>
            <a:lvl1pPr>
              <a:defRPr/>
            </a:lvl1pPr>
          </a:lstStyle>
          <a:p>
            <a:pPr>
              <a:defRPr/>
            </a:pPr>
            <a:fld id="{45F7ED54-701C-4F84-AF22-AC05AC347AC7}" type="datetimeFigureOut">
              <a:rPr lang="fr-FR"/>
              <a:pPr>
                <a:defRPr/>
              </a:pPr>
              <a:t>20/11/2017</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06BEA5F7-3033-4213-A5ED-D798026D967D}" type="slidenum">
              <a:rPr lang="fr-FR"/>
              <a:pPr>
                <a:defRPr/>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3"/>
          <p:cNvSpPr>
            <a:spLocks noGrp="1"/>
          </p:cNvSpPr>
          <p:nvPr>
            <p:ph type="dt" sz="half" idx="10"/>
          </p:nvPr>
        </p:nvSpPr>
        <p:spPr/>
        <p:txBody>
          <a:bodyPr/>
          <a:lstStyle>
            <a:lvl1pPr>
              <a:defRPr/>
            </a:lvl1pPr>
          </a:lstStyle>
          <a:p>
            <a:pPr>
              <a:defRPr/>
            </a:pPr>
            <a:fld id="{65355E39-15B6-4DB3-B4BC-E9515BE3AA40}" type="datetimeFigureOut">
              <a:rPr lang="fr-FR"/>
              <a:pPr>
                <a:defRPr/>
              </a:pPr>
              <a:t>20/11/2017</a:t>
            </a:fld>
            <a:endParaRPr lang="fr-FR"/>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p:cNvSpPr>
            <a:spLocks noGrp="1"/>
          </p:cNvSpPr>
          <p:nvPr>
            <p:ph type="sldNum" sz="quarter" idx="12"/>
          </p:nvPr>
        </p:nvSpPr>
        <p:spPr/>
        <p:txBody>
          <a:bodyPr/>
          <a:lstStyle>
            <a:lvl1pPr>
              <a:defRPr/>
            </a:lvl1pPr>
          </a:lstStyle>
          <a:p>
            <a:pPr>
              <a:defRPr/>
            </a:pPr>
            <a:fld id="{793AC728-17ED-4F05-98CD-65E6534097F4}" type="slidenum">
              <a:rPr lang="fr-FR"/>
              <a:pPr>
                <a:defRPr/>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3"/>
          <p:cNvSpPr>
            <a:spLocks noGrp="1"/>
          </p:cNvSpPr>
          <p:nvPr>
            <p:ph type="dt" sz="half" idx="10"/>
          </p:nvPr>
        </p:nvSpPr>
        <p:spPr/>
        <p:txBody>
          <a:bodyPr/>
          <a:lstStyle>
            <a:lvl1pPr>
              <a:defRPr/>
            </a:lvl1pPr>
          </a:lstStyle>
          <a:p>
            <a:pPr>
              <a:defRPr/>
            </a:pPr>
            <a:fld id="{966F20A5-28D5-4425-9E1F-E1F4AE1E94C1}" type="datetimeFigureOut">
              <a:rPr lang="fr-FR"/>
              <a:pPr>
                <a:defRPr/>
              </a:pPr>
              <a:t>20/11/2017</a:t>
            </a:fld>
            <a:endParaRPr lang="fr-FR"/>
          </a:p>
        </p:txBody>
      </p:sp>
      <p:sp>
        <p:nvSpPr>
          <p:cNvPr id="4" name="Espace réservé du pied de page 4"/>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p:cNvSpPr>
            <a:spLocks noGrp="1"/>
          </p:cNvSpPr>
          <p:nvPr>
            <p:ph type="sldNum" sz="quarter" idx="12"/>
          </p:nvPr>
        </p:nvSpPr>
        <p:spPr/>
        <p:txBody>
          <a:bodyPr/>
          <a:lstStyle>
            <a:lvl1pPr>
              <a:defRPr/>
            </a:lvl1pPr>
          </a:lstStyle>
          <a:p>
            <a:pPr>
              <a:defRPr/>
            </a:pPr>
            <a:fld id="{E617CAAE-50CB-40C8-B6DC-6133F251A409}" type="slidenum">
              <a:rPr lang="fr-FR"/>
              <a:pPr>
                <a:defRPr/>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73C0C0B4-3CD0-4D74-AAA6-F6D1C6D19B0D}" type="datetimeFigureOut">
              <a:rPr lang="fr-FR"/>
              <a:pPr>
                <a:defRPr/>
              </a:pPr>
              <a:t>20/11/2017</a:t>
            </a:fld>
            <a:endParaRPr lang="fr-FR"/>
          </a:p>
        </p:txBody>
      </p:sp>
      <p:sp>
        <p:nvSpPr>
          <p:cNvPr id="3" name="Espace réservé du pied de page 4"/>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p:cNvSpPr>
            <a:spLocks noGrp="1"/>
          </p:cNvSpPr>
          <p:nvPr>
            <p:ph type="sldNum" sz="quarter" idx="12"/>
          </p:nvPr>
        </p:nvSpPr>
        <p:spPr/>
        <p:txBody>
          <a:bodyPr/>
          <a:lstStyle>
            <a:lvl1pPr>
              <a:defRPr/>
            </a:lvl1pPr>
          </a:lstStyle>
          <a:p>
            <a:pPr>
              <a:defRPr/>
            </a:pPr>
            <a:fld id="{91DC1F49-AC5F-4639-A1FD-55B1FA628AEC}" type="slidenum">
              <a:rPr lang="fr-FR"/>
              <a:pPr>
                <a:defRPr/>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5176C8D1-7FFB-450D-8822-BE281DFBF7FB}" type="datetimeFigureOut">
              <a:rPr lang="fr-FR"/>
              <a:pPr>
                <a:defRPr/>
              </a:pPr>
              <a:t>20/11/2017</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6E9D54CC-4D33-44C1-A061-A6B922163E71}" type="slidenum">
              <a:rPr lang="fr-FR"/>
              <a:pPr>
                <a:defRPr/>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472032AD-A898-4536-A378-1825D48CDB10}" type="datetimeFigureOut">
              <a:rPr lang="fr-FR"/>
              <a:pPr>
                <a:defRPr/>
              </a:pPr>
              <a:t>20/11/2017</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986A7706-387B-4A8B-86E8-FCAC728E6F95}" type="slidenum">
              <a:rPr lang="fr-FR"/>
              <a:pPr>
                <a:defRPr/>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F435282B-19C1-4AE6-8D2A-B2872CBCFD06}" type="datetimeFigureOut">
              <a:rPr lang="fr-FR"/>
              <a:pPr>
                <a:defRPr/>
              </a:pPr>
              <a:t>20/11/2017</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EA77AEED-AE54-43DF-8311-26B164A46D17}" type="slidenum">
              <a:rPr lang="fr-FR"/>
              <a:pPr>
                <a:defRPr/>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9150695A-2F67-47A8-AF27-1940FC9A973C}" type="datetimeFigureOut">
              <a:rPr lang="fr-FR"/>
              <a:pPr>
                <a:defRPr/>
              </a:pPr>
              <a:t>20/11/2017</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F1E70C39-D3A0-4E14-93C0-11A0CD5AE076}" type="slidenum">
              <a:rPr lang="fr-FR"/>
              <a:pPr>
                <a:defRPr/>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0722" name="Espace réservé du titre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smtClean="0"/>
              <a:t>Cliquez pour modifier le style du titre</a:t>
            </a:r>
          </a:p>
        </p:txBody>
      </p:sp>
      <p:sp>
        <p:nvSpPr>
          <p:cNvPr id="30723" name="Espace réservé du texte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00A4152F-F9DA-45B4-BA7D-27511811CDD8}" type="datetimeFigureOut">
              <a:rPr lang="fr-FR"/>
              <a:pPr>
                <a:defRPr/>
              </a:pPr>
              <a:t>20/11/2017</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76C236C0-9E62-4CFE-BFD1-76798F81978F}" type="slidenum">
              <a:rPr lang="fr-FR"/>
              <a:pPr>
                <a:defRPr/>
              </a:pPr>
              <a:t>‹N°›</a:t>
            </a:fld>
            <a:endParaRPr lang="fr-FR"/>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oleObject" Target="../embeddings/oleObject1.bin"/><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0" y="1571625"/>
            <a:ext cx="9144000" cy="954088"/>
          </a:xfrm>
          <a:prstGeom prst="rect">
            <a:avLst/>
          </a:prstGeom>
          <a:noFill/>
          <a:ln w="9525">
            <a:noFill/>
            <a:miter lim="800000"/>
            <a:headEnd/>
            <a:tailEnd/>
          </a:ln>
        </p:spPr>
        <p:txBody>
          <a:bodyPr>
            <a:spAutoFit/>
          </a:bodyPr>
          <a:lstStyle/>
          <a:p>
            <a:r>
              <a:rPr lang="fr-FR" sz="2800">
                <a:latin typeface="Calibri" pitchFamily="34" charset="0"/>
              </a:rPr>
              <a:t>Un nucléotide = nucléoside + acide phosphorique</a:t>
            </a:r>
          </a:p>
          <a:p>
            <a:r>
              <a:rPr lang="fr-FR" sz="2800">
                <a:latin typeface="Calibri" pitchFamily="34" charset="0"/>
              </a:rPr>
              <a:t>Un nucléoside = sucre + base (mis à part l’uracile) </a:t>
            </a:r>
          </a:p>
        </p:txBody>
      </p:sp>
      <p:sp>
        <p:nvSpPr>
          <p:cNvPr id="3" name="Rectangle 2"/>
          <p:cNvSpPr>
            <a:spLocks noChangeArrowheads="1"/>
          </p:cNvSpPr>
          <p:nvPr/>
        </p:nvSpPr>
        <p:spPr bwMode="auto">
          <a:xfrm>
            <a:off x="0" y="642938"/>
            <a:ext cx="8643938" cy="954087"/>
          </a:xfrm>
          <a:prstGeom prst="rect">
            <a:avLst/>
          </a:prstGeom>
          <a:noFill/>
          <a:ln w="9525">
            <a:noFill/>
            <a:miter lim="800000"/>
            <a:headEnd/>
            <a:tailEnd/>
          </a:ln>
        </p:spPr>
        <p:txBody>
          <a:bodyPr>
            <a:spAutoFit/>
          </a:bodyPr>
          <a:lstStyle/>
          <a:p>
            <a:r>
              <a:rPr lang="fr-FR" sz="2800">
                <a:latin typeface="Calibri" pitchFamily="34" charset="0"/>
              </a:rPr>
              <a:t>L’ ADN est un polymères dont l’unité de base, ou monomère, est le nucléotide.</a:t>
            </a:r>
          </a:p>
        </p:txBody>
      </p:sp>
      <p:sp>
        <p:nvSpPr>
          <p:cNvPr id="4" name="ZoneTexte 3"/>
          <p:cNvSpPr txBox="1">
            <a:spLocks noChangeArrowheads="1"/>
          </p:cNvSpPr>
          <p:nvPr/>
        </p:nvSpPr>
        <p:spPr bwMode="auto">
          <a:xfrm>
            <a:off x="2357438" y="0"/>
            <a:ext cx="4214812" cy="646113"/>
          </a:xfrm>
          <a:prstGeom prst="rect">
            <a:avLst/>
          </a:prstGeom>
          <a:noFill/>
          <a:ln w="9525">
            <a:noFill/>
            <a:miter lim="800000"/>
            <a:headEnd/>
            <a:tailEnd/>
          </a:ln>
        </p:spPr>
        <p:txBody>
          <a:bodyPr>
            <a:spAutoFit/>
          </a:bodyPr>
          <a:lstStyle/>
          <a:p>
            <a:pPr algn="ctr"/>
            <a:r>
              <a:rPr lang="fr-FR" sz="3600">
                <a:latin typeface="Calibri" pitchFamily="34" charset="0"/>
              </a:rPr>
              <a:t>ADN</a:t>
            </a:r>
          </a:p>
        </p:txBody>
      </p:sp>
      <p:sp>
        <p:nvSpPr>
          <p:cNvPr id="14340" name="AutoShape 6" descr="data:image/jpeg;base64,/9j/4AAQSkZJRgABAQAAAQABAAD/2wCEAAkGBxIREBUUEhAREhMVEBUUFRgVEhIUFhsXFRQXFhUYGBMcHCggGBolHRQVIjEhJSorLi4uFyAzODMtOCotLisBCgoKDg0OGxAQGywmICQsLywsLCwsLCwsMCwsLCwsLCwsLCwsLCwsLCwsLCwsLCwsLCwsLCwsLCwsLCwsLCwsLP/AABEIAK4BIgMBEQACEQEDEQH/xAAbAAEAAgMBAQAAAAAAAAAAAAAABQYBAwQCB//EAEcQAAICAQIDBQMFDAYLAAAAAAABAgMRBBIFITEGE0FRYSJxgRQyUnSzFyMzNEJicpGUobHSBxVzgpLRJDVDU1RjhMHD4fH/xAAaAQEAAwEBAQAAAAAAAAAAAAAAAgMEAQUG/8QAMBEBAAICAAUBBwMEAwEAAAAAAAECAxEEEiExQVEFEyIyYYHRFHGhFZGSweHw8ST/2gAMAwEAAhEDEQA/APuIAAAAAAAAAAAAAAAAAAAAAAAAAAAAAABza/X1UQ32zjCPRZ6t+CjFc5S9FlgR3D+01Fs9j30ybxBWpQ3+WxptZ/NeJehyLRKMWieyaOpAAAAAAAAAAAAAAAAAAAAAAAAAAAAAAAAAAAAADzOaim20klltvCSXVtgVniHard7Olipf86afdr1hHk7ffyjz+c+hXbJEKrZYhAuDlPvLJytsaxvn1S8VFLCgvSKS95nteZZrZJt3erKoyTjKKlF9U0mn8GRidIx07Orh3Fb9PhRbvq/3dknvX9nc+f8AdnleG6KL65dd19M3qtXCuM06nPdyxOK9qEltsj74+X5yyn4Nl0TEtETE9kgddAAAAAAAAAAAAAAAAAAAAAAAAAAAAAAAAAA5eKavuaLbdu7u6pzxnGdsW8Z8OgklR9ZbZqHnUT3rOVXFNUxxzXsflvp7Us+iiZbZJlkvlmegVqQAHQ64120qTTeVKPOMotxnF+cZrnH4HYtp2tpr2WHsxxa6djptkrMV742Y2yaUlFqcVyb5/OWPd4vRjvzNmO/NCyliwAAAAAAAAAAAAAAAAAGQAAAAAAAAAAAAAAIvtR+I6n6rb9nI5PZyeyosxME9wOAAAAAkey/44/qsvtIGjD2acHaVxLmh83/pDhCmcpUcQ1f9Z2TplpdPHUT2/OUFFaZey6nsm5OS+lz8APo8enPqBkAAAAAAAAAAAYlLHUja0VjckRtolf5GHJxnisLIp6vG5+ZktmvPeUtQiV2l0ff/ACf5XR3+dvd95Hdu+jj6Xp1JTjya5up0Syl6kYy3jtJMQ2Ru8zXj4zXS8fdCaejdGWTdW8WjcIMkgAAAAAAAAARfaj8R1P1a37ORyexPZUWYnngcAAAABI9l/wAcf1aX2kDRh7NHD9pXEuaXz/t/ZLVQu0keE6m2+SUdPf3dfcxbw42rU7s17W28deXqBe9LCUa4xlLdJQipS82lhv4sDaAAAAAAAAAAeZzSWWRtaKxuSI24p2OR5OXNOSfo0RWIhmJSE1yeHh4eH5cup2J1O3JfJ/kdv9Vx4YtDetarY/fO6l3Skr971Xyr5vTn13eBv38fvN9EIh9ZiviedKT0HWYywW4s04534RmNumMsnsUvF43CpkkAAAAAAAAEX2o/EdT9Wt+zkcns5PZUWYmADgAAAAJHsv8Ajj+rS+0gaMPZo4ftK4lzSAAAAAAAAANGu1ldFcrbZxrrhFylKTwkl4tgeeG66vUU13VS3V21xsg8NZjJZi8PmuT8QOkDg1luZY8F/E8zi8nNbljw0Yq6jbxFmROXtMIvRxxBfKZ98lvlj+spQxl42fI3Lb7t3PHmXcvT7Ip8pdA4AbKZc8GzhMurck+UbR5bz01YAAAAAAABzcS0iupsqbcVZXKDa6rdFrP7xJKj6/TXab8PFbF/toZ7r++utXxzH84zWxTHVkvimOsMIqVAcAAGudvtKCUp2S+bCC3TfrjwX5zwl4tE61mUq0m3ZZOzfBra7Hdc4xk63CNcW5YTkpNyn0cvZXJLC582aKU5WvHTlhYiawAAAAAAAAAQfa3g1OpobujvVMbLIRb9hzVbUZSj0lt5tZ5Z5gav6Pf9U6H6jR9nECfnLCb8lk5M6jZCFhI8ObbmZehMN8GRVy2I6jL2gjKEjpZ98nteP6xlZnl8x6Rw3e7dyLZtGvsinUUx2dZYGMnQyKzyztx1o92J3G1LJ0AAAAAAAADQFb4j2Vjly00lTLq62s0yf6PWt+seXNtxkQtjiVdscWQepctNVbbfp7F3W3MeTjLc8Jwn0kv1NeKRzDwtsuSKR5ZMsTijmns9abilOonVCuDbuoldGSS5bXhxaXPKaLMnB2rW1p8TpyMlb2isR3jbfw7gl9+HLOmq85Jd9L9Gt8q/fLL/ADV1KK4vVorg9Vq4ZwunTxaqgo55yk25Tk14ym+cn72XRGl8REdnaddAAAAAAAAAADTrKO8rnDON8JRzjONyazjx6gcvZ7hnyTSUaffv7miurdt27tkVHO3LxnHTLA6dc/vcv0WVZvklPH80KJx6zUabTanUV6i22UKLZwrlCjYnjKeY1qT29eb8OeTzMfLa0V1psvExG0VXKels4fZVrtRqXq7owuhZd3kLIzqcpWQh0r2tZ9nCxyZfPxRaJjWlHZd5ay1SaWlnJZ5PvKVleeHLKMmq+v8ADsvdOrtcknppwTfOTspaXwUm38BMViN7cfOdVLW3arXrTPiMroa5QolDURjpa1srbVtcp81zk2lF9fM3RyRWN67IRL6Rbq7otpaac0vylZTFP1Scsr4mLVfV0r1tzaT0s4pvm3ZQ8euFLLOctfUUqe/V2cRst1+o00tJdOumFd3dQrhCpTjZOHSzc237WVywjZHwxWIr37orZ2S19mo0GmutWLLNPCc+WPacebx4Z6/Ey5qxW8xCdUqtZauS01kkujU6cNeD5zTPWwzvHH7KZ7ny23/hLf8AHR/OWOIHtNOeprUVVfB1ah74xhG3L7hyhmMJ5cc2L4x8OpOkxE9WrhZrFp5tdvKw8IhJUwc4KFjhBzipOSUtkU0m/BYwRlRk1zzyzuN9HYcQAOXiuvhp6LbrM7Kqp2Sx1xCLk8evICoaXtbrYLS3arTaeGn1dtdaVVk5W0yv/A95lbZptpPGMZ8Q7peQ4AAIftbwuer0dtNbipzUUnJtR5TjLnhN+BZivyXiyrPj95Sa+qI4T2UdHEPlFcodz3U1szLMbJNb9qxja3HPXq2X34nnw8kx13vajHwvu8vPE9NaW8yNgAAAAAAAAAAAAAABq1MN0JLzi1+4jevNWYdrOpiVbrllc/LDX8Tw+sfZ6kw5eGdntHp7HZTpaarGmt0YJPD6pfRT8lgstltaNTKnkiE3GRWjMNqkHNODSQhXqbIwrhHvYd/ZJZzKe5Qy/gl+onaZmsTM/RXrUpPJDy7oyNOIniXZnRamxW36Sm2xJLdKCbwuif0kvJ5LIy3iNRLnLCVSx08sFczPdLTugsJHuUry1iGaXokI/h/4bU/20PsKgJAABHcV41Tp+U5Zm1lQj7U38PBerwvUhfJWneV+Hh8mafgj7+FZ1XHp3qcLa4dxZXKuUF7Utsk1LM+mWn0S+LMluL69Oz0Y9nVivfr/AAr+l4UoOhT1l+oq004zoqnCuKUofg3ZYlmzZ4e5HZ4nUdEI4C89Ldlp4f2rnF41EN0c/PrTyv0q+rXrHn6EsfFRPSxn9m6645+0/wClo0uqhbFSrnGcX0cWmv8A6aomJ7PMtWazq0aluOogHBwb5s/rF32sgO8AAAAAAAAAAAAAAAAArGvq7u1rwb3L3P8AyPJ4inLefq9TBbnpH0ZqsM7sw6ITCuatsZHUZhxqf+mf9L/5SU/J91cx1SSkQd0zuDmjcDT1St0kXcPTnvH0RvOoSB7DMAR/Dvw2p/tofYVAbeIcRqojutmo56LrKT8oxXOT9ERtaKxuU6Y7XnVY2qnEu0t1vKpOiHm8O1/xjD979xjycVvpV62D2dWvXJ1n08IaEEs+beW22235uT5t+8yzMzO5elrpEeI8PRx0EOaEJHrT2zrnvqnKub6tdJfpRfKXx5+TROmS1O0q8uGmWNXjaycN7WR5R1CVb+msut+/xr+OV6m7HxFbdJeRn9n3p1p1j+VlhJNJppprKa5r9Zoee4uD/Nn9Yu+1kB3gAAAAAAAAAAAAAAAAHDxXRd7Dl85c4/8AdFOfF7yuvK7Bl93bauQm08NYaeGjyZrMTqXqdJjcOmuwirmG+Ex1QmFNn2h1tkNRqtPDSqjTztrVdkZu22ND++PvU0q+aeFh9OZr93jiYpPeWaZtPVZOGcSuu2WKqlaeyCnGXezdm2UFKOa+7xnn9IotWKzMeU46pVTK4d0ypZePM7ETM6gnok9LTtXq+p62DFGOuvLJe3NLcXoITTdoFbqrKK4KWyCe/eknJWbLIpfm+fmmic0mKxLTbh5rijJPmf8AxFcY4rdRqLq4RjHvHCyM5e17Pdxg9sOmU4Pm3y5cnkyZs04+0LuD4SuaJvaekeEC03JylKU5vrKTzJ/HwXosIwWvN+svapWtI5axqGSKQHQAAABwYdhu0Gtt07zTPbHPOuXOt+fs/kv1jj4l1M9qM2bhseb5o6+sJ3TcanToZal6eUt11k8RnHCjOx4nueG4810WfTHM9LF8cejyKcHzZ/c80fz/AGWeDfPKxz5c+qwufpzz+o6xvYAAAAAAAAAAAAAAAABH8S4XG3mvZn5+foyjNgjJ+6/Dntj6eFfvpnU8Ti16+D9zPOvhtSer0KZK3+WWYXFU68JTVAanspCbtjHU6mqi+bndRB17JSljfiTi5QUsc0nzL6556bjelE4eqzUbYRUYpKMYqMUvBJYS/UiiZ3O5S5NOmmEp/NTfr4frLKYrXnpCF7xWEtpdIoc+svP/ACPRw8PXH+7FkyTd0mhWAcVPCaIXO6NUI2uLi5KKTaby848c+PU7uVk5bzTkmejk7T8Jeop9jCurzOpvks45wb+jJcn8H4FWWnPXS7hOI9zk3Pae6i6a9TjlJrm4yT6xlF4lFrwaaweXManT6KY1/wB8NpwAAAAAAAe+G6N6vUKlZ2RSlfJeEX0gn4Sl09Em/IvwYuedz2Z+Kze4x83me35fQdXoa7anVKP3txUcLlyXRLHToj0o6dnz1MlqWi8T1dIQAAAAAAAAAAAAAAAAAABiUU+TWUBxWcJpf5GP0W1+7oU2wY58La58keWtcFr85/4v/RD9JjT/AFWRur4bUvyc+/mTrgxx4Qtmvby64rHRYLlTIAAAAAfP+3HD/ktvyuEfvVrUdQkvmy6Qt+PKL+Bj4jFv4oe97Lzxkr7i09Y+X8f7cMXlZTynzRibmQAAAADjk4hqnDbCuO+6yWyqPnJ9H7kSrWbTqEq1r1tadRHWX0HsxwWOj06hndZJ77Z+MrJfOfu8F6JHqY6RSunzfF8TPEZJvPbxHpCXJswAAAAAAAAAAAAAAAAAAAAAAAAAAAAAAAadXpoW1yrnFShOLjJPo01ho5MbSpeaWi1e8Pk/cy0Oplo7W3HO7Tzf5UG+Sb81zXvT9DzM1OSz6ymWvE4YzV79rR9f+Ujgp6oGB1NmB1NmB1NtOs1MaoOc3hL+Pgl6ndS7Ss3nUJT+jrg0rJPXXr2ppqiP0YfSx5vovTL8T0OHxa+KXn+1uKiP/nx9o7z6z6fZfzS8MAAAAAAAAAAAAAAAAAAAAAAAAAAAAAAAAACt9uezfy6jENqvre6qTePLdFvyf8UivLj56t/s/jZ4XJuflnuoH3POJ/Sq/aJ/ymX9Pd78+2eD9J/tH5Pue8S+lV+0WfynP01z+s8H9f8AGPyfc94l9Or9os/lH6a5/WeD+v8AjH5Pue8S+lX+0Wfyj9Nc/rPB/X/GPy6eGf0cauV0FqpV9xuzPFsptpfkpNLGemfBZJ04ed/Epz+2sEUn3MTzeNxr7931iuCikkkklhJckkuiSNj5eZ31l6AAAAAAAAAAAAAAAAAAAAAAAAAAAAAAAAAABUuLcOnZxCucaLFixKdm72ZVOtqSUt2YYcpezj2m0yysxFZbcV6xhtEzH7edrZFYWEVsTIAABD9qqnPTSSpne90MVxeFLEk/b84cua8VyJUnUr+G17yNzEfWWezGg7nTxTU923D3R24W+clFQy9sVvaSy+WBadycTfnyTMa+37a/0lyKgAAAAAAAAAAAAAAAAAAAAAAAAAAAAAAAAAAAA+d9otBfotRo7q+Iay2/UcTqqnVOxypnVZudsY6dezWoQWVLw28+byB9EAAAAAAAAAAAAAAAAAAAAAAAAAAAAAAAAAAAAAAAAAB8z03FbpcUs1Op4XxKfdyen0ezTxlXXU2lZc25r25vq0uUUlzA+mAAAAAAAAAAAAAAAAAAAAAAAAAAAAAAAAAAAAAAAAAAAAAAAAAAAAAAAAAAAAAAAAAAAAAAAAAAAAAAAAAAAAAAAAAAAAAAAAAAAAAAAAAAAAAAAAAAAAAAAAAAAAAAAAAAAAAAAAAAAAAAAAAB/9k="/>
          <p:cNvSpPr>
            <a:spLocks noChangeAspect="1" noChangeArrowheads="1"/>
          </p:cNvSpPr>
          <p:nvPr/>
        </p:nvSpPr>
        <p:spPr bwMode="auto">
          <a:xfrm>
            <a:off x="0" y="-804863"/>
            <a:ext cx="2762250" cy="1657351"/>
          </a:xfrm>
          <a:prstGeom prst="rect">
            <a:avLst/>
          </a:prstGeom>
          <a:noFill/>
          <a:ln w="9525">
            <a:noFill/>
            <a:miter lim="800000"/>
            <a:headEnd/>
            <a:tailEnd/>
          </a:ln>
        </p:spPr>
        <p:txBody>
          <a:bodyPr/>
          <a:lstStyle/>
          <a:p>
            <a:endParaRPr lang="en-US">
              <a:latin typeface="Calibri" pitchFamily="34" charset="0"/>
            </a:endParaRPr>
          </a:p>
        </p:txBody>
      </p:sp>
      <p:pic>
        <p:nvPicPr>
          <p:cNvPr id="14341" name="Picture 8" descr="http://static.ddmcdn.com/gif/dna-nucleotide.gif"/>
          <p:cNvPicPr>
            <a:picLocks noChangeAspect="1" noChangeArrowheads="1"/>
          </p:cNvPicPr>
          <p:nvPr/>
        </p:nvPicPr>
        <p:blipFill>
          <a:blip r:embed="rId2"/>
          <a:srcRect/>
          <a:stretch>
            <a:fillRect/>
          </a:stretch>
        </p:blipFill>
        <p:spPr bwMode="auto">
          <a:xfrm>
            <a:off x="500063" y="2578100"/>
            <a:ext cx="7889875" cy="42799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Picture 2" descr="Résultat de recherche d'images pour &quot;structure purique pyrimidique&quot;"/>
          <p:cNvPicPr>
            <a:picLocks noChangeAspect="1" noChangeArrowheads="1"/>
          </p:cNvPicPr>
          <p:nvPr/>
        </p:nvPicPr>
        <p:blipFill>
          <a:blip r:embed="rId2"/>
          <a:srcRect/>
          <a:stretch>
            <a:fillRect/>
          </a:stretch>
        </p:blipFill>
        <p:spPr bwMode="auto">
          <a:xfrm>
            <a:off x="855663" y="857250"/>
            <a:ext cx="7213600" cy="45005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Picture 2" descr="Résultat de recherche d'images pour &quot;dATP&quot;"/>
          <p:cNvPicPr>
            <a:picLocks noChangeAspect="1" noChangeArrowheads="1"/>
          </p:cNvPicPr>
          <p:nvPr/>
        </p:nvPicPr>
        <p:blipFill>
          <a:blip r:embed="rId2"/>
          <a:srcRect/>
          <a:stretch>
            <a:fillRect/>
          </a:stretch>
        </p:blipFill>
        <p:spPr bwMode="auto">
          <a:xfrm>
            <a:off x="714375" y="1285875"/>
            <a:ext cx="7632700" cy="40005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Picture 2" descr="Résultat de recherche d'images pour &quot;dCTP&quot;"/>
          <p:cNvPicPr>
            <a:picLocks noChangeAspect="1" noChangeArrowheads="1"/>
          </p:cNvPicPr>
          <p:nvPr/>
        </p:nvPicPr>
        <p:blipFill>
          <a:blip r:embed="rId2"/>
          <a:srcRect/>
          <a:stretch>
            <a:fillRect/>
          </a:stretch>
        </p:blipFill>
        <p:spPr bwMode="auto">
          <a:xfrm>
            <a:off x="857250" y="857250"/>
            <a:ext cx="7599363" cy="41433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Picture 2" descr="Résultat de recherche d'images pour &quot;dGTP&quot;"/>
          <p:cNvPicPr>
            <a:picLocks noChangeAspect="1" noChangeArrowheads="1"/>
          </p:cNvPicPr>
          <p:nvPr/>
        </p:nvPicPr>
        <p:blipFill>
          <a:blip r:embed="rId2"/>
          <a:srcRect/>
          <a:stretch>
            <a:fillRect/>
          </a:stretch>
        </p:blipFill>
        <p:spPr bwMode="auto">
          <a:xfrm>
            <a:off x="241300" y="1428750"/>
            <a:ext cx="8745538" cy="39766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Picture 2" descr="Résultat de recherche d'images pour &quot;dAMP nucleotide&quot;"/>
          <p:cNvPicPr>
            <a:picLocks noChangeAspect="1" noChangeArrowheads="1"/>
          </p:cNvPicPr>
          <p:nvPr/>
        </p:nvPicPr>
        <p:blipFill>
          <a:blip r:embed="rId2"/>
          <a:srcRect/>
          <a:stretch>
            <a:fillRect/>
          </a:stretch>
        </p:blipFill>
        <p:spPr bwMode="auto">
          <a:xfrm>
            <a:off x="285750" y="1071563"/>
            <a:ext cx="8059738" cy="4530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AutoShape 2" descr="Résultat de recherche d'images pour &quot;dNTP nucleotide&quot;"/>
          <p:cNvSpPr>
            <a:spLocks noChangeAspect="1" noChangeArrowheads="1"/>
          </p:cNvSpPr>
          <p:nvPr/>
        </p:nvSpPr>
        <p:spPr bwMode="auto">
          <a:xfrm>
            <a:off x="155575" y="-1058863"/>
            <a:ext cx="3810000" cy="2209801"/>
          </a:xfrm>
          <a:prstGeom prst="rect">
            <a:avLst/>
          </a:prstGeom>
          <a:noFill/>
          <a:ln w="9525">
            <a:noFill/>
            <a:miter lim="800000"/>
            <a:headEnd/>
            <a:tailEnd/>
          </a:ln>
        </p:spPr>
        <p:txBody>
          <a:bodyPr/>
          <a:lstStyle/>
          <a:p>
            <a:endParaRPr lang="en-US">
              <a:latin typeface="Calibri" pitchFamily="34" charset="0"/>
            </a:endParaRPr>
          </a:p>
        </p:txBody>
      </p:sp>
      <p:pic>
        <p:nvPicPr>
          <p:cNvPr id="22530" name="Picture 3"/>
          <p:cNvPicPr>
            <a:picLocks noChangeAspect="1" noChangeArrowheads="1"/>
          </p:cNvPicPr>
          <p:nvPr/>
        </p:nvPicPr>
        <p:blipFill>
          <a:blip r:embed="rId2"/>
          <a:srcRect/>
          <a:stretch>
            <a:fillRect/>
          </a:stretch>
        </p:blipFill>
        <p:spPr bwMode="auto">
          <a:xfrm>
            <a:off x="1108075" y="1357313"/>
            <a:ext cx="6808788" cy="40719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3" name="Picture 3" descr="http://www.accessexcellence.org/RC/AB/WYW/wkbooks/SFTS/SFTSg/6.gif"/>
          <p:cNvPicPr>
            <a:picLocks noChangeAspect="1" noChangeArrowheads="1"/>
          </p:cNvPicPr>
          <p:nvPr/>
        </p:nvPicPr>
        <p:blipFill>
          <a:blip r:embed="rId2"/>
          <a:srcRect/>
          <a:stretch>
            <a:fillRect/>
          </a:stretch>
        </p:blipFill>
        <p:spPr bwMode="auto">
          <a:xfrm>
            <a:off x="1143000" y="2571750"/>
            <a:ext cx="6286500" cy="3548063"/>
          </a:xfrm>
          <a:prstGeom prst="rect">
            <a:avLst/>
          </a:prstGeom>
          <a:noFill/>
          <a:ln w="9525">
            <a:noFill/>
            <a:miter lim="800000"/>
            <a:headEnd/>
            <a:tailEnd/>
          </a:ln>
        </p:spPr>
      </p:pic>
      <p:sp>
        <p:nvSpPr>
          <p:cNvPr id="23554" name="ZoneTexte 2"/>
          <p:cNvSpPr txBox="1">
            <a:spLocks noChangeArrowheads="1"/>
          </p:cNvSpPr>
          <p:nvPr/>
        </p:nvSpPr>
        <p:spPr bwMode="auto">
          <a:xfrm>
            <a:off x="2214563" y="571500"/>
            <a:ext cx="4429125" cy="523875"/>
          </a:xfrm>
          <a:prstGeom prst="rect">
            <a:avLst/>
          </a:prstGeom>
          <a:noFill/>
          <a:ln w="9525">
            <a:noFill/>
            <a:miter lim="800000"/>
            <a:headEnd/>
            <a:tailEnd/>
          </a:ln>
        </p:spPr>
        <p:txBody>
          <a:bodyPr>
            <a:spAutoFit/>
          </a:bodyPr>
          <a:lstStyle/>
          <a:p>
            <a:r>
              <a:rPr lang="fr-FR" sz="2800" b="1">
                <a:latin typeface="Calibri" pitchFamily="34" charset="0"/>
              </a:rPr>
              <a:t>Liaisons hydrogènes</a:t>
            </a:r>
          </a:p>
        </p:txBody>
      </p:sp>
      <p:sp>
        <p:nvSpPr>
          <p:cNvPr id="23555" name="ZoneTexte 3"/>
          <p:cNvSpPr txBox="1">
            <a:spLocks noChangeArrowheads="1"/>
          </p:cNvSpPr>
          <p:nvPr/>
        </p:nvSpPr>
        <p:spPr bwMode="auto">
          <a:xfrm>
            <a:off x="500063" y="1285875"/>
            <a:ext cx="7500937" cy="1200150"/>
          </a:xfrm>
          <a:prstGeom prst="rect">
            <a:avLst/>
          </a:prstGeom>
          <a:noFill/>
          <a:ln w="9525">
            <a:noFill/>
            <a:miter lim="800000"/>
            <a:headEnd/>
            <a:tailEnd/>
          </a:ln>
        </p:spPr>
        <p:txBody>
          <a:bodyPr>
            <a:spAutoFit/>
          </a:bodyPr>
          <a:lstStyle/>
          <a:p>
            <a:r>
              <a:rPr lang="fr-FR" sz="2400" b="1">
                <a:latin typeface="Calibri" pitchFamily="34" charset="0"/>
              </a:rPr>
              <a:t>Entre les deux brins de l’ADN</a:t>
            </a:r>
          </a:p>
          <a:p>
            <a:r>
              <a:rPr lang="fr-FR" sz="2400" b="1">
                <a:latin typeface="Calibri" pitchFamily="34" charset="0"/>
              </a:rPr>
              <a:t>Trois liaisons entre Guanine-Adenine</a:t>
            </a:r>
          </a:p>
          <a:p>
            <a:r>
              <a:rPr lang="fr-FR" sz="2400" b="1">
                <a:latin typeface="Calibri" pitchFamily="34" charset="0"/>
              </a:rPr>
              <a:t>Deux liaisons entre Cytosine-thymine</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7" name="Picture 2" descr="http://www.mhhe.com/biosci/esp/2001_gbio/folder_structure/ge/m4/s1/assets/images/gem4s1_1.jpg"/>
          <p:cNvPicPr>
            <a:picLocks noChangeAspect="1" noChangeArrowheads="1"/>
          </p:cNvPicPr>
          <p:nvPr/>
        </p:nvPicPr>
        <p:blipFill>
          <a:blip r:embed="rId2"/>
          <a:srcRect/>
          <a:stretch>
            <a:fillRect/>
          </a:stretch>
        </p:blipFill>
        <p:spPr bwMode="auto">
          <a:xfrm>
            <a:off x="3805238" y="2214563"/>
            <a:ext cx="4894262" cy="4643437"/>
          </a:xfrm>
          <a:prstGeom prst="rect">
            <a:avLst/>
          </a:prstGeom>
          <a:noFill/>
          <a:ln w="9525">
            <a:noFill/>
            <a:miter lim="800000"/>
            <a:headEnd/>
            <a:tailEnd/>
          </a:ln>
        </p:spPr>
      </p:pic>
      <p:sp>
        <p:nvSpPr>
          <p:cNvPr id="24578" name="ZoneTexte 3"/>
          <p:cNvSpPr txBox="1">
            <a:spLocks noChangeArrowheads="1"/>
          </p:cNvSpPr>
          <p:nvPr/>
        </p:nvSpPr>
        <p:spPr bwMode="auto">
          <a:xfrm>
            <a:off x="1500188" y="0"/>
            <a:ext cx="5572125" cy="461963"/>
          </a:xfrm>
          <a:prstGeom prst="rect">
            <a:avLst/>
          </a:prstGeom>
          <a:noFill/>
          <a:ln w="9525">
            <a:noFill/>
            <a:miter lim="800000"/>
            <a:headEnd/>
            <a:tailEnd/>
          </a:ln>
        </p:spPr>
        <p:txBody>
          <a:bodyPr>
            <a:spAutoFit/>
          </a:bodyPr>
          <a:lstStyle/>
          <a:p>
            <a:r>
              <a:rPr lang="fr-FR" sz="2400">
                <a:latin typeface="Calibri" pitchFamily="34" charset="0"/>
              </a:rPr>
              <a:t>Caractéristiques structurales de L’ADN</a:t>
            </a:r>
          </a:p>
        </p:txBody>
      </p:sp>
      <p:sp>
        <p:nvSpPr>
          <p:cNvPr id="5" name="ZoneTexte 4"/>
          <p:cNvSpPr txBox="1">
            <a:spLocks noChangeArrowheads="1"/>
          </p:cNvSpPr>
          <p:nvPr/>
        </p:nvSpPr>
        <p:spPr bwMode="auto">
          <a:xfrm>
            <a:off x="357188" y="571500"/>
            <a:ext cx="5929312" cy="1938338"/>
          </a:xfrm>
          <a:prstGeom prst="rect">
            <a:avLst/>
          </a:prstGeom>
          <a:noFill/>
          <a:ln w="9525">
            <a:noFill/>
            <a:miter lim="800000"/>
            <a:headEnd/>
            <a:tailEnd/>
          </a:ln>
        </p:spPr>
        <p:txBody>
          <a:bodyPr>
            <a:spAutoFit/>
          </a:bodyPr>
          <a:lstStyle/>
          <a:p>
            <a:r>
              <a:rPr lang="fr-FR" sz="2000">
                <a:latin typeface="Calibri" pitchFamily="34" charset="0"/>
              </a:rPr>
              <a:t>1 /Structure = hélicoïdale</a:t>
            </a:r>
          </a:p>
          <a:p>
            <a:r>
              <a:rPr lang="fr-FR" sz="2000">
                <a:latin typeface="Calibri" pitchFamily="34" charset="0"/>
              </a:rPr>
              <a:t>2/ Brins antiparallèles : 1 er brin 5’__ 3’</a:t>
            </a:r>
          </a:p>
          <a:p>
            <a:r>
              <a:rPr lang="fr-FR" sz="2000">
                <a:latin typeface="Calibri" pitchFamily="34" charset="0"/>
              </a:rPr>
              <a:t>                                           2éme brin3’__ 5’</a:t>
            </a:r>
          </a:p>
          <a:p>
            <a:r>
              <a:rPr lang="fr-FR" sz="2000">
                <a:latin typeface="Calibri" pitchFamily="34" charset="0"/>
              </a:rPr>
              <a:t>3/ Brins complémentaires : Guanine-Adenine</a:t>
            </a:r>
          </a:p>
          <a:p>
            <a:r>
              <a:rPr lang="fr-FR" sz="2000">
                <a:latin typeface="Calibri" pitchFamily="34" charset="0"/>
              </a:rPr>
              <a:t>                                                 Cytosine-thymine</a:t>
            </a:r>
          </a:p>
          <a:p>
            <a:endParaRPr lang="fr-FR" sz="2000">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 calcmode="lin" valueType="num">
                                      <p:cBhvr additive="base">
                                        <p:cTn id="17"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5">
                                            <p:txEl>
                                              <p:pRg st="3" end="3"/>
                                            </p:txEl>
                                          </p:spTgt>
                                        </p:tgtEl>
                                        <p:attrNameLst>
                                          <p:attrName>style.visibility</p:attrName>
                                        </p:attrNameLst>
                                      </p:cBhvr>
                                      <p:to>
                                        <p:strVal val="visible"/>
                                      </p:to>
                                    </p:set>
                                    <p:anim calcmode="lin" valueType="num">
                                      <p:cBhvr additive="base">
                                        <p:cTn id="23"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5">
                                            <p:txEl>
                                              <p:pRg st="3" end="3"/>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 calcmode="lin" valueType="num">
                                      <p:cBhvr additive="base">
                                        <p:cTn id="27"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Picture 2" descr="http://www.mbbnet.umn.edu/icons/chromosome.jpeg"/>
          <p:cNvPicPr>
            <a:picLocks noChangeAspect="1" noChangeArrowheads="1"/>
          </p:cNvPicPr>
          <p:nvPr/>
        </p:nvPicPr>
        <p:blipFill>
          <a:blip r:embed="rId2"/>
          <a:srcRect/>
          <a:stretch>
            <a:fillRect/>
          </a:stretch>
        </p:blipFill>
        <p:spPr bwMode="auto">
          <a:xfrm>
            <a:off x="1071563" y="0"/>
            <a:ext cx="6929437" cy="7766050"/>
          </a:xfrm>
          <a:prstGeom prst="rect">
            <a:avLst/>
          </a:prstGeom>
          <a:noFill/>
          <a:ln w="9525">
            <a:noFill/>
            <a:miter lim="800000"/>
            <a:headEnd/>
            <a:tailEnd/>
          </a:ln>
        </p:spPr>
      </p:pic>
      <p:cxnSp>
        <p:nvCxnSpPr>
          <p:cNvPr id="4" name="Connecteur droit avec flèche 3"/>
          <p:cNvCxnSpPr/>
          <p:nvPr/>
        </p:nvCxnSpPr>
        <p:spPr>
          <a:xfrm>
            <a:off x="2928938" y="1143000"/>
            <a:ext cx="2643187" cy="785813"/>
          </a:xfrm>
          <a:prstGeom prst="straightConnector1">
            <a:avLst/>
          </a:prstGeom>
          <a:ln w="38100">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6" name="ZoneTexte 5"/>
          <p:cNvSpPr txBox="1">
            <a:spLocks noChangeArrowheads="1"/>
          </p:cNvSpPr>
          <p:nvPr/>
        </p:nvSpPr>
        <p:spPr bwMode="auto">
          <a:xfrm>
            <a:off x="1714500" y="857250"/>
            <a:ext cx="1000125" cy="461963"/>
          </a:xfrm>
          <a:prstGeom prst="rect">
            <a:avLst/>
          </a:prstGeom>
          <a:noFill/>
          <a:ln w="9525">
            <a:noFill/>
            <a:miter lim="800000"/>
            <a:headEnd/>
            <a:tailEnd/>
          </a:ln>
        </p:spPr>
        <p:txBody>
          <a:bodyPr>
            <a:spAutoFit/>
          </a:bodyPr>
          <a:lstStyle/>
          <a:p>
            <a:r>
              <a:rPr lang="fr-FR" sz="2400" b="1">
                <a:solidFill>
                  <a:schemeClr val="bg1"/>
                </a:solidFill>
                <a:latin typeface="Calibri" pitchFamily="34" charset="0"/>
              </a:rPr>
              <a:t>ADN</a:t>
            </a:r>
          </a:p>
        </p:txBody>
      </p:sp>
      <p:cxnSp>
        <p:nvCxnSpPr>
          <p:cNvPr id="7" name="Connecteur droit avec flèche 6"/>
          <p:cNvCxnSpPr/>
          <p:nvPr/>
        </p:nvCxnSpPr>
        <p:spPr>
          <a:xfrm>
            <a:off x="2286000" y="2500313"/>
            <a:ext cx="1643063" cy="1428750"/>
          </a:xfrm>
          <a:prstGeom prst="straightConnector1">
            <a:avLst/>
          </a:prstGeom>
          <a:ln w="38100">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9" name="ZoneTexte 8"/>
          <p:cNvSpPr txBox="1">
            <a:spLocks noChangeArrowheads="1"/>
          </p:cNvSpPr>
          <p:nvPr/>
        </p:nvSpPr>
        <p:spPr bwMode="auto">
          <a:xfrm>
            <a:off x="1000125" y="1857375"/>
            <a:ext cx="2143125" cy="461963"/>
          </a:xfrm>
          <a:prstGeom prst="rect">
            <a:avLst/>
          </a:prstGeom>
          <a:noFill/>
          <a:ln w="9525">
            <a:noFill/>
            <a:miter lim="800000"/>
            <a:headEnd/>
            <a:tailEnd/>
          </a:ln>
        </p:spPr>
        <p:txBody>
          <a:bodyPr>
            <a:spAutoFit/>
          </a:bodyPr>
          <a:lstStyle/>
          <a:p>
            <a:r>
              <a:rPr lang="fr-FR" sz="2400">
                <a:solidFill>
                  <a:schemeClr val="bg1"/>
                </a:solidFill>
                <a:latin typeface="Calibri" pitchFamily="34" charset="0"/>
              </a:rPr>
              <a:t>Chromosome</a:t>
            </a:r>
          </a:p>
        </p:txBody>
      </p:sp>
      <p:sp>
        <p:nvSpPr>
          <p:cNvPr id="25606" name="ZoneTexte 9"/>
          <p:cNvSpPr txBox="1">
            <a:spLocks noChangeArrowheads="1"/>
          </p:cNvSpPr>
          <p:nvPr/>
        </p:nvSpPr>
        <p:spPr bwMode="auto">
          <a:xfrm>
            <a:off x="4214813" y="357188"/>
            <a:ext cx="4071937" cy="584200"/>
          </a:xfrm>
          <a:prstGeom prst="rect">
            <a:avLst/>
          </a:prstGeom>
          <a:noFill/>
          <a:ln w="9525">
            <a:noFill/>
            <a:miter lim="800000"/>
            <a:headEnd/>
            <a:tailEnd/>
          </a:ln>
        </p:spPr>
        <p:txBody>
          <a:bodyPr>
            <a:spAutoFit/>
          </a:bodyPr>
          <a:lstStyle/>
          <a:p>
            <a:r>
              <a:rPr lang="fr-FR" sz="3200">
                <a:solidFill>
                  <a:schemeClr val="bg1"/>
                </a:solidFill>
                <a:latin typeface="Calibri" pitchFamily="34" charset="0"/>
              </a:rPr>
              <a:t>Quelle relation?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500" fill="hold"/>
                                        <p:tgtEl>
                                          <p:spTgt spid="9"/>
                                        </p:tgtEl>
                                        <p:attrNameLst>
                                          <p:attrName>ppt_x</p:attrName>
                                        </p:attrNameLst>
                                      </p:cBhvr>
                                      <p:tavLst>
                                        <p:tav tm="0">
                                          <p:val>
                                            <p:strVal val="#ppt_x"/>
                                          </p:val>
                                        </p:tav>
                                        <p:tav tm="100000">
                                          <p:val>
                                            <p:strVal val="#ppt_x"/>
                                          </p:val>
                                        </p:tav>
                                      </p:tavLst>
                                    </p:anim>
                                    <p:anim calcmode="lin" valueType="num">
                                      <p:cBhvr additive="base">
                                        <p:cTn id="2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itre 1"/>
          <p:cNvSpPr>
            <a:spLocks noGrp="1"/>
          </p:cNvSpPr>
          <p:nvPr>
            <p:ph type="title"/>
          </p:nvPr>
        </p:nvSpPr>
        <p:spPr/>
        <p:txBody>
          <a:bodyPr/>
          <a:lstStyle/>
          <a:p>
            <a:r>
              <a:rPr lang="fr-FR" b="1" smtClean="0">
                <a:solidFill>
                  <a:srgbClr val="002060"/>
                </a:solidFill>
              </a:rPr>
              <a:t>Compactage de l’ADN</a:t>
            </a:r>
          </a:p>
        </p:txBody>
      </p:sp>
      <p:pic>
        <p:nvPicPr>
          <p:cNvPr id="26626" name="Espace réservé du contenu 3" descr="modifications épigénétiques epigenetic histone methylation adn"/>
          <p:cNvPicPr>
            <a:picLocks noGrp="1"/>
          </p:cNvPicPr>
          <p:nvPr>
            <p:ph idx="1"/>
          </p:nvPr>
        </p:nvPicPr>
        <p:blipFill>
          <a:blip r:embed="rId3"/>
          <a:srcRect/>
          <a:stretch>
            <a:fillRect/>
          </a:stretch>
        </p:blipFill>
        <p:spPr>
          <a:xfrm>
            <a:off x="1000125" y="1214438"/>
            <a:ext cx="7143750" cy="5429250"/>
          </a:xfrm>
        </p:spPr>
      </p:pic>
      <p:sp>
        <p:nvSpPr>
          <p:cNvPr id="5" name="Rectangle 4"/>
          <p:cNvSpPr/>
          <p:nvPr/>
        </p:nvSpPr>
        <p:spPr>
          <a:xfrm>
            <a:off x="5000625" y="3286125"/>
            <a:ext cx="3071813" cy="15001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itre 1"/>
          <p:cNvSpPr>
            <a:spLocks noGrp="1"/>
          </p:cNvSpPr>
          <p:nvPr>
            <p:ph type="title"/>
          </p:nvPr>
        </p:nvSpPr>
        <p:spPr/>
        <p:txBody>
          <a:bodyPr/>
          <a:lstStyle/>
          <a:p>
            <a:r>
              <a:rPr lang="fr-FR" smtClean="0"/>
              <a:t>De l’ADN jusqu’au chromosome</a:t>
            </a:r>
          </a:p>
        </p:txBody>
      </p:sp>
      <p:pic>
        <p:nvPicPr>
          <p:cNvPr id="28674" name="Picture 2"/>
          <p:cNvPicPr>
            <a:picLocks noGrp="1" noChangeAspect="1" noChangeArrowheads="1"/>
          </p:cNvPicPr>
          <p:nvPr>
            <p:ph idx="1"/>
          </p:nvPr>
        </p:nvPicPr>
        <p:blipFill>
          <a:blip r:embed="rId2"/>
          <a:srcRect/>
          <a:stretch>
            <a:fillRect/>
          </a:stretch>
        </p:blipFill>
        <p:spPr>
          <a:xfrm>
            <a:off x="928688" y="1385888"/>
            <a:ext cx="7429500" cy="5051425"/>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0" name="ZoneTexte 2"/>
          <p:cNvSpPr txBox="1">
            <a:spLocks noChangeArrowheads="1"/>
          </p:cNvSpPr>
          <p:nvPr/>
        </p:nvSpPr>
        <p:spPr bwMode="auto">
          <a:xfrm>
            <a:off x="428625" y="0"/>
            <a:ext cx="8429625" cy="523875"/>
          </a:xfrm>
          <a:prstGeom prst="rect">
            <a:avLst/>
          </a:prstGeom>
          <a:noFill/>
          <a:ln w="9525">
            <a:noFill/>
            <a:miter lim="800000"/>
            <a:headEnd/>
            <a:tailEnd/>
          </a:ln>
        </p:spPr>
        <p:txBody>
          <a:bodyPr>
            <a:spAutoFit/>
          </a:bodyPr>
          <a:lstStyle/>
          <a:p>
            <a:pPr algn="ctr"/>
            <a:r>
              <a:rPr lang="fr-FR" sz="2800" b="1">
                <a:solidFill>
                  <a:schemeClr val="bg1"/>
                </a:solidFill>
                <a:latin typeface="Calibri" pitchFamily="34" charset="0"/>
              </a:rPr>
              <a:t>Structure hiérarchique de la chromatine</a:t>
            </a:r>
            <a:endParaRPr lang="fr-FR" sz="2800">
              <a:solidFill>
                <a:schemeClr val="bg1"/>
              </a:solidFill>
              <a:latin typeface="Calibri" pitchFamily="34" charset="0"/>
            </a:endParaRPr>
          </a:p>
        </p:txBody>
      </p:sp>
      <p:sp>
        <p:nvSpPr>
          <p:cNvPr id="1031" name="Rectangle 3"/>
          <p:cNvSpPr>
            <a:spLocks noChangeArrowheads="1"/>
          </p:cNvSpPr>
          <p:nvPr/>
        </p:nvSpPr>
        <p:spPr bwMode="auto">
          <a:xfrm>
            <a:off x="1214438" y="0"/>
            <a:ext cx="7312025" cy="584200"/>
          </a:xfrm>
          <a:prstGeom prst="rect">
            <a:avLst/>
          </a:prstGeom>
          <a:noFill/>
          <a:ln w="9525">
            <a:noFill/>
            <a:miter lim="800000"/>
            <a:headEnd/>
            <a:tailEnd/>
          </a:ln>
        </p:spPr>
        <p:txBody>
          <a:bodyPr wrap="none">
            <a:spAutoFit/>
          </a:bodyPr>
          <a:lstStyle/>
          <a:p>
            <a:r>
              <a:rPr lang="fr-FR" sz="3200" b="1">
                <a:solidFill>
                  <a:srgbClr val="002060"/>
                </a:solidFill>
                <a:latin typeface="Calibri" pitchFamily="34" charset="0"/>
              </a:rPr>
              <a:t>Différents degrés de compactage de l’ADN</a:t>
            </a:r>
          </a:p>
        </p:txBody>
      </p:sp>
      <p:pic>
        <p:nvPicPr>
          <p:cNvPr id="1032" name="Image 5" descr="http://theses.ulaval.ca/archimede/fichiers/22435/22435001.jpg"/>
          <p:cNvPicPr>
            <a:picLocks noChangeAspect="1" noChangeArrowheads="1"/>
          </p:cNvPicPr>
          <p:nvPr/>
        </p:nvPicPr>
        <p:blipFill>
          <a:blip r:embed="rId4"/>
          <a:srcRect/>
          <a:stretch>
            <a:fillRect/>
          </a:stretch>
        </p:blipFill>
        <p:spPr bwMode="auto">
          <a:xfrm>
            <a:off x="2214563" y="857250"/>
            <a:ext cx="5110162" cy="6000750"/>
          </a:xfrm>
          <a:prstGeom prst="rect">
            <a:avLst/>
          </a:prstGeom>
          <a:noFill/>
          <a:ln w="9525">
            <a:noFill/>
            <a:miter lim="800000"/>
            <a:headEnd/>
            <a:tailEnd/>
          </a:ln>
        </p:spPr>
      </p:pic>
      <p:sp>
        <p:nvSpPr>
          <p:cNvPr id="9" name="Flèche vers le bas 8"/>
          <p:cNvSpPr/>
          <p:nvPr/>
        </p:nvSpPr>
        <p:spPr>
          <a:xfrm>
            <a:off x="428596" y="928670"/>
            <a:ext cx="1785950" cy="5929330"/>
          </a:xfrm>
          <a:prstGeom prst="downArrow">
            <a:avLst>
              <a:gd name="adj1" fmla="val 53864"/>
              <a:gd name="adj2" fmla="val 50000"/>
            </a:avLst>
          </a:prstGeom>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fr-FR"/>
          </a:p>
        </p:txBody>
      </p:sp>
      <p:sp>
        <p:nvSpPr>
          <p:cNvPr id="1036" name="Rectangle 7"/>
          <p:cNvSpPr>
            <a:spLocks noChangeArrowheads="1"/>
          </p:cNvSpPr>
          <p:nvPr/>
        </p:nvSpPr>
        <p:spPr bwMode="auto">
          <a:xfrm rot="5400000">
            <a:off x="-962818" y="2880519"/>
            <a:ext cx="4572000" cy="954087"/>
          </a:xfrm>
          <a:prstGeom prst="rect">
            <a:avLst/>
          </a:prstGeom>
          <a:noFill/>
          <a:ln w="9525">
            <a:noFill/>
            <a:miter lim="800000"/>
            <a:headEnd/>
            <a:tailEnd/>
          </a:ln>
        </p:spPr>
        <p:txBody>
          <a:bodyPr>
            <a:spAutoFit/>
          </a:bodyPr>
          <a:lstStyle/>
          <a:p>
            <a:pPr algn="ctr"/>
            <a:r>
              <a:rPr lang="fr-FR" sz="2800" b="1">
                <a:solidFill>
                  <a:schemeClr val="bg1"/>
                </a:solidFill>
                <a:latin typeface="Calibri" pitchFamily="34" charset="0"/>
              </a:rPr>
              <a:t>50 000 fois plus court que la molécule déroulée</a:t>
            </a:r>
          </a:p>
        </p:txBody>
      </p:sp>
      <p:graphicFrame>
        <p:nvGraphicFramePr>
          <p:cNvPr id="1029" name="Object 5"/>
          <p:cNvGraphicFramePr>
            <a:graphicFrameLocks noChangeAspect="1"/>
          </p:cNvGraphicFramePr>
          <p:nvPr/>
        </p:nvGraphicFramePr>
        <p:xfrm>
          <a:off x="7429500" y="6127750"/>
          <a:ext cx="2008188" cy="515938"/>
        </p:xfrm>
        <a:graphic>
          <a:graphicData uri="http://schemas.openxmlformats.org/presentationml/2006/ole">
            <p:oleObj spid="_x0000_s1029" name="Objet d’environnement du Gestionnaire de liaisons" showAsIcon="1" r:id="rId5" imgW="2691685" imgH="682580" progId="Package">
              <p:embed/>
            </p:oleObj>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69" name="Picture 2"/>
          <p:cNvPicPr>
            <a:picLocks noChangeAspect="1" noChangeArrowheads="1"/>
          </p:cNvPicPr>
          <p:nvPr/>
        </p:nvPicPr>
        <p:blipFill>
          <a:blip r:embed="rId2"/>
          <a:srcRect/>
          <a:stretch>
            <a:fillRect/>
          </a:stretch>
        </p:blipFill>
        <p:spPr bwMode="auto">
          <a:xfrm>
            <a:off x="1000125" y="214313"/>
            <a:ext cx="6500813" cy="6207125"/>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3" name="Picture 2" descr="Image associée"/>
          <p:cNvPicPr>
            <a:picLocks noChangeAspect="1" noChangeArrowheads="1"/>
          </p:cNvPicPr>
          <p:nvPr/>
        </p:nvPicPr>
        <p:blipFill>
          <a:blip r:embed="rId2"/>
          <a:srcRect/>
          <a:stretch>
            <a:fillRect/>
          </a:stretch>
        </p:blipFill>
        <p:spPr bwMode="auto">
          <a:xfrm>
            <a:off x="1000125" y="1428750"/>
            <a:ext cx="7048500" cy="3771900"/>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normAutofit fontScale="90000"/>
          </a:bodyPr>
          <a:lstStyle/>
          <a:p>
            <a:pPr fontAlgn="auto">
              <a:spcAft>
                <a:spcPts val="0"/>
              </a:spcAft>
              <a:defRPr/>
            </a:pPr>
            <a:r>
              <a:rPr lang="fr-FR" dirty="0" smtClean="0"/>
              <a:t>Aspect des chromosomes chez l’homme</a:t>
            </a:r>
            <a:endParaRPr lang="fr-FR" dirty="0"/>
          </a:p>
        </p:txBody>
      </p:sp>
      <p:pic>
        <p:nvPicPr>
          <p:cNvPr id="34818" name="Picture 3"/>
          <p:cNvPicPr>
            <a:picLocks noGrp="1" noChangeAspect="1" noChangeArrowheads="1"/>
          </p:cNvPicPr>
          <p:nvPr>
            <p:ph idx="1"/>
          </p:nvPr>
        </p:nvPicPr>
        <p:blipFill>
          <a:blip r:embed="rId2"/>
          <a:srcRect/>
          <a:stretch>
            <a:fillRect/>
          </a:stretch>
        </p:blipFill>
        <p:spPr>
          <a:xfrm>
            <a:off x="2484438" y="1628775"/>
            <a:ext cx="6807200" cy="4525963"/>
          </a:xfrm>
        </p:spPr>
      </p:pic>
    </p:spTree>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186</TotalTime>
  <Words>193</Words>
  <Application>Microsoft Office PowerPoint</Application>
  <PresentationFormat>Affichage à l'écran (4:3)</PresentationFormat>
  <Paragraphs>28</Paragraphs>
  <Slides>16</Slides>
  <Notes>2</Notes>
  <HiddenSlides>0</HiddenSlides>
  <MMClips>0</MMClips>
  <ScaleCrop>false</ScaleCrop>
  <HeadingPairs>
    <vt:vector size="8" baseType="variant">
      <vt:variant>
        <vt:lpstr>Polices utilisées</vt:lpstr>
      </vt:variant>
      <vt:variant>
        <vt:i4>2</vt:i4>
      </vt:variant>
      <vt:variant>
        <vt:lpstr>Modèle de conception</vt:lpstr>
      </vt:variant>
      <vt:variant>
        <vt:i4>1</vt:i4>
      </vt:variant>
      <vt:variant>
        <vt:lpstr>Serveurs OLE incorporés</vt:lpstr>
      </vt:variant>
      <vt:variant>
        <vt:i4>1</vt:i4>
      </vt:variant>
      <vt:variant>
        <vt:lpstr>Titres des diapositives</vt:lpstr>
      </vt:variant>
      <vt:variant>
        <vt:i4>16</vt:i4>
      </vt:variant>
    </vt:vector>
  </HeadingPairs>
  <TitlesOfParts>
    <vt:vector size="20" baseType="lpstr">
      <vt:lpstr>Calibri</vt:lpstr>
      <vt:lpstr>Arial</vt:lpstr>
      <vt:lpstr>Thème Office</vt:lpstr>
      <vt:lpstr>Objet d’environnement du Gestionnaire de liaisons</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Compactage de l’ADN</vt:lpstr>
      <vt:lpstr>De l’ADN jusqu’au chromosome</vt:lpstr>
      <vt:lpstr>Diapositive 13</vt:lpstr>
      <vt:lpstr>Diapositive 14</vt:lpstr>
      <vt:lpstr>Diapositive 15</vt:lpstr>
      <vt:lpstr>Aspect des chromosomes chez l’homme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User</dc:creator>
  <cp:lastModifiedBy>MAISSA</cp:lastModifiedBy>
  <cp:revision>10</cp:revision>
  <dcterms:created xsi:type="dcterms:W3CDTF">2017-10-22T20:56:47Z</dcterms:created>
  <dcterms:modified xsi:type="dcterms:W3CDTF">2017-11-20T16:41:37Z</dcterms:modified>
</cp:coreProperties>
</file>