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2" r:id="rId5"/>
    <p:sldId id="263" r:id="rId6"/>
    <p:sldId id="264" r:id="rId7"/>
    <p:sldId id="265" r:id="rId8"/>
    <p:sldId id="266" r:id="rId9"/>
    <p:sldId id="267" r:id="rId10"/>
    <p:sldId id="268" r:id="rId11"/>
    <p:sldId id="258" r:id="rId12"/>
    <p:sldId id="260" r:id="rId13"/>
    <p:sldId id="269" r:id="rId14"/>
    <p:sldId id="270" r:id="rId15"/>
    <p:sldId id="271" r:id="rId1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D053D40-A54B-4455-870A-DC27231196B5}" type="datetimeFigureOut">
              <a:rPr lang="fr-FR" smtClean="0"/>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69931E0-0F1E-4EF0-A8D2-C9452582304A}" type="slidenum">
              <a:rPr lang="fr-FR" smtClean="0"/>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053D40-A54B-4455-870A-DC27231196B5}" type="datetimeFigureOut">
              <a:rPr lang="fr-FR" smtClean="0"/>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69931E0-0F1E-4EF0-A8D2-C9452582304A}"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BD053D40-A54B-4455-870A-DC27231196B5}" type="datetimeFigureOut">
              <a:rPr lang="fr-FR" smtClean="0"/>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69931E0-0F1E-4EF0-A8D2-C9452582304A}" type="slidenum">
              <a:rPr lang="fr-FR" smtClean="0"/>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D053D40-A54B-4455-870A-DC27231196B5}" type="datetimeFigureOut">
              <a:rPr lang="fr-FR" smtClean="0"/>
              <a:t>28/04/2017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69931E0-0F1E-4EF0-A8D2-C9452582304A}"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D053D40-A54B-4455-870A-DC27231196B5}" type="datetimeFigureOut">
              <a:rPr lang="fr-FR" smtClean="0"/>
              <a:t>28/04/2017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669931E0-0F1E-4EF0-A8D2-C9452582304A}" type="slidenum">
              <a:rPr lang="fr-FR" smtClean="0"/>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BD053D40-A54B-4455-870A-DC27231196B5}" type="datetimeFigureOut">
              <a:rPr lang="fr-FR" smtClean="0"/>
              <a:t>28/04/2017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669931E0-0F1E-4EF0-A8D2-C9452582304A}"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D053D40-A54B-4455-870A-DC27231196B5}" type="datetimeFigureOut">
              <a:rPr lang="fr-FR" smtClean="0"/>
              <a:t>28/04/2017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669931E0-0F1E-4EF0-A8D2-C9452582304A}"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D053D40-A54B-4455-870A-DC27231196B5}" type="datetimeFigureOut">
              <a:rPr lang="fr-FR" smtClean="0"/>
              <a:t>28/04/2017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69931E0-0F1E-4EF0-A8D2-C9452582304A}" type="slidenum">
              <a:rPr lang="fr-FR" smtClean="0"/>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BD053D40-A54B-4455-870A-DC27231196B5}" type="datetimeFigureOut">
              <a:rPr lang="fr-FR" smtClean="0"/>
              <a:t>28/04/2017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69931E0-0F1E-4EF0-A8D2-C9452582304A}" type="slidenum">
              <a:rPr lang="fr-FR" smtClean="0"/>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053D40-A54B-4455-870A-DC27231196B5}" type="datetimeFigureOut">
              <a:rPr lang="fr-FR" smtClean="0"/>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69931E0-0F1E-4EF0-A8D2-C9452582304A}"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053D40-A54B-4455-870A-DC27231196B5}" type="datetimeFigureOut">
              <a:rPr lang="fr-FR" smtClean="0"/>
              <a:t>28/04/2017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69931E0-0F1E-4EF0-A8D2-C9452582304A}"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053D40-A54B-4455-870A-DC27231196B5}" type="datetimeFigureOut">
              <a:rPr lang="fr-FR" smtClean="0"/>
              <a:t>28/04/2017</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9931E0-0F1E-4EF0-A8D2-C9452582304A}"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b="1" dirty="0">
                <a:solidFill>
                  <a:schemeClr val="bg1"/>
                </a:solidFill>
              </a:rPr>
              <a:t>Fluorimétrie</a:t>
            </a:r>
          </a:p>
        </p:txBody>
      </p:sp>
      <p:sp>
        <p:nvSpPr>
          <p:cNvPr id="4" name="Rectangle 3"/>
          <p:cNvSpPr>
            <a:spLocks noChangeArrowheads="1"/>
          </p:cNvSpPr>
          <p:nvPr/>
        </p:nvSpPr>
        <p:spPr bwMode="auto">
          <a:xfrm>
            <a:off x="0" y="928670"/>
            <a:ext cx="4919873"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1" i="0" u="none" strike="noStrike" cap="none" normalizeH="0" baseline="0" dirty="0" smtClean="0">
              <a:ln>
                <a:noFill/>
              </a:ln>
              <a:solidFill>
                <a:schemeClr val="bg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bg1"/>
                </a:solidFill>
                <a:effectLst/>
                <a:latin typeface="Times New Roman" pitchFamily="18" charset="0"/>
                <a:cs typeface="Times New Roman" pitchFamily="18" charset="0"/>
              </a:rPr>
              <a:t>Faculté des Sciences de la Nature                                                 </a:t>
            </a:r>
            <a:endParaRPr kumimoji="0" lang="fr-FR" sz="1200" b="1" i="0" u="none"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et de Vie et Sciences de la Terre et de l</a:t>
            </a:r>
            <a:r>
              <a:rPr kumimoji="0" lang="fr-FR" sz="1400" b="1" i="0" u="none" strike="noStrike" cap="none" normalizeH="0" baseline="0" dirty="0" smtClean="0">
                <a:ln>
                  <a:noFill/>
                </a:ln>
                <a:solidFill>
                  <a:schemeClr val="bg1"/>
                </a:solidFill>
                <a:effectLst/>
                <a:latin typeface="Calibri"/>
                <a:ea typeface="Calibri" pitchFamily="34" charset="0"/>
                <a:cs typeface="Times New Roman" pitchFamily="18" charset="0"/>
              </a:rPr>
              <a:t>’</a:t>
            </a:r>
            <a:r>
              <a:rPr kumimoji="0" lang="fr-FR" sz="1400" b="1"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Univers</a:t>
            </a:r>
            <a:endParaRPr kumimoji="0" lang="fr-FR" sz="2000" b="0" i="0" u="none" strike="noStrike" cap="none" normalizeH="0" baseline="0" dirty="0" smtClean="0">
              <a:ln>
                <a:noFill/>
              </a:ln>
              <a:solidFill>
                <a:schemeClr val="bg1"/>
              </a:solidFill>
              <a:effectLst/>
              <a:latin typeface="Arial" pitchFamily="34" charset="0"/>
              <a:cs typeface="Arial" pitchFamily="34" charset="0"/>
            </a:endParaRPr>
          </a:p>
        </p:txBody>
      </p:sp>
      <p:sp>
        <p:nvSpPr>
          <p:cNvPr id="5" name="ZoneTexte 4"/>
          <p:cNvSpPr txBox="1"/>
          <p:nvPr/>
        </p:nvSpPr>
        <p:spPr>
          <a:xfrm>
            <a:off x="6000760" y="1142984"/>
            <a:ext cx="2500330" cy="646331"/>
          </a:xfrm>
          <a:prstGeom prst="rect">
            <a:avLst/>
          </a:prstGeom>
          <a:noFill/>
        </p:spPr>
        <p:txBody>
          <a:bodyPr wrap="square" rtlCol="0">
            <a:spAutoFit/>
          </a:bodyPr>
          <a:lstStyle/>
          <a:p>
            <a:r>
              <a:rPr lang="fr-FR" b="1" dirty="0" smtClean="0">
                <a:solidFill>
                  <a:schemeClr val="bg1"/>
                </a:solidFill>
              </a:rPr>
              <a:t>Master biochimie appliquée</a:t>
            </a:r>
            <a:endParaRPr lang="fr-FR" b="1" dirty="0">
              <a:solidFill>
                <a:schemeClr val="bg1"/>
              </a:solidFill>
            </a:endParaRPr>
          </a:p>
        </p:txBody>
      </p:sp>
      <p:sp>
        <p:nvSpPr>
          <p:cNvPr id="6" name="ZoneTexte 5"/>
          <p:cNvSpPr txBox="1"/>
          <p:nvPr/>
        </p:nvSpPr>
        <p:spPr>
          <a:xfrm>
            <a:off x="1428728" y="0"/>
            <a:ext cx="6000792" cy="461665"/>
          </a:xfrm>
          <a:prstGeom prst="rect">
            <a:avLst/>
          </a:prstGeom>
          <a:noFill/>
        </p:spPr>
        <p:txBody>
          <a:bodyPr wrap="square" rtlCol="0">
            <a:spAutoFit/>
          </a:bodyPr>
          <a:lstStyle/>
          <a:p>
            <a:pPr algn="ctr"/>
            <a:r>
              <a:rPr lang="fr-FR" sz="2400" dirty="0" smtClean="0">
                <a:solidFill>
                  <a:schemeClr val="bg1"/>
                </a:solidFill>
              </a:rPr>
              <a:t>Université de Ghardaïa </a:t>
            </a:r>
            <a:endParaRPr lang="fr-FR" sz="2400" dirty="0">
              <a:solidFill>
                <a:schemeClr val="bg1"/>
              </a:solidFill>
            </a:endParaRPr>
          </a:p>
        </p:txBody>
      </p:sp>
      <p:sp>
        <p:nvSpPr>
          <p:cNvPr id="7" name="Sous-titre 6"/>
          <p:cNvSpPr>
            <a:spLocks noGrp="1"/>
          </p:cNvSpPr>
          <p:nvPr>
            <p:ph type="subTitle" idx="1"/>
          </p:nvPr>
        </p:nvSpPr>
        <p:spPr>
          <a:xfrm>
            <a:off x="4786314" y="4143380"/>
            <a:ext cx="3746860" cy="369332"/>
          </a:xfrm>
          <a:prstGeom prst="rect">
            <a:avLst/>
          </a:prstGeom>
        </p:spPr>
        <p:txBody>
          <a:bodyPr wrap="none">
            <a:spAutoFit/>
          </a:bodyPr>
          <a:lstStyle/>
          <a:p>
            <a:pPr algn="r"/>
            <a:r>
              <a:rPr lang="fr-FR" sz="1800" dirty="0" smtClean="0">
                <a:solidFill>
                  <a:schemeClr val="bg1"/>
                </a:solidFill>
              </a:rPr>
              <a:t>Présenté par Mme: HAMID OUDJANA </a:t>
            </a:r>
            <a:endParaRPr lang="fr-FR" sz="1800" dirty="0">
              <a:solidFill>
                <a:schemeClr val="bg1"/>
              </a:solidFill>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00034" y="714356"/>
            <a:ext cx="8229600" cy="5383219"/>
          </a:xfrm>
        </p:spPr>
        <p:txBody>
          <a:bodyPr>
            <a:normAutofit fontScale="92500" lnSpcReduction="10000"/>
          </a:bodyPr>
          <a:lstStyle/>
          <a:p>
            <a:pPr algn="just">
              <a:buNone/>
            </a:pPr>
            <a:r>
              <a:rPr lang="fr-FR" dirty="0" smtClean="0">
                <a:solidFill>
                  <a:schemeClr val="bg1"/>
                </a:solidFill>
              </a:rPr>
              <a:t>La Fluorimétrie est la technique d’analyse utilisant le phénomène de fluorescence.</a:t>
            </a:r>
          </a:p>
          <a:p>
            <a:pPr algn="just">
              <a:buNone/>
            </a:pPr>
            <a:r>
              <a:rPr lang="fr-FR" dirty="0" smtClean="0">
                <a:solidFill>
                  <a:schemeClr val="bg1"/>
                </a:solidFill>
              </a:rPr>
              <a:t>Les molécules fluorescentes (certains composés organiques ou minéraux, liquides ou solides dont les  matériaux amorphes, cristaux, Zinc, Thallium..) </a:t>
            </a:r>
            <a:r>
              <a:rPr lang="fr-FR" dirty="0" err="1" smtClean="0">
                <a:solidFill>
                  <a:schemeClr val="bg1"/>
                </a:solidFill>
              </a:rPr>
              <a:t>éméttent</a:t>
            </a:r>
            <a:r>
              <a:rPr lang="fr-FR" dirty="0" smtClean="0">
                <a:solidFill>
                  <a:schemeClr val="bg1"/>
                </a:solidFill>
              </a:rPr>
              <a:t> de la </a:t>
            </a:r>
            <a:r>
              <a:rPr lang="fr-FR" dirty="0" err="1" smtClean="0">
                <a:solidFill>
                  <a:schemeClr val="bg1"/>
                </a:solidFill>
              </a:rPr>
              <a:t>lumiére</a:t>
            </a:r>
            <a:r>
              <a:rPr lang="fr-FR" dirty="0" smtClean="0">
                <a:solidFill>
                  <a:schemeClr val="bg1"/>
                </a:solidFill>
              </a:rPr>
              <a:t> l’</a:t>
            </a:r>
            <a:r>
              <a:rPr lang="fr-FR" dirty="0" err="1" smtClean="0">
                <a:solidFill>
                  <a:schemeClr val="bg1"/>
                </a:solidFill>
              </a:rPr>
              <a:t>orsqu</a:t>
            </a:r>
            <a:r>
              <a:rPr lang="fr-FR" dirty="0" smtClean="0">
                <a:solidFill>
                  <a:schemeClr val="bg1"/>
                </a:solidFill>
              </a:rPr>
              <a:t> ils sont excitées par des photons du domaine de l’infrarouge au proche UV.</a:t>
            </a:r>
          </a:p>
          <a:p>
            <a:pPr algn="just">
              <a:buNone/>
            </a:pPr>
            <a:r>
              <a:rPr lang="fr-FR" dirty="0" smtClean="0">
                <a:solidFill>
                  <a:schemeClr val="bg1"/>
                </a:solidFill>
              </a:rPr>
              <a:t>Les composés fluorescents présentent la faculté plus ou moins prononcée de réémettre à une longueur d’onde souvent plus grande que celle de la lumière incidente.</a:t>
            </a:r>
            <a:endParaRPr lang="fr-FR"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98" y="274638"/>
            <a:ext cx="9929882" cy="1143000"/>
          </a:xfrm>
        </p:spPr>
        <p:txBody>
          <a:bodyPr>
            <a:noAutofit/>
          </a:bodyPr>
          <a:lstStyle/>
          <a:p>
            <a:r>
              <a:rPr lang="fr-FR" sz="3600" b="1" dirty="0" smtClean="0">
                <a:solidFill>
                  <a:schemeClr val="bg1"/>
                </a:solidFill>
                <a:latin typeface="+mn-lt"/>
              </a:rPr>
              <a:t>Relation entre fluorescence et concentration</a:t>
            </a:r>
            <a:endParaRPr lang="fr-FR" sz="3600" b="1" dirty="0">
              <a:solidFill>
                <a:schemeClr val="bg1"/>
              </a:solidFill>
              <a:latin typeface="+mn-lt"/>
            </a:endParaRPr>
          </a:p>
        </p:txBody>
      </p:sp>
      <p:sp>
        <p:nvSpPr>
          <p:cNvPr id="3" name="Espace réservé du contenu 2"/>
          <p:cNvSpPr>
            <a:spLocks noGrp="1"/>
          </p:cNvSpPr>
          <p:nvPr>
            <p:ph idx="1"/>
          </p:nvPr>
        </p:nvSpPr>
        <p:spPr>
          <a:xfrm>
            <a:off x="214282" y="1214422"/>
            <a:ext cx="8715436" cy="5643578"/>
          </a:xfrm>
        </p:spPr>
        <p:txBody>
          <a:bodyPr>
            <a:normAutofit/>
          </a:bodyPr>
          <a:lstStyle/>
          <a:p>
            <a:pPr>
              <a:buNone/>
            </a:pPr>
            <a:r>
              <a:rPr lang="fr-FR" sz="2400" dirty="0" smtClean="0"/>
              <a:t>    </a:t>
            </a:r>
            <a:r>
              <a:rPr lang="fr-FR" sz="2400" dirty="0" smtClean="0">
                <a:solidFill>
                  <a:schemeClr val="bg1"/>
                </a:solidFill>
              </a:rPr>
              <a:t>Aux faibles concentration, l’intensité du rayonnement de fluorescence est proportionnelle à la concentration d’une solution en substance fluorescente.</a:t>
            </a:r>
          </a:p>
          <a:p>
            <a:pPr algn="ctr">
              <a:buNone/>
            </a:pPr>
            <a:r>
              <a:rPr lang="fr-FR" sz="2400" dirty="0" smtClean="0">
                <a:solidFill>
                  <a:schemeClr val="bg1"/>
                </a:solidFill>
              </a:rPr>
              <a:t>If= K.I</a:t>
            </a:r>
            <a:r>
              <a:rPr lang="fr-FR" sz="2400" baseline="-25000" dirty="0">
                <a:solidFill>
                  <a:schemeClr val="bg1"/>
                </a:solidFill>
              </a:rPr>
              <a:t>°</a:t>
            </a:r>
            <a:r>
              <a:rPr lang="fr-FR" sz="2400" dirty="0" smtClean="0">
                <a:solidFill>
                  <a:schemeClr val="bg1"/>
                </a:solidFill>
              </a:rPr>
              <a:t>.C</a:t>
            </a:r>
          </a:p>
          <a:p>
            <a:pPr>
              <a:buNone/>
            </a:pPr>
            <a:r>
              <a:rPr lang="fr-FR" sz="2400" dirty="0" smtClean="0">
                <a:solidFill>
                  <a:schemeClr val="bg1"/>
                </a:solidFill>
              </a:rPr>
              <a:t>I</a:t>
            </a:r>
            <a:r>
              <a:rPr lang="fr-FR" sz="2400" baseline="-25000" dirty="0">
                <a:solidFill>
                  <a:schemeClr val="bg1"/>
                </a:solidFill>
              </a:rPr>
              <a:t>°</a:t>
            </a:r>
            <a:r>
              <a:rPr lang="fr-FR" sz="2400" dirty="0" smtClean="0">
                <a:solidFill>
                  <a:schemeClr val="bg1"/>
                </a:solidFill>
              </a:rPr>
              <a:t>:Intensité de la lumière incidente.</a:t>
            </a:r>
          </a:p>
          <a:p>
            <a:pPr>
              <a:buNone/>
            </a:pPr>
            <a:r>
              <a:rPr lang="fr-FR" sz="2400" dirty="0" smtClean="0">
                <a:solidFill>
                  <a:schemeClr val="bg1"/>
                </a:solidFill>
              </a:rPr>
              <a:t>C: Concentration molaire.</a:t>
            </a:r>
          </a:p>
          <a:p>
            <a:pPr algn="ctr">
              <a:buNone/>
            </a:pPr>
            <a:r>
              <a:rPr lang="fr-FR" sz="2400" dirty="0" smtClean="0">
                <a:solidFill>
                  <a:schemeClr val="bg1"/>
                </a:solidFill>
              </a:rPr>
              <a:t>K=2,3.</a:t>
            </a:r>
            <a:r>
              <a:rPr lang="el-GR" sz="2400" dirty="0" smtClean="0">
                <a:solidFill>
                  <a:schemeClr val="bg1"/>
                </a:solidFill>
              </a:rPr>
              <a:t>ε</a:t>
            </a:r>
            <a:r>
              <a:rPr lang="fr-FR" sz="2400" dirty="0" smtClean="0">
                <a:solidFill>
                  <a:schemeClr val="bg1"/>
                </a:solidFill>
              </a:rPr>
              <a:t>.</a:t>
            </a:r>
            <a:r>
              <a:rPr lang="el-GR" sz="2400" dirty="0" smtClean="0">
                <a:solidFill>
                  <a:schemeClr val="bg1"/>
                </a:solidFill>
              </a:rPr>
              <a:t>ℓ</a:t>
            </a:r>
            <a:r>
              <a:rPr lang="fr-FR" sz="2400" dirty="0" smtClean="0">
                <a:solidFill>
                  <a:schemeClr val="bg1"/>
                </a:solidFill>
              </a:rPr>
              <a:t>.</a:t>
            </a:r>
            <a:r>
              <a:rPr lang="az-Cyrl-AZ" sz="2400" dirty="0" smtClean="0">
                <a:solidFill>
                  <a:schemeClr val="bg1"/>
                </a:solidFill>
              </a:rPr>
              <a:t>ф</a:t>
            </a:r>
            <a:r>
              <a:rPr lang="fr-FR" sz="2400" baseline="-25000" dirty="0" smtClean="0">
                <a:solidFill>
                  <a:schemeClr val="bg1"/>
                </a:solidFill>
              </a:rPr>
              <a:t>f.</a:t>
            </a:r>
          </a:p>
          <a:p>
            <a:pPr>
              <a:buNone/>
            </a:pPr>
            <a:r>
              <a:rPr lang="fr-FR" sz="2400" dirty="0" smtClean="0">
                <a:solidFill>
                  <a:schemeClr val="bg1"/>
                </a:solidFill>
              </a:rPr>
              <a:t>ε: Coefficient d’absorption molaire.</a:t>
            </a:r>
          </a:p>
          <a:p>
            <a:pPr>
              <a:buNone/>
            </a:pPr>
            <a:r>
              <a:rPr lang="el-GR" sz="2400" dirty="0" smtClean="0">
                <a:solidFill>
                  <a:schemeClr val="bg1"/>
                </a:solidFill>
              </a:rPr>
              <a:t>ℓ</a:t>
            </a:r>
            <a:r>
              <a:rPr lang="fr-FR" sz="2400" dirty="0" smtClean="0">
                <a:solidFill>
                  <a:schemeClr val="bg1"/>
                </a:solidFill>
              </a:rPr>
              <a:t>:longueur du trajet optique dans la solution à doser.</a:t>
            </a:r>
          </a:p>
          <a:p>
            <a:pPr>
              <a:buNone/>
            </a:pPr>
            <a:r>
              <a:rPr lang="az-Cyrl-AZ" sz="2400" dirty="0" smtClean="0">
                <a:solidFill>
                  <a:schemeClr val="bg1"/>
                </a:solidFill>
              </a:rPr>
              <a:t>Ф</a:t>
            </a:r>
            <a:r>
              <a:rPr lang="fr-FR" sz="2400" baseline="-25000" dirty="0" smtClean="0">
                <a:solidFill>
                  <a:schemeClr val="bg1"/>
                </a:solidFill>
              </a:rPr>
              <a:t>f  </a:t>
            </a:r>
            <a:r>
              <a:rPr lang="fr-FR" sz="2400" dirty="0" smtClean="0">
                <a:solidFill>
                  <a:schemeClr val="bg1"/>
                </a:solidFill>
              </a:rPr>
              <a:t>:le rendement quantique de fluorescence.</a:t>
            </a:r>
          </a:p>
          <a:p>
            <a:pPr algn="ctr">
              <a:buNone/>
            </a:pPr>
            <a:r>
              <a:rPr lang="az-Cyrl-AZ" sz="2400" dirty="0" smtClean="0">
                <a:solidFill>
                  <a:schemeClr val="bg1"/>
                </a:solidFill>
              </a:rPr>
              <a:t> Ф</a:t>
            </a:r>
            <a:r>
              <a:rPr lang="fr-FR" sz="2400" baseline="-25000" dirty="0" smtClean="0">
                <a:solidFill>
                  <a:schemeClr val="bg1"/>
                </a:solidFill>
              </a:rPr>
              <a:t>f</a:t>
            </a:r>
            <a:r>
              <a:rPr lang="fr-FR" sz="2400" dirty="0" smtClean="0">
                <a:solidFill>
                  <a:schemeClr val="bg1"/>
                </a:solidFill>
              </a:rPr>
              <a:t>=I</a:t>
            </a:r>
            <a:r>
              <a:rPr lang="fr-FR" sz="2400" baseline="-25000" dirty="0">
                <a:solidFill>
                  <a:schemeClr val="bg1"/>
                </a:solidFill>
              </a:rPr>
              <a:t>f</a:t>
            </a:r>
            <a:r>
              <a:rPr lang="fr-FR" sz="2400" dirty="0" smtClean="0">
                <a:solidFill>
                  <a:schemeClr val="bg1"/>
                </a:solidFill>
              </a:rPr>
              <a:t>/</a:t>
            </a:r>
            <a:r>
              <a:rPr lang="fr-FR" sz="2400" dirty="0" err="1" smtClean="0">
                <a:solidFill>
                  <a:schemeClr val="bg1"/>
                </a:solidFill>
              </a:rPr>
              <a:t>I</a:t>
            </a:r>
            <a:r>
              <a:rPr lang="fr-FR" sz="2400" baseline="-25000" dirty="0" err="1">
                <a:solidFill>
                  <a:schemeClr val="bg1"/>
                </a:solidFill>
              </a:rPr>
              <a:t>a</a:t>
            </a:r>
            <a:endParaRPr lang="fr-FR" sz="2400" baseline="-25000" dirty="0">
              <a:solidFill>
                <a:schemeClr val="bg1"/>
              </a:solidFill>
            </a:endParaRPr>
          </a:p>
          <a:p>
            <a:pPr>
              <a:buNone/>
            </a:pPr>
            <a:r>
              <a:rPr lang="fr-FR" sz="2400" dirty="0" smtClean="0">
                <a:solidFill>
                  <a:schemeClr val="bg1"/>
                </a:solidFill>
              </a:rPr>
              <a:t>I</a:t>
            </a:r>
            <a:r>
              <a:rPr lang="fr-FR" sz="2400" baseline="-25000" dirty="0" smtClean="0">
                <a:solidFill>
                  <a:schemeClr val="bg1"/>
                </a:solidFill>
              </a:rPr>
              <a:t>f</a:t>
            </a:r>
            <a:r>
              <a:rPr lang="fr-FR" sz="2400" dirty="0" smtClean="0">
                <a:solidFill>
                  <a:schemeClr val="bg1"/>
                </a:solidFill>
              </a:rPr>
              <a:t>: nombre de photons émis ou fluorescent.</a:t>
            </a:r>
          </a:p>
          <a:p>
            <a:pPr>
              <a:buNone/>
            </a:pPr>
            <a:r>
              <a:rPr lang="fr-FR" sz="2400" dirty="0" err="1" smtClean="0">
                <a:solidFill>
                  <a:schemeClr val="bg1"/>
                </a:solidFill>
              </a:rPr>
              <a:t>I</a:t>
            </a:r>
            <a:r>
              <a:rPr lang="fr-FR" sz="2400" baseline="-25000" dirty="0" err="1">
                <a:solidFill>
                  <a:schemeClr val="bg1"/>
                </a:solidFill>
              </a:rPr>
              <a:t>a</a:t>
            </a:r>
            <a:r>
              <a:rPr lang="fr-FR" sz="2400" dirty="0" smtClean="0">
                <a:solidFill>
                  <a:schemeClr val="bg1"/>
                </a:solidFill>
              </a:rPr>
              <a:t>: nombre de photons absorbés.</a:t>
            </a:r>
            <a:endParaRPr lang="fr-FR" sz="2400" dirty="0">
              <a:solidFill>
                <a:schemeClr val="bg1"/>
              </a:solidFill>
            </a:endParaRPr>
          </a:p>
          <a:p>
            <a:pPr>
              <a:buNone/>
            </a:pPr>
            <a:endParaRPr lang="fr-FR" dirty="0" smtClean="0">
              <a:solidFill>
                <a:srgbClr val="FFFF00"/>
              </a:solidFill>
            </a:endParaRPr>
          </a:p>
          <a:p>
            <a:pPr>
              <a:buNone/>
            </a:pPr>
            <a:endParaRPr lang="fr-FR" dirty="0" smtClean="0">
              <a:solidFill>
                <a:srgbClr val="FFFF00"/>
              </a:solidFill>
            </a:endParaRPr>
          </a:p>
          <a:p>
            <a:pPr>
              <a:buNone/>
            </a:pPr>
            <a:endParaRPr lang="fr-FR" dirty="0" smtClean="0">
              <a:solidFill>
                <a:srgbClr val="FFFF00"/>
              </a:solidFill>
            </a:endParaRPr>
          </a:p>
          <a:p>
            <a:endParaRPr lang="fr-F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285728"/>
            <a:ext cx="8229600" cy="5840435"/>
          </a:xfrm>
        </p:spPr>
        <p:txBody>
          <a:bodyPr/>
          <a:lstStyle/>
          <a:p>
            <a:pPr>
              <a:buNone/>
            </a:pPr>
            <a:r>
              <a:rPr lang="fr-FR" dirty="0" err="1" smtClean="0">
                <a:solidFill>
                  <a:schemeClr val="bg1"/>
                </a:solidFill>
              </a:rPr>
              <a:t>N.b</a:t>
            </a:r>
            <a:r>
              <a:rPr lang="fr-FR" dirty="0" smtClean="0">
                <a:solidFill>
                  <a:schemeClr val="bg1"/>
                </a:solidFill>
              </a:rPr>
              <a:t>: l’analyse qualitative est réalisée par rapport à un étalon ou une gamme d’étalonnage.</a:t>
            </a:r>
          </a:p>
          <a:p>
            <a:pPr>
              <a:buNone/>
            </a:pPr>
            <a:r>
              <a:rPr lang="fr-FR" dirty="0" smtClean="0">
                <a:solidFill>
                  <a:schemeClr val="bg1"/>
                </a:solidFill>
              </a:rPr>
              <a:t>Les solutions doivent être diluées puisque la fluorescence est proportionnelle à la concentration si la linéarité de la loi de </a:t>
            </a:r>
            <a:r>
              <a:rPr lang="fr-FR" dirty="0" err="1" smtClean="0">
                <a:solidFill>
                  <a:schemeClr val="bg1"/>
                </a:solidFill>
              </a:rPr>
              <a:t>Beer</a:t>
            </a:r>
            <a:r>
              <a:rPr lang="fr-FR" dirty="0" smtClean="0">
                <a:solidFill>
                  <a:schemeClr val="bg1"/>
                </a:solidFill>
              </a:rPr>
              <a:t>-Lambert est </a:t>
            </a:r>
            <a:r>
              <a:rPr lang="fr-FR" u="sng" dirty="0" smtClean="0">
                <a:solidFill>
                  <a:schemeClr val="bg1"/>
                </a:solidFill>
              </a:rPr>
              <a:t>respectée:</a:t>
            </a:r>
          </a:p>
          <a:p>
            <a:pPr>
              <a:buNone/>
            </a:pPr>
            <a:endParaRPr lang="fr-FR" u="sng" dirty="0" smtClean="0">
              <a:solidFill>
                <a:srgbClr val="FFFF00"/>
              </a:solidFill>
            </a:endParaRPr>
          </a:p>
          <a:p>
            <a:pPr>
              <a:buNone/>
            </a:pPr>
            <a:endParaRPr lang="fr-FR" u="sng" dirty="0" smtClean="0">
              <a:solidFill>
                <a:srgbClr val="FFFF00"/>
              </a:solidFill>
            </a:endParaRPr>
          </a:p>
          <a:p>
            <a:pPr>
              <a:buNone/>
            </a:pPr>
            <a:endParaRPr lang="fr-FR" dirty="0">
              <a:solidFill>
                <a:srgbClr val="FFFF00"/>
              </a:solidFill>
            </a:endParaRPr>
          </a:p>
        </p:txBody>
      </p:sp>
      <p:sp>
        <p:nvSpPr>
          <p:cNvPr id="6" name="Rectangle 5"/>
          <p:cNvSpPr/>
          <p:nvPr/>
        </p:nvSpPr>
        <p:spPr>
          <a:xfrm>
            <a:off x="2285984" y="3429000"/>
            <a:ext cx="4286280" cy="28575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7" name="Picture 2"/>
          <p:cNvPicPr>
            <a:picLocks noChangeAspect="1" noChangeArrowheads="1"/>
          </p:cNvPicPr>
          <p:nvPr/>
        </p:nvPicPr>
        <p:blipFill>
          <a:blip r:embed="rId2"/>
          <a:srcRect/>
          <a:stretch>
            <a:fillRect/>
          </a:stretch>
        </p:blipFill>
        <p:spPr bwMode="auto">
          <a:xfrm>
            <a:off x="1142976" y="3429000"/>
            <a:ext cx="6072230" cy="2857520"/>
          </a:xfrm>
          <a:prstGeom prst="rect">
            <a:avLst/>
          </a:prstGeom>
          <a:noFill/>
          <a:ln w="9525">
            <a:noFill/>
            <a:miter lim="800000"/>
            <a:headEnd/>
            <a:tailEnd/>
          </a:ln>
          <a:effectLst/>
        </p:spPr>
      </p:pic>
      <p:sp>
        <p:nvSpPr>
          <p:cNvPr id="8" name="Rectangle 7"/>
          <p:cNvSpPr/>
          <p:nvPr/>
        </p:nvSpPr>
        <p:spPr>
          <a:xfrm>
            <a:off x="4357686" y="6000768"/>
            <a:ext cx="1143008" cy="2857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785786" y="6357958"/>
            <a:ext cx="7286676" cy="369332"/>
          </a:xfrm>
          <a:prstGeom prst="rect">
            <a:avLst/>
          </a:prstGeom>
          <a:noFill/>
        </p:spPr>
        <p:txBody>
          <a:bodyPr wrap="square" rtlCol="0">
            <a:spAutoFit/>
          </a:bodyPr>
          <a:lstStyle/>
          <a:p>
            <a:pPr algn="ctr"/>
            <a:r>
              <a:rPr lang="fr-FR" dirty="0" smtClean="0">
                <a:solidFill>
                  <a:srgbClr val="FFFF00"/>
                </a:solidFill>
              </a:rPr>
              <a:t>Relation entre l’intensité </a:t>
            </a:r>
            <a:r>
              <a:rPr lang="fr-FR" dirty="0">
                <a:solidFill>
                  <a:srgbClr val="FFFF00"/>
                </a:solidFill>
              </a:rPr>
              <a:t>de </a:t>
            </a:r>
            <a:r>
              <a:rPr lang="fr-FR" dirty="0" smtClean="0">
                <a:solidFill>
                  <a:srgbClr val="FFFF00"/>
                </a:solidFill>
              </a:rPr>
              <a:t>fluorescence et la concentration</a:t>
            </a:r>
            <a:endParaRPr lang="fr-FR" dirty="0">
              <a:solidFill>
                <a:srgbClr val="FFFF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bg1"/>
                </a:solidFill>
              </a:rPr>
              <a:t>Appareillage</a:t>
            </a:r>
            <a:endParaRPr lang="fr-FR" b="1" dirty="0">
              <a:solidFill>
                <a:schemeClr val="bg1"/>
              </a:solidFill>
            </a:endParaRPr>
          </a:p>
        </p:txBody>
      </p:sp>
      <p:sp>
        <p:nvSpPr>
          <p:cNvPr id="3" name="Espace réservé du contenu 2"/>
          <p:cNvSpPr>
            <a:spLocks noGrp="1"/>
          </p:cNvSpPr>
          <p:nvPr>
            <p:ph idx="1"/>
          </p:nvPr>
        </p:nvSpPr>
        <p:spPr>
          <a:xfrm>
            <a:off x="214282" y="1600200"/>
            <a:ext cx="8715436" cy="4525963"/>
          </a:xfrm>
        </p:spPr>
        <p:txBody>
          <a:bodyPr/>
          <a:lstStyle/>
          <a:p>
            <a:pPr algn="just">
              <a:buNone/>
            </a:pPr>
            <a:r>
              <a:rPr lang="fr-FR" b="1" dirty="0" smtClean="0">
                <a:solidFill>
                  <a:schemeClr val="bg1"/>
                </a:solidFill>
              </a:rPr>
              <a:t>    </a:t>
            </a:r>
            <a:r>
              <a:rPr lang="fr-FR" dirty="0" smtClean="0">
                <a:solidFill>
                  <a:schemeClr val="bg1"/>
                </a:solidFill>
              </a:rPr>
              <a:t>La source excitatrice est constituée d’une source polychromatique, le plus souvent une </a:t>
            </a:r>
            <a:r>
              <a:rPr lang="fr-FR" u="sng" dirty="0" smtClean="0">
                <a:solidFill>
                  <a:schemeClr val="bg1"/>
                </a:solidFill>
              </a:rPr>
              <a:t>lampe à arc xénon</a:t>
            </a:r>
            <a:r>
              <a:rPr lang="fr-FR" dirty="0" smtClean="0">
                <a:solidFill>
                  <a:schemeClr val="bg1"/>
                </a:solidFill>
              </a:rPr>
              <a:t> de 150 à 800 watts pour les appareils les plus simples, cette lampe émettent une </a:t>
            </a:r>
            <a:r>
              <a:rPr lang="fr-FR" dirty="0">
                <a:solidFill>
                  <a:schemeClr val="bg1"/>
                </a:solidFill>
              </a:rPr>
              <a:t>lumière polychromatique qui couvre la totalité du spectre d’intérêt</a:t>
            </a:r>
            <a:r>
              <a:rPr lang="fr-FR" dirty="0" smtClean="0">
                <a:solidFill>
                  <a:schemeClr val="bg1"/>
                </a:solidFill>
              </a:rPr>
              <a:t> et </a:t>
            </a:r>
            <a:r>
              <a:rPr lang="fr-FR" u="sng" dirty="0" smtClean="0">
                <a:solidFill>
                  <a:schemeClr val="bg1"/>
                </a:solidFill>
              </a:rPr>
              <a:t>d’un laser </a:t>
            </a:r>
            <a:r>
              <a:rPr lang="fr-FR" dirty="0" smtClean="0">
                <a:solidFill>
                  <a:schemeClr val="bg1"/>
                </a:solidFill>
              </a:rPr>
              <a:t>continu pour les montages plus complexes.  </a:t>
            </a:r>
          </a:p>
          <a:p>
            <a:pPr algn="just"/>
            <a:endParaRPr lang="fr-FR" dirty="0"/>
          </a:p>
        </p:txBody>
      </p:sp>
      <p:pic>
        <p:nvPicPr>
          <p:cNvPr id="2052" name="Picture 4"/>
          <p:cNvPicPr>
            <a:picLocks noChangeAspect="1" noChangeArrowheads="1"/>
          </p:cNvPicPr>
          <p:nvPr/>
        </p:nvPicPr>
        <p:blipFill>
          <a:blip r:embed="rId2"/>
          <a:srcRect/>
          <a:stretch>
            <a:fillRect/>
          </a:stretch>
        </p:blipFill>
        <p:spPr bwMode="auto">
          <a:xfrm>
            <a:off x="5643570" y="4572009"/>
            <a:ext cx="2152650" cy="1428760"/>
          </a:xfrm>
          <a:prstGeom prst="rect">
            <a:avLst/>
          </a:prstGeom>
          <a:noFill/>
          <a:ln w="9525">
            <a:noFill/>
            <a:miter lim="800000"/>
            <a:headEnd/>
            <a:tailEnd/>
          </a:ln>
          <a:effectLst/>
        </p:spPr>
      </p:pic>
      <p:sp>
        <p:nvSpPr>
          <p:cNvPr id="8" name="ZoneTexte 7"/>
          <p:cNvSpPr txBox="1"/>
          <p:nvPr/>
        </p:nvSpPr>
        <p:spPr>
          <a:xfrm>
            <a:off x="5286380" y="6215082"/>
            <a:ext cx="3071834" cy="369332"/>
          </a:xfrm>
          <a:prstGeom prst="rect">
            <a:avLst/>
          </a:prstGeom>
          <a:noFill/>
        </p:spPr>
        <p:txBody>
          <a:bodyPr wrap="square" rtlCol="0">
            <a:spAutoFit/>
          </a:bodyPr>
          <a:lstStyle/>
          <a:p>
            <a:pPr algn="ctr"/>
            <a:r>
              <a:rPr lang="fr-FR" dirty="0" smtClean="0">
                <a:solidFill>
                  <a:srgbClr val="FFFF00"/>
                </a:solidFill>
              </a:rPr>
              <a:t>Lampe à  arc xénon</a:t>
            </a:r>
            <a:endParaRPr lang="fr-FR" dirty="0">
              <a:solidFill>
                <a:srgbClr val="FFFF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r>
              <a:rPr lang="fr-FR" b="1" dirty="0" smtClean="0">
                <a:solidFill>
                  <a:schemeClr val="bg1"/>
                </a:solidFill>
              </a:rPr>
              <a:t>Fluorimétre:</a:t>
            </a:r>
          </a:p>
          <a:p>
            <a:pPr algn="just">
              <a:buNone/>
            </a:pPr>
            <a:r>
              <a:rPr lang="fr-FR" b="1" dirty="0" smtClean="0">
                <a:solidFill>
                  <a:schemeClr val="bg1"/>
                </a:solidFill>
              </a:rPr>
              <a:t>    </a:t>
            </a:r>
            <a:r>
              <a:rPr lang="fr-FR" dirty="0" smtClean="0">
                <a:solidFill>
                  <a:schemeClr val="bg1"/>
                </a:solidFill>
              </a:rPr>
              <a:t>Un filtre primaire et un filtre secondaire permettant de sélectionner la longueur d’onde recherchée pour la mesure (</a:t>
            </a:r>
            <a:r>
              <a:rPr lang="el-GR" dirty="0" smtClean="0">
                <a:solidFill>
                  <a:schemeClr val="bg1"/>
                </a:solidFill>
              </a:rPr>
              <a:t>λ</a:t>
            </a:r>
            <a:r>
              <a:rPr lang="fr-FR" dirty="0" smtClean="0">
                <a:solidFill>
                  <a:schemeClr val="bg1"/>
                </a:solidFill>
              </a:rPr>
              <a:t>=Cts).</a:t>
            </a:r>
          </a:p>
          <a:p>
            <a:pPr algn="just">
              <a:buNone/>
            </a:pPr>
            <a:r>
              <a:rPr lang="fr-FR" dirty="0" smtClean="0">
                <a:solidFill>
                  <a:schemeClr val="bg1"/>
                </a:solidFill>
              </a:rPr>
              <a:t>    On </a:t>
            </a:r>
            <a:r>
              <a:rPr lang="fr-FR" dirty="0">
                <a:solidFill>
                  <a:schemeClr val="bg1"/>
                </a:solidFill>
              </a:rPr>
              <a:t>peut trouver des appareils mono faisceau ou double faisceau comparant le flux émis à celui d’un faisceau de référence</a:t>
            </a:r>
            <a:r>
              <a:rPr lang="fr-FR" dirty="0" smtClean="0">
                <a:solidFill>
                  <a:schemeClr val="bg1"/>
                </a:solidFill>
              </a:rPr>
              <a:t>.</a:t>
            </a:r>
          </a:p>
          <a:p>
            <a:pPr algn="just">
              <a:buNone/>
            </a:pPr>
            <a:r>
              <a:rPr lang="fr-FR" dirty="0" smtClean="0">
                <a:solidFill>
                  <a:schemeClr val="bg1"/>
                </a:solidFill>
              </a:rPr>
              <a:t>Ainsi </a:t>
            </a:r>
            <a:endParaRPr lang="fr-FR" dirty="0">
              <a:solidFill>
                <a:schemeClr val="bg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Connecteur droit avec flèche 5"/>
          <p:cNvCxnSpPr>
            <a:stCxn id="4" idx="4"/>
          </p:cNvCxnSpPr>
          <p:nvPr/>
        </p:nvCxnSpPr>
        <p:spPr>
          <a:xfrm rot="5400000">
            <a:off x="1821637" y="4964917"/>
            <a:ext cx="642942" cy="1588"/>
          </a:xfrm>
          <a:prstGeom prst="straightConnector1">
            <a:avLst/>
          </a:prstGeom>
          <a:ln>
            <a:solidFill>
              <a:schemeClr val="tx2">
                <a:lumMod val="20000"/>
                <a:lumOff val="8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8" name="Connecteur droit avec flèche 17"/>
          <p:cNvCxnSpPr>
            <a:stCxn id="14" idx="2"/>
          </p:cNvCxnSpPr>
          <p:nvPr/>
        </p:nvCxnSpPr>
        <p:spPr>
          <a:xfrm rot="16200000" flipH="1">
            <a:off x="5947181" y="5089933"/>
            <a:ext cx="1071572" cy="35721"/>
          </a:xfrm>
          <a:prstGeom prst="straightConnector1">
            <a:avLst/>
          </a:prstGeom>
          <a:ln>
            <a:solidFill>
              <a:schemeClr val="tx2">
                <a:lumMod val="20000"/>
                <a:lumOff val="8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Connecteur droit 23"/>
          <p:cNvCxnSpPr/>
          <p:nvPr/>
        </p:nvCxnSpPr>
        <p:spPr>
          <a:xfrm rot="16200000" flipV="1">
            <a:off x="6322231" y="5036355"/>
            <a:ext cx="428628" cy="357190"/>
          </a:xfrm>
          <a:prstGeom prst="line">
            <a:avLst/>
          </a:prstGeom>
          <a:ln>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grpSp>
        <p:nvGrpSpPr>
          <p:cNvPr id="38" name="Groupe 37"/>
          <p:cNvGrpSpPr/>
          <p:nvPr/>
        </p:nvGrpSpPr>
        <p:grpSpPr>
          <a:xfrm>
            <a:off x="1428728" y="2643182"/>
            <a:ext cx="6215106" cy="3429024"/>
            <a:chOff x="214282" y="2714620"/>
            <a:chExt cx="6215106" cy="3429024"/>
          </a:xfrm>
        </p:grpSpPr>
        <p:sp>
          <p:nvSpPr>
            <p:cNvPr id="4" name="Ellipse 3"/>
            <p:cNvSpPr/>
            <p:nvPr/>
          </p:nvSpPr>
          <p:spPr>
            <a:xfrm>
              <a:off x="714348" y="3286124"/>
              <a:ext cx="428628" cy="1428760"/>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fr-FR" sz="1600" dirty="0" smtClean="0">
                  <a:solidFill>
                    <a:srgbClr val="FFFF00"/>
                  </a:solidFill>
                </a:rPr>
                <a:t>Lampe à xénon</a:t>
              </a:r>
              <a:endParaRPr lang="fr-FR" sz="1600" dirty="0">
                <a:solidFill>
                  <a:srgbClr val="FFFF00"/>
                </a:solidFill>
              </a:endParaRPr>
            </a:p>
          </p:txBody>
        </p:sp>
        <p:cxnSp>
          <p:nvCxnSpPr>
            <p:cNvPr id="8" name="Connecteur droit 7"/>
            <p:cNvCxnSpPr/>
            <p:nvPr/>
          </p:nvCxnSpPr>
          <p:spPr>
            <a:xfrm rot="16200000" flipH="1">
              <a:off x="678629" y="5179231"/>
              <a:ext cx="500066" cy="428628"/>
            </a:xfrm>
            <a:prstGeom prst="line">
              <a:avLst/>
            </a:prstGeom>
            <a:ln>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flipV="1">
              <a:off x="928662" y="5286388"/>
              <a:ext cx="4357718" cy="71438"/>
            </a:xfrm>
            <a:prstGeom prst="straightConnector1">
              <a:avLst/>
            </a:prstGeom>
            <a:ln>
              <a:solidFill>
                <a:schemeClr val="tx2">
                  <a:lumMod val="20000"/>
                  <a:lumOff val="8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a:stCxn id="4" idx="6"/>
            </p:cNvCxnSpPr>
            <p:nvPr/>
          </p:nvCxnSpPr>
          <p:spPr>
            <a:xfrm>
              <a:off x="1142976" y="4000504"/>
              <a:ext cx="3857652" cy="1588"/>
            </a:xfrm>
            <a:prstGeom prst="straightConnector1">
              <a:avLst/>
            </a:prstGeom>
            <a:ln>
              <a:solidFill>
                <a:schemeClr val="tx2">
                  <a:lumMod val="20000"/>
                  <a:lumOff val="80000"/>
                </a:schemeClr>
              </a:solidFill>
              <a:tailEnd type="arrow"/>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5000628" y="3571876"/>
              <a:ext cx="500066" cy="10715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fr-FR" sz="1400" dirty="0" smtClean="0">
                  <a:solidFill>
                    <a:srgbClr val="FFFF00"/>
                  </a:solidFill>
                </a:rPr>
                <a:t>Substance fluorescente</a:t>
              </a:r>
              <a:endParaRPr lang="fr-FR" sz="1400" dirty="0">
                <a:solidFill>
                  <a:srgbClr val="FFFF00"/>
                </a:solidFill>
              </a:endParaRPr>
            </a:p>
          </p:txBody>
        </p:sp>
        <p:sp>
          <p:nvSpPr>
            <p:cNvPr id="15" name="Rectangle 14"/>
            <p:cNvSpPr/>
            <p:nvPr/>
          </p:nvSpPr>
          <p:spPr>
            <a:xfrm>
              <a:off x="2285984" y="3286124"/>
              <a:ext cx="71438" cy="12858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Rectangle 21"/>
            <p:cNvSpPr/>
            <p:nvPr/>
          </p:nvSpPr>
          <p:spPr>
            <a:xfrm>
              <a:off x="4429124" y="5786454"/>
              <a:ext cx="1714512"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FF00"/>
                  </a:solidFill>
                </a:rPr>
                <a:t>Récepteur</a:t>
              </a:r>
              <a:endParaRPr lang="fr-FR" dirty="0">
                <a:solidFill>
                  <a:srgbClr val="FFFF00"/>
                </a:solidFill>
              </a:endParaRPr>
            </a:p>
          </p:txBody>
        </p:sp>
        <p:sp>
          <p:nvSpPr>
            <p:cNvPr id="29" name="Rectangle 28"/>
            <p:cNvSpPr/>
            <p:nvPr/>
          </p:nvSpPr>
          <p:spPr>
            <a:xfrm>
              <a:off x="4857752" y="4857760"/>
              <a:ext cx="928694" cy="714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0" name="ZoneTexte 29"/>
            <p:cNvSpPr txBox="1"/>
            <p:nvPr/>
          </p:nvSpPr>
          <p:spPr>
            <a:xfrm>
              <a:off x="2428860" y="3429000"/>
              <a:ext cx="1285884" cy="523220"/>
            </a:xfrm>
            <a:prstGeom prst="rect">
              <a:avLst/>
            </a:prstGeom>
            <a:noFill/>
          </p:spPr>
          <p:txBody>
            <a:bodyPr wrap="square" rtlCol="0">
              <a:spAutoFit/>
            </a:bodyPr>
            <a:lstStyle/>
            <a:p>
              <a:r>
                <a:rPr lang="fr-FR" sz="1400" dirty="0" smtClean="0">
                  <a:solidFill>
                    <a:srgbClr val="FFFF00"/>
                  </a:solidFill>
                </a:rPr>
                <a:t>Faisceau d’excitation</a:t>
              </a:r>
              <a:endParaRPr lang="fr-FR" sz="1400" dirty="0">
                <a:solidFill>
                  <a:srgbClr val="FFFF00"/>
                </a:solidFill>
              </a:endParaRPr>
            </a:p>
          </p:txBody>
        </p:sp>
        <p:sp>
          <p:nvSpPr>
            <p:cNvPr id="31" name="ZoneTexte 30"/>
            <p:cNvSpPr txBox="1"/>
            <p:nvPr/>
          </p:nvSpPr>
          <p:spPr>
            <a:xfrm>
              <a:off x="1785918" y="2714620"/>
              <a:ext cx="430887" cy="2003653"/>
            </a:xfrm>
            <a:prstGeom prst="rect">
              <a:avLst/>
            </a:prstGeom>
            <a:noFill/>
          </p:spPr>
          <p:txBody>
            <a:bodyPr vert="vert270" wrap="square" rtlCol="0">
              <a:spAutoFit/>
            </a:bodyPr>
            <a:lstStyle/>
            <a:p>
              <a:r>
                <a:rPr lang="fr-FR" sz="1400" dirty="0" smtClean="0">
                  <a:solidFill>
                    <a:srgbClr val="FFFF00"/>
                  </a:solidFill>
                </a:rPr>
                <a:t>Filtre</a:t>
              </a:r>
              <a:r>
                <a:rPr lang="fr-FR" sz="1600" dirty="0" smtClean="0">
                  <a:solidFill>
                    <a:srgbClr val="FFFF00"/>
                  </a:solidFill>
                </a:rPr>
                <a:t> d’excitation</a:t>
              </a:r>
              <a:endParaRPr lang="fr-FR" sz="1600" dirty="0">
                <a:solidFill>
                  <a:srgbClr val="FFFF00"/>
                </a:solidFill>
              </a:endParaRPr>
            </a:p>
          </p:txBody>
        </p:sp>
        <p:sp>
          <p:nvSpPr>
            <p:cNvPr id="34" name="ZoneTexte 33"/>
            <p:cNvSpPr txBox="1"/>
            <p:nvPr/>
          </p:nvSpPr>
          <p:spPr>
            <a:xfrm>
              <a:off x="4643438" y="4929198"/>
              <a:ext cx="1785950" cy="338554"/>
            </a:xfrm>
            <a:prstGeom prst="rect">
              <a:avLst/>
            </a:prstGeom>
            <a:noFill/>
          </p:spPr>
          <p:txBody>
            <a:bodyPr wrap="square" rtlCol="0">
              <a:spAutoFit/>
            </a:bodyPr>
            <a:lstStyle/>
            <a:p>
              <a:r>
                <a:rPr lang="fr-FR" sz="1600" dirty="0" smtClean="0">
                  <a:solidFill>
                    <a:srgbClr val="FFFF00"/>
                  </a:solidFill>
                </a:rPr>
                <a:t>Filtre </a:t>
              </a:r>
              <a:r>
                <a:rPr lang="fr-FR" sz="1400" dirty="0" smtClean="0">
                  <a:solidFill>
                    <a:srgbClr val="FFFF00"/>
                  </a:solidFill>
                </a:rPr>
                <a:t>d’émission</a:t>
              </a:r>
              <a:endParaRPr lang="fr-FR" sz="1600" dirty="0">
                <a:solidFill>
                  <a:srgbClr val="FFFF00"/>
                </a:solidFill>
              </a:endParaRPr>
            </a:p>
          </p:txBody>
        </p:sp>
        <p:sp>
          <p:nvSpPr>
            <p:cNvPr id="36" name="ZoneTexte 35"/>
            <p:cNvSpPr txBox="1"/>
            <p:nvPr/>
          </p:nvSpPr>
          <p:spPr>
            <a:xfrm>
              <a:off x="214282" y="4643447"/>
              <a:ext cx="1143008" cy="800219"/>
            </a:xfrm>
            <a:prstGeom prst="rect">
              <a:avLst/>
            </a:prstGeom>
            <a:noFill/>
          </p:spPr>
          <p:txBody>
            <a:bodyPr wrap="square" rtlCol="0">
              <a:spAutoFit/>
            </a:bodyPr>
            <a:lstStyle/>
            <a:p>
              <a:r>
                <a:rPr lang="fr-FR" sz="1400" dirty="0" smtClean="0">
                  <a:solidFill>
                    <a:srgbClr val="FFFF00"/>
                  </a:solidFill>
                </a:rPr>
                <a:t>Faisceau de référence</a:t>
              </a:r>
            </a:p>
            <a:p>
              <a:endParaRPr lang="fr-FR" dirty="0"/>
            </a:p>
          </p:txBody>
        </p:sp>
      </p:grpSp>
      <p:sp>
        <p:nvSpPr>
          <p:cNvPr id="39" name="ZoneTexte 38"/>
          <p:cNvSpPr txBox="1"/>
          <p:nvPr/>
        </p:nvSpPr>
        <p:spPr>
          <a:xfrm>
            <a:off x="2285984" y="6215082"/>
            <a:ext cx="4643470" cy="400110"/>
          </a:xfrm>
          <a:prstGeom prst="rect">
            <a:avLst/>
          </a:prstGeom>
          <a:noFill/>
        </p:spPr>
        <p:txBody>
          <a:bodyPr wrap="square" rtlCol="0">
            <a:spAutoFit/>
          </a:bodyPr>
          <a:lstStyle/>
          <a:p>
            <a:pPr algn="ctr"/>
            <a:r>
              <a:rPr lang="fr-FR" sz="2000" b="1" dirty="0" smtClean="0">
                <a:solidFill>
                  <a:schemeClr val="bg1"/>
                </a:solidFill>
              </a:rPr>
              <a:t>Fluorimétre double faisceau</a:t>
            </a:r>
            <a:endParaRPr lang="fr-FR" sz="2000" b="1" dirty="0">
              <a:solidFill>
                <a:schemeClr val="bg1"/>
              </a:solidFill>
            </a:endParaRPr>
          </a:p>
        </p:txBody>
      </p:sp>
      <p:sp>
        <p:nvSpPr>
          <p:cNvPr id="40" name="ZoneTexte 39"/>
          <p:cNvSpPr txBox="1"/>
          <p:nvPr/>
        </p:nvSpPr>
        <p:spPr>
          <a:xfrm>
            <a:off x="428596" y="357166"/>
            <a:ext cx="8358246" cy="1569660"/>
          </a:xfrm>
          <a:prstGeom prst="rect">
            <a:avLst/>
          </a:prstGeom>
          <a:noFill/>
        </p:spPr>
        <p:txBody>
          <a:bodyPr wrap="square" rtlCol="0">
            <a:spAutoFit/>
          </a:bodyPr>
          <a:lstStyle/>
          <a:p>
            <a:r>
              <a:rPr lang="fr-FR" sz="2400" dirty="0" smtClean="0">
                <a:solidFill>
                  <a:schemeClr val="bg1"/>
                </a:solidFill>
              </a:rPr>
              <a:t>Un récepteur reçoit alternativement une partie du faisceau de référence ( réglé auparavant ) et une partie du faisceau d’émission de fluorescence, la différence entre ces deux faisceaux </a:t>
            </a:r>
            <a:r>
              <a:rPr lang="fr-FR" sz="2400" u="sng" dirty="0" smtClean="0">
                <a:solidFill>
                  <a:schemeClr val="bg1"/>
                </a:solidFill>
              </a:rPr>
              <a:t>produit</a:t>
            </a:r>
            <a:r>
              <a:rPr lang="fr-FR" sz="2400" dirty="0" smtClean="0">
                <a:solidFill>
                  <a:schemeClr val="bg1"/>
                </a:solidFill>
              </a:rPr>
              <a:t> un signal.  </a:t>
            </a:r>
            <a:endParaRPr lang="fr-FR" sz="2400"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42918"/>
            <a:ext cx="8686800" cy="5483245"/>
          </a:xfrm>
        </p:spPr>
        <p:txBody>
          <a:bodyPr>
            <a:normAutofit/>
          </a:bodyPr>
          <a:lstStyle/>
          <a:p>
            <a:pPr>
              <a:buNone/>
            </a:pPr>
            <a:r>
              <a:rPr lang="fr-FR" b="1" dirty="0" smtClean="0">
                <a:solidFill>
                  <a:schemeClr val="bg1"/>
                </a:solidFill>
              </a:rPr>
              <a:t>Spectrofluorimétre:</a:t>
            </a:r>
          </a:p>
          <a:p>
            <a:pPr>
              <a:buNone/>
            </a:pPr>
            <a:r>
              <a:rPr lang="fr-FR" dirty="0">
                <a:solidFill>
                  <a:schemeClr val="bg1"/>
                </a:solidFill>
              </a:rPr>
              <a:t>L’étude est plus </a:t>
            </a:r>
            <a:r>
              <a:rPr lang="fr-FR" dirty="0" smtClean="0">
                <a:solidFill>
                  <a:schemeClr val="bg1"/>
                </a:solidFill>
              </a:rPr>
              <a:t>complète </a:t>
            </a:r>
            <a:r>
              <a:rPr lang="fr-FR" dirty="0">
                <a:solidFill>
                  <a:schemeClr val="bg1"/>
                </a:solidFill>
              </a:rPr>
              <a:t>des composés fluorescents, notamment par l’enregistrement  de leurs spectres d’émission et d’excitation. </a:t>
            </a:r>
          </a:p>
          <a:p>
            <a:pPr>
              <a:buNone/>
            </a:pPr>
            <a:r>
              <a:rPr lang="fr-FR" dirty="0" smtClean="0">
                <a:solidFill>
                  <a:schemeClr val="bg1"/>
                </a:solidFill>
              </a:rPr>
              <a:t>Un Spectrofluorimétre contient deux </a:t>
            </a:r>
            <a:r>
              <a:rPr lang="fr-FR" dirty="0">
                <a:solidFill>
                  <a:schemeClr val="bg1"/>
                </a:solidFill>
              </a:rPr>
              <a:t>monochromateurs </a:t>
            </a:r>
            <a:r>
              <a:rPr lang="fr-FR" dirty="0" smtClean="0">
                <a:solidFill>
                  <a:schemeClr val="bg1"/>
                </a:solidFill>
              </a:rPr>
              <a:t>motorisés pouvant balayer chacun une bande spectrale: </a:t>
            </a:r>
            <a:r>
              <a:rPr lang="fr-FR" dirty="0">
                <a:solidFill>
                  <a:schemeClr val="bg1"/>
                </a:solidFill>
              </a:rPr>
              <a:t>on </a:t>
            </a:r>
            <a:r>
              <a:rPr lang="fr-FR" dirty="0" smtClean="0">
                <a:solidFill>
                  <a:schemeClr val="bg1"/>
                </a:solidFill>
              </a:rPr>
              <a:t>peut choisir </a:t>
            </a:r>
            <a:r>
              <a:rPr lang="fr-FR" dirty="0">
                <a:solidFill>
                  <a:schemeClr val="bg1"/>
                </a:solidFill>
              </a:rPr>
              <a:t>les longueurs d’onde d’excitation et d’émission</a:t>
            </a:r>
            <a:r>
              <a:rPr lang="fr-FR" dirty="0" smtClean="0">
                <a:solidFill>
                  <a:schemeClr val="bg1"/>
                </a:solidFill>
              </a:rPr>
              <a:t>. </a:t>
            </a:r>
          </a:p>
          <a:p>
            <a:pPr>
              <a:buNone/>
            </a:pPr>
            <a:endParaRPr lang="fr-FR" u="sng" dirty="0">
              <a:solidFill>
                <a:srgbClr val="FFFF00"/>
              </a:solidFill>
            </a:endParaRPr>
          </a:p>
          <a:p>
            <a:pPr>
              <a:buNone/>
            </a:pPr>
            <a:endParaRPr lang="fr-FR" b="1" dirty="0" smtClean="0">
              <a:solidFill>
                <a:srgbClr val="FFFF00"/>
              </a:solidFill>
            </a:endParaRPr>
          </a:p>
          <a:p>
            <a:pPr>
              <a:buNone/>
            </a:pPr>
            <a:endParaRPr lang="fr-FR" b="1" dirty="0" smtClean="0">
              <a:solidFill>
                <a:srgbClr val="FFFF00"/>
              </a:solidFill>
            </a:endParaRPr>
          </a:p>
          <a:p>
            <a:pPr>
              <a:buNone/>
            </a:pPr>
            <a:endParaRPr lang="fr-FR" b="1" dirty="0">
              <a:solidFill>
                <a:srgbClr val="FFFF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srcRect/>
          <a:stretch>
            <a:fillRect/>
          </a:stretch>
        </p:blipFill>
        <p:spPr bwMode="auto">
          <a:xfrm>
            <a:off x="500034" y="1428736"/>
            <a:ext cx="8229600" cy="3824792"/>
          </a:xfrm>
          <a:prstGeom prst="rect">
            <a:avLst/>
          </a:prstGeom>
          <a:noFill/>
          <a:ln w="9525">
            <a:noFill/>
            <a:miter lim="800000"/>
            <a:headEnd/>
            <a:tailEnd/>
          </a:ln>
          <a:effectLst/>
        </p:spPr>
      </p:pic>
      <p:sp>
        <p:nvSpPr>
          <p:cNvPr id="5" name="ZoneTexte 4"/>
          <p:cNvSpPr txBox="1"/>
          <p:nvPr/>
        </p:nvSpPr>
        <p:spPr>
          <a:xfrm>
            <a:off x="2428860" y="5429264"/>
            <a:ext cx="3714776" cy="400110"/>
          </a:xfrm>
          <a:prstGeom prst="rect">
            <a:avLst/>
          </a:prstGeom>
          <a:noFill/>
        </p:spPr>
        <p:txBody>
          <a:bodyPr wrap="square" rtlCol="0">
            <a:spAutoFit/>
          </a:bodyPr>
          <a:lstStyle/>
          <a:p>
            <a:pPr algn="ctr"/>
            <a:r>
              <a:rPr lang="fr-FR" sz="2000" b="1" dirty="0" smtClean="0">
                <a:solidFill>
                  <a:srgbClr val="FFFF00"/>
                </a:solidFill>
              </a:rPr>
              <a:t>Spectrofluorimétre</a:t>
            </a:r>
            <a:endParaRPr lang="fr-FR" sz="2000" b="1" dirty="0">
              <a:solidFill>
                <a:srgbClr val="FFFF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srcRect/>
          <a:stretch>
            <a:fillRect/>
          </a:stretch>
        </p:blipFill>
        <p:spPr bwMode="auto">
          <a:xfrm>
            <a:off x="1571604" y="2357431"/>
            <a:ext cx="6046983" cy="3071834"/>
          </a:xfrm>
          <a:prstGeom prst="rect">
            <a:avLst/>
          </a:prstGeom>
          <a:noFill/>
          <a:ln w="9525">
            <a:noFill/>
            <a:miter lim="800000"/>
            <a:headEnd/>
            <a:tailEnd/>
          </a:ln>
          <a:effectLst/>
        </p:spPr>
      </p:pic>
      <p:sp>
        <p:nvSpPr>
          <p:cNvPr id="5" name="ZoneTexte 4"/>
          <p:cNvSpPr txBox="1"/>
          <p:nvPr/>
        </p:nvSpPr>
        <p:spPr>
          <a:xfrm>
            <a:off x="357158" y="357166"/>
            <a:ext cx="8072494" cy="2215991"/>
          </a:xfrm>
          <a:prstGeom prst="rect">
            <a:avLst/>
          </a:prstGeom>
          <a:noFill/>
        </p:spPr>
        <p:txBody>
          <a:bodyPr wrap="square" rtlCol="0">
            <a:spAutoFit/>
          </a:bodyPr>
          <a:lstStyle/>
          <a:p>
            <a:r>
              <a:rPr lang="fr-FR" sz="2400" dirty="0" smtClean="0">
                <a:solidFill>
                  <a:schemeClr val="bg1"/>
                </a:solidFill>
              </a:rPr>
              <a:t>On obtient le spectre d’émission en maintenant </a:t>
            </a:r>
            <a:r>
              <a:rPr lang="el-GR" sz="2400" dirty="0" smtClean="0">
                <a:solidFill>
                  <a:schemeClr val="bg1"/>
                </a:solidFill>
              </a:rPr>
              <a:t>λ</a:t>
            </a:r>
            <a:r>
              <a:rPr lang="fr-FR" sz="2400" dirty="0" smtClean="0">
                <a:solidFill>
                  <a:schemeClr val="bg1"/>
                </a:solidFill>
              </a:rPr>
              <a:t> d’excitation fixe et le spectre d’excitation en maintenant </a:t>
            </a:r>
            <a:r>
              <a:rPr lang="el-GR" sz="2400" dirty="0" smtClean="0">
                <a:solidFill>
                  <a:schemeClr val="bg1"/>
                </a:solidFill>
              </a:rPr>
              <a:t>λ</a:t>
            </a:r>
            <a:r>
              <a:rPr lang="fr-FR" sz="2400" dirty="0" smtClean="0">
                <a:solidFill>
                  <a:schemeClr val="bg1"/>
                </a:solidFill>
              </a:rPr>
              <a:t> d’émission fixe, ainsi ces appareils  disposent de logiciels qui peuvent déterminer automatiquement le meilleur couple de longueurs d’onde excitation/émission.  </a:t>
            </a:r>
          </a:p>
          <a:p>
            <a:endParaRPr lang="fr-FR" dirty="0"/>
          </a:p>
        </p:txBody>
      </p:sp>
      <p:sp>
        <p:nvSpPr>
          <p:cNvPr id="6" name="ZoneTexte 5"/>
          <p:cNvSpPr txBox="1"/>
          <p:nvPr/>
        </p:nvSpPr>
        <p:spPr>
          <a:xfrm>
            <a:off x="0" y="5715016"/>
            <a:ext cx="9144000" cy="707886"/>
          </a:xfrm>
          <a:prstGeom prst="rect">
            <a:avLst/>
          </a:prstGeom>
          <a:noFill/>
        </p:spPr>
        <p:txBody>
          <a:bodyPr wrap="square" rtlCol="0">
            <a:spAutoFit/>
          </a:bodyPr>
          <a:lstStyle/>
          <a:p>
            <a:pPr algn="ctr"/>
            <a:r>
              <a:rPr lang="fr-FR" sz="2000" b="1" dirty="0" smtClean="0">
                <a:solidFill>
                  <a:schemeClr val="bg1"/>
                </a:solidFill>
                <a:latin typeface="+mj-lt"/>
              </a:rPr>
              <a:t>Matrice d’émission-excitation: représentation </a:t>
            </a:r>
            <a:r>
              <a:rPr lang="fr-FR" sz="2000" b="1" dirty="0">
                <a:solidFill>
                  <a:schemeClr val="bg1"/>
                </a:solidFill>
                <a:latin typeface="+mj-lt"/>
              </a:rPr>
              <a:t>3D de l’intensité émise en fonction des</a:t>
            </a:r>
          </a:p>
          <a:p>
            <a:pPr algn="ctr"/>
            <a:r>
              <a:rPr lang="fr-FR" sz="2000" b="1" dirty="0">
                <a:solidFill>
                  <a:schemeClr val="bg1"/>
                </a:solidFill>
                <a:latin typeface="+mj-lt"/>
              </a:rPr>
              <a:t>longueurs d’onde d’émission et d’excitation.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4000" b="1" dirty="0">
                <a:solidFill>
                  <a:schemeClr val="bg1"/>
                </a:solidFill>
                <a:latin typeface="+mn-lt"/>
                <a:ea typeface="+mn-ea"/>
                <a:cs typeface="+mn-cs"/>
              </a:rPr>
              <a:t>Spectre de fluorescence</a:t>
            </a:r>
            <a:r>
              <a:rPr lang="fr-FR" dirty="0" smtClean="0">
                <a:solidFill>
                  <a:schemeClr val="bg1"/>
                </a:solidFill>
              </a:rPr>
              <a:t/>
            </a:r>
            <a:br>
              <a:rPr lang="fr-FR" dirty="0" smtClean="0">
                <a:solidFill>
                  <a:schemeClr val="bg1"/>
                </a:solidFill>
              </a:rPr>
            </a:br>
            <a:endParaRPr lang="fr-FR" dirty="0">
              <a:solidFill>
                <a:schemeClr val="bg1"/>
              </a:solidFill>
            </a:endParaRPr>
          </a:p>
        </p:txBody>
      </p:sp>
      <p:sp>
        <p:nvSpPr>
          <p:cNvPr id="3" name="Espace réservé du contenu 2"/>
          <p:cNvSpPr>
            <a:spLocks noGrp="1"/>
          </p:cNvSpPr>
          <p:nvPr>
            <p:ph idx="1"/>
          </p:nvPr>
        </p:nvSpPr>
        <p:spPr/>
        <p:txBody>
          <a:bodyPr>
            <a:normAutofit fontScale="85000" lnSpcReduction="10000"/>
          </a:bodyPr>
          <a:lstStyle/>
          <a:p>
            <a:pPr>
              <a:buNone/>
            </a:pPr>
            <a:r>
              <a:rPr lang="fr-FR" dirty="0" smtClean="0"/>
              <a:t> </a:t>
            </a:r>
            <a:r>
              <a:rPr lang="fr-FR" dirty="0" smtClean="0">
                <a:solidFill>
                  <a:schemeClr val="bg1"/>
                </a:solidFill>
              </a:rPr>
              <a:t>Pour obtenir un spectre de fluorescence (qui détermine  </a:t>
            </a:r>
            <a:r>
              <a:rPr lang="el-GR" dirty="0" smtClean="0">
                <a:solidFill>
                  <a:schemeClr val="bg1"/>
                </a:solidFill>
              </a:rPr>
              <a:t>λ</a:t>
            </a:r>
            <a:r>
              <a:rPr lang="fr-FR" dirty="0" smtClean="0">
                <a:solidFill>
                  <a:schemeClr val="bg1"/>
                </a:solidFill>
              </a:rPr>
              <a:t>max on cherche d’abord le spectre d’excitation de l’échantillon (le spectre d’absorption).</a:t>
            </a:r>
          </a:p>
          <a:p>
            <a:pPr>
              <a:buNone/>
            </a:pPr>
            <a:r>
              <a:rPr lang="fr-FR" dirty="0" smtClean="0">
                <a:solidFill>
                  <a:schemeClr val="bg1"/>
                </a:solidFill>
              </a:rPr>
              <a:t>Un dispositif permet d’enregistrer la densité optique de la substance en fonction de </a:t>
            </a:r>
            <a:r>
              <a:rPr lang="el-GR" dirty="0" smtClean="0">
                <a:solidFill>
                  <a:schemeClr val="bg1"/>
                </a:solidFill>
              </a:rPr>
              <a:t>λ</a:t>
            </a:r>
            <a:r>
              <a:rPr lang="fr-FR" dirty="0" smtClean="0">
                <a:solidFill>
                  <a:schemeClr val="bg1"/>
                </a:solidFill>
              </a:rPr>
              <a:t>, par mesure de flux transmis directement ( et non à 90° pour la mesure de fluorescence).</a:t>
            </a:r>
          </a:p>
          <a:p>
            <a:pPr>
              <a:buNone/>
            </a:pPr>
            <a:r>
              <a:rPr lang="fr-FR" dirty="0" smtClean="0">
                <a:solidFill>
                  <a:schemeClr val="bg1"/>
                </a:solidFill>
              </a:rPr>
              <a:t>Ensuite on règle le monochromateur d’excitation, à la longueur d’onde correspondant au maximum d’absorption, et on enregistre le spectre d’émission de fluorescence.</a:t>
            </a:r>
            <a:endParaRPr lang="fr-FR" dirty="0">
              <a:solidFill>
                <a:schemeClr val="bg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bg1"/>
                </a:solidFill>
              </a:rPr>
              <a:t>Avantage</a:t>
            </a:r>
            <a:endParaRPr lang="fr-FR" b="1" dirty="0">
              <a:solidFill>
                <a:schemeClr val="bg1"/>
              </a:solidFill>
            </a:endParaRPr>
          </a:p>
        </p:txBody>
      </p:sp>
      <p:sp>
        <p:nvSpPr>
          <p:cNvPr id="3" name="Espace réservé du contenu 2"/>
          <p:cNvSpPr>
            <a:spLocks noGrp="1"/>
          </p:cNvSpPr>
          <p:nvPr>
            <p:ph idx="1"/>
          </p:nvPr>
        </p:nvSpPr>
        <p:spPr/>
        <p:txBody>
          <a:bodyPr>
            <a:normAutofit fontScale="85000" lnSpcReduction="10000"/>
          </a:bodyPr>
          <a:lstStyle/>
          <a:p>
            <a:pPr>
              <a:buNone/>
            </a:pPr>
            <a:r>
              <a:rPr lang="fr-FR" dirty="0" smtClean="0">
                <a:solidFill>
                  <a:schemeClr val="bg1"/>
                </a:solidFill>
              </a:rPr>
              <a:t>Bien que les contaminants fluorescent du milieu risquent de perturber le dosage, cette technique présente plusieurs avantages:</a:t>
            </a:r>
          </a:p>
          <a:p>
            <a:r>
              <a:rPr lang="fr-FR" dirty="0" smtClean="0">
                <a:solidFill>
                  <a:schemeClr val="bg1"/>
                </a:solidFill>
              </a:rPr>
              <a:t>la sensibilité supérieure à celle de l’absorption moléculaire, elle peut atteindre jusqu’à 1000 fois celle que l’</a:t>
            </a:r>
            <a:r>
              <a:rPr lang="fr-FR" dirty="0" err="1" smtClean="0">
                <a:solidFill>
                  <a:schemeClr val="bg1"/>
                </a:solidFill>
              </a:rPr>
              <a:t>onconnait</a:t>
            </a:r>
            <a:r>
              <a:rPr lang="fr-FR" dirty="0" smtClean="0">
                <a:solidFill>
                  <a:schemeClr val="bg1"/>
                </a:solidFill>
              </a:rPr>
              <a:t> en absorption UV/Vis.</a:t>
            </a:r>
          </a:p>
          <a:p>
            <a:r>
              <a:rPr lang="fr-FR" dirty="0" smtClean="0">
                <a:solidFill>
                  <a:schemeClr val="bg1"/>
                </a:solidFill>
              </a:rPr>
              <a:t>La spécificité du fait du choix des différents paramètres, lors de l’analyse, notamment des longueurs d’onde d’excitation et d’émission de fluorescence. Ce qui permet sans besoin de séparation d’éviter les effets d’interférences d’autres composés.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bg1"/>
                </a:solidFill>
              </a:rPr>
              <a:t>Application</a:t>
            </a:r>
            <a:endParaRPr lang="fr-FR" dirty="0">
              <a:solidFill>
                <a:schemeClr val="bg1"/>
              </a:solidFill>
            </a:endParaRPr>
          </a:p>
        </p:txBody>
      </p:sp>
      <p:sp>
        <p:nvSpPr>
          <p:cNvPr id="3" name="Espace réservé du contenu 2"/>
          <p:cNvSpPr>
            <a:spLocks noGrp="1"/>
          </p:cNvSpPr>
          <p:nvPr>
            <p:ph idx="1"/>
          </p:nvPr>
        </p:nvSpPr>
        <p:spPr>
          <a:xfrm>
            <a:off x="457200" y="1600200"/>
            <a:ext cx="8229600" cy="5114948"/>
          </a:xfrm>
        </p:spPr>
        <p:txBody>
          <a:bodyPr>
            <a:normAutofit lnSpcReduction="10000"/>
          </a:bodyPr>
          <a:lstStyle/>
          <a:p>
            <a:r>
              <a:rPr lang="fr-FR" dirty="0" smtClean="0">
                <a:solidFill>
                  <a:schemeClr val="bg1"/>
                </a:solidFill>
              </a:rPr>
              <a:t>Domaine agroalimentaire: dosages des protéines</a:t>
            </a:r>
            <a:r>
              <a:rPr lang="fr-FR" dirty="0">
                <a:solidFill>
                  <a:schemeClr val="bg1"/>
                </a:solidFill>
              </a:rPr>
              <a:t>, amines, aides aminés, vitamines, additifs</a:t>
            </a:r>
            <a:r>
              <a:rPr lang="fr-FR" dirty="0" smtClean="0">
                <a:solidFill>
                  <a:schemeClr val="bg1"/>
                </a:solidFill>
              </a:rPr>
              <a:t>, résidus </a:t>
            </a:r>
            <a:r>
              <a:rPr lang="fr-FR" dirty="0">
                <a:solidFill>
                  <a:schemeClr val="bg1"/>
                </a:solidFill>
              </a:rPr>
              <a:t>de pesticides, microtoxines </a:t>
            </a:r>
            <a:r>
              <a:rPr lang="fr-FR" dirty="0" smtClean="0">
                <a:solidFill>
                  <a:schemeClr val="bg1"/>
                </a:solidFill>
              </a:rPr>
              <a:t>…</a:t>
            </a:r>
          </a:p>
          <a:p>
            <a:r>
              <a:rPr lang="fr-FR" dirty="0" smtClean="0">
                <a:solidFill>
                  <a:schemeClr val="bg1"/>
                </a:solidFill>
              </a:rPr>
              <a:t>Domaine pharmaceutiques: dosages des composés anesthésiques</a:t>
            </a:r>
            <a:r>
              <a:rPr lang="fr-FR" dirty="0">
                <a:solidFill>
                  <a:schemeClr val="bg1"/>
                </a:solidFill>
              </a:rPr>
              <a:t>, analgésiques, neuroleptiques</a:t>
            </a:r>
            <a:r>
              <a:rPr lang="fr-FR" dirty="0" smtClean="0">
                <a:solidFill>
                  <a:schemeClr val="bg1"/>
                </a:solidFill>
              </a:rPr>
              <a:t>, tranquillisants</a:t>
            </a:r>
            <a:r>
              <a:rPr lang="fr-FR" dirty="0">
                <a:solidFill>
                  <a:schemeClr val="bg1"/>
                </a:solidFill>
              </a:rPr>
              <a:t>, diurétiques, sulfamides, antibiotiques </a:t>
            </a:r>
            <a:r>
              <a:rPr lang="fr-FR" dirty="0" smtClean="0">
                <a:solidFill>
                  <a:schemeClr val="bg1"/>
                </a:solidFill>
              </a:rPr>
              <a:t>…</a:t>
            </a:r>
          </a:p>
          <a:p>
            <a:r>
              <a:rPr lang="fr-FR" dirty="0" smtClean="0">
                <a:solidFill>
                  <a:schemeClr val="bg1"/>
                </a:solidFill>
              </a:rPr>
              <a:t>Domaine de l’Industrie chimique: composés </a:t>
            </a:r>
            <a:r>
              <a:rPr lang="fr-FR" dirty="0">
                <a:solidFill>
                  <a:schemeClr val="bg1"/>
                </a:solidFill>
              </a:rPr>
              <a:t>aromatiques, aldéhydes, cétones, </a:t>
            </a:r>
            <a:r>
              <a:rPr lang="fr-FR" dirty="0" smtClean="0">
                <a:solidFill>
                  <a:schemeClr val="bg1"/>
                </a:solidFill>
              </a:rPr>
              <a:t>produits pétroliers</a:t>
            </a:r>
            <a:r>
              <a:rPr lang="fr-FR" dirty="0">
                <a:solidFill>
                  <a:schemeClr val="bg1"/>
                </a:solidFill>
              </a:rPr>
              <a:t>, caoutchouc, colorants </a:t>
            </a:r>
            <a:r>
              <a:rPr lang="fr-FR" dirty="0" smtClean="0">
                <a:solidFill>
                  <a:schemeClr val="bg1"/>
                </a:solidFill>
              </a:rPr>
              <a:t>…</a:t>
            </a:r>
          </a:p>
          <a:p>
            <a:endParaRPr lang="fr-FR" dirty="0" smtClean="0"/>
          </a:p>
          <a:p>
            <a:endParaRPr lang="fr-FR" dirty="0" smtClean="0"/>
          </a:p>
          <a:p>
            <a:endParaRPr lang="fr-F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74638"/>
            <a:ext cx="8686800" cy="1143000"/>
          </a:xfrm>
        </p:spPr>
        <p:txBody>
          <a:bodyPr>
            <a:normAutofit fontScale="90000"/>
          </a:bodyPr>
          <a:lstStyle/>
          <a:p>
            <a:r>
              <a:rPr lang="fr-FR" b="1" dirty="0" smtClean="0">
                <a:solidFill>
                  <a:srgbClr val="FFFF00"/>
                </a:solidFill>
              </a:rPr>
              <a:t>Dosage  des protéines par Fluorimétrie</a:t>
            </a:r>
            <a:endParaRPr lang="fr-FR" b="1" dirty="0">
              <a:solidFill>
                <a:srgbClr val="FFFF00"/>
              </a:solidFill>
            </a:endParaRPr>
          </a:p>
        </p:txBody>
      </p:sp>
      <p:sp>
        <p:nvSpPr>
          <p:cNvPr id="4" name="Secteurs 3"/>
          <p:cNvSpPr/>
          <p:nvPr/>
        </p:nvSpPr>
        <p:spPr>
          <a:xfrm>
            <a:off x="2285984" y="4500570"/>
            <a:ext cx="928694" cy="1000132"/>
          </a:xfrm>
          <a:prstGeom prst="p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smtClean="0">
              <a:solidFill>
                <a:schemeClr val="tx1"/>
              </a:solidFill>
            </a:endParaRPr>
          </a:p>
        </p:txBody>
      </p:sp>
      <p:sp>
        <p:nvSpPr>
          <p:cNvPr id="5" name="Triangle isocèle 4"/>
          <p:cNvSpPr/>
          <p:nvPr/>
        </p:nvSpPr>
        <p:spPr>
          <a:xfrm rot="13478558">
            <a:off x="2456970" y="4600289"/>
            <a:ext cx="811085" cy="458648"/>
          </a:xfrm>
          <a:prstGeom prst="triangl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rot="18656439">
            <a:off x="2812860" y="4109520"/>
            <a:ext cx="1143008" cy="214314"/>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Secteurs 6"/>
          <p:cNvSpPr/>
          <p:nvPr/>
        </p:nvSpPr>
        <p:spPr>
          <a:xfrm>
            <a:off x="3571868" y="3214686"/>
            <a:ext cx="857256" cy="714380"/>
          </a:xfrm>
          <a:prstGeom prst="pi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grpSp>
        <p:nvGrpSpPr>
          <p:cNvPr id="20" name="Groupe 19"/>
          <p:cNvGrpSpPr/>
          <p:nvPr/>
        </p:nvGrpSpPr>
        <p:grpSpPr>
          <a:xfrm>
            <a:off x="3881920" y="2500306"/>
            <a:ext cx="1047270" cy="1212030"/>
            <a:chOff x="3881920" y="2500306"/>
            <a:chExt cx="1047270" cy="1212030"/>
          </a:xfrm>
        </p:grpSpPr>
        <p:sp>
          <p:nvSpPr>
            <p:cNvPr id="8" name="Triangle isocèle 7"/>
            <p:cNvSpPr/>
            <p:nvPr/>
          </p:nvSpPr>
          <p:spPr>
            <a:xfrm rot="13565221">
              <a:off x="3768795" y="3170584"/>
              <a:ext cx="654877" cy="428628"/>
            </a:xfrm>
            <a:prstGeom prst="triangl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xplosion 2 8"/>
            <p:cNvSpPr/>
            <p:nvPr/>
          </p:nvSpPr>
          <p:spPr>
            <a:xfrm>
              <a:off x="4286248" y="2500306"/>
              <a:ext cx="642942" cy="714380"/>
            </a:xfrm>
            <a:prstGeom prst="irregularSeal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cxnSp>
        <p:nvCxnSpPr>
          <p:cNvPr id="11" name="Connecteur droit 10"/>
          <p:cNvCxnSpPr>
            <a:endCxn id="8" idx="3"/>
          </p:cNvCxnSpPr>
          <p:nvPr/>
        </p:nvCxnSpPr>
        <p:spPr>
          <a:xfrm rot="5400000">
            <a:off x="4221932" y="3100502"/>
            <a:ext cx="164447" cy="107062"/>
          </a:xfrm>
          <a:prstGeom prst="line">
            <a:avLst/>
          </a:prstGeom>
          <a:ln w="28575">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2000232" y="4929198"/>
            <a:ext cx="1214446" cy="7143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Protéine</a:t>
            </a:r>
            <a:endParaRPr lang="fr-FR" dirty="0"/>
          </a:p>
        </p:txBody>
      </p:sp>
      <p:sp>
        <p:nvSpPr>
          <p:cNvPr id="13" name="Rectangle 12"/>
          <p:cNvSpPr/>
          <p:nvPr/>
        </p:nvSpPr>
        <p:spPr>
          <a:xfrm>
            <a:off x="857224" y="3714752"/>
            <a:ext cx="2786082" cy="500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Anticorps conjugué avec un phosphatase</a:t>
            </a:r>
            <a:endParaRPr lang="fr-FR" dirty="0"/>
          </a:p>
        </p:txBody>
      </p:sp>
      <p:sp>
        <p:nvSpPr>
          <p:cNvPr id="14" name="Rectangle 13"/>
          <p:cNvSpPr/>
          <p:nvPr/>
        </p:nvSpPr>
        <p:spPr>
          <a:xfrm>
            <a:off x="2357422" y="3071810"/>
            <a:ext cx="1500198" cy="5715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phosphatase</a:t>
            </a:r>
            <a:endParaRPr lang="fr-FR" dirty="0"/>
          </a:p>
        </p:txBody>
      </p:sp>
      <p:sp>
        <p:nvSpPr>
          <p:cNvPr id="15" name="Rectangle 14"/>
          <p:cNvSpPr/>
          <p:nvPr/>
        </p:nvSpPr>
        <p:spPr>
          <a:xfrm>
            <a:off x="4000496" y="3071810"/>
            <a:ext cx="2643206" cy="5715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Substrat fluorescéine phosphatée</a:t>
            </a:r>
            <a:endParaRPr lang="fr-FR" dirty="0"/>
          </a:p>
        </p:txBody>
      </p:sp>
      <p:sp>
        <p:nvSpPr>
          <p:cNvPr id="17" name="Explosion 2 16"/>
          <p:cNvSpPr/>
          <p:nvPr/>
        </p:nvSpPr>
        <p:spPr>
          <a:xfrm>
            <a:off x="6072198" y="2071678"/>
            <a:ext cx="642942" cy="571504"/>
          </a:xfrm>
          <a:prstGeom prst="irregularSeal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xplosion 2 17"/>
          <p:cNvSpPr/>
          <p:nvPr/>
        </p:nvSpPr>
        <p:spPr>
          <a:xfrm>
            <a:off x="5214942" y="2143116"/>
            <a:ext cx="642942" cy="500066"/>
          </a:xfrm>
          <a:prstGeom prst="irregularSeal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xplosion 2 18"/>
          <p:cNvSpPr/>
          <p:nvPr/>
        </p:nvSpPr>
        <p:spPr>
          <a:xfrm>
            <a:off x="7072330" y="2000240"/>
            <a:ext cx="571504" cy="714380"/>
          </a:xfrm>
          <a:prstGeom prst="irregularSeal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24" name="Groupe 23"/>
          <p:cNvGrpSpPr/>
          <p:nvPr/>
        </p:nvGrpSpPr>
        <p:grpSpPr>
          <a:xfrm>
            <a:off x="2857488" y="2071678"/>
            <a:ext cx="1047270" cy="1212030"/>
            <a:chOff x="3881920" y="2500306"/>
            <a:chExt cx="1047270" cy="1212030"/>
          </a:xfrm>
        </p:grpSpPr>
        <p:sp>
          <p:nvSpPr>
            <p:cNvPr id="25" name="Triangle isocèle 24"/>
            <p:cNvSpPr/>
            <p:nvPr/>
          </p:nvSpPr>
          <p:spPr>
            <a:xfrm rot="13565221">
              <a:off x="3768795" y="3170584"/>
              <a:ext cx="654877" cy="428628"/>
            </a:xfrm>
            <a:prstGeom prst="triangl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Explosion 2 25"/>
            <p:cNvSpPr/>
            <p:nvPr/>
          </p:nvSpPr>
          <p:spPr>
            <a:xfrm>
              <a:off x="4286248" y="2500306"/>
              <a:ext cx="642942" cy="714380"/>
            </a:xfrm>
            <a:prstGeom prst="irregularSeal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27" name="Groupe 26"/>
          <p:cNvGrpSpPr/>
          <p:nvPr/>
        </p:nvGrpSpPr>
        <p:grpSpPr>
          <a:xfrm>
            <a:off x="1643042" y="2143116"/>
            <a:ext cx="1047270" cy="1212030"/>
            <a:chOff x="3881920" y="2500306"/>
            <a:chExt cx="1047270" cy="1212030"/>
          </a:xfrm>
        </p:grpSpPr>
        <p:sp>
          <p:nvSpPr>
            <p:cNvPr id="28" name="Triangle isocèle 27"/>
            <p:cNvSpPr/>
            <p:nvPr/>
          </p:nvSpPr>
          <p:spPr>
            <a:xfrm rot="13565221">
              <a:off x="3768795" y="3170584"/>
              <a:ext cx="654877" cy="428628"/>
            </a:xfrm>
            <a:prstGeom prst="triangl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9" name="Explosion 2 28"/>
            <p:cNvSpPr/>
            <p:nvPr/>
          </p:nvSpPr>
          <p:spPr>
            <a:xfrm>
              <a:off x="4286248" y="2500306"/>
              <a:ext cx="642942" cy="714380"/>
            </a:xfrm>
            <a:prstGeom prst="irregularSeal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cxnSp>
        <p:nvCxnSpPr>
          <p:cNvPr id="31" name="Connecteur droit 30"/>
          <p:cNvCxnSpPr>
            <a:endCxn id="25" idx="3"/>
          </p:cNvCxnSpPr>
          <p:nvPr/>
        </p:nvCxnSpPr>
        <p:spPr>
          <a:xfrm rot="10800000" flipV="1">
            <a:off x="3226192" y="2643181"/>
            <a:ext cx="202800" cy="164447"/>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Connecteur droit 32"/>
          <p:cNvCxnSpPr/>
          <p:nvPr/>
        </p:nvCxnSpPr>
        <p:spPr>
          <a:xfrm rot="5400000">
            <a:off x="2035951" y="2750339"/>
            <a:ext cx="214314" cy="142876"/>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7" name="ZoneTexte 36"/>
          <p:cNvSpPr txBox="1"/>
          <p:nvPr/>
        </p:nvSpPr>
        <p:spPr>
          <a:xfrm>
            <a:off x="6858016" y="2857496"/>
            <a:ext cx="1357322" cy="369332"/>
          </a:xfrm>
          <a:prstGeom prst="rect">
            <a:avLst/>
          </a:prstGeom>
          <a:noFill/>
        </p:spPr>
        <p:txBody>
          <a:bodyPr wrap="square" rtlCol="0">
            <a:spAutoFit/>
          </a:bodyPr>
          <a:lstStyle/>
          <a:p>
            <a:r>
              <a:rPr lang="fr-FR" dirty="0" smtClean="0">
                <a:solidFill>
                  <a:schemeClr val="bg1"/>
                </a:solidFill>
              </a:rPr>
              <a:t>fluorescéine</a:t>
            </a:r>
            <a:endParaRPr lang="fr-FR" dirty="0">
              <a:solidFill>
                <a:schemeClr val="bg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495"/>
            <a:ext cx="4985717" cy="3103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2845174"/>
            <a:ext cx="5715000" cy="399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250022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1530</TotalTime>
  <Words>755</Words>
  <Application>Microsoft Office PowerPoint</Application>
  <PresentationFormat>Affichage à l'écran (4:3)</PresentationFormat>
  <Paragraphs>72</Paragraphs>
  <Slides>15</Slides>
  <Notes>0</Notes>
  <HiddenSlides>0</HiddenSlides>
  <MMClips>0</MMClips>
  <ScaleCrop>false</ScaleCrop>
  <HeadingPairs>
    <vt:vector size="4" baseType="variant">
      <vt:variant>
        <vt:lpstr>Thème</vt:lpstr>
      </vt:variant>
      <vt:variant>
        <vt:i4>1</vt:i4>
      </vt:variant>
      <vt:variant>
        <vt:lpstr>Titres des diapositives</vt:lpstr>
      </vt:variant>
      <vt:variant>
        <vt:i4>15</vt:i4>
      </vt:variant>
    </vt:vector>
  </HeadingPairs>
  <TitlesOfParts>
    <vt:vector size="16" baseType="lpstr">
      <vt:lpstr>Thème Office</vt:lpstr>
      <vt:lpstr>Fluorimétrie</vt:lpstr>
      <vt:lpstr>Présentation PowerPoint</vt:lpstr>
      <vt:lpstr>Relation entre fluorescence et concentration</vt:lpstr>
      <vt:lpstr>Présentation PowerPoint</vt:lpstr>
      <vt:lpstr>Appareillage</vt:lpstr>
      <vt:lpstr>Présentation PowerPoint</vt:lpstr>
      <vt:lpstr>Présentation PowerPoint</vt:lpstr>
      <vt:lpstr>Présentation PowerPoint</vt:lpstr>
      <vt:lpstr>Présentation PowerPoint</vt:lpstr>
      <vt:lpstr>Présentation PowerPoint</vt:lpstr>
      <vt:lpstr>Spectre de fluorescence </vt:lpstr>
      <vt:lpstr>Avantage</vt:lpstr>
      <vt:lpstr>Application</vt:lpstr>
      <vt:lpstr>Dosage  des protéines par Fluorimétrie</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Fluorimétrie</dc:title>
  <dc:creator>Berriane</dc:creator>
  <cp:lastModifiedBy>win7</cp:lastModifiedBy>
  <cp:revision>98</cp:revision>
  <dcterms:created xsi:type="dcterms:W3CDTF">2016-02-27T14:20:07Z</dcterms:created>
  <dcterms:modified xsi:type="dcterms:W3CDTF">2017-04-28T22:16:40Z</dcterms:modified>
</cp:coreProperties>
</file>