
<file path=[Content_Types].xml><?xml version="1.0" encoding="utf-8"?>
<Types xmlns="http://schemas.openxmlformats.org/package/2006/content-types">
  <Default Extension="png" ContentType="image/png"/>
  <Default Extension="jpeg" ContentType="image/jpeg"/>
  <Default Extension="emf" ContentType="image/x-emf"/>
  <Default Extension="wmf" ContentType="image/x-w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43"/>
  </p:notesMasterIdLst>
  <p:sldIdLst>
    <p:sldId id="256" r:id="rId2"/>
    <p:sldId id="257" r:id="rId3"/>
    <p:sldId id="276" r:id="rId4"/>
    <p:sldId id="283" r:id="rId5"/>
    <p:sldId id="284" r:id="rId6"/>
    <p:sldId id="285" r:id="rId7"/>
    <p:sldId id="286" r:id="rId8"/>
    <p:sldId id="287" r:id="rId9"/>
    <p:sldId id="288" r:id="rId10"/>
    <p:sldId id="289" r:id="rId11"/>
    <p:sldId id="290" r:id="rId12"/>
    <p:sldId id="281" r:id="rId13"/>
    <p:sldId id="291" r:id="rId14"/>
    <p:sldId id="293" r:id="rId15"/>
    <p:sldId id="275" r:id="rId16"/>
    <p:sldId id="268" r:id="rId17"/>
    <p:sldId id="270" r:id="rId18"/>
    <p:sldId id="271" r:id="rId19"/>
    <p:sldId id="272" r:id="rId20"/>
    <p:sldId id="273" r:id="rId21"/>
    <p:sldId id="294" r:id="rId22"/>
    <p:sldId id="297" r:id="rId23"/>
    <p:sldId id="296" r:id="rId24"/>
    <p:sldId id="298" r:id="rId25"/>
    <p:sldId id="299" r:id="rId26"/>
    <p:sldId id="300" r:id="rId27"/>
    <p:sldId id="301" r:id="rId28"/>
    <p:sldId id="302" r:id="rId29"/>
    <p:sldId id="303" r:id="rId30"/>
    <p:sldId id="305" r:id="rId31"/>
    <p:sldId id="304" r:id="rId32"/>
    <p:sldId id="313" r:id="rId33"/>
    <p:sldId id="314" r:id="rId34"/>
    <p:sldId id="317" r:id="rId35"/>
    <p:sldId id="316" r:id="rId36"/>
    <p:sldId id="309" r:id="rId37"/>
    <p:sldId id="318" r:id="rId38"/>
    <p:sldId id="319" r:id="rId39"/>
    <p:sldId id="310" r:id="rId40"/>
    <p:sldId id="315" r:id="rId41"/>
    <p:sldId id="311" r:id="rId42"/>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93" d="100"/>
          <a:sy n="93" d="100"/>
        </p:scale>
        <p:origin x="1344"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5965B85-CAAB-4679-A3BB-61C0FC66F1F4}" type="datetimeFigureOut">
              <a:rPr lang="fr-FR" smtClean="0"/>
              <a:t>03/01/2018</a:t>
            </a:fld>
            <a:endParaRPr lang="fr-FR"/>
          </a:p>
        </p:txBody>
      </p:sp>
      <p:sp>
        <p:nvSpPr>
          <p:cNvPr id="4" name="Espace réservé de l'image des diapositives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86FC7BE-7193-4C7E-BFCC-5D13C5E02776}" type="slidenum">
              <a:rPr lang="fr-FR" smtClean="0"/>
              <a:t>‹N°›</a:t>
            </a:fld>
            <a:endParaRPr lang="fr-FR"/>
          </a:p>
        </p:txBody>
      </p:sp>
    </p:spTree>
    <p:extLst>
      <p:ext uri="{BB962C8B-B14F-4D97-AF65-F5344CB8AC3E}">
        <p14:creationId xmlns:p14="http://schemas.microsoft.com/office/powerpoint/2010/main" val="20689046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e l'en-tête 3"/>
          <p:cNvSpPr>
            <a:spLocks noGrp="1"/>
          </p:cNvSpPr>
          <p:nvPr>
            <p:ph type="hdr" sz="quarter" idx="10"/>
          </p:nvPr>
        </p:nvSpPr>
        <p:spPr/>
        <p:txBody>
          <a:bodyPr/>
          <a:lstStyle/>
          <a:p>
            <a:r>
              <a:rPr lang="fr-FR" smtClean="0"/>
              <a:t>HABILITATION UNIVERSITAIRE</a:t>
            </a:r>
            <a:endParaRPr lang="fr-FR"/>
          </a:p>
        </p:txBody>
      </p:sp>
      <p:sp>
        <p:nvSpPr>
          <p:cNvPr id="5" name="Espace réservé du numéro de diapositive 4"/>
          <p:cNvSpPr>
            <a:spLocks noGrp="1"/>
          </p:cNvSpPr>
          <p:nvPr>
            <p:ph type="sldNum" sz="quarter" idx="11"/>
          </p:nvPr>
        </p:nvSpPr>
        <p:spPr/>
        <p:txBody>
          <a:bodyPr/>
          <a:lstStyle/>
          <a:p>
            <a:fld id="{BC4CCD0E-1714-487C-A1E0-33BCD5166D60}" type="slidenum">
              <a:rPr lang="fr-FR" smtClean="0"/>
              <a:t>21</a:t>
            </a:fld>
            <a:endParaRPr lang="fr-FR"/>
          </a:p>
        </p:txBody>
      </p:sp>
    </p:spTree>
    <p:extLst>
      <p:ext uri="{BB962C8B-B14F-4D97-AF65-F5344CB8AC3E}">
        <p14:creationId xmlns:p14="http://schemas.microsoft.com/office/powerpoint/2010/main" val="40008959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fr-FR" smtClean="0"/>
              <a:t>Modifiez le style du titre</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DDAC7A18-D3D4-46CD-9E63-AA3C3178E34A}" type="datetimeFigureOut">
              <a:rPr lang="fr-FR" smtClean="0"/>
              <a:t>03/01/2018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0DDEACB-B8B3-4EE3-91EE-490B662CF6D5}" type="slidenum">
              <a:rPr lang="fr-FR" smtClean="0"/>
              <a:t>‹N°›</a:t>
            </a:fld>
            <a:endParaRPr lang="fr-FR"/>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6553951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DAC7A18-D3D4-46CD-9E63-AA3C3178E34A}" type="datetimeFigureOut">
              <a:rPr lang="fr-FR" smtClean="0"/>
              <a:t>03/01/2018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0DDEACB-B8B3-4EE3-91EE-490B662CF6D5}" type="slidenum">
              <a:rPr lang="fr-FR" smtClean="0"/>
              <a:t>‹N°›</a:t>
            </a:fld>
            <a:endParaRPr lang="fr-FR"/>
          </a:p>
        </p:txBody>
      </p:sp>
    </p:spTree>
    <p:extLst>
      <p:ext uri="{BB962C8B-B14F-4D97-AF65-F5344CB8AC3E}">
        <p14:creationId xmlns:p14="http://schemas.microsoft.com/office/powerpoint/2010/main" val="15564982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Titre de section">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fr-FR" smtClean="0"/>
              <a:t>Modifiez le style du titre</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DDAC7A18-D3D4-46CD-9E63-AA3C3178E34A}" type="datetimeFigureOut">
              <a:rPr lang="fr-FR" smtClean="0"/>
              <a:t>03/01/2018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0DDEACB-B8B3-4EE3-91EE-490B662CF6D5}" type="slidenum">
              <a:rPr lang="fr-FR" smtClean="0"/>
              <a:t>‹N°›</a:t>
            </a:fld>
            <a:endParaRPr lang="fr-FR"/>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65127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fr-FR" smtClean="0"/>
              <a:t>Modifiez le style du titre</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63440" y="1845736"/>
            <a:ext cx="3703320" cy="4023359"/>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DDAC7A18-D3D4-46CD-9E63-AA3C3178E34A}" type="datetimeFigureOut">
              <a:rPr lang="fr-FR" smtClean="0"/>
              <a:t>03/01/2018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0DDEACB-B8B3-4EE3-91EE-490B662CF6D5}" type="slidenum">
              <a:rPr lang="fr-FR" smtClean="0"/>
              <a:t>‹N°›</a:t>
            </a:fld>
            <a:endParaRPr lang="fr-FR"/>
          </a:p>
        </p:txBody>
      </p:sp>
    </p:spTree>
    <p:extLst>
      <p:ext uri="{BB962C8B-B14F-4D97-AF65-F5344CB8AC3E}">
        <p14:creationId xmlns:p14="http://schemas.microsoft.com/office/powerpoint/2010/main" val="28183441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822960" y="2582334"/>
            <a:ext cx="3703320" cy="328676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63440" y="2582334"/>
            <a:ext cx="3703320" cy="328676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DDAC7A18-D3D4-46CD-9E63-AA3C3178E34A}" type="datetimeFigureOut">
              <a:rPr lang="fr-FR" smtClean="0"/>
              <a:t>03/01/2018</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A0DDEACB-B8B3-4EE3-91EE-490B662CF6D5}" type="slidenum">
              <a:rPr lang="fr-FR" smtClean="0"/>
              <a:t>‹N°›</a:t>
            </a:fld>
            <a:endParaRPr lang="fr-FR"/>
          </a:p>
        </p:txBody>
      </p:sp>
    </p:spTree>
    <p:extLst>
      <p:ext uri="{BB962C8B-B14F-4D97-AF65-F5344CB8AC3E}">
        <p14:creationId xmlns:p14="http://schemas.microsoft.com/office/powerpoint/2010/main" val="96503420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DDAC7A18-D3D4-46CD-9E63-AA3C3178E34A}" type="datetimeFigureOut">
              <a:rPr lang="fr-FR" smtClean="0"/>
              <a:t>03/01/2018</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A0DDEACB-B8B3-4EE3-91EE-490B662CF6D5}" type="slidenum">
              <a:rPr lang="fr-FR" smtClean="0"/>
              <a:t>‹N°›</a:t>
            </a:fld>
            <a:endParaRPr lang="fr-FR"/>
          </a:p>
        </p:txBody>
      </p:sp>
    </p:spTree>
    <p:extLst>
      <p:ext uri="{BB962C8B-B14F-4D97-AF65-F5344CB8AC3E}">
        <p14:creationId xmlns:p14="http://schemas.microsoft.com/office/powerpoint/2010/main" val="33197264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Vide">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DDAC7A18-D3D4-46CD-9E63-AA3C3178E34A}" type="datetimeFigureOut">
              <a:rPr lang="fr-FR" smtClean="0"/>
              <a:t>03/01/2018</a:t>
            </a:fld>
            <a:endParaRPr lang="fr-FR"/>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fr-FR"/>
          </a:p>
        </p:txBody>
      </p:sp>
      <p:sp>
        <p:nvSpPr>
          <p:cNvPr id="9" name="Slide Number Placeholder 8"/>
          <p:cNvSpPr>
            <a:spLocks noGrp="1"/>
          </p:cNvSpPr>
          <p:nvPr>
            <p:ph type="sldNum" sz="quarter" idx="12"/>
          </p:nvPr>
        </p:nvSpPr>
        <p:spPr/>
        <p:txBody>
          <a:bodyPr/>
          <a:lstStyle/>
          <a:p>
            <a:fld id="{A0DDEACB-B8B3-4EE3-91EE-490B662CF6D5}" type="slidenum">
              <a:rPr lang="fr-FR" smtClean="0"/>
              <a:t>‹N°›</a:t>
            </a:fld>
            <a:endParaRPr lang="fr-FR"/>
          </a:p>
        </p:txBody>
      </p:sp>
    </p:spTree>
    <p:extLst>
      <p:ext uri="{BB962C8B-B14F-4D97-AF65-F5344CB8AC3E}">
        <p14:creationId xmlns:p14="http://schemas.microsoft.com/office/powerpoint/2010/main" val="19864739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fr-FR" smtClean="0"/>
              <a:t>Modifiez le style du titre</a:t>
            </a:r>
            <a:endParaRPr lang="en-US" dirty="0"/>
          </a:p>
        </p:txBody>
      </p:sp>
      <p:sp>
        <p:nvSpPr>
          <p:cNvPr id="3" name="Content Placeholder 2"/>
          <p:cNvSpPr>
            <a:spLocks noGrp="1"/>
          </p:cNvSpPr>
          <p:nvPr>
            <p:ph idx="1"/>
          </p:nvPr>
        </p:nvSpPr>
        <p:spPr>
          <a:xfrm>
            <a:off x="3460237" y="731520"/>
            <a:ext cx="5009393" cy="5257800"/>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DDAC7A18-D3D4-46CD-9E63-AA3C3178E34A}" type="datetimeFigureOut">
              <a:rPr lang="fr-FR" smtClean="0"/>
              <a:t>03/01/2018</a:t>
            </a:fld>
            <a:endParaRPr lang="fr-FR"/>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fr-FR"/>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A0DDEACB-B8B3-4EE3-91EE-490B662CF6D5}" type="slidenum">
              <a:rPr lang="fr-FR" smtClean="0"/>
              <a:t>‹N°›</a:t>
            </a:fld>
            <a:endParaRPr lang="fr-FR"/>
          </a:p>
        </p:txBody>
      </p:sp>
    </p:spTree>
    <p:extLst>
      <p:ext uri="{BB962C8B-B14F-4D97-AF65-F5344CB8AC3E}">
        <p14:creationId xmlns:p14="http://schemas.microsoft.com/office/powerpoint/2010/main" val="1245194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9520" cy="822960"/>
          </a:xfrm>
        </p:spPr>
        <p:txBody>
          <a:bodyPr tIns="0" bIns="0" anchor="b">
            <a:noAutofit/>
          </a:bodyPr>
          <a:lstStyle>
            <a:lvl1pPr>
              <a:defRPr sz="3600" b="0">
                <a:solidFill>
                  <a:srgbClr val="FFFFFF"/>
                </a:solidFill>
              </a:defRPr>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12" y="0"/>
            <a:ext cx="9143989"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822959"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DDAC7A18-D3D4-46CD-9E63-AA3C3178E34A}" type="datetimeFigureOut">
              <a:rPr lang="fr-FR" smtClean="0"/>
              <a:t>03/01/2018</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A0DDEACB-B8B3-4EE3-91EE-490B662CF6D5}" type="slidenum">
              <a:rPr lang="fr-FR" smtClean="0"/>
              <a:t>‹N°›</a:t>
            </a:fld>
            <a:endParaRPr lang="fr-FR"/>
          </a:p>
        </p:txBody>
      </p:sp>
    </p:spTree>
    <p:extLst>
      <p:ext uri="{BB962C8B-B14F-4D97-AF65-F5344CB8AC3E}">
        <p14:creationId xmlns:p14="http://schemas.microsoft.com/office/powerpoint/2010/main" val="332006167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DAC7A18-D3D4-46CD-9E63-AA3C3178E34A}" type="datetimeFigureOut">
              <a:rPr lang="fr-FR" smtClean="0"/>
              <a:t>03/01/2018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0DDEACB-B8B3-4EE3-91EE-490B662CF6D5}" type="slidenum">
              <a:rPr lang="fr-FR" smtClean="0"/>
              <a:t>‹N°›</a:t>
            </a:fld>
            <a:endParaRPr lang="fr-FR"/>
          </a:p>
        </p:txBody>
      </p:sp>
    </p:spTree>
    <p:extLst>
      <p:ext uri="{BB962C8B-B14F-4D97-AF65-F5344CB8AC3E}">
        <p14:creationId xmlns:p14="http://schemas.microsoft.com/office/powerpoint/2010/main" val="1814551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itre vertical et texte">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1619"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4779"/>
            <a:ext cx="1971675" cy="5757421"/>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414779"/>
            <a:ext cx="5800725" cy="5757420"/>
          </a:xfrm>
        </p:spPr>
        <p:txBody>
          <a:bodyPr vert="eaVert" lIns="45720" tIns="0" rIns="45720" bIns="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DDAC7A18-D3D4-46CD-9E63-AA3C3178E34A}" type="datetimeFigureOut">
              <a:rPr lang="fr-FR" smtClean="0"/>
              <a:t>03/01/2018</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A0DDEACB-B8B3-4EE3-91EE-490B662CF6D5}" type="slidenum">
              <a:rPr lang="fr-FR" smtClean="0"/>
              <a:t>‹N°›</a:t>
            </a:fld>
            <a:endParaRPr lang="fr-FR"/>
          </a:p>
        </p:txBody>
      </p:sp>
    </p:spTree>
    <p:extLst>
      <p:ext uri="{BB962C8B-B14F-4D97-AF65-F5344CB8AC3E}">
        <p14:creationId xmlns:p14="http://schemas.microsoft.com/office/powerpoint/2010/main" val="14136252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fr-FR" smtClean="0"/>
              <a:t>Modifiez le style du titre</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DDAC7A18-D3D4-46CD-9E63-AA3C3178E34A}" type="datetimeFigureOut">
              <a:rPr lang="fr-FR" smtClean="0"/>
              <a:t>03/01/2018</a:t>
            </a:fld>
            <a:endParaRPr lang="fr-FR"/>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fr-FR"/>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A0DDEACB-B8B3-4EE3-91EE-490B662CF6D5}" type="slidenum">
              <a:rPr lang="fr-FR" smtClean="0"/>
              <a:t>‹N°›</a:t>
            </a:fld>
            <a:endParaRPr lang="fr-FR"/>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1974004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6.jpeg"/><Relationship Id="rId2" Type="http://schemas.openxmlformats.org/officeDocument/2006/relationships/hyperlink" Target="http://en.wikipedia.org/wiki/Image:N.Tesla.JPG" TargetMode="External"/><Relationship Id="rId1" Type="http://schemas.openxmlformats.org/officeDocument/2006/relationships/slideLayout" Target="../slideLayouts/slideLayout7.xml"/><Relationship Id="rId6" Type="http://schemas.openxmlformats.org/officeDocument/2006/relationships/hyperlink" Target="http://en.wikipedia.org/wiki/Image:Thomas_Edison.jpg" TargetMode="External"/><Relationship Id="rId5" Type="http://schemas.openxmlformats.org/officeDocument/2006/relationships/image" Target="../media/image5.jpeg"/><Relationship Id="rId4" Type="http://schemas.openxmlformats.org/officeDocument/2006/relationships/hyperlink" Target="http://en.wikipedia.org/wiki/Image:George_Westinghouse.jpg"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en.wikipedia.org/wiki/Great_Barrington,_Massachusetts" TargetMode="External"/><Relationship Id="rId2" Type="http://schemas.openxmlformats.org/officeDocument/2006/relationships/hyperlink" Target="https://en.wikipedia.org/wiki/Godalming"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p:cNvSpPr>
            <a:spLocks noGrp="1"/>
          </p:cNvSpPr>
          <p:nvPr>
            <p:ph type="ctrTitle"/>
          </p:nvPr>
        </p:nvSpPr>
        <p:spPr>
          <a:xfrm>
            <a:off x="277402" y="196360"/>
            <a:ext cx="8599470" cy="706439"/>
          </a:xfrm>
        </p:spPr>
        <p:txBody>
          <a:bodyPr>
            <a:noAutofit/>
          </a:bodyPr>
          <a:lstStyle/>
          <a:p>
            <a:pPr algn="ctr" rtl="1"/>
            <a:r>
              <a:rPr lang="fr-FR" sz="1600" b="1" spc="75" dirty="0">
                <a:solidFill>
                  <a:schemeClr val="tx1"/>
                </a:solidFill>
                <a:latin typeface="Cambria" panose="02040503050406030204" pitchFamily="18" charset="0"/>
              </a:rPr>
              <a:t>U</a:t>
            </a:r>
            <a:r>
              <a:rPr lang="fr-FR" sz="1600" spc="75" dirty="0">
                <a:solidFill>
                  <a:schemeClr val="tx1"/>
                </a:solidFill>
                <a:latin typeface="Cambria" panose="02040503050406030204" pitchFamily="18" charset="0"/>
              </a:rPr>
              <a:t>niversité </a:t>
            </a:r>
            <a:r>
              <a:rPr lang="fr-FR" sz="1600" b="1" spc="75" dirty="0">
                <a:solidFill>
                  <a:schemeClr val="tx1"/>
                </a:solidFill>
                <a:latin typeface="Cambria" panose="02040503050406030204" pitchFamily="18" charset="0"/>
              </a:rPr>
              <a:t>A</a:t>
            </a:r>
            <a:r>
              <a:rPr lang="fr-FR" sz="1600" spc="75" dirty="0">
                <a:solidFill>
                  <a:schemeClr val="tx1"/>
                </a:solidFill>
                <a:latin typeface="Cambria" panose="02040503050406030204" pitchFamily="18" charset="0"/>
              </a:rPr>
              <a:t>. </a:t>
            </a:r>
            <a:r>
              <a:rPr lang="fr-FR" sz="1600" b="1" spc="75" dirty="0">
                <a:solidFill>
                  <a:schemeClr val="tx1"/>
                </a:solidFill>
                <a:latin typeface="Cambria" panose="02040503050406030204" pitchFamily="18" charset="0"/>
              </a:rPr>
              <a:t>M</a:t>
            </a:r>
            <a:r>
              <a:rPr lang="fr-FR" sz="1600" spc="75" dirty="0">
                <a:solidFill>
                  <a:schemeClr val="tx1"/>
                </a:solidFill>
                <a:latin typeface="Cambria" panose="02040503050406030204" pitchFamily="18" charset="0"/>
              </a:rPr>
              <a:t>ira-</a:t>
            </a:r>
            <a:r>
              <a:rPr lang="fr-FR" sz="1600" b="1" spc="75" dirty="0">
                <a:solidFill>
                  <a:schemeClr val="tx1"/>
                </a:solidFill>
                <a:latin typeface="Cambria" panose="02040503050406030204" pitchFamily="18" charset="0"/>
              </a:rPr>
              <a:t>B</a:t>
            </a:r>
            <a:r>
              <a:rPr lang="fr-FR" sz="1600" spc="75" dirty="0">
                <a:solidFill>
                  <a:schemeClr val="tx1"/>
                </a:solidFill>
                <a:latin typeface="Cambria" panose="02040503050406030204" pitchFamily="18" charset="0"/>
              </a:rPr>
              <a:t>ejaia</a:t>
            </a:r>
            <a:r>
              <a:rPr lang="fr-FR" sz="1600" dirty="0">
                <a:solidFill>
                  <a:schemeClr val="tx1"/>
                </a:solidFill>
                <a:latin typeface="Cambria" panose="02040503050406030204" pitchFamily="18" charset="0"/>
              </a:rPr>
              <a:t/>
            </a:r>
            <a:br>
              <a:rPr lang="fr-FR" sz="1600" dirty="0">
                <a:solidFill>
                  <a:schemeClr val="tx1"/>
                </a:solidFill>
                <a:latin typeface="Cambria" panose="02040503050406030204" pitchFamily="18" charset="0"/>
              </a:rPr>
            </a:br>
            <a:r>
              <a:rPr lang="fr-FR" sz="1600" b="1" spc="75" dirty="0">
                <a:solidFill>
                  <a:schemeClr val="tx1"/>
                </a:solidFill>
                <a:latin typeface="Cambria" panose="02040503050406030204" pitchFamily="18" charset="0"/>
              </a:rPr>
              <a:t>F</a:t>
            </a:r>
            <a:r>
              <a:rPr lang="fr-FR" sz="1600" spc="75" dirty="0">
                <a:solidFill>
                  <a:schemeClr val="tx1"/>
                </a:solidFill>
                <a:latin typeface="Cambria" panose="02040503050406030204" pitchFamily="18" charset="0"/>
              </a:rPr>
              <a:t>aculté de </a:t>
            </a:r>
            <a:r>
              <a:rPr lang="fr-FR" sz="1600" b="1" spc="75" dirty="0">
                <a:solidFill>
                  <a:schemeClr val="tx1"/>
                </a:solidFill>
                <a:latin typeface="Cambria" panose="02040503050406030204" pitchFamily="18" charset="0"/>
              </a:rPr>
              <a:t>T</a:t>
            </a:r>
            <a:r>
              <a:rPr lang="fr-FR" sz="1600" spc="75" dirty="0">
                <a:solidFill>
                  <a:schemeClr val="tx1"/>
                </a:solidFill>
                <a:latin typeface="Cambria" panose="02040503050406030204" pitchFamily="18" charset="0"/>
              </a:rPr>
              <a:t>echnologie</a:t>
            </a:r>
            <a:br>
              <a:rPr lang="fr-FR" sz="1600" spc="75" dirty="0">
                <a:solidFill>
                  <a:schemeClr val="tx1"/>
                </a:solidFill>
                <a:latin typeface="Cambria" panose="02040503050406030204" pitchFamily="18" charset="0"/>
              </a:rPr>
            </a:br>
            <a:r>
              <a:rPr lang="fr-FR" sz="1600" b="1" spc="75" dirty="0">
                <a:solidFill>
                  <a:schemeClr val="tx1"/>
                </a:solidFill>
                <a:latin typeface="Cambria" panose="02040503050406030204" pitchFamily="18" charset="0"/>
              </a:rPr>
              <a:t>D</a:t>
            </a:r>
            <a:r>
              <a:rPr lang="fr-FR" sz="1600" spc="75" dirty="0">
                <a:solidFill>
                  <a:schemeClr val="tx1"/>
                </a:solidFill>
                <a:latin typeface="Cambria" panose="02040503050406030204" pitchFamily="18" charset="0"/>
              </a:rPr>
              <a:t>épartement de </a:t>
            </a:r>
            <a:r>
              <a:rPr lang="fr-FR" sz="1600" b="1" spc="75" dirty="0">
                <a:solidFill>
                  <a:schemeClr val="tx1"/>
                </a:solidFill>
                <a:latin typeface="Cambria" panose="02040503050406030204" pitchFamily="18" charset="0"/>
              </a:rPr>
              <a:t>G</a:t>
            </a:r>
            <a:r>
              <a:rPr lang="fr-FR" sz="1600" spc="75" dirty="0">
                <a:solidFill>
                  <a:schemeClr val="tx1"/>
                </a:solidFill>
                <a:latin typeface="Cambria" panose="02040503050406030204" pitchFamily="18" charset="0"/>
              </a:rPr>
              <a:t>énie </a:t>
            </a:r>
            <a:r>
              <a:rPr lang="fr-FR" sz="1600" b="1" spc="75" dirty="0">
                <a:solidFill>
                  <a:schemeClr val="tx1"/>
                </a:solidFill>
                <a:latin typeface="Cambria" panose="02040503050406030204" pitchFamily="18" charset="0"/>
              </a:rPr>
              <a:t>E</a:t>
            </a:r>
            <a:r>
              <a:rPr lang="fr-FR" sz="1600" spc="75" dirty="0">
                <a:solidFill>
                  <a:schemeClr val="tx1"/>
                </a:solidFill>
                <a:latin typeface="Cambria" panose="02040503050406030204" pitchFamily="18" charset="0"/>
              </a:rPr>
              <a:t>lectrique</a:t>
            </a:r>
          </a:p>
        </p:txBody>
      </p:sp>
      <p:sp>
        <p:nvSpPr>
          <p:cNvPr id="6" name="Titre 1"/>
          <p:cNvSpPr txBox="1">
            <a:spLocks/>
          </p:cNvSpPr>
          <p:nvPr/>
        </p:nvSpPr>
        <p:spPr>
          <a:xfrm>
            <a:off x="822962" y="1859622"/>
            <a:ext cx="7586402" cy="860455"/>
          </a:xfrm>
          <a:prstGeom prst="rect">
            <a:avLst/>
          </a:prstGeom>
        </p:spPr>
        <p:txBody>
          <a:bodyPr vert="horz" lIns="68580" tIns="34290" rIns="68580" bIns="34290" rtlCol="0" anchor="b">
            <a:noAutofit/>
          </a:bodyPr>
          <a:lstStyle>
            <a:lvl1pPr algn="l" defTabSz="457200" rtl="0" eaLnBrk="1" latinLnBrk="0" hangingPunct="1">
              <a:spcBef>
                <a:spcPct val="0"/>
              </a:spcBef>
              <a:buNone/>
              <a:defRPr sz="54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fr-FR" sz="2800" b="1" spc="75" dirty="0" smtClean="0">
                <a:latin typeface="Cambria" panose="02040503050406030204" pitchFamily="18" charset="0"/>
              </a:rPr>
              <a:t>Réseaux électrique intelligents</a:t>
            </a:r>
          </a:p>
          <a:p>
            <a:pPr algn="ctr"/>
            <a:r>
              <a:rPr lang="fr-FR" sz="2800" b="1" spc="75" dirty="0" smtClean="0">
                <a:latin typeface="Cambria" panose="02040503050406030204" pitchFamily="18" charset="0"/>
              </a:rPr>
              <a:t>(</a:t>
            </a:r>
            <a:r>
              <a:rPr lang="fr-FR" sz="2800" b="1" spc="75" dirty="0">
                <a:latin typeface="Cambria" panose="02040503050406030204" pitchFamily="18" charset="0"/>
              </a:rPr>
              <a:t>Electric </a:t>
            </a:r>
            <a:r>
              <a:rPr lang="fr-FR" sz="2800" b="1" spc="75" dirty="0" smtClean="0">
                <a:latin typeface="Cambria" panose="02040503050406030204" pitchFamily="18" charset="0"/>
              </a:rPr>
              <a:t>Smart </a:t>
            </a:r>
            <a:r>
              <a:rPr lang="fr-FR" sz="2800" b="1" spc="75" dirty="0" err="1" smtClean="0">
                <a:latin typeface="Cambria" panose="02040503050406030204" pitchFamily="18" charset="0"/>
              </a:rPr>
              <a:t>grids</a:t>
            </a:r>
            <a:r>
              <a:rPr lang="fr-FR" sz="2800" b="1" spc="75" dirty="0" smtClean="0">
                <a:latin typeface="Cambria" panose="02040503050406030204" pitchFamily="18" charset="0"/>
              </a:rPr>
              <a:t>)</a:t>
            </a:r>
            <a:endParaRPr lang="fr-FR" sz="2800" spc="75" dirty="0">
              <a:latin typeface="Cambria" panose="02040503050406030204" pitchFamily="18" charset="0"/>
            </a:endParaRPr>
          </a:p>
        </p:txBody>
      </p:sp>
      <p:sp>
        <p:nvSpPr>
          <p:cNvPr id="7" name="Titre 1"/>
          <p:cNvSpPr txBox="1">
            <a:spLocks/>
          </p:cNvSpPr>
          <p:nvPr/>
        </p:nvSpPr>
        <p:spPr>
          <a:xfrm>
            <a:off x="905401" y="4450737"/>
            <a:ext cx="7427027" cy="648350"/>
          </a:xfrm>
          <a:prstGeom prst="rect">
            <a:avLst/>
          </a:prstGeom>
        </p:spPr>
        <p:txBody>
          <a:bodyPr vert="horz" lIns="68580" tIns="34290" rIns="68580" bIns="34290" rtlCol="0" anchor="b">
            <a:noAutofit/>
          </a:bodyPr>
          <a:lstStyle>
            <a:lvl1pPr algn="l" defTabSz="457200" rtl="0" eaLnBrk="1" latinLnBrk="0" hangingPunct="1">
              <a:spcBef>
                <a:spcPct val="0"/>
              </a:spcBef>
              <a:buNone/>
              <a:defRPr sz="54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fr-FR" sz="1400" dirty="0">
                <a:solidFill>
                  <a:schemeClr val="tx1"/>
                </a:solidFill>
                <a:latin typeface="Cambria" panose="02040503050406030204" pitchFamily="18" charset="0"/>
              </a:rPr>
              <a:t>Présentée par</a:t>
            </a:r>
          </a:p>
          <a:p>
            <a:pPr algn="ctr">
              <a:lnSpc>
                <a:spcPct val="150000"/>
              </a:lnSpc>
            </a:pPr>
            <a:r>
              <a:rPr lang="fr-FR" sz="1400" b="1" cap="small" dirty="0" smtClean="0">
                <a:solidFill>
                  <a:schemeClr val="tx1"/>
                </a:solidFill>
                <a:latin typeface="Cambria" panose="02040503050406030204" pitchFamily="18" charset="0"/>
              </a:rPr>
              <a:t>Dr. Farid </a:t>
            </a:r>
            <a:r>
              <a:rPr lang="fr-FR" sz="1400" b="1" cap="small" dirty="0" err="1" smtClean="0">
                <a:solidFill>
                  <a:schemeClr val="tx1"/>
                </a:solidFill>
                <a:latin typeface="Cambria" panose="02040503050406030204" pitchFamily="18" charset="0"/>
              </a:rPr>
              <a:t>Hamoudi</a:t>
            </a:r>
            <a:endParaRPr lang="fr-FR" sz="1400" b="1" cap="small" dirty="0" smtClean="0">
              <a:solidFill>
                <a:schemeClr val="tx1"/>
              </a:solidFill>
              <a:latin typeface="Cambria" panose="02040503050406030204" pitchFamily="18" charset="0"/>
            </a:endParaRPr>
          </a:p>
        </p:txBody>
      </p:sp>
      <p:sp>
        <p:nvSpPr>
          <p:cNvPr id="8" name="ZoneTexte 7"/>
          <p:cNvSpPr txBox="1"/>
          <p:nvPr/>
        </p:nvSpPr>
        <p:spPr>
          <a:xfrm>
            <a:off x="822961" y="1267126"/>
            <a:ext cx="7586402" cy="338554"/>
          </a:xfrm>
          <a:prstGeom prst="rect">
            <a:avLst/>
          </a:prstGeom>
          <a:noFill/>
        </p:spPr>
        <p:txBody>
          <a:bodyPr wrap="square" rtlCol="0">
            <a:spAutoFit/>
          </a:bodyPr>
          <a:lstStyle/>
          <a:p>
            <a:pPr algn="ctr"/>
            <a:r>
              <a:rPr lang="fr-FR" sz="1600" b="1" spc="75" dirty="0" smtClean="0">
                <a:latin typeface="Cambria" panose="02040503050406030204" pitchFamily="18" charset="0"/>
              </a:rPr>
              <a:t>Présentation Cours</a:t>
            </a:r>
          </a:p>
        </p:txBody>
      </p:sp>
      <p:pic>
        <p:nvPicPr>
          <p:cNvPr id="9" name="Image 8"/>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22961" y="249014"/>
            <a:ext cx="1536698" cy="655397"/>
          </a:xfrm>
          <a:prstGeom prst="rect">
            <a:avLst/>
          </a:prstGeom>
        </p:spPr>
      </p:pic>
      <p:pic>
        <p:nvPicPr>
          <p:cNvPr id="10" name="Picture 2" descr="LOGO - FT"/>
          <p:cNvPicPr>
            <a:picLocks noChangeAspect="1" noChangeArrowheads="1"/>
          </p:cNvPicPr>
          <p:nvPr/>
        </p:nvPicPr>
        <p:blipFill>
          <a:blip r:embed="rId3" cstate="print"/>
          <a:srcRect/>
          <a:stretch>
            <a:fillRect/>
          </a:stretch>
        </p:blipFill>
        <p:spPr bwMode="auto">
          <a:xfrm>
            <a:off x="6963973" y="358824"/>
            <a:ext cx="1316799" cy="438933"/>
          </a:xfrm>
          <a:prstGeom prst="rect">
            <a:avLst/>
          </a:prstGeom>
          <a:noFill/>
          <a:ln w="9525">
            <a:noFill/>
            <a:miter lim="800000"/>
            <a:headEnd/>
            <a:tailEnd/>
          </a:ln>
        </p:spPr>
      </p:pic>
      <p:sp>
        <p:nvSpPr>
          <p:cNvPr id="11" name="Titre 1"/>
          <p:cNvSpPr txBox="1">
            <a:spLocks/>
          </p:cNvSpPr>
          <p:nvPr/>
        </p:nvSpPr>
        <p:spPr>
          <a:xfrm>
            <a:off x="822961" y="2816445"/>
            <a:ext cx="7586402" cy="860455"/>
          </a:xfrm>
          <a:prstGeom prst="rect">
            <a:avLst/>
          </a:prstGeom>
        </p:spPr>
        <p:txBody>
          <a:bodyPr vert="horz" lIns="68580" tIns="34290" rIns="68580" bIns="34290" rtlCol="0" anchor="b">
            <a:noAutofit/>
          </a:bodyPr>
          <a:lstStyle>
            <a:lvl1pPr algn="l" defTabSz="457200" rtl="0" eaLnBrk="1" latinLnBrk="0" hangingPunct="1">
              <a:spcBef>
                <a:spcPct val="0"/>
              </a:spcBef>
              <a:buNone/>
              <a:defRPr sz="54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fr-FR" sz="1400" b="1" spc="75" dirty="0" smtClean="0">
                <a:solidFill>
                  <a:schemeClr val="tx1"/>
                </a:solidFill>
                <a:latin typeface="Cambria" panose="02040503050406030204" pitchFamily="18" charset="0"/>
              </a:rPr>
              <a:t>Master 2</a:t>
            </a:r>
          </a:p>
          <a:p>
            <a:pPr algn="ctr"/>
            <a:r>
              <a:rPr lang="fr-FR" sz="1400" b="1" spc="75" dirty="0" smtClean="0">
                <a:solidFill>
                  <a:schemeClr val="tx1"/>
                </a:solidFill>
                <a:latin typeface="Cambria" panose="02040503050406030204" pitchFamily="18" charset="0"/>
              </a:rPr>
              <a:t>Réseaux Electrique</a:t>
            </a:r>
          </a:p>
        </p:txBody>
      </p:sp>
    </p:spTree>
    <p:extLst>
      <p:ext uri="{BB962C8B-B14F-4D97-AF65-F5344CB8AC3E}">
        <p14:creationId xmlns:p14="http://schemas.microsoft.com/office/powerpoint/2010/main" val="10910668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924674" y="1243173"/>
            <a:ext cx="7284377" cy="369332"/>
          </a:xfrm>
          <a:prstGeom prst="rect">
            <a:avLst/>
          </a:prstGeom>
          <a:noFill/>
        </p:spPr>
        <p:txBody>
          <a:bodyPr wrap="square" rtlCol="0">
            <a:spAutoFit/>
          </a:bodyPr>
          <a:lstStyle/>
          <a:p>
            <a:r>
              <a:rPr lang="fr-FR" b="1" cap="all" dirty="0" smtClean="0"/>
              <a:t>Plan de présentation</a:t>
            </a:r>
            <a:endParaRPr lang="fr-FR" b="1" cap="all" dirty="0"/>
          </a:p>
        </p:txBody>
      </p:sp>
      <p:sp>
        <p:nvSpPr>
          <p:cNvPr id="3" name="ZoneTexte 2"/>
          <p:cNvSpPr txBox="1"/>
          <p:nvPr/>
        </p:nvSpPr>
        <p:spPr>
          <a:xfrm>
            <a:off x="924674" y="2085654"/>
            <a:ext cx="6791218" cy="3693319"/>
          </a:xfrm>
          <a:prstGeom prst="rect">
            <a:avLst/>
          </a:prstGeom>
          <a:noFill/>
        </p:spPr>
        <p:txBody>
          <a:bodyPr wrap="square" rtlCol="0">
            <a:spAutoFit/>
          </a:bodyPr>
          <a:lstStyle/>
          <a:p>
            <a:pPr marL="285750" indent="-285750">
              <a:lnSpc>
                <a:spcPct val="200000"/>
              </a:lnSpc>
              <a:buFont typeface="Wingdings" panose="05000000000000000000" pitchFamily="2" charset="2"/>
              <a:buChar char="q"/>
            </a:pPr>
            <a:r>
              <a:rPr lang="fr-FR" dirty="0" smtClean="0"/>
              <a:t>Réseaux électriques – Historique;</a:t>
            </a:r>
          </a:p>
          <a:p>
            <a:pPr marL="285750" indent="-285750">
              <a:lnSpc>
                <a:spcPct val="200000"/>
              </a:lnSpc>
              <a:buFont typeface="Wingdings" panose="05000000000000000000" pitchFamily="2" charset="2"/>
              <a:buChar char="q"/>
            </a:pPr>
            <a:r>
              <a:rPr lang="fr-FR" dirty="0" smtClean="0"/>
              <a:t>Contraintes et exigences du réseau électrique modernes</a:t>
            </a:r>
          </a:p>
          <a:p>
            <a:pPr marL="285750" indent="-285750">
              <a:lnSpc>
                <a:spcPct val="200000"/>
              </a:lnSpc>
              <a:buFont typeface="Wingdings" panose="05000000000000000000" pitchFamily="2" charset="2"/>
              <a:buChar char="q"/>
            </a:pPr>
            <a:r>
              <a:rPr lang="fr-FR" dirty="0" smtClean="0"/>
              <a:t>Réseaux électriques intelligents, Quelles motivations ?</a:t>
            </a:r>
          </a:p>
          <a:p>
            <a:pPr marL="285750" indent="-285750">
              <a:lnSpc>
                <a:spcPct val="200000"/>
              </a:lnSpc>
              <a:buFont typeface="Wingdings" panose="05000000000000000000" pitchFamily="2" charset="2"/>
              <a:buChar char="q"/>
            </a:pPr>
            <a:r>
              <a:rPr lang="fr-FR" dirty="0" smtClean="0"/>
              <a:t>Eléments d’un réseau électrique intelligent</a:t>
            </a:r>
          </a:p>
          <a:p>
            <a:pPr marL="285750" indent="-285750">
              <a:lnSpc>
                <a:spcPct val="200000"/>
              </a:lnSpc>
              <a:buFont typeface="Wingdings" panose="05000000000000000000" pitchFamily="2" charset="2"/>
              <a:buChar char="q"/>
            </a:pPr>
            <a:r>
              <a:rPr lang="fr-FR" dirty="0" smtClean="0"/>
              <a:t>Gestion d’un réseau électrique intelligent</a:t>
            </a:r>
          </a:p>
          <a:p>
            <a:endParaRPr lang="fr-FR" dirty="0" smtClean="0"/>
          </a:p>
          <a:p>
            <a:endParaRPr lang="fr-FR" dirty="0" smtClean="0"/>
          </a:p>
          <a:p>
            <a:endParaRPr lang="fr-FR" dirty="0"/>
          </a:p>
        </p:txBody>
      </p:sp>
    </p:spTree>
    <p:extLst>
      <p:ext uri="{BB962C8B-B14F-4D97-AF65-F5344CB8AC3E}">
        <p14:creationId xmlns:p14="http://schemas.microsoft.com/office/powerpoint/2010/main" val="236950310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photograph circa 1896">
            <a:hlinkClick r:id="rId2" tooltip="photograph circa 1896"/>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2197" y="1341150"/>
            <a:ext cx="1643063" cy="2190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4" descr="http://upload.wikimedia.org/wikipedia/commons/thumb/5/55/George_Westinghouse.jpg/225px-George_Westinghouse.jpg">
            <a:hlinkClick r:id="rId4" tooltip="George Westinghouse.jpg"/>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19035" y="3303197"/>
            <a:ext cx="1597025" cy="2286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4" descr="http://upload.wikimedia.org/wikipedia/commons/thumb/0/04/Thomas_Edison.jpg/225px-Thomas_Edison.jpg">
            <a:hlinkClick r:id="rId6" tooltip="Thomas Edison.jpg"/>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675562" y="1016788"/>
            <a:ext cx="1201738" cy="187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6"/>
          <p:cNvSpPr txBox="1">
            <a:spLocks noChangeArrowheads="1"/>
          </p:cNvSpPr>
          <p:nvPr/>
        </p:nvSpPr>
        <p:spPr bwMode="auto">
          <a:xfrm>
            <a:off x="7587464" y="2935643"/>
            <a:ext cx="1428596"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bg1"/>
              </a:buClr>
              <a:buFont typeface="Times" panose="02020603050405020304" pitchFamily="18" charset="0"/>
              <a:buChar char="•"/>
              <a:defRPr sz="1600" b="1">
                <a:solidFill>
                  <a:schemeClr val="accent2"/>
                </a:solidFill>
                <a:latin typeface="Arial" panose="020B0604020202020204" pitchFamily="34" charset="0"/>
                <a:ea typeface="ＭＳ Ｐゴシック" panose="020B0600070205080204" pitchFamily="34" charset="-128"/>
              </a:defRPr>
            </a:lvl1pPr>
            <a:lvl2pPr marL="742950" indent="-285750">
              <a:spcBef>
                <a:spcPct val="20000"/>
              </a:spcBef>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Font typeface="Times" panose="02020603050405020304" pitchFamily="18" charset="0"/>
              <a:buChar char="•"/>
              <a:defRPr sz="1600" i="1">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9pPr>
          </a:lstStyle>
          <a:p>
            <a:pPr>
              <a:spcBef>
                <a:spcPct val="0"/>
              </a:spcBef>
              <a:buClrTx/>
              <a:buFontTx/>
              <a:buNone/>
            </a:pPr>
            <a:r>
              <a:rPr lang="en-US" sz="1400" b="0" dirty="0">
                <a:solidFill>
                  <a:schemeClr val="tx1"/>
                </a:solidFill>
                <a:cs typeface="Arial" panose="020B0604020202020204" pitchFamily="34" charset="0"/>
              </a:rPr>
              <a:t>Thomas Edison</a:t>
            </a:r>
          </a:p>
        </p:txBody>
      </p:sp>
      <p:sp>
        <p:nvSpPr>
          <p:cNvPr id="6" name="TextBox 4"/>
          <p:cNvSpPr txBox="1">
            <a:spLocks noChangeArrowheads="1"/>
          </p:cNvSpPr>
          <p:nvPr/>
        </p:nvSpPr>
        <p:spPr bwMode="auto">
          <a:xfrm>
            <a:off x="367743" y="3555402"/>
            <a:ext cx="114736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bg1"/>
              </a:buClr>
              <a:buFont typeface="Times" panose="02020603050405020304" pitchFamily="18" charset="0"/>
              <a:buChar char="•"/>
              <a:defRPr sz="1600" b="1">
                <a:solidFill>
                  <a:schemeClr val="accent2"/>
                </a:solidFill>
                <a:latin typeface="Arial" panose="020B0604020202020204" pitchFamily="34" charset="0"/>
                <a:ea typeface="ＭＳ Ｐゴシック" panose="020B0600070205080204" pitchFamily="34" charset="-128"/>
              </a:defRPr>
            </a:lvl1pPr>
            <a:lvl2pPr marL="742950" indent="-285750">
              <a:spcBef>
                <a:spcPct val="20000"/>
              </a:spcBef>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Font typeface="Times" panose="02020603050405020304" pitchFamily="18" charset="0"/>
              <a:buChar char="•"/>
              <a:defRPr sz="1600" i="1">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9pPr>
          </a:lstStyle>
          <a:p>
            <a:pPr>
              <a:spcBef>
                <a:spcPct val="0"/>
              </a:spcBef>
              <a:buClrTx/>
              <a:buFontTx/>
              <a:buNone/>
            </a:pPr>
            <a:r>
              <a:rPr lang="en-US" sz="1400" b="0" dirty="0">
                <a:solidFill>
                  <a:schemeClr val="tx1"/>
                </a:solidFill>
                <a:cs typeface="Arial" panose="020B0604020202020204" pitchFamily="34" charset="0"/>
              </a:rPr>
              <a:t>Nikola Tesla</a:t>
            </a:r>
          </a:p>
        </p:txBody>
      </p:sp>
      <p:sp>
        <p:nvSpPr>
          <p:cNvPr id="7" name="TextBox 6"/>
          <p:cNvSpPr txBox="1">
            <a:spLocks noChangeArrowheads="1"/>
          </p:cNvSpPr>
          <p:nvPr/>
        </p:nvSpPr>
        <p:spPr bwMode="auto">
          <a:xfrm>
            <a:off x="7082304" y="5648974"/>
            <a:ext cx="1962332"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Clr>
                <a:schemeClr val="bg1"/>
              </a:buClr>
              <a:buFont typeface="Times" panose="02020603050405020304" pitchFamily="18" charset="0"/>
              <a:buChar char="•"/>
              <a:defRPr sz="1600" b="1">
                <a:solidFill>
                  <a:schemeClr val="accent2"/>
                </a:solidFill>
                <a:latin typeface="Arial" panose="020B0604020202020204" pitchFamily="34" charset="0"/>
                <a:ea typeface="ＭＳ Ｐゴシック" panose="020B0600070205080204" pitchFamily="34" charset="-128"/>
              </a:defRPr>
            </a:lvl1pPr>
            <a:lvl2pPr marL="742950" indent="-285750">
              <a:spcBef>
                <a:spcPct val="20000"/>
              </a:spcBef>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2pPr>
            <a:lvl3pPr marL="1143000" indent="-228600">
              <a:spcBef>
                <a:spcPct val="20000"/>
              </a:spcBef>
              <a:buFont typeface="Times" panose="02020603050405020304" pitchFamily="18" charset="0"/>
              <a:buChar char="•"/>
              <a:defRPr sz="1600" i="1">
                <a:solidFill>
                  <a:schemeClr val="tx1"/>
                </a:solidFill>
                <a:latin typeface="Arial" panose="020B0604020202020204" pitchFamily="34" charset="0"/>
                <a:ea typeface="ＭＳ Ｐゴシック" panose="020B0600070205080204" pitchFamily="34" charset="-128"/>
              </a:defRPr>
            </a:lvl3pPr>
            <a:lvl4pPr marL="1600200" indent="-228600">
              <a:spcBef>
                <a:spcPct val="20000"/>
              </a:spcBef>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4pPr>
            <a:lvl5pPr marL="2057400" indent="-228600">
              <a:spcBef>
                <a:spcPct val="20000"/>
              </a:spcBef>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20000"/>
              </a:spcBef>
              <a:spcAft>
                <a:spcPct val="0"/>
              </a:spcAft>
              <a:buFont typeface="Times" panose="02020603050405020304" pitchFamily="18" charset="0"/>
              <a:buChar char="•"/>
              <a:defRPr sz="1600">
                <a:solidFill>
                  <a:schemeClr val="tx1"/>
                </a:solidFill>
                <a:latin typeface="Arial" panose="020B0604020202020204" pitchFamily="34" charset="0"/>
                <a:ea typeface="ＭＳ Ｐゴシック" panose="020B0600070205080204" pitchFamily="34" charset="-128"/>
              </a:defRPr>
            </a:lvl9pPr>
          </a:lstStyle>
          <a:p>
            <a:pPr>
              <a:spcBef>
                <a:spcPct val="0"/>
              </a:spcBef>
              <a:buClrTx/>
              <a:buFontTx/>
              <a:buNone/>
            </a:pPr>
            <a:r>
              <a:rPr lang="en-US" sz="1400" b="0" dirty="0">
                <a:solidFill>
                  <a:schemeClr val="tx1"/>
                </a:solidFill>
                <a:cs typeface="Arial" panose="020B0604020202020204" pitchFamily="34" charset="0"/>
              </a:rPr>
              <a:t>George Westinghouse</a:t>
            </a:r>
          </a:p>
        </p:txBody>
      </p:sp>
      <p:sp>
        <p:nvSpPr>
          <p:cNvPr id="8" name="Rectangle 7"/>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9" name="Rectangle 8"/>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Réseaux électriques, Historique</a:t>
            </a:r>
            <a:endParaRPr lang="fr-FR" sz="2000" b="1" dirty="0">
              <a:latin typeface="Cambria" panose="02040503050406030204" pitchFamily="18" charset="0"/>
            </a:endParaRPr>
          </a:p>
        </p:txBody>
      </p:sp>
      <p:sp>
        <p:nvSpPr>
          <p:cNvPr id="10" name="ZoneTexte 9"/>
          <p:cNvSpPr txBox="1"/>
          <p:nvPr/>
        </p:nvSpPr>
        <p:spPr>
          <a:xfrm>
            <a:off x="3643313" y="992158"/>
            <a:ext cx="3901287" cy="2031325"/>
          </a:xfrm>
          <a:prstGeom prst="rect">
            <a:avLst/>
          </a:prstGeom>
          <a:noFill/>
        </p:spPr>
        <p:txBody>
          <a:bodyPr wrap="square" rtlCol="0">
            <a:spAutoFit/>
          </a:bodyPr>
          <a:lstStyle/>
          <a:p>
            <a:pPr algn="just"/>
            <a:r>
              <a:rPr lang="fr-FR" sz="1400" dirty="0" smtClean="0"/>
              <a:t>L’histoire d’électricité est ne commença pas par eux, mais ces trois personnes ont contribué probablement plus que tout autre à éclairer nos vies. </a:t>
            </a:r>
          </a:p>
          <a:p>
            <a:pPr algn="just"/>
            <a:r>
              <a:rPr lang="fr-FR" sz="1400" b="1" dirty="0" smtClean="0"/>
              <a:t>Thomas Edison (1847-1931)</a:t>
            </a:r>
            <a:r>
              <a:rPr lang="fr-FR" sz="1400" dirty="0" smtClean="0"/>
              <a:t>, inventeur autodidacte et homme d’affaire de génie, défenseur acharné du courant continu. Parmi ces centaines d’invention, la lampe à incandescence, le compteur d’énergie à DC.</a:t>
            </a:r>
            <a:endParaRPr lang="fr-FR" sz="1400" dirty="0"/>
          </a:p>
        </p:txBody>
      </p:sp>
      <p:sp>
        <p:nvSpPr>
          <p:cNvPr id="11" name="ZoneTexte 10"/>
          <p:cNvSpPr txBox="1"/>
          <p:nvPr/>
        </p:nvSpPr>
        <p:spPr>
          <a:xfrm>
            <a:off x="109535" y="3886681"/>
            <a:ext cx="3300413" cy="1169551"/>
          </a:xfrm>
          <a:prstGeom prst="rect">
            <a:avLst/>
          </a:prstGeom>
          <a:noFill/>
        </p:spPr>
        <p:txBody>
          <a:bodyPr wrap="square" rtlCol="0">
            <a:spAutoFit/>
          </a:bodyPr>
          <a:lstStyle/>
          <a:p>
            <a:pPr algn="just"/>
            <a:r>
              <a:rPr lang="fr-FR" sz="1400" b="1" dirty="0" smtClean="0"/>
              <a:t>Nicola Tesla (1856-1943)</a:t>
            </a:r>
            <a:r>
              <a:rPr lang="fr-FR" sz="1400" dirty="0" smtClean="0"/>
              <a:t>, l’un des plus grand génie scientifique de tous les temps, Tesla invente la machine AC, les systèmes AC polyphasés. Grâce à son génie l’alternatif a gagné la batail des courants. </a:t>
            </a:r>
            <a:endParaRPr lang="fr-FR" sz="1400" dirty="0"/>
          </a:p>
        </p:txBody>
      </p:sp>
      <p:sp>
        <p:nvSpPr>
          <p:cNvPr id="12" name="ZoneTexte 11"/>
          <p:cNvSpPr txBox="1"/>
          <p:nvPr/>
        </p:nvSpPr>
        <p:spPr>
          <a:xfrm>
            <a:off x="3643313" y="3418232"/>
            <a:ext cx="3671887" cy="1600438"/>
          </a:xfrm>
          <a:prstGeom prst="rect">
            <a:avLst/>
          </a:prstGeom>
          <a:noFill/>
        </p:spPr>
        <p:txBody>
          <a:bodyPr wrap="square" rtlCol="0">
            <a:spAutoFit/>
          </a:bodyPr>
          <a:lstStyle/>
          <a:p>
            <a:pPr algn="just"/>
            <a:r>
              <a:rPr lang="fr-FR" sz="1400" b="1" dirty="0" smtClean="0"/>
              <a:t>George Westinghouse (1846-1914)</a:t>
            </a:r>
            <a:r>
              <a:rPr lang="fr-FR" sz="1400" dirty="0" smtClean="0"/>
              <a:t>, également inventeur et homme d’affaire (chemin de fer et téléphone notamment). Défenseur de l’alternatif, il menait une compétition sans merci avec Edison pour le dominer le marché de l’électricité au USA. Compétition qu’il gagne grâce notamment à Nicola Tesla </a:t>
            </a:r>
            <a:endParaRPr lang="fr-FR" sz="1400" dirty="0"/>
          </a:p>
        </p:txBody>
      </p:sp>
    </p:spTree>
    <p:extLst>
      <p:ext uri="{BB962C8B-B14F-4D97-AF65-F5344CB8AC3E}">
        <p14:creationId xmlns:p14="http://schemas.microsoft.com/office/powerpoint/2010/main" val="266876235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Flèche droite à entaille 2"/>
          <p:cNvSpPr/>
          <p:nvPr/>
        </p:nvSpPr>
        <p:spPr>
          <a:xfrm rot="19424249">
            <a:off x="-297241" y="2913973"/>
            <a:ext cx="8614242" cy="1172022"/>
          </a:xfrm>
          <a:prstGeom prst="notchedRightArrow">
            <a:avLst>
              <a:gd name="adj1" fmla="val 50000"/>
              <a:gd name="adj2" fmla="val 9797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4" name="Rectangle 3"/>
          <p:cNvSpPr/>
          <p:nvPr/>
        </p:nvSpPr>
        <p:spPr>
          <a:xfrm>
            <a:off x="42721" y="5827954"/>
            <a:ext cx="3700463" cy="487569"/>
          </a:xfrm>
          <a:prstGeom prst="rect">
            <a:avLst/>
          </a:prstGeom>
        </p:spPr>
        <p:txBody>
          <a:bodyPr wrap="square">
            <a:spAutoFit/>
          </a:bodyPr>
          <a:lstStyle/>
          <a:p>
            <a:pPr>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1879: Thomas Edison invente la lampe à incandescence</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5" name="Rectangle 4"/>
          <p:cNvSpPr/>
          <p:nvPr/>
        </p:nvSpPr>
        <p:spPr>
          <a:xfrm>
            <a:off x="221184" y="5355378"/>
            <a:ext cx="8528850" cy="487569"/>
          </a:xfrm>
          <a:prstGeom prst="rect">
            <a:avLst/>
          </a:prstGeom>
        </p:spPr>
        <p:txBody>
          <a:bodyPr wrap="square">
            <a:spAutoFit/>
          </a:bodyPr>
          <a:lstStyle/>
          <a:p>
            <a:pPr algn="just">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1881: Premier réseau électrique réel à </a:t>
            </a:r>
            <a:r>
              <a:rPr lang="fr-FR" sz="1200" u="sng" dirty="0" err="1">
                <a:solidFill>
                  <a:srgbClr val="0000FF"/>
                </a:solidFill>
                <a:latin typeface="Cambria" panose="02040503050406030204" pitchFamily="18" charset="0"/>
                <a:ea typeface="Times New Roman" panose="02020603050405020304" pitchFamily="18" charset="0"/>
                <a:cs typeface="Arial" panose="020B0604020202020204" pitchFamily="34" charset="0"/>
                <a:hlinkClick r:id="rId2" tooltip="Godalming"/>
              </a:rPr>
              <a:t>Godalming</a:t>
            </a:r>
            <a:r>
              <a:rPr lang="fr-FR" sz="1200" dirty="0">
                <a:latin typeface="Cambria" panose="02040503050406030204" pitchFamily="18" charset="0"/>
                <a:ea typeface="Times New Roman" panose="02020603050405020304" pitchFamily="18" charset="0"/>
                <a:cs typeface="Arial" panose="020B0604020202020204" pitchFamily="34" charset="0"/>
              </a:rPr>
              <a:t>, </a:t>
            </a:r>
            <a:r>
              <a:rPr lang="fr-FR" sz="1200" dirty="0" err="1">
                <a:latin typeface="Cambria" panose="02040503050406030204" pitchFamily="18" charset="0"/>
                <a:ea typeface="Times New Roman" panose="02020603050405020304" pitchFamily="18" charset="0"/>
                <a:cs typeface="Arial" panose="020B0604020202020204" pitchFamily="34" charset="0"/>
              </a:rPr>
              <a:t>England</a:t>
            </a:r>
            <a:r>
              <a:rPr lang="fr-FR" sz="1200" dirty="0">
                <a:latin typeface="Cambria" panose="02040503050406030204" pitchFamily="18" charset="0"/>
                <a:ea typeface="Times New Roman" panose="02020603050405020304" pitchFamily="18" charset="0"/>
                <a:cs typeface="Arial" panose="020B0604020202020204" pitchFamily="34" charset="0"/>
              </a:rPr>
              <a:t>. Réseau hydroélectrique AC alimentant 07 lampes à arc 240 V Siemens et 34 lampes à incandescence.</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6" name="Rectangle 5"/>
          <p:cNvSpPr/>
          <p:nvPr/>
        </p:nvSpPr>
        <p:spPr>
          <a:xfrm>
            <a:off x="406768" y="4827951"/>
            <a:ext cx="8198777" cy="487569"/>
          </a:xfrm>
          <a:prstGeom prst="rect">
            <a:avLst/>
          </a:prstGeom>
        </p:spPr>
        <p:txBody>
          <a:bodyPr wrap="square">
            <a:spAutoFit/>
          </a:bodyPr>
          <a:lstStyle/>
          <a:p>
            <a:pPr>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1882: Edison Electric </a:t>
            </a:r>
            <a:r>
              <a:rPr lang="fr-FR" sz="1200" dirty="0" smtClean="0">
                <a:latin typeface="Cambria" panose="02040503050406030204" pitchFamily="18" charset="0"/>
                <a:ea typeface="Times New Roman" panose="02020603050405020304" pitchFamily="18" charset="0"/>
                <a:cs typeface="Arial" panose="020B0604020202020204" pitchFamily="34" charset="0"/>
              </a:rPr>
              <a:t>Light </a:t>
            </a:r>
            <a:r>
              <a:rPr lang="fr-FR" sz="1200" dirty="0" err="1">
                <a:latin typeface="Cambria" panose="02040503050406030204" pitchFamily="18" charset="0"/>
                <a:ea typeface="Times New Roman" panose="02020603050405020304" pitchFamily="18" charset="0"/>
                <a:cs typeface="Arial" panose="020B0604020202020204" pitchFamily="34" charset="0"/>
              </a:rPr>
              <a:t>Company</a:t>
            </a:r>
            <a:r>
              <a:rPr lang="fr-FR" sz="1200" dirty="0">
                <a:latin typeface="Cambria" panose="02040503050406030204" pitchFamily="18" charset="0"/>
                <a:ea typeface="Times New Roman" panose="02020603050405020304" pitchFamily="18" charset="0"/>
                <a:cs typeface="Arial" panose="020B0604020202020204" pitchFamily="34" charset="0"/>
              </a:rPr>
              <a:t> installe la première central électrique à vapeur à Pearl Street, NY. Cette centrale Alimentait 59 clients en DC 110 V d’une capacité de 30 kW mais sur une surface d’environ 3 km carré. </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7" name="Rectangle 6"/>
          <p:cNvSpPr/>
          <p:nvPr/>
        </p:nvSpPr>
        <p:spPr>
          <a:xfrm>
            <a:off x="571661" y="4492453"/>
            <a:ext cx="7205876" cy="289951"/>
          </a:xfrm>
          <a:prstGeom prst="rect">
            <a:avLst/>
          </a:prstGeom>
        </p:spPr>
        <p:txBody>
          <a:bodyPr wrap="square">
            <a:spAutoFit/>
          </a:bodyPr>
          <a:lstStyle/>
          <a:p>
            <a:pPr>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1882 : </a:t>
            </a:r>
            <a:r>
              <a:rPr lang="fr-FR" sz="1200" dirty="0" smtClean="0">
                <a:latin typeface="Cambria" panose="02040503050406030204" pitchFamily="18" charset="0"/>
                <a:ea typeface="Times New Roman" panose="02020603050405020304" pitchFamily="18" charset="0"/>
                <a:cs typeface="Arial" panose="020B0604020202020204" pitchFamily="34" charset="0"/>
              </a:rPr>
              <a:t>Première </a:t>
            </a:r>
            <a:r>
              <a:rPr lang="fr-FR" sz="1200" dirty="0">
                <a:latin typeface="Cambria" panose="02040503050406030204" pitchFamily="18" charset="0"/>
                <a:ea typeface="Times New Roman" panose="02020603050405020304" pitchFamily="18" charset="0"/>
                <a:cs typeface="Arial" panose="020B0604020202020204" pitchFamily="34" charset="0"/>
              </a:rPr>
              <a:t>ligne de transport </a:t>
            </a:r>
            <a:r>
              <a:rPr lang="fr-FR" sz="1200" dirty="0" smtClean="0">
                <a:latin typeface="Cambria" panose="02040503050406030204" pitchFamily="18" charset="0"/>
                <a:ea typeface="Times New Roman" panose="02020603050405020304" pitchFamily="18" charset="0"/>
                <a:cs typeface="Arial" panose="020B0604020202020204" pitchFamily="34" charset="0"/>
              </a:rPr>
              <a:t>DC, </a:t>
            </a:r>
            <a:r>
              <a:rPr lang="fr-FR" sz="1200" dirty="0">
                <a:latin typeface="Cambria" panose="02040503050406030204" pitchFamily="18" charset="0"/>
                <a:ea typeface="Times New Roman" panose="02020603050405020304" pitchFamily="18" charset="0"/>
                <a:cs typeface="Arial" panose="020B0604020202020204" pitchFamily="34" charset="0"/>
              </a:rPr>
              <a:t>57 km </a:t>
            </a:r>
            <a:r>
              <a:rPr lang="fr-FR" sz="1200" dirty="0" smtClean="0">
                <a:latin typeface="Cambria" panose="02040503050406030204" pitchFamily="18" charset="0"/>
                <a:ea typeface="Times New Roman" panose="02020603050405020304" pitchFamily="18" charset="0"/>
                <a:cs typeface="Arial" panose="020B0604020202020204" pitchFamily="34" charset="0"/>
              </a:rPr>
              <a:t>(</a:t>
            </a:r>
            <a:r>
              <a:rPr lang="fr-FR" sz="1200" dirty="0" err="1" smtClean="0">
                <a:latin typeface="Cambria" panose="02040503050406030204" pitchFamily="18" charset="0"/>
                <a:ea typeface="Times New Roman" panose="02020603050405020304" pitchFamily="18" charset="0"/>
                <a:cs typeface="Arial" panose="020B0604020202020204" pitchFamily="34" charset="0"/>
              </a:rPr>
              <a:t>Miesbach</a:t>
            </a:r>
            <a:r>
              <a:rPr lang="fr-FR" sz="1200" dirty="0">
                <a:latin typeface="Cambria" panose="02040503050406030204" pitchFamily="18" charset="0"/>
                <a:ea typeface="Times New Roman" panose="02020603050405020304" pitchFamily="18" charset="0"/>
                <a:cs typeface="Arial" panose="020B0604020202020204" pitchFamily="34" charset="0"/>
              </a:rPr>
              <a:t> </a:t>
            </a:r>
            <a:r>
              <a:rPr lang="fr-FR" sz="1200" dirty="0" smtClean="0">
                <a:latin typeface="Cambria" panose="02040503050406030204" pitchFamily="18" charset="0"/>
                <a:ea typeface="Times New Roman" panose="02020603050405020304" pitchFamily="18" charset="0"/>
                <a:cs typeface="Arial" panose="020B0604020202020204" pitchFamily="34" charset="0"/>
              </a:rPr>
              <a:t>to Munich</a:t>
            </a:r>
            <a:r>
              <a:rPr lang="fr-FR" sz="1200" dirty="0">
                <a:latin typeface="Cambria" panose="02040503050406030204" pitchFamily="18" charset="0"/>
                <a:ea typeface="Times New Roman" panose="02020603050405020304" pitchFamily="18" charset="0"/>
                <a:cs typeface="Arial" panose="020B0604020202020204" pitchFamily="34" charset="0"/>
              </a:rPr>
              <a:t>, </a:t>
            </a:r>
            <a:r>
              <a:rPr lang="fr-FR" sz="1200" dirty="0" smtClean="0">
                <a:latin typeface="Cambria" panose="02040503050406030204" pitchFamily="18" charset="0"/>
                <a:ea typeface="Times New Roman" panose="02020603050405020304" pitchFamily="18" charset="0"/>
                <a:cs typeface="Arial" panose="020B0604020202020204" pitchFamily="34" charset="0"/>
              </a:rPr>
              <a:t>Germany).    </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8" name="Rectangle 7"/>
          <p:cNvSpPr/>
          <p:nvPr/>
        </p:nvSpPr>
        <p:spPr>
          <a:xfrm>
            <a:off x="769558" y="3849215"/>
            <a:ext cx="7268904" cy="685188"/>
          </a:xfrm>
          <a:prstGeom prst="rect">
            <a:avLst/>
          </a:prstGeom>
        </p:spPr>
        <p:txBody>
          <a:bodyPr wrap="square">
            <a:spAutoFit/>
          </a:bodyPr>
          <a:lstStyle/>
          <a:p>
            <a:pPr>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1882: Démonstration du premier transformateur de puissance, par Lucien </a:t>
            </a:r>
            <a:r>
              <a:rPr lang="fr-FR" sz="1200" dirty="0" err="1">
                <a:latin typeface="Cambria" panose="02040503050406030204" pitchFamily="18" charset="0"/>
                <a:ea typeface="Times New Roman" panose="02020603050405020304" pitchFamily="18" charset="0"/>
                <a:cs typeface="Arial" panose="020B0604020202020204" pitchFamily="34" charset="0"/>
              </a:rPr>
              <a:t>Gaulard</a:t>
            </a:r>
            <a:r>
              <a:rPr lang="fr-FR" sz="1200" dirty="0">
                <a:latin typeface="Cambria" panose="02040503050406030204" pitchFamily="18" charset="0"/>
                <a:ea typeface="Times New Roman" panose="02020603050405020304" pitchFamily="18" charset="0"/>
                <a:cs typeface="Arial" panose="020B0604020202020204" pitchFamily="34" charset="0"/>
              </a:rPr>
              <a:t> et J Dixon Gibbs (London, </a:t>
            </a:r>
            <a:r>
              <a:rPr lang="fr-FR" sz="1200" dirty="0" err="1">
                <a:latin typeface="Cambria" panose="02040503050406030204" pitchFamily="18" charset="0"/>
                <a:ea typeface="Times New Roman" panose="02020603050405020304" pitchFamily="18" charset="0"/>
                <a:cs typeface="Arial" panose="020B0604020202020204" pitchFamily="34" charset="0"/>
              </a:rPr>
              <a:t>England</a:t>
            </a:r>
            <a:r>
              <a:rPr lang="fr-FR" sz="1200" dirty="0">
                <a:latin typeface="Cambria" panose="02040503050406030204" pitchFamily="18" charset="0"/>
                <a:ea typeface="Times New Roman" panose="02020603050405020304" pitchFamily="18" charset="0"/>
                <a:cs typeface="Arial" panose="020B0604020202020204" pitchFamily="34" charset="0"/>
              </a:rPr>
              <a:t>), mais avec pas mal de problèmes technique lors de sa mise en pratique pour l’éclairage de 40 km de rail à Turin, </a:t>
            </a:r>
            <a:r>
              <a:rPr lang="fr-FR" sz="1200" dirty="0" err="1">
                <a:latin typeface="Cambria" panose="02040503050406030204" pitchFamily="18" charset="0"/>
                <a:ea typeface="Times New Roman" panose="02020603050405020304" pitchFamily="18" charset="0"/>
                <a:cs typeface="Arial" panose="020B0604020202020204" pitchFamily="34" charset="0"/>
              </a:rPr>
              <a:t>Italy</a:t>
            </a:r>
            <a:r>
              <a:rPr lang="fr-FR" sz="1200" dirty="0">
                <a:latin typeface="Cambria" panose="02040503050406030204" pitchFamily="18" charset="0"/>
                <a:ea typeface="Times New Roman" panose="02020603050405020304" pitchFamily="18" charset="0"/>
                <a:cs typeface="Arial" panose="020B0604020202020204" pitchFamily="34" charset="0"/>
              </a:rPr>
              <a:t> en 1884. </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9" name="Rectangle 8"/>
          <p:cNvSpPr/>
          <p:nvPr/>
        </p:nvSpPr>
        <p:spPr>
          <a:xfrm>
            <a:off x="1015747" y="3154216"/>
            <a:ext cx="7787811" cy="685188"/>
          </a:xfrm>
          <a:prstGeom prst="rect">
            <a:avLst/>
          </a:prstGeom>
        </p:spPr>
        <p:txBody>
          <a:bodyPr wrap="square">
            <a:spAutoFit/>
          </a:bodyPr>
          <a:lstStyle/>
          <a:p>
            <a:pPr algn="just">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1885: George Westinghouse, entrepreneur </a:t>
            </a:r>
            <a:r>
              <a:rPr lang="fr-FR" sz="1200" dirty="0" err="1">
                <a:latin typeface="Cambria" panose="02040503050406030204" pitchFamily="18" charset="0"/>
                <a:ea typeface="Times New Roman" panose="02020603050405020304" pitchFamily="18" charset="0"/>
                <a:cs typeface="Arial" panose="020B0604020202020204" pitchFamily="34" charset="0"/>
              </a:rPr>
              <a:t>americain</a:t>
            </a:r>
            <a:r>
              <a:rPr lang="fr-FR" sz="1200" dirty="0">
                <a:latin typeface="Cambria" panose="02040503050406030204" pitchFamily="18" charset="0"/>
                <a:ea typeface="Times New Roman" panose="02020603050405020304" pitchFamily="18" charset="0"/>
                <a:cs typeface="Arial" panose="020B0604020202020204" pitchFamily="34" charset="0"/>
              </a:rPr>
              <a:t>, rachète les droits d’exploitation du transformateur </a:t>
            </a:r>
            <a:r>
              <a:rPr lang="fr-FR" sz="1200" dirty="0" err="1">
                <a:latin typeface="Cambria" panose="02040503050406030204" pitchFamily="18" charset="0"/>
                <a:ea typeface="Times New Roman" panose="02020603050405020304" pitchFamily="18" charset="0"/>
                <a:cs typeface="Arial" panose="020B0604020202020204" pitchFamily="34" charset="0"/>
              </a:rPr>
              <a:t>Gaulard</a:t>
            </a:r>
            <a:r>
              <a:rPr lang="fr-FR" sz="1200" dirty="0">
                <a:latin typeface="Cambria" panose="02040503050406030204" pitchFamily="18" charset="0"/>
                <a:ea typeface="Times New Roman" panose="02020603050405020304" pitchFamily="18" charset="0"/>
                <a:cs typeface="Arial" panose="020B0604020202020204" pitchFamily="34" charset="0"/>
              </a:rPr>
              <a:t> Gibbs avec des générateur Siemens. L’ingénieur de Westinghouse, William Stanley apporta des améliorations à ce transformateur pour créer le premier transformateur exploitable en 1886 à </a:t>
            </a:r>
            <a:r>
              <a:rPr lang="fr-FR" sz="1200" dirty="0">
                <a:latin typeface="Cambria" panose="02040503050406030204" pitchFamily="18" charset="0"/>
                <a:ea typeface="Times New Roman" panose="02020603050405020304" pitchFamily="18" charset="0"/>
                <a:cs typeface="Arial" panose="020B0604020202020204" pitchFamily="34" charset="0"/>
                <a:hlinkClick r:id="rId3" tooltip="Great Barrington, Massachusetts"/>
              </a:rPr>
              <a:t>Great Barrington, Massachusetts</a:t>
            </a:r>
            <a:r>
              <a:rPr lang="fr-FR" sz="1200" dirty="0">
                <a:latin typeface="Cambria" panose="02040503050406030204" pitchFamily="18" charset="0"/>
                <a:ea typeface="Times New Roman" panose="02020603050405020304" pitchFamily="18" charset="0"/>
                <a:cs typeface="Arial" panose="020B0604020202020204" pitchFamily="34" charset="0"/>
              </a:rPr>
              <a:t>.</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10" name="Rectangle 9"/>
          <p:cNvSpPr/>
          <p:nvPr/>
        </p:nvSpPr>
        <p:spPr>
          <a:xfrm>
            <a:off x="1265857" y="2459217"/>
            <a:ext cx="7600742" cy="685188"/>
          </a:xfrm>
          <a:prstGeom prst="rect">
            <a:avLst/>
          </a:prstGeom>
        </p:spPr>
        <p:txBody>
          <a:bodyPr wrap="square">
            <a:spAutoFit/>
          </a:bodyPr>
          <a:lstStyle/>
          <a:p>
            <a:pPr algn="just">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1888 : Nicolas Tesla inventa la machine à biphasée induction et synchrone, et démontra par la même occasion les avantage des systèmes AC polyphasés. Westinghouse, en compétition acharnée avec Edison comprit vite la valeur de génie et l’engagea immédiatement.  </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12" name="Rectangle 11"/>
          <p:cNvSpPr/>
          <p:nvPr/>
        </p:nvSpPr>
        <p:spPr>
          <a:xfrm>
            <a:off x="1457183" y="2164195"/>
            <a:ext cx="7219281" cy="289951"/>
          </a:xfrm>
          <a:prstGeom prst="rect">
            <a:avLst/>
          </a:prstGeom>
        </p:spPr>
        <p:txBody>
          <a:bodyPr wrap="square">
            <a:spAutoFit/>
          </a:bodyPr>
          <a:lstStyle/>
          <a:p>
            <a:pPr>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1889: Première ligne de transport monophasée 4 kV AC, 21 km entre Oregon et </a:t>
            </a:r>
            <a:r>
              <a:rPr lang="fr-FR" sz="1200" dirty="0" err="1">
                <a:latin typeface="Cambria" panose="02040503050406030204" pitchFamily="18" charset="0"/>
                <a:ea typeface="Times New Roman" panose="02020603050405020304" pitchFamily="18" charset="0"/>
                <a:cs typeface="Arial" panose="020B0604020202020204" pitchFamily="34" charset="0"/>
              </a:rPr>
              <a:t>Portlan</a:t>
            </a:r>
            <a:r>
              <a:rPr lang="fr-FR" sz="1200" dirty="0">
                <a:latin typeface="Cambria" panose="02040503050406030204" pitchFamily="18" charset="0"/>
                <a:ea typeface="Times New Roman" panose="02020603050405020304" pitchFamily="18" charset="0"/>
                <a:cs typeface="Arial" panose="020B0604020202020204" pitchFamily="34" charset="0"/>
              </a:rPr>
              <a:t> USA.</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13" name="Rectangle 12"/>
          <p:cNvSpPr/>
          <p:nvPr/>
        </p:nvSpPr>
        <p:spPr>
          <a:xfrm>
            <a:off x="1594932" y="1859080"/>
            <a:ext cx="6727136" cy="289951"/>
          </a:xfrm>
          <a:prstGeom prst="rect">
            <a:avLst/>
          </a:prstGeom>
        </p:spPr>
        <p:txBody>
          <a:bodyPr wrap="square">
            <a:spAutoFit/>
          </a:bodyPr>
          <a:lstStyle/>
          <a:p>
            <a:pPr>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1891 : Première ligne de transport triphasée 20 kV AC, 176 km entre </a:t>
            </a:r>
            <a:r>
              <a:rPr lang="fr-FR" sz="1200" dirty="0" err="1">
                <a:latin typeface="Cambria" panose="02040503050406030204" pitchFamily="18" charset="0"/>
                <a:ea typeface="Times New Roman" panose="02020603050405020304" pitchFamily="18" charset="0"/>
                <a:cs typeface="Arial" panose="020B0604020202020204" pitchFamily="34" charset="0"/>
              </a:rPr>
              <a:t>Lauffen</a:t>
            </a:r>
            <a:r>
              <a:rPr lang="fr-FR" sz="1200" dirty="0">
                <a:latin typeface="Cambria" panose="02040503050406030204" pitchFamily="18" charset="0"/>
                <a:ea typeface="Times New Roman" panose="02020603050405020304" pitchFamily="18" charset="0"/>
                <a:cs typeface="Arial" panose="020B0604020202020204" pitchFamily="34" charset="0"/>
              </a:rPr>
              <a:t> et Frankfurt, Germany.</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16" name="Rectangle 15"/>
          <p:cNvSpPr/>
          <p:nvPr/>
        </p:nvSpPr>
        <p:spPr>
          <a:xfrm>
            <a:off x="1774051" y="1176145"/>
            <a:ext cx="7195287" cy="685188"/>
          </a:xfrm>
          <a:prstGeom prst="rect">
            <a:avLst/>
          </a:prstGeom>
        </p:spPr>
        <p:txBody>
          <a:bodyPr wrap="square">
            <a:spAutoFit/>
          </a:bodyPr>
          <a:lstStyle/>
          <a:p>
            <a:pPr algn="just">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1890-1900: Guerre des courant (Westinghouse, Edison), mais le premier finit par gagner cette guerre. La Edison General Electric est passée sous contrôle de la rival AC, Thomson-Houston Electric </a:t>
            </a:r>
            <a:r>
              <a:rPr lang="fr-FR" sz="1200" dirty="0" err="1">
                <a:latin typeface="Cambria" panose="02040503050406030204" pitchFamily="18" charset="0"/>
                <a:ea typeface="Times New Roman" panose="02020603050405020304" pitchFamily="18" charset="0"/>
                <a:cs typeface="Arial" panose="020B0604020202020204" pitchFamily="34" charset="0"/>
              </a:rPr>
              <a:t>Company</a:t>
            </a:r>
            <a:r>
              <a:rPr lang="fr-FR" sz="1200" dirty="0">
                <a:latin typeface="Cambria" panose="02040503050406030204" pitchFamily="18" charset="0"/>
                <a:ea typeface="Times New Roman" panose="02020603050405020304" pitchFamily="18" charset="0"/>
                <a:cs typeface="Arial" panose="020B0604020202020204" pitchFamily="34" charset="0"/>
              </a:rPr>
              <a:t> pour donner naissance à General Electric. L’alternatif devient ainsi le standard aux USA et dans le reste du monde.</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17" name="Rectangle 16"/>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18" name="Rectangle 17"/>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Réseaux électriques, Historique</a:t>
            </a:r>
            <a:endParaRPr lang="fr-FR" sz="2000" b="1" dirty="0">
              <a:latin typeface="Cambria" panose="02040503050406030204" pitchFamily="18" charset="0"/>
            </a:endParaRPr>
          </a:p>
        </p:txBody>
      </p:sp>
    </p:spTree>
    <p:extLst>
      <p:ext uri="{BB962C8B-B14F-4D97-AF65-F5344CB8AC3E}">
        <p14:creationId xmlns:p14="http://schemas.microsoft.com/office/powerpoint/2010/main" val="69393837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lèche droite à entaille 1"/>
          <p:cNvSpPr/>
          <p:nvPr/>
        </p:nvSpPr>
        <p:spPr>
          <a:xfrm rot="19536948">
            <a:off x="1667909" y="3241541"/>
            <a:ext cx="8058756" cy="1121214"/>
          </a:xfrm>
          <a:prstGeom prst="notchedRightArrow">
            <a:avLst>
              <a:gd name="adj1" fmla="val 50000"/>
              <a:gd name="adj2" fmla="val 8614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2" name="Rectangle 11"/>
          <p:cNvSpPr/>
          <p:nvPr/>
        </p:nvSpPr>
        <p:spPr>
          <a:xfrm>
            <a:off x="3230742" y="5040718"/>
            <a:ext cx="2445997" cy="289951"/>
          </a:xfrm>
          <a:prstGeom prst="rect">
            <a:avLst/>
          </a:prstGeom>
        </p:spPr>
        <p:txBody>
          <a:bodyPr wrap="square">
            <a:spAutoFit/>
          </a:bodyPr>
          <a:lstStyle/>
          <a:p>
            <a:pPr algn="just">
              <a:lnSpc>
                <a:spcPct val="107000"/>
              </a:lnSpc>
              <a:spcAft>
                <a:spcPts val="800"/>
              </a:spcAft>
            </a:pPr>
            <a:r>
              <a:rPr lang="fr-FR" sz="1200" dirty="0" smtClean="0">
                <a:latin typeface="Cambria" panose="02040503050406030204" pitchFamily="18" charset="0"/>
                <a:ea typeface="Times New Roman" panose="02020603050405020304" pitchFamily="18" charset="0"/>
                <a:cs typeface="Arial" panose="020B0604020202020204" pitchFamily="34" charset="0"/>
              </a:rPr>
              <a:t>1930: Interconnexion des réseaux. </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19" name="Rectangle 18"/>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20" name="Rectangle 19"/>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Réseaux électriques, Historique</a:t>
            </a:r>
            <a:endParaRPr lang="fr-FR" sz="2000" b="1" dirty="0">
              <a:latin typeface="Cambria" panose="02040503050406030204" pitchFamily="18" charset="0"/>
            </a:endParaRPr>
          </a:p>
        </p:txBody>
      </p:sp>
      <p:sp>
        <p:nvSpPr>
          <p:cNvPr id="21" name="Flèche droite à entaille 20"/>
          <p:cNvSpPr/>
          <p:nvPr/>
        </p:nvSpPr>
        <p:spPr>
          <a:xfrm rot="19536948">
            <a:off x="-469112" y="3121691"/>
            <a:ext cx="8058756" cy="1121214"/>
          </a:xfrm>
          <a:prstGeom prst="notchedRightArrow">
            <a:avLst>
              <a:gd name="adj1" fmla="val 50000"/>
              <a:gd name="adj2" fmla="val 86142"/>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23" name="ZoneTexte 22"/>
          <p:cNvSpPr txBox="1"/>
          <p:nvPr/>
        </p:nvSpPr>
        <p:spPr>
          <a:xfrm>
            <a:off x="0" y="5417808"/>
            <a:ext cx="2406798" cy="830997"/>
          </a:xfrm>
          <a:prstGeom prst="rect">
            <a:avLst/>
          </a:prstGeom>
          <a:noFill/>
        </p:spPr>
        <p:txBody>
          <a:bodyPr wrap="square" rtlCol="0">
            <a:spAutoFit/>
          </a:bodyPr>
          <a:lstStyle/>
          <a:p>
            <a:r>
              <a:rPr lang="fr-FR" sz="1200" dirty="0" smtClean="0">
                <a:latin typeface="Cambria" panose="02040503050406030204" pitchFamily="18" charset="0"/>
              </a:rPr>
              <a:t>1920s: Les questions de fiabilité et de coût. Introduction de SCADA (</a:t>
            </a:r>
            <a:r>
              <a:rPr lang="fr-FR" sz="1200" dirty="0" err="1" smtClean="0">
                <a:latin typeface="Cambria" panose="02040503050406030204" pitchFamily="18" charset="0"/>
              </a:rPr>
              <a:t>Supervisory</a:t>
            </a:r>
            <a:r>
              <a:rPr lang="fr-FR" sz="1200" dirty="0" smtClean="0">
                <a:latin typeface="Cambria" panose="02040503050406030204" pitchFamily="18" charset="0"/>
              </a:rPr>
              <a:t> Control And Data Acquisition)  </a:t>
            </a:r>
            <a:endParaRPr lang="fr-FR" sz="1200" dirty="0">
              <a:latin typeface="Cambria" panose="02040503050406030204" pitchFamily="18" charset="0"/>
            </a:endParaRPr>
          </a:p>
        </p:txBody>
      </p:sp>
      <p:sp>
        <p:nvSpPr>
          <p:cNvPr id="24" name="Rectangle 23"/>
          <p:cNvSpPr/>
          <p:nvPr/>
        </p:nvSpPr>
        <p:spPr>
          <a:xfrm>
            <a:off x="6068358" y="2180065"/>
            <a:ext cx="3061700" cy="646331"/>
          </a:xfrm>
          <a:prstGeom prst="rect">
            <a:avLst/>
          </a:prstGeom>
        </p:spPr>
        <p:txBody>
          <a:bodyPr wrap="square">
            <a:spAutoFit/>
          </a:bodyPr>
          <a:lstStyle/>
          <a:p>
            <a:pPr algn="just"/>
            <a:r>
              <a:rPr lang="fr-FR" sz="1200" dirty="0">
                <a:latin typeface="Cambria" panose="02040503050406030204" pitchFamily="18" charset="0"/>
                <a:ea typeface="Times New Roman" panose="02020603050405020304" pitchFamily="18" charset="0"/>
              </a:rPr>
              <a:t>A partir des années 1970, des convertisseurs à Thyristors sont utilisés pour les convertisseurs </a:t>
            </a:r>
            <a:endParaRPr lang="fr-FR" sz="1200" dirty="0">
              <a:latin typeface="Cambria" panose="02040503050406030204" pitchFamily="18" charset="0"/>
            </a:endParaRPr>
          </a:p>
        </p:txBody>
      </p:sp>
      <p:sp>
        <p:nvSpPr>
          <p:cNvPr id="25" name="Rectangle 24"/>
          <p:cNvSpPr/>
          <p:nvPr/>
        </p:nvSpPr>
        <p:spPr>
          <a:xfrm>
            <a:off x="5083860" y="2941951"/>
            <a:ext cx="4048020" cy="882806"/>
          </a:xfrm>
          <a:prstGeom prst="rect">
            <a:avLst/>
          </a:prstGeom>
        </p:spPr>
        <p:txBody>
          <a:bodyPr wrap="square">
            <a:spAutoFit/>
          </a:bodyPr>
          <a:lstStyle/>
          <a:p>
            <a:pPr algn="just">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1951: Première ligne HVDC, pm100 kV DC, 100 km entre </a:t>
            </a:r>
            <a:r>
              <a:rPr lang="fr-FR" sz="1200" dirty="0" err="1">
                <a:latin typeface="Cambria" panose="02040503050406030204" pitchFamily="18" charset="0"/>
                <a:ea typeface="Times New Roman" panose="02020603050405020304" pitchFamily="18" charset="0"/>
                <a:cs typeface="Arial" panose="020B0604020202020204" pitchFamily="34" charset="0"/>
              </a:rPr>
              <a:t>Kashira</a:t>
            </a:r>
            <a:r>
              <a:rPr lang="fr-FR" sz="1200" dirty="0">
                <a:latin typeface="Cambria" panose="02040503050406030204" pitchFamily="18" charset="0"/>
                <a:ea typeface="Times New Roman" panose="02020603050405020304" pitchFamily="18" charset="0"/>
                <a:cs typeface="Arial" panose="020B0604020202020204" pitchFamily="34" charset="0"/>
              </a:rPr>
              <a:t> et Moscow, USSR. </a:t>
            </a:r>
            <a:r>
              <a:rPr lang="en-US" sz="1200" dirty="0" err="1" smtClean="0">
                <a:latin typeface="Cambria" panose="02040503050406030204" pitchFamily="18" charset="0"/>
                <a:ea typeface="Times New Roman" panose="02020603050405020304" pitchFamily="18" charset="0"/>
                <a:cs typeface="Arial" panose="020B0604020202020204" pitchFamily="34" charset="0"/>
              </a:rPr>
              <a:t>D’autres</a:t>
            </a:r>
            <a:r>
              <a:rPr lang="en-US" sz="1200" dirty="0" smtClean="0">
                <a:latin typeface="Cambria" panose="02040503050406030204" pitchFamily="18" charset="0"/>
                <a:ea typeface="Times New Roman" panose="02020603050405020304" pitchFamily="18" charset="0"/>
                <a:cs typeface="Arial" panose="020B0604020202020204" pitchFamily="34" charset="0"/>
              </a:rPr>
              <a:t> </a:t>
            </a:r>
            <a:r>
              <a:rPr lang="en-US" sz="1200" dirty="0" err="1">
                <a:latin typeface="Cambria" panose="02040503050406030204" pitchFamily="18" charset="0"/>
                <a:ea typeface="Times New Roman" panose="02020603050405020304" pitchFamily="18" charset="0"/>
                <a:cs typeface="Arial" panose="020B0604020202020204" pitchFamily="34" charset="0"/>
              </a:rPr>
              <a:t>suiveront</a:t>
            </a:r>
            <a:r>
              <a:rPr lang="en-US" sz="1200" dirty="0">
                <a:latin typeface="Cambria" panose="02040503050406030204" pitchFamily="18" charset="0"/>
                <a:ea typeface="Times New Roman" panose="02020603050405020304" pitchFamily="18" charset="0"/>
                <a:cs typeface="Arial" panose="020B0604020202020204" pitchFamily="34" charset="0"/>
              </a:rPr>
              <a:t> : </a:t>
            </a:r>
            <a:r>
              <a:rPr lang="en-US" sz="1200" dirty="0" err="1">
                <a:latin typeface="Cambria" panose="02040503050406030204" pitchFamily="18" charset="0"/>
                <a:ea typeface="Times New Roman" panose="02020603050405020304" pitchFamily="18" charset="0"/>
                <a:cs typeface="Arial" panose="020B0604020202020204" pitchFamily="34" charset="0"/>
              </a:rPr>
              <a:t>Swenden</a:t>
            </a:r>
            <a:r>
              <a:rPr lang="en-US" sz="1200" dirty="0">
                <a:latin typeface="Cambria" panose="02040503050406030204" pitchFamily="18" charset="0"/>
                <a:ea typeface="Times New Roman" panose="02020603050405020304" pitchFamily="18" charset="0"/>
                <a:cs typeface="Arial" panose="020B0604020202020204" pitchFamily="34" charset="0"/>
              </a:rPr>
              <a:t>, 1954, 100 kV, 100 km. USSR, 1964, pm400 kV, 475 kV. </a:t>
            </a:r>
            <a:r>
              <a:rPr lang="fr-FR" sz="1200" dirty="0">
                <a:latin typeface="Cambria" panose="02040503050406030204" pitchFamily="18" charset="0"/>
                <a:ea typeface="Times New Roman" panose="02020603050405020304" pitchFamily="18" charset="0"/>
                <a:cs typeface="Arial" panose="020B0604020202020204" pitchFamily="34" charset="0"/>
              </a:rPr>
              <a:t>USA, 1970, pm400 kV, 1360 km</a:t>
            </a:r>
            <a:r>
              <a:rPr lang="fr-FR" sz="1200" dirty="0" smtClean="0">
                <a:latin typeface="Cambria" panose="02040503050406030204" pitchFamily="18" charset="0"/>
                <a:ea typeface="Times New Roman" panose="02020603050405020304" pitchFamily="18" charset="0"/>
                <a:cs typeface="Arial" panose="020B0604020202020204" pitchFamily="34" charset="0"/>
              </a:rPr>
              <a:t>. (</a:t>
            </a:r>
            <a:r>
              <a:rPr lang="fr-FR" sz="1200" dirty="0" err="1" smtClean="0">
                <a:latin typeface="Cambria" panose="02040503050406030204" pitchFamily="18" charset="0"/>
                <a:ea typeface="Times New Roman" panose="02020603050405020304" pitchFamily="18" charset="0"/>
                <a:cs typeface="Arial" panose="020B0604020202020204" pitchFamily="34" charset="0"/>
              </a:rPr>
              <a:t>Conv</a:t>
            </a:r>
            <a:r>
              <a:rPr lang="fr-FR" sz="1200" dirty="0" smtClean="0">
                <a:latin typeface="Cambria" panose="02040503050406030204" pitchFamily="18" charset="0"/>
                <a:ea typeface="Times New Roman" panose="02020603050405020304" pitchFamily="18" charset="0"/>
                <a:cs typeface="Arial" panose="020B0604020202020204" pitchFamily="34" charset="0"/>
              </a:rPr>
              <a:t> Mercure)</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26" name="Rectangle 25"/>
          <p:cNvSpPr/>
          <p:nvPr/>
        </p:nvSpPr>
        <p:spPr>
          <a:xfrm>
            <a:off x="4472228" y="3869186"/>
            <a:ext cx="4577108" cy="487569"/>
          </a:xfrm>
          <a:prstGeom prst="rect">
            <a:avLst/>
          </a:prstGeom>
        </p:spPr>
        <p:txBody>
          <a:bodyPr wrap="square">
            <a:spAutoFit/>
          </a:bodyPr>
          <a:lstStyle/>
          <a:p>
            <a:pPr algn="just">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1936: Premier réseau HVDC expérimental à </a:t>
            </a:r>
            <a:r>
              <a:rPr lang="fr-FR" sz="1200" dirty="0" err="1">
                <a:latin typeface="Cambria" panose="02040503050406030204" pitchFamily="18" charset="0"/>
                <a:ea typeface="Times New Roman" panose="02020603050405020304" pitchFamily="18" charset="0"/>
                <a:cs typeface="Arial" panose="020B0604020202020204" pitchFamily="34" charset="0"/>
              </a:rPr>
              <a:t>Mechanicville</a:t>
            </a:r>
            <a:r>
              <a:rPr lang="fr-FR" sz="1200" dirty="0">
                <a:latin typeface="Cambria" panose="02040503050406030204" pitchFamily="18" charset="0"/>
                <a:ea typeface="Times New Roman" panose="02020603050405020304" pitchFamily="18" charset="0"/>
                <a:cs typeface="Arial" panose="020B0604020202020204" pitchFamily="34" charset="0"/>
              </a:rPr>
              <a:t>, NY USA, mais avec de sérieux problèmes de fiabilité. </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27" name="Rectangle 26"/>
          <p:cNvSpPr/>
          <p:nvPr/>
        </p:nvSpPr>
        <p:spPr>
          <a:xfrm>
            <a:off x="3931281" y="4347809"/>
            <a:ext cx="3270904" cy="685188"/>
          </a:xfrm>
          <a:prstGeom prst="rect">
            <a:avLst/>
          </a:prstGeom>
        </p:spPr>
        <p:txBody>
          <a:bodyPr wrap="square">
            <a:spAutoFit/>
          </a:bodyPr>
          <a:lstStyle/>
          <a:p>
            <a:pPr algn="just">
              <a:lnSpc>
                <a:spcPct val="107000"/>
              </a:lnSpc>
              <a:spcAft>
                <a:spcPts val="800"/>
              </a:spcAft>
            </a:pPr>
            <a:r>
              <a:rPr lang="fr-FR" sz="1200" dirty="0">
                <a:latin typeface="Cambria" panose="02040503050406030204" pitchFamily="18" charset="0"/>
                <a:ea typeface="Times New Roman" panose="02020603050405020304" pitchFamily="18" charset="0"/>
                <a:cs typeface="Arial" panose="020B0604020202020204" pitchFamily="34" charset="0"/>
              </a:rPr>
              <a:t>1936: Premier réseau HVDC expérimental à </a:t>
            </a:r>
            <a:r>
              <a:rPr lang="fr-FR" sz="1200" dirty="0" err="1">
                <a:latin typeface="Cambria" panose="02040503050406030204" pitchFamily="18" charset="0"/>
                <a:ea typeface="Times New Roman" panose="02020603050405020304" pitchFamily="18" charset="0"/>
                <a:cs typeface="Arial" panose="020B0604020202020204" pitchFamily="34" charset="0"/>
              </a:rPr>
              <a:t>Mechanicville</a:t>
            </a:r>
            <a:r>
              <a:rPr lang="fr-FR" sz="1200" dirty="0">
                <a:latin typeface="Cambria" panose="02040503050406030204" pitchFamily="18" charset="0"/>
                <a:ea typeface="Times New Roman" panose="02020603050405020304" pitchFamily="18" charset="0"/>
                <a:cs typeface="Arial" panose="020B0604020202020204" pitchFamily="34" charset="0"/>
              </a:rPr>
              <a:t>, NY USA, mais avec de sérieux problèmes de fiabilité. </a:t>
            </a:r>
            <a:endParaRPr lang="fr-FR" sz="1200" dirty="0">
              <a:effectLst/>
              <a:latin typeface="Cambria" panose="02040503050406030204" pitchFamily="18" charset="0"/>
              <a:ea typeface="Calibri" panose="020F0502020204030204" pitchFamily="34" charset="0"/>
              <a:cs typeface="Arial" panose="020B0604020202020204" pitchFamily="34" charset="0"/>
            </a:endParaRPr>
          </a:p>
        </p:txBody>
      </p:sp>
      <p:sp>
        <p:nvSpPr>
          <p:cNvPr id="28" name="ZoneTexte 27"/>
          <p:cNvSpPr txBox="1"/>
          <p:nvPr/>
        </p:nvSpPr>
        <p:spPr>
          <a:xfrm>
            <a:off x="472132" y="4564488"/>
            <a:ext cx="2947371" cy="646331"/>
          </a:xfrm>
          <a:prstGeom prst="rect">
            <a:avLst/>
          </a:prstGeom>
          <a:noFill/>
        </p:spPr>
        <p:txBody>
          <a:bodyPr wrap="square" rtlCol="0">
            <a:spAutoFit/>
          </a:bodyPr>
          <a:lstStyle/>
          <a:p>
            <a:r>
              <a:rPr lang="fr-FR" sz="1200" dirty="0" smtClean="0">
                <a:latin typeface="Cambria" panose="02040503050406030204" pitchFamily="18" charset="0"/>
              </a:rPr>
              <a:t>1930s: Introduction des calculateurs analogiques (Contrôle d’écoulement de puissance, réglage de fréquence)</a:t>
            </a:r>
            <a:endParaRPr lang="fr-FR" sz="1200" dirty="0">
              <a:latin typeface="Cambria" panose="02040503050406030204" pitchFamily="18" charset="0"/>
            </a:endParaRPr>
          </a:p>
        </p:txBody>
      </p:sp>
      <p:sp>
        <p:nvSpPr>
          <p:cNvPr id="29" name="ZoneTexte 28"/>
          <p:cNvSpPr txBox="1"/>
          <p:nvPr/>
        </p:nvSpPr>
        <p:spPr>
          <a:xfrm>
            <a:off x="1065466" y="3737632"/>
            <a:ext cx="3287730" cy="461665"/>
          </a:xfrm>
          <a:prstGeom prst="rect">
            <a:avLst/>
          </a:prstGeom>
          <a:noFill/>
        </p:spPr>
        <p:txBody>
          <a:bodyPr wrap="square" rtlCol="0">
            <a:spAutoFit/>
          </a:bodyPr>
          <a:lstStyle/>
          <a:p>
            <a:r>
              <a:rPr lang="fr-FR" sz="1200" dirty="0" smtClean="0">
                <a:latin typeface="Cambria" panose="02040503050406030204" pitchFamily="18" charset="0"/>
              </a:rPr>
              <a:t>1940s: Contrôle à distance des poste, (technique ‘pilote </a:t>
            </a:r>
            <a:r>
              <a:rPr lang="fr-FR" sz="1200" dirty="0" err="1" smtClean="0">
                <a:latin typeface="Cambria" panose="02040503050406030204" pitchFamily="18" charset="0"/>
              </a:rPr>
              <a:t>wires</a:t>
            </a:r>
            <a:r>
              <a:rPr lang="fr-FR" sz="1200" dirty="0" smtClean="0">
                <a:latin typeface="Cambria" panose="02040503050406030204" pitchFamily="18" charset="0"/>
              </a:rPr>
              <a:t>’)</a:t>
            </a:r>
            <a:endParaRPr lang="fr-FR" sz="1200" dirty="0">
              <a:latin typeface="Cambria" panose="02040503050406030204" pitchFamily="18" charset="0"/>
            </a:endParaRPr>
          </a:p>
        </p:txBody>
      </p:sp>
      <p:sp>
        <p:nvSpPr>
          <p:cNvPr id="30" name="ZoneTexte 29"/>
          <p:cNvSpPr txBox="1"/>
          <p:nvPr/>
        </p:nvSpPr>
        <p:spPr>
          <a:xfrm>
            <a:off x="1066660" y="3022402"/>
            <a:ext cx="4131282" cy="830997"/>
          </a:xfrm>
          <a:prstGeom prst="rect">
            <a:avLst/>
          </a:prstGeom>
          <a:noFill/>
        </p:spPr>
        <p:txBody>
          <a:bodyPr wrap="square" rtlCol="0">
            <a:spAutoFit/>
          </a:bodyPr>
          <a:lstStyle/>
          <a:p>
            <a:r>
              <a:rPr lang="fr-FR" sz="1200" dirty="0" smtClean="0">
                <a:latin typeface="Cambria" panose="02040503050406030204" pitchFamily="18" charset="0"/>
              </a:rPr>
              <a:t>1950s: Amélioration des calculateurs analogiques, dispatching économique (ED), contrôle automatique de génération (AGC) d’où système de management énergétique (EMS)</a:t>
            </a:r>
            <a:endParaRPr lang="fr-FR" sz="1200" dirty="0">
              <a:latin typeface="Cambria" panose="02040503050406030204" pitchFamily="18" charset="0"/>
            </a:endParaRPr>
          </a:p>
        </p:txBody>
      </p:sp>
      <p:sp>
        <p:nvSpPr>
          <p:cNvPr id="31" name="ZoneTexte 30"/>
          <p:cNvSpPr txBox="1"/>
          <p:nvPr/>
        </p:nvSpPr>
        <p:spPr>
          <a:xfrm>
            <a:off x="4472228" y="1516411"/>
            <a:ext cx="2215754" cy="646331"/>
          </a:xfrm>
          <a:prstGeom prst="rect">
            <a:avLst/>
          </a:prstGeom>
          <a:noFill/>
        </p:spPr>
        <p:txBody>
          <a:bodyPr wrap="square" rtlCol="0">
            <a:spAutoFit/>
          </a:bodyPr>
          <a:lstStyle/>
          <a:p>
            <a:r>
              <a:rPr lang="fr-FR" sz="1200" dirty="0" smtClean="0">
                <a:latin typeface="Cambria" panose="02040503050406030204" pitchFamily="18" charset="0"/>
              </a:rPr>
              <a:t>1980s: Introduction des moyens de communication modernes  </a:t>
            </a:r>
            <a:endParaRPr lang="fr-FR" sz="1200" dirty="0">
              <a:latin typeface="Cambria" panose="02040503050406030204" pitchFamily="18" charset="0"/>
            </a:endParaRPr>
          </a:p>
        </p:txBody>
      </p:sp>
      <p:sp>
        <p:nvSpPr>
          <p:cNvPr id="32" name="ZoneTexte 31"/>
          <p:cNvSpPr txBox="1"/>
          <p:nvPr/>
        </p:nvSpPr>
        <p:spPr>
          <a:xfrm>
            <a:off x="3501057" y="2488464"/>
            <a:ext cx="2618105" cy="461665"/>
          </a:xfrm>
          <a:prstGeom prst="rect">
            <a:avLst/>
          </a:prstGeom>
          <a:noFill/>
        </p:spPr>
        <p:txBody>
          <a:bodyPr wrap="square" rtlCol="0">
            <a:spAutoFit/>
          </a:bodyPr>
          <a:lstStyle/>
          <a:p>
            <a:r>
              <a:rPr lang="fr-FR" sz="1200" dirty="0" smtClean="0">
                <a:latin typeface="Cambria" panose="02040503050406030204" pitchFamily="18" charset="0"/>
              </a:rPr>
              <a:t>1960s: Introduction des calculateurs numériques et logiciels dans l’EMS </a:t>
            </a:r>
            <a:endParaRPr lang="fr-FR" sz="1200" dirty="0">
              <a:latin typeface="Cambria" panose="02040503050406030204" pitchFamily="18" charset="0"/>
            </a:endParaRPr>
          </a:p>
        </p:txBody>
      </p:sp>
      <p:sp>
        <p:nvSpPr>
          <p:cNvPr id="33" name="ZoneTexte 32"/>
          <p:cNvSpPr txBox="1"/>
          <p:nvPr/>
        </p:nvSpPr>
        <p:spPr>
          <a:xfrm>
            <a:off x="4141462" y="1979328"/>
            <a:ext cx="2266678" cy="461665"/>
          </a:xfrm>
          <a:prstGeom prst="rect">
            <a:avLst/>
          </a:prstGeom>
          <a:noFill/>
        </p:spPr>
        <p:txBody>
          <a:bodyPr wrap="square" rtlCol="0">
            <a:spAutoFit/>
          </a:bodyPr>
          <a:lstStyle/>
          <a:p>
            <a:r>
              <a:rPr lang="fr-FR" sz="1200" dirty="0" smtClean="0">
                <a:latin typeface="Cambria" panose="02040503050406030204" pitchFamily="18" charset="0"/>
              </a:rPr>
              <a:t>1970s: Introduction des moyens de communication </a:t>
            </a:r>
            <a:endParaRPr lang="fr-FR" sz="1200" dirty="0">
              <a:latin typeface="Cambria" panose="02040503050406030204" pitchFamily="18" charset="0"/>
            </a:endParaRPr>
          </a:p>
        </p:txBody>
      </p:sp>
    </p:spTree>
    <p:extLst>
      <p:ext uri="{BB962C8B-B14F-4D97-AF65-F5344CB8AC3E}">
        <p14:creationId xmlns:p14="http://schemas.microsoft.com/office/powerpoint/2010/main" val="215600553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676894" y="1021278"/>
            <a:ext cx="6678431" cy="369332"/>
          </a:xfrm>
          <a:prstGeom prst="rect">
            <a:avLst/>
          </a:prstGeom>
          <a:noFill/>
        </p:spPr>
        <p:txBody>
          <a:bodyPr wrap="none" rtlCol="0">
            <a:spAutoFit/>
          </a:bodyPr>
          <a:lstStyle/>
          <a:p>
            <a:r>
              <a:rPr lang="fr-FR" dirty="0" smtClean="0"/>
              <a:t>Quelques caractéristiques d’un réseau conventionnel (Réseau actuel)</a:t>
            </a:r>
            <a:endParaRPr lang="fr-FR" dirty="0"/>
          </a:p>
        </p:txBody>
      </p:sp>
      <p:sp>
        <p:nvSpPr>
          <p:cNvPr id="3" name="ZoneTexte 2"/>
          <p:cNvSpPr txBox="1"/>
          <p:nvPr/>
        </p:nvSpPr>
        <p:spPr>
          <a:xfrm>
            <a:off x="676894" y="1520041"/>
            <a:ext cx="7778338" cy="2957861"/>
          </a:xfrm>
          <a:prstGeom prst="rect">
            <a:avLst/>
          </a:prstGeom>
          <a:noFill/>
        </p:spPr>
        <p:txBody>
          <a:bodyPr wrap="square" rtlCol="0">
            <a:spAutoFit/>
          </a:bodyPr>
          <a:lstStyle/>
          <a:p>
            <a:pPr marL="285750" indent="-285750">
              <a:lnSpc>
                <a:spcPct val="150000"/>
              </a:lnSpc>
              <a:buFont typeface="Wingdings" panose="05000000000000000000" pitchFamily="2" charset="2"/>
              <a:buChar char="q"/>
            </a:pPr>
            <a:r>
              <a:rPr lang="fr-FR" dirty="0" smtClean="0"/>
              <a:t>Ecoulement de puissance à sens unique; du fournisseur au client</a:t>
            </a:r>
          </a:p>
          <a:p>
            <a:pPr marL="285750" indent="-285750">
              <a:lnSpc>
                <a:spcPct val="150000"/>
              </a:lnSpc>
              <a:buFont typeface="Wingdings" panose="05000000000000000000" pitchFamily="2" charset="2"/>
              <a:buChar char="q"/>
            </a:pPr>
            <a:r>
              <a:rPr lang="fr-FR" dirty="0" smtClean="0"/>
              <a:t>Une production fortement centralisée</a:t>
            </a:r>
          </a:p>
          <a:p>
            <a:pPr marL="285750" indent="-285750" algn="just">
              <a:lnSpc>
                <a:spcPct val="150000"/>
              </a:lnSpc>
              <a:buFont typeface="Wingdings" panose="05000000000000000000" pitchFamily="2" charset="2"/>
              <a:buChar char="q"/>
            </a:pPr>
            <a:r>
              <a:rPr lang="fr-FR" dirty="0" smtClean="0"/>
              <a:t>En dehors des points stratégiques,  le réseau est (très) peu communicatif. Souvent l’information arrive par l’intermédiaire du client (panne, coupure)</a:t>
            </a:r>
          </a:p>
          <a:p>
            <a:pPr marL="285750" indent="-285750">
              <a:lnSpc>
                <a:spcPct val="150000"/>
              </a:lnSpc>
              <a:buFont typeface="Wingdings" panose="05000000000000000000" pitchFamily="2" charset="2"/>
              <a:buChar char="q"/>
            </a:pPr>
            <a:r>
              <a:rPr lang="fr-FR" dirty="0" smtClean="0"/>
              <a:t>Un réseau très peu automatisé</a:t>
            </a:r>
          </a:p>
          <a:p>
            <a:pPr marL="285750" indent="-285750">
              <a:lnSpc>
                <a:spcPct val="150000"/>
              </a:lnSpc>
              <a:buFont typeface="Wingdings" panose="05000000000000000000" pitchFamily="2" charset="2"/>
              <a:buChar char="q"/>
            </a:pPr>
            <a:r>
              <a:rPr lang="fr-FR" dirty="0" smtClean="0"/>
              <a:t>La communication entre le fournisseur et le client est presque inexistence (en dehors des facture!)</a:t>
            </a:r>
            <a:endParaRPr lang="fr-FR" dirty="0"/>
          </a:p>
        </p:txBody>
      </p:sp>
      <p:sp>
        <p:nvSpPr>
          <p:cNvPr id="6" name="Rectangle 5"/>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7" name="Rectangle 6"/>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Réseaux électriques, Historique</a:t>
            </a:r>
            <a:endParaRPr lang="fr-FR" sz="2000" b="1" dirty="0">
              <a:latin typeface="Cambria" panose="02040503050406030204" pitchFamily="18" charset="0"/>
            </a:endParaRPr>
          </a:p>
        </p:txBody>
      </p:sp>
    </p:spTree>
    <p:extLst>
      <p:ext uri="{BB962C8B-B14F-4D97-AF65-F5344CB8AC3E}">
        <p14:creationId xmlns:p14="http://schemas.microsoft.com/office/powerpoint/2010/main" val="33310879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ZoneTexte 14"/>
          <p:cNvSpPr txBox="1"/>
          <p:nvPr/>
        </p:nvSpPr>
        <p:spPr>
          <a:xfrm>
            <a:off x="6445939" y="1090117"/>
            <a:ext cx="2386940" cy="369332"/>
          </a:xfrm>
          <a:prstGeom prst="rect">
            <a:avLst/>
          </a:prstGeom>
          <a:noFill/>
        </p:spPr>
        <p:txBody>
          <a:bodyPr wrap="square" rtlCol="0">
            <a:spAutoFit/>
          </a:bodyPr>
          <a:lstStyle/>
          <a:p>
            <a:r>
              <a:rPr lang="fr-FR" dirty="0" smtClean="0"/>
              <a:t>Efficacité énergétiques</a:t>
            </a:r>
            <a:endParaRPr lang="fr-FR" dirty="0"/>
          </a:p>
        </p:txBody>
      </p:sp>
      <p:sp>
        <p:nvSpPr>
          <p:cNvPr id="16" name="ZoneTexte 15"/>
          <p:cNvSpPr txBox="1"/>
          <p:nvPr/>
        </p:nvSpPr>
        <p:spPr>
          <a:xfrm>
            <a:off x="359595" y="1636959"/>
            <a:ext cx="7993295" cy="369332"/>
          </a:xfrm>
          <a:prstGeom prst="rect">
            <a:avLst/>
          </a:prstGeom>
          <a:noFill/>
        </p:spPr>
        <p:txBody>
          <a:bodyPr wrap="square" rtlCol="0">
            <a:spAutoFit/>
          </a:bodyPr>
          <a:lstStyle/>
          <a:p>
            <a:r>
              <a:rPr lang="fr-FR" dirty="0" smtClean="0"/>
              <a:t>Produit de qualité à moindre coût dans un environnement de plus en plus exigeant!</a:t>
            </a:r>
            <a:endParaRPr lang="fr-FR" dirty="0"/>
          </a:p>
        </p:txBody>
      </p:sp>
      <p:sp>
        <p:nvSpPr>
          <p:cNvPr id="10" name="ZoneTexte 9"/>
          <p:cNvSpPr txBox="1"/>
          <p:nvPr/>
        </p:nvSpPr>
        <p:spPr>
          <a:xfrm>
            <a:off x="126312" y="2152232"/>
            <a:ext cx="8226577" cy="369332"/>
          </a:xfrm>
          <a:prstGeom prst="rect">
            <a:avLst/>
          </a:prstGeom>
          <a:noFill/>
        </p:spPr>
        <p:txBody>
          <a:bodyPr wrap="square" rtlCol="0">
            <a:spAutoFit/>
          </a:bodyPr>
          <a:lstStyle/>
          <a:p>
            <a:r>
              <a:rPr lang="fr-FR" b="1" dirty="0" smtClean="0"/>
              <a:t>Contraintes et exigences</a:t>
            </a:r>
            <a:endParaRPr lang="fr-FR" b="1" dirty="0"/>
          </a:p>
        </p:txBody>
      </p:sp>
      <p:sp>
        <p:nvSpPr>
          <p:cNvPr id="11" name="ZoneTexte 10"/>
          <p:cNvSpPr txBox="1"/>
          <p:nvPr/>
        </p:nvSpPr>
        <p:spPr>
          <a:xfrm>
            <a:off x="83131" y="2586622"/>
            <a:ext cx="5321076" cy="338554"/>
          </a:xfrm>
          <a:prstGeom prst="rect">
            <a:avLst/>
          </a:prstGeom>
          <a:noFill/>
        </p:spPr>
        <p:txBody>
          <a:bodyPr wrap="square" rtlCol="0">
            <a:spAutoFit/>
          </a:bodyPr>
          <a:lstStyle/>
          <a:p>
            <a:pPr marL="342900" indent="-342900">
              <a:buFont typeface="Wingdings" panose="05000000000000000000" pitchFamily="2" charset="2"/>
              <a:buChar char="q"/>
            </a:pPr>
            <a:r>
              <a:rPr lang="fr-FR" sz="1600" b="1" dirty="0" smtClean="0"/>
              <a:t>Une demande d’énergie de plus en plus grandissante</a:t>
            </a:r>
            <a:endParaRPr lang="fr-FR" sz="1600" b="1" dirty="0"/>
          </a:p>
        </p:txBody>
      </p:sp>
      <p:sp>
        <p:nvSpPr>
          <p:cNvPr id="13" name="ZoneTexte 12"/>
          <p:cNvSpPr txBox="1"/>
          <p:nvPr/>
        </p:nvSpPr>
        <p:spPr>
          <a:xfrm>
            <a:off x="126313" y="2955954"/>
            <a:ext cx="4869951" cy="3046988"/>
          </a:xfrm>
          <a:prstGeom prst="rect">
            <a:avLst/>
          </a:prstGeom>
          <a:noFill/>
        </p:spPr>
        <p:txBody>
          <a:bodyPr wrap="square" rtlCol="0">
            <a:spAutoFit/>
          </a:bodyPr>
          <a:lstStyle/>
          <a:p>
            <a:pPr algn="just"/>
            <a:r>
              <a:rPr lang="fr-FR" sz="1600" dirty="0" smtClean="0"/>
              <a:t>L’explosion démographique mondiale durant la deuxième moitié du 20</a:t>
            </a:r>
            <a:r>
              <a:rPr lang="fr-FR" sz="1600" baseline="30000" dirty="0" smtClean="0"/>
              <a:t>ème</a:t>
            </a:r>
            <a:r>
              <a:rPr lang="fr-FR" sz="1600" dirty="0" smtClean="0"/>
              <a:t> siècle entraine </a:t>
            </a:r>
          </a:p>
          <a:p>
            <a:pPr algn="just"/>
            <a:r>
              <a:rPr lang="fr-FR" sz="1600" dirty="0" smtClean="0"/>
              <a:t>de nos jours, une forte demande d’énergie qui nécessite des réseaux de plus en plus vaste. </a:t>
            </a:r>
          </a:p>
          <a:p>
            <a:pPr algn="just"/>
            <a:r>
              <a:rPr lang="fr-FR" sz="1600" dirty="0" smtClean="0"/>
              <a:t>En Algérie </a:t>
            </a:r>
            <a:r>
              <a:rPr lang="fr-FR" sz="1600" dirty="0" err="1" smtClean="0"/>
              <a:t>Sonelgaz</a:t>
            </a:r>
            <a:r>
              <a:rPr lang="fr-FR" sz="1600" dirty="0" smtClean="0"/>
              <a:t> prévois de construire 34 441 km de ligne de transport qui sera de </a:t>
            </a:r>
          </a:p>
          <a:p>
            <a:pPr algn="just"/>
            <a:r>
              <a:rPr lang="fr-FR" sz="1600" dirty="0" smtClean="0"/>
              <a:t>60 970 km d’ici 2027. De même, pour le réseau de distribution, 131 557 km et 47 189 postes </a:t>
            </a:r>
          </a:p>
          <a:p>
            <a:pPr algn="just"/>
            <a:r>
              <a:rPr lang="fr-FR" sz="1600" dirty="0" smtClean="0"/>
              <a:t>sont prévus à cet horizon.</a:t>
            </a:r>
          </a:p>
          <a:p>
            <a:pPr algn="just"/>
            <a:r>
              <a:rPr lang="fr-FR" sz="1600" dirty="0" smtClean="0"/>
              <a:t>Selon la IEA, la consommation nette (hors export et pertes) a passé de 29,52 TWh en 2005 à </a:t>
            </a:r>
          </a:p>
          <a:p>
            <a:pPr algn="just"/>
            <a:r>
              <a:rPr lang="fr-FR" sz="1600" dirty="0" smtClean="0"/>
              <a:t>77,45 TWh en 2015.</a:t>
            </a:r>
            <a:endParaRPr lang="fr-FR" sz="1600" dirty="0"/>
          </a:p>
        </p:txBody>
      </p:sp>
      <p:sp>
        <p:nvSpPr>
          <p:cNvPr id="12" name="ZoneTexte 11"/>
          <p:cNvSpPr txBox="1"/>
          <p:nvPr/>
        </p:nvSpPr>
        <p:spPr>
          <a:xfrm>
            <a:off x="126313" y="1103872"/>
            <a:ext cx="4096366" cy="369332"/>
          </a:xfrm>
          <a:prstGeom prst="rect">
            <a:avLst/>
          </a:prstGeom>
          <a:noFill/>
        </p:spPr>
        <p:txBody>
          <a:bodyPr wrap="square" rtlCol="0">
            <a:spAutoFit/>
          </a:bodyPr>
          <a:lstStyle/>
          <a:p>
            <a:r>
              <a:rPr lang="fr-FR" dirty="0" smtClean="0"/>
              <a:t>Défis énergétiques du 21</a:t>
            </a:r>
            <a:r>
              <a:rPr lang="fr-FR" baseline="30000" dirty="0" smtClean="0"/>
              <a:t>ème</a:t>
            </a:r>
            <a:r>
              <a:rPr lang="fr-FR" dirty="0" smtClean="0"/>
              <a:t> siècle</a:t>
            </a:r>
            <a:endParaRPr lang="fr-FR" dirty="0"/>
          </a:p>
        </p:txBody>
      </p:sp>
      <p:sp>
        <p:nvSpPr>
          <p:cNvPr id="14" name="ZoneTexte 13"/>
          <p:cNvSpPr txBox="1"/>
          <p:nvPr/>
        </p:nvSpPr>
        <p:spPr>
          <a:xfrm>
            <a:off x="3710282" y="1093882"/>
            <a:ext cx="2300100" cy="369332"/>
          </a:xfrm>
          <a:prstGeom prst="rect">
            <a:avLst/>
          </a:prstGeom>
          <a:noFill/>
        </p:spPr>
        <p:txBody>
          <a:bodyPr wrap="square" rtlCol="0">
            <a:spAutoFit/>
          </a:bodyPr>
          <a:lstStyle/>
          <a:p>
            <a:r>
              <a:rPr lang="fr-FR" dirty="0" smtClean="0"/>
              <a:t>Transition énergétique</a:t>
            </a:r>
            <a:endParaRPr lang="fr-FR" dirty="0"/>
          </a:p>
        </p:txBody>
      </p:sp>
      <p:pic>
        <p:nvPicPr>
          <p:cNvPr id="17" name="Image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996264" y="2755899"/>
            <a:ext cx="3901440" cy="3011424"/>
          </a:xfrm>
          <a:prstGeom prst="rect">
            <a:avLst/>
          </a:prstGeom>
        </p:spPr>
      </p:pic>
      <p:sp>
        <p:nvSpPr>
          <p:cNvPr id="18" name="Rectangle 17"/>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19" name="Rectangle 18"/>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Tree>
    <p:extLst>
      <p:ext uri="{BB962C8B-B14F-4D97-AF65-F5344CB8AC3E}">
        <p14:creationId xmlns:p14="http://schemas.microsoft.com/office/powerpoint/2010/main" val="406215508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ZoneTexte 3"/>
          <p:cNvSpPr txBox="1"/>
          <p:nvPr/>
        </p:nvSpPr>
        <p:spPr>
          <a:xfrm>
            <a:off x="352161" y="1083713"/>
            <a:ext cx="2906308" cy="338554"/>
          </a:xfrm>
          <a:prstGeom prst="rect">
            <a:avLst/>
          </a:prstGeom>
          <a:noFill/>
        </p:spPr>
        <p:txBody>
          <a:bodyPr wrap="none" rtlCol="0">
            <a:spAutoFit/>
          </a:bodyPr>
          <a:lstStyle/>
          <a:p>
            <a:pPr marL="285750" indent="-285750">
              <a:buFont typeface="Wingdings" panose="05000000000000000000" pitchFamily="2" charset="2"/>
              <a:buChar char="q"/>
            </a:pPr>
            <a:r>
              <a:rPr lang="fr-FR" sz="1600" b="1" dirty="0" smtClean="0"/>
              <a:t>Exigences environnementale</a:t>
            </a:r>
            <a:endParaRPr lang="fr-FR" sz="1600" b="1" dirty="0"/>
          </a:p>
        </p:txBody>
      </p:sp>
      <p:sp>
        <p:nvSpPr>
          <p:cNvPr id="5" name="ZoneTexte 4"/>
          <p:cNvSpPr txBox="1"/>
          <p:nvPr/>
        </p:nvSpPr>
        <p:spPr>
          <a:xfrm>
            <a:off x="352161" y="1466113"/>
            <a:ext cx="2955361" cy="830997"/>
          </a:xfrm>
          <a:prstGeom prst="rect">
            <a:avLst/>
          </a:prstGeom>
          <a:noFill/>
        </p:spPr>
        <p:txBody>
          <a:bodyPr wrap="none" rtlCol="0">
            <a:spAutoFit/>
          </a:bodyPr>
          <a:lstStyle/>
          <a:p>
            <a:r>
              <a:rPr lang="fr-FR" sz="1600" dirty="0" smtClean="0"/>
              <a:t>Polluer toujours moins </a:t>
            </a:r>
          </a:p>
          <a:p>
            <a:r>
              <a:rPr lang="fr-FR" sz="1600" dirty="0"/>
              <a:t>Favoriser les source </a:t>
            </a:r>
            <a:r>
              <a:rPr lang="fr-FR" sz="1600" dirty="0" smtClean="0"/>
              <a:t>renouvelable</a:t>
            </a:r>
          </a:p>
          <a:p>
            <a:r>
              <a:rPr lang="fr-FR" sz="1600" dirty="0"/>
              <a:t>Favoriser les productions </a:t>
            </a:r>
            <a:r>
              <a:rPr lang="fr-FR" sz="1600" dirty="0" smtClean="0"/>
              <a:t>locales</a:t>
            </a:r>
            <a:endParaRPr lang="fr-FR" sz="1600" dirty="0"/>
          </a:p>
        </p:txBody>
      </p:sp>
      <p:sp>
        <p:nvSpPr>
          <p:cNvPr id="6" name="ZoneTexte 5"/>
          <p:cNvSpPr txBox="1"/>
          <p:nvPr/>
        </p:nvSpPr>
        <p:spPr>
          <a:xfrm>
            <a:off x="255821" y="4556608"/>
            <a:ext cx="2309415" cy="338554"/>
          </a:xfrm>
          <a:prstGeom prst="rect">
            <a:avLst/>
          </a:prstGeom>
          <a:noFill/>
        </p:spPr>
        <p:txBody>
          <a:bodyPr wrap="none" rtlCol="0">
            <a:spAutoFit/>
          </a:bodyPr>
          <a:lstStyle/>
          <a:p>
            <a:pPr marL="285750" indent="-285750">
              <a:buFont typeface="Wingdings" panose="05000000000000000000" pitchFamily="2" charset="2"/>
              <a:buChar char="q"/>
            </a:pPr>
            <a:r>
              <a:rPr lang="fr-FR" sz="1600" b="1" dirty="0" smtClean="0"/>
              <a:t>Evolution des normes</a:t>
            </a:r>
            <a:endParaRPr lang="fr-FR" sz="1600" b="1" dirty="0"/>
          </a:p>
        </p:txBody>
      </p:sp>
      <p:sp>
        <p:nvSpPr>
          <p:cNvPr id="7" name="ZoneTexte 6"/>
          <p:cNvSpPr txBox="1"/>
          <p:nvPr/>
        </p:nvSpPr>
        <p:spPr>
          <a:xfrm>
            <a:off x="285997" y="4854022"/>
            <a:ext cx="5915256" cy="830997"/>
          </a:xfrm>
          <a:prstGeom prst="rect">
            <a:avLst/>
          </a:prstGeom>
          <a:noFill/>
        </p:spPr>
        <p:txBody>
          <a:bodyPr wrap="square" rtlCol="0">
            <a:spAutoFit/>
          </a:bodyPr>
          <a:lstStyle/>
          <a:p>
            <a:r>
              <a:rPr lang="fr-FR" sz="1600" dirty="0" smtClean="0"/>
              <a:t>Les normes techniques (qualité de l’énergie), environnementales, sanitaire sont de plus en plus exigeantes, et une transition énergétiques semble inévitable au 21</a:t>
            </a:r>
            <a:r>
              <a:rPr lang="fr-FR" sz="1600" baseline="30000" dirty="0" smtClean="0"/>
              <a:t>ème</a:t>
            </a:r>
            <a:r>
              <a:rPr lang="fr-FR" sz="1600" dirty="0" smtClean="0"/>
              <a:t> siècle.</a:t>
            </a:r>
            <a:endParaRPr lang="fr-FR" sz="1600" dirty="0"/>
          </a:p>
        </p:txBody>
      </p:sp>
      <p:sp>
        <p:nvSpPr>
          <p:cNvPr id="8" name="ZoneTexte 7"/>
          <p:cNvSpPr txBox="1"/>
          <p:nvPr/>
        </p:nvSpPr>
        <p:spPr>
          <a:xfrm>
            <a:off x="285998" y="3021568"/>
            <a:ext cx="4080520" cy="1569660"/>
          </a:xfrm>
          <a:prstGeom prst="rect">
            <a:avLst/>
          </a:prstGeom>
          <a:noFill/>
        </p:spPr>
        <p:txBody>
          <a:bodyPr wrap="square" rtlCol="0">
            <a:spAutoFit/>
          </a:bodyPr>
          <a:lstStyle/>
          <a:p>
            <a:r>
              <a:rPr lang="fr-FR" sz="1600" dirty="0" smtClean="0"/>
              <a:t>Diversifier les sources primaires de production</a:t>
            </a:r>
          </a:p>
          <a:p>
            <a:r>
              <a:rPr lang="fr-FR" sz="1600" dirty="0"/>
              <a:t>Rationnaliser la consommation des sources non </a:t>
            </a:r>
            <a:r>
              <a:rPr lang="fr-FR" sz="1600" dirty="0" smtClean="0"/>
              <a:t>renouvelables</a:t>
            </a:r>
          </a:p>
          <a:p>
            <a:r>
              <a:rPr lang="fr-FR" sz="1600" dirty="0" smtClean="0"/>
              <a:t>Efficacité énergétique</a:t>
            </a:r>
          </a:p>
          <a:p>
            <a:r>
              <a:rPr lang="fr-FR" sz="1600" dirty="0" smtClean="0"/>
              <a:t>La sécurité énergétique est une question de sécurité nationale!</a:t>
            </a:r>
            <a:endParaRPr lang="fr-FR" sz="1600" dirty="0"/>
          </a:p>
        </p:txBody>
      </p:sp>
      <p:sp>
        <p:nvSpPr>
          <p:cNvPr id="9" name="ZoneTexte 8"/>
          <p:cNvSpPr txBox="1"/>
          <p:nvPr/>
        </p:nvSpPr>
        <p:spPr>
          <a:xfrm>
            <a:off x="290125" y="2595321"/>
            <a:ext cx="2239203" cy="338554"/>
          </a:xfrm>
          <a:prstGeom prst="rect">
            <a:avLst/>
          </a:prstGeom>
          <a:noFill/>
        </p:spPr>
        <p:txBody>
          <a:bodyPr wrap="none" rtlCol="0">
            <a:spAutoFit/>
          </a:bodyPr>
          <a:lstStyle/>
          <a:p>
            <a:pPr marL="285750" indent="-285750">
              <a:buFont typeface="Wingdings" panose="05000000000000000000" pitchFamily="2" charset="2"/>
              <a:buChar char="q"/>
            </a:pPr>
            <a:r>
              <a:rPr lang="fr-FR" sz="1600" b="1" dirty="0" smtClean="0"/>
              <a:t>Sécurité énergétique</a:t>
            </a:r>
            <a:endParaRPr lang="fr-FR" sz="1600" b="1" dirty="0"/>
          </a:p>
        </p:txBody>
      </p:sp>
      <p:pic>
        <p:nvPicPr>
          <p:cNvPr id="10" name="Image 9"/>
          <p:cNvPicPr>
            <a:picLocks noChangeAspect="1"/>
          </p:cNvPicPr>
          <p:nvPr/>
        </p:nvPicPr>
        <p:blipFill>
          <a:blip r:embed="rId2"/>
          <a:stretch>
            <a:fillRect/>
          </a:stretch>
        </p:blipFill>
        <p:spPr>
          <a:xfrm>
            <a:off x="4447570" y="1514975"/>
            <a:ext cx="4696430" cy="3339047"/>
          </a:xfrm>
          <a:prstGeom prst="rect">
            <a:avLst/>
          </a:prstGeom>
        </p:spPr>
      </p:pic>
      <p:sp>
        <p:nvSpPr>
          <p:cNvPr id="11" name="Rectangle 10"/>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12" name="Rectangle 11"/>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Tree>
    <p:extLst>
      <p:ext uri="{BB962C8B-B14F-4D97-AF65-F5344CB8AC3E}">
        <p14:creationId xmlns:p14="http://schemas.microsoft.com/office/powerpoint/2010/main" val="3716531970"/>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269576" y="3120235"/>
            <a:ext cx="2845074" cy="369332"/>
          </a:xfrm>
          <a:prstGeom prst="rect">
            <a:avLst/>
          </a:prstGeom>
          <a:noFill/>
        </p:spPr>
        <p:txBody>
          <a:bodyPr wrap="none" rtlCol="0">
            <a:spAutoFit/>
          </a:bodyPr>
          <a:lstStyle/>
          <a:p>
            <a:pPr marL="285750" indent="-285750">
              <a:buFont typeface="Wingdings" panose="05000000000000000000" pitchFamily="2" charset="2"/>
              <a:buChar char="q"/>
            </a:pPr>
            <a:r>
              <a:rPr lang="fr-FR" dirty="0" smtClean="0"/>
              <a:t>Avancées technologiques</a:t>
            </a:r>
            <a:endParaRPr lang="fr-FR" dirty="0"/>
          </a:p>
        </p:txBody>
      </p:sp>
      <p:sp>
        <p:nvSpPr>
          <p:cNvPr id="3" name="ZoneTexte 2"/>
          <p:cNvSpPr txBox="1"/>
          <p:nvPr/>
        </p:nvSpPr>
        <p:spPr>
          <a:xfrm>
            <a:off x="269576" y="3591061"/>
            <a:ext cx="8319619" cy="646331"/>
          </a:xfrm>
          <a:prstGeom prst="rect">
            <a:avLst/>
          </a:prstGeom>
          <a:noFill/>
        </p:spPr>
        <p:txBody>
          <a:bodyPr wrap="square" rtlCol="0">
            <a:spAutoFit/>
          </a:bodyPr>
          <a:lstStyle/>
          <a:p>
            <a:r>
              <a:rPr lang="fr-FR" dirty="0" smtClean="0"/>
              <a:t>Les progrès phénoménaux des Technologies d’Information et </a:t>
            </a:r>
          </a:p>
          <a:p>
            <a:r>
              <a:rPr lang="fr-FR" dirty="0" smtClean="0"/>
              <a:t>de Communication (TIC), permettent une meilleur conduite des réseaux</a:t>
            </a:r>
            <a:endParaRPr lang="fr-FR" dirty="0"/>
          </a:p>
        </p:txBody>
      </p:sp>
      <p:sp>
        <p:nvSpPr>
          <p:cNvPr id="4" name="ZoneTexte 3"/>
          <p:cNvSpPr txBox="1"/>
          <p:nvPr/>
        </p:nvSpPr>
        <p:spPr>
          <a:xfrm>
            <a:off x="269577" y="1329965"/>
            <a:ext cx="3681585" cy="369332"/>
          </a:xfrm>
          <a:prstGeom prst="rect">
            <a:avLst/>
          </a:prstGeom>
          <a:noFill/>
        </p:spPr>
        <p:txBody>
          <a:bodyPr wrap="none" rtlCol="0">
            <a:spAutoFit/>
          </a:bodyPr>
          <a:lstStyle/>
          <a:p>
            <a:pPr marL="285750" indent="-285750">
              <a:buFont typeface="Wingdings" panose="05000000000000000000" pitchFamily="2" charset="2"/>
              <a:buChar char="q"/>
            </a:pPr>
            <a:r>
              <a:rPr lang="fr-FR" dirty="0" smtClean="0"/>
              <a:t>Recherche de la fiabilité maximale</a:t>
            </a:r>
            <a:endParaRPr lang="fr-FR" dirty="0"/>
          </a:p>
        </p:txBody>
      </p:sp>
      <p:sp>
        <p:nvSpPr>
          <p:cNvPr id="5" name="ZoneTexte 4"/>
          <p:cNvSpPr txBox="1"/>
          <p:nvPr/>
        </p:nvSpPr>
        <p:spPr>
          <a:xfrm>
            <a:off x="269577" y="1754037"/>
            <a:ext cx="8401812" cy="1200329"/>
          </a:xfrm>
          <a:prstGeom prst="rect">
            <a:avLst/>
          </a:prstGeom>
          <a:noFill/>
        </p:spPr>
        <p:txBody>
          <a:bodyPr wrap="square" rtlCol="0">
            <a:spAutoFit/>
          </a:bodyPr>
          <a:lstStyle/>
          <a:p>
            <a:r>
              <a:rPr lang="fr-FR" dirty="0" smtClean="0"/>
              <a:t>La recherche d’une fiabilité maximale, impose toujours des architectures de plus en plus sur mais de plus en plus complexe, avec des interconnexion régionales, continentales ou intercontinentales dont la gestion est un vrai casse tête.</a:t>
            </a:r>
          </a:p>
          <a:p>
            <a:r>
              <a:rPr lang="fr-FR" dirty="0" smtClean="0"/>
              <a:t>(Exemple Réseaux européen sur Fig. ci-dessus) </a:t>
            </a:r>
            <a:endParaRPr lang="fr-FR" dirty="0"/>
          </a:p>
        </p:txBody>
      </p:sp>
      <p:sp>
        <p:nvSpPr>
          <p:cNvPr id="8" name="Rectangle 7"/>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9" name="Rectangle 8"/>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Tree>
    <p:extLst>
      <p:ext uri="{BB962C8B-B14F-4D97-AF65-F5344CB8AC3E}">
        <p14:creationId xmlns:p14="http://schemas.microsoft.com/office/powerpoint/2010/main" val="39285031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111706" y="987154"/>
            <a:ext cx="2700739" cy="369332"/>
          </a:xfrm>
          <a:prstGeom prst="rect">
            <a:avLst/>
          </a:prstGeom>
          <a:noFill/>
        </p:spPr>
        <p:txBody>
          <a:bodyPr wrap="none" rtlCol="0">
            <a:spAutoFit/>
          </a:bodyPr>
          <a:lstStyle/>
          <a:p>
            <a:pPr marL="285750" indent="-285750">
              <a:buFont typeface="Wingdings" panose="05000000000000000000" pitchFamily="2" charset="2"/>
              <a:buChar char="q"/>
            </a:pPr>
            <a:r>
              <a:rPr lang="fr-FR" b="1" dirty="0" smtClean="0"/>
              <a:t>Exigences économiques</a:t>
            </a:r>
            <a:endParaRPr lang="fr-FR" b="1" dirty="0"/>
          </a:p>
        </p:txBody>
      </p:sp>
      <p:sp>
        <p:nvSpPr>
          <p:cNvPr id="3" name="ZoneTexte 2"/>
          <p:cNvSpPr txBox="1"/>
          <p:nvPr/>
        </p:nvSpPr>
        <p:spPr>
          <a:xfrm>
            <a:off x="111705" y="1356486"/>
            <a:ext cx="8816537" cy="3831818"/>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
            </a:pPr>
            <a:r>
              <a:rPr lang="fr-FR" dirty="0" smtClean="0"/>
              <a:t>Les coûts de production et de transport augmentent sans cesse</a:t>
            </a:r>
          </a:p>
          <a:p>
            <a:pPr marL="285750" indent="-285750" algn="just">
              <a:buFont typeface="Wingdings" panose="05000000000000000000" pitchFamily="2" charset="2"/>
              <a:buChar char="§"/>
            </a:pPr>
            <a:r>
              <a:rPr lang="fr-FR" dirty="0"/>
              <a:t>Les coûts élevés des nouvelles infrastructure pousse à </a:t>
            </a:r>
            <a:r>
              <a:rPr lang="fr-FR" dirty="0" err="1" smtClean="0"/>
              <a:t>entabiliser</a:t>
            </a:r>
            <a:r>
              <a:rPr lang="fr-FR" dirty="0" smtClean="0"/>
              <a:t> </a:t>
            </a:r>
            <a:r>
              <a:rPr lang="fr-FR" dirty="0"/>
              <a:t>les infrastructures </a:t>
            </a:r>
            <a:r>
              <a:rPr lang="fr-FR" dirty="0" smtClean="0"/>
              <a:t>existantes (selon l’IEA autours d’1M$/MW.km pour une ligne 230 kV single circuit et près de 2 M$ pour un poste 230 kV)  </a:t>
            </a:r>
          </a:p>
          <a:p>
            <a:pPr marL="285750" indent="-285750" algn="just">
              <a:lnSpc>
                <a:spcPct val="150000"/>
              </a:lnSpc>
              <a:buFont typeface="Wingdings" panose="05000000000000000000" pitchFamily="2" charset="2"/>
              <a:buChar char="§"/>
            </a:pPr>
            <a:r>
              <a:rPr lang="fr-FR" dirty="0" smtClean="0"/>
              <a:t>Les pertes dues à des interruptions d’alimentation se chiffres en millions de $</a:t>
            </a:r>
          </a:p>
          <a:p>
            <a:pPr marL="285750" indent="-285750" algn="just">
              <a:lnSpc>
                <a:spcPct val="150000"/>
              </a:lnSpc>
              <a:buFont typeface="Wingdings" panose="05000000000000000000" pitchFamily="2" charset="2"/>
              <a:buChar char="§"/>
            </a:pPr>
            <a:r>
              <a:rPr lang="fr-FR" dirty="0" smtClean="0"/>
              <a:t>Les temps d’intervention humaine en cas de pannes durent souvent des heures. </a:t>
            </a:r>
          </a:p>
          <a:p>
            <a:pPr marL="285750" indent="-285750" algn="just">
              <a:lnSpc>
                <a:spcPct val="150000"/>
              </a:lnSpc>
              <a:buFont typeface="Wingdings" panose="05000000000000000000" pitchFamily="2" charset="2"/>
              <a:buChar char="§"/>
            </a:pPr>
            <a:r>
              <a:rPr lang="fr-FR" dirty="0" smtClean="0"/>
              <a:t>Le rétablissement d’alimentation peut prendre également des heures!</a:t>
            </a:r>
          </a:p>
          <a:p>
            <a:pPr marL="285750" indent="-285750" algn="just">
              <a:lnSpc>
                <a:spcPct val="150000"/>
              </a:lnSpc>
              <a:buFont typeface="Wingdings" panose="05000000000000000000" pitchFamily="2" charset="2"/>
              <a:buChar char="§"/>
            </a:pPr>
            <a:r>
              <a:rPr lang="fr-FR" dirty="0" smtClean="0"/>
              <a:t>(Exemple: le blackout de 2003 au NE USA, a coûté 6 </a:t>
            </a:r>
            <a:r>
              <a:rPr lang="fr-FR" dirty="0" err="1" smtClean="0"/>
              <a:t>bn</a:t>
            </a:r>
            <a:r>
              <a:rPr lang="fr-FR" dirty="0" smtClean="0"/>
              <a:t> $).</a:t>
            </a:r>
          </a:p>
          <a:p>
            <a:pPr marL="285750" indent="-285750" algn="just">
              <a:lnSpc>
                <a:spcPct val="150000"/>
              </a:lnSpc>
              <a:buFont typeface="Wingdings" panose="05000000000000000000" pitchFamily="2" charset="2"/>
              <a:buChar char="§"/>
            </a:pPr>
            <a:r>
              <a:rPr lang="fr-FR" dirty="0" smtClean="0"/>
              <a:t>Les pertes de transport et de distribution (notamment aux heures de pointes) se chiffrent </a:t>
            </a:r>
          </a:p>
          <a:p>
            <a:pPr marL="285750" indent="-285750" algn="just">
              <a:lnSpc>
                <a:spcPct val="150000"/>
              </a:lnSpc>
              <a:buFont typeface="Wingdings" panose="05000000000000000000" pitchFamily="2" charset="2"/>
              <a:buChar char="§"/>
            </a:pPr>
            <a:r>
              <a:rPr lang="fr-FR" dirty="0" smtClean="0"/>
              <a:t>également en million de $/h. Selon EIA, ces pertes représentent 7% de l’énergie produite. </a:t>
            </a:r>
          </a:p>
        </p:txBody>
      </p:sp>
      <p:sp>
        <p:nvSpPr>
          <p:cNvPr id="4" name="Rectangle 3"/>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a:t>
            </a:r>
            <a:r>
              <a:rPr lang="fr-FR" sz="2400" b="1" dirty="0" err="1" smtClean="0">
                <a:latin typeface="Cambria" panose="02040503050406030204" pitchFamily="18" charset="0"/>
              </a:rPr>
              <a:t>Smartgrids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5" name="Rectangle 4"/>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Motivation</a:t>
            </a:r>
            <a:endParaRPr lang="fr-FR" sz="2000" b="1" dirty="0">
              <a:latin typeface="Cambria" panose="02040503050406030204" pitchFamily="18" charset="0"/>
            </a:endParaRPr>
          </a:p>
        </p:txBody>
      </p:sp>
    </p:spTree>
    <p:extLst>
      <p:ext uri="{BB962C8B-B14F-4D97-AF65-F5344CB8AC3E}">
        <p14:creationId xmlns:p14="http://schemas.microsoft.com/office/powerpoint/2010/main" val="17764130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95209" y="1057957"/>
            <a:ext cx="8743308" cy="3139321"/>
          </a:xfrm>
          <a:prstGeom prst="rect">
            <a:avLst/>
          </a:prstGeom>
        </p:spPr>
        <p:txBody>
          <a:bodyPr wrap="square">
            <a:spAutoFit/>
          </a:bodyPr>
          <a:lstStyle/>
          <a:p>
            <a:pPr marL="285750" indent="-285750">
              <a:buFont typeface="Wingdings" panose="05000000000000000000" pitchFamily="2" charset="2"/>
              <a:buChar char="§"/>
            </a:pPr>
            <a:r>
              <a:rPr lang="fr-FR" dirty="0"/>
              <a:t>Selon la même agence, moins de 50% arrive à destination (consommateur), si on prend en compte l’ensemble de la chaine. Ce chiffre est encore plus important pour les pays en voie de développement (Algérie par exemple),</a:t>
            </a:r>
          </a:p>
          <a:p>
            <a:pPr marL="285750" indent="-285750">
              <a:buFont typeface="Wingdings" panose="05000000000000000000" pitchFamily="2" charset="2"/>
              <a:buChar char="§"/>
            </a:pPr>
            <a:endParaRPr lang="fr-FR" dirty="0" smtClean="0"/>
          </a:p>
          <a:p>
            <a:pPr marL="285750" indent="-285750">
              <a:buFont typeface="Wingdings" panose="05000000000000000000" pitchFamily="2" charset="2"/>
              <a:buChar char="§"/>
            </a:pPr>
            <a:r>
              <a:rPr lang="fr-FR" dirty="0" smtClean="0"/>
              <a:t>Le </a:t>
            </a:r>
            <a:r>
              <a:rPr lang="fr-FR" dirty="0"/>
              <a:t>marché énergétique du 21 siècle sera de plus en plus ouvert où le simple client peut devenir fournisseur! La multiplication des pénétration est ainsi un défi supplémentaire pour la gestion et la conduite du réseau de distribution surtout. </a:t>
            </a:r>
            <a:endParaRPr lang="fr-FR" dirty="0" smtClean="0"/>
          </a:p>
          <a:p>
            <a:pPr marL="285750" indent="-285750">
              <a:buFont typeface="Wingdings" panose="05000000000000000000" pitchFamily="2" charset="2"/>
              <a:buChar char="§"/>
            </a:pPr>
            <a:endParaRPr lang="fr-FR" dirty="0"/>
          </a:p>
          <a:p>
            <a:pPr marL="285750" indent="-285750">
              <a:buFont typeface="Wingdings" panose="05000000000000000000" pitchFamily="2" charset="2"/>
              <a:buChar char="§"/>
            </a:pPr>
            <a:r>
              <a:rPr lang="fr-FR" dirty="0"/>
              <a:t>L’interconnexion des réseaux de transport à l’échelle régionale, continentale ou intercontinentale permet l’échange d’énergie comme bien commercial donc la valeur change presque d’heure en heure</a:t>
            </a:r>
          </a:p>
        </p:txBody>
      </p:sp>
      <p:sp>
        <p:nvSpPr>
          <p:cNvPr id="5" name="Rectangle 4"/>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6" name="Rectangle 5"/>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Tree>
    <p:extLst>
      <p:ext uri="{BB962C8B-B14F-4D97-AF65-F5344CB8AC3E}">
        <p14:creationId xmlns:p14="http://schemas.microsoft.com/office/powerpoint/2010/main" val="822747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62405" y="1436061"/>
            <a:ext cx="6219190" cy="4555744"/>
          </a:xfrm>
          <a:prstGeom prst="rect">
            <a:avLst/>
          </a:prstGeom>
        </p:spPr>
      </p:pic>
      <p:sp>
        <p:nvSpPr>
          <p:cNvPr id="5" name="Rectangle 4"/>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6" name="Rectangle 5"/>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
        <p:nvSpPr>
          <p:cNvPr id="7" name="ZoneTexte 6"/>
          <p:cNvSpPr txBox="1"/>
          <p:nvPr/>
        </p:nvSpPr>
        <p:spPr>
          <a:xfrm>
            <a:off x="246579" y="930452"/>
            <a:ext cx="4849402" cy="369332"/>
          </a:xfrm>
          <a:prstGeom prst="rect">
            <a:avLst/>
          </a:prstGeom>
          <a:noFill/>
        </p:spPr>
        <p:txBody>
          <a:bodyPr wrap="square" rtlCol="0">
            <a:spAutoFit/>
          </a:bodyPr>
          <a:lstStyle/>
          <a:p>
            <a:r>
              <a:rPr lang="fr-FR" dirty="0" smtClean="0"/>
              <a:t>Quelques exemples de données</a:t>
            </a:r>
            <a:endParaRPr lang="fr-FR" dirty="0"/>
          </a:p>
        </p:txBody>
      </p:sp>
    </p:spTree>
    <p:extLst>
      <p:ext uri="{BB962C8B-B14F-4D97-AF65-F5344CB8AC3E}">
        <p14:creationId xmlns:p14="http://schemas.microsoft.com/office/powerpoint/2010/main" val="426566376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777133" y="351004"/>
            <a:ext cx="5589733" cy="5836070"/>
          </a:xfrm>
          <a:prstGeom prst="rect">
            <a:avLst/>
          </a:prstGeom>
        </p:spPr>
      </p:pic>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Tree>
    <p:extLst>
      <p:ext uri="{BB962C8B-B14F-4D97-AF65-F5344CB8AC3E}">
        <p14:creationId xmlns:p14="http://schemas.microsoft.com/office/powerpoint/2010/main" val="166704568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57627" y="2161940"/>
            <a:ext cx="3657600" cy="2880360"/>
          </a:xfrm>
          <a:prstGeom prst="rect">
            <a:avLst/>
          </a:prstGeom>
        </p:spPr>
      </p:pic>
      <p:pic>
        <p:nvPicPr>
          <p:cNvPr id="3" name="Image 2"/>
          <p:cNvPicPr>
            <a:picLocks noChangeAspect="1"/>
          </p:cNvPicPr>
          <p:nvPr/>
        </p:nvPicPr>
        <p:blipFill>
          <a:blip r:embed="rId3"/>
          <a:stretch>
            <a:fillRect/>
          </a:stretch>
        </p:blipFill>
        <p:spPr>
          <a:xfrm>
            <a:off x="133564" y="1407560"/>
            <a:ext cx="4846320" cy="3634740"/>
          </a:xfrm>
          <a:prstGeom prst="rect">
            <a:avLst/>
          </a:prstGeom>
        </p:spPr>
      </p:pic>
      <p:sp>
        <p:nvSpPr>
          <p:cNvPr id="4" name="Rectangle 3"/>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5" name="Rectangle 4"/>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Tree>
    <p:extLst>
      <p:ext uri="{BB962C8B-B14F-4D97-AF65-F5344CB8AC3E}">
        <p14:creationId xmlns:p14="http://schemas.microsoft.com/office/powerpoint/2010/main" val="14099625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700213" y="1500187"/>
            <a:ext cx="12544425" cy="3857625"/>
          </a:xfrm>
          <a:prstGeom prst="rect">
            <a:avLst/>
          </a:prstGeom>
        </p:spPr>
      </p:pic>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Tree>
    <p:extLst>
      <p:ext uri="{BB962C8B-B14F-4D97-AF65-F5344CB8AC3E}">
        <p14:creationId xmlns:p14="http://schemas.microsoft.com/office/powerpoint/2010/main" val="348969749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66675" y="819150"/>
            <a:ext cx="9010650" cy="5219700"/>
          </a:xfrm>
          <a:prstGeom prst="rect">
            <a:avLst/>
          </a:prstGeom>
        </p:spPr>
      </p:pic>
    </p:spTree>
    <p:extLst>
      <p:ext uri="{BB962C8B-B14F-4D97-AF65-F5344CB8AC3E}">
        <p14:creationId xmlns:p14="http://schemas.microsoft.com/office/powerpoint/2010/main" val="4060175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524733" y="1422766"/>
            <a:ext cx="8187754" cy="4805300"/>
          </a:xfrm>
          <a:prstGeom prst="rect">
            <a:avLst/>
          </a:prstGeom>
        </p:spPr>
      </p:pic>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Tree>
    <p:extLst>
      <p:ext uri="{BB962C8B-B14F-4D97-AF65-F5344CB8AC3E}">
        <p14:creationId xmlns:p14="http://schemas.microsoft.com/office/powerpoint/2010/main" val="19713397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304479" y="1228081"/>
            <a:ext cx="8418281" cy="4891464"/>
          </a:xfrm>
          <a:prstGeom prst="rect">
            <a:avLst/>
          </a:prstGeom>
        </p:spPr>
      </p:pic>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Tree>
    <p:extLst>
      <p:ext uri="{BB962C8B-B14F-4D97-AF65-F5344CB8AC3E}">
        <p14:creationId xmlns:p14="http://schemas.microsoft.com/office/powerpoint/2010/main" val="42729669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1295400" y="1058402"/>
            <a:ext cx="6204735" cy="5023310"/>
          </a:xfrm>
          <a:prstGeom prst="rect">
            <a:avLst/>
          </a:prstGeom>
        </p:spPr>
      </p:pic>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Tree>
    <p:extLst>
      <p:ext uri="{BB962C8B-B14F-4D97-AF65-F5344CB8AC3E}">
        <p14:creationId xmlns:p14="http://schemas.microsoft.com/office/powerpoint/2010/main" val="16892159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19000" y="1114982"/>
            <a:ext cx="8521065" cy="2026920"/>
          </a:xfrm>
          <a:prstGeom prst="rect">
            <a:avLst/>
          </a:prstGeom>
        </p:spPr>
      </p:pic>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Contraintes et exigences du réseau moderne</a:t>
            </a:r>
            <a:endParaRPr lang="fr-FR" sz="2000" b="1" dirty="0">
              <a:latin typeface="Cambria" panose="02040503050406030204" pitchFamily="18" charset="0"/>
            </a:endParaRPr>
          </a:p>
        </p:txBody>
      </p:sp>
      <p:sp>
        <p:nvSpPr>
          <p:cNvPr id="5" name="ZoneTexte 4"/>
          <p:cNvSpPr txBox="1"/>
          <p:nvPr/>
        </p:nvSpPr>
        <p:spPr>
          <a:xfrm>
            <a:off x="359596" y="3554858"/>
            <a:ext cx="8486453" cy="2092881"/>
          </a:xfrm>
          <a:prstGeom prst="rect">
            <a:avLst/>
          </a:prstGeom>
          <a:noFill/>
        </p:spPr>
        <p:txBody>
          <a:bodyPr wrap="square" rtlCol="0">
            <a:spAutoFit/>
          </a:bodyPr>
          <a:lstStyle/>
          <a:p>
            <a:r>
              <a:rPr lang="fr-FR" dirty="0" smtClean="0"/>
              <a:t>Conclusions:</a:t>
            </a:r>
          </a:p>
          <a:p>
            <a:pPr marL="285750" indent="-285750">
              <a:buFont typeface="Wingdings" panose="05000000000000000000" pitchFamily="2" charset="2"/>
              <a:buChar char="§"/>
            </a:pPr>
            <a:r>
              <a:rPr lang="fr-FR" sz="1600" dirty="0" smtClean="0"/>
              <a:t>Depuis sa naissance à la fin du 19</a:t>
            </a:r>
            <a:r>
              <a:rPr lang="fr-FR" sz="1600" baseline="30000" dirty="0" smtClean="0"/>
              <a:t>ème</a:t>
            </a:r>
            <a:r>
              <a:rPr lang="fr-FR" sz="1600" dirty="0" smtClean="0"/>
              <a:t> siècle, le réseau électrique n’a cessé de se développé;</a:t>
            </a:r>
          </a:p>
          <a:p>
            <a:pPr marL="285750" indent="-285750">
              <a:buFont typeface="Wingdings" panose="05000000000000000000" pitchFamily="2" charset="2"/>
              <a:buChar char="§"/>
            </a:pPr>
            <a:r>
              <a:rPr lang="fr-FR" sz="1600" dirty="0" smtClean="0"/>
              <a:t>Les avancées technologiques de la deuxième moitié du 20</a:t>
            </a:r>
            <a:r>
              <a:rPr lang="fr-FR" sz="1600" baseline="30000" dirty="0" smtClean="0"/>
              <a:t>ème</a:t>
            </a:r>
            <a:r>
              <a:rPr lang="fr-FR" sz="1600" dirty="0" smtClean="0"/>
              <a:t> siècle ont permis une croissance fulgurante du réseau ce qui a posé des questions de fiabilité et d’économie</a:t>
            </a:r>
          </a:p>
          <a:p>
            <a:pPr marL="285750" indent="-285750">
              <a:buFont typeface="Wingdings" panose="05000000000000000000" pitchFamily="2" charset="2"/>
              <a:buChar char="§"/>
            </a:pPr>
            <a:r>
              <a:rPr lang="fr-FR" sz="1600" dirty="0" smtClean="0"/>
              <a:t>De nos jours, les automatismes font partie intégrante du réseau, mais beaucoup de travail reste à faire pour apporter la touche intelligente dans la gestion de ces automatismes,  </a:t>
            </a:r>
          </a:p>
          <a:p>
            <a:pPr marL="285750" indent="-285750">
              <a:buFont typeface="Wingdings" panose="05000000000000000000" pitchFamily="2" charset="2"/>
              <a:buChar char="§"/>
            </a:pPr>
            <a:r>
              <a:rPr lang="fr-FR" sz="1600" dirty="0" smtClean="0"/>
              <a:t>Les nouvelles technologies offrent la possibilité de rendre ces automates de plus en plus intelligents</a:t>
            </a:r>
            <a:endParaRPr lang="fr-FR" sz="1600" dirty="0"/>
          </a:p>
        </p:txBody>
      </p:sp>
    </p:spTree>
    <p:extLst>
      <p:ext uri="{BB962C8B-B14F-4D97-AF65-F5344CB8AC3E}">
        <p14:creationId xmlns:p14="http://schemas.microsoft.com/office/powerpoint/2010/main" val="421115741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Espace réservé de la date 3"/>
          <p:cNvSpPr>
            <a:spLocks noGrp="1"/>
          </p:cNvSpPr>
          <p:nvPr>
            <p:ph type="dt" sz="half" idx="10"/>
          </p:nvPr>
        </p:nvSpPr>
        <p:spPr/>
        <p:txBody>
          <a:bodyPr/>
          <a:lstStyle/>
          <a:p>
            <a:fld id="{5DB543D5-3349-490C-8E7D-2F1520F74384}" type="datetime1">
              <a:rPr lang="en-US" smtClean="0"/>
              <a:t>1/3/2018</a:t>
            </a:fld>
            <a:endParaRPr lang="en-US" dirty="0"/>
          </a:p>
        </p:txBody>
      </p:sp>
      <p:sp>
        <p:nvSpPr>
          <p:cNvPr id="2" name="Espace réservé du pied de page 1"/>
          <p:cNvSpPr>
            <a:spLocks noGrp="1"/>
          </p:cNvSpPr>
          <p:nvPr>
            <p:ph type="ftr" sz="quarter" idx="11"/>
          </p:nvPr>
        </p:nvSpPr>
        <p:spPr/>
        <p:txBody>
          <a:bodyPr/>
          <a:lstStyle/>
          <a:p>
            <a:r>
              <a:rPr lang="fr-FR" smtClean="0"/>
              <a:t>F. HAMOUDI-Power Quality course</a:t>
            </a:r>
            <a:endParaRPr lang="en-US" dirty="0"/>
          </a:p>
        </p:txBody>
      </p:sp>
      <p:sp>
        <p:nvSpPr>
          <p:cNvPr id="6" name="Espace réservé du numéro de diapositive 5"/>
          <p:cNvSpPr>
            <a:spLocks noGrp="1"/>
          </p:cNvSpPr>
          <p:nvPr>
            <p:ph type="sldNum" sz="quarter" idx="12"/>
          </p:nvPr>
        </p:nvSpPr>
        <p:spPr/>
        <p:txBody>
          <a:bodyPr/>
          <a:lstStyle/>
          <a:p>
            <a:fld id="{D57F1E4F-1CFF-5643-939E-217C01CDF565}" type="slidenum">
              <a:rPr lang="en-US" smtClean="0"/>
              <a:pPr/>
              <a:t>21</a:t>
            </a:fld>
            <a:endParaRPr lang="en-US" dirty="0"/>
          </a:p>
        </p:txBody>
      </p:sp>
      <p:sp>
        <p:nvSpPr>
          <p:cNvPr id="16" name="Rectangle 15"/>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C’est quoi un système intelligent</a:t>
            </a:r>
            <a:endParaRPr lang="fr-FR" sz="2000" b="1" dirty="0">
              <a:latin typeface="Cambria" panose="02040503050406030204" pitchFamily="18" charset="0"/>
            </a:endParaRPr>
          </a:p>
        </p:txBody>
      </p:sp>
      <p:sp>
        <p:nvSpPr>
          <p:cNvPr id="29" name="Rectangle à coins arrondis 28"/>
          <p:cNvSpPr/>
          <p:nvPr/>
        </p:nvSpPr>
        <p:spPr>
          <a:xfrm>
            <a:off x="540203" y="3318594"/>
            <a:ext cx="1268431" cy="89642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Adaptation et transmission de l’information</a:t>
            </a:r>
            <a:endParaRPr lang="fr-FR" sz="1400" dirty="0">
              <a:solidFill>
                <a:schemeClr val="tx1"/>
              </a:solidFill>
            </a:endParaRPr>
          </a:p>
        </p:txBody>
      </p:sp>
      <p:sp>
        <p:nvSpPr>
          <p:cNvPr id="31" name="Rectangle à coins arrondis 30"/>
          <p:cNvSpPr/>
          <p:nvPr/>
        </p:nvSpPr>
        <p:spPr>
          <a:xfrm>
            <a:off x="2479437" y="3321758"/>
            <a:ext cx="1480335" cy="89642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Traitement de l’information</a:t>
            </a:r>
            <a:endParaRPr lang="fr-FR" sz="1400" dirty="0">
              <a:solidFill>
                <a:schemeClr val="tx1"/>
              </a:solidFill>
            </a:endParaRPr>
          </a:p>
        </p:txBody>
      </p:sp>
      <p:sp>
        <p:nvSpPr>
          <p:cNvPr id="33" name="Rectangle à coins arrondis 32"/>
          <p:cNvSpPr/>
          <p:nvPr/>
        </p:nvSpPr>
        <p:spPr>
          <a:xfrm>
            <a:off x="4558235" y="3312266"/>
            <a:ext cx="1255159" cy="9027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Base de règles</a:t>
            </a:r>
            <a:endParaRPr lang="fr-FR" sz="1400" dirty="0">
              <a:solidFill>
                <a:schemeClr val="tx1"/>
              </a:solidFill>
            </a:endParaRPr>
          </a:p>
        </p:txBody>
      </p:sp>
      <p:sp>
        <p:nvSpPr>
          <p:cNvPr id="42" name="Rectangle à coins arrondis 41"/>
          <p:cNvSpPr/>
          <p:nvPr/>
        </p:nvSpPr>
        <p:spPr>
          <a:xfrm>
            <a:off x="6180776" y="3456377"/>
            <a:ext cx="1255159" cy="5976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Actions</a:t>
            </a:r>
            <a:endParaRPr lang="fr-FR" sz="1400" dirty="0">
              <a:solidFill>
                <a:schemeClr val="tx1"/>
              </a:solidFill>
            </a:endParaRPr>
          </a:p>
        </p:txBody>
      </p:sp>
      <p:sp>
        <p:nvSpPr>
          <p:cNvPr id="43" name="Rectangle à coins arrondis 42"/>
          <p:cNvSpPr/>
          <p:nvPr/>
        </p:nvSpPr>
        <p:spPr>
          <a:xfrm>
            <a:off x="7044648" y="1600126"/>
            <a:ext cx="1255159" cy="59761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Moyens d’actions</a:t>
            </a:r>
            <a:endParaRPr lang="fr-FR" sz="1400" dirty="0">
              <a:solidFill>
                <a:schemeClr val="tx1"/>
              </a:solidFill>
            </a:endParaRPr>
          </a:p>
        </p:txBody>
      </p:sp>
      <p:sp>
        <p:nvSpPr>
          <p:cNvPr id="45" name="Rectangle à coins arrondis 44"/>
          <p:cNvSpPr/>
          <p:nvPr/>
        </p:nvSpPr>
        <p:spPr>
          <a:xfrm>
            <a:off x="488827" y="1743108"/>
            <a:ext cx="1362611" cy="31164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Information</a:t>
            </a:r>
            <a:endParaRPr lang="fr-FR" sz="1400" dirty="0">
              <a:solidFill>
                <a:schemeClr val="tx1"/>
              </a:solidFill>
            </a:endParaRPr>
          </a:p>
        </p:txBody>
      </p:sp>
      <p:sp>
        <p:nvSpPr>
          <p:cNvPr id="46" name="Rectangle à coins arrondis 45"/>
          <p:cNvSpPr/>
          <p:nvPr/>
        </p:nvSpPr>
        <p:spPr>
          <a:xfrm>
            <a:off x="2196747" y="5145050"/>
            <a:ext cx="2034284" cy="4646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rPr>
              <a:t>Bibliothèque de connaissances préalables</a:t>
            </a:r>
          </a:p>
        </p:txBody>
      </p:sp>
      <p:sp>
        <p:nvSpPr>
          <p:cNvPr id="47" name="Rectangle à coins arrondis 46"/>
          <p:cNvSpPr/>
          <p:nvPr/>
        </p:nvSpPr>
        <p:spPr>
          <a:xfrm>
            <a:off x="2196747" y="5627607"/>
            <a:ext cx="2034284" cy="4712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Données transmises en temps réel</a:t>
            </a:r>
          </a:p>
        </p:txBody>
      </p:sp>
      <p:sp>
        <p:nvSpPr>
          <p:cNvPr id="48" name="Rectangle à coins arrondis 47"/>
          <p:cNvSpPr/>
          <p:nvPr/>
        </p:nvSpPr>
        <p:spPr>
          <a:xfrm>
            <a:off x="2219824" y="4775312"/>
            <a:ext cx="2011208" cy="311649"/>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smtClean="0">
                <a:solidFill>
                  <a:schemeClr val="tx1"/>
                </a:solidFill>
              </a:rPr>
              <a:t>Banque de données</a:t>
            </a:r>
            <a:endParaRPr lang="fr-FR" sz="1400" b="1" dirty="0">
              <a:solidFill>
                <a:schemeClr val="tx1"/>
              </a:solidFill>
            </a:endParaRPr>
          </a:p>
        </p:txBody>
      </p:sp>
      <p:sp>
        <p:nvSpPr>
          <p:cNvPr id="49" name="Rectangle à coins arrondis 48"/>
          <p:cNvSpPr/>
          <p:nvPr/>
        </p:nvSpPr>
        <p:spPr>
          <a:xfrm>
            <a:off x="4491070" y="4775311"/>
            <a:ext cx="2011208" cy="311649"/>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smtClean="0">
                <a:solidFill>
                  <a:schemeClr val="tx1"/>
                </a:solidFill>
              </a:rPr>
              <a:t>Algorithmes</a:t>
            </a:r>
            <a:endParaRPr lang="fr-FR" sz="1400" b="1" dirty="0">
              <a:solidFill>
                <a:schemeClr val="tx1"/>
              </a:solidFill>
            </a:endParaRPr>
          </a:p>
        </p:txBody>
      </p:sp>
      <p:sp>
        <p:nvSpPr>
          <p:cNvPr id="50" name="Rectangle à coins arrondis 49"/>
          <p:cNvSpPr/>
          <p:nvPr/>
        </p:nvSpPr>
        <p:spPr>
          <a:xfrm>
            <a:off x="4499421" y="5162970"/>
            <a:ext cx="2034284" cy="46463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Techniques d’aide à la décision</a:t>
            </a:r>
          </a:p>
        </p:txBody>
      </p:sp>
      <p:sp>
        <p:nvSpPr>
          <p:cNvPr id="51" name="Flèche droite 50"/>
          <p:cNvSpPr/>
          <p:nvPr/>
        </p:nvSpPr>
        <p:spPr>
          <a:xfrm rot="5400000">
            <a:off x="451913" y="2480783"/>
            <a:ext cx="1365186" cy="42132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2" name="Flèche à angle droit 51"/>
          <p:cNvSpPr/>
          <p:nvPr/>
        </p:nvSpPr>
        <p:spPr>
          <a:xfrm>
            <a:off x="7365490" y="2117031"/>
            <a:ext cx="615903" cy="1735778"/>
          </a:xfrm>
          <a:prstGeom prst="bentUpArrow">
            <a:avLst>
              <a:gd name="adj1" fmla="val 25000"/>
              <a:gd name="adj2" fmla="val 25608"/>
              <a:gd name="adj3" fmla="val 250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3" name="Flèche vers le bas 52"/>
          <p:cNvSpPr/>
          <p:nvPr/>
        </p:nvSpPr>
        <p:spPr>
          <a:xfrm rot="5400000">
            <a:off x="6493203" y="1601932"/>
            <a:ext cx="406863" cy="62016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54" name="Flèche droite 53"/>
          <p:cNvSpPr/>
          <p:nvPr/>
        </p:nvSpPr>
        <p:spPr>
          <a:xfrm>
            <a:off x="1833392" y="3537769"/>
            <a:ext cx="680622" cy="446717"/>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5" name="Flèche droite 54"/>
          <p:cNvSpPr/>
          <p:nvPr/>
        </p:nvSpPr>
        <p:spPr>
          <a:xfrm rot="16200000">
            <a:off x="2914219" y="4172482"/>
            <a:ext cx="610770" cy="4891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6" name="Flèche droite 55"/>
          <p:cNvSpPr/>
          <p:nvPr/>
        </p:nvSpPr>
        <p:spPr>
          <a:xfrm rot="16200000">
            <a:off x="4919308" y="4162357"/>
            <a:ext cx="631020" cy="48914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7" name="Flèche droite 56"/>
          <p:cNvSpPr/>
          <p:nvPr/>
        </p:nvSpPr>
        <p:spPr>
          <a:xfrm>
            <a:off x="3973441" y="3532068"/>
            <a:ext cx="632376" cy="4462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8" name="Flèche droite 57"/>
          <p:cNvSpPr/>
          <p:nvPr/>
        </p:nvSpPr>
        <p:spPr>
          <a:xfrm>
            <a:off x="5839961" y="3540523"/>
            <a:ext cx="524080" cy="44623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9" name="Rectangle 58"/>
          <p:cNvSpPr/>
          <p:nvPr/>
        </p:nvSpPr>
        <p:spPr>
          <a:xfrm>
            <a:off x="2116478" y="4681344"/>
            <a:ext cx="2188139" cy="1513973"/>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0" name="Rectangle à coins arrondis 59"/>
          <p:cNvSpPr/>
          <p:nvPr/>
        </p:nvSpPr>
        <p:spPr>
          <a:xfrm>
            <a:off x="4590621" y="2956385"/>
            <a:ext cx="1206243" cy="311649"/>
          </a:xfrm>
          <a:prstGeom prst="roundRect">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b="1" dirty="0" smtClean="0">
                <a:solidFill>
                  <a:schemeClr val="tx1"/>
                </a:solidFill>
              </a:rPr>
              <a:t>Décision</a:t>
            </a:r>
            <a:endParaRPr lang="fr-FR" sz="1400" b="1" dirty="0">
              <a:solidFill>
                <a:schemeClr val="tx1"/>
              </a:solidFill>
            </a:endParaRPr>
          </a:p>
        </p:txBody>
      </p:sp>
      <p:sp>
        <p:nvSpPr>
          <p:cNvPr id="61" name="Ellipse 60"/>
          <p:cNvSpPr/>
          <p:nvPr/>
        </p:nvSpPr>
        <p:spPr>
          <a:xfrm>
            <a:off x="2879157" y="1356247"/>
            <a:ext cx="3493214" cy="110875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400" dirty="0" smtClean="0">
                <a:solidFill>
                  <a:schemeClr val="tx1"/>
                </a:solidFill>
              </a:rPr>
              <a:t>Système physique</a:t>
            </a:r>
            <a:endParaRPr lang="fr-FR" sz="1400" dirty="0">
              <a:solidFill>
                <a:schemeClr val="tx1"/>
              </a:solidFill>
            </a:endParaRPr>
          </a:p>
        </p:txBody>
      </p:sp>
      <p:sp>
        <p:nvSpPr>
          <p:cNvPr id="62" name="Rectangle 61"/>
          <p:cNvSpPr/>
          <p:nvPr/>
        </p:nvSpPr>
        <p:spPr>
          <a:xfrm>
            <a:off x="4426867" y="4681343"/>
            <a:ext cx="2188139" cy="1051637"/>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3" name="ZoneTexte 2"/>
          <p:cNvSpPr txBox="1"/>
          <p:nvPr/>
        </p:nvSpPr>
        <p:spPr>
          <a:xfrm>
            <a:off x="411775" y="4278037"/>
            <a:ext cx="1600566" cy="646331"/>
          </a:xfrm>
          <a:prstGeom prst="rect">
            <a:avLst/>
          </a:prstGeom>
          <a:noFill/>
        </p:spPr>
        <p:txBody>
          <a:bodyPr wrap="none" rtlCol="0">
            <a:spAutoFit/>
          </a:bodyPr>
          <a:lstStyle/>
          <a:p>
            <a:r>
              <a:rPr lang="fr-FR" sz="1200" dirty="0" smtClean="0"/>
              <a:t>Traitement de signal</a:t>
            </a:r>
          </a:p>
          <a:p>
            <a:r>
              <a:rPr lang="fr-FR" sz="1200" dirty="0" smtClean="0"/>
              <a:t>Transmission par câble</a:t>
            </a:r>
          </a:p>
          <a:p>
            <a:r>
              <a:rPr lang="fr-FR" sz="1200" dirty="0" smtClean="0"/>
              <a:t>Transmission sans fils</a:t>
            </a:r>
            <a:endParaRPr lang="fr-FR" sz="1200" dirty="0"/>
          </a:p>
        </p:txBody>
      </p:sp>
      <p:cxnSp>
        <p:nvCxnSpPr>
          <p:cNvPr id="9" name="Connecteur droit 8"/>
          <p:cNvCxnSpPr>
            <a:endCxn id="61" idx="0"/>
          </p:cNvCxnSpPr>
          <p:nvPr/>
        </p:nvCxnSpPr>
        <p:spPr>
          <a:xfrm>
            <a:off x="4605817" y="1058645"/>
            <a:ext cx="0" cy="297602"/>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Connecteur droit 11"/>
          <p:cNvCxnSpPr/>
          <p:nvPr/>
        </p:nvCxnSpPr>
        <p:spPr>
          <a:xfrm flipH="1">
            <a:off x="213756" y="1056904"/>
            <a:ext cx="4392000"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14" name="Connecteur droit 13"/>
          <p:cNvCxnSpPr/>
          <p:nvPr/>
        </p:nvCxnSpPr>
        <p:spPr>
          <a:xfrm>
            <a:off x="213756" y="1058645"/>
            <a:ext cx="0" cy="4795890"/>
          </a:xfrm>
          <a:prstGeom prst="line">
            <a:avLst/>
          </a:prstGeom>
        </p:spPr>
        <p:style>
          <a:lnRef idx="1">
            <a:schemeClr val="accent1"/>
          </a:lnRef>
          <a:fillRef idx="0">
            <a:schemeClr val="accent1"/>
          </a:fillRef>
          <a:effectRef idx="0">
            <a:schemeClr val="accent1"/>
          </a:effectRef>
          <a:fontRef idx="minor">
            <a:schemeClr val="tx1"/>
          </a:fontRef>
        </p:style>
      </p:cxnSp>
      <p:cxnSp>
        <p:nvCxnSpPr>
          <p:cNvPr id="17" name="Connecteur droit avec flèche 16"/>
          <p:cNvCxnSpPr/>
          <p:nvPr/>
        </p:nvCxnSpPr>
        <p:spPr>
          <a:xfrm>
            <a:off x="213756" y="5854535"/>
            <a:ext cx="198000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9" name="Connecteur droit 18"/>
          <p:cNvCxnSpPr>
            <a:stCxn id="43" idx="3"/>
          </p:cNvCxnSpPr>
          <p:nvPr/>
        </p:nvCxnSpPr>
        <p:spPr>
          <a:xfrm>
            <a:off x="8299807" y="1898933"/>
            <a:ext cx="416681" cy="1119"/>
          </a:xfrm>
          <a:prstGeom prst="line">
            <a:avLst/>
          </a:prstGeom>
        </p:spPr>
        <p:style>
          <a:lnRef idx="1">
            <a:schemeClr val="accent1"/>
          </a:lnRef>
          <a:fillRef idx="0">
            <a:schemeClr val="accent1"/>
          </a:fillRef>
          <a:effectRef idx="0">
            <a:schemeClr val="accent1"/>
          </a:effectRef>
          <a:fontRef idx="minor">
            <a:schemeClr val="tx1"/>
          </a:fontRef>
        </p:style>
      </p:cxnSp>
      <p:cxnSp>
        <p:nvCxnSpPr>
          <p:cNvPr id="21" name="Connecteur droit 20"/>
          <p:cNvCxnSpPr/>
          <p:nvPr/>
        </p:nvCxnSpPr>
        <p:spPr>
          <a:xfrm flipH="1">
            <a:off x="8716488" y="1900053"/>
            <a:ext cx="0" cy="3960000"/>
          </a:xfrm>
          <a:prstGeom prst="line">
            <a:avLst/>
          </a:prstGeom>
        </p:spPr>
        <p:style>
          <a:lnRef idx="1">
            <a:schemeClr val="accent1"/>
          </a:lnRef>
          <a:fillRef idx="0">
            <a:schemeClr val="accent1"/>
          </a:fillRef>
          <a:effectRef idx="0">
            <a:schemeClr val="accent1"/>
          </a:effectRef>
          <a:fontRef idx="minor">
            <a:schemeClr val="tx1"/>
          </a:fontRef>
        </p:style>
      </p:cxnSp>
      <p:cxnSp>
        <p:nvCxnSpPr>
          <p:cNvPr id="23" name="Connecteur droit avec flèche 22"/>
          <p:cNvCxnSpPr>
            <a:endCxn id="47" idx="3"/>
          </p:cNvCxnSpPr>
          <p:nvPr/>
        </p:nvCxnSpPr>
        <p:spPr>
          <a:xfrm flipH="1">
            <a:off x="4231031" y="5854535"/>
            <a:ext cx="4485457"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63" name="Flèche vers le bas 62"/>
          <p:cNvSpPr/>
          <p:nvPr/>
        </p:nvSpPr>
        <p:spPr>
          <a:xfrm rot="5400000">
            <a:off x="2155128" y="1351675"/>
            <a:ext cx="406863" cy="111918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dirty="0"/>
          </a:p>
        </p:txBody>
      </p:sp>
      <p:sp>
        <p:nvSpPr>
          <p:cNvPr id="39" name="Rectangle 38"/>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Tree>
    <p:extLst>
      <p:ext uri="{BB962C8B-B14F-4D97-AF65-F5344CB8AC3E}">
        <p14:creationId xmlns:p14="http://schemas.microsoft.com/office/powerpoint/2010/main" val="54748026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712519" y="1805049"/>
            <a:ext cx="3972947" cy="369332"/>
          </a:xfrm>
          <a:prstGeom prst="rect">
            <a:avLst/>
          </a:prstGeom>
          <a:noFill/>
        </p:spPr>
        <p:txBody>
          <a:bodyPr wrap="none" rtlCol="0">
            <a:spAutoFit/>
          </a:bodyPr>
          <a:lstStyle/>
          <a:p>
            <a:r>
              <a:rPr lang="fr-FR" dirty="0" smtClean="0"/>
              <a:t>Caractéristiques d’un système intelligent</a:t>
            </a:r>
            <a:endParaRPr lang="fr-FR" dirty="0"/>
          </a:p>
        </p:txBody>
      </p:sp>
      <p:sp>
        <p:nvSpPr>
          <p:cNvPr id="3" name="ZoneTexte 2"/>
          <p:cNvSpPr txBox="1"/>
          <p:nvPr/>
        </p:nvSpPr>
        <p:spPr>
          <a:xfrm>
            <a:off x="712518" y="2337460"/>
            <a:ext cx="4896212" cy="1338828"/>
          </a:xfrm>
          <a:prstGeom prst="rect">
            <a:avLst/>
          </a:prstGeom>
          <a:noFill/>
        </p:spPr>
        <p:txBody>
          <a:bodyPr wrap="none" rtlCol="0">
            <a:spAutoFit/>
          </a:bodyPr>
          <a:lstStyle/>
          <a:p>
            <a:pPr marL="285750" indent="-285750">
              <a:lnSpc>
                <a:spcPct val="150000"/>
              </a:lnSpc>
              <a:buFont typeface="Wingdings" panose="05000000000000000000" pitchFamily="2" charset="2"/>
              <a:buChar char="Ø"/>
            </a:pPr>
            <a:r>
              <a:rPr lang="fr-FR" dirty="0" smtClean="0"/>
              <a:t>Capacité d’apprentissage</a:t>
            </a:r>
          </a:p>
          <a:p>
            <a:pPr marL="285750" indent="-285750">
              <a:lnSpc>
                <a:spcPct val="150000"/>
              </a:lnSpc>
              <a:buFont typeface="Wingdings" panose="05000000000000000000" pitchFamily="2" charset="2"/>
              <a:buChar char="Ø"/>
            </a:pPr>
            <a:r>
              <a:rPr lang="fr-FR" dirty="0"/>
              <a:t>Capacité de </a:t>
            </a:r>
            <a:r>
              <a:rPr lang="fr-FR" dirty="0" smtClean="0"/>
              <a:t>décision</a:t>
            </a:r>
          </a:p>
          <a:p>
            <a:pPr marL="285750" indent="-285750">
              <a:lnSpc>
                <a:spcPct val="150000"/>
              </a:lnSpc>
              <a:buFont typeface="Wingdings" panose="05000000000000000000" pitchFamily="2" charset="2"/>
              <a:buChar char="Ø"/>
            </a:pPr>
            <a:r>
              <a:rPr lang="fr-FR" dirty="0"/>
              <a:t>Capacité d’adaptation dans son </a:t>
            </a:r>
            <a:r>
              <a:rPr lang="fr-FR" dirty="0" smtClean="0"/>
              <a:t>environnement</a:t>
            </a:r>
            <a:endParaRPr lang="fr-FR" dirty="0"/>
          </a:p>
        </p:txBody>
      </p:sp>
      <p:sp>
        <p:nvSpPr>
          <p:cNvPr id="6" name="ZoneTexte 5"/>
          <p:cNvSpPr txBox="1"/>
          <p:nvPr/>
        </p:nvSpPr>
        <p:spPr>
          <a:xfrm>
            <a:off x="7033415" y="2822208"/>
            <a:ext cx="1232389" cy="369332"/>
          </a:xfrm>
          <a:prstGeom prst="rect">
            <a:avLst/>
          </a:prstGeom>
          <a:noFill/>
        </p:spPr>
        <p:txBody>
          <a:bodyPr wrap="none" rtlCol="0">
            <a:spAutoFit/>
          </a:bodyPr>
          <a:lstStyle/>
          <a:p>
            <a:r>
              <a:rPr lang="fr-FR" dirty="0" smtClean="0"/>
              <a:t>Autonomie</a:t>
            </a:r>
            <a:endParaRPr lang="fr-FR" dirty="0"/>
          </a:p>
        </p:txBody>
      </p:sp>
      <p:sp>
        <p:nvSpPr>
          <p:cNvPr id="8" name="Rectangle 7"/>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a:latin typeface="Cambria" panose="02040503050406030204" pitchFamily="18" charset="0"/>
              </a:rPr>
              <a:t>Qualité de l’énergie </a:t>
            </a:r>
            <a:r>
              <a:rPr lang="fr-FR" sz="2400" b="1" dirty="0" smtClean="0">
                <a:latin typeface="Cambria" panose="02040503050406030204" pitchFamily="18" charset="0"/>
              </a:rPr>
              <a:t>(</a:t>
            </a:r>
            <a:r>
              <a:rPr lang="fr-FR" sz="2400" b="1" dirty="0" err="1" smtClean="0">
                <a:latin typeface="Cambria" panose="02040503050406030204" pitchFamily="18" charset="0"/>
              </a:rPr>
              <a:t>Smartgrids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9" name="Rectangle 8"/>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C’est quoi un système intelligent</a:t>
            </a:r>
            <a:endParaRPr lang="fr-FR" sz="2000" b="1" dirty="0">
              <a:latin typeface="Cambria" panose="02040503050406030204" pitchFamily="18" charset="0"/>
            </a:endParaRPr>
          </a:p>
        </p:txBody>
      </p:sp>
      <p:sp>
        <p:nvSpPr>
          <p:cNvPr id="7" name="Flèche droite 6"/>
          <p:cNvSpPr/>
          <p:nvPr/>
        </p:nvSpPr>
        <p:spPr>
          <a:xfrm>
            <a:off x="5608730" y="2822208"/>
            <a:ext cx="1356189" cy="36933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30785508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C’est quoi un Smart </a:t>
            </a:r>
            <a:r>
              <a:rPr lang="fr-FR" sz="2000" b="1" dirty="0" err="1" smtClean="0">
                <a:latin typeface="Cambria" panose="02040503050406030204" pitchFamily="18" charset="0"/>
              </a:rPr>
              <a:t>Grid</a:t>
            </a:r>
            <a:r>
              <a:rPr lang="fr-FR" sz="2000" b="1" dirty="0" smtClean="0">
                <a:latin typeface="Cambria" panose="02040503050406030204" pitchFamily="18" charset="0"/>
              </a:rPr>
              <a:t>?</a:t>
            </a:r>
            <a:endParaRPr lang="fr-FR" sz="2000" b="1" dirty="0">
              <a:latin typeface="Cambria" panose="02040503050406030204" pitchFamily="18" charset="0"/>
            </a:endParaRPr>
          </a:p>
        </p:txBody>
      </p:sp>
      <p:sp>
        <p:nvSpPr>
          <p:cNvPr id="5" name="ZoneTexte 4"/>
          <p:cNvSpPr txBox="1"/>
          <p:nvPr/>
        </p:nvSpPr>
        <p:spPr>
          <a:xfrm>
            <a:off x="817796" y="1224360"/>
            <a:ext cx="7310527" cy="369332"/>
          </a:xfrm>
          <a:prstGeom prst="rect">
            <a:avLst/>
          </a:prstGeom>
          <a:solidFill>
            <a:srgbClr val="92D050"/>
          </a:solidFill>
        </p:spPr>
        <p:txBody>
          <a:bodyPr wrap="none" rtlCol="0">
            <a:spAutoFit/>
          </a:bodyPr>
          <a:lstStyle/>
          <a:p>
            <a:r>
              <a:rPr lang="fr-FR" b="1" dirty="0" smtClean="0"/>
              <a:t>Smart </a:t>
            </a:r>
            <a:r>
              <a:rPr lang="fr-FR" b="1" dirty="0" err="1" smtClean="0"/>
              <a:t>Grid</a:t>
            </a:r>
            <a:r>
              <a:rPr lang="fr-FR" b="1" dirty="0" smtClean="0"/>
              <a:t>=</a:t>
            </a:r>
            <a:r>
              <a:rPr lang="fr-FR" b="1" dirty="0" err="1" smtClean="0"/>
              <a:t>Réseau+Technologies</a:t>
            </a:r>
            <a:r>
              <a:rPr lang="fr-FR" b="1" dirty="0" smtClean="0"/>
              <a:t> d’Information et de communication (TIC)</a:t>
            </a:r>
            <a:endParaRPr lang="fr-FR" b="1" dirty="0"/>
          </a:p>
        </p:txBody>
      </p:sp>
      <p:sp>
        <p:nvSpPr>
          <p:cNvPr id="6" name="Rectangle 5"/>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4" name="ZoneTexte 3"/>
          <p:cNvSpPr txBox="1"/>
          <p:nvPr/>
        </p:nvSpPr>
        <p:spPr>
          <a:xfrm>
            <a:off x="284081" y="1726058"/>
            <a:ext cx="8260423" cy="1711366"/>
          </a:xfrm>
          <a:prstGeom prst="rect">
            <a:avLst/>
          </a:prstGeom>
          <a:noFill/>
        </p:spPr>
        <p:txBody>
          <a:bodyPr wrap="square" rtlCol="0">
            <a:spAutoFit/>
          </a:bodyPr>
          <a:lstStyle/>
          <a:p>
            <a:pPr>
              <a:lnSpc>
                <a:spcPct val="150000"/>
              </a:lnSpc>
            </a:pPr>
            <a:r>
              <a:rPr lang="fr-FR" dirty="0" smtClean="0"/>
              <a:t>Un réseau intelligent est une réseau capable </a:t>
            </a:r>
            <a:r>
              <a:rPr lang="fr-FR" b="1" dirty="0" smtClean="0"/>
              <a:t>d’optimiser l’utilisation des moyens de production, de transport, de distribution et de stockage d’énergie afin d’optimiser en temps réel son coût. Ce défi est réalisé grâce a des moyens avancés de mesures, de communisation, d’analyse et de décision en temps réel.    </a:t>
            </a:r>
            <a:r>
              <a:rPr lang="fr-FR" dirty="0" smtClean="0"/>
              <a:t> </a:t>
            </a:r>
            <a:endParaRPr lang="fr-FR" dirty="0"/>
          </a:p>
        </p:txBody>
      </p:sp>
    </p:spTree>
    <p:extLst>
      <p:ext uri="{BB962C8B-B14F-4D97-AF65-F5344CB8AC3E}">
        <p14:creationId xmlns:p14="http://schemas.microsoft.com/office/powerpoint/2010/main" val="358450435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C’est quoi un Smart </a:t>
            </a:r>
            <a:r>
              <a:rPr lang="fr-FR" sz="2000" b="1" dirty="0" err="1" smtClean="0">
                <a:latin typeface="Cambria" panose="02040503050406030204" pitchFamily="18" charset="0"/>
              </a:rPr>
              <a:t>Grid</a:t>
            </a:r>
            <a:r>
              <a:rPr lang="fr-FR" sz="2000" b="1" dirty="0" smtClean="0">
                <a:latin typeface="Cambria" panose="02040503050406030204" pitchFamily="18" charset="0"/>
              </a:rPr>
              <a:t>?</a:t>
            </a:r>
            <a:endParaRPr lang="fr-FR" sz="2000" b="1" dirty="0">
              <a:latin typeface="Cambria" panose="02040503050406030204" pitchFamily="18" charset="0"/>
            </a:endParaRPr>
          </a:p>
        </p:txBody>
      </p:sp>
      <p:sp>
        <p:nvSpPr>
          <p:cNvPr id="6" name="Rectangle 5"/>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pic>
        <p:nvPicPr>
          <p:cNvPr id="7" name="Image 6" descr="Image associée"/>
          <p:cNvPicPr/>
          <p:nvPr/>
        </p:nvPicPr>
        <p:blipFill>
          <a:blip r:embed="rId2">
            <a:extLst>
              <a:ext uri="{28A0092B-C50C-407E-A947-70E740481C1C}">
                <a14:useLocalDpi xmlns:a14="http://schemas.microsoft.com/office/drawing/2010/main" val="0"/>
              </a:ext>
            </a:extLst>
          </a:blip>
          <a:srcRect/>
          <a:stretch>
            <a:fillRect/>
          </a:stretch>
        </p:blipFill>
        <p:spPr bwMode="auto">
          <a:xfrm>
            <a:off x="180653" y="1254732"/>
            <a:ext cx="3810000" cy="2971800"/>
          </a:xfrm>
          <a:prstGeom prst="rect">
            <a:avLst/>
          </a:prstGeom>
          <a:noFill/>
          <a:ln>
            <a:noFill/>
          </a:ln>
        </p:spPr>
      </p:pic>
      <p:pic>
        <p:nvPicPr>
          <p:cNvPr id="8" name="Image 7" descr="Résultat de recherche d'images pour &quot;smart electric network&quot;"/>
          <p:cNvPicPr/>
          <p:nvPr/>
        </p:nvPicPr>
        <p:blipFill>
          <a:blip r:embed="rId3">
            <a:extLst>
              <a:ext uri="{28A0092B-C50C-407E-A947-70E740481C1C}">
                <a14:useLocalDpi xmlns:a14="http://schemas.microsoft.com/office/drawing/2010/main" val="0"/>
              </a:ext>
            </a:extLst>
          </a:blip>
          <a:srcRect/>
          <a:stretch>
            <a:fillRect/>
          </a:stretch>
        </p:blipFill>
        <p:spPr bwMode="auto">
          <a:xfrm>
            <a:off x="3908459" y="2292957"/>
            <a:ext cx="5048250" cy="3867150"/>
          </a:xfrm>
          <a:prstGeom prst="rect">
            <a:avLst/>
          </a:prstGeom>
          <a:noFill/>
          <a:ln>
            <a:noFill/>
          </a:ln>
        </p:spPr>
      </p:pic>
      <p:sp>
        <p:nvSpPr>
          <p:cNvPr id="2" name="ZoneTexte 1"/>
          <p:cNvSpPr txBox="1"/>
          <p:nvPr/>
        </p:nvSpPr>
        <p:spPr>
          <a:xfrm>
            <a:off x="678094" y="4533199"/>
            <a:ext cx="1923796" cy="307777"/>
          </a:xfrm>
          <a:prstGeom prst="rect">
            <a:avLst/>
          </a:prstGeom>
          <a:noFill/>
        </p:spPr>
        <p:txBody>
          <a:bodyPr wrap="none" rtlCol="0">
            <a:spAutoFit/>
          </a:bodyPr>
          <a:lstStyle/>
          <a:p>
            <a:r>
              <a:rPr lang="fr-FR" sz="1400" dirty="0" smtClean="0"/>
              <a:t>Réseau d’eau intelligent</a:t>
            </a:r>
            <a:endParaRPr lang="fr-FR" sz="1400" dirty="0"/>
          </a:p>
        </p:txBody>
      </p:sp>
      <p:sp>
        <p:nvSpPr>
          <p:cNvPr id="9" name="ZoneTexte 8"/>
          <p:cNvSpPr txBox="1"/>
          <p:nvPr/>
        </p:nvSpPr>
        <p:spPr>
          <a:xfrm>
            <a:off x="2340798" y="5264757"/>
            <a:ext cx="2266711" cy="307777"/>
          </a:xfrm>
          <a:prstGeom prst="rect">
            <a:avLst/>
          </a:prstGeom>
          <a:noFill/>
        </p:spPr>
        <p:txBody>
          <a:bodyPr wrap="none" rtlCol="0">
            <a:spAutoFit/>
          </a:bodyPr>
          <a:lstStyle/>
          <a:p>
            <a:r>
              <a:rPr lang="fr-FR" sz="1400" dirty="0" smtClean="0"/>
              <a:t>Réseau électrique intelligent</a:t>
            </a:r>
            <a:endParaRPr lang="fr-FR" sz="1400" dirty="0"/>
          </a:p>
        </p:txBody>
      </p:sp>
    </p:spTree>
    <p:extLst>
      <p:ext uri="{BB962C8B-B14F-4D97-AF65-F5344CB8AC3E}">
        <p14:creationId xmlns:p14="http://schemas.microsoft.com/office/powerpoint/2010/main" val="76727584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 associée"/>
          <p:cNvPicPr/>
          <p:nvPr/>
        </p:nvPicPr>
        <p:blipFill>
          <a:blip r:embed="rId2">
            <a:extLst>
              <a:ext uri="{28A0092B-C50C-407E-A947-70E740481C1C}">
                <a14:useLocalDpi xmlns:a14="http://schemas.microsoft.com/office/drawing/2010/main" val="0"/>
              </a:ext>
            </a:extLst>
          </a:blip>
          <a:srcRect/>
          <a:stretch>
            <a:fillRect/>
          </a:stretch>
        </p:blipFill>
        <p:spPr bwMode="auto">
          <a:xfrm>
            <a:off x="5060878" y="1051030"/>
            <a:ext cx="3810000" cy="3343275"/>
          </a:xfrm>
          <a:prstGeom prst="rect">
            <a:avLst/>
          </a:prstGeom>
          <a:noFill/>
          <a:ln>
            <a:noFill/>
          </a:ln>
        </p:spPr>
      </p:pic>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a:latin typeface="Cambria" panose="02040503050406030204" pitchFamily="18" charset="0"/>
              </a:rPr>
              <a:t>C’est quoi un Smart </a:t>
            </a:r>
            <a:r>
              <a:rPr lang="fr-FR" sz="2000" b="1" dirty="0" err="1">
                <a:latin typeface="Cambria" panose="02040503050406030204" pitchFamily="18" charset="0"/>
              </a:rPr>
              <a:t>Grid</a:t>
            </a:r>
            <a:r>
              <a:rPr lang="fr-FR" sz="2000" b="1" dirty="0">
                <a:latin typeface="Cambria" panose="02040503050406030204" pitchFamily="18" charset="0"/>
              </a:rPr>
              <a:t>?</a:t>
            </a:r>
          </a:p>
        </p:txBody>
      </p:sp>
      <p:sp>
        <p:nvSpPr>
          <p:cNvPr id="5" name="Rectangle 4"/>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6" name="ZoneTexte 5"/>
          <p:cNvSpPr txBox="1"/>
          <p:nvPr/>
        </p:nvSpPr>
        <p:spPr>
          <a:xfrm>
            <a:off x="0" y="868352"/>
            <a:ext cx="4366516" cy="2308324"/>
          </a:xfrm>
          <a:prstGeom prst="rect">
            <a:avLst/>
          </a:prstGeom>
          <a:noFill/>
        </p:spPr>
        <p:txBody>
          <a:bodyPr wrap="square" rtlCol="0">
            <a:spAutoFit/>
          </a:bodyPr>
          <a:lstStyle/>
          <a:p>
            <a:pPr marL="285750" indent="-285750">
              <a:buFont typeface="Wingdings" panose="05000000000000000000" pitchFamily="2" charset="2"/>
              <a:buChar char="q"/>
            </a:pPr>
            <a:r>
              <a:rPr lang="fr-FR" dirty="0" smtClean="0"/>
              <a:t>Meilleur conduite grâce à une </a:t>
            </a:r>
            <a:r>
              <a:rPr lang="fr-FR" b="1" dirty="0" smtClean="0"/>
              <a:t>meilleure information (précise et rapide)</a:t>
            </a:r>
          </a:p>
          <a:p>
            <a:pPr marL="285750" indent="-285750">
              <a:buFont typeface="Wingdings" panose="05000000000000000000" pitchFamily="2" charset="2"/>
              <a:buChar char="§"/>
            </a:pPr>
            <a:r>
              <a:rPr lang="fr-FR" dirty="0" smtClean="0"/>
              <a:t>Meilleure fiabilité</a:t>
            </a:r>
          </a:p>
          <a:p>
            <a:pPr marL="285750" indent="-285750">
              <a:buFont typeface="Wingdings" panose="05000000000000000000" pitchFamily="2" charset="2"/>
              <a:buChar char="§"/>
            </a:pPr>
            <a:r>
              <a:rPr lang="fr-FR" dirty="0" smtClean="0"/>
              <a:t>Meilleure utilisation des moyens (production, transport, distribution et stockage)</a:t>
            </a:r>
          </a:p>
          <a:p>
            <a:pPr marL="285750" indent="-285750">
              <a:buFont typeface="Wingdings" panose="05000000000000000000" pitchFamily="2" charset="2"/>
              <a:buChar char="§"/>
            </a:pPr>
            <a:r>
              <a:rPr lang="fr-FR" dirty="0" smtClean="0"/>
              <a:t>Meilleure gestion des heures de pointes.</a:t>
            </a:r>
          </a:p>
          <a:p>
            <a:pPr marL="285750" indent="-285750">
              <a:buFont typeface="Wingdings" panose="05000000000000000000" pitchFamily="2" charset="2"/>
              <a:buChar char="§"/>
            </a:pPr>
            <a:r>
              <a:rPr lang="fr-FR" dirty="0" smtClean="0"/>
              <a:t>Minimisation des erreurs de décision.</a:t>
            </a:r>
          </a:p>
        </p:txBody>
      </p:sp>
      <p:pic>
        <p:nvPicPr>
          <p:cNvPr id="7" name="Image 6" descr="http://bescom.org/wp-content/uploads/2015/01/smartGrid-flow.jpg"/>
          <p:cNvPicPr/>
          <p:nvPr/>
        </p:nvPicPr>
        <p:blipFill>
          <a:blip r:embed="rId3">
            <a:extLst>
              <a:ext uri="{28A0092B-C50C-407E-A947-70E740481C1C}">
                <a14:useLocalDpi xmlns:a14="http://schemas.microsoft.com/office/drawing/2010/main" val="0"/>
              </a:ext>
            </a:extLst>
          </a:blip>
          <a:srcRect/>
          <a:stretch>
            <a:fillRect/>
          </a:stretch>
        </p:blipFill>
        <p:spPr bwMode="auto">
          <a:xfrm>
            <a:off x="272288" y="3176676"/>
            <a:ext cx="4299712" cy="3055366"/>
          </a:xfrm>
          <a:prstGeom prst="rect">
            <a:avLst/>
          </a:prstGeom>
          <a:noFill/>
          <a:ln>
            <a:noFill/>
          </a:ln>
        </p:spPr>
      </p:pic>
    </p:spTree>
    <p:extLst>
      <p:ext uri="{BB962C8B-B14F-4D97-AF65-F5344CB8AC3E}">
        <p14:creationId xmlns:p14="http://schemas.microsoft.com/office/powerpoint/2010/main" val="3377312285"/>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238643" y="930956"/>
            <a:ext cx="6372225" cy="4524375"/>
          </a:xfrm>
          <a:prstGeom prst="rect">
            <a:avLst/>
          </a:prstGeom>
        </p:spPr>
      </p:pic>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a:latin typeface="Cambria" panose="02040503050406030204" pitchFamily="18" charset="0"/>
              </a:rPr>
              <a:t>C’est quoi un Smart </a:t>
            </a:r>
            <a:r>
              <a:rPr lang="fr-FR" sz="2000" b="1" dirty="0" err="1">
                <a:latin typeface="Cambria" panose="02040503050406030204" pitchFamily="18" charset="0"/>
              </a:rPr>
              <a:t>Grid</a:t>
            </a:r>
            <a:r>
              <a:rPr lang="fr-FR" sz="2000" b="1" dirty="0">
                <a:latin typeface="Cambria" panose="02040503050406030204" pitchFamily="18" charset="0"/>
              </a:rPr>
              <a:t>?</a:t>
            </a:r>
          </a:p>
        </p:txBody>
      </p:sp>
      <p:sp>
        <p:nvSpPr>
          <p:cNvPr id="4" name="Rectangle 3"/>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6" name="ZoneTexte 5"/>
          <p:cNvSpPr txBox="1"/>
          <p:nvPr/>
        </p:nvSpPr>
        <p:spPr>
          <a:xfrm>
            <a:off x="4048018" y="5592111"/>
            <a:ext cx="3277456" cy="369332"/>
          </a:xfrm>
          <a:prstGeom prst="rect">
            <a:avLst/>
          </a:prstGeom>
          <a:noFill/>
        </p:spPr>
        <p:txBody>
          <a:bodyPr wrap="square" rtlCol="0">
            <a:spAutoFit/>
          </a:bodyPr>
          <a:lstStyle/>
          <a:p>
            <a:r>
              <a:rPr lang="fr-FR" dirty="0" smtClean="0"/>
              <a:t>Réseau électrique conventionnel</a:t>
            </a:r>
            <a:endParaRPr lang="fr-FR" dirty="0"/>
          </a:p>
        </p:txBody>
      </p:sp>
    </p:spTree>
    <p:extLst>
      <p:ext uri="{BB962C8B-B14F-4D97-AF65-F5344CB8AC3E}">
        <p14:creationId xmlns:p14="http://schemas.microsoft.com/office/powerpoint/2010/main" val="3220580167"/>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2390775" y="1072229"/>
            <a:ext cx="6753225" cy="4467225"/>
          </a:xfrm>
          <a:prstGeom prst="rect">
            <a:avLst/>
          </a:prstGeom>
        </p:spPr>
      </p:pic>
      <p:sp>
        <p:nvSpPr>
          <p:cNvPr id="3" name="ZoneTexte 2"/>
          <p:cNvSpPr txBox="1"/>
          <p:nvPr/>
        </p:nvSpPr>
        <p:spPr>
          <a:xfrm>
            <a:off x="4232953" y="5725039"/>
            <a:ext cx="3277456" cy="369332"/>
          </a:xfrm>
          <a:prstGeom prst="rect">
            <a:avLst/>
          </a:prstGeom>
          <a:noFill/>
        </p:spPr>
        <p:txBody>
          <a:bodyPr wrap="square" rtlCol="0">
            <a:spAutoFit/>
          </a:bodyPr>
          <a:lstStyle/>
          <a:p>
            <a:r>
              <a:rPr lang="fr-FR" dirty="0" smtClean="0"/>
              <a:t>Réseau électrique intelligent</a:t>
            </a:r>
            <a:endParaRPr lang="fr-FR" dirty="0"/>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a:latin typeface="Cambria" panose="02040503050406030204" pitchFamily="18" charset="0"/>
              </a:rPr>
              <a:t>C’est quoi un Smart </a:t>
            </a:r>
            <a:r>
              <a:rPr lang="fr-FR" sz="2000" b="1" dirty="0" err="1">
                <a:latin typeface="Cambria" panose="02040503050406030204" pitchFamily="18" charset="0"/>
              </a:rPr>
              <a:t>Grid</a:t>
            </a:r>
            <a:r>
              <a:rPr lang="fr-FR" sz="2000" b="1" dirty="0">
                <a:latin typeface="Cambria" panose="02040503050406030204" pitchFamily="18" charset="0"/>
              </a:rPr>
              <a:t>?</a:t>
            </a:r>
          </a:p>
        </p:txBody>
      </p:sp>
      <p:sp>
        <p:nvSpPr>
          <p:cNvPr id="5" name="Rectangle 4"/>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6" name="ZoneTexte 5"/>
          <p:cNvSpPr txBox="1"/>
          <p:nvPr/>
        </p:nvSpPr>
        <p:spPr>
          <a:xfrm>
            <a:off x="174661" y="1623317"/>
            <a:ext cx="2013735" cy="646331"/>
          </a:xfrm>
          <a:prstGeom prst="rect">
            <a:avLst/>
          </a:prstGeom>
          <a:noFill/>
        </p:spPr>
        <p:txBody>
          <a:bodyPr wrap="square" rtlCol="0">
            <a:spAutoFit/>
          </a:bodyPr>
          <a:lstStyle/>
          <a:p>
            <a:r>
              <a:rPr lang="fr-FR" dirty="0" smtClean="0"/>
              <a:t>Communicatif</a:t>
            </a:r>
          </a:p>
          <a:p>
            <a:r>
              <a:rPr lang="fr-FR" dirty="0" smtClean="0"/>
              <a:t>Stockage </a:t>
            </a:r>
            <a:endParaRPr lang="fr-FR" dirty="0"/>
          </a:p>
        </p:txBody>
      </p:sp>
    </p:spTree>
    <p:extLst>
      <p:ext uri="{BB962C8B-B14F-4D97-AF65-F5344CB8AC3E}">
        <p14:creationId xmlns:p14="http://schemas.microsoft.com/office/powerpoint/2010/main" val="200080609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stretch>
            <a:fillRect/>
          </a:stretch>
        </p:blipFill>
        <p:spPr>
          <a:xfrm>
            <a:off x="4640387" y="3311468"/>
            <a:ext cx="4503613" cy="2916437"/>
          </a:xfrm>
          <a:prstGeom prst="rect">
            <a:avLst/>
          </a:prstGeom>
        </p:spPr>
      </p:pic>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a:latin typeface="Cambria" panose="02040503050406030204" pitchFamily="18" charset="0"/>
              </a:rPr>
              <a:t>C’est quoi un Smart </a:t>
            </a:r>
            <a:r>
              <a:rPr lang="fr-FR" sz="2000" b="1" dirty="0" err="1">
                <a:latin typeface="Cambria" panose="02040503050406030204" pitchFamily="18" charset="0"/>
              </a:rPr>
              <a:t>Grid</a:t>
            </a:r>
            <a:r>
              <a:rPr lang="fr-FR" sz="2000" b="1" dirty="0">
                <a:latin typeface="Cambria" panose="02040503050406030204" pitchFamily="18" charset="0"/>
              </a:rPr>
              <a:t>?</a:t>
            </a:r>
          </a:p>
        </p:txBody>
      </p:sp>
      <p:sp>
        <p:nvSpPr>
          <p:cNvPr id="4" name="Rectangle 3"/>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5" name="ZoneTexte 4"/>
          <p:cNvSpPr txBox="1"/>
          <p:nvPr/>
        </p:nvSpPr>
        <p:spPr>
          <a:xfrm>
            <a:off x="153142" y="1177924"/>
            <a:ext cx="6216835" cy="3108543"/>
          </a:xfrm>
          <a:prstGeom prst="rect">
            <a:avLst/>
          </a:prstGeom>
          <a:noFill/>
        </p:spPr>
        <p:txBody>
          <a:bodyPr wrap="square" rtlCol="0">
            <a:spAutoFit/>
          </a:bodyPr>
          <a:lstStyle/>
          <a:p>
            <a:r>
              <a:rPr lang="fr-FR" sz="1400" b="1" dirty="0" smtClean="0"/>
              <a:t>LAN</a:t>
            </a:r>
            <a:r>
              <a:rPr lang="fr-FR" sz="1400" dirty="0" smtClean="0"/>
              <a:t>: Local Area Network, (Réseau du domaine local)</a:t>
            </a:r>
          </a:p>
          <a:p>
            <a:r>
              <a:rPr lang="fr-FR" sz="1400" b="1" dirty="0" smtClean="0"/>
              <a:t>HAN</a:t>
            </a:r>
            <a:r>
              <a:rPr lang="fr-FR" sz="1400" dirty="0" smtClean="0"/>
              <a:t>: Home Area Network</a:t>
            </a:r>
          </a:p>
          <a:p>
            <a:r>
              <a:rPr lang="fr-FR" sz="1400" b="1" dirty="0" smtClean="0"/>
              <a:t>RTO</a:t>
            </a:r>
            <a:r>
              <a:rPr lang="fr-FR" sz="1400" dirty="0" smtClean="0"/>
              <a:t>: </a:t>
            </a:r>
            <a:r>
              <a:rPr lang="fr-FR" sz="1400" dirty="0" err="1" smtClean="0"/>
              <a:t>Recovery</a:t>
            </a:r>
            <a:r>
              <a:rPr lang="fr-FR" sz="1400" dirty="0" smtClean="0"/>
              <a:t> Time Objectives, (Durée admissible d’interruption)</a:t>
            </a:r>
          </a:p>
          <a:p>
            <a:r>
              <a:rPr lang="fr-FR" sz="1400" b="1" dirty="0" smtClean="0"/>
              <a:t>DMS</a:t>
            </a:r>
            <a:r>
              <a:rPr lang="fr-FR" sz="1400" dirty="0" smtClean="0"/>
              <a:t>: Data Management System (Système de management des données)</a:t>
            </a:r>
          </a:p>
          <a:p>
            <a:r>
              <a:rPr lang="fr-FR" sz="1400" b="1" dirty="0" smtClean="0"/>
              <a:t>MDMS</a:t>
            </a:r>
            <a:r>
              <a:rPr lang="fr-FR" sz="1400" dirty="0" smtClean="0"/>
              <a:t>: </a:t>
            </a:r>
            <a:r>
              <a:rPr lang="fr-FR" sz="1400" dirty="0" err="1" smtClean="0"/>
              <a:t>Meter</a:t>
            </a:r>
            <a:r>
              <a:rPr lang="fr-FR" sz="1400" dirty="0" smtClean="0"/>
              <a:t> Data Management system (</a:t>
            </a:r>
            <a:r>
              <a:rPr lang="fr-FR" sz="1400" dirty="0"/>
              <a:t>Système de management </a:t>
            </a:r>
            <a:r>
              <a:rPr lang="fr-FR" sz="1400" dirty="0" smtClean="0"/>
              <a:t>des données de mesures)</a:t>
            </a:r>
          </a:p>
          <a:p>
            <a:r>
              <a:rPr lang="fr-FR" sz="1400" b="1" dirty="0" smtClean="0"/>
              <a:t>SCADA</a:t>
            </a:r>
            <a:r>
              <a:rPr lang="fr-FR" sz="1400" dirty="0" smtClean="0"/>
              <a:t>: </a:t>
            </a:r>
            <a:r>
              <a:rPr lang="fr-FR" sz="1400" dirty="0" err="1" smtClean="0"/>
              <a:t>Supervisory</a:t>
            </a:r>
            <a:r>
              <a:rPr lang="fr-FR" sz="1400" dirty="0" smtClean="0"/>
              <a:t> Control And Data Acquisition, (Supervision, Contrôle et acquisition de données)</a:t>
            </a:r>
          </a:p>
          <a:p>
            <a:r>
              <a:rPr lang="fr-FR" sz="1400" b="1" dirty="0" smtClean="0"/>
              <a:t>EMS</a:t>
            </a:r>
            <a:r>
              <a:rPr lang="fr-FR" sz="1400" dirty="0" smtClean="0"/>
              <a:t>: </a:t>
            </a:r>
            <a:r>
              <a:rPr lang="fr-FR" sz="1400" dirty="0" err="1" smtClean="0"/>
              <a:t>Energy</a:t>
            </a:r>
            <a:r>
              <a:rPr lang="fr-FR" sz="1400" dirty="0" smtClean="0"/>
              <a:t> Management System, (Système de management d’énergie)</a:t>
            </a:r>
          </a:p>
          <a:p>
            <a:r>
              <a:rPr lang="fr-FR" sz="1400" b="1" dirty="0" smtClean="0"/>
              <a:t>CIS</a:t>
            </a:r>
            <a:r>
              <a:rPr lang="fr-FR" sz="1400" dirty="0" smtClean="0"/>
              <a:t>: Customer Information System (Système d’information du consommateur) </a:t>
            </a:r>
          </a:p>
          <a:p>
            <a:r>
              <a:rPr lang="fr-FR" sz="1400" b="1" dirty="0" smtClean="0"/>
              <a:t>EV</a:t>
            </a:r>
            <a:r>
              <a:rPr lang="fr-FR" sz="1400" dirty="0" smtClean="0"/>
              <a:t>: Electric </a:t>
            </a:r>
            <a:r>
              <a:rPr lang="fr-FR" sz="1400" dirty="0" err="1" smtClean="0"/>
              <a:t>Vehicule</a:t>
            </a:r>
            <a:r>
              <a:rPr lang="fr-FR" sz="1400" dirty="0" smtClean="0"/>
              <a:t>, (Véhicule électrique)</a:t>
            </a:r>
          </a:p>
          <a:p>
            <a:r>
              <a:rPr lang="fr-FR" sz="1400" b="1" dirty="0" smtClean="0"/>
              <a:t>AMI</a:t>
            </a:r>
            <a:r>
              <a:rPr lang="fr-FR" sz="1400" dirty="0" smtClean="0"/>
              <a:t>: Advanced </a:t>
            </a:r>
            <a:r>
              <a:rPr lang="fr-FR" sz="1400" dirty="0" err="1" smtClean="0"/>
              <a:t>Metering</a:t>
            </a:r>
            <a:r>
              <a:rPr lang="fr-FR" sz="1400" dirty="0" smtClean="0"/>
              <a:t> </a:t>
            </a:r>
            <a:r>
              <a:rPr lang="fr-FR" sz="1400" dirty="0" err="1" smtClean="0"/>
              <a:t>Infrastucture</a:t>
            </a:r>
            <a:r>
              <a:rPr lang="fr-FR" sz="1400" dirty="0" smtClean="0"/>
              <a:t> (Infrastructure de mesure avancée)</a:t>
            </a:r>
          </a:p>
          <a:p>
            <a:r>
              <a:rPr lang="fr-FR" sz="1400" b="1" dirty="0" smtClean="0"/>
              <a:t>DR</a:t>
            </a:r>
            <a:r>
              <a:rPr lang="fr-FR" sz="1400" dirty="0" smtClean="0"/>
              <a:t>: </a:t>
            </a:r>
            <a:r>
              <a:rPr lang="fr-FR" sz="1400" dirty="0" err="1" smtClean="0"/>
              <a:t>Demand</a:t>
            </a:r>
            <a:r>
              <a:rPr lang="fr-FR" sz="1400" dirty="0" smtClean="0"/>
              <a:t> </a:t>
            </a:r>
            <a:r>
              <a:rPr lang="fr-FR" sz="1400" dirty="0" err="1" smtClean="0"/>
              <a:t>Response</a:t>
            </a:r>
            <a:r>
              <a:rPr lang="fr-FR" sz="1400" dirty="0" smtClean="0"/>
              <a:t> (Réponse à la demande)</a:t>
            </a:r>
          </a:p>
          <a:p>
            <a:r>
              <a:rPr lang="fr-FR" sz="1400" b="1" dirty="0" smtClean="0"/>
              <a:t>DG</a:t>
            </a:r>
            <a:r>
              <a:rPr lang="fr-FR" sz="1400" dirty="0" smtClean="0"/>
              <a:t>: </a:t>
            </a:r>
            <a:r>
              <a:rPr lang="fr-FR" sz="1400" dirty="0" err="1" smtClean="0"/>
              <a:t>Disributed</a:t>
            </a:r>
            <a:r>
              <a:rPr lang="fr-FR" sz="1400" dirty="0" smtClean="0"/>
              <a:t> </a:t>
            </a:r>
            <a:r>
              <a:rPr lang="fr-FR" sz="1400" dirty="0" err="1" smtClean="0"/>
              <a:t>Generation</a:t>
            </a:r>
            <a:r>
              <a:rPr lang="fr-FR" sz="1400" dirty="0" smtClean="0"/>
              <a:t> (</a:t>
            </a:r>
            <a:r>
              <a:rPr lang="fr-FR" sz="1400" dirty="0" err="1" smtClean="0"/>
              <a:t>Dénération</a:t>
            </a:r>
            <a:r>
              <a:rPr lang="fr-FR" sz="1400" dirty="0" smtClean="0"/>
              <a:t> </a:t>
            </a:r>
            <a:r>
              <a:rPr lang="fr-FR" sz="1400" dirty="0" err="1" smtClean="0"/>
              <a:t>distrubuée</a:t>
            </a:r>
            <a:r>
              <a:rPr lang="fr-FR" sz="1400" dirty="0" smtClean="0"/>
              <a:t>)</a:t>
            </a:r>
          </a:p>
        </p:txBody>
      </p:sp>
      <p:sp>
        <p:nvSpPr>
          <p:cNvPr id="6" name="ZoneTexte 5"/>
          <p:cNvSpPr txBox="1"/>
          <p:nvPr/>
        </p:nvSpPr>
        <p:spPr>
          <a:xfrm>
            <a:off x="153142" y="868352"/>
            <a:ext cx="7366570" cy="369332"/>
          </a:xfrm>
          <a:prstGeom prst="rect">
            <a:avLst/>
          </a:prstGeom>
          <a:noFill/>
        </p:spPr>
        <p:txBody>
          <a:bodyPr wrap="square" rtlCol="0">
            <a:spAutoFit/>
          </a:bodyPr>
          <a:lstStyle/>
          <a:p>
            <a:r>
              <a:rPr lang="fr-FR" dirty="0" smtClean="0"/>
              <a:t>Terminologies en relation avec les SG</a:t>
            </a:r>
            <a:endParaRPr lang="fr-FR" dirty="0"/>
          </a:p>
        </p:txBody>
      </p:sp>
    </p:spTree>
    <p:extLst>
      <p:ext uri="{BB962C8B-B14F-4D97-AF65-F5344CB8AC3E}">
        <p14:creationId xmlns:p14="http://schemas.microsoft.com/office/powerpoint/2010/main" val="62283262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20748" y="478070"/>
            <a:ext cx="5943600" cy="5429250"/>
          </a:xfrm>
          <a:prstGeom prst="rect">
            <a:avLst/>
          </a:prstGeom>
        </p:spPr>
      </p:pic>
    </p:spTree>
    <p:extLst>
      <p:ext uri="{BB962C8B-B14F-4D97-AF65-F5344CB8AC3E}">
        <p14:creationId xmlns:p14="http://schemas.microsoft.com/office/powerpoint/2010/main" val="16918824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16906" y="1554118"/>
            <a:ext cx="6982799" cy="4715533"/>
          </a:xfrm>
          <a:prstGeom prst="rect">
            <a:avLst/>
          </a:prstGeom>
        </p:spPr>
      </p:pic>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Communications d’un Smart </a:t>
            </a:r>
            <a:r>
              <a:rPr lang="fr-FR" sz="2000" b="1" dirty="0" err="1">
                <a:latin typeface="Cambria" panose="02040503050406030204" pitchFamily="18" charset="0"/>
              </a:rPr>
              <a:t>Grid</a:t>
            </a:r>
            <a:r>
              <a:rPr lang="fr-FR" sz="2000" b="1" dirty="0">
                <a:latin typeface="Cambria" panose="02040503050406030204" pitchFamily="18" charset="0"/>
              </a:rPr>
              <a:t>?</a:t>
            </a:r>
          </a:p>
        </p:txBody>
      </p:sp>
      <p:sp>
        <p:nvSpPr>
          <p:cNvPr id="4" name="Rectangle 3"/>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5" name="ZoneTexte 4"/>
          <p:cNvSpPr txBox="1"/>
          <p:nvPr/>
        </p:nvSpPr>
        <p:spPr>
          <a:xfrm>
            <a:off x="231168" y="907787"/>
            <a:ext cx="8681663" cy="646331"/>
          </a:xfrm>
          <a:prstGeom prst="rect">
            <a:avLst/>
          </a:prstGeom>
          <a:noFill/>
        </p:spPr>
        <p:txBody>
          <a:bodyPr wrap="square" rtlCol="0">
            <a:spAutoFit/>
          </a:bodyPr>
          <a:lstStyle/>
          <a:p>
            <a:r>
              <a:rPr lang="fr-FR" dirty="0" smtClean="0"/>
              <a:t>Communications entre </a:t>
            </a:r>
            <a:r>
              <a:rPr lang="fr-FR" b="1" dirty="0" smtClean="0"/>
              <a:t>07 domaines</a:t>
            </a:r>
            <a:r>
              <a:rPr lang="fr-FR" dirty="0" smtClean="0"/>
              <a:t>: Production centralisée, Transport, Distribution, Consommation, Fournisseurs, Centre opérationnel</a:t>
            </a:r>
            <a:endParaRPr lang="fr-FR" dirty="0"/>
          </a:p>
        </p:txBody>
      </p:sp>
    </p:spTree>
    <p:extLst>
      <p:ext uri="{BB962C8B-B14F-4D97-AF65-F5344CB8AC3E}">
        <p14:creationId xmlns:p14="http://schemas.microsoft.com/office/powerpoint/2010/main" val="40884335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rot="16200000">
            <a:off x="-424622" y="1881168"/>
            <a:ext cx="2228196" cy="53393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Outils d’analyse du marché</a:t>
            </a:r>
            <a:endParaRPr lang="fr-FR" sz="1200" dirty="0">
              <a:solidFill>
                <a:schemeClr val="tx1"/>
              </a:solidFill>
              <a:latin typeface="Cambria" panose="02040503050406030204" pitchFamily="18" charset="0"/>
            </a:endParaRPr>
          </a:p>
        </p:txBody>
      </p:sp>
      <p:sp>
        <p:nvSpPr>
          <p:cNvPr id="5" name="Rectangle à coins arrondis 4"/>
          <p:cNvSpPr/>
          <p:nvPr/>
        </p:nvSpPr>
        <p:spPr>
          <a:xfrm>
            <a:off x="424294" y="3883565"/>
            <a:ext cx="1278384" cy="1981201"/>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solidFill>
                <a:schemeClr val="tx1"/>
              </a:solidFill>
              <a:latin typeface="Cambria" panose="02040503050406030204" pitchFamily="18" charset="0"/>
            </a:endParaRPr>
          </a:p>
        </p:txBody>
      </p:sp>
      <p:sp>
        <p:nvSpPr>
          <p:cNvPr id="6" name="Rectangle à coins arrondis 5"/>
          <p:cNvSpPr/>
          <p:nvPr/>
        </p:nvSpPr>
        <p:spPr>
          <a:xfrm rot="16200000">
            <a:off x="-893978" y="2050673"/>
            <a:ext cx="2228195" cy="19492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Marché</a:t>
            </a:r>
            <a:endParaRPr lang="fr-FR" sz="1200" dirty="0">
              <a:solidFill>
                <a:schemeClr val="tx1"/>
              </a:solidFill>
              <a:latin typeface="Cambria" panose="02040503050406030204" pitchFamily="18" charset="0"/>
            </a:endParaRPr>
          </a:p>
        </p:txBody>
      </p:sp>
      <p:sp>
        <p:nvSpPr>
          <p:cNvPr id="7" name="Rectangle à coins arrondis 6"/>
          <p:cNvSpPr/>
          <p:nvPr/>
        </p:nvSpPr>
        <p:spPr>
          <a:xfrm rot="16200000">
            <a:off x="-765930" y="4747504"/>
            <a:ext cx="1944412" cy="206033"/>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Génération centralisée</a:t>
            </a:r>
            <a:endParaRPr lang="fr-FR" sz="1200" dirty="0">
              <a:solidFill>
                <a:schemeClr val="tx1"/>
              </a:solidFill>
              <a:latin typeface="Cambria" panose="02040503050406030204" pitchFamily="18" charset="0"/>
            </a:endParaRPr>
          </a:p>
        </p:txBody>
      </p:sp>
      <p:sp>
        <p:nvSpPr>
          <p:cNvPr id="8" name="Rectangle à coins arrondis 7"/>
          <p:cNvSpPr/>
          <p:nvPr/>
        </p:nvSpPr>
        <p:spPr>
          <a:xfrm>
            <a:off x="1929788" y="3840766"/>
            <a:ext cx="2527881" cy="2218444"/>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solidFill>
                <a:schemeClr val="tx1"/>
              </a:solidFill>
              <a:latin typeface="Cambria" panose="02040503050406030204" pitchFamily="18" charset="0"/>
            </a:endParaRPr>
          </a:p>
        </p:txBody>
      </p:sp>
      <p:sp>
        <p:nvSpPr>
          <p:cNvPr id="9" name="Nuage 8"/>
          <p:cNvSpPr/>
          <p:nvPr/>
        </p:nvSpPr>
        <p:spPr>
          <a:xfrm>
            <a:off x="2224006" y="4009280"/>
            <a:ext cx="870984" cy="385480"/>
          </a:xfrm>
          <a:prstGeom prst="cloud">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WAN</a:t>
            </a:r>
            <a:endParaRPr lang="fr-FR" sz="1200" dirty="0">
              <a:solidFill>
                <a:schemeClr val="tx1"/>
              </a:solidFill>
              <a:latin typeface="Cambria" panose="02040503050406030204" pitchFamily="18" charset="0"/>
            </a:endParaRPr>
          </a:p>
        </p:txBody>
      </p:sp>
      <p:sp>
        <p:nvSpPr>
          <p:cNvPr id="10" name="Nuage 9"/>
          <p:cNvSpPr/>
          <p:nvPr/>
        </p:nvSpPr>
        <p:spPr>
          <a:xfrm>
            <a:off x="2131861" y="4733560"/>
            <a:ext cx="1013560" cy="433561"/>
          </a:xfrm>
          <a:prstGeom prst="cloud">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Postes LAN</a:t>
            </a:r>
            <a:endParaRPr lang="fr-FR" sz="1200" dirty="0">
              <a:solidFill>
                <a:schemeClr val="tx1"/>
              </a:solidFill>
              <a:latin typeface="Cambria" panose="02040503050406030204" pitchFamily="18" charset="0"/>
            </a:endParaRPr>
          </a:p>
        </p:txBody>
      </p:sp>
      <p:sp>
        <p:nvSpPr>
          <p:cNvPr id="12" name="Rectangle 11"/>
          <p:cNvSpPr/>
          <p:nvPr/>
        </p:nvSpPr>
        <p:spPr>
          <a:xfrm>
            <a:off x="3228897" y="3875102"/>
            <a:ext cx="891805" cy="378264"/>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Collecteur DATA</a:t>
            </a:r>
            <a:endParaRPr lang="fr-FR" sz="1200" dirty="0">
              <a:solidFill>
                <a:schemeClr val="tx1"/>
              </a:solidFill>
              <a:latin typeface="Cambria" panose="02040503050406030204" pitchFamily="18" charset="0"/>
            </a:endParaRPr>
          </a:p>
        </p:txBody>
      </p:sp>
      <p:sp>
        <p:nvSpPr>
          <p:cNvPr id="13" name="Rectangle 12"/>
          <p:cNvSpPr/>
          <p:nvPr/>
        </p:nvSpPr>
        <p:spPr>
          <a:xfrm>
            <a:off x="3468621" y="4645903"/>
            <a:ext cx="751229" cy="420342"/>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Contrôle postes</a:t>
            </a:r>
            <a:endParaRPr lang="fr-FR" sz="1200" dirty="0">
              <a:solidFill>
                <a:schemeClr val="tx1"/>
              </a:solidFill>
              <a:latin typeface="Cambria" panose="02040503050406030204" pitchFamily="18" charset="0"/>
            </a:endParaRPr>
          </a:p>
        </p:txBody>
      </p:sp>
      <p:sp>
        <p:nvSpPr>
          <p:cNvPr id="14" name="Rectangle 13"/>
          <p:cNvSpPr/>
          <p:nvPr/>
        </p:nvSpPr>
        <p:spPr>
          <a:xfrm>
            <a:off x="3340871" y="5443972"/>
            <a:ext cx="882864" cy="424474"/>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Stockage d’énergie</a:t>
            </a:r>
            <a:endParaRPr lang="fr-FR" sz="1200" dirty="0">
              <a:solidFill>
                <a:schemeClr val="tx1"/>
              </a:solidFill>
              <a:latin typeface="Cambria" panose="02040503050406030204" pitchFamily="18" charset="0"/>
            </a:endParaRPr>
          </a:p>
        </p:txBody>
      </p:sp>
      <p:sp>
        <p:nvSpPr>
          <p:cNvPr id="15" name="Rectangle 14"/>
          <p:cNvSpPr/>
          <p:nvPr/>
        </p:nvSpPr>
        <p:spPr>
          <a:xfrm>
            <a:off x="482464" y="4060210"/>
            <a:ext cx="1125622" cy="588579"/>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Interface services marché</a:t>
            </a:r>
            <a:endParaRPr lang="fr-FR" sz="1200" dirty="0">
              <a:solidFill>
                <a:schemeClr val="tx1"/>
              </a:solidFill>
              <a:latin typeface="Cambria" panose="02040503050406030204" pitchFamily="18" charset="0"/>
            </a:endParaRPr>
          </a:p>
        </p:txBody>
      </p:sp>
      <p:sp>
        <p:nvSpPr>
          <p:cNvPr id="16" name="Rectangle 15"/>
          <p:cNvSpPr/>
          <p:nvPr/>
        </p:nvSpPr>
        <p:spPr>
          <a:xfrm>
            <a:off x="491700" y="4715910"/>
            <a:ext cx="1116385" cy="588579"/>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Système de contrôle centrale</a:t>
            </a:r>
            <a:endParaRPr lang="fr-FR" sz="1200" dirty="0">
              <a:solidFill>
                <a:schemeClr val="tx1"/>
              </a:solidFill>
              <a:latin typeface="Cambria" panose="02040503050406030204" pitchFamily="18" charset="0"/>
            </a:endParaRPr>
          </a:p>
        </p:txBody>
      </p:sp>
      <p:sp>
        <p:nvSpPr>
          <p:cNvPr id="17" name="Rectangle 16"/>
          <p:cNvSpPr/>
          <p:nvPr/>
        </p:nvSpPr>
        <p:spPr>
          <a:xfrm>
            <a:off x="479762" y="5365278"/>
            <a:ext cx="1128324" cy="339558"/>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Générateurs</a:t>
            </a:r>
            <a:endParaRPr lang="fr-FR" sz="1200" dirty="0">
              <a:solidFill>
                <a:schemeClr val="tx1"/>
              </a:solidFill>
              <a:latin typeface="Cambria" panose="02040503050406030204" pitchFamily="18" charset="0"/>
            </a:endParaRPr>
          </a:p>
        </p:txBody>
      </p:sp>
      <p:sp>
        <p:nvSpPr>
          <p:cNvPr id="19" name="Rectangle à coins arrondis 18"/>
          <p:cNvSpPr/>
          <p:nvPr/>
        </p:nvSpPr>
        <p:spPr>
          <a:xfrm>
            <a:off x="1052470" y="1043468"/>
            <a:ext cx="4591012" cy="226195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dirty="0">
              <a:solidFill>
                <a:schemeClr val="tx1"/>
              </a:solidFill>
              <a:latin typeface="Cambria" panose="02040503050406030204" pitchFamily="18" charset="0"/>
            </a:endParaRPr>
          </a:p>
        </p:txBody>
      </p:sp>
      <p:sp>
        <p:nvSpPr>
          <p:cNvPr id="20" name="Rectangle à coins arrondis 19"/>
          <p:cNvSpPr/>
          <p:nvPr/>
        </p:nvSpPr>
        <p:spPr>
          <a:xfrm>
            <a:off x="1125523" y="1222529"/>
            <a:ext cx="1302726" cy="199046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dirty="0">
              <a:solidFill>
                <a:schemeClr val="tx1"/>
              </a:solidFill>
              <a:latin typeface="Cambria" panose="02040503050406030204" pitchFamily="18" charset="0"/>
            </a:endParaRPr>
          </a:p>
        </p:txBody>
      </p:sp>
      <p:sp>
        <p:nvSpPr>
          <p:cNvPr id="21" name="Rectangle 20"/>
          <p:cNvSpPr/>
          <p:nvPr/>
        </p:nvSpPr>
        <p:spPr>
          <a:xfrm>
            <a:off x="1393564" y="1608043"/>
            <a:ext cx="561359" cy="210294"/>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EMS</a:t>
            </a:r>
            <a:endParaRPr lang="fr-FR" sz="1200" dirty="0">
              <a:solidFill>
                <a:schemeClr val="tx1"/>
              </a:solidFill>
              <a:latin typeface="Cambria" panose="02040503050406030204" pitchFamily="18" charset="0"/>
            </a:endParaRPr>
          </a:p>
        </p:txBody>
      </p:sp>
      <p:sp>
        <p:nvSpPr>
          <p:cNvPr id="22" name="Nuage 21"/>
          <p:cNvSpPr/>
          <p:nvPr/>
        </p:nvSpPr>
        <p:spPr>
          <a:xfrm>
            <a:off x="1433581" y="2028817"/>
            <a:ext cx="821926" cy="433561"/>
          </a:xfrm>
          <a:prstGeom prst="cloud">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Bus Ets</a:t>
            </a:r>
            <a:endParaRPr lang="fr-FR" sz="1200" dirty="0">
              <a:solidFill>
                <a:schemeClr val="tx1"/>
              </a:solidFill>
              <a:latin typeface="Cambria" panose="02040503050406030204" pitchFamily="18" charset="0"/>
            </a:endParaRPr>
          </a:p>
        </p:txBody>
      </p:sp>
      <p:sp>
        <p:nvSpPr>
          <p:cNvPr id="23" name="Rectangle 22"/>
          <p:cNvSpPr/>
          <p:nvPr/>
        </p:nvSpPr>
        <p:spPr>
          <a:xfrm>
            <a:off x="1544189" y="2695878"/>
            <a:ext cx="679565" cy="367863"/>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RTO/</a:t>
            </a:r>
          </a:p>
          <a:p>
            <a:pPr algn="ctr"/>
            <a:r>
              <a:rPr lang="fr-FR" sz="1200" dirty="0" smtClean="0">
                <a:solidFill>
                  <a:schemeClr val="tx1"/>
                </a:solidFill>
                <a:latin typeface="Cambria" panose="02040503050406030204" pitchFamily="18" charset="0"/>
              </a:rPr>
              <a:t>SCADA</a:t>
            </a:r>
            <a:endParaRPr lang="fr-FR" sz="1200" dirty="0">
              <a:solidFill>
                <a:schemeClr val="tx1"/>
              </a:solidFill>
              <a:latin typeface="Cambria" panose="02040503050406030204" pitchFamily="18" charset="0"/>
            </a:endParaRPr>
          </a:p>
        </p:txBody>
      </p:sp>
      <p:sp>
        <p:nvSpPr>
          <p:cNvPr id="24" name="Rectangle à coins arrondis 23"/>
          <p:cNvSpPr/>
          <p:nvPr/>
        </p:nvSpPr>
        <p:spPr>
          <a:xfrm>
            <a:off x="2495497" y="1237657"/>
            <a:ext cx="1302726" cy="199046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dirty="0">
              <a:solidFill>
                <a:schemeClr val="tx1"/>
              </a:solidFill>
              <a:latin typeface="Cambria" panose="02040503050406030204" pitchFamily="18" charset="0"/>
            </a:endParaRPr>
          </a:p>
        </p:txBody>
      </p:sp>
      <p:sp>
        <p:nvSpPr>
          <p:cNvPr id="27" name="Rectangle 26"/>
          <p:cNvSpPr/>
          <p:nvPr/>
        </p:nvSpPr>
        <p:spPr>
          <a:xfrm>
            <a:off x="2575581" y="2821978"/>
            <a:ext cx="1122487" cy="253132"/>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Trans SCADA</a:t>
            </a:r>
            <a:endParaRPr lang="fr-FR" sz="1200" dirty="0">
              <a:solidFill>
                <a:schemeClr val="tx1"/>
              </a:solidFill>
              <a:latin typeface="Cambria" panose="02040503050406030204" pitchFamily="18" charset="0"/>
            </a:endParaRPr>
          </a:p>
        </p:txBody>
      </p:sp>
      <p:sp>
        <p:nvSpPr>
          <p:cNvPr id="28" name="Rectangle à coins arrondis 27"/>
          <p:cNvSpPr/>
          <p:nvPr/>
        </p:nvSpPr>
        <p:spPr>
          <a:xfrm>
            <a:off x="3854032" y="1229343"/>
            <a:ext cx="1734606" cy="199046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dirty="0">
              <a:solidFill>
                <a:schemeClr val="tx1"/>
              </a:solidFill>
              <a:latin typeface="Cambria" panose="02040503050406030204" pitchFamily="18" charset="0"/>
            </a:endParaRPr>
          </a:p>
        </p:txBody>
      </p:sp>
      <p:sp>
        <p:nvSpPr>
          <p:cNvPr id="29" name="Rectangle 28"/>
          <p:cNvSpPr/>
          <p:nvPr/>
        </p:nvSpPr>
        <p:spPr>
          <a:xfrm>
            <a:off x="4190810" y="2808807"/>
            <a:ext cx="1122487" cy="262442"/>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err="1" smtClean="0">
                <a:solidFill>
                  <a:schemeClr val="tx1"/>
                </a:solidFill>
                <a:latin typeface="Cambria" panose="02040503050406030204" pitchFamily="18" charset="0"/>
              </a:rPr>
              <a:t>Dist</a:t>
            </a:r>
            <a:r>
              <a:rPr lang="fr-FR" sz="1200" dirty="0" smtClean="0">
                <a:solidFill>
                  <a:schemeClr val="tx1"/>
                </a:solidFill>
                <a:latin typeface="Cambria" panose="02040503050406030204" pitchFamily="18" charset="0"/>
              </a:rPr>
              <a:t> SCADA</a:t>
            </a:r>
            <a:endParaRPr lang="fr-FR" sz="1200" dirty="0">
              <a:solidFill>
                <a:schemeClr val="tx1"/>
              </a:solidFill>
              <a:latin typeface="Cambria" panose="02040503050406030204" pitchFamily="18" charset="0"/>
            </a:endParaRPr>
          </a:p>
        </p:txBody>
      </p:sp>
      <p:sp>
        <p:nvSpPr>
          <p:cNvPr id="30" name="Rectangle 29"/>
          <p:cNvSpPr/>
          <p:nvPr/>
        </p:nvSpPr>
        <p:spPr>
          <a:xfrm>
            <a:off x="3918075" y="2487953"/>
            <a:ext cx="521125" cy="238310"/>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AMI</a:t>
            </a:r>
            <a:endParaRPr lang="fr-FR" sz="1200" dirty="0">
              <a:solidFill>
                <a:schemeClr val="tx1"/>
              </a:solidFill>
              <a:latin typeface="Cambria" panose="02040503050406030204" pitchFamily="18" charset="0"/>
            </a:endParaRPr>
          </a:p>
        </p:txBody>
      </p:sp>
      <p:sp>
        <p:nvSpPr>
          <p:cNvPr id="33" name="Rectangle 32"/>
          <p:cNvSpPr/>
          <p:nvPr/>
        </p:nvSpPr>
        <p:spPr>
          <a:xfrm>
            <a:off x="3978392" y="1499061"/>
            <a:ext cx="615972" cy="238310"/>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DR</a:t>
            </a:r>
            <a:endParaRPr lang="fr-FR" sz="1200" dirty="0">
              <a:solidFill>
                <a:schemeClr val="tx1"/>
              </a:solidFill>
              <a:latin typeface="Cambria" panose="02040503050406030204" pitchFamily="18" charset="0"/>
            </a:endParaRPr>
          </a:p>
        </p:txBody>
      </p:sp>
      <p:sp>
        <p:nvSpPr>
          <p:cNvPr id="34" name="Rectangle 33"/>
          <p:cNvSpPr/>
          <p:nvPr/>
        </p:nvSpPr>
        <p:spPr>
          <a:xfrm>
            <a:off x="4946262" y="2141478"/>
            <a:ext cx="578227" cy="237309"/>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DMS</a:t>
            </a:r>
            <a:endParaRPr lang="fr-FR" sz="1200" dirty="0">
              <a:solidFill>
                <a:schemeClr val="tx1"/>
              </a:solidFill>
              <a:latin typeface="Cambria" panose="02040503050406030204" pitchFamily="18" charset="0"/>
            </a:endParaRPr>
          </a:p>
        </p:txBody>
      </p:sp>
      <p:sp>
        <p:nvSpPr>
          <p:cNvPr id="35" name="Rectangle 34"/>
          <p:cNvSpPr/>
          <p:nvPr/>
        </p:nvSpPr>
        <p:spPr>
          <a:xfrm>
            <a:off x="4745400" y="1653304"/>
            <a:ext cx="767256" cy="262637"/>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MDMS</a:t>
            </a:r>
            <a:endParaRPr lang="fr-FR" sz="1200" dirty="0">
              <a:solidFill>
                <a:schemeClr val="tx1"/>
              </a:solidFill>
              <a:latin typeface="Cambria" panose="02040503050406030204" pitchFamily="18" charset="0"/>
            </a:endParaRPr>
          </a:p>
        </p:txBody>
      </p:sp>
      <p:sp>
        <p:nvSpPr>
          <p:cNvPr id="36" name="Rectangle à coins arrondis 35"/>
          <p:cNvSpPr/>
          <p:nvPr/>
        </p:nvSpPr>
        <p:spPr>
          <a:xfrm>
            <a:off x="4593727" y="3830692"/>
            <a:ext cx="1257196" cy="222851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solidFill>
                <a:schemeClr val="tx1"/>
              </a:solidFill>
              <a:latin typeface="Cambria" panose="02040503050406030204" pitchFamily="18" charset="0"/>
            </a:endParaRPr>
          </a:p>
        </p:txBody>
      </p:sp>
      <p:sp>
        <p:nvSpPr>
          <p:cNvPr id="37" name="Rectangle 36"/>
          <p:cNvSpPr/>
          <p:nvPr/>
        </p:nvSpPr>
        <p:spPr>
          <a:xfrm>
            <a:off x="4753874" y="5268129"/>
            <a:ext cx="531194" cy="255465"/>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DG</a:t>
            </a:r>
            <a:endParaRPr lang="fr-FR" sz="1200" dirty="0">
              <a:solidFill>
                <a:schemeClr val="tx1"/>
              </a:solidFill>
              <a:latin typeface="Cambria" panose="02040503050406030204" pitchFamily="18" charset="0"/>
            </a:endParaRPr>
          </a:p>
        </p:txBody>
      </p:sp>
      <p:sp>
        <p:nvSpPr>
          <p:cNvPr id="38" name="Nuage 37"/>
          <p:cNvSpPr/>
          <p:nvPr/>
        </p:nvSpPr>
        <p:spPr>
          <a:xfrm>
            <a:off x="4701305" y="4123186"/>
            <a:ext cx="1013560" cy="433561"/>
          </a:xfrm>
          <a:prstGeom prst="cloud">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FAN</a:t>
            </a:r>
            <a:endParaRPr lang="fr-FR" sz="1200" dirty="0">
              <a:solidFill>
                <a:schemeClr val="tx1"/>
              </a:solidFill>
              <a:latin typeface="Cambria" panose="02040503050406030204" pitchFamily="18" charset="0"/>
            </a:endParaRPr>
          </a:p>
        </p:txBody>
      </p:sp>
      <p:sp>
        <p:nvSpPr>
          <p:cNvPr id="39" name="Rectangle à coins arrondis 38"/>
          <p:cNvSpPr/>
          <p:nvPr/>
        </p:nvSpPr>
        <p:spPr>
          <a:xfrm>
            <a:off x="5950525" y="3830692"/>
            <a:ext cx="2740588" cy="2228518"/>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solidFill>
                <a:schemeClr val="tx1"/>
              </a:solidFill>
              <a:latin typeface="Cambria" panose="02040503050406030204" pitchFamily="18" charset="0"/>
            </a:endParaRPr>
          </a:p>
        </p:txBody>
      </p:sp>
      <p:sp>
        <p:nvSpPr>
          <p:cNvPr id="40" name="Rectangle à coins arrondis 39"/>
          <p:cNvSpPr/>
          <p:nvPr/>
        </p:nvSpPr>
        <p:spPr>
          <a:xfrm>
            <a:off x="1198451" y="1272454"/>
            <a:ext cx="1123236" cy="210505"/>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RTO/ISO </a:t>
            </a:r>
            <a:r>
              <a:rPr lang="fr-FR" sz="1200" dirty="0" err="1">
                <a:solidFill>
                  <a:schemeClr val="tx1"/>
                </a:solidFill>
                <a:latin typeface="Cambria" panose="02040503050406030204" pitchFamily="18" charset="0"/>
              </a:rPr>
              <a:t>O</a:t>
            </a:r>
            <a:r>
              <a:rPr lang="fr-FR" sz="1200" dirty="0" err="1" smtClean="0">
                <a:solidFill>
                  <a:schemeClr val="tx1"/>
                </a:solidFill>
                <a:latin typeface="Cambria" panose="02040503050406030204" pitchFamily="18" charset="0"/>
              </a:rPr>
              <a:t>ps</a:t>
            </a:r>
            <a:endParaRPr lang="fr-FR" sz="1200" dirty="0">
              <a:solidFill>
                <a:schemeClr val="tx1"/>
              </a:solidFill>
              <a:latin typeface="Cambria" panose="02040503050406030204" pitchFamily="18" charset="0"/>
            </a:endParaRPr>
          </a:p>
        </p:txBody>
      </p:sp>
      <p:sp>
        <p:nvSpPr>
          <p:cNvPr id="41" name="Rectangle 40"/>
          <p:cNvSpPr/>
          <p:nvPr/>
        </p:nvSpPr>
        <p:spPr>
          <a:xfrm>
            <a:off x="2531464" y="1543829"/>
            <a:ext cx="561359" cy="236132"/>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EMS</a:t>
            </a:r>
            <a:endParaRPr lang="fr-FR" sz="1200" dirty="0">
              <a:solidFill>
                <a:schemeClr val="tx1"/>
              </a:solidFill>
              <a:latin typeface="Cambria" panose="02040503050406030204" pitchFamily="18" charset="0"/>
            </a:endParaRPr>
          </a:p>
        </p:txBody>
      </p:sp>
      <p:sp>
        <p:nvSpPr>
          <p:cNvPr id="42" name="Rectangle 41"/>
          <p:cNvSpPr/>
          <p:nvPr/>
        </p:nvSpPr>
        <p:spPr>
          <a:xfrm>
            <a:off x="3090037" y="1805201"/>
            <a:ext cx="649575" cy="295528"/>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WAMS</a:t>
            </a:r>
            <a:endParaRPr lang="fr-FR" sz="1200" dirty="0">
              <a:solidFill>
                <a:schemeClr val="tx1"/>
              </a:solidFill>
              <a:latin typeface="Cambria" panose="02040503050406030204" pitchFamily="18" charset="0"/>
            </a:endParaRPr>
          </a:p>
        </p:txBody>
      </p:sp>
      <p:sp>
        <p:nvSpPr>
          <p:cNvPr id="43" name="Nuage 42"/>
          <p:cNvSpPr/>
          <p:nvPr/>
        </p:nvSpPr>
        <p:spPr>
          <a:xfrm>
            <a:off x="2696644" y="2212442"/>
            <a:ext cx="821926" cy="433561"/>
          </a:xfrm>
          <a:prstGeom prst="cloud">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Bus Ets</a:t>
            </a:r>
            <a:endParaRPr lang="fr-FR" sz="1200" dirty="0">
              <a:solidFill>
                <a:schemeClr val="tx1"/>
              </a:solidFill>
              <a:latin typeface="Cambria" panose="02040503050406030204" pitchFamily="18" charset="0"/>
            </a:endParaRPr>
          </a:p>
        </p:txBody>
      </p:sp>
      <p:sp>
        <p:nvSpPr>
          <p:cNvPr id="44" name="Nuage 43"/>
          <p:cNvSpPr/>
          <p:nvPr/>
        </p:nvSpPr>
        <p:spPr>
          <a:xfrm>
            <a:off x="3968551" y="1960088"/>
            <a:ext cx="821926" cy="433561"/>
          </a:xfrm>
          <a:prstGeom prst="cloud">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Bus Ets</a:t>
            </a:r>
            <a:endParaRPr lang="fr-FR" sz="1200" dirty="0">
              <a:solidFill>
                <a:schemeClr val="tx1"/>
              </a:solidFill>
              <a:latin typeface="Cambria" panose="02040503050406030204" pitchFamily="18" charset="0"/>
            </a:endParaRPr>
          </a:p>
        </p:txBody>
      </p:sp>
      <p:sp>
        <p:nvSpPr>
          <p:cNvPr id="45" name="Rectangle à coins arrondis 44"/>
          <p:cNvSpPr/>
          <p:nvPr/>
        </p:nvSpPr>
        <p:spPr>
          <a:xfrm>
            <a:off x="5721724" y="1034710"/>
            <a:ext cx="3169295" cy="241737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solidFill>
                <a:schemeClr val="tx1"/>
              </a:solidFill>
              <a:latin typeface="Cambria" panose="02040503050406030204" pitchFamily="18" charset="0"/>
            </a:endParaRPr>
          </a:p>
        </p:txBody>
      </p:sp>
      <p:sp>
        <p:nvSpPr>
          <p:cNvPr id="47" name="Rectangle à coins arrondis 46"/>
          <p:cNvSpPr/>
          <p:nvPr/>
        </p:nvSpPr>
        <p:spPr>
          <a:xfrm>
            <a:off x="5828103" y="1377706"/>
            <a:ext cx="1035156" cy="122940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solidFill>
                <a:schemeClr val="tx1"/>
              </a:solidFill>
              <a:latin typeface="Cambria" panose="02040503050406030204" pitchFamily="18" charset="0"/>
            </a:endParaRPr>
          </a:p>
        </p:txBody>
      </p:sp>
      <p:sp>
        <p:nvSpPr>
          <p:cNvPr id="48" name="Rectangle à coins arrondis 47"/>
          <p:cNvSpPr/>
          <p:nvPr/>
        </p:nvSpPr>
        <p:spPr>
          <a:xfrm>
            <a:off x="6935158" y="1377875"/>
            <a:ext cx="1887678" cy="168603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sz="1200">
              <a:solidFill>
                <a:schemeClr val="tx1"/>
              </a:solidFill>
              <a:latin typeface="Cambria" panose="02040503050406030204" pitchFamily="18" charset="0"/>
            </a:endParaRPr>
          </a:p>
        </p:txBody>
      </p:sp>
      <p:sp>
        <p:nvSpPr>
          <p:cNvPr id="49" name="Rectangle 48"/>
          <p:cNvSpPr/>
          <p:nvPr/>
        </p:nvSpPr>
        <p:spPr>
          <a:xfrm>
            <a:off x="6030241" y="1534149"/>
            <a:ext cx="615972" cy="238310"/>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CIS</a:t>
            </a:r>
            <a:endParaRPr lang="fr-FR" sz="1200" dirty="0">
              <a:solidFill>
                <a:schemeClr val="tx1"/>
              </a:solidFill>
              <a:latin typeface="Cambria" panose="02040503050406030204" pitchFamily="18" charset="0"/>
            </a:endParaRPr>
          </a:p>
        </p:txBody>
      </p:sp>
      <p:sp>
        <p:nvSpPr>
          <p:cNvPr id="50" name="Rectangle 49"/>
          <p:cNvSpPr/>
          <p:nvPr/>
        </p:nvSpPr>
        <p:spPr>
          <a:xfrm>
            <a:off x="5866326" y="1899152"/>
            <a:ext cx="954892" cy="313290"/>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Facturation</a:t>
            </a:r>
            <a:endParaRPr lang="fr-FR" sz="1200" dirty="0">
              <a:solidFill>
                <a:schemeClr val="tx1"/>
              </a:solidFill>
              <a:latin typeface="Cambria" panose="02040503050406030204" pitchFamily="18" charset="0"/>
            </a:endParaRPr>
          </a:p>
        </p:txBody>
      </p:sp>
      <p:sp>
        <p:nvSpPr>
          <p:cNvPr id="51" name="Rectangle 50"/>
          <p:cNvSpPr/>
          <p:nvPr/>
        </p:nvSpPr>
        <p:spPr>
          <a:xfrm>
            <a:off x="8143804" y="1594035"/>
            <a:ext cx="615972" cy="238310"/>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CIS</a:t>
            </a:r>
            <a:endParaRPr lang="fr-FR" sz="1200" dirty="0">
              <a:solidFill>
                <a:schemeClr val="tx1"/>
              </a:solidFill>
              <a:latin typeface="Cambria" panose="02040503050406030204" pitchFamily="18" charset="0"/>
            </a:endParaRPr>
          </a:p>
        </p:txBody>
      </p:sp>
      <p:sp>
        <p:nvSpPr>
          <p:cNvPr id="52" name="Rectangle 51"/>
          <p:cNvSpPr/>
          <p:nvPr/>
        </p:nvSpPr>
        <p:spPr>
          <a:xfrm>
            <a:off x="7824859" y="2149272"/>
            <a:ext cx="954892" cy="313290"/>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Facturation</a:t>
            </a:r>
            <a:endParaRPr lang="fr-FR" sz="1200" dirty="0">
              <a:solidFill>
                <a:schemeClr val="tx1"/>
              </a:solidFill>
              <a:latin typeface="Cambria" panose="02040503050406030204" pitchFamily="18" charset="0"/>
            </a:endParaRPr>
          </a:p>
        </p:txBody>
      </p:sp>
      <p:sp>
        <p:nvSpPr>
          <p:cNvPr id="53" name="Rectangle 52"/>
          <p:cNvSpPr/>
          <p:nvPr/>
        </p:nvSpPr>
        <p:spPr>
          <a:xfrm>
            <a:off x="7023356" y="1528866"/>
            <a:ext cx="897793" cy="526622"/>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Fourniture (détail)</a:t>
            </a:r>
            <a:endParaRPr lang="fr-FR" sz="1200" dirty="0">
              <a:solidFill>
                <a:schemeClr val="tx1"/>
              </a:solidFill>
              <a:latin typeface="Cambria" panose="02040503050406030204" pitchFamily="18" charset="0"/>
            </a:endParaRPr>
          </a:p>
        </p:txBody>
      </p:sp>
      <p:sp>
        <p:nvSpPr>
          <p:cNvPr id="54" name="Rectangle 53"/>
          <p:cNvSpPr/>
          <p:nvPr/>
        </p:nvSpPr>
        <p:spPr>
          <a:xfrm>
            <a:off x="7987402" y="2541092"/>
            <a:ext cx="679558" cy="399751"/>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Autres</a:t>
            </a:r>
            <a:endParaRPr lang="fr-FR" sz="1200" dirty="0">
              <a:solidFill>
                <a:schemeClr val="tx1"/>
              </a:solidFill>
              <a:latin typeface="Cambria" panose="02040503050406030204" pitchFamily="18" charset="0"/>
            </a:endParaRPr>
          </a:p>
        </p:txBody>
      </p:sp>
      <p:sp>
        <p:nvSpPr>
          <p:cNvPr id="55" name="Nuage 54"/>
          <p:cNvSpPr/>
          <p:nvPr/>
        </p:nvSpPr>
        <p:spPr>
          <a:xfrm>
            <a:off x="6638847" y="4598428"/>
            <a:ext cx="1340588" cy="513913"/>
          </a:xfrm>
          <a:prstGeom prst="clou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Internet/</a:t>
            </a:r>
          </a:p>
          <a:p>
            <a:pPr algn="ctr"/>
            <a:r>
              <a:rPr lang="fr-FR" sz="1200" dirty="0" smtClean="0">
                <a:solidFill>
                  <a:schemeClr val="tx1"/>
                </a:solidFill>
                <a:latin typeface="Cambria" panose="02040503050406030204" pitchFamily="18" charset="0"/>
              </a:rPr>
              <a:t>e-business</a:t>
            </a:r>
            <a:endParaRPr lang="fr-FR" sz="1200" dirty="0">
              <a:solidFill>
                <a:schemeClr val="tx1"/>
              </a:solidFill>
              <a:latin typeface="Cambria" panose="02040503050406030204" pitchFamily="18" charset="0"/>
            </a:endParaRPr>
          </a:p>
        </p:txBody>
      </p:sp>
      <p:sp>
        <p:nvSpPr>
          <p:cNvPr id="56" name="Rectangle 55"/>
          <p:cNvSpPr/>
          <p:nvPr/>
        </p:nvSpPr>
        <p:spPr>
          <a:xfrm>
            <a:off x="6869978" y="5704836"/>
            <a:ext cx="561359" cy="236132"/>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EMS</a:t>
            </a:r>
            <a:endParaRPr lang="fr-FR" sz="1200" dirty="0">
              <a:solidFill>
                <a:schemeClr val="tx1"/>
              </a:solidFill>
              <a:latin typeface="Cambria" panose="02040503050406030204" pitchFamily="18" charset="0"/>
            </a:endParaRPr>
          </a:p>
        </p:txBody>
      </p:sp>
      <p:sp>
        <p:nvSpPr>
          <p:cNvPr id="57" name="Rectangle 56"/>
          <p:cNvSpPr/>
          <p:nvPr/>
        </p:nvSpPr>
        <p:spPr>
          <a:xfrm>
            <a:off x="5994483" y="5236050"/>
            <a:ext cx="1103433" cy="282017"/>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Equipements</a:t>
            </a:r>
            <a:endParaRPr lang="fr-FR" sz="1200" dirty="0">
              <a:solidFill>
                <a:schemeClr val="tx1"/>
              </a:solidFill>
              <a:latin typeface="Cambria" panose="02040503050406030204" pitchFamily="18" charset="0"/>
            </a:endParaRPr>
          </a:p>
        </p:txBody>
      </p:sp>
      <p:sp>
        <p:nvSpPr>
          <p:cNvPr id="58" name="Rectangle 57"/>
          <p:cNvSpPr/>
          <p:nvPr/>
        </p:nvSpPr>
        <p:spPr>
          <a:xfrm>
            <a:off x="7547191" y="5503390"/>
            <a:ext cx="1103433" cy="282017"/>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Applications</a:t>
            </a:r>
            <a:endParaRPr lang="fr-FR" sz="1200" dirty="0">
              <a:solidFill>
                <a:schemeClr val="tx1"/>
              </a:solidFill>
              <a:latin typeface="Cambria" panose="02040503050406030204" pitchFamily="18" charset="0"/>
            </a:endParaRPr>
          </a:p>
        </p:txBody>
      </p:sp>
      <p:sp>
        <p:nvSpPr>
          <p:cNvPr id="59" name="Rectangle 58"/>
          <p:cNvSpPr/>
          <p:nvPr/>
        </p:nvSpPr>
        <p:spPr>
          <a:xfrm>
            <a:off x="7828513" y="5113845"/>
            <a:ext cx="822111" cy="282017"/>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Stockage</a:t>
            </a:r>
            <a:endParaRPr lang="fr-FR" sz="1200" dirty="0">
              <a:solidFill>
                <a:schemeClr val="tx1"/>
              </a:solidFill>
              <a:latin typeface="Cambria" panose="02040503050406030204" pitchFamily="18" charset="0"/>
            </a:endParaRPr>
          </a:p>
        </p:txBody>
      </p:sp>
      <p:sp>
        <p:nvSpPr>
          <p:cNvPr id="60" name="Rectangle 59"/>
          <p:cNvSpPr/>
          <p:nvPr/>
        </p:nvSpPr>
        <p:spPr>
          <a:xfrm>
            <a:off x="8104660" y="4288755"/>
            <a:ext cx="531194" cy="255465"/>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DG</a:t>
            </a:r>
            <a:endParaRPr lang="fr-FR" sz="1200" dirty="0">
              <a:solidFill>
                <a:schemeClr val="tx1"/>
              </a:solidFill>
              <a:latin typeface="Cambria" panose="02040503050406030204" pitchFamily="18" charset="0"/>
            </a:endParaRPr>
          </a:p>
        </p:txBody>
      </p:sp>
      <p:sp>
        <p:nvSpPr>
          <p:cNvPr id="61" name="Rectangle 60"/>
          <p:cNvSpPr/>
          <p:nvPr/>
        </p:nvSpPr>
        <p:spPr>
          <a:xfrm>
            <a:off x="7448240" y="3946555"/>
            <a:ext cx="531194" cy="255465"/>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EV</a:t>
            </a:r>
            <a:endParaRPr lang="fr-FR" sz="1200" dirty="0">
              <a:solidFill>
                <a:schemeClr val="tx1"/>
              </a:solidFill>
              <a:latin typeface="Cambria" panose="02040503050406030204" pitchFamily="18" charset="0"/>
            </a:endParaRPr>
          </a:p>
        </p:txBody>
      </p:sp>
      <p:sp>
        <p:nvSpPr>
          <p:cNvPr id="62" name="Rectangle 61"/>
          <p:cNvSpPr/>
          <p:nvPr/>
        </p:nvSpPr>
        <p:spPr>
          <a:xfrm>
            <a:off x="6301040" y="3996379"/>
            <a:ext cx="877799" cy="411282"/>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Interface service</a:t>
            </a:r>
            <a:endParaRPr lang="fr-FR" sz="1200" dirty="0">
              <a:solidFill>
                <a:schemeClr val="tx1"/>
              </a:solidFill>
              <a:latin typeface="Cambria" panose="02040503050406030204" pitchFamily="18" charset="0"/>
            </a:endParaRPr>
          </a:p>
        </p:txBody>
      </p:sp>
      <p:sp>
        <p:nvSpPr>
          <p:cNvPr id="63" name="Rectangle 62"/>
          <p:cNvSpPr/>
          <p:nvPr/>
        </p:nvSpPr>
        <p:spPr>
          <a:xfrm>
            <a:off x="6032434" y="4614405"/>
            <a:ext cx="521125" cy="238310"/>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AMI</a:t>
            </a:r>
            <a:endParaRPr lang="fr-FR" sz="1200" dirty="0">
              <a:solidFill>
                <a:schemeClr val="tx1"/>
              </a:solidFill>
              <a:latin typeface="Cambria" panose="02040503050406030204" pitchFamily="18" charset="0"/>
            </a:endParaRPr>
          </a:p>
        </p:txBody>
      </p:sp>
      <p:sp>
        <p:nvSpPr>
          <p:cNvPr id="64" name="Rectangle 63"/>
          <p:cNvSpPr/>
          <p:nvPr/>
        </p:nvSpPr>
        <p:spPr>
          <a:xfrm>
            <a:off x="2022984" y="5443972"/>
            <a:ext cx="1070074" cy="420794"/>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Equipements postes</a:t>
            </a:r>
            <a:endParaRPr lang="fr-FR" sz="1200" dirty="0">
              <a:solidFill>
                <a:schemeClr val="tx1"/>
              </a:solidFill>
              <a:latin typeface="Cambria" panose="02040503050406030204" pitchFamily="18" charset="0"/>
            </a:endParaRPr>
          </a:p>
        </p:txBody>
      </p:sp>
      <p:sp>
        <p:nvSpPr>
          <p:cNvPr id="65" name="Nuage 64"/>
          <p:cNvSpPr/>
          <p:nvPr/>
        </p:nvSpPr>
        <p:spPr>
          <a:xfrm>
            <a:off x="959818" y="3516294"/>
            <a:ext cx="1340588" cy="513913"/>
          </a:xfrm>
          <a:prstGeom prst="clou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Internet/</a:t>
            </a:r>
          </a:p>
          <a:p>
            <a:pPr algn="ctr"/>
            <a:r>
              <a:rPr lang="fr-FR" sz="1200" dirty="0" smtClean="0">
                <a:solidFill>
                  <a:schemeClr val="tx1"/>
                </a:solidFill>
                <a:latin typeface="Cambria" panose="02040503050406030204" pitchFamily="18" charset="0"/>
              </a:rPr>
              <a:t>e-business</a:t>
            </a:r>
            <a:endParaRPr lang="fr-FR" sz="1200" dirty="0">
              <a:solidFill>
                <a:schemeClr val="tx1"/>
              </a:solidFill>
              <a:latin typeface="Cambria" panose="02040503050406030204" pitchFamily="18" charset="0"/>
            </a:endParaRPr>
          </a:p>
        </p:txBody>
      </p:sp>
      <p:sp>
        <p:nvSpPr>
          <p:cNvPr id="66" name="Nuage 65"/>
          <p:cNvSpPr/>
          <p:nvPr/>
        </p:nvSpPr>
        <p:spPr>
          <a:xfrm>
            <a:off x="5706542" y="3225938"/>
            <a:ext cx="1340588" cy="513913"/>
          </a:xfrm>
          <a:prstGeom prst="cloud">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Internet/</a:t>
            </a:r>
          </a:p>
          <a:p>
            <a:pPr algn="ctr"/>
            <a:r>
              <a:rPr lang="fr-FR" sz="1200" dirty="0" smtClean="0">
                <a:solidFill>
                  <a:schemeClr val="tx1"/>
                </a:solidFill>
                <a:latin typeface="Cambria" panose="02040503050406030204" pitchFamily="18" charset="0"/>
              </a:rPr>
              <a:t>e-business</a:t>
            </a:r>
            <a:endParaRPr lang="fr-FR" sz="1200" dirty="0">
              <a:solidFill>
                <a:schemeClr val="tx1"/>
              </a:solidFill>
              <a:latin typeface="Cambria" panose="02040503050406030204" pitchFamily="18" charset="0"/>
            </a:endParaRPr>
          </a:p>
        </p:txBody>
      </p:sp>
      <p:cxnSp>
        <p:nvCxnSpPr>
          <p:cNvPr id="68" name="Connecteur droit 67"/>
          <p:cNvCxnSpPr/>
          <p:nvPr/>
        </p:nvCxnSpPr>
        <p:spPr>
          <a:xfrm flipV="1">
            <a:off x="1207282" y="2388412"/>
            <a:ext cx="314771" cy="1181578"/>
          </a:xfrm>
          <a:prstGeom prst="line">
            <a:avLst/>
          </a:prstGeom>
          <a:ln/>
        </p:spPr>
        <p:style>
          <a:lnRef idx="3">
            <a:schemeClr val="dk1"/>
          </a:lnRef>
          <a:fillRef idx="0">
            <a:schemeClr val="dk1"/>
          </a:fillRef>
          <a:effectRef idx="2">
            <a:schemeClr val="dk1"/>
          </a:effectRef>
          <a:fontRef idx="minor">
            <a:schemeClr val="tx1"/>
          </a:fontRef>
        </p:style>
      </p:cxnSp>
      <p:cxnSp>
        <p:nvCxnSpPr>
          <p:cNvPr id="73" name="Connecteur droit 72"/>
          <p:cNvCxnSpPr/>
          <p:nvPr/>
        </p:nvCxnSpPr>
        <p:spPr>
          <a:xfrm flipH="1" flipV="1">
            <a:off x="2146506" y="3053430"/>
            <a:ext cx="384126" cy="976777"/>
          </a:xfrm>
          <a:prstGeom prst="line">
            <a:avLst/>
          </a:prstGeom>
          <a:ln/>
        </p:spPr>
        <p:style>
          <a:lnRef idx="3">
            <a:schemeClr val="dk1"/>
          </a:lnRef>
          <a:fillRef idx="0">
            <a:schemeClr val="dk1"/>
          </a:fillRef>
          <a:effectRef idx="2">
            <a:schemeClr val="dk1"/>
          </a:effectRef>
          <a:fontRef idx="minor">
            <a:schemeClr val="tx1"/>
          </a:fontRef>
        </p:style>
      </p:cxnSp>
      <p:cxnSp>
        <p:nvCxnSpPr>
          <p:cNvPr id="76" name="Connecteur droit 75"/>
          <p:cNvCxnSpPr/>
          <p:nvPr/>
        </p:nvCxnSpPr>
        <p:spPr>
          <a:xfrm flipV="1">
            <a:off x="1762575" y="2457608"/>
            <a:ext cx="121396" cy="237651"/>
          </a:xfrm>
          <a:prstGeom prst="line">
            <a:avLst/>
          </a:prstGeom>
          <a:ln/>
        </p:spPr>
        <p:style>
          <a:lnRef idx="3">
            <a:schemeClr val="dk1"/>
          </a:lnRef>
          <a:fillRef idx="0">
            <a:schemeClr val="dk1"/>
          </a:fillRef>
          <a:effectRef idx="2">
            <a:schemeClr val="dk1"/>
          </a:effectRef>
          <a:fontRef idx="minor">
            <a:schemeClr val="tx1"/>
          </a:fontRef>
        </p:style>
      </p:cxnSp>
      <p:cxnSp>
        <p:nvCxnSpPr>
          <p:cNvPr id="78" name="Connecteur droit 77"/>
          <p:cNvCxnSpPr/>
          <p:nvPr/>
        </p:nvCxnSpPr>
        <p:spPr>
          <a:xfrm flipV="1">
            <a:off x="2771722" y="3086662"/>
            <a:ext cx="184555" cy="918767"/>
          </a:xfrm>
          <a:prstGeom prst="line">
            <a:avLst/>
          </a:prstGeom>
          <a:ln/>
        </p:spPr>
        <p:style>
          <a:lnRef idx="3">
            <a:schemeClr val="dk1"/>
          </a:lnRef>
          <a:fillRef idx="0">
            <a:schemeClr val="dk1"/>
          </a:fillRef>
          <a:effectRef idx="2">
            <a:schemeClr val="dk1"/>
          </a:effectRef>
          <a:fontRef idx="minor">
            <a:schemeClr val="tx1"/>
          </a:fontRef>
        </p:style>
      </p:cxnSp>
      <p:cxnSp>
        <p:nvCxnSpPr>
          <p:cNvPr id="81" name="Connecteur droit 80"/>
          <p:cNvCxnSpPr/>
          <p:nvPr/>
        </p:nvCxnSpPr>
        <p:spPr>
          <a:xfrm flipV="1">
            <a:off x="2876830" y="2707230"/>
            <a:ext cx="1130898" cy="1298199"/>
          </a:xfrm>
          <a:prstGeom prst="line">
            <a:avLst/>
          </a:prstGeom>
          <a:ln/>
        </p:spPr>
        <p:style>
          <a:lnRef idx="3">
            <a:schemeClr val="dk1"/>
          </a:lnRef>
          <a:fillRef idx="0">
            <a:schemeClr val="dk1"/>
          </a:fillRef>
          <a:effectRef idx="2">
            <a:schemeClr val="dk1"/>
          </a:effectRef>
          <a:fontRef idx="minor">
            <a:schemeClr val="tx1"/>
          </a:fontRef>
        </p:style>
      </p:cxnSp>
      <p:cxnSp>
        <p:nvCxnSpPr>
          <p:cNvPr id="83" name="Connecteur droit 82"/>
          <p:cNvCxnSpPr/>
          <p:nvPr/>
        </p:nvCxnSpPr>
        <p:spPr>
          <a:xfrm flipV="1">
            <a:off x="2992452" y="2942850"/>
            <a:ext cx="1199831" cy="1107461"/>
          </a:xfrm>
          <a:prstGeom prst="line">
            <a:avLst/>
          </a:prstGeom>
          <a:ln/>
        </p:spPr>
        <p:style>
          <a:lnRef idx="3">
            <a:schemeClr val="dk1"/>
          </a:lnRef>
          <a:fillRef idx="0">
            <a:schemeClr val="dk1"/>
          </a:fillRef>
          <a:effectRef idx="2">
            <a:schemeClr val="dk1"/>
          </a:effectRef>
          <a:fontRef idx="minor">
            <a:schemeClr val="tx1"/>
          </a:fontRef>
        </p:style>
      </p:cxnSp>
      <p:cxnSp>
        <p:nvCxnSpPr>
          <p:cNvPr id="85" name="Connecteur droit 84"/>
          <p:cNvCxnSpPr/>
          <p:nvPr/>
        </p:nvCxnSpPr>
        <p:spPr>
          <a:xfrm flipV="1">
            <a:off x="1610674" y="4368455"/>
            <a:ext cx="815945" cy="620611"/>
          </a:xfrm>
          <a:prstGeom prst="line">
            <a:avLst/>
          </a:prstGeom>
          <a:ln/>
        </p:spPr>
        <p:style>
          <a:lnRef idx="3">
            <a:schemeClr val="dk1"/>
          </a:lnRef>
          <a:fillRef idx="0">
            <a:schemeClr val="dk1"/>
          </a:fillRef>
          <a:effectRef idx="2">
            <a:schemeClr val="dk1"/>
          </a:effectRef>
          <a:fontRef idx="minor">
            <a:schemeClr val="tx1"/>
          </a:fontRef>
        </p:style>
      </p:cxnSp>
      <p:cxnSp>
        <p:nvCxnSpPr>
          <p:cNvPr id="87" name="Connecteur droit 86"/>
          <p:cNvCxnSpPr/>
          <p:nvPr/>
        </p:nvCxnSpPr>
        <p:spPr>
          <a:xfrm>
            <a:off x="1610649" y="5059217"/>
            <a:ext cx="566032" cy="14486"/>
          </a:xfrm>
          <a:prstGeom prst="line">
            <a:avLst/>
          </a:prstGeom>
          <a:ln/>
        </p:spPr>
        <p:style>
          <a:lnRef idx="3">
            <a:schemeClr val="dk1"/>
          </a:lnRef>
          <a:fillRef idx="0">
            <a:schemeClr val="dk1"/>
          </a:fillRef>
          <a:effectRef idx="2">
            <a:schemeClr val="dk1"/>
          </a:effectRef>
          <a:fontRef idx="minor">
            <a:schemeClr val="tx1"/>
          </a:fontRef>
        </p:style>
      </p:cxnSp>
      <p:cxnSp>
        <p:nvCxnSpPr>
          <p:cNvPr id="89" name="Connecteur droit 88"/>
          <p:cNvCxnSpPr/>
          <p:nvPr/>
        </p:nvCxnSpPr>
        <p:spPr>
          <a:xfrm>
            <a:off x="1600335" y="5167122"/>
            <a:ext cx="725632" cy="273383"/>
          </a:xfrm>
          <a:prstGeom prst="line">
            <a:avLst/>
          </a:prstGeom>
          <a:ln/>
        </p:spPr>
        <p:style>
          <a:lnRef idx="3">
            <a:schemeClr val="dk1"/>
          </a:lnRef>
          <a:fillRef idx="0">
            <a:schemeClr val="dk1"/>
          </a:fillRef>
          <a:effectRef idx="2">
            <a:schemeClr val="dk1"/>
          </a:effectRef>
          <a:fontRef idx="minor">
            <a:schemeClr val="tx1"/>
          </a:fontRef>
        </p:style>
      </p:cxnSp>
      <p:cxnSp>
        <p:nvCxnSpPr>
          <p:cNvPr id="91" name="Connecteur droit 90"/>
          <p:cNvCxnSpPr>
            <a:endCxn id="64" idx="1"/>
          </p:cNvCxnSpPr>
          <p:nvPr/>
        </p:nvCxnSpPr>
        <p:spPr>
          <a:xfrm>
            <a:off x="1612937" y="5496595"/>
            <a:ext cx="410047" cy="157774"/>
          </a:xfrm>
          <a:prstGeom prst="line">
            <a:avLst/>
          </a:prstGeom>
          <a:ln/>
        </p:spPr>
        <p:style>
          <a:lnRef idx="3">
            <a:schemeClr val="dk1"/>
          </a:lnRef>
          <a:fillRef idx="0">
            <a:schemeClr val="dk1"/>
          </a:fillRef>
          <a:effectRef idx="2">
            <a:schemeClr val="dk1"/>
          </a:effectRef>
          <a:fontRef idx="minor">
            <a:schemeClr val="tx1"/>
          </a:fontRef>
        </p:style>
      </p:cxnSp>
      <p:cxnSp>
        <p:nvCxnSpPr>
          <p:cNvPr id="93" name="Connecteur droit 92"/>
          <p:cNvCxnSpPr>
            <a:endCxn id="37" idx="1"/>
          </p:cNvCxnSpPr>
          <p:nvPr/>
        </p:nvCxnSpPr>
        <p:spPr>
          <a:xfrm>
            <a:off x="3079463" y="5026614"/>
            <a:ext cx="1674411" cy="369248"/>
          </a:xfrm>
          <a:prstGeom prst="line">
            <a:avLst/>
          </a:prstGeom>
          <a:ln/>
        </p:spPr>
        <p:style>
          <a:lnRef idx="3">
            <a:schemeClr val="dk1"/>
          </a:lnRef>
          <a:fillRef idx="0">
            <a:schemeClr val="dk1"/>
          </a:fillRef>
          <a:effectRef idx="2">
            <a:schemeClr val="dk1"/>
          </a:effectRef>
          <a:fontRef idx="minor">
            <a:schemeClr val="tx1"/>
          </a:fontRef>
        </p:style>
      </p:cxnSp>
      <p:cxnSp>
        <p:nvCxnSpPr>
          <p:cNvPr id="95" name="Connecteur droit 94"/>
          <p:cNvCxnSpPr/>
          <p:nvPr/>
        </p:nvCxnSpPr>
        <p:spPr>
          <a:xfrm flipH="1" flipV="1">
            <a:off x="1804062" y="1813769"/>
            <a:ext cx="168055" cy="227558"/>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97" name="Connecteur droit 96"/>
          <p:cNvCxnSpPr>
            <a:stCxn id="34" idx="1"/>
          </p:cNvCxnSpPr>
          <p:nvPr/>
        </p:nvCxnSpPr>
        <p:spPr>
          <a:xfrm flipH="1" flipV="1">
            <a:off x="4793639" y="2198032"/>
            <a:ext cx="152623" cy="62101"/>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99" name="Connecteur droit 98"/>
          <p:cNvCxnSpPr>
            <a:stCxn id="35" idx="1"/>
            <a:endCxn id="44" idx="3"/>
          </p:cNvCxnSpPr>
          <p:nvPr/>
        </p:nvCxnSpPr>
        <p:spPr>
          <a:xfrm flipH="1">
            <a:off x="4379514" y="1784623"/>
            <a:ext cx="365886" cy="200254"/>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03" name="Connecteur droit 102"/>
          <p:cNvCxnSpPr/>
          <p:nvPr/>
        </p:nvCxnSpPr>
        <p:spPr>
          <a:xfrm flipH="1">
            <a:off x="4135681" y="1745857"/>
            <a:ext cx="202994" cy="236268"/>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05" name="Connecteur droit 104"/>
          <p:cNvCxnSpPr/>
          <p:nvPr/>
        </p:nvCxnSpPr>
        <p:spPr>
          <a:xfrm flipH="1">
            <a:off x="2891028" y="2001645"/>
            <a:ext cx="202994" cy="236268"/>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06" name="Connecteur droit 105"/>
          <p:cNvCxnSpPr/>
          <p:nvPr/>
        </p:nvCxnSpPr>
        <p:spPr>
          <a:xfrm flipH="1">
            <a:off x="2785178" y="1783428"/>
            <a:ext cx="24404" cy="531881"/>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08" name="Connecteur droit 107"/>
          <p:cNvCxnSpPr>
            <a:stCxn id="27" idx="0"/>
          </p:cNvCxnSpPr>
          <p:nvPr/>
        </p:nvCxnSpPr>
        <p:spPr>
          <a:xfrm flipH="1" flipV="1">
            <a:off x="3123900" y="2651864"/>
            <a:ext cx="12925" cy="170114"/>
          </a:xfrm>
          <a:prstGeom prst="line">
            <a:avLst/>
          </a:prstGeom>
          <a:ln/>
        </p:spPr>
        <p:style>
          <a:lnRef idx="3">
            <a:schemeClr val="dk1"/>
          </a:lnRef>
          <a:fillRef idx="0">
            <a:schemeClr val="dk1"/>
          </a:fillRef>
          <a:effectRef idx="2">
            <a:schemeClr val="dk1"/>
          </a:effectRef>
          <a:fontRef idx="minor">
            <a:schemeClr val="tx1"/>
          </a:fontRef>
        </p:style>
      </p:cxnSp>
      <p:cxnSp>
        <p:nvCxnSpPr>
          <p:cNvPr id="110" name="Connecteur droit 109"/>
          <p:cNvCxnSpPr/>
          <p:nvPr/>
        </p:nvCxnSpPr>
        <p:spPr>
          <a:xfrm flipH="1" flipV="1">
            <a:off x="4622971" y="2332648"/>
            <a:ext cx="299041" cy="489330"/>
          </a:xfrm>
          <a:prstGeom prst="line">
            <a:avLst/>
          </a:prstGeom>
          <a:ln/>
        </p:spPr>
        <p:style>
          <a:lnRef idx="3">
            <a:schemeClr val="dk1"/>
          </a:lnRef>
          <a:fillRef idx="0">
            <a:schemeClr val="dk1"/>
          </a:fillRef>
          <a:effectRef idx="2">
            <a:schemeClr val="dk1"/>
          </a:effectRef>
          <a:fontRef idx="minor">
            <a:schemeClr val="tx1"/>
          </a:fontRef>
        </p:style>
      </p:cxnSp>
      <p:cxnSp>
        <p:nvCxnSpPr>
          <p:cNvPr id="113" name="Connecteur droit 112"/>
          <p:cNvCxnSpPr/>
          <p:nvPr/>
        </p:nvCxnSpPr>
        <p:spPr>
          <a:xfrm flipV="1">
            <a:off x="4773113" y="1609616"/>
            <a:ext cx="1259976" cy="453831"/>
          </a:xfrm>
          <a:prstGeom prst="line">
            <a:avLst/>
          </a:prstGeom>
          <a:ln/>
        </p:spPr>
        <p:style>
          <a:lnRef idx="3">
            <a:schemeClr val="dk1"/>
          </a:lnRef>
          <a:fillRef idx="0">
            <a:schemeClr val="dk1"/>
          </a:fillRef>
          <a:effectRef idx="2">
            <a:schemeClr val="dk1"/>
          </a:effectRef>
          <a:fontRef idx="minor">
            <a:schemeClr val="tx1"/>
          </a:fontRef>
        </p:style>
      </p:cxnSp>
      <p:cxnSp>
        <p:nvCxnSpPr>
          <p:cNvPr id="115" name="Connecteur droit 114"/>
          <p:cNvCxnSpPr/>
          <p:nvPr/>
        </p:nvCxnSpPr>
        <p:spPr>
          <a:xfrm flipV="1">
            <a:off x="4768869" y="2029293"/>
            <a:ext cx="1093653" cy="34154"/>
          </a:xfrm>
          <a:prstGeom prst="line">
            <a:avLst/>
          </a:prstGeom>
          <a:ln/>
        </p:spPr>
        <p:style>
          <a:lnRef idx="3">
            <a:schemeClr val="dk1"/>
          </a:lnRef>
          <a:fillRef idx="0">
            <a:schemeClr val="dk1"/>
          </a:fillRef>
          <a:effectRef idx="2">
            <a:schemeClr val="dk1"/>
          </a:effectRef>
          <a:fontRef idx="minor">
            <a:schemeClr val="tx1"/>
          </a:fontRef>
        </p:style>
      </p:cxnSp>
      <p:cxnSp>
        <p:nvCxnSpPr>
          <p:cNvPr id="117" name="Connecteur droit 116"/>
          <p:cNvCxnSpPr>
            <a:stCxn id="30" idx="3"/>
          </p:cNvCxnSpPr>
          <p:nvPr/>
        </p:nvCxnSpPr>
        <p:spPr>
          <a:xfrm flipV="1">
            <a:off x="4439200" y="1796834"/>
            <a:ext cx="1454986" cy="810274"/>
          </a:xfrm>
          <a:prstGeom prst="line">
            <a:avLst/>
          </a:prstGeom>
          <a:ln/>
        </p:spPr>
        <p:style>
          <a:lnRef idx="3">
            <a:schemeClr val="dk1"/>
          </a:lnRef>
          <a:fillRef idx="0">
            <a:schemeClr val="dk1"/>
          </a:fillRef>
          <a:effectRef idx="2">
            <a:schemeClr val="dk1"/>
          </a:effectRef>
          <a:fontRef idx="minor">
            <a:schemeClr val="tx1"/>
          </a:fontRef>
        </p:style>
      </p:cxnSp>
      <p:cxnSp>
        <p:nvCxnSpPr>
          <p:cNvPr id="119" name="Connecteur droit 118"/>
          <p:cNvCxnSpPr/>
          <p:nvPr/>
        </p:nvCxnSpPr>
        <p:spPr>
          <a:xfrm flipV="1">
            <a:off x="849319" y="3904512"/>
            <a:ext cx="145125" cy="169775"/>
          </a:xfrm>
          <a:prstGeom prst="line">
            <a:avLst/>
          </a:prstGeom>
          <a:ln/>
        </p:spPr>
        <p:style>
          <a:lnRef idx="3">
            <a:schemeClr val="dk1"/>
          </a:lnRef>
          <a:fillRef idx="0">
            <a:schemeClr val="dk1"/>
          </a:fillRef>
          <a:effectRef idx="2">
            <a:schemeClr val="dk1"/>
          </a:effectRef>
          <a:fontRef idx="minor">
            <a:schemeClr val="tx1"/>
          </a:fontRef>
        </p:style>
      </p:cxnSp>
      <p:cxnSp>
        <p:nvCxnSpPr>
          <p:cNvPr id="121" name="Connecteur droit 120"/>
          <p:cNvCxnSpPr>
            <a:stCxn id="66" idx="3"/>
          </p:cNvCxnSpPr>
          <p:nvPr/>
        </p:nvCxnSpPr>
        <p:spPr>
          <a:xfrm flipV="1">
            <a:off x="6376836" y="2052527"/>
            <a:ext cx="1030852" cy="1202794"/>
          </a:xfrm>
          <a:prstGeom prst="line">
            <a:avLst/>
          </a:prstGeom>
          <a:ln/>
        </p:spPr>
        <p:style>
          <a:lnRef idx="3">
            <a:schemeClr val="dk1"/>
          </a:lnRef>
          <a:fillRef idx="0">
            <a:schemeClr val="dk1"/>
          </a:fillRef>
          <a:effectRef idx="2">
            <a:schemeClr val="dk1"/>
          </a:effectRef>
          <a:fontRef idx="minor">
            <a:schemeClr val="tx1"/>
          </a:fontRef>
        </p:style>
      </p:cxnSp>
      <p:cxnSp>
        <p:nvCxnSpPr>
          <p:cNvPr id="123" name="Connecteur droit 122"/>
          <p:cNvCxnSpPr>
            <a:endCxn id="54" idx="1"/>
          </p:cNvCxnSpPr>
          <p:nvPr/>
        </p:nvCxnSpPr>
        <p:spPr>
          <a:xfrm flipV="1">
            <a:off x="6691580" y="2740968"/>
            <a:ext cx="1295822" cy="499662"/>
          </a:xfrm>
          <a:prstGeom prst="line">
            <a:avLst/>
          </a:prstGeom>
          <a:ln/>
        </p:spPr>
        <p:style>
          <a:lnRef idx="3">
            <a:schemeClr val="dk1"/>
          </a:lnRef>
          <a:fillRef idx="0">
            <a:schemeClr val="dk1"/>
          </a:fillRef>
          <a:effectRef idx="2">
            <a:schemeClr val="dk1"/>
          </a:effectRef>
          <a:fontRef idx="minor">
            <a:schemeClr val="tx1"/>
          </a:fontRef>
        </p:style>
      </p:cxnSp>
      <p:cxnSp>
        <p:nvCxnSpPr>
          <p:cNvPr id="125" name="Connecteur droit 124"/>
          <p:cNvCxnSpPr>
            <a:endCxn id="53" idx="3"/>
          </p:cNvCxnSpPr>
          <p:nvPr/>
        </p:nvCxnSpPr>
        <p:spPr>
          <a:xfrm flipH="1">
            <a:off x="7921149" y="1678542"/>
            <a:ext cx="207763" cy="113635"/>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27" name="Connecteur droit 126"/>
          <p:cNvCxnSpPr>
            <a:stCxn id="52" idx="0"/>
          </p:cNvCxnSpPr>
          <p:nvPr/>
        </p:nvCxnSpPr>
        <p:spPr>
          <a:xfrm flipH="1" flipV="1">
            <a:off x="7915352" y="1890772"/>
            <a:ext cx="386953" cy="258500"/>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29" name="Connecteur droit 128"/>
          <p:cNvCxnSpPr>
            <a:endCxn id="62" idx="1"/>
          </p:cNvCxnSpPr>
          <p:nvPr/>
        </p:nvCxnSpPr>
        <p:spPr>
          <a:xfrm>
            <a:off x="5682640" y="4202020"/>
            <a:ext cx="618400" cy="0"/>
          </a:xfrm>
          <a:prstGeom prst="line">
            <a:avLst/>
          </a:prstGeom>
          <a:ln/>
        </p:spPr>
        <p:style>
          <a:lnRef idx="3">
            <a:schemeClr val="dk1"/>
          </a:lnRef>
          <a:fillRef idx="0">
            <a:schemeClr val="dk1"/>
          </a:fillRef>
          <a:effectRef idx="2">
            <a:schemeClr val="dk1"/>
          </a:effectRef>
          <a:fontRef idx="minor">
            <a:schemeClr val="tx1"/>
          </a:fontRef>
        </p:style>
      </p:cxnSp>
      <p:cxnSp>
        <p:nvCxnSpPr>
          <p:cNvPr id="131" name="Connecteur droit 130"/>
          <p:cNvCxnSpPr>
            <a:endCxn id="63" idx="0"/>
          </p:cNvCxnSpPr>
          <p:nvPr/>
        </p:nvCxnSpPr>
        <p:spPr>
          <a:xfrm>
            <a:off x="5727686" y="4368455"/>
            <a:ext cx="565311" cy="245950"/>
          </a:xfrm>
          <a:prstGeom prst="line">
            <a:avLst/>
          </a:prstGeom>
          <a:ln/>
        </p:spPr>
        <p:style>
          <a:lnRef idx="3">
            <a:schemeClr val="dk1"/>
          </a:lnRef>
          <a:fillRef idx="0">
            <a:schemeClr val="dk1"/>
          </a:fillRef>
          <a:effectRef idx="2">
            <a:schemeClr val="dk1"/>
          </a:effectRef>
          <a:fontRef idx="minor">
            <a:schemeClr val="tx1"/>
          </a:fontRef>
        </p:style>
      </p:cxnSp>
      <p:cxnSp>
        <p:nvCxnSpPr>
          <p:cNvPr id="133" name="Connecteur droit 132"/>
          <p:cNvCxnSpPr>
            <a:stCxn id="62" idx="0"/>
          </p:cNvCxnSpPr>
          <p:nvPr/>
        </p:nvCxnSpPr>
        <p:spPr>
          <a:xfrm flipH="1" flipV="1">
            <a:off x="6504009" y="3708549"/>
            <a:ext cx="235931" cy="287830"/>
          </a:xfrm>
          <a:prstGeom prst="line">
            <a:avLst/>
          </a:prstGeom>
          <a:ln/>
        </p:spPr>
        <p:style>
          <a:lnRef idx="3">
            <a:schemeClr val="dk1"/>
          </a:lnRef>
          <a:fillRef idx="0">
            <a:schemeClr val="dk1"/>
          </a:fillRef>
          <a:effectRef idx="2">
            <a:schemeClr val="dk1"/>
          </a:effectRef>
          <a:fontRef idx="minor">
            <a:schemeClr val="tx1"/>
          </a:fontRef>
        </p:style>
      </p:cxnSp>
      <p:cxnSp>
        <p:nvCxnSpPr>
          <p:cNvPr id="135" name="Connecteur droit 134"/>
          <p:cNvCxnSpPr/>
          <p:nvPr/>
        </p:nvCxnSpPr>
        <p:spPr>
          <a:xfrm flipH="1">
            <a:off x="7448240" y="4217756"/>
            <a:ext cx="328515" cy="375313"/>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37" name="Connecteur droit 136"/>
          <p:cNvCxnSpPr/>
          <p:nvPr/>
        </p:nvCxnSpPr>
        <p:spPr>
          <a:xfrm flipH="1">
            <a:off x="7842807" y="4413280"/>
            <a:ext cx="266022" cy="265480"/>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39" name="Connecteur droit 138"/>
          <p:cNvCxnSpPr>
            <a:stCxn id="59" idx="0"/>
          </p:cNvCxnSpPr>
          <p:nvPr/>
        </p:nvCxnSpPr>
        <p:spPr>
          <a:xfrm flipH="1" flipV="1">
            <a:off x="7946026" y="4917348"/>
            <a:ext cx="293543" cy="196497"/>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41" name="Connecteur droit 140"/>
          <p:cNvCxnSpPr/>
          <p:nvPr/>
        </p:nvCxnSpPr>
        <p:spPr>
          <a:xfrm flipH="1" flipV="1">
            <a:off x="7435369" y="5090483"/>
            <a:ext cx="312374" cy="395602"/>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43" name="Connecteur droit 142"/>
          <p:cNvCxnSpPr>
            <a:stCxn id="56" idx="0"/>
          </p:cNvCxnSpPr>
          <p:nvPr/>
        </p:nvCxnSpPr>
        <p:spPr>
          <a:xfrm flipV="1">
            <a:off x="7150658" y="5075971"/>
            <a:ext cx="70124" cy="628865"/>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45" name="Connecteur droit 144"/>
          <p:cNvCxnSpPr>
            <a:stCxn id="57" idx="0"/>
          </p:cNvCxnSpPr>
          <p:nvPr/>
        </p:nvCxnSpPr>
        <p:spPr>
          <a:xfrm flipV="1">
            <a:off x="6546200" y="5016816"/>
            <a:ext cx="193818" cy="219234"/>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47" name="Connecteur droit 146"/>
          <p:cNvCxnSpPr/>
          <p:nvPr/>
        </p:nvCxnSpPr>
        <p:spPr>
          <a:xfrm flipH="1" flipV="1">
            <a:off x="6800861" y="4415182"/>
            <a:ext cx="297055" cy="211230"/>
          </a:xfrm>
          <a:prstGeom prst="line">
            <a:avLst/>
          </a:prstGeom>
          <a:ln/>
        </p:spPr>
        <p:style>
          <a:lnRef idx="3">
            <a:schemeClr val="dk1"/>
          </a:lnRef>
          <a:fillRef idx="0">
            <a:schemeClr val="dk1"/>
          </a:fillRef>
          <a:effectRef idx="2">
            <a:schemeClr val="dk1"/>
          </a:effectRef>
          <a:fontRef idx="minor">
            <a:schemeClr val="tx1"/>
          </a:fontRef>
        </p:style>
      </p:cxnSp>
      <p:sp>
        <p:nvSpPr>
          <p:cNvPr id="150" name="Rectangle 149"/>
          <p:cNvSpPr/>
          <p:nvPr/>
        </p:nvSpPr>
        <p:spPr>
          <a:xfrm>
            <a:off x="4665231" y="4691547"/>
            <a:ext cx="1070074" cy="420794"/>
          </a:xfrm>
          <a:prstGeom prst="rect">
            <a:avLst/>
          </a:prstGeom>
          <a:solidFill>
            <a:schemeClr val="bg2">
              <a:lumMod val="9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Equipements Distribution</a:t>
            </a:r>
            <a:endParaRPr lang="fr-FR" sz="1200" dirty="0">
              <a:solidFill>
                <a:schemeClr val="tx1"/>
              </a:solidFill>
              <a:latin typeface="Cambria" panose="02040503050406030204" pitchFamily="18" charset="0"/>
            </a:endParaRPr>
          </a:p>
        </p:txBody>
      </p:sp>
      <p:cxnSp>
        <p:nvCxnSpPr>
          <p:cNvPr id="151" name="Connecteur droit 150"/>
          <p:cNvCxnSpPr>
            <a:stCxn id="38" idx="3"/>
          </p:cNvCxnSpPr>
          <p:nvPr/>
        </p:nvCxnSpPr>
        <p:spPr>
          <a:xfrm flipH="1" flipV="1">
            <a:off x="4859930" y="3074163"/>
            <a:ext cx="348155" cy="1073812"/>
          </a:xfrm>
          <a:prstGeom prst="line">
            <a:avLst/>
          </a:prstGeom>
          <a:ln/>
        </p:spPr>
        <p:style>
          <a:lnRef idx="3">
            <a:schemeClr val="dk1"/>
          </a:lnRef>
          <a:fillRef idx="0">
            <a:schemeClr val="dk1"/>
          </a:fillRef>
          <a:effectRef idx="2">
            <a:schemeClr val="dk1"/>
          </a:effectRef>
          <a:fontRef idx="minor">
            <a:schemeClr val="tx1"/>
          </a:fontRef>
        </p:style>
      </p:cxnSp>
      <p:cxnSp>
        <p:nvCxnSpPr>
          <p:cNvPr id="153" name="Connecteur droit 152"/>
          <p:cNvCxnSpPr/>
          <p:nvPr/>
        </p:nvCxnSpPr>
        <p:spPr>
          <a:xfrm flipH="1" flipV="1">
            <a:off x="5232736" y="4553128"/>
            <a:ext cx="179463" cy="138419"/>
          </a:xfrm>
          <a:prstGeom prst="line">
            <a:avLst/>
          </a:prstGeom>
          <a:ln/>
        </p:spPr>
        <p:style>
          <a:lnRef idx="3">
            <a:schemeClr val="dk1"/>
          </a:lnRef>
          <a:fillRef idx="0">
            <a:schemeClr val="dk1"/>
          </a:fillRef>
          <a:effectRef idx="2">
            <a:schemeClr val="dk1"/>
          </a:effectRef>
          <a:fontRef idx="minor">
            <a:schemeClr val="tx1"/>
          </a:fontRef>
        </p:style>
      </p:cxnSp>
      <p:cxnSp>
        <p:nvCxnSpPr>
          <p:cNvPr id="155" name="Connecteur droit 154"/>
          <p:cNvCxnSpPr/>
          <p:nvPr/>
        </p:nvCxnSpPr>
        <p:spPr>
          <a:xfrm flipV="1">
            <a:off x="4218096" y="5111503"/>
            <a:ext cx="561872" cy="412907"/>
          </a:xfrm>
          <a:prstGeom prst="line">
            <a:avLst/>
          </a:prstGeom>
          <a:ln/>
        </p:spPr>
        <p:style>
          <a:lnRef idx="3">
            <a:schemeClr val="dk1"/>
          </a:lnRef>
          <a:fillRef idx="0">
            <a:schemeClr val="dk1"/>
          </a:fillRef>
          <a:effectRef idx="2">
            <a:schemeClr val="dk1"/>
          </a:effectRef>
          <a:fontRef idx="minor">
            <a:schemeClr val="tx1"/>
          </a:fontRef>
        </p:style>
      </p:cxnSp>
      <p:cxnSp>
        <p:nvCxnSpPr>
          <p:cNvPr id="157" name="Connecteur droit 156"/>
          <p:cNvCxnSpPr>
            <a:endCxn id="10" idx="3"/>
          </p:cNvCxnSpPr>
          <p:nvPr/>
        </p:nvCxnSpPr>
        <p:spPr>
          <a:xfrm flipH="1">
            <a:off x="2638641" y="4394760"/>
            <a:ext cx="49310" cy="363589"/>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59" name="Connecteur droit 158"/>
          <p:cNvCxnSpPr/>
          <p:nvPr/>
        </p:nvCxnSpPr>
        <p:spPr>
          <a:xfrm flipH="1">
            <a:off x="2899973" y="4253553"/>
            <a:ext cx="404793" cy="100946"/>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61" name="Connecteur droit 160"/>
          <p:cNvCxnSpPr/>
          <p:nvPr/>
        </p:nvCxnSpPr>
        <p:spPr>
          <a:xfrm flipH="1">
            <a:off x="2978427" y="4280651"/>
            <a:ext cx="567635" cy="465306"/>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64" name="Connecteur droit 163"/>
          <p:cNvCxnSpPr>
            <a:endCxn id="13" idx="1"/>
          </p:cNvCxnSpPr>
          <p:nvPr/>
        </p:nvCxnSpPr>
        <p:spPr>
          <a:xfrm>
            <a:off x="2872649" y="4339002"/>
            <a:ext cx="595972" cy="517072"/>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66" name="Connecteur droit 165"/>
          <p:cNvCxnSpPr/>
          <p:nvPr/>
        </p:nvCxnSpPr>
        <p:spPr>
          <a:xfrm>
            <a:off x="2961989" y="5090493"/>
            <a:ext cx="395602" cy="356463"/>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68" name="Connecteur droit 167"/>
          <p:cNvCxnSpPr/>
          <p:nvPr/>
        </p:nvCxnSpPr>
        <p:spPr>
          <a:xfrm>
            <a:off x="2641424" y="5158813"/>
            <a:ext cx="218259" cy="288143"/>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70" name="Connecteur droit 169"/>
          <p:cNvCxnSpPr/>
          <p:nvPr/>
        </p:nvCxnSpPr>
        <p:spPr>
          <a:xfrm flipV="1">
            <a:off x="2992452" y="5010199"/>
            <a:ext cx="476169" cy="425777"/>
          </a:xfrm>
          <a:prstGeom prst="line">
            <a:avLst/>
          </a:prstGeom>
          <a:ln>
            <a:prstDash val="sysDash"/>
          </a:ln>
        </p:spPr>
        <p:style>
          <a:lnRef idx="3">
            <a:schemeClr val="dk1"/>
          </a:lnRef>
          <a:fillRef idx="0">
            <a:schemeClr val="dk1"/>
          </a:fillRef>
          <a:effectRef idx="2">
            <a:schemeClr val="dk1"/>
          </a:effectRef>
          <a:fontRef idx="minor">
            <a:schemeClr val="tx1"/>
          </a:fontRef>
        </p:style>
      </p:cxnSp>
      <p:sp>
        <p:nvSpPr>
          <p:cNvPr id="172" name="Rectangle à coins arrondis 171"/>
          <p:cNvSpPr/>
          <p:nvPr/>
        </p:nvSpPr>
        <p:spPr>
          <a:xfrm>
            <a:off x="2592325" y="1288366"/>
            <a:ext cx="1123236" cy="210505"/>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Trans </a:t>
            </a:r>
            <a:r>
              <a:rPr lang="fr-FR" sz="1200" dirty="0" err="1">
                <a:solidFill>
                  <a:schemeClr val="tx1"/>
                </a:solidFill>
                <a:latin typeface="Cambria" panose="02040503050406030204" pitchFamily="18" charset="0"/>
              </a:rPr>
              <a:t>O</a:t>
            </a:r>
            <a:r>
              <a:rPr lang="fr-FR" sz="1200" dirty="0" err="1" smtClean="0">
                <a:solidFill>
                  <a:schemeClr val="tx1"/>
                </a:solidFill>
                <a:latin typeface="Cambria" panose="02040503050406030204" pitchFamily="18" charset="0"/>
              </a:rPr>
              <a:t>ps</a:t>
            </a:r>
            <a:endParaRPr lang="fr-FR" sz="1200" dirty="0">
              <a:solidFill>
                <a:schemeClr val="tx1"/>
              </a:solidFill>
              <a:latin typeface="Cambria" panose="02040503050406030204" pitchFamily="18" charset="0"/>
            </a:endParaRPr>
          </a:p>
        </p:txBody>
      </p:sp>
      <p:sp>
        <p:nvSpPr>
          <p:cNvPr id="173" name="Rectangle à coins arrondis 172"/>
          <p:cNvSpPr/>
          <p:nvPr/>
        </p:nvSpPr>
        <p:spPr>
          <a:xfrm>
            <a:off x="4164700" y="1261943"/>
            <a:ext cx="1123236" cy="210505"/>
          </a:xfrm>
          <a:prstGeom prst="round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err="1" smtClean="0">
                <a:solidFill>
                  <a:schemeClr val="tx1"/>
                </a:solidFill>
                <a:latin typeface="Cambria" panose="02040503050406030204" pitchFamily="18" charset="0"/>
              </a:rPr>
              <a:t>Dist</a:t>
            </a:r>
            <a:r>
              <a:rPr lang="fr-FR" sz="1200" dirty="0" smtClean="0">
                <a:solidFill>
                  <a:schemeClr val="tx1"/>
                </a:solidFill>
                <a:latin typeface="Cambria" panose="02040503050406030204" pitchFamily="18" charset="0"/>
              </a:rPr>
              <a:t> </a:t>
            </a:r>
            <a:r>
              <a:rPr lang="fr-FR" sz="1200" dirty="0" err="1">
                <a:solidFill>
                  <a:schemeClr val="tx1"/>
                </a:solidFill>
                <a:latin typeface="Cambria" panose="02040503050406030204" pitchFamily="18" charset="0"/>
              </a:rPr>
              <a:t>O</a:t>
            </a:r>
            <a:r>
              <a:rPr lang="fr-FR" sz="1200" dirty="0" err="1" smtClean="0">
                <a:solidFill>
                  <a:schemeClr val="tx1"/>
                </a:solidFill>
                <a:latin typeface="Cambria" panose="02040503050406030204" pitchFamily="18" charset="0"/>
              </a:rPr>
              <a:t>ps</a:t>
            </a:r>
            <a:endParaRPr lang="fr-FR" sz="1200" dirty="0">
              <a:solidFill>
                <a:schemeClr val="tx1"/>
              </a:solidFill>
              <a:latin typeface="Cambria" panose="02040503050406030204" pitchFamily="18" charset="0"/>
            </a:endParaRPr>
          </a:p>
        </p:txBody>
      </p:sp>
      <p:sp>
        <p:nvSpPr>
          <p:cNvPr id="174" name="Rectangle à coins arrondis 173"/>
          <p:cNvSpPr/>
          <p:nvPr/>
        </p:nvSpPr>
        <p:spPr>
          <a:xfrm>
            <a:off x="2158981" y="793548"/>
            <a:ext cx="2228195" cy="19492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Opérations</a:t>
            </a:r>
            <a:endParaRPr lang="fr-FR" sz="1200" dirty="0">
              <a:solidFill>
                <a:schemeClr val="tx1"/>
              </a:solidFill>
              <a:latin typeface="Cambria" panose="02040503050406030204" pitchFamily="18" charset="0"/>
            </a:endParaRPr>
          </a:p>
        </p:txBody>
      </p:sp>
      <p:sp>
        <p:nvSpPr>
          <p:cNvPr id="175" name="Rectangle à coins arrondis 174"/>
          <p:cNvSpPr/>
          <p:nvPr/>
        </p:nvSpPr>
        <p:spPr>
          <a:xfrm>
            <a:off x="6163082" y="797876"/>
            <a:ext cx="2228195" cy="19492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Service fourniture</a:t>
            </a:r>
            <a:endParaRPr lang="fr-FR" sz="1200" dirty="0">
              <a:solidFill>
                <a:schemeClr val="tx1"/>
              </a:solidFill>
              <a:latin typeface="Cambria" panose="02040503050406030204" pitchFamily="18" charset="0"/>
            </a:endParaRPr>
          </a:p>
        </p:txBody>
      </p:sp>
      <p:sp>
        <p:nvSpPr>
          <p:cNvPr id="176" name="Rectangle à coins arrondis 175"/>
          <p:cNvSpPr/>
          <p:nvPr/>
        </p:nvSpPr>
        <p:spPr>
          <a:xfrm>
            <a:off x="2076493" y="6093546"/>
            <a:ext cx="2228195" cy="19492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Transport</a:t>
            </a:r>
            <a:endParaRPr lang="fr-FR" sz="1200" dirty="0">
              <a:solidFill>
                <a:schemeClr val="tx1"/>
              </a:solidFill>
              <a:latin typeface="Cambria" panose="02040503050406030204" pitchFamily="18" charset="0"/>
            </a:endParaRPr>
          </a:p>
        </p:txBody>
      </p:sp>
      <p:sp>
        <p:nvSpPr>
          <p:cNvPr id="177" name="Rectangle à coins arrondis 176"/>
          <p:cNvSpPr/>
          <p:nvPr/>
        </p:nvSpPr>
        <p:spPr>
          <a:xfrm>
            <a:off x="4613464" y="6086007"/>
            <a:ext cx="1205921" cy="20246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Distribution</a:t>
            </a:r>
            <a:endParaRPr lang="fr-FR" sz="1200" dirty="0">
              <a:solidFill>
                <a:schemeClr val="tx1"/>
              </a:solidFill>
              <a:latin typeface="Cambria" panose="02040503050406030204" pitchFamily="18" charset="0"/>
            </a:endParaRPr>
          </a:p>
        </p:txBody>
      </p:sp>
      <p:sp>
        <p:nvSpPr>
          <p:cNvPr id="178" name="Rectangle à coins arrondis 177"/>
          <p:cNvSpPr/>
          <p:nvPr/>
        </p:nvSpPr>
        <p:spPr>
          <a:xfrm>
            <a:off x="6646213" y="6089776"/>
            <a:ext cx="1205921" cy="202462"/>
          </a:xfrm>
          <a:prstGeom prst="roundRect">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fr-FR" sz="1200" dirty="0" smtClean="0">
                <a:solidFill>
                  <a:schemeClr val="tx1"/>
                </a:solidFill>
                <a:latin typeface="Cambria" panose="02040503050406030204" pitchFamily="18" charset="0"/>
              </a:rPr>
              <a:t>Consommation</a:t>
            </a:r>
            <a:endParaRPr lang="fr-FR" sz="1200" dirty="0">
              <a:solidFill>
                <a:schemeClr val="tx1"/>
              </a:solidFill>
              <a:latin typeface="Cambria" panose="02040503050406030204" pitchFamily="18" charset="0"/>
            </a:endParaRPr>
          </a:p>
        </p:txBody>
      </p:sp>
      <p:sp>
        <p:nvSpPr>
          <p:cNvPr id="180" name="Nuage 179"/>
          <p:cNvSpPr/>
          <p:nvPr/>
        </p:nvSpPr>
        <p:spPr>
          <a:xfrm>
            <a:off x="471115" y="181417"/>
            <a:ext cx="566818" cy="269922"/>
          </a:xfrm>
          <a:prstGeom prst="cloud">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181" name="ZoneTexte 180"/>
          <p:cNvSpPr txBox="1"/>
          <p:nvPr/>
        </p:nvSpPr>
        <p:spPr>
          <a:xfrm>
            <a:off x="1146815" y="175243"/>
            <a:ext cx="701816" cy="276999"/>
          </a:xfrm>
          <a:prstGeom prst="rect">
            <a:avLst/>
          </a:prstGeom>
          <a:noFill/>
        </p:spPr>
        <p:txBody>
          <a:bodyPr wrap="square" rtlCol="0">
            <a:spAutoFit/>
          </a:bodyPr>
          <a:lstStyle/>
          <a:p>
            <a:r>
              <a:rPr lang="fr-FR" sz="1200" dirty="0" smtClean="0"/>
              <a:t>Réseau</a:t>
            </a:r>
            <a:endParaRPr lang="fr-FR" sz="1200" dirty="0"/>
          </a:p>
        </p:txBody>
      </p:sp>
      <p:cxnSp>
        <p:nvCxnSpPr>
          <p:cNvPr id="183" name="Connecteur droit 182"/>
          <p:cNvCxnSpPr/>
          <p:nvPr/>
        </p:nvCxnSpPr>
        <p:spPr>
          <a:xfrm flipH="1">
            <a:off x="2115694" y="319966"/>
            <a:ext cx="411985" cy="4481"/>
          </a:xfrm>
          <a:prstGeom prst="line">
            <a:avLst/>
          </a:prstGeom>
          <a:ln>
            <a:prstDash val="sysDash"/>
          </a:ln>
        </p:spPr>
        <p:style>
          <a:lnRef idx="3">
            <a:schemeClr val="dk1"/>
          </a:lnRef>
          <a:fillRef idx="0">
            <a:schemeClr val="dk1"/>
          </a:fillRef>
          <a:effectRef idx="2">
            <a:schemeClr val="dk1"/>
          </a:effectRef>
          <a:fontRef idx="minor">
            <a:schemeClr val="tx1"/>
          </a:fontRef>
        </p:style>
      </p:cxnSp>
      <p:cxnSp>
        <p:nvCxnSpPr>
          <p:cNvPr id="186" name="Connecteur droit 185"/>
          <p:cNvCxnSpPr/>
          <p:nvPr/>
        </p:nvCxnSpPr>
        <p:spPr>
          <a:xfrm flipV="1">
            <a:off x="4583254" y="317985"/>
            <a:ext cx="393428" cy="0"/>
          </a:xfrm>
          <a:prstGeom prst="line">
            <a:avLst/>
          </a:prstGeom>
          <a:ln/>
        </p:spPr>
        <p:style>
          <a:lnRef idx="3">
            <a:schemeClr val="dk1"/>
          </a:lnRef>
          <a:fillRef idx="0">
            <a:schemeClr val="dk1"/>
          </a:fillRef>
          <a:effectRef idx="2">
            <a:schemeClr val="dk1"/>
          </a:effectRef>
          <a:fontRef idx="minor">
            <a:schemeClr val="tx1"/>
          </a:fontRef>
        </p:style>
      </p:cxnSp>
      <p:sp>
        <p:nvSpPr>
          <p:cNvPr id="189" name="ZoneTexte 188"/>
          <p:cNvSpPr txBox="1"/>
          <p:nvPr/>
        </p:nvSpPr>
        <p:spPr>
          <a:xfrm>
            <a:off x="2542317" y="179486"/>
            <a:ext cx="1897083" cy="276999"/>
          </a:xfrm>
          <a:prstGeom prst="rect">
            <a:avLst/>
          </a:prstGeom>
          <a:noFill/>
        </p:spPr>
        <p:txBody>
          <a:bodyPr wrap="square" rtlCol="0">
            <a:spAutoFit/>
          </a:bodyPr>
          <a:lstStyle/>
          <a:p>
            <a:r>
              <a:rPr lang="fr-FR" sz="1200" dirty="0" smtClean="0"/>
              <a:t>Chemin de communication</a:t>
            </a:r>
            <a:endParaRPr lang="fr-FR" sz="1200" dirty="0"/>
          </a:p>
        </p:txBody>
      </p:sp>
      <p:sp>
        <p:nvSpPr>
          <p:cNvPr id="190" name="ZoneTexte 189"/>
          <p:cNvSpPr txBox="1"/>
          <p:nvPr/>
        </p:nvSpPr>
        <p:spPr>
          <a:xfrm>
            <a:off x="5019471" y="185174"/>
            <a:ext cx="3124333" cy="276999"/>
          </a:xfrm>
          <a:prstGeom prst="rect">
            <a:avLst/>
          </a:prstGeom>
          <a:noFill/>
        </p:spPr>
        <p:txBody>
          <a:bodyPr wrap="square" rtlCol="0">
            <a:spAutoFit/>
          </a:bodyPr>
          <a:lstStyle/>
          <a:p>
            <a:r>
              <a:rPr lang="fr-FR" sz="1200" dirty="0" smtClean="0"/>
              <a:t>Communication entre domaines d’exploitation</a:t>
            </a:r>
            <a:endParaRPr lang="fr-FR" sz="1200" dirty="0"/>
          </a:p>
        </p:txBody>
      </p:sp>
      <p:cxnSp>
        <p:nvCxnSpPr>
          <p:cNvPr id="191" name="Connecteur droit 190"/>
          <p:cNvCxnSpPr/>
          <p:nvPr/>
        </p:nvCxnSpPr>
        <p:spPr>
          <a:xfrm>
            <a:off x="5100423" y="5113160"/>
            <a:ext cx="80989" cy="154153"/>
          </a:xfrm>
          <a:prstGeom prst="line">
            <a:avLst/>
          </a:prstGeom>
          <a:ln>
            <a:prstDash val="sysDash"/>
          </a:ln>
        </p:spPr>
        <p:style>
          <a:lnRef idx="3">
            <a:schemeClr val="dk1"/>
          </a:lnRef>
          <a:fillRef idx="0">
            <a:schemeClr val="dk1"/>
          </a:fillRef>
          <a:effectRef idx="2">
            <a:schemeClr val="dk1"/>
          </a:effectRef>
          <a:fontRef idx="minor">
            <a:schemeClr val="tx1"/>
          </a:fontRef>
        </p:style>
      </p:cxnSp>
    </p:spTree>
    <p:extLst>
      <p:ext uri="{BB962C8B-B14F-4D97-AF65-F5344CB8AC3E}">
        <p14:creationId xmlns:p14="http://schemas.microsoft.com/office/powerpoint/2010/main" val="3941334905"/>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97950" y="1586691"/>
            <a:ext cx="8445357" cy="1200329"/>
          </a:xfrm>
          <a:prstGeom prst="rect">
            <a:avLst/>
          </a:prstGeom>
        </p:spPr>
        <p:txBody>
          <a:bodyPr wrap="square">
            <a:spAutoFit/>
          </a:bodyPr>
          <a:lstStyle/>
          <a:p>
            <a:pPr algn="just"/>
            <a:r>
              <a:rPr lang="fr-FR" dirty="0"/>
              <a:t>Un </a:t>
            </a:r>
            <a:r>
              <a:rPr lang="fr-FR" b="1" dirty="0"/>
              <a:t>système d'acquisition et de contrôle de données (SCADA)</a:t>
            </a:r>
            <a:r>
              <a:rPr lang="fr-FR" dirty="0"/>
              <a:t> </a:t>
            </a:r>
            <a:r>
              <a:rPr lang="fr-FR" dirty="0" smtClean="0"/>
              <a:t>(</a:t>
            </a:r>
            <a:r>
              <a:rPr lang="fr-FR" i="1" dirty="0" err="1" smtClean="0"/>
              <a:t>Supervisory</a:t>
            </a:r>
            <a:r>
              <a:rPr lang="fr-FR" i="1" dirty="0" smtClean="0"/>
              <a:t> </a:t>
            </a:r>
            <a:r>
              <a:rPr lang="fr-FR" i="1" dirty="0"/>
              <a:t>Control And Data Acquisition</a:t>
            </a:r>
            <a:r>
              <a:rPr lang="fr-FR" dirty="0"/>
              <a:t>, sigle : </a:t>
            </a:r>
            <a:r>
              <a:rPr lang="fr-FR" b="1" dirty="0"/>
              <a:t>SCADA</a:t>
            </a:r>
            <a:r>
              <a:rPr lang="fr-FR" dirty="0"/>
              <a:t>) est un système </a:t>
            </a:r>
            <a:r>
              <a:rPr lang="fr-FR" dirty="0" smtClean="0"/>
              <a:t>de télégestion </a:t>
            </a:r>
            <a:r>
              <a:rPr lang="fr-FR" dirty="0"/>
              <a:t>à grande échelle permettant de traiter </a:t>
            </a:r>
            <a:r>
              <a:rPr lang="fr-FR" dirty="0" smtClean="0"/>
              <a:t>en temps réel </a:t>
            </a:r>
            <a:r>
              <a:rPr lang="fr-FR" dirty="0"/>
              <a:t>un grand nombre </a:t>
            </a:r>
            <a:r>
              <a:rPr lang="fr-FR" dirty="0" smtClean="0"/>
              <a:t>de télémesure </a:t>
            </a:r>
            <a:r>
              <a:rPr lang="fr-FR" dirty="0"/>
              <a:t>et de contrôler à distance des installations </a:t>
            </a:r>
            <a:r>
              <a:rPr lang="fr-FR" dirty="0" smtClean="0"/>
              <a:t>techniques. </a:t>
            </a:r>
            <a:endParaRPr lang="fr-FR" dirty="0"/>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 SCADA dans un Smart </a:t>
            </a:r>
            <a:r>
              <a:rPr lang="fr-FR" sz="2000" b="1" dirty="0" err="1" smtClean="0">
                <a:latin typeface="Cambria" panose="02040503050406030204" pitchFamily="18" charset="0"/>
              </a:rPr>
              <a:t>Grid</a:t>
            </a:r>
            <a:endParaRPr lang="fr-FR" sz="2000" b="1" dirty="0">
              <a:latin typeface="Cambria" panose="02040503050406030204" pitchFamily="18" charset="0"/>
            </a:endParaRPr>
          </a:p>
        </p:txBody>
      </p:sp>
      <p:sp>
        <p:nvSpPr>
          <p:cNvPr id="4" name="Rectangle 3"/>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5" name="Rectangle 4"/>
          <p:cNvSpPr/>
          <p:nvPr/>
        </p:nvSpPr>
        <p:spPr>
          <a:xfrm>
            <a:off x="297951" y="3152673"/>
            <a:ext cx="8445357" cy="2585323"/>
          </a:xfrm>
          <a:prstGeom prst="rect">
            <a:avLst/>
          </a:prstGeom>
        </p:spPr>
        <p:txBody>
          <a:bodyPr wrap="square">
            <a:spAutoFit/>
          </a:bodyPr>
          <a:lstStyle/>
          <a:p>
            <a:pPr algn="just">
              <a:lnSpc>
                <a:spcPct val="150000"/>
              </a:lnSpc>
            </a:pPr>
            <a:r>
              <a:rPr lang="fr-FR" dirty="0"/>
              <a:t>Un système SCADA </a:t>
            </a:r>
            <a:r>
              <a:rPr lang="fr-FR" dirty="0" smtClean="0"/>
              <a:t>a besoin de:</a:t>
            </a:r>
            <a:endParaRPr lang="fr-FR" dirty="0"/>
          </a:p>
          <a:p>
            <a:pPr marL="285750" indent="-285750" algn="just">
              <a:lnSpc>
                <a:spcPct val="150000"/>
              </a:lnSpc>
              <a:buFont typeface="Wingdings" panose="05000000000000000000" pitchFamily="2" charset="2"/>
              <a:buChar char="Ø"/>
            </a:pPr>
            <a:r>
              <a:rPr lang="fr-FR" dirty="0"/>
              <a:t>Contrôleurs, </a:t>
            </a:r>
            <a:endParaRPr lang="fr-FR" dirty="0" smtClean="0"/>
          </a:p>
          <a:p>
            <a:pPr marL="285750" indent="-285750" algn="just">
              <a:lnSpc>
                <a:spcPct val="150000"/>
              </a:lnSpc>
              <a:buFont typeface="Wingdings" panose="05000000000000000000" pitchFamily="2" charset="2"/>
              <a:buChar char="Ø"/>
            </a:pPr>
            <a:r>
              <a:rPr lang="fr-FR" dirty="0" smtClean="0"/>
              <a:t>Moyens de </a:t>
            </a:r>
            <a:r>
              <a:rPr lang="fr-FR" dirty="0"/>
              <a:t>communications, </a:t>
            </a:r>
            <a:endParaRPr lang="fr-FR" dirty="0" smtClean="0"/>
          </a:p>
          <a:p>
            <a:pPr marL="285750" indent="-285750" algn="just">
              <a:lnSpc>
                <a:spcPct val="150000"/>
              </a:lnSpc>
              <a:buFont typeface="Wingdings" panose="05000000000000000000" pitchFamily="2" charset="2"/>
              <a:buChar char="Ø"/>
            </a:pPr>
            <a:r>
              <a:rPr lang="fr-FR" dirty="0" smtClean="0"/>
              <a:t>Base </a:t>
            </a:r>
            <a:r>
              <a:rPr lang="fr-FR" dirty="0"/>
              <a:t>de données, </a:t>
            </a:r>
            <a:endParaRPr lang="fr-FR" dirty="0" smtClean="0"/>
          </a:p>
          <a:p>
            <a:pPr marL="285750" indent="-285750" algn="just">
              <a:lnSpc>
                <a:spcPct val="150000"/>
              </a:lnSpc>
              <a:buFont typeface="Wingdings" panose="05000000000000000000" pitchFamily="2" charset="2"/>
              <a:buChar char="Ø"/>
            </a:pPr>
            <a:r>
              <a:rPr lang="fr-FR" dirty="0" smtClean="0"/>
              <a:t>Moyens logiciels </a:t>
            </a:r>
            <a:r>
              <a:rPr lang="fr-FR" dirty="0"/>
              <a:t>de gestion </a:t>
            </a:r>
            <a:r>
              <a:rPr lang="fr-FR" dirty="0" smtClean="0"/>
              <a:t>d'entrées-sorties,</a:t>
            </a:r>
          </a:p>
          <a:p>
            <a:pPr marL="285750" indent="-285750" algn="just">
              <a:lnSpc>
                <a:spcPct val="150000"/>
              </a:lnSpc>
              <a:buFont typeface="Wingdings" panose="05000000000000000000" pitchFamily="2" charset="2"/>
              <a:buChar char="Ø"/>
            </a:pPr>
            <a:r>
              <a:rPr lang="fr-FR" dirty="0" smtClean="0"/>
              <a:t>Une </a:t>
            </a:r>
            <a:r>
              <a:rPr lang="fr-FR" dirty="0"/>
              <a:t>interface homme-machine. </a:t>
            </a:r>
          </a:p>
        </p:txBody>
      </p:sp>
      <p:sp>
        <p:nvSpPr>
          <p:cNvPr id="6" name="ZoneTexte 5"/>
          <p:cNvSpPr txBox="1"/>
          <p:nvPr/>
        </p:nvSpPr>
        <p:spPr>
          <a:xfrm>
            <a:off x="297950" y="1191802"/>
            <a:ext cx="8342616" cy="369332"/>
          </a:xfrm>
          <a:prstGeom prst="rect">
            <a:avLst/>
          </a:prstGeom>
          <a:solidFill>
            <a:srgbClr val="92D050"/>
          </a:solidFill>
        </p:spPr>
        <p:txBody>
          <a:bodyPr wrap="square" rtlCol="0">
            <a:spAutoFit/>
          </a:bodyPr>
          <a:lstStyle/>
          <a:p>
            <a:r>
              <a:rPr lang="fr-FR" b="1" dirty="0" smtClean="0"/>
              <a:t>En quoi ça consiste ?</a:t>
            </a:r>
            <a:endParaRPr lang="fr-FR" b="1" dirty="0"/>
          </a:p>
        </p:txBody>
      </p:sp>
    </p:spTree>
    <p:extLst>
      <p:ext uri="{BB962C8B-B14F-4D97-AF65-F5344CB8AC3E}">
        <p14:creationId xmlns:p14="http://schemas.microsoft.com/office/powerpoint/2010/main" val="25320999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84935" y="1058239"/>
            <a:ext cx="8578921" cy="3693319"/>
          </a:xfrm>
          <a:prstGeom prst="rect">
            <a:avLst/>
          </a:prstGeom>
        </p:spPr>
        <p:txBody>
          <a:bodyPr wrap="square">
            <a:spAutoFit/>
          </a:bodyPr>
          <a:lstStyle/>
          <a:p>
            <a:pPr algn="just"/>
            <a:r>
              <a:rPr lang="fr-FR" dirty="0" smtClean="0"/>
              <a:t>Un </a:t>
            </a:r>
            <a:r>
              <a:rPr lang="fr-FR" dirty="0"/>
              <a:t>système SCADA, </a:t>
            </a:r>
            <a:r>
              <a:rPr lang="fr-FR" dirty="0" smtClean="0"/>
              <a:t>est </a:t>
            </a:r>
            <a:r>
              <a:rPr lang="fr-FR" dirty="0"/>
              <a:t>généralement composé des sous-systèmes suivants :</a:t>
            </a:r>
          </a:p>
          <a:p>
            <a:pPr marL="285750" indent="-285750" algn="just">
              <a:buFont typeface="Wingdings" panose="05000000000000000000" pitchFamily="2" charset="2"/>
              <a:buChar char="Ø"/>
            </a:pPr>
            <a:r>
              <a:rPr lang="fr-FR" dirty="0" smtClean="0"/>
              <a:t>Une interface homme-machine </a:t>
            </a:r>
            <a:r>
              <a:rPr lang="fr-FR" dirty="0"/>
              <a:t>qui présente les données à un opérateur humain et qui lui permet de superviser et commander les processus,</a:t>
            </a:r>
          </a:p>
          <a:p>
            <a:pPr marL="285750" indent="-285750" algn="just">
              <a:buFont typeface="Wingdings" panose="05000000000000000000" pitchFamily="2" charset="2"/>
              <a:buChar char="Ø"/>
            </a:pPr>
            <a:r>
              <a:rPr lang="fr-FR" dirty="0" smtClean="0"/>
              <a:t>Un </a:t>
            </a:r>
            <a:r>
              <a:rPr lang="fr-FR" dirty="0"/>
              <a:t>système de supervision et contrôle informatique, faisant l'acquisition des données des processus et envoyant des commandes (consignes) aux processus,</a:t>
            </a:r>
          </a:p>
          <a:p>
            <a:pPr marL="285750" indent="-285750" algn="just">
              <a:buFont typeface="Wingdings" panose="05000000000000000000" pitchFamily="2" charset="2"/>
              <a:buChar char="Ø"/>
            </a:pPr>
            <a:r>
              <a:rPr lang="fr-FR" dirty="0" smtClean="0"/>
              <a:t>Une (ou des unités) </a:t>
            </a:r>
            <a:r>
              <a:rPr lang="fr-FR" dirty="0"/>
              <a:t>terminale distante (RTU) reliant les </a:t>
            </a:r>
            <a:r>
              <a:rPr lang="fr-FR" dirty="0" smtClean="0"/>
              <a:t>capteurs: Son rôle consiste à convertir les signaux en flux de données numériques et les envoyer </a:t>
            </a:r>
            <a:r>
              <a:rPr lang="fr-FR" dirty="0"/>
              <a:t>au système de supervision,</a:t>
            </a:r>
          </a:p>
          <a:p>
            <a:pPr marL="285750" indent="-285750" algn="just">
              <a:buFont typeface="Wingdings" panose="05000000000000000000" pitchFamily="2" charset="2"/>
              <a:buChar char="Ø"/>
            </a:pPr>
            <a:r>
              <a:rPr lang="fr-FR" dirty="0" smtClean="0"/>
              <a:t>Des automates programmables industriels (API) </a:t>
            </a:r>
            <a:r>
              <a:rPr lang="fr-FR" dirty="0"/>
              <a:t>utilisés sur le terrain pour leur </a:t>
            </a:r>
            <a:r>
              <a:rPr lang="fr-FR" dirty="0" smtClean="0"/>
              <a:t>flexibilité </a:t>
            </a:r>
            <a:r>
              <a:rPr lang="fr-FR" dirty="0"/>
              <a:t>due à leur capacité d'être configurables,</a:t>
            </a:r>
          </a:p>
          <a:p>
            <a:pPr marL="285750" indent="-285750" algn="just">
              <a:buFont typeface="Wingdings" panose="05000000000000000000" pitchFamily="2" charset="2"/>
              <a:buChar char="Ø"/>
            </a:pPr>
            <a:r>
              <a:rPr lang="fr-FR" dirty="0" smtClean="0"/>
              <a:t>Une (ou des) </a:t>
            </a:r>
            <a:r>
              <a:rPr lang="fr-FR" dirty="0"/>
              <a:t>infrastructure de communication reliant le système de supervision et contrôle aux éléments terminaux,</a:t>
            </a:r>
          </a:p>
          <a:p>
            <a:pPr marL="285750" indent="-285750" algn="just">
              <a:buFont typeface="Wingdings" panose="05000000000000000000" pitchFamily="2" charset="2"/>
              <a:buChar char="Ø"/>
            </a:pPr>
            <a:r>
              <a:rPr lang="fr-FR" dirty="0"/>
              <a:t>divers instruments d'analyse.</a:t>
            </a:r>
          </a:p>
        </p:txBody>
      </p:sp>
      <p:sp>
        <p:nvSpPr>
          <p:cNvPr id="3" name="Rectangle 2"/>
          <p:cNvSpPr/>
          <p:nvPr/>
        </p:nvSpPr>
        <p:spPr>
          <a:xfrm>
            <a:off x="287676" y="5015621"/>
            <a:ext cx="8568648" cy="923330"/>
          </a:xfrm>
          <a:prstGeom prst="rect">
            <a:avLst/>
          </a:prstGeom>
          <a:solidFill>
            <a:srgbClr val="FFFF00"/>
          </a:solidFill>
        </p:spPr>
        <p:txBody>
          <a:bodyPr wrap="square">
            <a:spAutoFit/>
          </a:bodyPr>
          <a:lstStyle/>
          <a:p>
            <a:pPr algn="just"/>
            <a:r>
              <a:rPr lang="en-CA" dirty="0"/>
              <a:t>Le </a:t>
            </a:r>
            <a:r>
              <a:rPr lang="en-CA" dirty="0" err="1"/>
              <a:t>système</a:t>
            </a:r>
            <a:r>
              <a:rPr lang="en-CA" dirty="0"/>
              <a:t> SCADA </a:t>
            </a:r>
            <a:r>
              <a:rPr lang="en-CA" dirty="0" smtClean="0"/>
              <a:t>pour le </a:t>
            </a:r>
            <a:r>
              <a:rPr lang="en-CA" dirty="0" err="1" smtClean="0"/>
              <a:t>réseau</a:t>
            </a:r>
            <a:r>
              <a:rPr lang="en-CA" dirty="0" smtClean="0"/>
              <a:t> </a:t>
            </a:r>
            <a:r>
              <a:rPr lang="en-CA" dirty="0" err="1" smtClean="0"/>
              <a:t>électrique</a:t>
            </a:r>
            <a:r>
              <a:rPr lang="en-CA" dirty="0" smtClean="0"/>
              <a:t> a pour but </a:t>
            </a:r>
            <a:r>
              <a:rPr lang="en-CA" dirty="0" err="1" smtClean="0"/>
              <a:t>d’aider</a:t>
            </a:r>
            <a:r>
              <a:rPr lang="en-CA" dirty="0" smtClean="0"/>
              <a:t> </a:t>
            </a:r>
            <a:r>
              <a:rPr lang="en-CA" dirty="0" err="1" smtClean="0"/>
              <a:t>dans</a:t>
            </a:r>
            <a:r>
              <a:rPr lang="en-CA" dirty="0" smtClean="0"/>
              <a:t> </a:t>
            </a:r>
            <a:r>
              <a:rPr lang="en-CA" dirty="0" err="1" smtClean="0"/>
              <a:t>leurs</a:t>
            </a:r>
            <a:r>
              <a:rPr lang="en-CA" dirty="0" smtClean="0"/>
              <a:t> decisions par des information </a:t>
            </a:r>
            <a:r>
              <a:rPr lang="en-CA" dirty="0" err="1" smtClean="0"/>
              <a:t>en</a:t>
            </a:r>
            <a:r>
              <a:rPr lang="en-CA" dirty="0" smtClean="0"/>
              <a:t> temps reel:</a:t>
            </a:r>
            <a:endParaRPr lang="en-CA" dirty="0"/>
          </a:p>
          <a:p>
            <a:pPr algn="just"/>
            <a:r>
              <a:rPr lang="en-CA" dirty="0"/>
              <a:t>Le service dispatching, les </a:t>
            </a:r>
            <a:r>
              <a:rPr lang="en-CA" dirty="0" err="1"/>
              <a:t>opérateurs</a:t>
            </a:r>
            <a:r>
              <a:rPr lang="en-CA" dirty="0"/>
              <a:t>, le service management, etc. </a:t>
            </a:r>
          </a:p>
        </p:txBody>
      </p:sp>
      <p:sp>
        <p:nvSpPr>
          <p:cNvPr id="4" name="Rectangle 3"/>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 SCADA dans un Smart </a:t>
            </a:r>
            <a:r>
              <a:rPr lang="fr-FR" sz="2000" b="1" dirty="0" err="1">
                <a:latin typeface="Cambria" panose="02040503050406030204" pitchFamily="18" charset="0"/>
              </a:rPr>
              <a:t>Grid</a:t>
            </a:r>
            <a:r>
              <a:rPr lang="fr-FR" sz="2000" b="1" dirty="0">
                <a:latin typeface="Cambria" panose="02040503050406030204" pitchFamily="18" charset="0"/>
              </a:rPr>
              <a:t>?</a:t>
            </a:r>
          </a:p>
        </p:txBody>
      </p:sp>
      <p:sp>
        <p:nvSpPr>
          <p:cNvPr id="5" name="Rectangle 4"/>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Tree>
    <p:extLst>
      <p:ext uri="{BB962C8B-B14F-4D97-AF65-F5344CB8AC3E}">
        <p14:creationId xmlns:p14="http://schemas.microsoft.com/office/powerpoint/2010/main" val="242703890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00747" y="3194500"/>
            <a:ext cx="5439952" cy="2734450"/>
          </a:xfrm>
          <a:prstGeom prst="rect">
            <a:avLst/>
          </a:prstGeom>
          <a:noFill/>
          <a:ln>
            <a:noFill/>
          </a:ln>
          <a:effectLst/>
          <a:extLst>
            <a:ext uri="{909E8E84-426E-40DD-AFC4-6F175D3DCCD1}">
              <a14:hiddenFill xmlns:a14="http://schemas.microsoft.com/office/drawing/2010/main">
                <a:gradFill rotWithShape="1">
                  <a:gsLst>
                    <a:gs pos="0">
                      <a:srgbClr val="CFFFFF"/>
                    </a:gs>
                    <a:gs pos="35001">
                      <a:srgbClr val="DDFEFF"/>
                    </a:gs>
                    <a:gs pos="100000">
                      <a:srgbClr val="F0FFFF"/>
                    </a:gs>
                  </a:gsLst>
                  <a:lin ang="16200000" scaled="1"/>
                </a:gradFill>
              </a14:hiddenFill>
            </a:ext>
            <a:ext uri="{91240B29-F687-4F45-9708-019B960494DF}">
              <a14:hiddenLine xmlns:a14="http://schemas.microsoft.com/office/drawing/2010/main" w="9525" algn="ctr">
                <a:solidFill>
                  <a:srgbClr val="B6DCDF"/>
                </a:solidFill>
                <a:miter lim="800000"/>
                <a:headEnd/>
                <a:tailEnd/>
              </a14:hiddenLine>
            </a:ext>
            <a:ext uri="{AF507438-7753-43E0-B8FC-AC1667EBCBE1}">
              <a14:hiddenEffects xmlns:a14="http://schemas.microsoft.com/office/drawing/2010/main">
                <a:effectLst>
                  <a:outerShdw dist="20000" dir="5400000" rotWithShape="0">
                    <a:srgbClr val="000000">
                      <a:alpha val="37999"/>
                    </a:srgbClr>
                  </a:outerShdw>
                </a:effectLst>
              </a14:hiddenEffects>
            </a:ext>
          </a:extLst>
        </p:spPr>
      </p:pic>
      <p:sp>
        <p:nvSpPr>
          <p:cNvPr id="4" name="ZoneTexte 3"/>
          <p:cNvSpPr txBox="1"/>
          <p:nvPr/>
        </p:nvSpPr>
        <p:spPr>
          <a:xfrm>
            <a:off x="493161" y="5560097"/>
            <a:ext cx="2907586" cy="646331"/>
          </a:xfrm>
          <a:prstGeom prst="rect">
            <a:avLst/>
          </a:prstGeom>
          <a:noFill/>
        </p:spPr>
        <p:txBody>
          <a:bodyPr wrap="square" rtlCol="0">
            <a:spAutoFit/>
          </a:bodyPr>
          <a:lstStyle/>
          <a:p>
            <a:r>
              <a:rPr lang="fr-FR" dirty="0" smtClean="0"/>
              <a:t>Ecoulement bidirectionnel d’information</a:t>
            </a:r>
            <a:endParaRPr lang="fr-FR" dirty="0"/>
          </a:p>
        </p:txBody>
      </p:sp>
      <p:sp>
        <p:nvSpPr>
          <p:cNvPr id="5" name="Content Placeholder 1"/>
          <p:cNvSpPr txBox="1">
            <a:spLocks/>
          </p:cNvSpPr>
          <p:nvPr/>
        </p:nvSpPr>
        <p:spPr>
          <a:xfrm>
            <a:off x="215545" y="1450222"/>
            <a:ext cx="7849668" cy="2032717"/>
          </a:xfrm>
          <a:prstGeom prst="rect">
            <a:avLst/>
          </a:prstGeom>
        </p:spPr>
        <p:txBody>
          <a:bodyPr>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pPr marL="342900" indent="-342900">
              <a:buFont typeface="+mj-lt"/>
              <a:buAutoNum type="arabicPeriod"/>
            </a:pPr>
            <a:r>
              <a:rPr lang="en-CA" sz="1400" dirty="0" smtClean="0">
                <a:solidFill>
                  <a:schemeClr val="tx1"/>
                </a:solidFill>
                <a:latin typeface="Cambria" panose="02040503050406030204" pitchFamily="18" charset="0"/>
              </a:rPr>
              <a:t>Unité(s) terminal </a:t>
            </a:r>
            <a:r>
              <a:rPr lang="en-CA" sz="1400" dirty="0" err="1" smtClean="0">
                <a:solidFill>
                  <a:schemeClr val="tx1"/>
                </a:solidFill>
                <a:latin typeface="Cambria" panose="02040503050406030204" pitchFamily="18" charset="0"/>
              </a:rPr>
              <a:t>maitre</a:t>
            </a:r>
            <a:r>
              <a:rPr lang="en-CA" sz="1400" dirty="0" smtClean="0">
                <a:solidFill>
                  <a:schemeClr val="tx1"/>
                </a:solidFill>
                <a:latin typeface="Cambria" panose="02040503050406030204" pitchFamily="18" charset="0"/>
              </a:rPr>
              <a:t> MTU (Master Terminal Unit) (MTU): Le </a:t>
            </a:r>
            <a:r>
              <a:rPr lang="en-CA" sz="1400" dirty="0" err="1" smtClean="0">
                <a:solidFill>
                  <a:schemeClr val="tx1"/>
                </a:solidFill>
                <a:latin typeface="Cambria" panose="02040503050406030204" pitchFamily="18" charset="0"/>
              </a:rPr>
              <a:t>serveur</a:t>
            </a:r>
            <a:r>
              <a:rPr lang="en-CA" sz="1400" dirty="0" smtClean="0">
                <a:solidFill>
                  <a:schemeClr val="tx1"/>
                </a:solidFill>
                <a:latin typeface="Cambria" panose="02040503050406030204" pitchFamily="18" charset="0"/>
              </a:rPr>
              <a:t> du </a:t>
            </a:r>
            <a:r>
              <a:rPr lang="en-CA" sz="1400" dirty="0" err="1" smtClean="0">
                <a:solidFill>
                  <a:schemeClr val="tx1"/>
                </a:solidFill>
                <a:latin typeface="Cambria" panose="02040503050406030204" pitchFamily="18" charset="0"/>
              </a:rPr>
              <a:t>système</a:t>
            </a:r>
            <a:r>
              <a:rPr lang="en-CA" sz="1400" dirty="0" smtClean="0">
                <a:solidFill>
                  <a:schemeClr val="tx1"/>
                </a:solidFill>
                <a:latin typeface="Cambria" panose="02040503050406030204" pitchFamily="18" charset="0"/>
              </a:rPr>
              <a:t> SCADA</a:t>
            </a:r>
          </a:p>
          <a:p>
            <a:pPr marL="342900" indent="-342900">
              <a:buFont typeface="+mj-lt"/>
              <a:buAutoNum type="arabicPeriod"/>
            </a:pPr>
            <a:r>
              <a:rPr lang="en-CA" sz="1400" dirty="0" smtClean="0">
                <a:solidFill>
                  <a:schemeClr val="tx1"/>
                </a:solidFill>
                <a:latin typeface="Cambria" panose="02040503050406030204" pitchFamily="18" charset="0"/>
              </a:rPr>
              <a:t>Unité(s) terminal </a:t>
            </a:r>
            <a:r>
              <a:rPr lang="en-CA" sz="1400" dirty="0" err="1" smtClean="0">
                <a:solidFill>
                  <a:schemeClr val="tx1"/>
                </a:solidFill>
                <a:latin typeface="Cambria" panose="02040503050406030204" pitchFamily="18" charset="0"/>
              </a:rPr>
              <a:t>distante</a:t>
            </a:r>
            <a:r>
              <a:rPr lang="en-CA" sz="1400" dirty="0" smtClean="0">
                <a:solidFill>
                  <a:schemeClr val="tx1"/>
                </a:solidFill>
                <a:latin typeface="Cambria" panose="02040503050406030204" pitchFamily="18" charset="0"/>
              </a:rPr>
              <a:t> RTU (remote terminal unit) : </a:t>
            </a:r>
            <a:r>
              <a:rPr lang="en-CA" sz="1400" dirty="0" err="1" smtClean="0">
                <a:solidFill>
                  <a:schemeClr val="tx1"/>
                </a:solidFill>
                <a:latin typeface="Cambria" panose="02040503050406030204" pitchFamily="18" charset="0"/>
              </a:rPr>
              <a:t>Unité</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d’acquisition</a:t>
            </a:r>
            <a:r>
              <a:rPr lang="en-CA" sz="1400" dirty="0" smtClean="0">
                <a:solidFill>
                  <a:schemeClr val="tx1"/>
                </a:solidFill>
                <a:latin typeface="Cambria" panose="02040503050406030204" pitchFamily="18" charset="0"/>
              </a:rPr>
              <a:t> de </a:t>
            </a:r>
            <a:r>
              <a:rPr lang="en-CA" sz="1400" dirty="0" err="1" smtClean="0">
                <a:solidFill>
                  <a:schemeClr val="tx1"/>
                </a:solidFill>
                <a:latin typeface="Cambria" panose="02040503050406030204" pitchFamily="18" charset="0"/>
              </a:rPr>
              <a:t>donnée</a:t>
            </a:r>
            <a:r>
              <a:rPr lang="en-CA" sz="1400" dirty="0" smtClean="0">
                <a:solidFill>
                  <a:schemeClr val="tx1"/>
                </a:solidFill>
                <a:latin typeface="Cambria" panose="02040503050406030204" pitchFamily="18" charset="0"/>
              </a:rPr>
              <a:t> à distance</a:t>
            </a:r>
          </a:p>
          <a:p>
            <a:pPr marL="342900" indent="-342900">
              <a:buFont typeface="+mj-lt"/>
              <a:buAutoNum type="arabicPeriod"/>
            </a:pPr>
            <a:r>
              <a:rPr lang="en-CA" sz="1400" dirty="0" smtClean="0">
                <a:solidFill>
                  <a:schemeClr val="tx1"/>
                </a:solidFill>
                <a:latin typeface="Cambria" panose="02040503050406030204" pitchFamily="18" charset="0"/>
              </a:rPr>
              <a:t>IEDs (Intelligent electronic device), </a:t>
            </a:r>
            <a:r>
              <a:rPr lang="en-CA" sz="1400" dirty="0" err="1" smtClean="0">
                <a:solidFill>
                  <a:schemeClr val="tx1"/>
                </a:solidFill>
                <a:latin typeface="Cambria" panose="02040503050406030204" pitchFamily="18" charset="0"/>
              </a:rPr>
              <a:t>Equipement</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électronique</a:t>
            </a:r>
            <a:r>
              <a:rPr lang="en-CA" sz="1400" dirty="0" smtClean="0">
                <a:solidFill>
                  <a:schemeClr val="tx1"/>
                </a:solidFill>
                <a:latin typeface="Cambria" panose="02040503050406030204" pitchFamily="18" charset="0"/>
              </a:rPr>
              <a:t> intelligent: </a:t>
            </a:r>
            <a:r>
              <a:rPr lang="en-CA" sz="1400" dirty="0" err="1" smtClean="0">
                <a:solidFill>
                  <a:schemeClr val="tx1"/>
                </a:solidFill>
                <a:latin typeface="Cambria" panose="02040503050406030204" pitchFamily="18" charset="0"/>
              </a:rPr>
              <a:t>Capteurs</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intelligents</a:t>
            </a:r>
            <a:r>
              <a:rPr lang="en-CA" sz="1400" dirty="0" smtClean="0">
                <a:solidFill>
                  <a:schemeClr val="tx1"/>
                </a:solidFill>
                <a:latin typeface="Cambria" panose="02040503050406030204" pitchFamily="18" charset="0"/>
              </a:rPr>
              <a:t>/</a:t>
            </a:r>
            <a:r>
              <a:rPr lang="en-CA" sz="1400" dirty="0" err="1" smtClean="0">
                <a:solidFill>
                  <a:schemeClr val="tx1"/>
                </a:solidFill>
                <a:latin typeface="Cambria" panose="02040503050406030204" pitchFamily="18" charset="0"/>
              </a:rPr>
              <a:t>Actualisateurs</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intelligents</a:t>
            </a:r>
            <a:r>
              <a:rPr lang="en-CA" sz="1400" dirty="0" smtClean="0">
                <a:solidFill>
                  <a:schemeClr val="tx1"/>
                </a:solidFill>
                <a:latin typeface="Cambria" panose="02040503050406030204" pitchFamily="18" charset="0"/>
              </a:rPr>
              <a:t> pour </a:t>
            </a:r>
            <a:r>
              <a:rPr lang="en-CA" sz="1400" dirty="0" err="1" smtClean="0">
                <a:solidFill>
                  <a:schemeClr val="tx1"/>
                </a:solidFill>
                <a:latin typeface="Cambria" panose="02040503050406030204" pitchFamily="18" charset="0"/>
              </a:rPr>
              <a:t>l’acquisition</a:t>
            </a:r>
            <a:r>
              <a:rPr lang="en-CA" sz="1400" dirty="0" smtClean="0">
                <a:solidFill>
                  <a:schemeClr val="tx1"/>
                </a:solidFill>
                <a:latin typeface="Cambria" panose="02040503050406030204" pitchFamily="18" charset="0"/>
              </a:rPr>
              <a:t> de </a:t>
            </a:r>
            <a:r>
              <a:rPr lang="en-CA" sz="1400" dirty="0" err="1" smtClean="0">
                <a:solidFill>
                  <a:schemeClr val="tx1"/>
                </a:solidFill>
                <a:latin typeface="Cambria" panose="02040503050406030204" pitchFamily="18" charset="0"/>
              </a:rPr>
              <a:t>données</a:t>
            </a:r>
            <a:r>
              <a:rPr lang="en-CA" sz="1400" dirty="0">
                <a:solidFill>
                  <a:schemeClr val="tx1"/>
                </a:solidFill>
                <a:latin typeface="Cambria" panose="02040503050406030204" pitchFamily="18" charset="0"/>
              </a:rPr>
              <a:t> </a:t>
            </a:r>
            <a:r>
              <a:rPr lang="en-CA" sz="1400" dirty="0" smtClean="0">
                <a:solidFill>
                  <a:schemeClr val="tx1"/>
                </a:solidFill>
                <a:latin typeface="Cambria" panose="02040503050406030204" pitchFamily="18" charset="0"/>
              </a:rPr>
              <a:t>et de communication.</a:t>
            </a:r>
          </a:p>
          <a:p>
            <a:pPr marL="342900" indent="-342900">
              <a:buFont typeface="+mj-lt"/>
              <a:buAutoNum type="arabicPeriod"/>
            </a:pPr>
            <a:r>
              <a:rPr lang="en-CA" sz="1400" dirty="0" smtClean="0">
                <a:solidFill>
                  <a:schemeClr val="tx1"/>
                </a:solidFill>
                <a:latin typeface="Cambria" panose="02040503050406030204" pitchFamily="18" charset="0"/>
              </a:rPr>
              <a:t>HMI (</a:t>
            </a:r>
            <a:r>
              <a:rPr lang="en-CA" sz="1400" dirty="0" err="1" smtClean="0">
                <a:solidFill>
                  <a:schemeClr val="tx1"/>
                </a:solidFill>
                <a:latin typeface="Cambria" panose="02040503050406030204" pitchFamily="18" charset="0"/>
              </a:rPr>
              <a:t>L’interface</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homme</a:t>
            </a:r>
            <a:r>
              <a:rPr lang="en-CA" sz="1400" dirty="0" smtClean="0">
                <a:solidFill>
                  <a:schemeClr val="tx1"/>
                </a:solidFill>
                <a:latin typeface="Cambria" panose="02040503050406030204" pitchFamily="18" charset="0"/>
              </a:rPr>
              <a:t>-machine) : </a:t>
            </a:r>
            <a:r>
              <a:rPr lang="en-CA" sz="1400" dirty="0" err="1" smtClean="0">
                <a:solidFill>
                  <a:schemeClr val="tx1"/>
                </a:solidFill>
                <a:latin typeface="Cambria" panose="02040503050406030204" pitchFamily="18" charset="0"/>
              </a:rPr>
              <a:t>Logiciel</a:t>
            </a:r>
            <a:r>
              <a:rPr lang="en-CA" sz="1400" dirty="0" smtClean="0">
                <a:solidFill>
                  <a:schemeClr val="tx1"/>
                </a:solidFill>
                <a:latin typeface="Cambria" panose="02040503050406030204" pitchFamily="18" charset="0"/>
              </a:rPr>
              <a:t> de visualisation et </a:t>
            </a:r>
            <a:r>
              <a:rPr lang="en-CA" sz="1400" dirty="0" err="1" smtClean="0">
                <a:solidFill>
                  <a:schemeClr val="tx1"/>
                </a:solidFill>
                <a:latin typeface="Cambria" panose="02040503050406030204" pitchFamily="18" charset="0"/>
              </a:rPr>
              <a:t>d’interaction</a:t>
            </a:r>
            <a:r>
              <a:rPr lang="en-CA" sz="1400" dirty="0" smtClean="0">
                <a:solidFill>
                  <a:schemeClr val="tx1"/>
                </a:solidFill>
                <a:latin typeface="Cambria" panose="02040503050406030204" pitchFamily="18" charset="0"/>
              </a:rPr>
              <a:t> avec le </a:t>
            </a:r>
            <a:r>
              <a:rPr lang="en-CA" sz="1400" dirty="0" err="1" smtClean="0">
                <a:solidFill>
                  <a:schemeClr val="tx1"/>
                </a:solidFill>
                <a:latin typeface="Cambria" panose="02040503050406030204" pitchFamily="18" charset="0"/>
              </a:rPr>
              <a:t>système</a:t>
            </a:r>
            <a:r>
              <a:rPr lang="en-CA" sz="1400" dirty="0" smtClean="0">
                <a:solidFill>
                  <a:schemeClr val="tx1"/>
                </a:solidFill>
                <a:latin typeface="Cambria" panose="02040503050406030204" pitchFamily="18" charset="0"/>
              </a:rPr>
              <a:t> SCADA</a:t>
            </a:r>
            <a:endParaRPr lang="en-CA" sz="1400" dirty="0">
              <a:solidFill>
                <a:schemeClr val="tx1"/>
              </a:solidFill>
              <a:latin typeface="Cambria" panose="02040503050406030204" pitchFamily="18" charset="0"/>
            </a:endParaRPr>
          </a:p>
        </p:txBody>
      </p:sp>
      <p:sp>
        <p:nvSpPr>
          <p:cNvPr id="6" name="Rectangle 5"/>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 SCADA dans un Smart </a:t>
            </a:r>
            <a:r>
              <a:rPr lang="fr-FR" sz="2000" b="1" dirty="0" err="1">
                <a:latin typeface="Cambria" panose="02040503050406030204" pitchFamily="18" charset="0"/>
              </a:rPr>
              <a:t>Grid</a:t>
            </a:r>
            <a:r>
              <a:rPr lang="fr-FR" sz="2000" b="1" dirty="0">
                <a:latin typeface="Cambria" panose="02040503050406030204" pitchFamily="18" charset="0"/>
              </a:rPr>
              <a:t>?</a:t>
            </a:r>
          </a:p>
        </p:txBody>
      </p:sp>
      <p:sp>
        <p:nvSpPr>
          <p:cNvPr id="7" name="Rectangle 6"/>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8" name="ZoneTexte 7"/>
          <p:cNvSpPr txBox="1"/>
          <p:nvPr/>
        </p:nvSpPr>
        <p:spPr>
          <a:xfrm>
            <a:off x="349321" y="989453"/>
            <a:ext cx="7890553" cy="369332"/>
          </a:xfrm>
          <a:prstGeom prst="rect">
            <a:avLst/>
          </a:prstGeom>
          <a:noFill/>
        </p:spPr>
        <p:txBody>
          <a:bodyPr wrap="square" rtlCol="0">
            <a:spAutoFit/>
          </a:bodyPr>
          <a:lstStyle/>
          <a:p>
            <a:r>
              <a:rPr lang="fr-FR" dirty="0" err="1" smtClean="0"/>
              <a:t>Elements</a:t>
            </a:r>
            <a:r>
              <a:rPr lang="fr-FR" dirty="0" smtClean="0"/>
              <a:t> principaux d’un système SCADA</a:t>
            </a:r>
            <a:endParaRPr lang="fr-FR" dirty="0"/>
          </a:p>
        </p:txBody>
      </p:sp>
    </p:spTree>
    <p:extLst>
      <p:ext uri="{BB962C8B-B14F-4D97-AF65-F5344CB8AC3E}">
        <p14:creationId xmlns:p14="http://schemas.microsoft.com/office/powerpoint/2010/main" val="60152082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3290" y="970826"/>
            <a:ext cx="8517276" cy="1169551"/>
          </a:xfrm>
          <a:prstGeom prst="rect">
            <a:avLst/>
          </a:prstGeom>
        </p:spPr>
        <p:txBody>
          <a:bodyPr wrap="square">
            <a:spAutoFit/>
          </a:bodyPr>
          <a:lstStyle/>
          <a:p>
            <a:pPr marL="285750" indent="-285750">
              <a:buFont typeface="Wingdings" panose="05000000000000000000" pitchFamily="2" charset="2"/>
              <a:buChar char="q"/>
            </a:pPr>
            <a:r>
              <a:rPr lang="fr-FR" sz="1400" dirty="0"/>
              <a:t>Les informations de terrain du système SCADA sont centralisées sur une unité centrale. Celle-ci permet à l'opérateur de commander tout ou partie des actionneurs d'une installation souvent très étendue (usine, réseau de distribution...). </a:t>
            </a:r>
            <a:endParaRPr lang="fr-FR" sz="1400" dirty="0" smtClean="0"/>
          </a:p>
          <a:p>
            <a:pPr marL="285750" indent="-285750">
              <a:buFont typeface="Wingdings" panose="05000000000000000000" pitchFamily="2" charset="2"/>
              <a:buChar char="q"/>
            </a:pPr>
            <a:r>
              <a:rPr lang="fr-FR" sz="1400" dirty="0" smtClean="0"/>
              <a:t>Le </a:t>
            </a:r>
            <a:r>
              <a:rPr lang="fr-FR" sz="1400" dirty="0"/>
              <a:t>contrôle sur le terrain est réalisé par des instruments automatiques de mesure et </a:t>
            </a:r>
            <a:r>
              <a:rPr lang="fr-FR" sz="1400" dirty="0" smtClean="0"/>
              <a:t>de commande RTU, API et PLC</a:t>
            </a:r>
            <a:endParaRPr lang="fr-FR" sz="1400" dirty="0"/>
          </a:p>
        </p:txBody>
      </p:sp>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 SCADA dans un Smart </a:t>
            </a:r>
            <a:r>
              <a:rPr lang="fr-FR" sz="2000" b="1" dirty="0" err="1">
                <a:latin typeface="Cambria" panose="02040503050406030204" pitchFamily="18" charset="0"/>
              </a:rPr>
              <a:t>Grid</a:t>
            </a:r>
            <a:r>
              <a:rPr lang="fr-FR" sz="2000" b="1" dirty="0">
                <a:latin typeface="Cambria" panose="02040503050406030204" pitchFamily="18" charset="0"/>
              </a:rPr>
              <a:t>?</a:t>
            </a:r>
          </a:p>
        </p:txBody>
      </p:sp>
      <p:sp>
        <p:nvSpPr>
          <p:cNvPr id="4" name="Rectangle 3"/>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Tree>
    <p:extLst>
      <p:ext uri="{BB962C8B-B14F-4D97-AF65-F5344CB8AC3E}">
        <p14:creationId xmlns:p14="http://schemas.microsoft.com/office/powerpoint/2010/main" val="94058589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1"/>
          <p:cNvSpPr txBox="1">
            <a:spLocks/>
          </p:cNvSpPr>
          <p:nvPr/>
        </p:nvSpPr>
        <p:spPr>
          <a:xfrm>
            <a:off x="292706" y="1340938"/>
            <a:ext cx="8219256" cy="1872578"/>
          </a:xfrm>
          <a:prstGeom prst="rect">
            <a:avLst/>
          </a:prstGeom>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CA" dirty="0" err="1" smtClean="0">
                <a:solidFill>
                  <a:schemeClr val="tx1"/>
                </a:solidFill>
              </a:rPr>
              <a:t>Trois</a:t>
            </a:r>
            <a:r>
              <a:rPr lang="en-CA" dirty="0" smtClean="0">
                <a:solidFill>
                  <a:schemeClr val="tx1"/>
                </a:solidFill>
              </a:rPr>
              <a:t> parties </a:t>
            </a:r>
            <a:r>
              <a:rPr lang="en-CA" dirty="0" err="1" smtClean="0">
                <a:solidFill>
                  <a:schemeClr val="tx1"/>
                </a:solidFill>
              </a:rPr>
              <a:t>remarquables</a:t>
            </a:r>
            <a:endParaRPr lang="en-CA" dirty="0" smtClean="0">
              <a:solidFill>
                <a:schemeClr val="tx1"/>
              </a:solidFill>
            </a:endParaRPr>
          </a:p>
          <a:p>
            <a:pPr lvl="1">
              <a:buFont typeface="Wingdings" panose="05000000000000000000" pitchFamily="2" charset="2"/>
              <a:buChar char="Ø"/>
            </a:pPr>
            <a:r>
              <a:rPr lang="en-CA" dirty="0" smtClean="0">
                <a:solidFill>
                  <a:schemeClr val="tx1"/>
                </a:solidFill>
              </a:rPr>
              <a:t>Centre de </a:t>
            </a:r>
            <a:r>
              <a:rPr lang="en-CA" dirty="0" err="1" smtClean="0">
                <a:solidFill>
                  <a:schemeClr val="tx1"/>
                </a:solidFill>
              </a:rPr>
              <a:t>contrôle</a:t>
            </a:r>
            <a:endParaRPr lang="en-CA" dirty="0" smtClean="0">
              <a:solidFill>
                <a:schemeClr val="tx1"/>
              </a:solidFill>
            </a:endParaRPr>
          </a:p>
          <a:p>
            <a:pPr lvl="1">
              <a:buFont typeface="Wingdings" panose="05000000000000000000" pitchFamily="2" charset="2"/>
              <a:buChar char="Ø"/>
            </a:pPr>
            <a:r>
              <a:rPr lang="en-CA" dirty="0" smtClean="0">
                <a:solidFill>
                  <a:schemeClr val="tx1"/>
                </a:solidFill>
              </a:rPr>
              <a:t>API, PLC, RTU, IED (intelligent electronic devices): </a:t>
            </a:r>
            <a:r>
              <a:rPr lang="en-CA" u="sng" dirty="0" err="1" smtClean="0">
                <a:solidFill>
                  <a:schemeClr val="tx1"/>
                </a:solidFill>
              </a:rPr>
              <a:t>sur</a:t>
            </a:r>
            <a:r>
              <a:rPr lang="en-CA" u="sng" dirty="0" smtClean="0">
                <a:solidFill>
                  <a:schemeClr val="tx1"/>
                </a:solidFill>
              </a:rPr>
              <a:t> le terrain</a:t>
            </a:r>
          </a:p>
          <a:p>
            <a:pPr marL="201168" lvl="1" indent="0">
              <a:buNone/>
            </a:pPr>
            <a:r>
              <a:rPr lang="en-CA" dirty="0" smtClean="0">
                <a:solidFill>
                  <a:schemeClr val="tx1"/>
                </a:solidFill>
              </a:rPr>
              <a:t>(Les IED </a:t>
            </a:r>
            <a:r>
              <a:rPr lang="en-CA" dirty="0" err="1" smtClean="0">
                <a:solidFill>
                  <a:schemeClr val="tx1"/>
                </a:solidFill>
              </a:rPr>
              <a:t>sont</a:t>
            </a:r>
            <a:r>
              <a:rPr lang="en-CA" dirty="0" smtClean="0">
                <a:solidFill>
                  <a:schemeClr val="tx1"/>
                </a:solidFill>
              </a:rPr>
              <a:t> des </a:t>
            </a:r>
            <a:r>
              <a:rPr lang="en-CA" dirty="0" err="1" smtClean="0">
                <a:solidFill>
                  <a:schemeClr val="tx1"/>
                </a:solidFill>
              </a:rPr>
              <a:t>équipement</a:t>
            </a:r>
            <a:r>
              <a:rPr lang="en-CA" dirty="0" smtClean="0">
                <a:solidFill>
                  <a:schemeClr val="tx1"/>
                </a:solidFill>
              </a:rPr>
              <a:t> de </a:t>
            </a:r>
            <a:r>
              <a:rPr lang="en-CA" dirty="0" err="1" smtClean="0">
                <a:solidFill>
                  <a:schemeClr val="tx1"/>
                </a:solidFill>
              </a:rPr>
              <a:t>mesure</a:t>
            </a:r>
            <a:r>
              <a:rPr lang="en-CA" dirty="0" smtClean="0">
                <a:solidFill>
                  <a:schemeClr val="tx1"/>
                </a:solidFill>
              </a:rPr>
              <a:t> intelligent, des </a:t>
            </a:r>
            <a:r>
              <a:rPr lang="en-CA" dirty="0" err="1" smtClean="0">
                <a:solidFill>
                  <a:schemeClr val="tx1"/>
                </a:solidFill>
              </a:rPr>
              <a:t>actualisateurs</a:t>
            </a:r>
            <a:r>
              <a:rPr lang="en-CA" dirty="0" smtClean="0">
                <a:solidFill>
                  <a:schemeClr val="tx1"/>
                </a:solidFill>
              </a:rPr>
              <a:t>. </a:t>
            </a:r>
            <a:r>
              <a:rPr lang="en-CA" dirty="0" err="1" smtClean="0">
                <a:solidFill>
                  <a:schemeClr val="tx1"/>
                </a:solidFill>
              </a:rPr>
              <a:t>Ils</a:t>
            </a:r>
            <a:r>
              <a:rPr lang="en-CA" dirty="0" smtClean="0">
                <a:solidFill>
                  <a:schemeClr val="tx1"/>
                </a:solidFill>
              </a:rPr>
              <a:t> </a:t>
            </a:r>
            <a:r>
              <a:rPr lang="en-CA" dirty="0" err="1" smtClean="0">
                <a:solidFill>
                  <a:schemeClr val="tx1"/>
                </a:solidFill>
              </a:rPr>
              <a:t>sont</a:t>
            </a:r>
            <a:r>
              <a:rPr lang="en-CA" dirty="0" smtClean="0">
                <a:solidFill>
                  <a:schemeClr val="tx1"/>
                </a:solidFill>
              </a:rPr>
              <a:t> </a:t>
            </a:r>
            <a:r>
              <a:rPr lang="en-CA" dirty="0" err="1" smtClean="0">
                <a:solidFill>
                  <a:schemeClr val="tx1"/>
                </a:solidFill>
              </a:rPr>
              <a:t>capables</a:t>
            </a:r>
            <a:r>
              <a:rPr lang="en-CA" dirty="0" smtClean="0">
                <a:solidFill>
                  <a:schemeClr val="tx1"/>
                </a:solidFill>
              </a:rPr>
              <a:t> de </a:t>
            </a:r>
            <a:r>
              <a:rPr lang="en-CA" dirty="0" err="1" smtClean="0">
                <a:solidFill>
                  <a:schemeClr val="tx1"/>
                </a:solidFill>
              </a:rPr>
              <a:t>traiter</a:t>
            </a:r>
            <a:r>
              <a:rPr lang="en-CA" dirty="0" smtClean="0">
                <a:solidFill>
                  <a:schemeClr val="tx1"/>
                </a:solidFill>
              </a:rPr>
              <a:t> </a:t>
            </a:r>
            <a:r>
              <a:rPr lang="en-CA" dirty="0" err="1" smtClean="0">
                <a:solidFill>
                  <a:schemeClr val="tx1"/>
                </a:solidFill>
              </a:rPr>
              <a:t>l’information</a:t>
            </a:r>
            <a:r>
              <a:rPr lang="en-CA" dirty="0" smtClean="0">
                <a:solidFill>
                  <a:schemeClr val="tx1"/>
                </a:solidFill>
              </a:rPr>
              <a:t> et la </a:t>
            </a:r>
            <a:r>
              <a:rPr lang="en-CA" dirty="0" err="1" smtClean="0">
                <a:solidFill>
                  <a:schemeClr val="tx1"/>
                </a:solidFill>
              </a:rPr>
              <a:t>communiquer</a:t>
            </a:r>
            <a:r>
              <a:rPr lang="en-CA" dirty="0" smtClean="0">
                <a:solidFill>
                  <a:schemeClr val="tx1"/>
                </a:solidFill>
              </a:rPr>
              <a:t>)</a:t>
            </a:r>
          </a:p>
          <a:p>
            <a:pPr lvl="1">
              <a:buFont typeface="Wingdings" panose="05000000000000000000" pitchFamily="2" charset="2"/>
              <a:buChar char="Ø"/>
            </a:pPr>
            <a:r>
              <a:rPr lang="en-CA" dirty="0" err="1" smtClean="0">
                <a:solidFill>
                  <a:schemeClr val="tx1"/>
                </a:solidFill>
              </a:rPr>
              <a:t>Réseau</a:t>
            </a:r>
            <a:r>
              <a:rPr lang="en-CA" dirty="0" smtClean="0">
                <a:solidFill>
                  <a:schemeClr val="tx1"/>
                </a:solidFill>
              </a:rPr>
              <a:t> de communication</a:t>
            </a:r>
          </a:p>
          <a:p>
            <a:endParaRPr lang="en-CA" dirty="0">
              <a:solidFill>
                <a:schemeClr val="tx1"/>
              </a:solidFill>
            </a:endParaRPr>
          </a:p>
        </p:txBody>
      </p:sp>
      <p:sp>
        <p:nvSpPr>
          <p:cNvPr id="6" name="Title 2"/>
          <p:cNvSpPr txBox="1">
            <a:spLocks/>
          </p:cNvSpPr>
          <p:nvPr/>
        </p:nvSpPr>
        <p:spPr>
          <a:xfrm>
            <a:off x="282362" y="894865"/>
            <a:ext cx="8229600" cy="376528"/>
          </a:xfrm>
          <a:prstGeom prst="rect">
            <a:avLst/>
          </a:prstGeom>
        </p:spPr>
        <p:txBody>
          <a:bodyPr>
            <a:normAutofit fontScale="97500"/>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CA" sz="1800" b="1" dirty="0" smtClean="0">
                <a:solidFill>
                  <a:schemeClr val="tx1"/>
                </a:solidFill>
                <a:latin typeface="Cambria" panose="02040503050406030204" pitchFamily="18" charset="0"/>
              </a:rPr>
              <a:t>Architecture </a:t>
            </a:r>
            <a:r>
              <a:rPr lang="en-CA" sz="1800" b="1" dirty="0" err="1" smtClean="0">
                <a:solidFill>
                  <a:schemeClr val="tx1"/>
                </a:solidFill>
                <a:latin typeface="Cambria" panose="02040503050406030204" pitchFamily="18" charset="0"/>
              </a:rPr>
              <a:t>globale</a:t>
            </a:r>
            <a:r>
              <a:rPr lang="en-CA" sz="1800" b="1" dirty="0" smtClean="0">
                <a:solidFill>
                  <a:schemeClr val="tx1"/>
                </a:solidFill>
                <a:latin typeface="Cambria" panose="02040503050406030204" pitchFamily="18" charset="0"/>
              </a:rPr>
              <a:t> d’un </a:t>
            </a:r>
            <a:r>
              <a:rPr lang="en-CA" sz="1800" b="1" dirty="0" err="1" smtClean="0">
                <a:solidFill>
                  <a:schemeClr val="tx1"/>
                </a:solidFill>
                <a:latin typeface="Cambria" panose="02040503050406030204" pitchFamily="18" charset="0"/>
              </a:rPr>
              <a:t>système</a:t>
            </a:r>
            <a:r>
              <a:rPr lang="en-CA" sz="1800" b="1" dirty="0" smtClean="0">
                <a:solidFill>
                  <a:schemeClr val="tx1"/>
                </a:solidFill>
                <a:latin typeface="Cambria" panose="02040503050406030204" pitchFamily="18" charset="0"/>
              </a:rPr>
              <a:t> SCADA</a:t>
            </a:r>
            <a:endParaRPr lang="en-CA" sz="1800" b="1" dirty="0">
              <a:solidFill>
                <a:schemeClr val="tx1"/>
              </a:solidFill>
              <a:latin typeface="Cambria" panose="02040503050406030204" pitchFamily="18" charset="0"/>
            </a:endParaRPr>
          </a:p>
        </p:txBody>
      </p:sp>
      <p:pic>
        <p:nvPicPr>
          <p:cNvPr id="7" name="Picture 2"/>
          <p:cNvPicPr>
            <a:picLocks noChangeAspect="1" noChangeArrowheads="1"/>
          </p:cNvPicPr>
          <p:nvPr/>
        </p:nvPicPr>
        <p:blipFill>
          <a:blip r:embed="rId2" cstate="print"/>
          <a:srcRect/>
          <a:stretch>
            <a:fillRect/>
          </a:stretch>
        </p:blipFill>
        <p:spPr bwMode="auto">
          <a:xfrm>
            <a:off x="5542" y="3213516"/>
            <a:ext cx="9138458" cy="3212976"/>
          </a:xfrm>
          <a:prstGeom prst="rect">
            <a:avLst/>
          </a:prstGeom>
          <a:noFill/>
          <a:ln w="9525">
            <a:noFill/>
            <a:miter lim="800000"/>
            <a:headEnd/>
            <a:tailEnd/>
          </a:ln>
        </p:spPr>
      </p:pic>
      <p:sp>
        <p:nvSpPr>
          <p:cNvPr id="8" name="Slide Number Placeholder 4"/>
          <p:cNvSpPr>
            <a:spLocks noGrp="1"/>
          </p:cNvSpPr>
          <p:nvPr>
            <p:ph type="sldNum" sz="quarter" idx="12"/>
          </p:nvPr>
        </p:nvSpPr>
        <p:spPr>
          <a:xfrm>
            <a:off x="8647272" y="6407944"/>
            <a:ext cx="365760" cy="365125"/>
          </a:xfrm>
        </p:spPr>
        <p:txBody>
          <a:bodyPr/>
          <a:lstStyle/>
          <a:p>
            <a:fld id="{8B5603DB-F86F-4A96-8483-4BCCD9C9FE5E}" type="slidenum">
              <a:rPr lang="en-CA" smtClean="0"/>
              <a:pPr/>
              <a:t>36</a:t>
            </a:fld>
            <a:endParaRPr lang="en-CA"/>
          </a:p>
        </p:txBody>
      </p:sp>
      <p:sp>
        <p:nvSpPr>
          <p:cNvPr id="9" name="Rectangle 8"/>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 SCADA dans un Smart </a:t>
            </a:r>
            <a:r>
              <a:rPr lang="fr-FR" sz="2000" b="1" dirty="0" err="1">
                <a:latin typeface="Cambria" panose="02040503050406030204" pitchFamily="18" charset="0"/>
              </a:rPr>
              <a:t>Grid</a:t>
            </a:r>
            <a:r>
              <a:rPr lang="fr-FR" sz="2000" b="1" dirty="0">
                <a:latin typeface="Cambria" panose="02040503050406030204" pitchFamily="18" charset="0"/>
              </a:rPr>
              <a:t>?</a:t>
            </a:r>
          </a:p>
        </p:txBody>
      </p:sp>
      <p:sp>
        <p:nvSpPr>
          <p:cNvPr id="10" name="Rectangle 9"/>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Tree>
    <p:extLst>
      <p:ext uri="{BB962C8B-B14F-4D97-AF65-F5344CB8AC3E}">
        <p14:creationId xmlns:p14="http://schemas.microsoft.com/office/powerpoint/2010/main" val="3732391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 SCADA dans un Smart </a:t>
            </a:r>
            <a:r>
              <a:rPr lang="fr-FR" sz="2000" b="1" dirty="0" err="1" smtClean="0">
                <a:latin typeface="Cambria" panose="02040503050406030204" pitchFamily="18" charset="0"/>
              </a:rPr>
              <a:t>Grid</a:t>
            </a:r>
            <a:endParaRPr lang="fr-FR" sz="2000" b="1" dirty="0">
              <a:latin typeface="Cambria" panose="02040503050406030204" pitchFamily="18" charset="0"/>
            </a:endParaRPr>
          </a:p>
        </p:txBody>
      </p:sp>
      <p:sp>
        <p:nvSpPr>
          <p:cNvPr id="3" name="Rectangle 2"/>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4" name="ZoneTexte 3"/>
          <p:cNvSpPr txBox="1"/>
          <p:nvPr/>
        </p:nvSpPr>
        <p:spPr>
          <a:xfrm>
            <a:off x="153578" y="899429"/>
            <a:ext cx="8836309" cy="369332"/>
          </a:xfrm>
          <a:prstGeom prst="rect">
            <a:avLst/>
          </a:prstGeom>
          <a:solidFill>
            <a:srgbClr val="92D050"/>
          </a:solidFill>
        </p:spPr>
        <p:txBody>
          <a:bodyPr wrap="square" rtlCol="0">
            <a:spAutoFit/>
          </a:bodyPr>
          <a:lstStyle/>
          <a:p>
            <a:r>
              <a:rPr lang="fr-FR" dirty="0" smtClean="0"/>
              <a:t>Composants sur le terrain</a:t>
            </a:r>
            <a:endParaRPr lang="fr-FR" dirty="0"/>
          </a:p>
        </p:txBody>
      </p:sp>
      <p:sp>
        <p:nvSpPr>
          <p:cNvPr id="5" name="Content Placeholder 1"/>
          <p:cNvSpPr txBox="1">
            <a:spLocks/>
          </p:cNvSpPr>
          <p:nvPr/>
        </p:nvSpPr>
        <p:spPr>
          <a:xfrm>
            <a:off x="0" y="1369315"/>
            <a:ext cx="8229600" cy="1524942"/>
          </a:xfrm>
          <a:prstGeom prst="rect">
            <a:avLst/>
          </a:prstGeom>
        </p:spPr>
        <p:txBody>
          <a:bodyPr>
            <a:normAutofit lnSpcReduction="10000"/>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CA" sz="1400" dirty="0" err="1" smtClean="0">
                <a:solidFill>
                  <a:schemeClr val="tx1"/>
                </a:solidFill>
                <a:latin typeface="Cambria" panose="02040503050406030204" pitchFamily="18" charset="0"/>
              </a:rPr>
              <a:t>Mesure</a:t>
            </a:r>
            <a:r>
              <a:rPr lang="en-CA" sz="1400" dirty="0">
                <a:solidFill>
                  <a:schemeClr val="tx1"/>
                </a:solidFill>
                <a:latin typeface="Cambria" panose="02040503050406030204" pitchFamily="18" charset="0"/>
              </a:rPr>
              <a:t> </a:t>
            </a:r>
            <a:r>
              <a:rPr lang="en-CA" sz="1400" dirty="0" smtClean="0">
                <a:solidFill>
                  <a:schemeClr val="tx1"/>
                </a:solidFill>
                <a:latin typeface="Cambria" panose="02040503050406030204" pitchFamily="18" charset="0"/>
              </a:rPr>
              <a:t>et acquisition des </a:t>
            </a:r>
            <a:r>
              <a:rPr lang="en-CA" sz="1400" dirty="0" err="1" smtClean="0">
                <a:solidFill>
                  <a:schemeClr val="tx1"/>
                </a:solidFill>
                <a:latin typeface="Cambria" panose="02040503050406030204" pitchFamily="18" charset="0"/>
              </a:rPr>
              <a:t>données</a:t>
            </a:r>
            <a:r>
              <a:rPr lang="en-CA" sz="1400" dirty="0" smtClean="0">
                <a:solidFill>
                  <a:schemeClr val="tx1"/>
                </a:solidFill>
                <a:latin typeface="Cambria" panose="02040503050406030204" pitchFamily="18" charset="0"/>
              </a:rPr>
              <a:t> de </a:t>
            </a:r>
            <a:r>
              <a:rPr lang="en-CA" sz="1400" dirty="0" err="1" smtClean="0">
                <a:solidFill>
                  <a:schemeClr val="tx1"/>
                </a:solidFill>
                <a:latin typeface="Cambria" panose="02040503050406030204" pitchFamily="18" charset="0"/>
              </a:rPr>
              <a:t>mesure</a:t>
            </a:r>
            <a:r>
              <a:rPr lang="en-CA" sz="1400" dirty="0" smtClean="0">
                <a:solidFill>
                  <a:schemeClr val="tx1"/>
                </a:solidFill>
                <a:latin typeface="Cambria" panose="02040503050406030204" pitchFamily="18" charset="0"/>
              </a:rPr>
              <a:t> à </a:t>
            </a:r>
            <a:r>
              <a:rPr lang="en-CA" sz="1400" dirty="0" err="1" smtClean="0">
                <a:solidFill>
                  <a:schemeClr val="tx1"/>
                </a:solidFill>
                <a:latin typeface="Cambria" panose="02040503050406030204" pitchFamily="18" charset="0"/>
              </a:rPr>
              <a:t>partir</a:t>
            </a:r>
            <a:r>
              <a:rPr lang="en-CA" sz="1400" dirty="0" smtClean="0">
                <a:solidFill>
                  <a:schemeClr val="tx1"/>
                </a:solidFill>
                <a:latin typeface="Cambria" panose="02040503050406030204" pitchFamily="18" charset="0"/>
              </a:rPr>
              <a:t> des </a:t>
            </a:r>
            <a:r>
              <a:rPr lang="en-CA" sz="1400" dirty="0" err="1" smtClean="0">
                <a:solidFill>
                  <a:schemeClr val="tx1"/>
                </a:solidFill>
                <a:latin typeface="Cambria" panose="02040503050406030204" pitchFamily="18" charset="0"/>
              </a:rPr>
              <a:t>relais</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ou</a:t>
            </a:r>
            <a:endParaRPr lang="en-CA" sz="1400" dirty="0" smtClean="0">
              <a:solidFill>
                <a:schemeClr val="tx1"/>
              </a:solidFill>
              <a:latin typeface="Cambria" panose="02040503050406030204" pitchFamily="18" charset="0"/>
            </a:endParaRPr>
          </a:p>
          <a:p>
            <a:pPr>
              <a:buFont typeface="Wingdings" panose="05000000000000000000" pitchFamily="2" charset="2"/>
              <a:buChar char="§"/>
            </a:pPr>
            <a:r>
              <a:rPr lang="en-CA" sz="1400" dirty="0" err="1" smtClean="0">
                <a:solidFill>
                  <a:schemeClr val="tx1"/>
                </a:solidFill>
                <a:latin typeface="Cambria" panose="02040503050406030204" pitchFamily="18" charset="0"/>
              </a:rPr>
              <a:t>Convesion</a:t>
            </a:r>
            <a:r>
              <a:rPr lang="en-CA" sz="1400" dirty="0" smtClean="0">
                <a:solidFill>
                  <a:schemeClr val="tx1"/>
                </a:solidFill>
                <a:latin typeface="Cambria" panose="02040503050406030204" pitchFamily="18" charset="0"/>
              </a:rPr>
              <a:t> de </a:t>
            </a:r>
            <a:r>
              <a:rPr lang="en-CA" sz="1400" dirty="0" err="1" smtClean="0">
                <a:solidFill>
                  <a:schemeClr val="tx1"/>
                </a:solidFill>
                <a:latin typeface="Cambria" panose="02040503050406030204" pitchFamily="18" charset="0"/>
              </a:rPr>
              <a:t>mesure</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en</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signaux</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numériques</a:t>
            </a:r>
            <a:endParaRPr lang="en-CA" sz="1400" dirty="0" smtClean="0">
              <a:solidFill>
                <a:schemeClr val="tx1"/>
              </a:solidFill>
              <a:latin typeface="Cambria" panose="02040503050406030204" pitchFamily="18" charset="0"/>
            </a:endParaRPr>
          </a:p>
          <a:p>
            <a:pPr>
              <a:buFont typeface="Wingdings" panose="05000000000000000000" pitchFamily="2" charset="2"/>
              <a:buChar char="§"/>
            </a:pPr>
            <a:r>
              <a:rPr lang="en-CA" sz="1400" dirty="0" err="1" smtClean="0">
                <a:solidFill>
                  <a:schemeClr val="tx1"/>
                </a:solidFill>
                <a:latin typeface="Cambria" panose="02040503050406030204" pitchFamily="18" charset="0"/>
              </a:rPr>
              <a:t>Echange</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d’information</a:t>
            </a:r>
            <a:r>
              <a:rPr lang="en-CA" sz="1400" dirty="0" smtClean="0">
                <a:solidFill>
                  <a:schemeClr val="tx1"/>
                </a:solidFill>
                <a:latin typeface="Cambria" panose="02040503050406030204" pitchFamily="18" charset="0"/>
              </a:rPr>
              <a:t> avec le MTU et RTU / avec </a:t>
            </a:r>
            <a:r>
              <a:rPr lang="en-CA" sz="1400" dirty="0" err="1" smtClean="0">
                <a:solidFill>
                  <a:schemeClr val="tx1"/>
                </a:solidFill>
                <a:latin typeface="Cambria" panose="02040503050406030204" pitchFamily="18" charset="0"/>
              </a:rPr>
              <a:t>d’autre</a:t>
            </a:r>
            <a:r>
              <a:rPr lang="en-CA" sz="1400" dirty="0" smtClean="0">
                <a:solidFill>
                  <a:schemeClr val="tx1"/>
                </a:solidFill>
                <a:latin typeface="Cambria" panose="02040503050406030204" pitchFamily="18" charset="0"/>
              </a:rPr>
              <a:t> stations </a:t>
            </a:r>
            <a:r>
              <a:rPr lang="en-CA" sz="1400" dirty="0" err="1" smtClean="0">
                <a:solidFill>
                  <a:schemeClr val="tx1"/>
                </a:solidFill>
                <a:latin typeface="Cambria" panose="02040503050406030204" pitchFamily="18" charset="0"/>
              </a:rPr>
              <a:t>si</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nécessaire</a:t>
            </a:r>
            <a:endParaRPr lang="en-CA" sz="1400" dirty="0" smtClean="0">
              <a:solidFill>
                <a:schemeClr val="tx1"/>
              </a:solidFill>
              <a:latin typeface="Cambria" panose="02040503050406030204" pitchFamily="18" charset="0"/>
            </a:endParaRPr>
          </a:p>
          <a:p>
            <a:pPr>
              <a:buFont typeface="Wingdings" panose="05000000000000000000" pitchFamily="2" charset="2"/>
              <a:buChar char="§"/>
            </a:pPr>
            <a:r>
              <a:rPr lang="en-CA" sz="1400" dirty="0" err="1" smtClean="0">
                <a:solidFill>
                  <a:schemeClr val="tx1"/>
                </a:solidFill>
                <a:latin typeface="Cambria" panose="02040503050406030204" pitchFamily="18" charset="0"/>
              </a:rPr>
              <a:t>Recevoir</a:t>
            </a:r>
            <a:r>
              <a:rPr lang="en-CA" sz="1400" dirty="0" smtClean="0">
                <a:solidFill>
                  <a:schemeClr val="tx1"/>
                </a:solidFill>
                <a:latin typeface="Cambria" panose="02040503050406030204" pitchFamily="18" charset="0"/>
              </a:rPr>
              <a:t> et </a:t>
            </a:r>
            <a:r>
              <a:rPr lang="en-CA" sz="1400" dirty="0" err="1" smtClean="0">
                <a:solidFill>
                  <a:schemeClr val="tx1"/>
                </a:solidFill>
                <a:latin typeface="Cambria" panose="02040503050406030204" pitchFamily="18" charset="0"/>
              </a:rPr>
              <a:t>excuter</a:t>
            </a:r>
            <a:r>
              <a:rPr lang="en-CA" sz="1400" dirty="0" smtClean="0">
                <a:solidFill>
                  <a:schemeClr val="tx1"/>
                </a:solidFill>
                <a:latin typeface="Cambria" panose="02040503050406030204" pitchFamily="18" charset="0"/>
              </a:rPr>
              <a:t> les </a:t>
            </a:r>
            <a:r>
              <a:rPr lang="en-CA" sz="1400" dirty="0" err="1" smtClean="0">
                <a:solidFill>
                  <a:schemeClr val="tx1"/>
                </a:solidFill>
                <a:latin typeface="Cambria" panose="02040503050406030204" pitchFamily="18" charset="0"/>
              </a:rPr>
              <a:t>ordre</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émannant</a:t>
            </a:r>
            <a:r>
              <a:rPr lang="en-CA" sz="1400" dirty="0" smtClean="0">
                <a:solidFill>
                  <a:schemeClr val="tx1"/>
                </a:solidFill>
                <a:latin typeface="Cambria" panose="02040503050406030204" pitchFamily="18" charset="0"/>
              </a:rPr>
              <a:t> du MTU (</a:t>
            </a:r>
            <a:r>
              <a:rPr lang="en-CA" sz="1400" dirty="0" err="1" smtClean="0">
                <a:solidFill>
                  <a:schemeClr val="tx1"/>
                </a:solidFill>
                <a:latin typeface="Cambria" panose="02040503050406030204" pitchFamily="18" charset="0"/>
              </a:rPr>
              <a:t>ouverture</a:t>
            </a:r>
            <a:r>
              <a:rPr lang="en-CA" sz="1400" dirty="0">
                <a:solidFill>
                  <a:schemeClr val="tx1"/>
                </a:solidFill>
                <a:latin typeface="Cambria" panose="02040503050406030204" pitchFamily="18" charset="0"/>
              </a:rPr>
              <a:t> </a:t>
            </a:r>
            <a:r>
              <a:rPr lang="en-CA" sz="1400" dirty="0" smtClean="0">
                <a:solidFill>
                  <a:schemeClr val="tx1"/>
                </a:solidFill>
                <a:latin typeface="Cambria" panose="02040503050406030204" pitchFamily="18" charset="0"/>
              </a:rPr>
              <a:t>et </a:t>
            </a:r>
            <a:r>
              <a:rPr lang="en-CA" sz="1400" dirty="0" err="1" smtClean="0">
                <a:solidFill>
                  <a:schemeClr val="tx1"/>
                </a:solidFill>
                <a:latin typeface="Cambria" panose="02040503050406030204" pitchFamily="18" charset="0"/>
              </a:rPr>
              <a:t>fermeture</a:t>
            </a:r>
            <a:r>
              <a:rPr lang="en-CA" sz="1400" dirty="0" smtClean="0">
                <a:solidFill>
                  <a:schemeClr val="tx1"/>
                </a:solidFill>
                <a:latin typeface="Cambria" panose="02040503050406030204" pitchFamily="18" charset="0"/>
              </a:rPr>
              <a:t> de circuit, control de tension, ,,,</a:t>
            </a:r>
            <a:r>
              <a:rPr lang="en-CA" sz="1400" dirty="0" err="1" smtClean="0">
                <a:solidFill>
                  <a:schemeClr val="tx1"/>
                </a:solidFill>
                <a:latin typeface="Cambria" panose="02040503050406030204" pitchFamily="18" charset="0"/>
              </a:rPr>
              <a:t>etc</a:t>
            </a:r>
            <a:r>
              <a:rPr lang="en-CA" sz="1400" dirty="0" smtClean="0">
                <a:solidFill>
                  <a:schemeClr val="tx1"/>
                </a:solidFill>
                <a:latin typeface="Cambria" panose="02040503050406030204" pitchFamily="18" charset="0"/>
              </a:rPr>
              <a:t>)</a:t>
            </a:r>
            <a:endParaRPr lang="en-CA" sz="1400" dirty="0">
              <a:solidFill>
                <a:schemeClr val="tx1"/>
              </a:solidFill>
              <a:latin typeface="Cambria" panose="02040503050406030204" pitchFamily="18" charset="0"/>
            </a:endParaRPr>
          </a:p>
        </p:txBody>
      </p:sp>
      <p:sp>
        <p:nvSpPr>
          <p:cNvPr id="6" name="Rectangle 5"/>
          <p:cNvSpPr/>
          <p:nvPr/>
        </p:nvSpPr>
        <p:spPr>
          <a:xfrm>
            <a:off x="3381557" y="3829795"/>
            <a:ext cx="2160240" cy="1008112"/>
          </a:xfrm>
          <a:prstGeom prst="rect">
            <a:avLst/>
          </a:prstGeom>
        </p:spPr>
        <p:style>
          <a:lnRef idx="2">
            <a:schemeClr val="accent1"/>
          </a:lnRef>
          <a:fillRef idx="1">
            <a:schemeClr val="lt1"/>
          </a:fillRef>
          <a:effectRef idx="0">
            <a:schemeClr val="accent1"/>
          </a:effectRef>
          <a:fontRef idx="minor">
            <a:schemeClr val="dk1"/>
          </a:fontRef>
        </p:style>
        <p:txBody>
          <a:bodyPr rtlCol="0" anchor="ctr"/>
          <a:lstStyle/>
          <a:p>
            <a:pPr algn="ctr"/>
            <a:r>
              <a:rPr lang="en-CA" dirty="0" smtClean="0"/>
              <a:t>RTU, PLC, IED</a:t>
            </a:r>
            <a:endParaRPr lang="en-CA" dirty="0"/>
          </a:p>
        </p:txBody>
      </p:sp>
      <p:sp>
        <p:nvSpPr>
          <p:cNvPr id="7" name="Up-Down Arrow 8"/>
          <p:cNvSpPr/>
          <p:nvPr/>
        </p:nvSpPr>
        <p:spPr>
          <a:xfrm flipH="1">
            <a:off x="4209649" y="4828615"/>
            <a:ext cx="432048" cy="576064"/>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8" name="TextBox 10"/>
          <p:cNvSpPr txBox="1"/>
          <p:nvPr/>
        </p:nvSpPr>
        <p:spPr>
          <a:xfrm>
            <a:off x="3827123" y="5332671"/>
            <a:ext cx="1584176" cy="923330"/>
          </a:xfrm>
          <a:prstGeom prst="rect">
            <a:avLst/>
          </a:prstGeom>
          <a:noFill/>
        </p:spPr>
        <p:txBody>
          <a:bodyPr wrap="square" rtlCol="0">
            <a:spAutoFit/>
          </a:bodyPr>
          <a:lstStyle/>
          <a:p>
            <a:r>
              <a:rPr lang="en-CA" dirty="0" err="1" smtClean="0"/>
              <a:t>Mesures</a:t>
            </a:r>
            <a:r>
              <a:rPr lang="en-CA" dirty="0" smtClean="0"/>
              <a:t>, </a:t>
            </a:r>
            <a:r>
              <a:rPr lang="en-CA" dirty="0" err="1" smtClean="0"/>
              <a:t>télémseure</a:t>
            </a:r>
            <a:r>
              <a:rPr lang="en-CA" dirty="0" smtClean="0"/>
              <a:t>, </a:t>
            </a:r>
            <a:r>
              <a:rPr lang="en-CA" dirty="0" err="1" smtClean="0"/>
              <a:t>relais</a:t>
            </a:r>
            <a:endParaRPr lang="en-CA" dirty="0"/>
          </a:p>
        </p:txBody>
      </p:sp>
      <p:sp>
        <p:nvSpPr>
          <p:cNvPr id="9" name="Up Arrow 12"/>
          <p:cNvSpPr/>
          <p:nvPr/>
        </p:nvSpPr>
        <p:spPr>
          <a:xfrm>
            <a:off x="4281657" y="3244439"/>
            <a:ext cx="360040" cy="576064"/>
          </a:xfrm>
          <a:prstGeom prs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p>
        </p:txBody>
      </p:sp>
      <p:sp>
        <p:nvSpPr>
          <p:cNvPr id="10" name="TextBox 14"/>
          <p:cNvSpPr txBox="1"/>
          <p:nvPr/>
        </p:nvSpPr>
        <p:spPr>
          <a:xfrm>
            <a:off x="3872095" y="2935614"/>
            <a:ext cx="1539204" cy="369332"/>
          </a:xfrm>
          <a:prstGeom prst="rect">
            <a:avLst/>
          </a:prstGeom>
          <a:noFill/>
        </p:spPr>
        <p:txBody>
          <a:bodyPr wrap="none" rtlCol="0">
            <a:spAutoFit/>
          </a:bodyPr>
          <a:lstStyle/>
          <a:p>
            <a:r>
              <a:rPr lang="en-CA" dirty="0" smtClean="0">
                <a:solidFill>
                  <a:srgbClr val="FF0000"/>
                </a:solidFill>
              </a:rPr>
              <a:t>SCADA MTU</a:t>
            </a:r>
            <a:endParaRPr lang="en-CA" dirty="0">
              <a:solidFill>
                <a:srgbClr val="FF0000"/>
              </a:solidFill>
            </a:endParaRPr>
          </a:p>
        </p:txBody>
      </p:sp>
      <p:sp>
        <p:nvSpPr>
          <p:cNvPr id="11" name="Bent Arrow 16"/>
          <p:cNvSpPr/>
          <p:nvPr/>
        </p:nvSpPr>
        <p:spPr>
          <a:xfrm rot="10800000">
            <a:off x="5505793" y="3172431"/>
            <a:ext cx="576064" cy="1368152"/>
          </a:xfrm>
          <a:prstGeom prst="ben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CA">
              <a:solidFill>
                <a:schemeClr val="tx1"/>
              </a:solidFill>
            </a:endParaRPr>
          </a:p>
        </p:txBody>
      </p:sp>
      <p:sp>
        <p:nvSpPr>
          <p:cNvPr id="12" name="TextBox 17"/>
          <p:cNvSpPr txBox="1"/>
          <p:nvPr/>
        </p:nvSpPr>
        <p:spPr>
          <a:xfrm>
            <a:off x="6081857" y="3964519"/>
            <a:ext cx="1368152" cy="369332"/>
          </a:xfrm>
          <a:prstGeom prst="rect">
            <a:avLst/>
          </a:prstGeom>
          <a:noFill/>
        </p:spPr>
        <p:txBody>
          <a:bodyPr wrap="square" rtlCol="0">
            <a:spAutoFit/>
          </a:bodyPr>
          <a:lstStyle/>
          <a:p>
            <a:r>
              <a:rPr lang="en-CA" dirty="0" err="1" smtClean="0"/>
              <a:t>Consignes</a:t>
            </a:r>
            <a:endParaRPr lang="en-CA" dirty="0"/>
          </a:p>
        </p:txBody>
      </p:sp>
      <p:sp>
        <p:nvSpPr>
          <p:cNvPr id="13" name="Double Brace 18"/>
          <p:cNvSpPr/>
          <p:nvPr/>
        </p:nvSpPr>
        <p:spPr>
          <a:xfrm>
            <a:off x="3201537" y="4828615"/>
            <a:ext cx="2520280" cy="504056"/>
          </a:xfrm>
          <a:prstGeom prst="bracePair">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lang="en-CA" dirty="0">
              <a:solidFill>
                <a:srgbClr val="FF0000"/>
              </a:solidFill>
            </a:endParaRPr>
          </a:p>
        </p:txBody>
      </p:sp>
      <p:sp>
        <p:nvSpPr>
          <p:cNvPr id="14" name="TextBox 19"/>
          <p:cNvSpPr txBox="1"/>
          <p:nvPr/>
        </p:nvSpPr>
        <p:spPr>
          <a:xfrm>
            <a:off x="2534175" y="4891331"/>
            <a:ext cx="667362" cy="369332"/>
          </a:xfrm>
          <a:prstGeom prst="rect">
            <a:avLst/>
          </a:prstGeom>
          <a:noFill/>
        </p:spPr>
        <p:txBody>
          <a:bodyPr wrap="none" rtlCol="0">
            <a:spAutoFit/>
          </a:bodyPr>
          <a:lstStyle/>
          <a:p>
            <a:r>
              <a:rPr lang="en-CA" dirty="0" smtClean="0"/>
              <a:t>Ports</a:t>
            </a:r>
            <a:endParaRPr lang="en-CA" dirty="0"/>
          </a:p>
        </p:txBody>
      </p:sp>
    </p:spTree>
    <p:extLst>
      <p:ext uri="{BB962C8B-B14F-4D97-AF65-F5344CB8AC3E}">
        <p14:creationId xmlns:p14="http://schemas.microsoft.com/office/powerpoint/2010/main" val="22678901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0677" y="1431181"/>
            <a:ext cx="2766416" cy="19677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ZoneTexte 2"/>
          <p:cNvSpPr txBox="1"/>
          <p:nvPr/>
        </p:nvSpPr>
        <p:spPr>
          <a:xfrm>
            <a:off x="634276" y="3527713"/>
            <a:ext cx="1410282" cy="369332"/>
          </a:xfrm>
          <a:prstGeom prst="rect">
            <a:avLst/>
          </a:prstGeom>
          <a:noFill/>
        </p:spPr>
        <p:txBody>
          <a:bodyPr wrap="square" rtlCol="0">
            <a:spAutoFit/>
          </a:bodyPr>
          <a:lstStyle/>
          <a:p>
            <a:r>
              <a:rPr lang="fr-FR" dirty="0" smtClean="0"/>
              <a:t>Exemple RTU </a:t>
            </a:r>
            <a:endParaRPr lang="fr-FR" dirty="0"/>
          </a:p>
        </p:txBody>
      </p:sp>
      <p:pic>
        <p:nvPicPr>
          <p:cNvPr id="4"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874309" y="4642303"/>
            <a:ext cx="6842976" cy="101750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5" name="Rectangle 4"/>
          <p:cNvSpPr/>
          <p:nvPr/>
        </p:nvSpPr>
        <p:spPr>
          <a:xfrm>
            <a:off x="3262044" y="1399292"/>
            <a:ext cx="4572000" cy="954107"/>
          </a:xfrm>
          <a:prstGeom prst="rect">
            <a:avLst/>
          </a:prstGeom>
        </p:spPr>
        <p:txBody>
          <a:bodyPr>
            <a:spAutoFit/>
          </a:bodyPr>
          <a:lstStyle/>
          <a:p>
            <a:pPr marL="285750" indent="-285750">
              <a:buFont typeface="Wingdings" panose="05000000000000000000" pitchFamily="2" charset="2"/>
              <a:buChar char="Ø"/>
            </a:pPr>
            <a:r>
              <a:rPr lang="en-CA" sz="1400" dirty="0" smtClean="0"/>
              <a:t>Lecture des </a:t>
            </a:r>
            <a:r>
              <a:rPr lang="en-CA" sz="1400" dirty="0" err="1" smtClean="0"/>
              <a:t>états</a:t>
            </a:r>
            <a:r>
              <a:rPr lang="en-CA" sz="1400" dirty="0"/>
              <a:t> </a:t>
            </a:r>
            <a:r>
              <a:rPr lang="en-CA" sz="1400" dirty="0" smtClean="0"/>
              <a:t>des </a:t>
            </a:r>
            <a:r>
              <a:rPr lang="en-CA" sz="1400" dirty="0" err="1" smtClean="0"/>
              <a:t>relais</a:t>
            </a:r>
            <a:r>
              <a:rPr lang="en-CA" sz="1400" dirty="0" smtClean="0"/>
              <a:t>, </a:t>
            </a:r>
            <a:r>
              <a:rPr lang="en-CA" sz="1400" dirty="0" err="1" smtClean="0"/>
              <a:t>donner</a:t>
            </a:r>
            <a:r>
              <a:rPr lang="en-CA" sz="1400" dirty="0" smtClean="0"/>
              <a:t> </a:t>
            </a:r>
            <a:r>
              <a:rPr lang="en-CA" sz="1400" dirty="0" err="1" smtClean="0"/>
              <a:t>l’alarme</a:t>
            </a:r>
            <a:r>
              <a:rPr lang="en-CA" sz="1400" dirty="0" smtClean="0"/>
              <a:t>.</a:t>
            </a:r>
          </a:p>
          <a:p>
            <a:pPr marL="285750" indent="-285750">
              <a:buFont typeface="Wingdings" panose="05000000000000000000" pitchFamily="2" charset="2"/>
              <a:buChar char="Ø"/>
            </a:pPr>
            <a:r>
              <a:rPr lang="en-CA" sz="1400" dirty="0" smtClean="0"/>
              <a:t>Manuel </a:t>
            </a:r>
            <a:r>
              <a:rPr lang="en-CA" sz="1400" dirty="0" err="1" smtClean="0"/>
              <a:t>ou</a:t>
            </a:r>
            <a:r>
              <a:rPr lang="en-CA" sz="1400" dirty="0" smtClean="0"/>
              <a:t> </a:t>
            </a:r>
            <a:r>
              <a:rPr lang="en-CA" sz="1400" dirty="0" err="1" smtClean="0"/>
              <a:t>contrôle</a:t>
            </a:r>
            <a:r>
              <a:rPr lang="en-CA" sz="1400" dirty="0" smtClean="0"/>
              <a:t> à distance</a:t>
            </a:r>
          </a:p>
          <a:p>
            <a:pPr marL="285750" indent="-285750">
              <a:buFont typeface="Wingdings" panose="05000000000000000000" pitchFamily="2" charset="2"/>
              <a:buChar char="Ø"/>
            </a:pPr>
            <a:r>
              <a:rPr lang="en-CA" sz="1400" dirty="0" err="1" smtClean="0"/>
              <a:t>Eventuellement</a:t>
            </a:r>
            <a:r>
              <a:rPr lang="en-CA" sz="1400" dirty="0" smtClean="0"/>
              <a:t>, </a:t>
            </a:r>
            <a:r>
              <a:rPr lang="en-CA" sz="1400" dirty="0" err="1" smtClean="0"/>
              <a:t>regrouper</a:t>
            </a:r>
            <a:r>
              <a:rPr lang="en-CA" sz="1400" dirty="0" smtClean="0"/>
              <a:t> les </a:t>
            </a:r>
            <a:r>
              <a:rPr lang="en-CA" sz="1400" dirty="0" err="1" smtClean="0"/>
              <a:t>données</a:t>
            </a:r>
            <a:r>
              <a:rPr lang="en-CA" sz="1400" dirty="0" smtClean="0"/>
              <a:t> à </a:t>
            </a:r>
            <a:r>
              <a:rPr lang="en-CA" sz="1400" dirty="0" err="1" smtClean="0"/>
              <a:t>partir</a:t>
            </a:r>
            <a:r>
              <a:rPr lang="en-CA" sz="1400" dirty="0" smtClean="0"/>
              <a:t> des IED</a:t>
            </a:r>
            <a:endParaRPr lang="en-CA" sz="1400" dirty="0"/>
          </a:p>
          <a:p>
            <a:pPr marL="285750" indent="-285750">
              <a:buFont typeface="Wingdings" panose="05000000000000000000" pitchFamily="2" charset="2"/>
              <a:buChar char="Ø"/>
            </a:pPr>
            <a:r>
              <a:rPr lang="en-CA" sz="1400" dirty="0" smtClean="0"/>
              <a:t>Pas de </a:t>
            </a:r>
            <a:r>
              <a:rPr lang="en-CA" sz="1400" dirty="0" err="1" smtClean="0"/>
              <a:t>stockage</a:t>
            </a:r>
            <a:r>
              <a:rPr lang="en-CA" sz="1400" dirty="0" smtClean="0"/>
              <a:t> de </a:t>
            </a:r>
            <a:r>
              <a:rPr lang="en-CA" sz="1400" dirty="0" err="1" smtClean="0"/>
              <a:t>données</a:t>
            </a:r>
            <a:r>
              <a:rPr lang="en-CA" sz="1400" dirty="0" smtClean="0"/>
              <a:t> </a:t>
            </a:r>
            <a:r>
              <a:rPr lang="en-CA" sz="1400" dirty="0" err="1" smtClean="0"/>
              <a:t>en</a:t>
            </a:r>
            <a:r>
              <a:rPr lang="en-CA" sz="1400" dirty="0" smtClean="0"/>
              <a:t> </a:t>
            </a:r>
            <a:r>
              <a:rPr lang="en-CA" sz="1400" dirty="0" err="1" smtClean="0"/>
              <a:t>général</a:t>
            </a:r>
            <a:endParaRPr lang="en-CA" sz="1400" dirty="0"/>
          </a:p>
        </p:txBody>
      </p:sp>
      <p:sp>
        <p:nvSpPr>
          <p:cNvPr id="6" name="Rectangle 5"/>
          <p:cNvSpPr/>
          <p:nvPr/>
        </p:nvSpPr>
        <p:spPr>
          <a:xfrm>
            <a:off x="3424719" y="2948432"/>
            <a:ext cx="5280581" cy="1384995"/>
          </a:xfrm>
          <a:prstGeom prst="rect">
            <a:avLst/>
          </a:prstGeom>
        </p:spPr>
        <p:txBody>
          <a:bodyPr wrap="square">
            <a:spAutoFit/>
          </a:bodyPr>
          <a:lstStyle/>
          <a:p>
            <a:pPr marL="285750" indent="-285750">
              <a:buFont typeface="Wingdings" panose="05000000000000000000" pitchFamily="2" charset="2"/>
              <a:buChar char="Ø"/>
            </a:pPr>
            <a:r>
              <a:rPr lang="en-CA" sz="1400" dirty="0" smtClean="0"/>
              <a:t>Acquisition de </a:t>
            </a:r>
            <a:r>
              <a:rPr lang="en-CA" sz="1400" dirty="0" err="1" smtClean="0"/>
              <a:t>données</a:t>
            </a:r>
            <a:r>
              <a:rPr lang="en-CA" sz="1400" dirty="0" smtClean="0"/>
              <a:t> à </a:t>
            </a:r>
            <a:r>
              <a:rPr lang="en-CA" sz="1400" dirty="0" err="1" smtClean="0"/>
              <a:t>partir</a:t>
            </a:r>
            <a:r>
              <a:rPr lang="en-CA" sz="1400" dirty="0" smtClean="0"/>
              <a:t> </a:t>
            </a:r>
            <a:r>
              <a:rPr lang="en-CA" sz="1400" dirty="0" err="1" smtClean="0"/>
              <a:t>équipement</a:t>
            </a:r>
            <a:r>
              <a:rPr lang="en-CA" sz="1400" dirty="0" smtClean="0"/>
              <a:t> </a:t>
            </a:r>
            <a:r>
              <a:rPr lang="en-CA" sz="1400" dirty="0" err="1" smtClean="0"/>
              <a:t>électriques</a:t>
            </a:r>
            <a:r>
              <a:rPr lang="en-CA" sz="1400" dirty="0" smtClean="0"/>
              <a:t>, </a:t>
            </a:r>
            <a:r>
              <a:rPr lang="en-CA" sz="1400" dirty="0"/>
              <a:t>e.g. </a:t>
            </a:r>
            <a:r>
              <a:rPr lang="en-CA" sz="1400" dirty="0" err="1" smtClean="0"/>
              <a:t>relais</a:t>
            </a:r>
            <a:r>
              <a:rPr lang="en-CA" sz="1400" dirty="0" smtClean="0"/>
              <a:t>, </a:t>
            </a:r>
            <a:r>
              <a:rPr lang="en-CA" sz="1400" dirty="0" err="1" smtClean="0"/>
              <a:t>disjoncteurs</a:t>
            </a:r>
            <a:r>
              <a:rPr lang="en-CA" sz="1400" dirty="0" smtClean="0"/>
              <a:t>,,,etc. </a:t>
            </a:r>
            <a:endParaRPr lang="en-CA" sz="1400" dirty="0"/>
          </a:p>
          <a:p>
            <a:pPr marL="285750" indent="-285750">
              <a:buFont typeface="Wingdings" panose="05000000000000000000" pitchFamily="2" charset="2"/>
              <a:buChar char="Ø"/>
            </a:pPr>
            <a:r>
              <a:rPr lang="en-CA" sz="1400" dirty="0" smtClean="0"/>
              <a:t>Lecture de </a:t>
            </a:r>
            <a:r>
              <a:rPr lang="en-CA" sz="1400" dirty="0" err="1" smtClean="0"/>
              <a:t>mesure</a:t>
            </a:r>
            <a:r>
              <a:rPr lang="en-CA" sz="1400" dirty="0" smtClean="0"/>
              <a:t> </a:t>
            </a:r>
            <a:r>
              <a:rPr lang="en-CA" sz="1400" dirty="0"/>
              <a:t>V, A, MW, MVAR. </a:t>
            </a:r>
            <a:r>
              <a:rPr lang="en-CA" sz="1400" dirty="0" smtClean="0"/>
              <a:t>Possible communication des lectures avec RTU et </a:t>
            </a:r>
            <a:r>
              <a:rPr lang="en-CA" sz="1400" dirty="0"/>
              <a:t>MTU. </a:t>
            </a:r>
          </a:p>
          <a:p>
            <a:pPr marL="285750" indent="-285750">
              <a:buFont typeface="Wingdings" panose="05000000000000000000" pitchFamily="2" charset="2"/>
              <a:buChar char="Ø"/>
            </a:pPr>
            <a:r>
              <a:rPr lang="en-CA" sz="1400" dirty="0" err="1" smtClean="0"/>
              <a:t>Fonctions</a:t>
            </a:r>
            <a:r>
              <a:rPr lang="en-CA" sz="1400" dirty="0" smtClean="0"/>
              <a:t> de </a:t>
            </a:r>
            <a:r>
              <a:rPr lang="en-CA" sz="1400" dirty="0" err="1" smtClean="0"/>
              <a:t>contrôle</a:t>
            </a:r>
            <a:r>
              <a:rPr lang="en-CA" sz="1400" dirty="0" smtClean="0"/>
              <a:t>:</a:t>
            </a:r>
            <a:endParaRPr lang="en-CA" sz="1400" dirty="0"/>
          </a:p>
          <a:p>
            <a:pPr lvl="1"/>
            <a:r>
              <a:rPr lang="en-CA" sz="1400" dirty="0" err="1" smtClean="0"/>
              <a:t>Disjoncteurs</a:t>
            </a:r>
            <a:r>
              <a:rPr lang="en-CA" sz="1400" dirty="0" smtClean="0"/>
              <a:t>, </a:t>
            </a:r>
            <a:r>
              <a:rPr lang="en-CA" sz="1400" dirty="0" err="1" smtClean="0"/>
              <a:t>Régulateur</a:t>
            </a:r>
            <a:r>
              <a:rPr lang="en-CA" sz="1400" dirty="0" smtClean="0"/>
              <a:t> de tension, </a:t>
            </a:r>
            <a:r>
              <a:rPr lang="en-CA" sz="1400" dirty="0" err="1" smtClean="0"/>
              <a:t>Réenclenchement</a:t>
            </a:r>
            <a:r>
              <a:rPr lang="en-CA" sz="1400" dirty="0" smtClean="0"/>
              <a:t> </a:t>
            </a:r>
            <a:r>
              <a:rPr lang="en-CA" sz="1400" dirty="0" err="1" smtClean="0"/>
              <a:t>aut</a:t>
            </a:r>
            <a:r>
              <a:rPr lang="en-CA" sz="1400" dirty="0" smtClean="0"/>
              <a:t> </a:t>
            </a:r>
            <a:r>
              <a:rPr lang="en-CA" sz="1400" dirty="0" err="1" smtClean="0"/>
              <a:t>disj</a:t>
            </a:r>
            <a:r>
              <a:rPr lang="en-CA" sz="1400" dirty="0" smtClean="0"/>
              <a:t>.</a:t>
            </a:r>
            <a:endParaRPr lang="en-CA" sz="1400" dirty="0"/>
          </a:p>
        </p:txBody>
      </p:sp>
      <p:sp>
        <p:nvSpPr>
          <p:cNvPr id="7" name="ZoneTexte 6"/>
          <p:cNvSpPr txBox="1"/>
          <p:nvPr/>
        </p:nvSpPr>
        <p:spPr>
          <a:xfrm>
            <a:off x="4988808" y="5786889"/>
            <a:ext cx="1410282" cy="369332"/>
          </a:xfrm>
          <a:prstGeom prst="rect">
            <a:avLst/>
          </a:prstGeom>
          <a:noFill/>
        </p:spPr>
        <p:txBody>
          <a:bodyPr wrap="square" rtlCol="0">
            <a:spAutoFit/>
          </a:bodyPr>
          <a:lstStyle/>
          <a:p>
            <a:r>
              <a:rPr lang="fr-FR" dirty="0" smtClean="0"/>
              <a:t>Exemple IED </a:t>
            </a:r>
            <a:endParaRPr lang="fr-FR" dirty="0"/>
          </a:p>
        </p:txBody>
      </p:sp>
      <p:sp>
        <p:nvSpPr>
          <p:cNvPr id="8" name="Rectangle 7"/>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 SCADA dans un Smart </a:t>
            </a:r>
            <a:r>
              <a:rPr lang="fr-FR" sz="2000" b="1" dirty="0" err="1" smtClean="0">
                <a:latin typeface="Cambria" panose="02040503050406030204" pitchFamily="18" charset="0"/>
              </a:rPr>
              <a:t>Grid</a:t>
            </a:r>
            <a:endParaRPr lang="fr-FR" sz="2000" b="1" dirty="0">
              <a:latin typeface="Cambria" panose="02040503050406030204" pitchFamily="18" charset="0"/>
            </a:endParaRPr>
          </a:p>
        </p:txBody>
      </p:sp>
      <p:sp>
        <p:nvSpPr>
          <p:cNvPr id="9" name="Rectangle 8"/>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10" name="ZoneTexte 9"/>
          <p:cNvSpPr txBox="1"/>
          <p:nvPr/>
        </p:nvSpPr>
        <p:spPr>
          <a:xfrm>
            <a:off x="153578" y="899429"/>
            <a:ext cx="8836309" cy="369332"/>
          </a:xfrm>
          <a:prstGeom prst="rect">
            <a:avLst/>
          </a:prstGeom>
          <a:solidFill>
            <a:srgbClr val="92D050"/>
          </a:solidFill>
        </p:spPr>
        <p:txBody>
          <a:bodyPr wrap="square" rtlCol="0">
            <a:spAutoFit/>
          </a:bodyPr>
          <a:lstStyle/>
          <a:p>
            <a:r>
              <a:rPr lang="fr-FR" dirty="0" smtClean="0"/>
              <a:t>Composants sur le terrain</a:t>
            </a:r>
            <a:endParaRPr lang="fr-FR" dirty="0"/>
          </a:p>
        </p:txBody>
      </p:sp>
    </p:spTree>
    <p:extLst>
      <p:ext uri="{BB962C8B-B14F-4D97-AF65-F5344CB8AC3E}">
        <p14:creationId xmlns:p14="http://schemas.microsoft.com/office/powerpoint/2010/main" val="202466785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2"/>
          <p:cNvSpPr txBox="1">
            <a:spLocks/>
          </p:cNvSpPr>
          <p:nvPr/>
        </p:nvSpPr>
        <p:spPr>
          <a:xfrm>
            <a:off x="231168" y="949080"/>
            <a:ext cx="8781864" cy="335342"/>
          </a:xfrm>
          <a:prstGeom prst="rect">
            <a:avLst/>
          </a:prstGeom>
          <a:solidFill>
            <a:srgbClr val="92D050"/>
          </a:solidFill>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CA" sz="1800" b="1" dirty="0" smtClean="0">
                <a:latin typeface="Cambria" panose="02040503050406030204" pitchFamily="18" charset="0"/>
              </a:rPr>
              <a:t>Centre de </a:t>
            </a:r>
            <a:r>
              <a:rPr lang="en-CA" sz="1800" b="1" dirty="0" err="1" smtClean="0">
                <a:latin typeface="Cambria" panose="02040503050406030204" pitchFamily="18" charset="0"/>
              </a:rPr>
              <a:t>contrôle</a:t>
            </a:r>
            <a:endParaRPr lang="en-CA" sz="1800" b="1" dirty="0">
              <a:latin typeface="Cambria" panose="02040503050406030204" pitchFamily="18" charset="0"/>
            </a:endParaRPr>
          </a:p>
        </p:txBody>
      </p:sp>
      <p:pic>
        <p:nvPicPr>
          <p:cNvPr id="3"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97737" y="1345914"/>
            <a:ext cx="3336189" cy="23488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Content Placeholder 1"/>
          <p:cNvSpPr txBox="1">
            <a:spLocks/>
          </p:cNvSpPr>
          <p:nvPr/>
        </p:nvSpPr>
        <p:spPr>
          <a:xfrm>
            <a:off x="231168" y="1571631"/>
            <a:ext cx="8229600" cy="2990095"/>
          </a:xfrm>
          <a:prstGeom prst="rect">
            <a:avLst/>
          </a:prstGeom>
        </p:spPr>
        <p:txBody>
          <a:bodyPr>
            <a:norm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CA" sz="1400" dirty="0" err="1" smtClean="0">
                <a:solidFill>
                  <a:schemeClr val="tx1"/>
                </a:solidFill>
                <a:latin typeface="Cambria" panose="02040503050406030204" pitchFamily="18" charset="0"/>
              </a:rPr>
              <a:t>Tâche</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principale</a:t>
            </a:r>
            <a:r>
              <a:rPr lang="en-CA" sz="1400" dirty="0" smtClean="0">
                <a:solidFill>
                  <a:schemeClr val="tx1"/>
                </a:solidFill>
                <a:latin typeface="Cambria" panose="02040503050406030204" pitchFamily="18" charset="0"/>
              </a:rPr>
              <a:t>: Management du </a:t>
            </a:r>
            <a:r>
              <a:rPr lang="en-CA" sz="1400" dirty="0" err="1" smtClean="0">
                <a:solidFill>
                  <a:schemeClr val="tx1"/>
                </a:solidFill>
                <a:latin typeface="Cambria" panose="02040503050406030204" pitchFamily="18" charset="0"/>
              </a:rPr>
              <a:t>réseau</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en</a:t>
            </a:r>
            <a:r>
              <a:rPr lang="en-CA" sz="1400" dirty="0" smtClean="0">
                <a:solidFill>
                  <a:schemeClr val="tx1"/>
                </a:solidFill>
                <a:latin typeface="Cambria" panose="02040503050406030204" pitchFamily="18" charset="0"/>
              </a:rPr>
              <a:t> temps </a:t>
            </a:r>
            <a:r>
              <a:rPr lang="en-CA" sz="1400" dirty="0" err="1" smtClean="0">
                <a:solidFill>
                  <a:schemeClr val="tx1"/>
                </a:solidFill>
                <a:latin typeface="Cambria" panose="02040503050406030204" pitchFamily="18" charset="0"/>
              </a:rPr>
              <a:t>réel</a:t>
            </a:r>
            <a:endParaRPr lang="en-CA" sz="1400" dirty="0" smtClean="0">
              <a:solidFill>
                <a:schemeClr val="tx1"/>
              </a:solidFill>
              <a:latin typeface="Cambria" panose="02040503050406030204" pitchFamily="18" charset="0"/>
            </a:endParaRPr>
          </a:p>
          <a:p>
            <a:r>
              <a:rPr lang="en-CA" sz="1400" dirty="0" err="1" smtClean="0">
                <a:solidFill>
                  <a:schemeClr val="tx1"/>
                </a:solidFill>
                <a:latin typeface="Cambria" panose="02040503050406030204" pitchFamily="18" charset="0"/>
              </a:rPr>
              <a:t>Composé</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essetiellement</a:t>
            </a:r>
            <a:r>
              <a:rPr lang="en-CA" sz="1400" dirty="0" smtClean="0">
                <a:solidFill>
                  <a:schemeClr val="tx1"/>
                </a:solidFill>
                <a:latin typeface="Cambria" panose="02040503050406030204" pitchFamily="18" charset="0"/>
              </a:rPr>
              <a:t> de:</a:t>
            </a:r>
          </a:p>
          <a:p>
            <a:pPr>
              <a:buFont typeface="Wingdings" panose="05000000000000000000" pitchFamily="2" charset="2"/>
              <a:buChar char="Ø"/>
            </a:pPr>
            <a:r>
              <a:rPr lang="en-CA" sz="1400" dirty="0" smtClean="0">
                <a:solidFill>
                  <a:schemeClr val="tx1"/>
                </a:solidFill>
                <a:latin typeface="Cambria" panose="02040503050406030204" pitchFamily="18" charset="0"/>
              </a:rPr>
              <a:t>Le </a:t>
            </a:r>
            <a:r>
              <a:rPr lang="en-CA" sz="1400" dirty="0" err="1" smtClean="0">
                <a:solidFill>
                  <a:schemeClr val="tx1"/>
                </a:solidFill>
                <a:latin typeface="Cambria" panose="02040503050406030204" pitchFamily="18" charset="0"/>
              </a:rPr>
              <a:t>serveur</a:t>
            </a:r>
            <a:r>
              <a:rPr lang="en-CA" sz="1400" dirty="0" smtClean="0">
                <a:solidFill>
                  <a:schemeClr val="tx1"/>
                </a:solidFill>
                <a:latin typeface="Cambria" panose="02040503050406030204" pitchFamily="18" charset="0"/>
              </a:rPr>
              <a:t> SCADA: </a:t>
            </a:r>
            <a:r>
              <a:rPr lang="en-CA" sz="1400" dirty="0" err="1" smtClean="0">
                <a:solidFill>
                  <a:schemeClr val="tx1"/>
                </a:solidFill>
                <a:latin typeface="Cambria" panose="02040503050406030204" pitchFamily="18" charset="0"/>
              </a:rPr>
              <a:t>Egalement</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connu</a:t>
            </a:r>
            <a:r>
              <a:rPr lang="en-CA" sz="1400" dirty="0" smtClean="0">
                <a:solidFill>
                  <a:schemeClr val="tx1"/>
                </a:solidFill>
                <a:latin typeface="Cambria" panose="02040503050406030204" pitchFamily="18" charset="0"/>
              </a:rPr>
              <a:t> par MTU </a:t>
            </a:r>
          </a:p>
          <a:p>
            <a:pPr>
              <a:buFont typeface="Wingdings" panose="05000000000000000000" pitchFamily="2" charset="2"/>
              <a:buChar char="Ø"/>
            </a:pPr>
            <a:r>
              <a:rPr lang="en-CA" sz="1400" dirty="0" smtClean="0">
                <a:solidFill>
                  <a:schemeClr val="tx1"/>
                </a:solidFill>
                <a:latin typeface="Cambria" panose="02040503050406030204" pitchFamily="18" charset="0"/>
              </a:rPr>
              <a:t>HMI pour visualisation et </a:t>
            </a:r>
            <a:r>
              <a:rPr lang="en-CA" sz="1400" dirty="0" err="1" smtClean="0">
                <a:solidFill>
                  <a:schemeClr val="tx1"/>
                </a:solidFill>
                <a:latin typeface="Cambria" panose="02040503050406030204" pitchFamily="18" charset="0"/>
              </a:rPr>
              <a:t>interraction</a:t>
            </a:r>
            <a:endParaRPr lang="en-CA" sz="1400" dirty="0" smtClean="0">
              <a:solidFill>
                <a:schemeClr val="tx1"/>
              </a:solidFill>
              <a:latin typeface="Cambria" panose="02040503050406030204" pitchFamily="18" charset="0"/>
            </a:endParaRPr>
          </a:p>
          <a:p>
            <a:pPr>
              <a:buFont typeface="Wingdings" panose="05000000000000000000" pitchFamily="2" charset="2"/>
              <a:buChar char="Ø"/>
            </a:pPr>
            <a:r>
              <a:rPr lang="en-CA" sz="1400" dirty="0" smtClean="0">
                <a:solidFill>
                  <a:schemeClr val="tx1"/>
                </a:solidFill>
                <a:latin typeface="Cambria" panose="02040503050406030204" pitchFamily="18" charset="0"/>
              </a:rPr>
              <a:t>Stations de </a:t>
            </a:r>
            <a:r>
              <a:rPr lang="en-CA" sz="1400" dirty="0" err="1" smtClean="0">
                <a:solidFill>
                  <a:schemeClr val="tx1"/>
                </a:solidFill>
                <a:latin typeface="Cambria" panose="02040503050406030204" pitchFamily="18" charset="0"/>
              </a:rPr>
              <a:t>programmation</a:t>
            </a:r>
            <a:endParaRPr lang="en-CA" sz="1400" dirty="0" smtClean="0">
              <a:solidFill>
                <a:schemeClr val="tx1"/>
              </a:solidFill>
              <a:latin typeface="Cambria" panose="02040503050406030204" pitchFamily="18" charset="0"/>
            </a:endParaRPr>
          </a:p>
          <a:p>
            <a:pPr>
              <a:buFont typeface="Wingdings" panose="05000000000000000000" pitchFamily="2" charset="2"/>
              <a:buChar char="Ø"/>
            </a:pPr>
            <a:r>
              <a:rPr lang="en-CA" sz="1400" dirty="0" smtClean="0">
                <a:solidFill>
                  <a:schemeClr val="tx1"/>
                </a:solidFill>
                <a:latin typeface="Cambria" panose="02040503050406030204" pitchFamily="18" charset="0"/>
              </a:rPr>
              <a:t>Base de </a:t>
            </a:r>
            <a:r>
              <a:rPr lang="en-CA" sz="1400" dirty="0" err="1" smtClean="0">
                <a:solidFill>
                  <a:schemeClr val="tx1"/>
                </a:solidFill>
                <a:latin typeface="Cambria" panose="02040503050406030204" pitchFamily="18" charset="0"/>
              </a:rPr>
              <a:t>donnée</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données</a:t>
            </a:r>
            <a:r>
              <a:rPr lang="en-CA" sz="1400" dirty="0" smtClean="0">
                <a:solidFill>
                  <a:schemeClr val="tx1"/>
                </a:solidFill>
                <a:latin typeface="Cambria" panose="02040503050406030204" pitchFamily="18" charset="0"/>
              </a:rPr>
              <a:t> et </a:t>
            </a:r>
            <a:r>
              <a:rPr lang="en-CA" sz="1400" dirty="0" err="1" smtClean="0">
                <a:solidFill>
                  <a:schemeClr val="tx1"/>
                </a:solidFill>
                <a:latin typeface="Cambria" panose="02040503050406030204" pitchFamily="18" charset="0"/>
              </a:rPr>
              <a:t>historique</a:t>
            </a:r>
            <a:r>
              <a:rPr lang="en-CA" sz="1400" dirty="0" smtClean="0">
                <a:solidFill>
                  <a:schemeClr val="tx1"/>
                </a:solidFill>
                <a:latin typeface="Cambria" panose="02040503050406030204" pitchFamily="18" charset="0"/>
              </a:rPr>
              <a:t> des operations)</a:t>
            </a:r>
          </a:p>
          <a:p>
            <a:pPr>
              <a:buFont typeface="Wingdings" panose="05000000000000000000" pitchFamily="2" charset="2"/>
              <a:buChar char="Ø"/>
            </a:pPr>
            <a:r>
              <a:rPr lang="en-CA" sz="1400" dirty="0" err="1" smtClean="0">
                <a:solidFill>
                  <a:schemeClr val="tx1"/>
                </a:solidFill>
                <a:latin typeface="Cambria" panose="02040503050406030204" pitchFamily="18" charset="0"/>
              </a:rPr>
              <a:t>Serveur</a:t>
            </a:r>
            <a:r>
              <a:rPr lang="en-CA" sz="1400" dirty="0" smtClean="0">
                <a:solidFill>
                  <a:schemeClr val="tx1"/>
                </a:solidFill>
                <a:latin typeface="Cambria" panose="02040503050406030204" pitchFamily="18" charset="0"/>
              </a:rPr>
              <a:t> de </a:t>
            </a:r>
            <a:r>
              <a:rPr lang="en-CA" sz="1400" dirty="0" err="1" smtClean="0">
                <a:solidFill>
                  <a:schemeClr val="tx1"/>
                </a:solidFill>
                <a:latin typeface="Cambria" panose="02040503050406030204" pitchFamily="18" charset="0"/>
              </a:rPr>
              <a:t>contrôle</a:t>
            </a:r>
            <a:r>
              <a:rPr lang="en-CA" sz="1400" dirty="0" smtClean="0">
                <a:solidFill>
                  <a:schemeClr val="tx1"/>
                </a:solidFill>
                <a:latin typeface="Cambria" panose="02040503050406030204" pitchFamily="18" charset="0"/>
              </a:rPr>
              <a:t> pour </a:t>
            </a:r>
            <a:r>
              <a:rPr lang="en-CA" sz="1400" dirty="0" err="1" smtClean="0">
                <a:solidFill>
                  <a:schemeClr val="tx1"/>
                </a:solidFill>
                <a:latin typeface="Cambria" panose="02040503050406030204" pitchFamily="18" charset="0"/>
              </a:rPr>
              <a:t>communiquer</a:t>
            </a:r>
            <a:r>
              <a:rPr lang="en-CA" sz="1400" dirty="0" smtClean="0">
                <a:solidFill>
                  <a:schemeClr val="tx1"/>
                </a:solidFill>
                <a:latin typeface="Cambria" panose="02040503050406030204" pitchFamily="18" charset="0"/>
              </a:rPr>
              <a:t> avec les </a:t>
            </a:r>
            <a:r>
              <a:rPr lang="en-CA" sz="1400" dirty="0" err="1" smtClean="0">
                <a:solidFill>
                  <a:schemeClr val="tx1"/>
                </a:solidFill>
                <a:latin typeface="Cambria" panose="02040503050406030204" pitchFamily="18" charset="0"/>
              </a:rPr>
              <a:t>équipement</a:t>
            </a:r>
            <a:r>
              <a:rPr lang="en-CA" sz="1400" dirty="0" smtClean="0">
                <a:solidFill>
                  <a:schemeClr val="tx1"/>
                </a:solidFill>
                <a:latin typeface="Cambria" panose="02040503050406030204" pitchFamily="18" charset="0"/>
              </a:rPr>
              <a:t> de </a:t>
            </a:r>
            <a:r>
              <a:rPr lang="en-CA" sz="1400" dirty="0" err="1" smtClean="0">
                <a:solidFill>
                  <a:schemeClr val="tx1"/>
                </a:solidFill>
                <a:latin typeface="Cambria" panose="02040503050406030204" pitchFamily="18" charset="0"/>
              </a:rPr>
              <a:t>contrôle</a:t>
            </a:r>
            <a:r>
              <a:rPr lang="en-CA" sz="1400" dirty="0" smtClean="0">
                <a:solidFill>
                  <a:schemeClr val="tx1"/>
                </a:solidFill>
                <a:latin typeface="Cambria" panose="02040503050406030204" pitchFamily="18" charset="0"/>
              </a:rPr>
              <a:t> de </a:t>
            </a:r>
            <a:r>
              <a:rPr lang="en-CA" sz="1400" dirty="0" err="1" smtClean="0">
                <a:solidFill>
                  <a:schemeClr val="tx1"/>
                </a:solidFill>
                <a:latin typeface="Cambria" panose="02040503050406030204" pitchFamily="18" charset="0"/>
              </a:rPr>
              <a:t>niveau</a:t>
            </a:r>
            <a:r>
              <a:rPr lang="en-CA" sz="1400" dirty="0" smtClean="0">
                <a:solidFill>
                  <a:schemeClr val="tx1"/>
                </a:solidFill>
                <a:latin typeface="Cambria" panose="02040503050406030204" pitchFamily="18" charset="0"/>
              </a:rPr>
              <a:t> </a:t>
            </a:r>
            <a:r>
              <a:rPr lang="en-CA" sz="1400" dirty="0" err="1" smtClean="0">
                <a:solidFill>
                  <a:schemeClr val="tx1"/>
                </a:solidFill>
                <a:latin typeface="Cambria" panose="02040503050406030204" pitchFamily="18" charset="0"/>
              </a:rPr>
              <a:t>inferieur</a:t>
            </a:r>
            <a:r>
              <a:rPr lang="en-CA" sz="1400" dirty="0" smtClean="0">
                <a:solidFill>
                  <a:schemeClr val="tx1"/>
                </a:solidFill>
                <a:latin typeface="Cambria" panose="02040503050406030204" pitchFamily="18" charset="0"/>
              </a:rPr>
              <a:t> </a:t>
            </a: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0074" y="5305890"/>
            <a:ext cx="9133926" cy="13372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Slide Number Placeholder 6"/>
          <p:cNvSpPr>
            <a:spLocks noGrp="1"/>
          </p:cNvSpPr>
          <p:nvPr>
            <p:ph type="sldNum" sz="quarter" idx="12"/>
          </p:nvPr>
        </p:nvSpPr>
        <p:spPr>
          <a:xfrm>
            <a:off x="8647272" y="6407944"/>
            <a:ext cx="365760" cy="365125"/>
          </a:xfrm>
        </p:spPr>
        <p:txBody>
          <a:bodyPr/>
          <a:lstStyle/>
          <a:p>
            <a:fld id="{8B5603DB-F86F-4A96-8483-4BCCD9C9FE5E}" type="slidenum">
              <a:rPr lang="en-CA" smtClean="0"/>
              <a:pPr/>
              <a:t>39</a:t>
            </a:fld>
            <a:endParaRPr lang="en-CA"/>
          </a:p>
        </p:txBody>
      </p:sp>
      <p:sp>
        <p:nvSpPr>
          <p:cNvPr id="7" name="Rectangle 6"/>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 SCADA dans un Smart </a:t>
            </a:r>
            <a:r>
              <a:rPr lang="fr-FR" sz="2000" b="1" dirty="0" err="1">
                <a:latin typeface="Cambria" panose="02040503050406030204" pitchFamily="18" charset="0"/>
              </a:rPr>
              <a:t>Grid</a:t>
            </a:r>
            <a:r>
              <a:rPr lang="fr-FR" sz="2000" b="1" dirty="0">
                <a:latin typeface="Cambria" panose="02040503050406030204" pitchFamily="18" charset="0"/>
              </a:rPr>
              <a:t>?</a:t>
            </a:r>
          </a:p>
        </p:txBody>
      </p:sp>
      <p:sp>
        <p:nvSpPr>
          <p:cNvPr id="8" name="Rectangle 7"/>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9" name="Rectangle 8"/>
          <p:cNvSpPr/>
          <p:nvPr/>
        </p:nvSpPr>
        <p:spPr>
          <a:xfrm>
            <a:off x="231167" y="4366305"/>
            <a:ext cx="8316931" cy="646331"/>
          </a:xfrm>
          <a:prstGeom prst="rect">
            <a:avLst/>
          </a:prstGeom>
          <a:solidFill>
            <a:srgbClr val="FFFF00"/>
          </a:solidFill>
        </p:spPr>
        <p:txBody>
          <a:bodyPr wrap="square">
            <a:spAutoFit/>
          </a:bodyPr>
          <a:lstStyle/>
          <a:p>
            <a:r>
              <a:rPr lang="en-CA" dirty="0" smtClean="0"/>
              <a:t>Les centres de </a:t>
            </a:r>
            <a:r>
              <a:rPr lang="en-CA" dirty="0" err="1" smtClean="0"/>
              <a:t>contrôle</a:t>
            </a:r>
            <a:r>
              <a:rPr lang="en-CA" dirty="0" smtClean="0"/>
              <a:t> </a:t>
            </a:r>
            <a:r>
              <a:rPr lang="en-CA" dirty="0" err="1" smtClean="0"/>
              <a:t>modernes</a:t>
            </a:r>
            <a:r>
              <a:rPr lang="en-CA" dirty="0" smtClean="0"/>
              <a:t> </a:t>
            </a:r>
            <a:r>
              <a:rPr lang="en-CA" dirty="0" err="1" smtClean="0"/>
              <a:t>sont</a:t>
            </a:r>
            <a:r>
              <a:rPr lang="en-CA" dirty="0" smtClean="0"/>
              <a:t> </a:t>
            </a:r>
            <a:r>
              <a:rPr lang="en-CA" dirty="0" err="1" smtClean="0"/>
              <a:t>capables</a:t>
            </a:r>
            <a:r>
              <a:rPr lang="en-CA" dirty="0" smtClean="0"/>
              <a:t> de </a:t>
            </a:r>
            <a:r>
              <a:rPr lang="en-CA" dirty="0" err="1" smtClean="0"/>
              <a:t>communiquer</a:t>
            </a:r>
            <a:r>
              <a:rPr lang="en-CA" dirty="0" smtClean="0"/>
              <a:t> entre </a:t>
            </a:r>
            <a:r>
              <a:rPr lang="en-CA" dirty="0" err="1" smtClean="0"/>
              <a:t>eux</a:t>
            </a:r>
            <a:r>
              <a:rPr lang="en-CA" dirty="0" smtClean="0"/>
              <a:t> (</a:t>
            </a:r>
            <a:r>
              <a:rPr lang="en-CA" dirty="0" err="1" smtClean="0"/>
              <a:t>cas</a:t>
            </a:r>
            <a:r>
              <a:rPr lang="en-CA" dirty="0" smtClean="0"/>
              <a:t> des </a:t>
            </a:r>
            <a:r>
              <a:rPr lang="en-CA" dirty="0" err="1" smtClean="0"/>
              <a:t>réseaux</a:t>
            </a:r>
            <a:r>
              <a:rPr lang="en-CA" dirty="0" smtClean="0"/>
              <a:t> </a:t>
            </a:r>
            <a:r>
              <a:rPr lang="en-CA" dirty="0" err="1" smtClean="0"/>
              <a:t>étendues</a:t>
            </a:r>
            <a:r>
              <a:rPr lang="en-CA" dirty="0" smtClean="0"/>
              <a:t>)</a:t>
            </a:r>
            <a:endParaRPr lang="en-CA" dirty="0"/>
          </a:p>
        </p:txBody>
      </p:sp>
    </p:spTree>
    <p:extLst>
      <p:ext uri="{BB962C8B-B14F-4D97-AF65-F5344CB8AC3E}">
        <p14:creationId xmlns:p14="http://schemas.microsoft.com/office/powerpoint/2010/main" val="339777151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6103" y="3102794"/>
            <a:ext cx="5397310" cy="3084177"/>
          </a:xfrm>
          <a:prstGeom prst="rect">
            <a:avLst/>
          </a:prstGeom>
        </p:spPr>
      </p:pic>
      <p:sp>
        <p:nvSpPr>
          <p:cNvPr id="3" name="Rectangle 2"/>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 SCADA dans un Smart </a:t>
            </a:r>
            <a:r>
              <a:rPr lang="fr-FR" sz="2000" b="1" dirty="0" err="1" smtClean="0">
                <a:latin typeface="Cambria" panose="02040503050406030204" pitchFamily="18" charset="0"/>
              </a:rPr>
              <a:t>Grid</a:t>
            </a:r>
            <a:endParaRPr lang="fr-FR" sz="2000" b="1" dirty="0">
              <a:latin typeface="Cambria" panose="02040503050406030204" pitchFamily="18" charset="0"/>
            </a:endParaRPr>
          </a:p>
        </p:txBody>
      </p:sp>
      <p:sp>
        <p:nvSpPr>
          <p:cNvPr id="4" name="Rectangle 3"/>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
        <p:nvSpPr>
          <p:cNvPr id="5" name="ZoneTexte 4"/>
          <p:cNvSpPr txBox="1"/>
          <p:nvPr/>
        </p:nvSpPr>
        <p:spPr>
          <a:xfrm>
            <a:off x="71919" y="915442"/>
            <a:ext cx="6174769" cy="369332"/>
          </a:xfrm>
          <a:prstGeom prst="rect">
            <a:avLst/>
          </a:prstGeom>
          <a:noFill/>
        </p:spPr>
        <p:txBody>
          <a:bodyPr wrap="square" rtlCol="0">
            <a:spAutoFit/>
          </a:bodyPr>
          <a:lstStyle/>
          <a:p>
            <a:r>
              <a:rPr lang="fr-FR" dirty="0" smtClean="0"/>
              <a:t>Exemple HMI</a:t>
            </a:r>
            <a:endParaRPr lang="fr-FR" dirty="0"/>
          </a:p>
        </p:txBody>
      </p:sp>
      <p:sp>
        <p:nvSpPr>
          <p:cNvPr id="6" name="Rectangle 5"/>
          <p:cNvSpPr/>
          <p:nvPr/>
        </p:nvSpPr>
        <p:spPr>
          <a:xfrm>
            <a:off x="71919" y="1322237"/>
            <a:ext cx="8666252" cy="1600438"/>
          </a:xfrm>
          <a:prstGeom prst="rect">
            <a:avLst/>
          </a:prstGeom>
        </p:spPr>
        <p:txBody>
          <a:bodyPr wrap="square">
            <a:spAutoFit/>
          </a:bodyPr>
          <a:lstStyle/>
          <a:p>
            <a:pPr marL="285750" indent="-285750">
              <a:buFont typeface="Wingdings" panose="05000000000000000000" pitchFamily="2" charset="2"/>
              <a:buChar char="§"/>
            </a:pPr>
            <a:r>
              <a:rPr lang="fr-FR" sz="1400" dirty="0" smtClean="0">
                <a:latin typeface="Cambria" panose="02040503050406030204" pitchFamily="18" charset="0"/>
              </a:rPr>
              <a:t>Dispositif </a:t>
            </a:r>
            <a:r>
              <a:rPr lang="fr-FR" sz="1400" dirty="0">
                <a:latin typeface="Cambria" panose="02040503050406030204" pitchFamily="18" charset="0"/>
              </a:rPr>
              <a:t>informatique qui présente </a:t>
            </a:r>
            <a:r>
              <a:rPr lang="fr-FR" sz="1400" dirty="0" smtClean="0">
                <a:latin typeface="Cambria" panose="02040503050406030204" pitchFamily="18" charset="0"/>
              </a:rPr>
              <a:t>les états des </a:t>
            </a:r>
            <a:r>
              <a:rPr lang="fr-FR" sz="1400" dirty="0">
                <a:latin typeface="Cambria" panose="02040503050406030204" pitchFamily="18" charset="0"/>
              </a:rPr>
              <a:t>processus à l’opérateur humain et lui permet de </a:t>
            </a:r>
            <a:r>
              <a:rPr lang="fr-FR" sz="1400" dirty="0" smtClean="0">
                <a:latin typeface="Cambria" panose="02040503050406030204" pitchFamily="18" charset="0"/>
              </a:rPr>
              <a:t>le contrôler. </a:t>
            </a:r>
          </a:p>
          <a:p>
            <a:pPr marL="285750" indent="-285750">
              <a:buFont typeface="Wingdings" panose="05000000000000000000" pitchFamily="2" charset="2"/>
              <a:buChar char="§"/>
            </a:pPr>
            <a:r>
              <a:rPr lang="fr-FR" sz="1400" dirty="0" smtClean="0">
                <a:latin typeface="Cambria" panose="02040503050406030204" pitchFamily="18" charset="0"/>
              </a:rPr>
              <a:t>Il est relié </a:t>
            </a:r>
            <a:r>
              <a:rPr lang="fr-FR" sz="1400" dirty="0">
                <a:latin typeface="Cambria" panose="02040503050406030204" pitchFamily="18" charset="0"/>
              </a:rPr>
              <a:t>à la base de données du système SCADA et à des programmes capables de calculer des tendances, sélectionner des données de diagnostic et des informations de gestion telles que les procédures d'entretien prévisionnels, d'informations </a:t>
            </a:r>
            <a:r>
              <a:rPr lang="fr-FR" sz="1400" dirty="0" smtClean="0">
                <a:latin typeface="Cambria" panose="02040503050406030204" pitchFamily="18" charset="0"/>
              </a:rPr>
              <a:t>logistique etc. </a:t>
            </a:r>
          </a:p>
          <a:p>
            <a:pPr marL="285750" indent="-285750">
              <a:buFont typeface="Wingdings" panose="05000000000000000000" pitchFamily="2" charset="2"/>
              <a:buChar char="§"/>
            </a:pPr>
            <a:r>
              <a:rPr lang="fr-FR" sz="1400" dirty="0" smtClean="0">
                <a:latin typeface="Cambria" panose="02040503050406030204" pitchFamily="18" charset="0"/>
              </a:rPr>
              <a:t>Il présentent </a:t>
            </a:r>
            <a:r>
              <a:rPr lang="fr-FR" sz="1400" dirty="0">
                <a:latin typeface="Cambria" panose="02040503050406030204" pitchFamily="18" charset="0"/>
              </a:rPr>
              <a:t>des informations graphiques aux opérateurs sous une forme synoptique. Ainsi l'opérateur peut voir une représentation schématique de la chaîne de production ou de l'usine qu'il contrôle</a:t>
            </a:r>
          </a:p>
        </p:txBody>
      </p:sp>
    </p:spTree>
    <p:extLst>
      <p:ext uri="{BB962C8B-B14F-4D97-AF65-F5344CB8AC3E}">
        <p14:creationId xmlns:p14="http://schemas.microsoft.com/office/powerpoint/2010/main" val="90165886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noChangeArrowheads="1"/>
          </p:cNvPicPr>
          <p:nvPr/>
        </p:nvPicPr>
        <p:blipFill>
          <a:blip r:embed="rId2" cstate="print"/>
          <a:srcRect/>
          <a:stretch>
            <a:fillRect/>
          </a:stretch>
        </p:blipFill>
        <p:spPr bwMode="auto">
          <a:xfrm>
            <a:off x="5091201" y="1949639"/>
            <a:ext cx="3595599" cy="4361114"/>
          </a:xfrm>
          <a:prstGeom prst="rect">
            <a:avLst/>
          </a:prstGeom>
          <a:noFill/>
          <a:ln w="9525">
            <a:noFill/>
            <a:miter lim="800000"/>
            <a:headEnd/>
            <a:tailEnd/>
          </a:ln>
        </p:spPr>
      </p:pic>
      <p:sp>
        <p:nvSpPr>
          <p:cNvPr id="4" name="Content Placeholder 1"/>
          <p:cNvSpPr txBox="1">
            <a:spLocks/>
          </p:cNvSpPr>
          <p:nvPr/>
        </p:nvSpPr>
        <p:spPr>
          <a:xfrm>
            <a:off x="457200" y="1481328"/>
            <a:ext cx="8229600" cy="4525963"/>
          </a:xfrm>
          <a:prstGeom prst="rect">
            <a:avLst/>
          </a:prstGeom>
        </p:spPr>
        <p:txBody>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CA" dirty="0" smtClean="0"/>
              <a:t>Phone line/leased line, power line carrier</a:t>
            </a:r>
          </a:p>
          <a:p>
            <a:r>
              <a:rPr lang="en-CA" dirty="0" smtClean="0"/>
              <a:t>Radio</a:t>
            </a:r>
          </a:p>
          <a:p>
            <a:r>
              <a:rPr lang="en-CA" dirty="0" smtClean="0"/>
              <a:t>Cellular network</a:t>
            </a:r>
          </a:p>
          <a:p>
            <a:r>
              <a:rPr lang="en-CA" dirty="0" smtClean="0"/>
              <a:t>Satellite</a:t>
            </a:r>
          </a:p>
          <a:p>
            <a:r>
              <a:rPr lang="en-CA" dirty="0" smtClean="0"/>
              <a:t>Fibre optic </a:t>
            </a:r>
            <a:endParaRPr lang="en-CA" dirty="0"/>
          </a:p>
        </p:txBody>
      </p:sp>
      <p:sp>
        <p:nvSpPr>
          <p:cNvPr id="5" name="Slide Number Placeholder 4"/>
          <p:cNvSpPr>
            <a:spLocks noGrp="1"/>
          </p:cNvSpPr>
          <p:nvPr>
            <p:ph type="sldNum" sz="quarter" idx="12"/>
          </p:nvPr>
        </p:nvSpPr>
        <p:spPr>
          <a:xfrm>
            <a:off x="8647272" y="6407944"/>
            <a:ext cx="365760" cy="365125"/>
          </a:xfrm>
        </p:spPr>
        <p:txBody>
          <a:bodyPr/>
          <a:lstStyle/>
          <a:p>
            <a:fld id="{8B5603DB-F86F-4A96-8483-4BCCD9C9FE5E}" type="slidenum">
              <a:rPr lang="en-CA" smtClean="0"/>
              <a:pPr/>
              <a:t>41</a:t>
            </a:fld>
            <a:endParaRPr lang="en-CA"/>
          </a:p>
        </p:txBody>
      </p:sp>
      <p:sp>
        <p:nvSpPr>
          <p:cNvPr id="6" name="Rectangle 5"/>
          <p:cNvSpPr/>
          <p:nvPr/>
        </p:nvSpPr>
        <p:spPr>
          <a:xfrm>
            <a:off x="0" y="506176"/>
            <a:ext cx="9144000" cy="288000"/>
          </a:xfrm>
          <a:prstGeom prst="rect">
            <a:avLst/>
          </a:prstGeom>
          <a:solidFill>
            <a:schemeClr val="accent1"/>
          </a:solidFill>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000" b="1" dirty="0" smtClean="0">
                <a:latin typeface="Cambria" panose="02040503050406030204" pitchFamily="18" charset="0"/>
              </a:rPr>
              <a:t> SCADA dans un Smart </a:t>
            </a:r>
            <a:r>
              <a:rPr lang="fr-FR" sz="2000" b="1" dirty="0" err="1" smtClean="0">
                <a:latin typeface="Cambria" panose="02040503050406030204" pitchFamily="18" charset="0"/>
              </a:rPr>
              <a:t>Grid</a:t>
            </a:r>
            <a:endParaRPr lang="fr-FR" sz="2000" b="1" dirty="0">
              <a:latin typeface="Cambria" panose="02040503050406030204" pitchFamily="18" charset="0"/>
            </a:endParaRPr>
          </a:p>
        </p:txBody>
      </p:sp>
      <p:sp>
        <p:nvSpPr>
          <p:cNvPr id="7" name="Rectangle 6"/>
          <p:cNvSpPr/>
          <p:nvPr/>
        </p:nvSpPr>
        <p:spPr>
          <a:xfrm>
            <a:off x="0" y="0"/>
            <a:ext cx="9144000" cy="432000"/>
          </a:xfrm>
          <a:prstGeom prst="rect">
            <a:avLst/>
          </a:prstGeom>
          <a:effectLst>
            <a:outerShdw blurRad="50800" dist="38100" dir="5400000" algn="t" rotWithShape="0">
              <a:prstClr val="black">
                <a:alpha val="40000"/>
              </a:prstClr>
            </a:outerShdw>
          </a:effectLst>
        </p:spPr>
        <p:style>
          <a:lnRef idx="1">
            <a:schemeClr val="accent2"/>
          </a:lnRef>
          <a:fillRef idx="3">
            <a:schemeClr val="accent2"/>
          </a:fillRef>
          <a:effectRef idx="2">
            <a:schemeClr val="accent2"/>
          </a:effectRef>
          <a:fontRef idx="minor">
            <a:schemeClr val="lt1"/>
          </a:fontRef>
        </p:style>
        <p:txBody>
          <a:bodyPr rtlCol="0" anchor="ctr"/>
          <a:lstStyle/>
          <a:p>
            <a:pPr algn="ctr"/>
            <a:r>
              <a:rPr lang="fr-FR" sz="2400" b="1" dirty="0" smtClean="0">
                <a:latin typeface="Cambria" panose="02040503050406030204" pitchFamily="18" charset="0"/>
              </a:rPr>
              <a:t>Réseaux électriques intelligents (Smart </a:t>
            </a:r>
            <a:r>
              <a:rPr lang="fr-FR" sz="2400" b="1" dirty="0" err="1" smtClean="0">
                <a:latin typeface="Cambria" panose="02040503050406030204" pitchFamily="18" charset="0"/>
              </a:rPr>
              <a:t>grids</a:t>
            </a:r>
            <a:r>
              <a:rPr lang="fr-FR" sz="2400" b="1" dirty="0" smtClean="0">
                <a:latin typeface="Cambria" panose="02040503050406030204" pitchFamily="18" charset="0"/>
              </a:rPr>
              <a:t>)</a:t>
            </a:r>
            <a:endParaRPr lang="fr-FR" sz="2400" b="1" dirty="0">
              <a:latin typeface="Cambria" panose="02040503050406030204" pitchFamily="18" charset="0"/>
            </a:endParaRPr>
          </a:p>
        </p:txBody>
      </p:sp>
    </p:spTree>
    <p:extLst>
      <p:ext uri="{BB962C8B-B14F-4D97-AF65-F5344CB8AC3E}">
        <p14:creationId xmlns:p14="http://schemas.microsoft.com/office/powerpoint/2010/main" val="1364940926"/>
      </p:ext>
    </p:extLst>
  </p:cSld>
  <p:clrMapOvr>
    <a:masterClrMapping/>
  </p:clrMapOvr>
</p:sld>
</file>

<file path=ppt/theme/theme1.xml><?xml version="1.0" encoding="utf-8"?>
<a:theme xmlns:a="http://schemas.openxmlformats.org/drawingml/2006/main" name="Rétrospective">
  <a:themeElements>
    <a:clrScheme name="Rétrospective">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étrospectiv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étrospective">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4508</TotalTime>
  <Words>2855</Words>
  <Application>Microsoft Office PowerPoint</Application>
  <PresentationFormat>Affichage à l'écran (4:3)</PresentationFormat>
  <Paragraphs>358</Paragraphs>
  <Slides>41</Slides>
  <Notes>1</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41</vt:i4>
      </vt:variant>
    </vt:vector>
  </HeadingPairs>
  <TitlesOfParts>
    <vt:vector size="49" baseType="lpstr">
      <vt:lpstr>ＭＳ Ｐゴシック</vt:lpstr>
      <vt:lpstr>Arial</vt:lpstr>
      <vt:lpstr>Calibri</vt:lpstr>
      <vt:lpstr>Calibri Light</vt:lpstr>
      <vt:lpstr>Cambria</vt:lpstr>
      <vt:lpstr>Times New Roman</vt:lpstr>
      <vt:lpstr>Wingdings</vt:lpstr>
      <vt:lpstr>Rétrospective</vt:lpstr>
      <vt:lpstr>Université A. Mira-Bejaia Faculté de Technologie Département de Génie Electrique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PEDAGOGIE</dc:creator>
  <cp:lastModifiedBy>PEDAGOGIE</cp:lastModifiedBy>
  <cp:revision>134</cp:revision>
  <dcterms:created xsi:type="dcterms:W3CDTF">2017-10-17T11:18:14Z</dcterms:created>
  <dcterms:modified xsi:type="dcterms:W3CDTF">2018-01-03T09:25:20Z</dcterms:modified>
</cp:coreProperties>
</file>