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3"/>
  </p:notesMasterIdLst>
  <p:sldIdLst>
    <p:sldId id="256" r:id="rId2"/>
    <p:sldId id="257" r:id="rId3"/>
    <p:sldId id="262" r:id="rId4"/>
    <p:sldId id="258" r:id="rId5"/>
    <p:sldId id="260" r:id="rId6"/>
    <p:sldId id="259" r:id="rId7"/>
    <p:sldId id="261" r:id="rId8"/>
    <p:sldId id="263" r:id="rId9"/>
    <p:sldId id="266" r:id="rId10"/>
    <p:sldId id="268" r:id="rId11"/>
    <p:sldId id="269" r:id="rId12"/>
  </p:sldIdLst>
  <p:sldSz cx="9144000" cy="6858000" type="screen4x3"/>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7" d="100"/>
          <a:sy n="67" d="100"/>
        </p:scale>
        <p:origin x="-31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4AC5CF2-E816-43A8-8425-C88CDE069488}" type="datetimeFigureOut">
              <a:rPr lang="ar-DZ" smtClean="0"/>
              <a:t>02-02-1430</a:t>
            </a:fld>
            <a:endParaRPr lang="ar-DZ"/>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21EB774-1A79-4C1A-9A77-9893D5E2C9F1}" type="slidenum">
              <a:rPr lang="ar-DZ" smtClean="0"/>
              <a:t>‹N°›</a:t>
            </a:fld>
            <a:endParaRPr lang="ar-DZ"/>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1</a:t>
            </a:fld>
            <a:endParaRPr lang="ar-D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10</a:t>
            </a:fld>
            <a:endParaRPr lang="ar-D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11</a:t>
            </a:fld>
            <a:endParaRPr lang="ar-D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2</a:t>
            </a:fld>
            <a:endParaRPr lang="ar-D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3</a:t>
            </a:fld>
            <a:endParaRPr lang="ar-D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4</a:t>
            </a:fld>
            <a:endParaRPr lang="ar-D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5</a:t>
            </a:fld>
            <a:endParaRPr lang="ar-D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6</a:t>
            </a:fld>
            <a:endParaRPr lang="ar-D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7</a:t>
            </a:fld>
            <a:endParaRPr lang="ar-D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8</a:t>
            </a:fld>
            <a:endParaRPr lang="ar-D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fld id="{021EB774-1A79-4C1A-9A77-9893D5E2C9F1}" type="slidenum">
              <a:rPr lang="ar-DZ" smtClean="0"/>
              <a:t>9</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ar-DZ"/>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ar-DZ"/>
          </a:p>
        </p:txBody>
      </p:sp>
      <p:sp>
        <p:nvSpPr>
          <p:cNvPr id="4" name="Espace réservé de la date 3"/>
          <p:cNvSpPr>
            <a:spLocks noGrp="1"/>
          </p:cNvSpPr>
          <p:nvPr>
            <p:ph type="dt" sz="half" idx="10"/>
          </p:nvPr>
        </p:nvSpPr>
        <p:spPr/>
        <p:txBody>
          <a:body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ar-DZ"/>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r">
              <a:defRPr sz="4000" b="1" cap="all"/>
            </a:lvl1pPr>
          </a:lstStyle>
          <a:p>
            <a:r>
              <a:rPr lang="fr-FR" smtClean="0"/>
              <a:t>Cliquez pour modifier le style du titre</a:t>
            </a:r>
            <a:endParaRPr lang="ar-DZ"/>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e la date 4"/>
          <p:cNvSpPr>
            <a:spLocks noGrp="1"/>
          </p:cNvSpPr>
          <p:nvPr>
            <p:ph type="dt" sz="half" idx="10"/>
          </p:nvPr>
        </p:nvSpPr>
        <p:spPr/>
        <p:txBody>
          <a:bodyPr/>
          <a:lstStyle/>
          <a:p>
            <a:fld id="{2C8B0ACE-FB1E-4F75-9E8D-8C284D69A912}" type="datetimeFigureOut">
              <a:rPr lang="ar-DZ" smtClean="0"/>
              <a:t>02-02-1430</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ar-DZ"/>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7" name="Espace réservé de la date 6"/>
          <p:cNvSpPr>
            <a:spLocks noGrp="1"/>
          </p:cNvSpPr>
          <p:nvPr>
            <p:ph type="dt" sz="half" idx="10"/>
          </p:nvPr>
        </p:nvSpPr>
        <p:spPr/>
        <p:txBody>
          <a:bodyPr/>
          <a:lstStyle/>
          <a:p>
            <a:fld id="{2C8B0ACE-FB1E-4F75-9E8D-8C284D69A912}" type="datetimeFigureOut">
              <a:rPr lang="ar-DZ" smtClean="0"/>
              <a:t>02-02-1430</a:t>
            </a:fld>
            <a:endParaRPr lang="ar-DZ"/>
          </a:p>
        </p:txBody>
      </p:sp>
      <p:sp>
        <p:nvSpPr>
          <p:cNvPr id="8" name="Espace réservé du pied de page 7"/>
          <p:cNvSpPr>
            <a:spLocks noGrp="1"/>
          </p:cNvSpPr>
          <p:nvPr>
            <p:ph type="ftr" sz="quarter" idx="11"/>
          </p:nvPr>
        </p:nvSpPr>
        <p:spPr/>
        <p:txBody>
          <a:bodyPr/>
          <a:lstStyle/>
          <a:p>
            <a:endParaRPr lang="ar-DZ"/>
          </a:p>
        </p:txBody>
      </p:sp>
      <p:sp>
        <p:nvSpPr>
          <p:cNvPr id="9" name="Espace réservé du numéro de diapositive 8"/>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ar-DZ"/>
          </a:p>
        </p:txBody>
      </p:sp>
      <p:sp>
        <p:nvSpPr>
          <p:cNvPr id="3" name="Espace réservé de la date 2"/>
          <p:cNvSpPr>
            <a:spLocks noGrp="1"/>
          </p:cNvSpPr>
          <p:nvPr>
            <p:ph type="dt" sz="half" idx="10"/>
          </p:nvPr>
        </p:nvSpPr>
        <p:spPr/>
        <p:txBody>
          <a:bodyPr/>
          <a:lstStyle/>
          <a:p>
            <a:fld id="{2C8B0ACE-FB1E-4F75-9E8D-8C284D69A912}" type="datetimeFigureOut">
              <a:rPr lang="ar-DZ" smtClean="0"/>
              <a:t>02-02-1430</a:t>
            </a:fld>
            <a:endParaRPr lang="ar-DZ"/>
          </a:p>
        </p:txBody>
      </p:sp>
      <p:sp>
        <p:nvSpPr>
          <p:cNvPr id="4" name="Espace réservé du pied de page 3"/>
          <p:cNvSpPr>
            <a:spLocks noGrp="1"/>
          </p:cNvSpPr>
          <p:nvPr>
            <p:ph type="ftr" sz="quarter" idx="11"/>
          </p:nvPr>
        </p:nvSpPr>
        <p:spPr/>
        <p:txBody>
          <a:bodyPr/>
          <a:lstStyle/>
          <a:p>
            <a:endParaRPr lang="ar-DZ"/>
          </a:p>
        </p:txBody>
      </p:sp>
      <p:sp>
        <p:nvSpPr>
          <p:cNvPr id="5" name="Espace réservé du numéro de diapositive 4"/>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C8B0ACE-FB1E-4F75-9E8D-8C284D69A912}" type="datetimeFigureOut">
              <a:rPr lang="ar-DZ" smtClean="0"/>
              <a:t>02-02-1430</a:t>
            </a:fld>
            <a:endParaRPr lang="ar-DZ"/>
          </a:p>
        </p:txBody>
      </p:sp>
      <p:sp>
        <p:nvSpPr>
          <p:cNvPr id="3" name="Espace réservé du pied de page 2"/>
          <p:cNvSpPr>
            <a:spLocks noGrp="1"/>
          </p:cNvSpPr>
          <p:nvPr>
            <p:ph type="ftr" sz="quarter" idx="11"/>
          </p:nvPr>
        </p:nvSpPr>
        <p:spPr/>
        <p:txBody>
          <a:bodyPr/>
          <a:lstStyle/>
          <a:p>
            <a:endParaRPr lang="ar-DZ"/>
          </a:p>
        </p:txBody>
      </p:sp>
      <p:sp>
        <p:nvSpPr>
          <p:cNvPr id="4" name="Espace réservé du numéro de diapositive 3"/>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r">
              <a:defRPr sz="2000" b="1"/>
            </a:lvl1pPr>
          </a:lstStyle>
          <a:p>
            <a:r>
              <a:rPr lang="fr-FR" smtClean="0"/>
              <a:t>Cliquez pour modifier le style du titre</a:t>
            </a:r>
            <a:endParaRPr lang="ar-DZ"/>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C8B0ACE-FB1E-4F75-9E8D-8C284D69A912}" type="datetimeFigureOut">
              <a:rPr lang="ar-DZ" smtClean="0"/>
              <a:t>02-02-1430</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r">
              <a:defRPr sz="2000" b="1"/>
            </a:lvl1pPr>
          </a:lstStyle>
          <a:p>
            <a:r>
              <a:rPr lang="fr-FR" smtClean="0"/>
              <a:t>Cliquez pour modifier le style du titre</a:t>
            </a:r>
            <a:endParaRPr lang="ar-DZ"/>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DZ"/>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C8B0ACE-FB1E-4F75-9E8D-8C284D69A912}" type="datetimeFigureOut">
              <a:rPr lang="ar-DZ" smtClean="0"/>
              <a:t>02-02-1430</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0CBFC5E9-E368-4E0A-A059-9BEE02456559}" type="slidenum">
              <a:rPr lang="ar-DZ" smtClean="0"/>
              <a:t>‹N°›</a:t>
            </a:fld>
            <a:endParaRPr lang="ar-D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fr-FR" smtClean="0"/>
              <a:t>Cliquez pour modifier le style du titre</a:t>
            </a:r>
            <a:endParaRPr lang="ar-DZ"/>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C8B0ACE-FB1E-4F75-9E8D-8C284D69A912}" type="datetimeFigureOut">
              <a:rPr lang="ar-DZ" smtClean="0"/>
              <a:t>02-02-1430</a:t>
            </a:fld>
            <a:endParaRPr lang="ar-DZ"/>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DZ"/>
          </a:p>
        </p:txBody>
      </p:sp>
      <p:sp>
        <p:nvSpPr>
          <p:cNvPr id="6" name="Espace réservé du numéro de diapositive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CBFC5E9-E368-4E0A-A059-9BEE02456559}" type="slidenum">
              <a:rPr lang="ar-DZ" smtClean="0"/>
              <a:t>‹N°›</a:t>
            </a:fld>
            <a:endParaRPr lang="ar-D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857224" y="2357430"/>
            <a:ext cx="7572428" cy="2214578"/>
          </a:xfrm>
          <a:prstGeom prst="roundRect">
            <a:avLst/>
          </a:prstGeom>
          <a:effectLst>
            <a:glow rad="2286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prst="slope"/>
          </a:sp3d>
        </p:spPr>
        <p:style>
          <a:lnRef idx="3">
            <a:schemeClr val="lt1"/>
          </a:lnRef>
          <a:fillRef idx="1">
            <a:schemeClr val="accent1"/>
          </a:fillRef>
          <a:effectRef idx="1">
            <a:schemeClr val="accent1"/>
          </a:effectRef>
          <a:fontRef idx="minor">
            <a:schemeClr val="lt1"/>
          </a:fontRef>
        </p:style>
        <p:txBody>
          <a:bodyPr rtlCol="1" anchor="ctr"/>
          <a:lstStyle/>
          <a:p>
            <a:pPr algn="ctr"/>
            <a:r>
              <a:rPr lang="ar-SA" sz="6000" b="1" dirty="0" smtClean="0">
                <a:cs typeface="AGA Dimnah Regular" pitchFamily="2" charset="-78"/>
              </a:rPr>
              <a:t>لمحة</a:t>
            </a:r>
            <a:r>
              <a:rPr lang="ar-DZ" sz="6000" dirty="0" smtClean="0">
                <a:cs typeface="AGA Dimnah Regular" pitchFamily="2" charset="-78"/>
              </a:rPr>
              <a:t> </a:t>
            </a:r>
            <a:r>
              <a:rPr lang="ar-DZ" sz="6000" b="1" dirty="0" smtClean="0">
                <a:cs typeface="AGA Dimnah Regular" pitchFamily="2" charset="-78"/>
              </a:rPr>
              <a:t>تاريخية عن المنظمة العالمية للتقييس</a:t>
            </a:r>
            <a:endParaRPr lang="ar-DZ" sz="6000" b="1" dirty="0">
              <a:cs typeface="AGA Dimnah Regular"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0" y="1142984"/>
            <a:ext cx="8929750" cy="521497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buFont typeface="Wingdings" pitchFamily="2" charset="2"/>
              <a:buChar char="Ø"/>
            </a:pPr>
            <a:r>
              <a:rPr lang="ar-DZ" sz="2800" dirty="0" smtClean="0">
                <a:solidFill>
                  <a:srgbClr val="FF0000"/>
                </a:solidFill>
                <a:cs typeface="MCS Madinah S_U normal." pitchFamily="2" charset="-78"/>
              </a:rPr>
              <a:t>بالنسبة للدول النامية. </a:t>
            </a:r>
            <a:r>
              <a:rPr lang="ar-DZ" sz="2800" dirty="0" smtClean="0">
                <a:solidFill>
                  <a:schemeClr val="tx1"/>
                </a:solidFill>
                <a:cs typeface="MCS Madinah S_U normal." pitchFamily="2" charset="-78"/>
              </a:rPr>
              <a:t>المعايير الدولية المتفق عليها </a:t>
            </a:r>
            <a:r>
              <a:rPr lang="ar-DZ" sz="2800" dirty="0">
                <a:cs typeface="MCS Madinah S_U normal." pitchFamily="2" charset="-78"/>
              </a:rPr>
              <a:t>تشكل مصدرا هاما من مصادر المعرفة التكنولوجية. من خلال تحديد خصائص المنتجات </a:t>
            </a:r>
            <a:r>
              <a:rPr lang="ar-DZ" sz="2800" dirty="0" smtClean="0">
                <a:cs typeface="MCS Madinah S_U normal." pitchFamily="2" charset="-78"/>
              </a:rPr>
              <a:t>والخدمات</a:t>
            </a:r>
          </a:p>
          <a:p>
            <a:pPr>
              <a:buFont typeface="Wingdings" pitchFamily="2" charset="2"/>
              <a:buChar char="Ø"/>
            </a:pPr>
            <a:r>
              <a:rPr lang="ar-DZ" sz="2800" dirty="0">
                <a:cs typeface="MCS Madinah S_U normal." pitchFamily="2" charset="-78"/>
              </a:rPr>
              <a:t> </a:t>
            </a:r>
            <a:r>
              <a:rPr lang="ar-DZ" sz="2800" dirty="0" smtClean="0">
                <a:solidFill>
                  <a:srgbClr val="FF0000"/>
                </a:solidFill>
                <a:cs typeface="MCS Madinah S_U normal." pitchFamily="2" charset="-78"/>
              </a:rPr>
              <a:t>بالنسبة للمستهلكين. </a:t>
            </a:r>
            <a:r>
              <a:rPr lang="ar-DZ" sz="2800" dirty="0" smtClean="0">
                <a:cs typeface="MCS Madinah S_U normal." pitchFamily="2" charset="-78"/>
              </a:rPr>
              <a:t>ضمان الحصول على منتجات ذات جودة بأسعار مناسبة.</a:t>
            </a:r>
          </a:p>
          <a:p>
            <a:pPr>
              <a:buFont typeface="Wingdings" pitchFamily="2" charset="2"/>
              <a:buChar char="Ø"/>
            </a:pPr>
            <a:r>
              <a:rPr lang="ar-DZ" sz="2800" dirty="0">
                <a:cs typeface="MCS Madinah S_U normal." pitchFamily="2" charset="-78"/>
              </a:rPr>
              <a:t> </a:t>
            </a:r>
            <a:r>
              <a:rPr lang="ar-DZ" sz="2800" dirty="0" smtClean="0">
                <a:cs typeface="MCS Madinah S_U normal." pitchFamily="2" charset="-78"/>
              </a:rPr>
              <a:t> </a:t>
            </a:r>
            <a:r>
              <a:rPr lang="ar-DZ" sz="2800" dirty="0" smtClean="0">
                <a:solidFill>
                  <a:srgbClr val="FF0000"/>
                </a:solidFill>
                <a:cs typeface="MCS Madinah S_U normal." pitchFamily="2" charset="-78"/>
              </a:rPr>
              <a:t>بالنسبة </a:t>
            </a:r>
            <a:r>
              <a:rPr lang="ar-DZ" sz="2800" dirty="0">
                <a:solidFill>
                  <a:srgbClr val="FF0000"/>
                </a:solidFill>
                <a:cs typeface="MCS Madinah S_U normal." pitchFamily="2" charset="-78"/>
              </a:rPr>
              <a:t>للجميع </a:t>
            </a:r>
            <a:r>
              <a:rPr lang="ar-DZ" sz="2800" dirty="0">
                <a:cs typeface="MCS Madinah S_U normal." pitchFamily="2" charset="-78"/>
              </a:rPr>
              <a:t>، </a:t>
            </a:r>
            <a:r>
              <a:rPr lang="ar-DZ" sz="2800" dirty="0" smtClean="0">
                <a:cs typeface="MCS Madinah S_U normal." pitchFamily="2" charset="-78"/>
              </a:rPr>
              <a:t>المعايير </a:t>
            </a:r>
            <a:r>
              <a:rPr lang="ar-DZ" sz="2800" dirty="0">
                <a:cs typeface="MCS Madinah S_U normal." pitchFamily="2" charset="-78"/>
              </a:rPr>
              <a:t>الدولية </a:t>
            </a:r>
            <a:r>
              <a:rPr lang="ar-DZ" sz="2800" dirty="0" smtClean="0">
                <a:cs typeface="MCS Madinah S_U normal." pitchFamily="2" charset="-78"/>
              </a:rPr>
              <a:t>تسهم في </a:t>
            </a:r>
            <a:r>
              <a:rPr lang="ar-DZ" sz="2800" dirty="0">
                <a:cs typeface="MCS Madinah S_U normal." pitchFamily="2" charset="-78"/>
              </a:rPr>
              <a:t>نوعية الحياة بشكل عام من خلال ضمان أن النقل ، والآلات والأدوات التي نستخدمها </a:t>
            </a:r>
            <a:r>
              <a:rPr lang="ar-DZ" sz="2800" dirty="0" smtClean="0">
                <a:cs typeface="MCS Madinah S_U normal." pitchFamily="2" charset="-78"/>
              </a:rPr>
              <a:t>آمنة. </a:t>
            </a:r>
          </a:p>
          <a:p>
            <a:pPr>
              <a:buFont typeface="Wingdings" pitchFamily="2" charset="2"/>
              <a:buChar char="Ø"/>
            </a:pPr>
            <a:r>
              <a:rPr lang="ar-DZ" sz="2800" dirty="0" smtClean="0">
                <a:solidFill>
                  <a:srgbClr val="FF0000"/>
                </a:solidFill>
                <a:cs typeface="MCS Madinah S_U normal." pitchFamily="2" charset="-78"/>
              </a:rPr>
              <a:t>بالنسبة لكوكب الأرض الذي نعيش فيه. </a:t>
            </a:r>
            <a:r>
              <a:rPr lang="ar-DZ" sz="2800" dirty="0" smtClean="0">
                <a:cs typeface="MCS Madinah S_U normal." pitchFamily="2" charset="-78"/>
              </a:rPr>
              <a:t>تحافظ المعايير الدولية على الهواء ، ونوعية المياه والتربة ، </a:t>
            </a:r>
            <a:r>
              <a:rPr lang="ar-DZ" sz="2800" dirty="0" err="1" smtClean="0">
                <a:cs typeface="MCS Madinah S_U normal." pitchFamily="2" charset="-78"/>
              </a:rPr>
              <a:t>و</a:t>
            </a:r>
            <a:r>
              <a:rPr lang="ar-DZ" sz="2800" dirty="0" smtClean="0">
                <a:cs typeface="MCS Madinah S_U normal." pitchFamily="2" charset="-78"/>
              </a:rPr>
              <a:t> تساهم في الحد من </a:t>
            </a:r>
            <a:r>
              <a:rPr lang="ar-DZ" sz="2800" dirty="0" err="1" smtClean="0">
                <a:cs typeface="MCS Madinah S_U normal." pitchFamily="2" charset="-78"/>
              </a:rPr>
              <a:t>انبعاثات</a:t>
            </a:r>
            <a:r>
              <a:rPr lang="ar-DZ" sz="2800" dirty="0" smtClean="0">
                <a:cs typeface="MCS Madinah S_U normal." pitchFamily="2" charset="-78"/>
              </a:rPr>
              <a:t> الغازات </a:t>
            </a:r>
            <a:r>
              <a:rPr lang="ar-DZ" sz="2800" dirty="0" err="1" smtClean="0">
                <a:cs typeface="MCS Madinah S_U normal." pitchFamily="2" charset="-78"/>
              </a:rPr>
              <a:t>والاشعاع</a:t>
            </a:r>
            <a:r>
              <a:rPr lang="ar-DZ" sz="2800" dirty="0" smtClean="0">
                <a:cs typeface="MCS Madinah S_U normal." pitchFamily="2" charset="-78"/>
              </a:rPr>
              <a:t>. والجوانب البيئية للمنتجات يمكن أن تساهم في الجهود المبذولة للحفاظ على البيئة.</a:t>
            </a:r>
            <a:r>
              <a:rPr lang="ar-DZ" sz="2800" dirty="0">
                <a:cs typeface="MCS Madinah S_U normal." pitchFamily="2" charset="-78"/>
              </a:rPr>
              <a:t/>
            </a:r>
            <a:br>
              <a:rPr lang="ar-DZ" sz="2800" dirty="0">
                <a:cs typeface="MCS Madinah S_U normal." pitchFamily="2" charset="-78"/>
              </a:rPr>
            </a:br>
            <a:endParaRPr lang="ar-DZ" sz="2800" dirty="0">
              <a:cs typeface="MCS Madinah S_U normal." pitchFamily="2" charset="-78"/>
            </a:endParaRPr>
          </a:p>
        </p:txBody>
      </p:sp>
      <p:sp>
        <p:nvSpPr>
          <p:cNvPr id="5" name="Ellipse 4"/>
          <p:cNvSpPr/>
          <p:nvPr/>
        </p:nvSpPr>
        <p:spPr>
          <a:xfrm>
            <a:off x="2285984" y="214290"/>
            <a:ext cx="4714908" cy="914400"/>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Pen Kufi" pitchFamily="2" charset="-78"/>
              </a:rPr>
              <a:t>ما هي فوائد التقييس؟</a:t>
            </a:r>
            <a:endParaRPr lang="ar-DZ" sz="2800" dirty="0">
              <a:cs typeface="Pen Kufi"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p:cNvSpPr/>
          <p:nvPr/>
        </p:nvSpPr>
        <p:spPr>
          <a:xfrm>
            <a:off x="1571604" y="214290"/>
            <a:ext cx="6357982" cy="1071570"/>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Pen Kufi" pitchFamily="2" charset="-78"/>
              </a:rPr>
              <a:t>أهم الشخصيات في المنظمة</a:t>
            </a:r>
            <a:endParaRPr lang="ar-DZ" sz="2800" dirty="0">
              <a:cs typeface="Pen Kufi" pitchFamily="2" charset="-78"/>
            </a:endParaRPr>
          </a:p>
        </p:txBody>
      </p:sp>
      <p:pic>
        <p:nvPicPr>
          <p:cNvPr id="3" name="Image 2" descr="Willy Kuert"/>
          <p:cNvPicPr/>
          <p:nvPr/>
        </p:nvPicPr>
        <p:blipFill>
          <a:blip r:embed="rId3"/>
          <a:srcRect/>
          <a:stretch>
            <a:fillRect/>
          </a:stretch>
        </p:blipFill>
        <p:spPr bwMode="auto">
          <a:xfrm>
            <a:off x="214282" y="1357298"/>
            <a:ext cx="1238250" cy="1657350"/>
          </a:xfrm>
          <a:prstGeom prst="rect">
            <a:avLst/>
          </a:prstGeom>
          <a:noFill/>
          <a:ln w="9525">
            <a:noFill/>
            <a:miter lim="800000"/>
            <a:headEnd/>
            <a:tailEnd/>
          </a:ln>
        </p:spPr>
      </p:pic>
      <p:sp>
        <p:nvSpPr>
          <p:cNvPr id="4" name="Rectangle 3"/>
          <p:cNvSpPr/>
          <p:nvPr/>
        </p:nvSpPr>
        <p:spPr>
          <a:xfrm>
            <a:off x="214282" y="3071810"/>
            <a:ext cx="1249765" cy="369332"/>
          </a:xfrm>
          <a:prstGeom prst="rect">
            <a:avLst/>
          </a:prstGeom>
        </p:spPr>
        <p:txBody>
          <a:bodyPr wrap="none">
            <a:spAutoFit/>
          </a:bodyPr>
          <a:lstStyle/>
          <a:p>
            <a:r>
              <a:rPr lang="en-US" b="1" dirty="0"/>
              <a:t>Willy </a:t>
            </a:r>
            <a:r>
              <a:rPr lang="en-US" b="1" dirty="0" err="1"/>
              <a:t>Kuert</a:t>
            </a:r>
            <a:endParaRPr lang="ar-DZ" dirty="0"/>
          </a:p>
        </p:txBody>
      </p:sp>
      <p:pic>
        <p:nvPicPr>
          <p:cNvPr id="5" name="Image 4" descr="Roger Maréchal"/>
          <p:cNvPicPr/>
          <p:nvPr/>
        </p:nvPicPr>
        <p:blipFill>
          <a:blip r:embed="rId4"/>
          <a:srcRect/>
          <a:stretch>
            <a:fillRect/>
          </a:stretch>
        </p:blipFill>
        <p:spPr bwMode="auto">
          <a:xfrm>
            <a:off x="1904990" y="1371586"/>
            <a:ext cx="1238250" cy="1628775"/>
          </a:xfrm>
          <a:prstGeom prst="rect">
            <a:avLst/>
          </a:prstGeom>
          <a:noFill/>
          <a:ln w="9525">
            <a:noFill/>
            <a:miter lim="800000"/>
            <a:headEnd/>
            <a:tailEnd/>
          </a:ln>
        </p:spPr>
      </p:pic>
      <p:sp>
        <p:nvSpPr>
          <p:cNvPr id="6" name="Rectangle 5"/>
          <p:cNvSpPr/>
          <p:nvPr/>
        </p:nvSpPr>
        <p:spPr>
          <a:xfrm>
            <a:off x="1667156" y="3071810"/>
            <a:ext cx="1690398" cy="369332"/>
          </a:xfrm>
          <a:prstGeom prst="rect">
            <a:avLst/>
          </a:prstGeom>
        </p:spPr>
        <p:txBody>
          <a:bodyPr wrap="none">
            <a:spAutoFit/>
          </a:bodyPr>
          <a:lstStyle/>
          <a:p>
            <a:r>
              <a:rPr lang="en-US" b="1" dirty="0"/>
              <a:t>Roger </a:t>
            </a:r>
            <a:r>
              <a:rPr lang="en-US" b="1" dirty="0" err="1"/>
              <a:t>Maréchal</a:t>
            </a:r>
            <a:endParaRPr lang="ar-DZ" dirty="0"/>
          </a:p>
        </p:txBody>
      </p:sp>
      <p:pic>
        <p:nvPicPr>
          <p:cNvPr id="7" name="Image 6" descr="Vince Grey"/>
          <p:cNvPicPr/>
          <p:nvPr/>
        </p:nvPicPr>
        <p:blipFill>
          <a:blip r:embed="rId5"/>
          <a:srcRect/>
          <a:stretch>
            <a:fillRect/>
          </a:stretch>
        </p:blipFill>
        <p:spPr bwMode="auto">
          <a:xfrm>
            <a:off x="5500694" y="1428736"/>
            <a:ext cx="1238250" cy="1638300"/>
          </a:xfrm>
          <a:prstGeom prst="rect">
            <a:avLst/>
          </a:prstGeom>
          <a:noFill/>
          <a:ln w="9525">
            <a:noFill/>
            <a:miter lim="800000"/>
            <a:headEnd/>
            <a:tailEnd/>
          </a:ln>
        </p:spPr>
      </p:pic>
      <p:sp>
        <p:nvSpPr>
          <p:cNvPr id="8" name="Rectangle 7"/>
          <p:cNvSpPr/>
          <p:nvPr/>
        </p:nvSpPr>
        <p:spPr>
          <a:xfrm>
            <a:off x="5429256" y="3071810"/>
            <a:ext cx="1213922" cy="369332"/>
          </a:xfrm>
          <a:prstGeom prst="rect">
            <a:avLst/>
          </a:prstGeom>
        </p:spPr>
        <p:txBody>
          <a:bodyPr wrap="none">
            <a:spAutoFit/>
          </a:bodyPr>
          <a:lstStyle/>
          <a:p>
            <a:r>
              <a:rPr lang="en-US" b="1" dirty="0"/>
              <a:t>Vince Grey</a:t>
            </a:r>
            <a:endParaRPr lang="ar-DZ" dirty="0"/>
          </a:p>
        </p:txBody>
      </p:sp>
      <p:pic>
        <p:nvPicPr>
          <p:cNvPr id="9" name="Image 8" descr="Raymond Frontard"/>
          <p:cNvPicPr/>
          <p:nvPr/>
        </p:nvPicPr>
        <p:blipFill>
          <a:blip r:embed="rId6"/>
          <a:srcRect/>
          <a:stretch>
            <a:fillRect/>
          </a:stretch>
        </p:blipFill>
        <p:spPr bwMode="auto">
          <a:xfrm>
            <a:off x="1904990" y="3786191"/>
            <a:ext cx="1166812" cy="1785950"/>
          </a:xfrm>
          <a:prstGeom prst="rect">
            <a:avLst/>
          </a:prstGeom>
          <a:noFill/>
          <a:ln w="9525">
            <a:noFill/>
            <a:miter lim="800000"/>
            <a:headEnd/>
            <a:tailEnd/>
          </a:ln>
        </p:spPr>
      </p:pic>
      <p:sp>
        <p:nvSpPr>
          <p:cNvPr id="10" name="Rectangle 9"/>
          <p:cNvSpPr/>
          <p:nvPr/>
        </p:nvSpPr>
        <p:spPr>
          <a:xfrm>
            <a:off x="1643042" y="5572140"/>
            <a:ext cx="1967462" cy="369332"/>
          </a:xfrm>
          <a:prstGeom prst="rect">
            <a:avLst/>
          </a:prstGeom>
        </p:spPr>
        <p:txBody>
          <a:bodyPr wrap="none">
            <a:spAutoFit/>
          </a:bodyPr>
          <a:lstStyle/>
          <a:p>
            <a:r>
              <a:rPr lang="en-US" b="1" dirty="0"/>
              <a:t>Raymond </a:t>
            </a:r>
            <a:r>
              <a:rPr lang="en-US" b="1" dirty="0" err="1"/>
              <a:t>Frontard</a:t>
            </a:r>
            <a:endParaRPr lang="ar-DZ" dirty="0"/>
          </a:p>
        </p:txBody>
      </p:sp>
      <p:pic>
        <p:nvPicPr>
          <p:cNvPr id="11" name="Image 10" descr="Olle Sturen"/>
          <p:cNvPicPr/>
          <p:nvPr/>
        </p:nvPicPr>
        <p:blipFill>
          <a:blip r:embed="rId7"/>
          <a:srcRect/>
          <a:stretch>
            <a:fillRect/>
          </a:stretch>
        </p:blipFill>
        <p:spPr bwMode="auto">
          <a:xfrm>
            <a:off x="219052" y="3714752"/>
            <a:ext cx="1238250" cy="1781175"/>
          </a:xfrm>
          <a:prstGeom prst="rect">
            <a:avLst/>
          </a:prstGeom>
          <a:noFill/>
          <a:ln w="9525">
            <a:noFill/>
            <a:miter lim="800000"/>
            <a:headEnd/>
            <a:tailEnd/>
          </a:ln>
        </p:spPr>
      </p:pic>
      <p:pic>
        <p:nvPicPr>
          <p:cNvPr id="12" name="Image 11" descr="Anders J. Thor"/>
          <p:cNvPicPr/>
          <p:nvPr/>
        </p:nvPicPr>
        <p:blipFill>
          <a:blip r:embed="rId8"/>
          <a:srcRect/>
          <a:stretch>
            <a:fillRect/>
          </a:stretch>
        </p:blipFill>
        <p:spPr bwMode="auto">
          <a:xfrm>
            <a:off x="3643306" y="1428736"/>
            <a:ext cx="1238250" cy="1590675"/>
          </a:xfrm>
          <a:prstGeom prst="rect">
            <a:avLst/>
          </a:prstGeom>
          <a:noFill/>
          <a:ln w="9525">
            <a:noFill/>
            <a:miter lim="800000"/>
            <a:headEnd/>
            <a:tailEnd/>
          </a:ln>
        </p:spPr>
      </p:pic>
      <p:sp>
        <p:nvSpPr>
          <p:cNvPr id="13" name="Rectangle 12"/>
          <p:cNvSpPr/>
          <p:nvPr/>
        </p:nvSpPr>
        <p:spPr>
          <a:xfrm>
            <a:off x="3571868" y="3071810"/>
            <a:ext cx="1481880" cy="369332"/>
          </a:xfrm>
          <a:prstGeom prst="rect">
            <a:avLst/>
          </a:prstGeom>
        </p:spPr>
        <p:txBody>
          <a:bodyPr wrap="none">
            <a:spAutoFit/>
          </a:bodyPr>
          <a:lstStyle/>
          <a:p>
            <a:r>
              <a:rPr lang="en-US" b="1" dirty="0"/>
              <a:t>Anders J Thor</a:t>
            </a:r>
            <a:endParaRPr lang="ar-DZ" dirty="0"/>
          </a:p>
        </p:txBody>
      </p:sp>
      <p:sp>
        <p:nvSpPr>
          <p:cNvPr id="14" name="Rectangle 13"/>
          <p:cNvSpPr/>
          <p:nvPr/>
        </p:nvSpPr>
        <p:spPr>
          <a:xfrm>
            <a:off x="214282" y="5500702"/>
            <a:ext cx="1251304" cy="369332"/>
          </a:xfrm>
          <a:prstGeom prst="rect">
            <a:avLst/>
          </a:prstGeom>
        </p:spPr>
        <p:txBody>
          <a:bodyPr wrap="none">
            <a:spAutoFit/>
          </a:bodyPr>
          <a:lstStyle/>
          <a:p>
            <a:r>
              <a:rPr lang="en-US" b="1" dirty="0" err="1"/>
              <a:t>Olle</a:t>
            </a:r>
            <a:r>
              <a:rPr lang="en-US" b="1" dirty="0"/>
              <a:t> </a:t>
            </a:r>
            <a:r>
              <a:rPr lang="en-US" b="1" dirty="0" err="1"/>
              <a:t>Sturen</a:t>
            </a:r>
            <a:endParaRPr lang="ar-DZ"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85786" y="2071678"/>
            <a:ext cx="7715304" cy="442915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JO" sz="2800" dirty="0">
                <a:cs typeface="MCS Madinah S_U normal." pitchFamily="2" charset="-78"/>
              </a:rPr>
              <a:t>الهيئة الدولية للتقييس(</a:t>
            </a:r>
            <a:r>
              <a:rPr lang="ar-JO" sz="2800" dirty="0" err="1">
                <a:cs typeface="MCS Madinah S_U normal." pitchFamily="2" charset="-78"/>
              </a:rPr>
              <a:t>الايزو</a:t>
            </a:r>
            <a:r>
              <a:rPr lang="ar-JO" sz="2800" dirty="0">
                <a:cs typeface="MCS Madinah S_U normal." pitchFamily="2" charset="-78"/>
              </a:rPr>
              <a:t>)، هي اتحاد دولي يضم في عضويته مؤسسات مواصفات محلية من كافة دول العالم وبواقع مؤسسة واحدة ممثلة لكل دولة.</a:t>
            </a:r>
            <a:endParaRPr lang="en-US" sz="2800" dirty="0">
              <a:cs typeface="MCS Madinah S_U normal." pitchFamily="2" charset="-78"/>
            </a:endParaRPr>
          </a:p>
          <a:p>
            <a:pPr algn="ctr"/>
            <a:endParaRPr lang="ar-DZ" sz="2800" dirty="0">
              <a:cs typeface="MCS Madinah S_U normal." pitchFamily="2" charset="-78"/>
            </a:endParaRPr>
          </a:p>
        </p:txBody>
      </p:sp>
      <p:sp>
        <p:nvSpPr>
          <p:cNvPr id="5" name="Ellipse 4"/>
          <p:cNvSpPr/>
          <p:nvPr/>
        </p:nvSpPr>
        <p:spPr>
          <a:xfrm>
            <a:off x="2357422" y="428604"/>
            <a:ext cx="4500594" cy="1428760"/>
          </a:xfrm>
          <a:prstGeom prst="ellipse">
            <a:avLst/>
          </a:prstGeom>
        </p:spPr>
        <p:style>
          <a:lnRef idx="1">
            <a:schemeClr val="accent5"/>
          </a:lnRef>
          <a:fillRef idx="2">
            <a:schemeClr val="accent5"/>
          </a:fillRef>
          <a:effectRef idx="1">
            <a:schemeClr val="accent5"/>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lgn="ctr" fontAlgn="base">
              <a:spcBef>
                <a:spcPct val="0"/>
              </a:spcBef>
              <a:spcAft>
                <a:spcPct val="0"/>
              </a:spcAft>
            </a:pPr>
            <a:r>
              <a:rPr kumimoji="0" lang="ar-JO" sz="2800" b="1" i="0"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Pen Kufi" pitchFamily="2" charset="-78"/>
              </a:rPr>
              <a:t>ما</a:t>
            </a:r>
            <a:r>
              <a:rPr kumimoji="0" lang="ar-DZ" sz="2800" b="1" i="0"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Pen Kufi" pitchFamily="2" charset="-78"/>
              </a:rPr>
              <a:t> </a:t>
            </a:r>
            <a:r>
              <a:rPr kumimoji="0" lang="ar-JO" sz="2800" b="1" i="0"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a typeface="Times New Roman" pitchFamily="18" charset="0"/>
                <a:cs typeface="Pen Kufi" pitchFamily="2" charset="-78"/>
              </a:rPr>
              <a:t>هي الإيزو؟</a:t>
            </a:r>
            <a:endParaRPr kumimoji="0" lang="ar-JO" sz="2800" b="1" i="0"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Pen Kufi"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à coins arrondis 5"/>
          <p:cNvSpPr/>
          <p:nvPr/>
        </p:nvSpPr>
        <p:spPr>
          <a:xfrm>
            <a:off x="642910" y="2000240"/>
            <a:ext cx="8143932" cy="464347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MCS Madinah S_U normal." pitchFamily="2" charset="-78"/>
              </a:rPr>
              <a:t>في سنة 1946 اجتمعت هيئات مختلفة الجنسيات من 25 دولة في العاصمة البريطانية لندن وقررت إنشاء منظمة دولية جديدة كان موضوع هذا </a:t>
            </a:r>
            <a:r>
              <a:rPr lang="ar-DZ" sz="2800" dirty="0" err="1" smtClean="0">
                <a:cs typeface="MCS Madinah S_U normal." pitchFamily="2" charset="-78"/>
              </a:rPr>
              <a:t>الإجتماع</a:t>
            </a:r>
            <a:r>
              <a:rPr lang="ar-DZ" sz="2800" dirty="0" smtClean="0">
                <a:cs typeface="MCS Madinah S_U normal." pitchFamily="2" charset="-78"/>
              </a:rPr>
              <a:t> حول ”تسهيل </a:t>
            </a:r>
            <a:r>
              <a:rPr lang="ar-DZ" sz="2800" dirty="0">
                <a:cs typeface="MCS Madinah S_U normal." pitchFamily="2" charset="-78"/>
              </a:rPr>
              <a:t>التنسيق وتوحيد </a:t>
            </a:r>
            <a:r>
              <a:rPr lang="ar-DZ" sz="2800" dirty="0" smtClean="0">
                <a:cs typeface="MCS Madinah S_U normal." pitchFamily="2" charset="-78"/>
              </a:rPr>
              <a:t>المعايير الصناعية“، وقد بدأت </a:t>
            </a:r>
            <a:r>
              <a:rPr lang="ar-DZ" sz="2800" dirty="0" smtClean="0">
                <a:cs typeface="MCS Madinah S_U normal." pitchFamily="2" charset="-78"/>
              </a:rPr>
              <a:t>المنظمة الجديدة </a:t>
            </a:r>
            <a:r>
              <a:rPr lang="ar-DZ" sz="2800" dirty="0" smtClean="0">
                <a:cs typeface="MCS Madinah S_U normal." pitchFamily="2" charset="-78"/>
              </a:rPr>
              <a:t> نشاطها رسميا </a:t>
            </a:r>
            <a:r>
              <a:rPr lang="ar-DZ" sz="2800" dirty="0">
                <a:cs typeface="MCS Madinah S_U normal." pitchFamily="2" charset="-78"/>
              </a:rPr>
              <a:t>في 23 </a:t>
            </a:r>
            <a:r>
              <a:rPr lang="ar-DZ" sz="2800" dirty="0" smtClean="0">
                <a:cs typeface="MCS Madinah S_U normal." pitchFamily="2" charset="-78"/>
              </a:rPr>
              <a:t>فبراير </a:t>
            </a:r>
            <a:r>
              <a:rPr lang="ar-DZ" sz="2800" dirty="0">
                <a:cs typeface="MCS Madinah S_U normal." pitchFamily="2" charset="-78"/>
              </a:rPr>
              <a:t>1947 ، في جنيف ، سويسرا</a:t>
            </a:r>
            <a:r>
              <a:rPr lang="ar-DZ" sz="2800" dirty="0" smtClean="0">
                <a:cs typeface="MCS Madinah S_U normal." pitchFamily="2" charset="-78"/>
              </a:rPr>
              <a:t>. وتضم الآن أكثر من 158 دولة.</a:t>
            </a:r>
            <a:endParaRPr lang="ar-DZ" sz="2800" dirty="0">
              <a:cs typeface="MCS Madinah S_U normal." pitchFamily="2" charset="-78"/>
            </a:endParaRPr>
          </a:p>
          <a:p>
            <a:pPr algn="ctr"/>
            <a:endParaRPr lang="ar-DZ" sz="2800" dirty="0">
              <a:cs typeface="MCS Madinah S_U normal." pitchFamily="2" charset="-78"/>
            </a:endParaRPr>
          </a:p>
        </p:txBody>
      </p:sp>
      <p:sp>
        <p:nvSpPr>
          <p:cNvPr id="7" name="Ellipse 6"/>
          <p:cNvSpPr/>
          <p:nvPr/>
        </p:nvSpPr>
        <p:spPr>
          <a:xfrm>
            <a:off x="2357422" y="214290"/>
            <a:ext cx="4572032" cy="1643074"/>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DZ"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تأسيس المنظمة</a:t>
            </a:r>
            <a:endParaRPr lang="ar-DZ"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2415961" y="338734"/>
            <a:ext cx="4572032" cy="1643074"/>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DZ"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تأسيس المنظمة</a:t>
            </a:r>
            <a:endParaRPr lang="ar-DZ"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endParaRPr>
          </a:p>
        </p:txBody>
      </p:sp>
      <p:sp>
        <p:nvSpPr>
          <p:cNvPr id="5" name="Rectangle à coins arrondis 4"/>
          <p:cNvSpPr/>
          <p:nvPr/>
        </p:nvSpPr>
        <p:spPr>
          <a:xfrm>
            <a:off x="1071538" y="2571744"/>
            <a:ext cx="6858048" cy="3714776"/>
          </a:xfrm>
          <a:prstGeom prst="roundRect">
            <a:avLst/>
          </a:prstGeom>
          <a:ln/>
        </p:spPr>
        <p:style>
          <a:lnRef idx="1">
            <a:schemeClr val="accent1"/>
          </a:lnRef>
          <a:fillRef idx="2">
            <a:schemeClr val="accent1"/>
          </a:fillRef>
          <a:effectRef idx="1">
            <a:schemeClr val="accent1"/>
          </a:effectRef>
          <a:fontRef idx="minor">
            <a:schemeClr val="dk1"/>
          </a:fontRef>
        </p:style>
        <p:txBody>
          <a:bodyPr rtlCol="1" anchor="ctr"/>
          <a:lstStyle/>
          <a:p>
            <a:r>
              <a:rPr lang="ar-JO" sz="2800" dirty="0">
                <a:cs typeface="MCS Madinah S_U normal." pitchFamily="2" charset="-78"/>
              </a:rPr>
              <a:t>والهيئة هي عبارة عن مؤسسة غير حكومية تأسست عام1947 بهدف توجيه وتفعيل والترويج لإعداد المواصفات الموحدة التي تساهم في تسهيل تبادل البضائع والخدمات دوليا، وهي هيئة معتمدة استشارية لدى المنظمة العالمية للتجارة في ما يخص إصدار معايير التقييس ويتمثل نتاج أعمال هذه المنظمة في اتفاقيات دولية يتم إصدارها باسم مواصفات. </a:t>
            </a:r>
            <a:endParaRPr lang="en-US" sz="2800" dirty="0">
              <a:cs typeface="MCS Madinah S_U normal."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ISO Central Secretariat building"/>
          <p:cNvPicPr>
            <a:picLocks noGrp="1"/>
          </p:cNvPicPr>
          <p:nvPr>
            <p:ph idx="1"/>
          </p:nvPr>
        </p:nvPicPr>
        <p:blipFill>
          <a:blip r:embed="rId3"/>
          <a:srcRect/>
          <a:stretch>
            <a:fillRect/>
          </a:stretch>
        </p:blipFill>
        <p:spPr bwMode="auto">
          <a:xfrm>
            <a:off x="1571604" y="1928802"/>
            <a:ext cx="6215106" cy="47149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ectangle à coins arrondis 4"/>
          <p:cNvSpPr/>
          <p:nvPr/>
        </p:nvSpPr>
        <p:spPr>
          <a:xfrm>
            <a:off x="714348" y="285728"/>
            <a:ext cx="7929618" cy="135732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MCS Madinah S_U normal." pitchFamily="2" charset="-78"/>
              </a:rPr>
              <a:t>المقر الرئيسي للمنظمة موضح في الصورة أسفله وهو متواجد بالعاصمة السويسرية </a:t>
            </a:r>
            <a:r>
              <a:rPr lang="ar-DZ" sz="2800" dirty="0" err="1" smtClean="0">
                <a:cs typeface="MCS Madinah S_U normal." pitchFamily="2" charset="-78"/>
              </a:rPr>
              <a:t>فيينا</a:t>
            </a:r>
            <a:endParaRPr lang="ar-DZ" sz="2800" dirty="0">
              <a:cs typeface="MCS Madinah S_U normal."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1714480" y="214290"/>
            <a:ext cx="6072230" cy="1714512"/>
          </a:xfrm>
          <a:prstGeom prst="ellipse">
            <a:avLst/>
          </a:prstGeom>
        </p:spPr>
        <p:style>
          <a:lnRef idx="1">
            <a:schemeClr val="accent1"/>
          </a:lnRef>
          <a:fillRef idx="2">
            <a:schemeClr val="accent1"/>
          </a:fillRef>
          <a:effectRef idx="1">
            <a:schemeClr val="accent1"/>
          </a:effectRef>
          <a:fontRef idx="minor">
            <a:schemeClr val="dk1"/>
          </a:fontRef>
        </p:style>
        <p:txBody>
          <a:bodyPr numCol="1"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JO"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من أين جاءت التسمية (</a:t>
            </a:r>
            <a:r>
              <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ISO</a:t>
            </a:r>
            <a:r>
              <a:rPr lang="ar-JO"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endParaRPr>
          </a:p>
          <a:p>
            <a:pPr algn="ctr"/>
            <a:endParaRPr lang="ar-DZ"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Rectangle à coins arrondis 4"/>
          <p:cNvSpPr/>
          <p:nvPr/>
        </p:nvSpPr>
        <p:spPr>
          <a:xfrm>
            <a:off x="357158" y="2071678"/>
            <a:ext cx="8215370" cy="450059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r>
              <a:rPr lang="ar-JO" sz="2800" dirty="0">
                <a:cs typeface="MCS Madinah S_U normal." pitchFamily="2" charset="-78"/>
              </a:rPr>
              <a:t>عند قراءة الاسم باللغة الإنجليزية (</a:t>
            </a:r>
            <a:r>
              <a:rPr lang="en-US" sz="2800" dirty="0">
                <a:cs typeface="MCS Madinah S_U normal." pitchFamily="2" charset="-78"/>
              </a:rPr>
              <a:t>International Organization For Standardization</a:t>
            </a:r>
            <a:r>
              <a:rPr lang="ar-JO" sz="2800" dirty="0">
                <a:cs typeface="MCS Madinah S_U normal." pitchFamily="2" charset="-78"/>
              </a:rPr>
              <a:t>) فإن الاختصار له يجب </a:t>
            </a:r>
            <a:r>
              <a:rPr lang="ar-JO" sz="2800" dirty="0" err="1">
                <a:cs typeface="MCS Madinah S_U normal." pitchFamily="2" charset="-78"/>
              </a:rPr>
              <a:t>ان</a:t>
            </a:r>
            <a:r>
              <a:rPr lang="ar-JO" sz="2800" dirty="0">
                <a:cs typeface="MCS Madinah S_U normal." pitchFamily="2" charset="-78"/>
              </a:rPr>
              <a:t> يقرأ </a:t>
            </a:r>
            <a:r>
              <a:rPr lang="en-US" sz="2800" dirty="0">
                <a:cs typeface="MCS Madinah S_U normal." pitchFamily="2" charset="-78"/>
              </a:rPr>
              <a:t> ISO</a:t>
            </a:r>
            <a:r>
              <a:rPr lang="ar-JO" sz="2800" dirty="0">
                <a:cs typeface="MCS Madinah S_U normal." pitchFamily="2" charset="-78"/>
              </a:rPr>
              <a:t>، إذا كانت الأحرف </a:t>
            </a:r>
            <a:r>
              <a:rPr lang="en-US" sz="2800" dirty="0">
                <a:cs typeface="MCS Madinah S_U normal." pitchFamily="2" charset="-78"/>
              </a:rPr>
              <a:t>I</a:t>
            </a:r>
            <a:r>
              <a:rPr lang="ar-JO" sz="2800" dirty="0">
                <a:cs typeface="MCS Madinah S_U normal." pitchFamily="2" charset="-78"/>
              </a:rPr>
              <a:t> تعني</a:t>
            </a:r>
            <a:r>
              <a:rPr lang="en-US" sz="2800" dirty="0">
                <a:cs typeface="MCS Madinah S_U normal." pitchFamily="2" charset="-78"/>
              </a:rPr>
              <a:t>International  </a:t>
            </a:r>
            <a:r>
              <a:rPr lang="ar-JO" sz="2800" dirty="0">
                <a:cs typeface="MCS Madinah S_U normal." pitchFamily="2" charset="-78"/>
              </a:rPr>
              <a:t> و</a:t>
            </a:r>
            <a:r>
              <a:rPr lang="en-US" sz="2800" dirty="0">
                <a:cs typeface="MCS Madinah S_U normal." pitchFamily="2" charset="-78"/>
              </a:rPr>
              <a:t>S</a:t>
            </a:r>
            <a:r>
              <a:rPr lang="ar-JO" sz="2800" dirty="0">
                <a:cs typeface="MCS Madinah S_U normal." pitchFamily="2" charset="-78"/>
              </a:rPr>
              <a:t> تعني </a:t>
            </a:r>
            <a:r>
              <a:rPr lang="en-US" sz="2800" dirty="0">
                <a:cs typeface="MCS Madinah S_U normal." pitchFamily="2" charset="-78"/>
              </a:rPr>
              <a:t>Standardization</a:t>
            </a:r>
            <a:r>
              <a:rPr lang="ar-JO" sz="2800" dirty="0">
                <a:cs typeface="MCS Madinah S_U normal." pitchFamily="2" charset="-78"/>
              </a:rPr>
              <a:t> و</a:t>
            </a:r>
            <a:r>
              <a:rPr lang="en-US" sz="2800" dirty="0">
                <a:cs typeface="MCS Madinah S_U normal." pitchFamily="2" charset="-78"/>
              </a:rPr>
              <a:t>O</a:t>
            </a:r>
            <a:r>
              <a:rPr lang="ar-JO" sz="2800" dirty="0">
                <a:cs typeface="MCS Madinah S_U normal." pitchFamily="2" charset="-78"/>
              </a:rPr>
              <a:t> تعني </a:t>
            </a:r>
            <a:r>
              <a:rPr lang="en-US" sz="2800" dirty="0">
                <a:cs typeface="MCS Madinah S_U normal." pitchFamily="2" charset="-78"/>
              </a:rPr>
              <a:t>Organization</a:t>
            </a:r>
            <a:r>
              <a:rPr lang="ar-JO" sz="2800" dirty="0">
                <a:cs typeface="MCS Madinah S_U normal." pitchFamily="2" charset="-78"/>
              </a:rPr>
              <a:t>، ولكن في حقيقة الأمر إن كلمة </a:t>
            </a:r>
            <a:r>
              <a:rPr lang="en-US" sz="2800" dirty="0">
                <a:cs typeface="MCS Madinah S_U normal." pitchFamily="2" charset="-78"/>
              </a:rPr>
              <a:t>ISO</a:t>
            </a:r>
            <a:r>
              <a:rPr lang="ar-JO" sz="2800" dirty="0">
                <a:cs typeface="MCS Madinah S_U normal." pitchFamily="2" charset="-78"/>
              </a:rPr>
              <a:t> لم تكن اختصارا للاسم الرسمي للمنظمة، بل أن كلمة </a:t>
            </a:r>
            <a:r>
              <a:rPr lang="en-US" sz="2800" dirty="0">
                <a:cs typeface="MCS Madinah S_U normal." pitchFamily="2" charset="-78"/>
              </a:rPr>
              <a:t> ISO</a:t>
            </a:r>
            <a:r>
              <a:rPr lang="ar-JO" sz="2800" dirty="0">
                <a:cs typeface="MCS Madinah S_U normal." pitchFamily="2" charset="-78"/>
              </a:rPr>
              <a:t> هي كلمة مشتقة من كلمة يونانية </a:t>
            </a:r>
            <a:r>
              <a:rPr lang="en-US" sz="2800" dirty="0">
                <a:cs typeface="MCS Madinah S_U normal." pitchFamily="2" charset="-78"/>
              </a:rPr>
              <a:t>“</a:t>
            </a:r>
            <a:r>
              <a:rPr lang="en-US" sz="2800" dirty="0" err="1">
                <a:cs typeface="MCS Madinah S_U normal." pitchFamily="2" charset="-78"/>
              </a:rPr>
              <a:t>isos</a:t>
            </a:r>
            <a:r>
              <a:rPr lang="en-US" sz="2800" dirty="0">
                <a:cs typeface="MCS Madinah S_U normal." pitchFamily="2" charset="-78"/>
              </a:rPr>
              <a:t>”</a:t>
            </a:r>
            <a:r>
              <a:rPr lang="ar-JO" sz="2800" dirty="0">
                <a:cs typeface="MCS Madinah S_U normal." pitchFamily="2" charset="-78"/>
              </a:rPr>
              <a:t> </a:t>
            </a:r>
            <a:r>
              <a:rPr lang="ar-JO" sz="2800" dirty="0" smtClean="0">
                <a:cs typeface="MCS Madinah S_U normal." pitchFamily="2" charset="-78"/>
              </a:rPr>
              <a:t>ومعناها</a:t>
            </a:r>
            <a:r>
              <a:rPr lang="ar-DZ" sz="2800" dirty="0" smtClean="0">
                <a:cs typeface="MCS Madinah S_U normal." pitchFamily="2" charset="-78"/>
              </a:rPr>
              <a:t>“</a:t>
            </a:r>
            <a:r>
              <a:rPr lang="ar-JO" sz="2800" dirty="0" smtClean="0">
                <a:cs typeface="MCS Madinah S_U normal." pitchFamily="2" charset="-78"/>
              </a:rPr>
              <a:t>متساوي</a:t>
            </a:r>
            <a:r>
              <a:rPr lang="ar-JO" sz="2800" dirty="0" smtClean="0">
                <a:cs typeface="MCS Madinah S_U normal." pitchFamily="2" charset="-78"/>
              </a:rPr>
              <a:t> </a:t>
            </a:r>
            <a:r>
              <a:rPr lang="ar-DZ" sz="2800" dirty="0" smtClean="0">
                <a:cs typeface="MCS Madinah S_U normal." pitchFamily="2" charset="-78"/>
              </a:rPr>
              <a:t>“</a:t>
            </a:r>
            <a:r>
              <a:rPr lang="ar-JO" sz="2800" dirty="0" smtClean="0">
                <a:cs typeface="MCS Madinah S_U normal." pitchFamily="2" charset="-78"/>
              </a:rPr>
              <a:t> </a:t>
            </a:r>
            <a:r>
              <a:rPr lang="en-US" sz="2800" dirty="0">
                <a:cs typeface="MCS Madinah S_U normal." pitchFamily="2" charset="-78"/>
              </a:rPr>
              <a:t>“</a:t>
            </a:r>
            <a:r>
              <a:rPr lang="en-US" sz="2800" dirty="0" err="1">
                <a:cs typeface="MCS Madinah S_U normal." pitchFamily="2" charset="-78"/>
              </a:rPr>
              <a:t>isos</a:t>
            </a:r>
            <a:r>
              <a:rPr lang="en-US" sz="2800" dirty="0">
                <a:cs typeface="MCS Madinah S_U normal." pitchFamily="2" charset="-78"/>
              </a:rPr>
              <a:t> is the root of the prefix </a:t>
            </a:r>
            <a:r>
              <a:rPr lang="en-US" sz="2800" dirty="0" err="1">
                <a:cs typeface="MCS Madinah S_U normal." pitchFamily="2" charset="-78"/>
              </a:rPr>
              <a:t>iso</a:t>
            </a:r>
            <a:r>
              <a:rPr lang="en-US" sz="2800" dirty="0">
                <a:cs typeface="MCS Madinah S_U normal." pitchFamily="2" charset="-78"/>
              </a:rPr>
              <a:t>”</a:t>
            </a:r>
            <a:r>
              <a:rPr lang="ar-JO" sz="2800" dirty="0">
                <a:cs typeface="MCS Madinah S_U normal." pitchFamily="2" charset="-78"/>
              </a:rPr>
              <a:t> والتي نجدها في عدة كلمات منها </a:t>
            </a:r>
            <a:r>
              <a:rPr lang="en-US" sz="2800" dirty="0">
                <a:cs typeface="MCS Madinah S_U normal." pitchFamily="2" charset="-78"/>
              </a:rPr>
              <a:t>Isometric</a:t>
            </a:r>
            <a:r>
              <a:rPr lang="ar-JO" sz="2800" dirty="0">
                <a:cs typeface="MCS Madinah S_U normal." pitchFamily="2" charset="-78"/>
              </a:rPr>
              <a:t> والتي تعني متساوي الأبعاد وكلمة </a:t>
            </a:r>
            <a:r>
              <a:rPr lang="en-US" sz="2800" dirty="0">
                <a:cs typeface="MCS Madinah S_U normal." pitchFamily="2" charset="-78"/>
              </a:rPr>
              <a:t>Isothermal</a:t>
            </a:r>
            <a:r>
              <a:rPr lang="ar-JO" sz="2800" dirty="0">
                <a:cs typeface="MCS Madinah S_U normal." pitchFamily="2" charset="-78"/>
              </a:rPr>
              <a:t> والتي تعني متساوي الخصائص الحرارية أو </a:t>
            </a:r>
            <a:r>
              <a:rPr lang="en-US" sz="2800" dirty="0">
                <a:cs typeface="MCS Madinah S_U normal." pitchFamily="2" charset="-78"/>
              </a:rPr>
              <a:t>Isonomy</a:t>
            </a:r>
            <a:r>
              <a:rPr lang="ar-JO" sz="2800" dirty="0">
                <a:cs typeface="MCS Madinah S_U normal." pitchFamily="2" charset="-78"/>
              </a:rPr>
              <a:t> والتي تعني متساوي القوانين، ومن ثم تم إطلاق اسم </a:t>
            </a:r>
            <a:r>
              <a:rPr lang="en-US" sz="2800" dirty="0">
                <a:cs typeface="MCS Madinah S_U normal." pitchFamily="2" charset="-78"/>
              </a:rPr>
              <a:t>ISO</a:t>
            </a:r>
            <a:r>
              <a:rPr lang="ar-JO" sz="2800" dirty="0">
                <a:cs typeface="MCS Madinah S_U normal." pitchFamily="2" charset="-78"/>
              </a:rPr>
              <a:t> على المنظمة حيث إنها هي التي تقوم بإصدار اتفاقيات </a:t>
            </a:r>
            <a:r>
              <a:rPr lang="ar-DZ" sz="2800" dirty="0" smtClean="0">
                <a:cs typeface="MCS Madinah S_U normal." pitchFamily="2" charset="-78"/>
              </a:rPr>
              <a:t>”</a:t>
            </a:r>
            <a:r>
              <a:rPr lang="ar-JO" sz="2800" dirty="0" smtClean="0">
                <a:cs typeface="MCS Madinah S_U normal." pitchFamily="2" charset="-78"/>
              </a:rPr>
              <a:t>التساوي</a:t>
            </a:r>
            <a:r>
              <a:rPr lang="ar-DZ" sz="2800" dirty="0" smtClean="0">
                <a:cs typeface="MCS Madinah S_U normal." pitchFamily="2" charset="-78"/>
              </a:rPr>
              <a:t>“</a:t>
            </a:r>
            <a:r>
              <a:rPr lang="ar-JO" sz="2800" dirty="0" smtClean="0">
                <a:cs typeface="MCS Madinah S_U normal." pitchFamily="2" charset="-78"/>
              </a:rPr>
              <a:t>.</a:t>
            </a:r>
            <a:endParaRPr lang="en-US" sz="2800" dirty="0">
              <a:cs typeface="MCS Madinah S_U normal."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42910" y="428604"/>
            <a:ext cx="7500990" cy="5357850"/>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MCS Madinah S_U normal." pitchFamily="2" charset="-78"/>
              </a:rPr>
              <a:t>نشرت المنظمة العالمية للتقييس أكثر من 17500 مواصفة دولية قياسية </a:t>
            </a:r>
            <a:r>
              <a:rPr lang="ar-DZ" sz="2800" dirty="0">
                <a:cs typeface="MCS Madinah S_U normal." pitchFamily="2" charset="-78"/>
              </a:rPr>
              <a:t>بدءا من معايير لأنشطة مثل الزراعة والبناء </a:t>
            </a:r>
            <a:r>
              <a:rPr lang="fr-FR" sz="2800" dirty="0" smtClean="0">
                <a:cs typeface="MCS Madinah S_U normal." pitchFamily="2" charset="-78"/>
              </a:rPr>
              <a:t> </a:t>
            </a:r>
            <a:r>
              <a:rPr lang="ar-DZ" sz="2800" dirty="0" smtClean="0">
                <a:cs typeface="MCS Madinah S_U normal." pitchFamily="2" charset="-78"/>
              </a:rPr>
              <a:t>إلى الهندسة الميكانيكية والأجهزة الطبية وأحدث التطورات في مجال تكنولوجيا المعلومات.</a:t>
            </a:r>
            <a:endParaRPr lang="ar-DZ" sz="2800" dirty="0">
              <a:cs typeface="MCS Madinah S_U normal."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428596" y="1357298"/>
            <a:ext cx="8215370" cy="492922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buFont typeface="Wingdings" pitchFamily="2" charset="2"/>
              <a:buChar char="Ø"/>
            </a:pPr>
            <a:r>
              <a:rPr lang="ar-DZ" sz="2800" dirty="0"/>
              <a:t>جعل التنمية والتصنيع وتوريد </a:t>
            </a:r>
            <a:r>
              <a:rPr lang="ar-DZ" sz="2800" dirty="0" smtClean="0"/>
              <a:t>منتجات؛ أكثر </a:t>
            </a:r>
            <a:r>
              <a:rPr lang="ar-DZ" sz="2800" dirty="0"/>
              <a:t>كفاءة وأكثر أمانا </a:t>
            </a:r>
            <a:r>
              <a:rPr lang="ar-DZ" sz="2800" dirty="0" smtClean="0"/>
              <a:t>ونظافة</a:t>
            </a:r>
          </a:p>
          <a:p>
            <a:pPr>
              <a:buFont typeface="Wingdings" pitchFamily="2" charset="2"/>
              <a:buChar char="Ø"/>
            </a:pPr>
            <a:r>
              <a:rPr lang="ar-DZ" sz="2800" dirty="0"/>
              <a:t>تسهيل التجارة بين البلدان </a:t>
            </a:r>
            <a:endParaRPr lang="ar-DZ" sz="2800" dirty="0" smtClean="0"/>
          </a:p>
          <a:p>
            <a:pPr>
              <a:buFont typeface="Wingdings" pitchFamily="2" charset="2"/>
              <a:buChar char="Ø"/>
            </a:pPr>
            <a:r>
              <a:rPr lang="ar-DZ" sz="2800" dirty="0"/>
              <a:t>تزويد الحكومات </a:t>
            </a:r>
            <a:r>
              <a:rPr lang="ar-DZ" sz="2800" dirty="0" smtClean="0"/>
              <a:t>بالقواعد التقنية للصحة </a:t>
            </a:r>
            <a:r>
              <a:rPr lang="ar-DZ" sz="2800" dirty="0"/>
              <a:t>والسلامة والتشريعات البيئية ، وتقييم المطابقة </a:t>
            </a:r>
            <a:endParaRPr lang="ar-DZ" sz="2800" dirty="0" smtClean="0"/>
          </a:p>
          <a:p>
            <a:pPr>
              <a:buFont typeface="Wingdings" pitchFamily="2" charset="2"/>
              <a:buChar char="Ø"/>
            </a:pPr>
            <a:r>
              <a:rPr lang="ar-DZ" sz="2800" dirty="0"/>
              <a:t>نشر الإبداع </a:t>
            </a:r>
            <a:endParaRPr lang="ar-DZ" sz="2800" dirty="0" smtClean="0"/>
          </a:p>
          <a:p>
            <a:pPr>
              <a:buFont typeface="Wingdings" pitchFamily="2" charset="2"/>
              <a:buChar char="Ø"/>
            </a:pPr>
            <a:r>
              <a:rPr lang="ar-DZ" sz="2800" dirty="0"/>
              <a:t>حماية المستهلكين ، والمستخدمين بصفة عامة </a:t>
            </a:r>
            <a:endParaRPr lang="ar-DZ" sz="2800" dirty="0" smtClean="0"/>
          </a:p>
          <a:p>
            <a:pPr>
              <a:buFont typeface="Wingdings" pitchFamily="2" charset="2"/>
              <a:buChar char="Ø"/>
            </a:pPr>
            <a:r>
              <a:rPr lang="ar-DZ" sz="2800" dirty="0"/>
              <a:t>جعل الحياة أكثر بساطة من خلال توفير حلول للمشاكل المشتركة </a:t>
            </a:r>
            <a:br>
              <a:rPr lang="ar-DZ" sz="2800" dirty="0"/>
            </a:br>
            <a:endParaRPr lang="ar-DZ" sz="2800" dirty="0">
              <a:cs typeface="MCS Madinah S_U normal." pitchFamily="2" charset="-78"/>
            </a:endParaRPr>
          </a:p>
        </p:txBody>
      </p:sp>
      <p:sp>
        <p:nvSpPr>
          <p:cNvPr id="5" name="Ellipse 4"/>
          <p:cNvSpPr/>
          <p:nvPr/>
        </p:nvSpPr>
        <p:spPr>
          <a:xfrm>
            <a:off x="2285984" y="214290"/>
            <a:ext cx="4714908" cy="914400"/>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DZ"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ماهي</a:t>
            </a:r>
            <a:r>
              <a:rPr lang="ar-DZ"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rPr>
              <a:t> تأثيرات التقييس</a:t>
            </a:r>
            <a:endParaRPr lang="ar-DZ"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Pen Kufi"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428596" y="1214422"/>
            <a:ext cx="8215370" cy="492922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r>
              <a:rPr lang="ar-DZ" sz="2800" dirty="0" smtClean="0">
                <a:cs typeface="MCS Madinah S_U normal." pitchFamily="2" charset="-78"/>
              </a:rPr>
              <a:t>تحقق المقاييس فوائد اجتماعية وتكنولوجية واقتصادية.</a:t>
            </a:r>
          </a:p>
          <a:p>
            <a:pPr>
              <a:buFont typeface="Wingdings" pitchFamily="2" charset="2"/>
              <a:buChar char="Ø"/>
            </a:pPr>
            <a:r>
              <a:rPr lang="ar-DZ" sz="2800" dirty="0" smtClean="0">
                <a:cs typeface="MCS Madinah S_U normal." pitchFamily="2" charset="-78"/>
              </a:rPr>
              <a:t> </a:t>
            </a:r>
            <a:r>
              <a:rPr lang="ar-DZ" sz="2800" dirty="0" smtClean="0">
                <a:solidFill>
                  <a:srgbClr val="FF0000"/>
                </a:solidFill>
                <a:cs typeface="MCS Madinah S_U normal." pitchFamily="2" charset="-78"/>
              </a:rPr>
              <a:t>بالنسبة لقطاع الأعمال</a:t>
            </a:r>
            <a:r>
              <a:rPr lang="ar-DZ" sz="2800" dirty="0" smtClean="0">
                <a:cs typeface="MCS Madinah S_U normal." pitchFamily="2" charset="-78"/>
              </a:rPr>
              <a:t>. استخدام المواصفات الدولية </a:t>
            </a:r>
            <a:r>
              <a:rPr lang="ar-DZ" sz="2800" dirty="0" err="1" smtClean="0">
                <a:cs typeface="MCS Madinah S_U normal." pitchFamily="2" charset="-78"/>
              </a:rPr>
              <a:t>وزاحترامها</a:t>
            </a:r>
            <a:r>
              <a:rPr lang="ar-DZ" sz="2800" dirty="0" smtClean="0">
                <a:cs typeface="MCS Madinah S_U normal." pitchFamily="2" charset="-78"/>
              </a:rPr>
              <a:t> ينمي العرض ويشجع الطلب وبالتالي سيفتح آفاقا كبيرة للمؤسسة في الأسواق العالمية.</a:t>
            </a:r>
          </a:p>
          <a:p>
            <a:pPr>
              <a:buFont typeface="Wingdings" pitchFamily="2" charset="2"/>
              <a:buChar char="Ø"/>
            </a:pPr>
            <a:r>
              <a:rPr lang="ar-DZ" sz="2800" dirty="0">
                <a:cs typeface="MCS Madinah S_U normal." pitchFamily="2" charset="-78"/>
              </a:rPr>
              <a:t> </a:t>
            </a:r>
            <a:r>
              <a:rPr lang="ar-DZ" sz="2800" dirty="0" smtClean="0">
                <a:solidFill>
                  <a:srgbClr val="FF0000"/>
                </a:solidFill>
                <a:cs typeface="MCS Madinah S_U normal." pitchFamily="2" charset="-78"/>
              </a:rPr>
              <a:t>بالنسبة للمبدعين. </a:t>
            </a:r>
            <a:r>
              <a:rPr lang="ar-DZ" sz="2800" dirty="0" smtClean="0">
                <a:cs typeface="MCS Madinah S_U normal." pitchFamily="2" charset="-78"/>
              </a:rPr>
              <a:t>تساهم المعايير الدولية في ترويج التكنولوجيا والأفكار الجديدة </a:t>
            </a:r>
            <a:r>
              <a:rPr lang="ar-DZ" sz="2800" dirty="0">
                <a:cs typeface="MCS Madinah S_U normal." pitchFamily="2" charset="-78"/>
              </a:rPr>
              <a:t>وتطويرها </a:t>
            </a:r>
            <a:r>
              <a:rPr lang="ar-DZ" sz="2800" dirty="0" err="1">
                <a:cs typeface="MCS Madinah S_U normal." pitchFamily="2" charset="-78"/>
              </a:rPr>
              <a:t>الى</a:t>
            </a:r>
            <a:r>
              <a:rPr lang="ar-DZ" sz="2800" dirty="0">
                <a:cs typeface="MCS Madinah S_U normal." pitchFamily="2" charset="-78"/>
              </a:rPr>
              <a:t> منتجات قابلة للتسويق </a:t>
            </a:r>
            <a:endParaRPr lang="ar-DZ" sz="2800" dirty="0" smtClean="0">
              <a:cs typeface="MCS Madinah S_U normal." pitchFamily="2" charset="-78"/>
            </a:endParaRPr>
          </a:p>
          <a:p>
            <a:pPr>
              <a:buFont typeface="Wingdings" pitchFamily="2" charset="2"/>
              <a:buChar char="Ø"/>
            </a:pPr>
            <a:r>
              <a:rPr lang="ar-DZ" sz="2800" dirty="0">
                <a:cs typeface="MCS Madinah S_U normal." pitchFamily="2" charset="-78"/>
              </a:rPr>
              <a:t> </a:t>
            </a:r>
            <a:r>
              <a:rPr lang="ar-DZ" sz="2800" dirty="0" smtClean="0">
                <a:solidFill>
                  <a:srgbClr val="FF0000"/>
                </a:solidFill>
                <a:cs typeface="MCS Madinah S_U normal." pitchFamily="2" charset="-78"/>
              </a:rPr>
              <a:t>بالنسبة للعملاء</a:t>
            </a:r>
            <a:r>
              <a:rPr lang="ar-DZ" sz="2800" dirty="0" smtClean="0">
                <a:cs typeface="MCS Madinah S_U normal." pitchFamily="2" charset="-78"/>
              </a:rPr>
              <a:t>. فإن المعايير تتيح مجالا أوسع من </a:t>
            </a:r>
            <a:r>
              <a:rPr lang="ar-DZ" sz="2800" dirty="0" err="1" smtClean="0">
                <a:cs typeface="MCS Madinah S_U normal." pitchFamily="2" charset="-78"/>
              </a:rPr>
              <a:t>الإختيار</a:t>
            </a:r>
            <a:r>
              <a:rPr lang="ar-DZ" sz="2800" dirty="0" smtClean="0">
                <a:cs typeface="MCS Madinah S_U normal." pitchFamily="2" charset="-78"/>
              </a:rPr>
              <a:t> وتساهم في تحقيق المنافسة بين الموردين والتي تخدم مصالحهم.</a:t>
            </a:r>
          </a:p>
          <a:p>
            <a:pPr>
              <a:buFont typeface="Wingdings" pitchFamily="2" charset="2"/>
              <a:buChar char="Ø"/>
            </a:pPr>
            <a:r>
              <a:rPr lang="ar-DZ" sz="2800" dirty="0">
                <a:cs typeface="MCS Madinah S_U normal." pitchFamily="2" charset="-78"/>
              </a:rPr>
              <a:t> </a:t>
            </a:r>
            <a:r>
              <a:rPr lang="ar-DZ" sz="2800" dirty="0" smtClean="0">
                <a:solidFill>
                  <a:srgbClr val="FF0000"/>
                </a:solidFill>
                <a:cs typeface="MCS Madinah S_U normal." pitchFamily="2" charset="-78"/>
              </a:rPr>
              <a:t>بالنسبة للحكومات. </a:t>
            </a:r>
            <a:r>
              <a:rPr lang="ar-DZ" sz="2800" dirty="0" smtClean="0">
                <a:solidFill>
                  <a:schemeClr val="tx1"/>
                </a:solidFill>
                <a:cs typeface="MCS Madinah S_U normal." pitchFamily="2" charset="-78"/>
              </a:rPr>
              <a:t>توفر قواعد علمية حديثة في ما يخص </a:t>
            </a:r>
            <a:r>
              <a:rPr lang="ar-DZ" sz="2800" dirty="0" err="1" smtClean="0">
                <a:solidFill>
                  <a:schemeClr val="tx1"/>
                </a:solidFill>
                <a:cs typeface="MCS Madinah S_U normal." pitchFamily="2" charset="-78"/>
              </a:rPr>
              <a:t>حفض</a:t>
            </a:r>
            <a:r>
              <a:rPr lang="ar-DZ" sz="2800" dirty="0" smtClean="0">
                <a:solidFill>
                  <a:schemeClr val="tx1"/>
                </a:solidFill>
                <a:cs typeface="MCS Madinah S_U normal." pitchFamily="2" charset="-78"/>
              </a:rPr>
              <a:t> الصحة العمومية وحماية المحيط.</a:t>
            </a:r>
          </a:p>
          <a:p>
            <a:pPr>
              <a:buFont typeface="Wingdings" pitchFamily="2" charset="2"/>
              <a:buChar char="Ø"/>
            </a:pPr>
            <a:r>
              <a:rPr lang="ar-DZ" sz="2800" dirty="0" smtClean="0">
                <a:solidFill>
                  <a:srgbClr val="FF0000"/>
                </a:solidFill>
                <a:cs typeface="MCS Madinah S_U normal." pitchFamily="2" charset="-78"/>
              </a:rPr>
              <a:t>بالنسبة </a:t>
            </a:r>
            <a:r>
              <a:rPr lang="ar-DZ" sz="2800" dirty="0" err="1" smtClean="0">
                <a:solidFill>
                  <a:srgbClr val="FF0000"/>
                </a:solidFill>
                <a:cs typeface="MCS Madinah S_U normal." pitchFamily="2" charset="-78"/>
              </a:rPr>
              <a:t>للمسؤولين</a:t>
            </a:r>
            <a:r>
              <a:rPr lang="ar-DZ" sz="2800" dirty="0" smtClean="0">
                <a:solidFill>
                  <a:srgbClr val="FF0000"/>
                </a:solidFill>
                <a:cs typeface="MCS Madinah S_U normal." pitchFamily="2" charset="-78"/>
              </a:rPr>
              <a:t> التجاريين</a:t>
            </a:r>
            <a:r>
              <a:rPr lang="ar-DZ" sz="2800" dirty="0" smtClean="0">
                <a:solidFill>
                  <a:schemeClr val="tx1"/>
                </a:solidFill>
                <a:cs typeface="MCS Madinah S_U normal." pitchFamily="2" charset="-78"/>
              </a:rPr>
              <a:t>. تمنحهم فرصا متكافئة تشجعهم على المنافسة واقتحام الأسواق.</a:t>
            </a:r>
            <a:endParaRPr lang="ar-DZ" sz="2800" dirty="0">
              <a:cs typeface="MCS Madinah S_U normal." pitchFamily="2" charset="-78"/>
            </a:endParaRPr>
          </a:p>
        </p:txBody>
      </p:sp>
      <p:sp>
        <p:nvSpPr>
          <p:cNvPr id="5" name="Ellipse 4"/>
          <p:cNvSpPr/>
          <p:nvPr/>
        </p:nvSpPr>
        <p:spPr>
          <a:xfrm>
            <a:off x="2285984" y="214290"/>
            <a:ext cx="4714908" cy="914400"/>
          </a:xfrm>
          <a:prstGeom prst="ellipse">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cs typeface="Pen Kufi" pitchFamily="2" charset="-78"/>
              </a:rPr>
              <a:t>ما هي فوائد التقييس؟</a:t>
            </a:r>
            <a:endParaRPr lang="ar-DZ" sz="2800" dirty="0">
              <a:cs typeface="Pen Kufi" pitchFamily="2" charset="-78"/>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489</Words>
  <Application>Microsoft Office PowerPoint</Application>
  <PresentationFormat>Affichage à l'écran (4:3)</PresentationFormat>
  <Paragraphs>48</Paragraphs>
  <Slides>11</Slides>
  <Notes>11</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مختار</dc:creator>
  <cp:lastModifiedBy>مختار</cp:lastModifiedBy>
  <cp:revision>27</cp:revision>
  <dcterms:created xsi:type="dcterms:W3CDTF">2009-01-28T19:04:13Z</dcterms:created>
  <dcterms:modified xsi:type="dcterms:W3CDTF">2009-01-28T21:58:25Z</dcterms:modified>
</cp:coreProperties>
</file>