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43" r:id="rId2"/>
    <p:sldId id="307" r:id="rId3"/>
    <p:sldId id="308" r:id="rId4"/>
    <p:sldId id="323" r:id="rId5"/>
    <p:sldId id="297" r:id="rId6"/>
    <p:sldId id="298" r:id="rId7"/>
    <p:sldId id="299" r:id="rId8"/>
    <p:sldId id="302" r:id="rId9"/>
    <p:sldId id="305" r:id="rId10"/>
    <p:sldId id="300" r:id="rId11"/>
    <p:sldId id="315" r:id="rId12"/>
    <p:sldId id="306" r:id="rId13"/>
    <p:sldId id="344" r:id="rId14"/>
    <p:sldId id="311" r:id="rId15"/>
    <p:sldId id="312" r:id="rId16"/>
    <p:sldId id="313" r:id="rId17"/>
    <p:sldId id="314" r:id="rId18"/>
    <p:sldId id="316" r:id="rId19"/>
    <p:sldId id="319" r:id="rId20"/>
    <p:sldId id="320" r:id="rId21"/>
    <p:sldId id="317" r:id="rId22"/>
    <p:sldId id="322" r:id="rId23"/>
    <p:sldId id="318" r:id="rId24"/>
    <p:sldId id="324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1039" autoAdjust="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5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Chapitre II : Cryptography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8C534-65B0-4D88-A929-5C42CCD3415F}" type="datetimeFigureOut">
              <a:rPr lang="fr-FR" smtClean="0"/>
              <a:pPr/>
              <a:t>12/01/2017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DB48AB-65A2-43EE-9FFF-F0466BDA94D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67451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fr-FR" smtClean="0"/>
              <a:t>Chapitre II : Cryptography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15D2C-238E-42B6-904D-08A76F2660F7}" type="datetimeFigureOut">
              <a:rPr lang="fr-FR" smtClean="0"/>
              <a:pPr/>
              <a:t>12/01/2017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FD173-26B3-4F65-9650-2F79D61C191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194683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Transport_Layer_Security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N(n-1)/2</a:t>
            </a:r>
          </a:p>
          <a:p>
            <a:r>
              <a:rPr lang="fr-FR" dirty="0" smtClean="0"/>
              <a:t>Somme(i) i=1..n-1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2FD173-26B3-4F65-9650-2F79D61C1919}" type="slidenum">
              <a:rPr lang="fr-FR" smtClean="0"/>
              <a:pPr/>
              <a:t>1</a:t>
            </a:fld>
            <a:endParaRPr lang="fr-FR" dirty="0"/>
          </a:p>
        </p:txBody>
      </p:sp>
      <p:sp>
        <p:nvSpPr>
          <p:cNvPr id="5" name="Espace réservé de l'en-tête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fr-FR" dirty="0" smtClean="0"/>
              <a:t>Chapitre II : </a:t>
            </a:r>
            <a:r>
              <a:rPr lang="fr-FR" dirty="0" err="1" smtClean="0"/>
              <a:t>Cryptography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6948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b="0" i="1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 tooltip="Transport Layer Security"/>
              </a:rPr>
              <a:t>Secure Sockets Layer</a:t>
            </a: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un protocole de sécurisation des échanges sur Internet, devenu </a:t>
            </a:r>
            <a:r>
              <a:rPr lang="fr-FR" sz="12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Transport Layer Security</a:t>
            </a: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(</a:t>
            </a:r>
            <a:r>
              <a:rPr lang="fr-FR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 tooltip="Transport Layer Security"/>
              </a:rPr>
              <a:t>TLS</a:t>
            </a:r>
            <a:r>
              <a:rPr lang="fr-FR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en 2001 ;</a:t>
            </a:r>
          </a:p>
          <a:p>
            <a:endParaRPr lang="fr-FR" dirty="0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fr-FR" smtClean="0"/>
              <a:t>Chapitre II : Cryptography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2FD173-26B3-4F65-9650-2F79D61C1919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018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87474-DDDC-4E34-8E31-3D6A4E677148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1C0F1-7F50-445E-A53F-721307BC127F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8D488-9D9E-4229-B83F-97A7979226DA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D063C-C260-4A01-889B-B477A83F6F7D}" type="datetime1">
              <a:rPr lang="fr-FR" smtClean="0"/>
              <a:t>12/01/2017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35EA0-2D33-4268-B1F6-15CA0BF20F8C}" type="datetime1">
              <a:rPr lang="fr-FR" smtClean="0"/>
              <a:t>12/01/2017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6B731-12B1-449D-9E82-4F611952FECF}" type="datetime1">
              <a:rPr lang="fr-FR" smtClean="0"/>
              <a:t>12/01/2017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54596-C876-493F-9C96-DE394D049E4A}" type="datetime1">
              <a:rPr lang="fr-FR" smtClean="0"/>
              <a:t>12/01/2017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FD217-8012-4A99-AFB1-5CCEE91F4B38}" type="datetime1">
              <a:rPr lang="fr-FR" smtClean="0"/>
              <a:t>12/01/2017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E2E4B-3FAB-433B-9663-3B839F2BF80C}" type="datetime1">
              <a:rPr lang="fr-FR" smtClean="0"/>
              <a:t>12/01/2017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1042-7DCF-4F36-8BA0-323FF1BBD7D0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E4F2-02E1-4CF5-8EC6-F1B2C51CDC72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0E1C2-E3DB-459A-9A08-78E92A09C9A6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6AB52-6C4F-4824-B1DE-7C667630D9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</a:t>
            </a:fld>
            <a:endParaRPr lang="fr-FR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85720" y="1342330"/>
            <a:ext cx="885828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ZapfDingbatsITC"/>
                <a:cs typeface="Arial" pitchFamily="34" charset="0"/>
              </a:rPr>
              <a:t>V-I) Principes de base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19172"/>
            <a:ext cx="86439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Chapitre 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V</a:t>
            </a:r>
            <a:endParaRPr lang="fr-F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2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ahoma" pitchFamily="34" charset="0"/>
              </a:rPr>
              <a:t>	Chiffrement à clé symétrique</a:t>
            </a:r>
            <a:endParaRPr lang="fr-FR" sz="32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39552" y="2478646"/>
            <a:ext cx="63366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400" dirty="0" smtClean="0"/>
              <a:t>Clé de chiffrement = Clé de déchiffrement.</a:t>
            </a:r>
          </a:p>
          <a:p>
            <a:pPr>
              <a:buFont typeface="Arial" pitchFamily="34" charset="0"/>
              <a:buChar char="•"/>
            </a:pPr>
            <a:endParaRPr lang="fr-FR" sz="2400" dirty="0" smtClean="0"/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Les clés doivent être distribuées secrètement.</a:t>
            </a:r>
          </a:p>
          <a:p>
            <a:pPr>
              <a:buFont typeface="Arial" pitchFamily="34" charset="0"/>
              <a:buChar char="•"/>
            </a:pPr>
            <a:endParaRPr lang="fr-FR" sz="2400" dirty="0" smtClean="0"/>
          </a:p>
          <a:p>
            <a:pPr>
              <a:buFont typeface="Arial" pitchFamily="34" charset="0"/>
              <a:buChar char="•"/>
            </a:pPr>
            <a:r>
              <a:rPr lang="fr-FR" sz="2400" dirty="0" smtClean="0"/>
              <a:t>Opérations </a:t>
            </a:r>
            <a:r>
              <a:rPr lang="fr-FR" sz="2400" dirty="0" err="1" smtClean="0"/>
              <a:t>Chiff</a:t>
            </a:r>
            <a:r>
              <a:rPr lang="fr-FR" sz="2400" dirty="0" smtClean="0"/>
              <a:t>/</a:t>
            </a:r>
            <a:r>
              <a:rPr lang="fr-FR" sz="2400" dirty="0" err="1" smtClean="0"/>
              <a:t>Déchiff</a:t>
            </a:r>
            <a:r>
              <a:rPr lang="fr-FR" sz="2400" dirty="0" smtClean="0"/>
              <a:t> rapides</a:t>
            </a:r>
          </a:p>
          <a:p>
            <a:pPr>
              <a:buFont typeface="Arial" pitchFamily="34" charset="0"/>
              <a:buChar char="•"/>
            </a:pPr>
            <a:endParaRPr lang="fr-FR" sz="2400" dirty="0" smtClean="0"/>
          </a:p>
        </p:txBody>
      </p:sp>
    </p:spTree>
    <p:extLst>
      <p:ext uri="{BB962C8B-B14F-4D97-AF65-F5344CB8AC3E}">
        <p14:creationId xmlns:p14="http://schemas.microsoft.com/office/powerpoint/2010/main" val="24329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 build="allAtOnce"/>
      <p:bldP spid="7" grpId="0" build="p"/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625992" y="1028626"/>
            <a:ext cx="4793300" cy="459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Principe du Diffusion/confusion</a:t>
            </a:r>
            <a:endParaRPr lang="fr-FR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71538" y="1857364"/>
            <a:ext cx="59293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Diffusion: </a:t>
            </a:r>
          </a:p>
          <a:p>
            <a:endParaRPr lang="fr-FR" sz="2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latin typeface="Comic Sans MS" pitchFamily="66" charset="0"/>
              </a:rPr>
              <a:t>Répartir la redondance du clair sur le chiffré;</a:t>
            </a:r>
          </a:p>
        </p:txBody>
      </p:sp>
      <p:grpSp>
        <p:nvGrpSpPr>
          <p:cNvPr id="11" name="Groupe 10"/>
          <p:cNvGrpSpPr/>
          <p:nvPr/>
        </p:nvGrpSpPr>
        <p:grpSpPr>
          <a:xfrm>
            <a:off x="1571604" y="3056279"/>
            <a:ext cx="4148703" cy="1143008"/>
            <a:chOff x="1571604" y="2928935"/>
            <a:chExt cx="4148703" cy="1143008"/>
          </a:xfrm>
        </p:grpSpPr>
        <p:graphicFrame>
          <p:nvGraphicFramePr>
            <p:cNvPr id="21506" name="Object 2"/>
            <p:cNvGraphicFramePr>
              <a:graphicFrameLocks noChangeAspect="1"/>
            </p:cNvGraphicFramePr>
            <p:nvPr/>
          </p:nvGraphicFramePr>
          <p:xfrm>
            <a:off x="1571604" y="2928935"/>
            <a:ext cx="4148703" cy="11430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38" name="Visio" r:id="rId3" imgW="2366770" imgH="697096" progId="Visio.Drawing.11">
                    <p:embed/>
                  </p:oleObj>
                </mc:Choice>
                <mc:Fallback>
                  <p:oleObj name="Visio" r:id="rId3" imgW="2366770" imgH="697096" progId="Visio.Drawing.11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71604" y="2928935"/>
                          <a:ext cx="4148703" cy="114300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ZoneTexte 9"/>
            <p:cNvSpPr txBox="1"/>
            <p:nvPr/>
          </p:nvSpPr>
          <p:spPr>
            <a:xfrm>
              <a:off x="2214546" y="3643314"/>
              <a:ext cx="4286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</a:t>
              </a:r>
              <a:endPara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3" name="Flèche à angle droit 12"/>
          <p:cNvSpPr/>
          <p:nvPr/>
        </p:nvSpPr>
        <p:spPr>
          <a:xfrm rot="5400000">
            <a:off x="312869" y="3797808"/>
            <a:ext cx="2214578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/>
          <p:cNvSpPr txBox="1"/>
          <p:nvPr/>
        </p:nvSpPr>
        <p:spPr>
          <a:xfrm flipH="1">
            <a:off x="1785918" y="4627915"/>
            <a:ext cx="7358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Intégration de permutations.</a:t>
            </a:r>
          </a:p>
          <a:p>
            <a:pPr marL="342900" indent="-342900">
              <a:buFont typeface="+mj-lt"/>
              <a:buAutoNum type="arabicPeriod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Chaque Bit du chiffré doit dépendre de plusieurs Bits du clair.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uiExpand="1" build="p"/>
      <p:bldP spid="13" grpId="0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625992" y="1028626"/>
            <a:ext cx="5862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Principe du Diffusion/confusion (suite)</a:t>
            </a:r>
            <a:endParaRPr lang="fr-FR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071538" y="1857364"/>
            <a:ext cx="7715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Confusion: </a:t>
            </a:r>
          </a:p>
          <a:p>
            <a:endParaRPr lang="fr-FR" sz="20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latin typeface="Comic Sans MS" pitchFamily="66" charset="0"/>
              </a:rPr>
              <a:t>Un petit changement du clair ou de la Clé doit entrainer un changement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</a:rPr>
              <a:t>majeur</a:t>
            </a:r>
            <a:r>
              <a:rPr lang="fr-FR" sz="2000" dirty="0" smtClean="0">
                <a:latin typeface="Comic Sans MS" pitchFamily="66" charset="0"/>
              </a:rPr>
              <a:t> et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</a:rPr>
              <a:t>imprévisible</a:t>
            </a:r>
            <a:r>
              <a:rPr lang="fr-FR" sz="2000" dirty="0" smtClean="0">
                <a:latin typeface="Comic Sans MS" pitchFamily="66" charset="0"/>
              </a:rPr>
              <a:t> au niveau du chiffré.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2413616" y="3786190"/>
            <a:ext cx="3515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Diffusion/confusion</a:t>
            </a:r>
            <a:endParaRPr lang="fr-FR" sz="2800" dirty="0"/>
          </a:p>
        </p:txBody>
      </p:sp>
      <p:sp>
        <p:nvSpPr>
          <p:cNvPr id="15" name="Flèche droite 14"/>
          <p:cNvSpPr/>
          <p:nvPr/>
        </p:nvSpPr>
        <p:spPr>
          <a:xfrm rot="5400000">
            <a:off x="3528162" y="4472108"/>
            <a:ext cx="857256" cy="4855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142844" y="4994988"/>
            <a:ext cx="90011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</a:rPr>
              <a:t>Des Permutations</a:t>
            </a:r>
            <a:r>
              <a:rPr lang="fr-FR" sz="3200" dirty="0" smtClean="0"/>
              <a:t> combinées avec des </a:t>
            </a:r>
            <a:r>
              <a:rPr lang="fr-FR" sz="3200" dirty="0" smtClean="0">
                <a:solidFill>
                  <a:srgbClr val="FF0000"/>
                </a:solidFill>
              </a:rPr>
              <a:t>Substitutions.</a:t>
            </a:r>
            <a:endParaRPr lang="fr-FR" sz="3200" dirty="0">
              <a:solidFill>
                <a:srgbClr val="FF0000"/>
              </a:solidFill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214282" y="3643314"/>
            <a:ext cx="8715436" cy="2643206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uiExpand="1" build="p"/>
      <p:bldP spid="12" grpId="0"/>
      <p:bldP spid="15" grpId="0" animBg="1"/>
      <p:bldP spid="16" grpId="0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858372" y="980728"/>
            <a:ext cx="47420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Arial" pitchFamily="34" charset="0"/>
              </a:rPr>
              <a:t>Chiffrement à clé secrète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13660" y="3896029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 flot 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600376" y="3824591"/>
            <a:ext cx="1521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 bloc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9" name="Connecteur droit avec flèche 8"/>
          <p:cNvCxnSpPr>
            <a:stCxn id="6" idx="2"/>
            <a:endCxn id="7" idx="0"/>
          </p:cNvCxnSpPr>
          <p:nvPr/>
        </p:nvCxnSpPr>
        <p:spPr>
          <a:xfrm flipH="1">
            <a:off x="1405704" y="1503948"/>
            <a:ext cx="2823670" cy="2392081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>
            <a:stCxn id="6" idx="2"/>
            <a:endCxn id="8" idx="0"/>
          </p:cNvCxnSpPr>
          <p:nvPr/>
        </p:nvCxnSpPr>
        <p:spPr>
          <a:xfrm>
            <a:off x="4229374" y="1503948"/>
            <a:ext cx="3131787" cy="232064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142876" y="767436"/>
            <a:ext cx="89297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1-Système de chiffrement par flot,</a:t>
            </a:r>
            <a:r>
              <a:rPr kumimoji="0" lang="fr-FR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 flux ou par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stream</a:t>
            </a:r>
            <a:r>
              <a:rPr lang="fr-FR" sz="2400" b="1" dirty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(RC4)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-71470" y="2276872"/>
            <a:ext cx="90011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Opère sur des données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Bit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par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Bit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ou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Octet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par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Octet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Chiffrement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Rapide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</a:rPr>
              <a:t>Adapté aux systèmes disposant de moyens de calcul, de mémoire et de transmission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limités</a:t>
            </a:r>
            <a:r>
              <a:rPr lang="fr-FR" sz="2400" dirty="0" smtClean="0">
                <a:latin typeface="Comic Sans MS" pitchFamily="66" charset="0"/>
              </a:rPr>
              <a:t> (cryptographie en temps réel).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fr-FR" sz="2400" dirty="0" smtClean="0">
              <a:solidFill>
                <a:srgbClr val="FF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Ex: Communications téléphoniques sécurisées.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5" grpId="0" uiExpand="1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316471" y="142852"/>
            <a:ext cx="63658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RC4, un système de chiffrement par flot</a:t>
            </a:r>
            <a:endParaRPr kumimoji="0" lang="fr-FR" sz="2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357190" y="1131404"/>
            <a:ext cx="850109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onçu par </a:t>
            </a: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Ronald </a:t>
            </a:r>
            <a:r>
              <a:rPr kumimoji="0" lang="fr-FR" sz="24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Rivest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de RSA Security en 1987.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Officiellement nommé 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Rivest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Cipher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4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l'acronyme 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RC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 est aussi surnommé 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on's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ode comme dans le cas de RC2, RC5 et RC6.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On le retrouve dans le standard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SSL/TLS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dans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Oracle Secure SQL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ou encore dans le protocole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WEP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Wired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Equivalent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Privacy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de la norme 802.11). </a:t>
            </a: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93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3" grpId="0" build="allAtOnce"/>
      <p:bldP spid="5939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1406" y="1378755"/>
            <a:ext cx="9199954" cy="36933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600" dirty="0" smtClean="0">
                <a:latin typeface="Comic Sans MS" pitchFamily="66" charset="0"/>
              </a:rPr>
              <a:t>Chiffrement par flot sur les </a:t>
            </a:r>
            <a:r>
              <a:rPr lang="fr-FR" sz="2600" b="1" u="sng" dirty="0" smtClean="0">
                <a:latin typeface="Comic Sans MS" pitchFamily="66" charset="0"/>
              </a:rPr>
              <a:t>octets</a:t>
            </a:r>
          </a:p>
          <a:p>
            <a:endParaRPr lang="fr-FR" sz="26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fr-FR" sz="2600" dirty="0" smtClean="0">
                <a:latin typeface="Comic Sans MS" pitchFamily="66" charset="0"/>
              </a:rPr>
              <a:t>Utilise une clé </a:t>
            </a:r>
            <a:r>
              <a:rPr lang="fr-FR" sz="2600" b="1" dirty="0" smtClean="0">
                <a:solidFill>
                  <a:srgbClr val="FF0000"/>
                </a:solidFill>
                <a:latin typeface="Comic Sans MS" pitchFamily="66" charset="0"/>
              </a:rPr>
              <a:t>K</a:t>
            </a:r>
            <a:r>
              <a:rPr lang="fr-FR" sz="2600" dirty="0" smtClean="0">
                <a:latin typeface="Comic Sans MS" pitchFamily="66" charset="0"/>
              </a:rPr>
              <a:t> de taille comprise entre </a:t>
            </a:r>
            <a:r>
              <a:rPr lang="fr-FR" sz="2600" dirty="0" smtClean="0">
                <a:solidFill>
                  <a:srgbClr val="FF0000"/>
                </a:solidFill>
                <a:latin typeface="Comic Sans MS" pitchFamily="66" charset="0"/>
              </a:rPr>
              <a:t>1</a:t>
            </a:r>
            <a:r>
              <a:rPr lang="fr-FR" sz="2600" dirty="0" smtClean="0">
                <a:latin typeface="Comic Sans MS" pitchFamily="66" charset="0"/>
              </a:rPr>
              <a:t> et </a:t>
            </a:r>
            <a:r>
              <a:rPr lang="fr-FR" sz="2600" dirty="0" smtClean="0">
                <a:solidFill>
                  <a:srgbClr val="FF0000"/>
                </a:solidFill>
                <a:latin typeface="Comic Sans MS" pitchFamily="66" charset="0"/>
              </a:rPr>
              <a:t>256</a:t>
            </a:r>
            <a:r>
              <a:rPr lang="fr-FR" sz="2600" dirty="0" smtClean="0">
                <a:latin typeface="Comic Sans MS" pitchFamily="66" charset="0"/>
              </a:rPr>
              <a:t> Octets</a:t>
            </a:r>
          </a:p>
          <a:p>
            <a:endParaRPr lang="fr-FR" sz="26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fr-FR" sz="2600" dirty="0" smtClean="0">
                <a:latin typeface="Comic Sans MS" pitchFamily="66" charset="0"/>
              </a:rPr>
              <a:t>Un tableau </a:t>
            </a:r>
            <a:r>
              <a:rPr lang="fr-FR" sz="2600" b="1" dirty="0" smtClean="0">
                <a:solidFill>
                  <a:srgbClr val="FF0000"/>
                </a:solidFill>
                <a:latin typeface="Comic Sans MS" pitchFamily="66" charset="0"/>
              </a:rPr>
              <a:t>T[] </a:t>
            </a:r>
            <a:r>
              <a:rPr lang="fr-FR" sz="2600" dirty="0" smtClean="0">
                <a:latin typeface="Comic Sans MS" pitchFamily="66" charset="0"/>
              </a:rPr>
              <a:t>de taille </a:t>
            </a:r>
            <a:r>
              <a:rPr lang="fr-FR" sz="2600" dirty="0" smtClean="0">
                <a:solidFill>
                  <a:srgbClr val="FF0000"/>
                </a:solidFill>
                <a:latin typeface="Comic Sans MS" pitchFamily="66" charset="0"/>
              </a:rPr>
              <a:t>256</a:t>
            </a:r>
            <a:r>
              <a:rPr lang="fr-FR" sz="2600" dirty="0" smtClean="0">
                <a:latin typeface="Comic Sans MS" pitchFamily="66" charset="0"/>
              </a:rPr>
              <a:t> Octets</a:t>
            </a:r>
          </a:p>
          <a:p>
            <a:endParaRPr lang="fr-FR" sz="2600" dirty="0" smtClean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fr-FR" sz="2600" dirty="0" smtClean="0">
                <a:latin typeface="Comic Sans MS" pitchFamily="66" charset="0"/>
              </a:rPr>
              <a:t>Un tableau </a:t>
            </a:r>
            <a:r>
              <a:rPr lang="fr-FR" sz="2600" b="1" dirty="0" smtClean="0">
                <a:solidFill>
                  <a:srgbClr val="FF0000"/>
                </a:solidFill>
                <a:latin typeface="Comic Sans MS" pitchFamily="66" charset="0"/>
              </a:rPr>
              <a:t>S[] </a:t>
            </a:r>
            <a:r>
              <a:rPr lang="fr-FR" sz="2600" dirty="0" smtClean="0">
                <a:latin typeface="Comic Sans MS" pitchFamily="66" charset="0"/>
              </a:rPr>
              <a:t>de taille </a:t>
            </a:r>
            <a:r>
              <a:rPr lang="fr-FR" sz="2600" dirty="0" smtClean="0">
                <a:solidFill>
                  <a:srgbClr val="FF0000"/>
                </a:solidFill>
                <a:latin typeface="Comic Sans MS" pitchFamily="66" charset="0"/>
              </a:rPr>
              <a:t>256</a:t>
            </a:r>
            <a:r>
              <a:rPr lang="fr-FR" sz="2600" dirty="0" smtClean="0">
                <a:latin typeface="Comic Sans MS" pitchFamily="66" charset="0"/>
              </a:rPr>
              <a:t> Octets</a:t>
            </a:r>
          </a:p>
          <a:p>
            <a:endParaRPr lang="fr-FR" sz="2600" dirty="0" smtClean="0">
              <a:latin typeface="Comic Sans MS" pitchFamily="66" charset="0"/>
            </a:endParaRPr>
          </a:p>
          <a:p>
            <a:endParaRPr lang="fr-FR" sz="2600" dirty="0">
              <a:latin typeface="Comic Sans MS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28596" y="357166"/>
            <a:ext cx="18293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1" u="sng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RC4</a:t>
            </a:r>
            <a:r>
              <a:rPr lang="fr-FR" sz="24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(suite)</a:t>
            </a:r>
            <a:endParaRPr lang="fr-F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8</a:t>
            </a:fld>
            <a:endParaRPr lang="fr-FR"/>
          </a:p>
        </p:txBody>
      </p:sp>
      <p:pic>
        <p:nvPicPr>
          <p:cNvPr id="6" name="Imag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4077072"/>
            <a:ext cx="871543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57158" y="1686287"/>
            <a:ext cx="60722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0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255</a:t>
            </a:r>
          </a:p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S[i] := i;</a:t>
            </a:r>
          </a:p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T[i] := K[i </a:t>
            </a:r>
            <a:r>
              <a:rPr lang="fr-FR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longueur_clé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];</a:t>
            </a:r>
            <a:endParaRPr lang="fr-FR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finpour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4282" y="824195"/>
            <a:ext cx="53783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Soit une clé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longueur : </a:t>
            </a:r>
            <a:r>
              <a:rPr lang="fr-FR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Longueur_clé</a:t>
            </a:r>
            <a:endParaRPr lang="fr-F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S[]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fr-F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T[] de taille 256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5483" y="324129"/>
            <a:ext cx="33586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1" u="sng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RC4</a:t>
            </a:r>
            <a:r>
              <a:rPr lang="fr-FR" sz="24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(1-Initialisation)</a:t>
            </a:r>
            <a:endParaRPr lang="fr-FR" sz="2400" dirty="0"/>
          </a:p>
        </p:txBody>
      </p:sp>
      <p:cxnSp>
        <p:nvCxnSpPr>
          <p:cNvPr id="9" name="Connecteur droit 8"/>
          <p:cNvCxnSpPr/>
          <p:nvPr/>
        </p:nvCxnSpPr>
        <p:spPr>
          <a:xfrm rot="5400000">
            <a:off x="-357222" y="2713256"/>
            <a:ext cx="128588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1" grpId="0" build="allAtOnce"/>
      <p:bldP spid="12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9</a:t>
            </a:fld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500034" y="1000108"/>
            <a:ext cx="62865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 := 0;</a:t>
            </a:r>
          </a:p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0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255</a:t>
            </a:r>
          </a:p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 := (j + S[i] + T[i]) </a:t>
            </a:r>
            <a:r>
              <a:rPr lang="fr-FR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256;</a:t>
            </a:r>
          </a:p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Permuter(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S[i]</a:t>
            </a:r>
            <a:r>
              <a:rPr lang="fr-F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S[j]</a:t>
            </a:r>
            <a:r>
              <a:rPr lang="fr-F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);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fr-FR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finpour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3143248"/>
            <a:ext cx="907259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571472" y="252691"/>
            <a:ext cx="32447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i="1" u="sng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RC4</a:t>
            </a:r>
            <a:r>
              <a:rPr lang="fr-FR" sz="24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(2-Permutation)</a:t>
            </a:r>
            <a:endParaRPr lang="fr-FR" sz="2400" dirty="0"/>
          </a:p>
        </p:txBody>
      </p:sp>
      <p:cxnSp>
        <p:nvCxnSpPr>
          <p:cNvPr id="10" name="Connecteur droit 9"/>
          <p:cNvCxnSpPr/>
          <p:nvPr/>
        </p:nvCxnSpPr>
        <p:spPr>
          <a:xfrm rot="5400000">
            <a:off x="-107189" y="2320917"/>
            <a:ext cx="1214446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57158" y="1071546"/>
            <a:ext cx="86439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:= 0; j := 0 ;</a:t>
            </a:r>
          </a:p>
          <a:p>
            <a:endParaRPr lang="fr-FR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tant_que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(Vrai) </a:t>
            </a: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// il y a des Octets à chiffrer</a:t>
            </a:r>
          </a:p>
          <a:p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:= (i + 1) </a:t>
            </a:r>
            <a:r>
              <a:rPr lang="fr-FR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256;</a:t>
            </a:r>
          </a:p>
          <a:p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 := (j + S[i]) </a:t>
            </a:r>
            <a:r>
              <a:rPr lang="fr-FR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256;</a:t>
            </a:r>
          </a:p>
          <a:p>
            <a:r>
              <a:rPr lang="fr-F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Permuter(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S[i]</a:t>
            </a:r>
            <a:r>
              <a:rPr lang="fr-F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S[j]</a:t>
            </a:r>
            <a:r>
              <a:rPr lang="fr-F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;</a:t>
            </a:r>
          </a:p>
          <a:p>
            <a:r>
              <a:rPr lang="fr-FR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Octet_chiffrement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S[(S[i] + S[j]) </a:t>
            </a:r>
            <a:r>
              <a:rPr lang="fr-FR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256] ;</a:t>
            </a:r>
          </a:p>
          <a:p>
            <a:r>
              <a:rPr lang="fr-FR" sz="32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result_chiffré</a:t>
            </a:r>
            <a:r>
              <a:rPr lang="fr-F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</a:t>
            </a:r>
            <a:r>
              <a:rPr lang="fr-F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Octet_chiffrement</a:t>
            </a:r>
            <a:r>
              <a:rPr lang="fr-F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XOR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Octet_message</a:t>
            </a:r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r>
              <a:rPr lang="fr-FR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fintant_que</a:t>
            </a:r>
            <a:endParaRPr lang="fr-F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397" y="395567"/>
            <a:ext cx="33815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i="1" u="sng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RC4</a:t>
            </a:r>
            <a:r>
              <a:rPr lang="fr-FR" sz="24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(3-Chiffrement)</a:t>
            </a:r>
            <a:endParaRPr lang="fr-FR" sz="2400" dirty="0"/>
          </a:p>
        </p:txBody>
      </p:sp>
      <p:cxnSp>
        <p:nvCxnSpPr>
          <p:cNvPr id="9" name="Connecteur droit 8"/>
          <p:cNvCxnSpPr/>
          <p:nvPr/>
        </p:nvCxnSpPr>
        <p:spPr>
          <a:xfrm rot="5400000">
            <a:off x="-1178759" y="3821909"/>
            <a:ext cx="278608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428596" y="285728"/>
            <a:ext cx="25442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u="sng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RC4</a:t>
            </a:r>
            <a:r>
              <a:rPr lang="fr-FR" sz="2800" b="1" i="1" dirty="0" smtClean="0">
                <a:latin typeface="Comic Sans MS" pitchFamily="66" charset="0"/>
                <a:ea typeface="Times New Roman" pitchFamily="18" charset="0"/>
                <a:cs typeface="Arial" pitchFamily="34" charset="0"/>
              </a:rPr>
              <a:t> (Résumé)</a:t>
            </a:r>
            <a:endParaRPr lang="fr-FR" sz="2800" dirty="0"/>
          </a:p>
        </p:txBody>
      </p:sp>
      <p:sp>
        <p:nvSpPr>
          <p:cNvPr id="9" name="Rectangle 8"/>
          <p:cNvSpPr/>
          <p:nvPr/>
        </p:nvSpPr>
        <p:spPr>
          <a:xfrm>
            <a:off x="1259632" y="3717032"/>
            <a:ext cx="68210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RC4(</a:t>
            </a:r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M,K</a:t>
            </a:r>
            <a:r>
              <a:rPr lang="fr-F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) = </a:t>
            </a:r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 </a:t>
            </a:r>
            <a:r>
              <a:rPr lang="fr-F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XOR</a:t>
            </a:r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SOPA(k) 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323528" y="1124744"/>
            <a:ext cx="6085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atin typeface="Comic Sans MS" pitchFamily="66" charset="0"/>
              </a:rPr>
              <a:t>Entré</a:t>
            </a:r>
            <a:r>
              <a:rPr lang="fr-FR" sz="2800" dirty="0" smtClean="0">
                <a:latin typeface="Comic Sans MS" pitchFamily="66" charset="0"/>
              </a:rPr>
              <a:t> :  - Un message en clair </a:t>
            </a:r>
            <a:r>
              <a:rPr lang="fr-FR" sz="2800" b="1" dirty="0" smtClean="0">
                <a:solidFill>
                  <a:srgbClr val="222222"/>
                </a:solidFill>
                <a:latin typeface="Comic Sans MS" pitchFamily="66" charset="0"/>
                <a:cs typeface="Arial" pitchFamily="34" charset="0"/>
              </a:rPr>
              <a:t>M</a:t>
            </a:r>
          </a:p>
          <a:p>
            <a:r>
              <a:rPr lang="fr-FR" sz="2800" dirty="0" smtClean="0">
                <a:solidFill>
                  <a:srgbClr val="222222"/>
                </a:solidFill>
                <a:latin typeface="Comic Sans MS" pitchFamily="66" charset="0"/>
                <a:cs typeface="Arial" pitchFamily="34" charset="0"/>
              </a:rPr>
              <a:t>             - Une clé de chiffrement </a:t>
            </a:r>
            <a:r>
              <a:rPr lang="fr-FR" sz="2800" b="1" dirty="0" smtClean="0">
                <a:solidFill>
                  <a:srgbClr val="222222"/>
                </a:solidFill>
                <a:latin typeface="Comic Sans MS" pitchFamily="66" charset="0"/>
                <a:cs typeface="Arial" pitchFamily="34" charset="0"/>
              </a:rPr>
              <a:t>K</a:t>
            </a:r>
            <a:endParaRPr lang="fr-FR" sz="2800" b="1" dirty="0">
              <a:latin typeface="Comic Sans MS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51520" y="2204864"/>
            <a:ext cx="8892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latin typeface="Comic Sans MS" pitchFamily="66" charset="0"/>
              </a:rPr>
              <a:t>Sortie</a:t>
            </a:r>
            <a:r>
              <a:rPr lang="fr-FR" sz="2800" dirty="0" smtClean="0">
                <a:latin typeface="Comic Sans MS" pitchFamily="66" charset="0"/>
              </a:rPr>
              <a:t> :  Un message chiffré </a:t>
            </a:r>
            <a:r>
              <a:rPr lang="fr-FR" sz="2800" b="1" dirty="0">
                <a:latin typeface="Comic Sans MS" pitchFamily="66" charset="0"/>
              </a:rPr>
              <a:t>C</a:t>
            </a:r>
            <a:endParaRPr lang="fr-FR" sz="2800" b="1" dirty="0" smtClean="0">
              <a:latin typeface="Comic Sans MS" pitchFamily="66" charset="0"/>
            </a:endParaRPr>
          </a:p>
          <a:p>
            <a:r>
              <a:rPr lang="fr-FR" sz="2800" dirty="0" smtClean="0">
                <a:latin typeface="Comic Sans MS" pitchFamily="66" charset="0"/>
              </a:rPr>
              <a:t>           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C=</a:t>
            </a:r>
            <a:r>
              <a:rPr lang="fr-FR" sz="28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 </a:t>
            </a:r>
            <a:r>
              <a:rPr lang="fr-F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XOR</a:t>
            </a:r>
            <a:r>
              <a:rPr lang="fr-FR" sz="28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Suite-Octets-Pseudo-Aléatoire</a:t>
            </a:r>
          </a:p>
          <a:p>
            <a:r>
              <a:rPr lang="fr-FR" sz="2800" dirty="0" smtClean="0">
                <a:solidFill>
                  <a:srgbClr val="222222"/>
                </a:solidFill>
                <a:latin typeface="Comic Sans MS" pitchFamily="66" charset="0"/>
                <a:cs typeface="Arial" pitchFamily="34" charset="0"/>
              </a:rPr>
              <a:t>             </a:t>
            </a:r>
            <a:endParaRPr lang="fr-FR" sz="2800" dirty="0"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6463" y="4500409"/>
            <a:ext cx="65838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RC4(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M2,</a:t>
            </a: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K</a:t>
            </a:r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) = 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M2 </a:t>
            </a:r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XOR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SOPA(</a:t>
            </a: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k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)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576" y="3748391"/>
            <a:ext cx="65838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RC4(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M1,</a:t>
            </a: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K</a:t>
            </a:r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) = 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M1 </a:t>
            </a:r>
            <a:r>
              <a:rPr lang="fr-F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XOR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SOPA(</a:t>
            </a:r>
            <a:r>
              <a:rPr lang="fr-FR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k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) 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7050516" y="4155178"/>
            <a:ext cx="17929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Problème?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9" grpId="0" build="allAtOnce"/>
      <p:bldP spid="9" grpId="1" build="allAtOnce"/>
      <p:bldP spid="10" grpId="0" build="allAtOnce"/>
      <p:bldP spid="11" grpId="0" build="allAtOnce"/>
      <p:bldP spid="8" grpId="0" build="allAtOnce"/>
      <p:bldP spid="12" grpId="0" build="allAtOnce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42908" y="214852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SFRM1000"/>
              </a:rPr>
              <a:t>Robustesse du RC4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SFRM1000"/>
              </a:rPr>
              <a:t>L</a:t>
            </a:r>
            <a:r>
              <a:rPr kumimoji="0" lang="fr-F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e flux de sortie du générateur repose </a:t>
            </a: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SFRM1000"/>
              </a:rPr>
              <a:t>uniquement sur la clé</a:t>
            </a:r>
            <a:r>
              <a:rPr kumimoji="0" lang="fr-F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En 2001, </a:t>
            </a:r>
            <a:r>
              <a:rPr kumimoji="0" lang="fr-FR" sz="28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Fluhrer</a:t>
            </a:r>
            <a:r>
              <a:rPr kumimoji="0" lang="fr-F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, </a:t>
            </a:r>
            <a:r>
              <a:rPr kumimoji="0" lang="fr-FR" sz="28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Mantin</a:t>
            </a:r>
            <a:r>
              <a:rPr kumimoji="0" lang="fr-F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 et Shamir remarquèrent que les premiers octets en sortie du RC4 n’étaient pas tout à fait </a:t>
            </a:r>
            <a:r>
              <a:rPr kumimoji="0" lang="fr-FR" sz="28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aléatoires</a:t>
            </a:r>
            <a:r>
              <a:rPr kumimoji="0" lang="fr-F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. De fait, il semblerait que ces quelques premiers Octets divulgueraient des informations importantes sur la clé d’initialisation.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800" dirty="0" smtClean="0">
              <a:latin typeface="Comic Sans MS" pitchFamily="66" charset="0"/>
              <a:ea typeface="Times New Roman" pitchFamily="18" charset="0"/>
              <a:cs typeface="SFRM100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13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71406" y="-24"/>
            <a:ext cx="88583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2- Système de chiffrement par blocs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cs typeface="Times New Roman" pitchFamily="18" charset="0"/>
              </a:rPr>
              <a:t>Opère sur des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Blocs</a:t>
            </a:r>
            <a:r>
              <a:rPr lang="fr-FR" sz="2400" dirty="0" smtClean="0">
                <a:latin typeface="Comic Sans MS" pitchFamily="66" charset="0"/>
                <a:cs typeface="Times New Roman" pitchFamily="18" charset="0"/>
              </a:rPr>
              <a:t> de données de taille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fixe</a:t>
            </a:r>
            <a:r>
              <a:rPr lang="fr-FR" sz="2400" dirty="0" smtClean="0">
                <a:latin typeface="Comic Sans MS" pitchFamily="66" charset="0"/>
                <a:cs typeface="Times New Roman" pitchFamily="18" charset="0"/>
              </a:rPr>
              <a:t>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</a:rPr>
              <a:t>Plus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lent</a:t>
            </a:r>
            <a:r>
              <a:rPr lang="fr-FR" sz="2400" dirty="0" smtClean="0">
                <a:latin typeface="Comic Sans MS" pitchFamily="66" charset="0"/>
              </a:rPr>
              <a:t> et nécessitent </a:t>
            </a: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</a:rPr>
              <a:t>plus de moyens de traitement </a:t>
            </a:r>
            <a:r>
              <a:rPr lang="fr-FR" sz="2400" dirty="0" smtClean="0">
                <a:latin typeface="Comic Sans MS" pitchFamily="66" charset="0"/>
              </a:rPr>
              <a:t>d’information.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cs typeface="Times New Roman" pitchFamily="18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Ex: Transactions bancaires.</a:t>
            </a:r>
            <a:endParaRPr lang="fr-FR" sz="2400" dirty="0" smtClean="0">
              <a:solidFill>
                <a:srgbClr val="FF0000"/>
              </a:solidFill>
              <a:latin typeface="Comic Sans M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31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14</a:t>
            </a:fld>
            <a:endParaRPr lang="fr-FR"/>
          </a:p>
        </p:txBody>
      </p:sp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285784" y="476321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DES (Data </a:t>
            </a:r>
            <a:r>
              <a:rPr kumimoji="0" lang="fr-FR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Encryption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Standard)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SFRM1000"/>
              </a:rPr>
              <a:t>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ystème de chiffrement à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clé privée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par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blocs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fr-F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SFRM100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SFRM1000"/>
              </a:rPr>
              <a:t>A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dopté comme standard américain en 1977 (standard FIPS 46) pour les communications commerciales, puis par l'ANSI (American National Standards Institute)en 1991.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fr-FR" sz="24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Basé sur les structures de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cs typeface="Arial" pitchFamily="34" charset="0"/>
              </a:rPr>
              <a:t>Feistel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cs typeface="Arial" pitchFamily="34" charset="0"/>
              </a:rPr>
              <a:t> 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(1973).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fr-FR" sz="24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Cryptage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à b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ase de tours de chiffrement.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73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73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73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73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642910" y="857232"/>
            <a:ext cx="2808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structures de </a:t>
            </a:r>
            <a:r>
              <a:rPr lang="fr-FR" sz="2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Feistel</a:t>
            </a:r>
            <a:r>
              <a:rPr lang="fr-FR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</a:t>
            </a:r>
            <a:endParaRPr lang="fr-F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14348" y="1714488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Principe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42911" y="2428868"/>
            <a:ext cx="8501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Comic Sans MS" pitchFamily="66" charset="0"/>
              </a:rPr>
              <a:t>Définition de fonctions de chiffrement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</a:rPr>
              <a:t>inversibles</a:t>
            </a:r>
            <a:r>
              <a:rPr lang="fr-FR" sz="2000" dirty="0" smtClean="0">
                <a:latin typeface="Comic Sans MS" pitchFamily="66" charset="0"/>
              </a:rPr>
              <a:t> à partir de fonctions </a:t>
            </a:r>
            <a:r>
              <a:rPr lang="fr-F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Non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</a:rPr>
              <a:t> inversibles.</a:t>
            </a:r>
            <a:endParaRPr lang="fr-FR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85786" y="3786190"/>
            <a:ext cx="1090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Exemple</a:t>
            </a:r>
            <a:endParaRPr lang="fr-FR" b="1" dirty="0">
              <a:latin typeface="Comic Sans MS" pitchFamily="66" charset="0"/>
            </a:endParaRPr>
          </a:p>
        </p:txBody>
      </p: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pSp>
        <p:nvGrpSpPr>
          <p:cNvPr id="14" name="Groupe 13"/>
          <p:cNvGrpSpPr/>
          <p:nvPr/>
        </p:nvGrpSpPr>
        <p:grpSpPr>
          <a:xfrm>
            <a:off x="1500166" y="4286256"/>
            <a:ext cx="6286544" cy="1714512"/>
            <a:chOff x="1500166" y="4286256"/>
            <a:chExt cx="6286544" cy="1714512"/>
          </a:xfrm>
        </p:grpSpPr>
        <p:graphicFrame>
          <p:nvGraphicFramePr>
            <p:cNvPr id="74753" name="Object 1"/>
            <p:cNvGraphicFramePr>
              <a:graphicFrameLocks noChangeAspect="1"/>
            </p:cNvGraphicFramePr>
            <p:nvPr/>
          </p:nvGraphicFramePr>
          <p:xfrm>
            <a:off x="1500166" y="4500570"/>
            <a:ext cx="5981528" cy="12858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785" name="Visio" r:id="rId3" imgW="3934980" imgH="1039753" progId="Visio.Drawing.11">
                    <p:embed/>
                  </p:oleObj>
                </mc:Choice>
                <mc:Fallback>
                  <p:oleObj name="Visio" r:id="rId3" imgW="3934980" imgH="1039753" progId="Visio.Drawing.11">
                    <p:embed/>
                    <p:pic>
                      <p:nvPicPr>
                        <p:cNvPr id="0" name="Picture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00166" y="4500570"/>
                          <a:ext cx="5981528" cy="128588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12"/>
            <p:cNvSpPr/>
            <p:nvPr/>
          </p:nvSpPr>
          <p:spPr>
            <a:xfrm>
              <a:off x="4572000" y="4286256"/>
              <a:ext cx="3214710" cy="17145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357158" y="214290"/>
            <a:ext cx="1560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DES (suite)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 build="p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16</a:t>
            </a:fld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785786" y="714356"/>
            <a:ext cx="1895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Exemple (suite)</a:t>
            </a:r>
            <a:endParaRPr lang="fr-FR" b="1" dirty="0"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472" y="214290"/>
            <a:ext cx="2808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structures de </a:t>
            </a:r>
            <a:r>
              <a:rPr lang="fr-FR" sz="2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Feistel</a:t>
            </a:r>
            <a:r>
              <a:rPr lang="fr-FR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</a:t>
            </a:r>
            <a:endParaRPr lang="fr-F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571604" y="2457386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</a:rPr>
              <a:t>f1 n’est pas inversible!!</a:t>
            </a:r>
          </a:p>
        </p:txBody>
      </p:sp>
      <p:grpSp>
        <p:nvGrpSpPr>
          <p:cNvPr id="10" name="Groupe 9"/>
          <p:cNvGrpSpPr/>
          <p:nvPr/>
        </p:nvGrpSpPr>
        <p:grpSpPr>
          <a:xfrm>
            <a:off x="1500166" y="928670"/>
            <a:ext cx="6286544" cy="1714512"/>
            <a:chOff x="1500166" y="4286256"/>
            <a:chExt cx="6286544" cy="1714512"/>
          </a:xfrm>
        </p:grpSpPr>
        <p:graphicFrame>
          <p:nvGraphicFramePr>
            <p:cNvPr id="11" name="Object 1"/>
            <p:cNvGraphicFramePr>
              <a:graphicFrameLocks noChangeAspect="1"/>
            </p:cNvGraphicFramePr>
            <p:nvPr/>
          </p:nvGraphicFramePr>
          <p:xfrm>
            <a:off x="1500166" y="4500570"/>
            <a:ext cx="5981528" cy="12858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811" name="Visio" r:id="rId3" imgW="3934980" imgH="1039753" progId="Visio.Drawing.11">
                    <p:embed/>
                  </p:oleObj>
                </mc:Choice>
                <mc:Fallback>
                  <p:oleObj name="Visio" r:id="rId3" imgW="3934980" imgH="1039753" progId="Visio.Drawing.11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00166" y="4500570"/>
                          <a:ext cx="5981528" cy="128588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Rectangle 11"/>
            <p:cNvSpPr/>
            <p:nvPr/>
          </p:nvSpPr>
          <p:spPr>
            <a:xfrm>
              <a:off x="4572000" y="4286256"/>
              <a:ext cx="3214710" cy="17145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286124"/>
            <a:ext cx="3357586" cy="266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" name="Rectangle 31"/>
          <p:cNvSpPr/>
          <p:nvPr/>
        </p:nvSpPr>
        <p:spPr>
          <a:xfrm>
            <a:off x="500034" y="3429000"/>
            <a:ext cx="35719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Définition d’une structure inversible à base de f1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4643438" y="2714620"/>
            <a:ext cx="3114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Structure F1(4bits)</a:t>
            </a:r>
            <a:endParaRPr lang="fr-FR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500034" y="4913667"/>
            <a:ext cx="36433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</a:rPr>
              <a:t>Question:</a:t>
            </a:r>
            <a:r>
              <a:rPr lang="fr-FR" sz="2000" dirty="0" smtClean="0">
                <a:solidFill>
                  <a:srgbClr val="0070C0"/>
                </a:solidFill>
                <a:latin typeface="Comic Sans MS" pitchFamily="66" charset="0"/>
              </a:rPr>
              <a:t> Vérifier que F1 peut être utiliser pour un chiffrement de données</a:t>
            </a:r>
            <a:endParaRPr lang="fr-FR" sz="20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32" grpId="0"/>
      <p:bldP spid="33" grpId="0"/>
      <p:bldP spid="35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17</a:t>
            </a:fld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785786" y="714356"/>
            <a:ext cx="1895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atin typeface="Comic Sans MS" pitchFamily="66" charset="0"/>
              </a:rPr>
              <a:t>Exemple (suite)</a:t>
            </a:r>
            <a:endParaRPr lang="fr-FR" b="1" dirty="0"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472" y="214290"/>
            <a:ext cx="2808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structures de </a:t>
            </a:r>
            <a:r>
              <a:rPr lang="fr-FR" sz="2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Feistel</a:t>
            </a:r>
            <a:r>
              <a:rPr lang="fr-FR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pitchFamily="34" charset="0"/>
              </a:rPr>
              <a:t> </a:t>
            </a:r>
            <a:endParaRPr lang="fr-F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762245"/>
            <a:ext cx="3357586" cy="266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ZoneTexte 32"/>
          <p:cNvSpPr txBox="1"/>
          <p:nvPr/>
        </p:nvSpPr>
        <p:spPr>
          <a:xfrm>
            <a:off x="928662" y="1285860"/>
            <a:ext cx="61847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latin typeface="Comic Sans MS" pitchFamily="66" charset="0"/>
              </a:rPr>
              <a:t>Trouver la Structure de </a:t>
            </a:r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déchiffrement</a:t>
            </a:r>
            <a:r>
              <a:rPr lang="fr-FR" sz="2400" b="1" dirty="0" smtClean="0">
                <a:latin typeface="Comic Sans MS" pitchFamily="66" charset="0"/>
              </a:rPr>
              <a:t> </a:t>
            </a:r>
          </a:p>
          <a:p>
            <a:r>
              <a:rPr lang="fr-FR" sz="2400" b="1" dirty="0" smtClean="0">
                <a:latin typeface="Comic Sans MS" pitchFamily="66" charset="0"/>
              </a:rPr>
              <a:t>correspondant à F1</a:t>
            </a:r>
            <a:endParaRPr lang="fr-FR" sz="2400" b="1" dirty="0">
              <a:latin typeface="Comic Sans MS" pitchFamily="66" charset="0"/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4071934" y="2405055"/>
            <a:ext cx="465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latin typeface="Comic Sans MS" pitchFamily="66" charset="0"/>
              </a:rPr>
              <a:t>F1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714348" y="5143512"/>
            <a:ext cx="5597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</a:rPr>
              <a:t>F1</a:t>
            </a:r>
            <a:endParaRPr lang="fr-FR" sz="2400" dirty="0"/>
          </a:p>
        </p:txBody>
      </p:sp>
      <p:sp>
        <p:nvSpPr>
          <p:cNvPr id="15" name="ZoneTexte 14"/>
          <p:cNvSpPr txBox="1"/>
          <p:nvPr/>
        </p:nvSpPr>
        <p:spPr>
          <a:xfrm>
            <a:off x="1000100" y="4957716"/>
            <a:ext cx="3930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</a:t>
            </a:r>
            <a:endParaRPr lang="fr-FR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214414" y="5072074"/>
            <a:ext cx="375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?</a:t>
            </a:r>
            <a:endParaRPr lang="fr-FR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build="allAtOnce"/>
      <p:bldP spid="14" grpId="0" build="allAtOnce"/>
      <p:bldP spid="15" grpId="0" build="allAtOnce"/>
      <p:bldP spid="11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18</a:t>
            </a:fld>
            <a:endParaRPr lang="fr-FR" dirty="0"/>
          </a:p>
        </p:txBody>
      </p:sp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142844" y="333445"/>
            <a:ext cx="821533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DES</a:t>
            </a: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fr-F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Algorithme général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Chiffre par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blocs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 de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64 bits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SFRM100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800" dirty="0" smtClean="0">
                <a:latin typeface="Comic Sans MS" pitchFamily="66" charset="0"/>
                <a:ea typeface="Times New Roman" pitchFamily="18" charset="0"/>
                <a:cs typeface="SFRM1000"/>
              </a:rPr>
              <a:t>L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a clé compte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64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bits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 dont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8 bits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pour le contrôle de parité(</a:t>
            </a:r>
            <a:r>
              <a:rPr lang="fr-FR" sz="28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SFRM1000"/>
              </a:rPr>
              <a:t>56 bits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).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Times New Roman" pitchFamily="18" charset="0"/>
              <a:cs typeface="SFRM100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A partir de la clé initiale on génère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16 sous clés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de taille 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48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Times New Roman" pitchFamily="18" charset="0"/>
                <a:cs typeface="SFRM1000"/>
              </a:rPr>
              <a:t> bits chacune.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214282" y="4643446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fr-F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1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1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1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1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11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19</a:t>
            </a:fld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2844" y="642918"/>
            <a:ext cx="90011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2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SFRM1000"/>
              </a:rPr>
              <a:t>Entrée :</a:t>
            </a:r>
            <a:r>
              <a:rPr lang="fr-FR" sz="2200" dirty="0" smtClean="0">
                <a:latin typeface="Comic Sans MS" pitchFamily="66" charset="0"/>
                <a:ea typeface="Times New Roman" pitchFamily="18" charset="0"/>
                <a:cs typeface="SFRM1000"/>
              </a:rPr>
              <a:t> </a:t>
            </a:r>
            <a:r>
              <a:rPr lang="fr-FR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SFRM1000"/>
              </a:rPr>
              <a:t>Bloc</a:t>
            </a:r>
            <a:r>
              <a:rPr lang="fr-FR" sz="2200" dirty="0" smtClean="0">
                <a:latin typeface="Comic Sans MS" pitchFamily="66" charset="0"/>
                <a:ea typeface="Times New Roman" pitchFamily="18" charset="0"/>
                <a:cs typeface="SFRM1000"/>
              </a:rPr>
              <a:t> de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SFRM1000"/>
              </a:rPr>
              <a:t>64</a:t>
            </a:r>
            <a:r>
              <a:rPr lang="fr-FR" sz="2200" dirty="0" smtClean="0">
                <a:latin typeface="Comic Sans MS" pitchFamily="66" charset="0"/>
                <a:ea typeface="Times New Roman" pitchFamily="18" charset="0"/>
                <a:cs typeface="SFRM1000"/>
              </a:rPr>
              <a:t> bits (p) ;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fr-FR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clé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de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64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bits (K)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2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1-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Soit </a:t>
            </a:r>
            <a:r>
              <a:rPr lang="fr-FR" sz="2200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lang="fr-FR" sz="22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un bloc de texte de </a:t>
            </a:r>
            <a:r>
              <a:rPr lang="fr-FR" sz="22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64 bits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 On lui applique une permutation initiales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IP() 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fixée pour obtenir une chaine initiale notée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lang="fr-FR" sz="2200" baseline="-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200" dirty="0" smtClean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lang="fr-FR" sz="2800" b="1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fr-FR" sz="28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=IP(</a:t>
            </a:r>
            <a:r>
              <a:rPr lang="fr-FR" sz="2800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lang="fr-FR" sz="28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)=L</a:t>
            </a:r>
            <a:r>
              <a:rPr lang="fr-FR" sz="2800" b="1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fr-FR" sz="28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.R</a:t>
            </a:r>
            <a:r>
              <a:rPr lang="fr-FR" sz="2800" b="1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0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2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2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200" dirty="0" smtClean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lang="fr-FR" sz="2200" b="1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fr-FR" sz="22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:sont les </a:t>
            </a:r>
            <a:r>
              <a:rPr lang="fr-FR" sz="22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32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premiers bits de P</a:t>
            </a:r>
            <a:r>
              <a:rPr lang="fr-FR" sz="22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et </a:t>
            </a:r>
            <a:r>
              <a:rPr lang="fr-FR" sz="22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fr-FR" sz="2200" b="1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les </a:t>
            </a:r>
            <a:r>
              <a:rPr lang="fr-FR" sz="22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32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bits restants ;</a:t>
            </a:r>
          </a:p>
        </p:txBody>
      </p:sp>
      <p:sp>
        <p:nvSpPr>
          <p:cNvPr id="7" name="Rectangle 6"/>
          <p:cNvSpPr/>
          <p:nvPr/>
        </p:nvSpPr>
        <p:spPr>
          <a:xfrm>
            <a:off x="214282" y="214290"/>
            <a:ext cx="27719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DES (Algorithme)</a:t>
            </a:r>
            <a:endParaRPr lang="fr-FR" sz="2400" dirty="0" smtClean="0"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518481"/>
            <a:ext cx="3357586" cy="176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4" name="Tableau 13"/>
          <p:cNvGraphicFramePr>
            <a:graphicFrameLocks noGrp="1"/>
          </p:cNvGraphicFramePr>
          <p:nvPr/>
        </p:nvGraphicFramePr>
        <p:xfrm>
          <a:off x="642910" y="5392122"/>
          <a:ext cx="3643335" cy="697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</a:tblGrid>
              <a:tr h="3619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3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58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59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62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64</a:t>
                      </a:r>
                      <a:endParaRPr lang="fr-FR" sz="1600" dirty="0"/>
                    </a:p>
                  </a:txBody>
                  <a:tcPr/>
                </a:tc>
              </a:tr>
              <a:tr h="2095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ZoneTexte 15"/>
          <p:cNvSpPr txBox="1"/>
          <p:nvPr/>
        </p:nvSpPr>
        <p:spPr>
          <a:xfrm>
            <a:off x="214282" y="5517850"/>
            <a:ext cx="421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P=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4429124" y="551785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IP(P)=</a:t>
            </a:r>
            <a:endParaRPr lang="fr-FR" dirty="0"/>
          </a:p>
        </p:txBody>
      </p:sp>
      <p:graphicFrame>
        <p:nvGraphicFramePr>
          <p:cNvPr id="17" name="Tableau 16"/>
          <p:cNvGraphicFramePr>
            <a:graphicFrameLocks noGrp="1"/>
          </p:cNvGraphicFramePr>
          <p:nvPr/>
        </p:nvGraphicFramePr>
        <p:xfrm>
          <a:off x="5143504" y="5446412"/>
          <a:ext cx="3643335" cy="697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</a:tblGrid>
              <a:tr h="3619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58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47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7</a:t>
                      </a:r>
                      <a:endParaRPr lang="fr-FR" sz="1600" dirty="0"/>
                    </a:p>
                  </a:txBody>
                  <a:tcPr/>
                </a:tc>
              </a:tr>
              <a:tr h="2095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ZoneTexte 17"/>
          <p:cNvSpPr txBox="1"/>
          <p:nvPr/>
        </p:nvSpPr>
        <p:spPr>
          <a:xfrm>
            <a:off x="142844" y="4929198"/>
            <a:ext cx="5116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EX:</a:t>
            </a:r>
            <a:endParaRPr lang="fr-F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6" grpId="0" build="allAtOnce"/>
      <p:bldP spid="12" grpId="0" build="allAtOnce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20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85720" y="357166"/>
            <a:ext cx="88582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fr-FR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-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 partir de la clé initiale </a:t>
            </a:r>
            <a:r>
              <a:rPr lang="fr-FR" sz="2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 générer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16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sous clés </a:t>
            </a:r>
            <a:r>
              <a:rPr lang="fr-FR" sz="2200" b="1" dirty="0" err="1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lang="fr-FR" sz="2200" b="1" baseline="-30000" dirty="0" err="1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2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48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bits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chacune)</a:t>
            </a:r>
            <a:endParaRPr lang="fr-FR" sz="22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Appliquer </a:t>
            </a:r>
            <a:r>
              <a:rPr lang="fr-FR" sz="2200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seize itérations 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(ou tours) d’une certaine fonction </a:t>
            </a:r>
            <a:r>
              <a:rPr lang="fr-FR" sz="2200" b="1" i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200" dirty="0" smtClean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On calcule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lang="fr-FR" sz="2200" baseline="-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et </a:t>
            </a:r>
            <a:r>
              <a:rPr lang="fr-FR" sz="22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fr-FR" sz="2200" baseline="-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2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, 1&lt;=i&lt;=16 suivant les règles :</a:t>
            </a:r>
            <a:endParaRPr lang="fr-FR" sz="2200" dirty="0" smtClean="0"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7" name="Imag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3286124"/>
            <a:ext cx="285752" cy="31937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1785918" y="2786058"/>
            <a:ext cx="26003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lang="fr-FR" sz="24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4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=R</a:t>
            </a:r>
            <a:r>
              <a:rPr lang="fr-FR" sz="24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i-1</a:t>
            </a:r>
            <a:endParaRPr lang="fr-FR" sz="24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fr-FR" sz="24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4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=L</a:t>
            </a:r>
            <a:r>
              <a:rPr lang="fr-FR" sz="24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i-1 </a:t>
            </a:r>
            <a:r>
              <a:rPr lang="fr-FR" sz="2400" b="1" i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 f</a:t>
            </a:r>
            <a:r>
              <a:rPr lang="fr-FR" sz="24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(R</a:t>
            </a:r>
            <a:r>
              <a:rPr lang="fr-FR" sz="24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i-1</a:t>
            </a:r>
            <a:r>
              <a:rPr lang="fr-FR" sz="24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lang="fr-FR" sz="2400" dirty="0" err="1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lang="fr-FR" sz="2400" baseline="-30000" dirty="0" err="1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4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</a:t>
            </a:r>
            <a:endParaRPr lang="fr-FR" sz="2400" dirty="0" smtClean="0">
              <a:latin typeface="Comic Sans MS" pitchFamily="66" charset="0"/>
              <a:cs typeface="Arial" pitchFamily="34" charset="0"/>
            </a:endParaRPr>
          </a:p>
        </p:txBody>
      </p:sp>
      <p:cxnSp>
        <p:nvCxnSpPr>
          <p:cNvPr id="10" name="Connecteur droit 9"/>
          <p:cNvCxnSpPr/>
          <p:nvPr/>
        </p:nvCxnSpPr>
        <p:spPr>
          <a:xfrm rot="5400000">
            <a:off x="1357290" y="3214686"/>
            <a:ext cx="714380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214282" y="3929066"/>
            <a:ext cx="835824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3-</a:t>
            </a: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L’inverse de IP (noté </a:t>
            </a:r>
            <a:r>
              <a:rPr lang="fr-FR" sz="2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IP</a:t>
            </a:r>
            <a:r>
              <a:rPr lang="fr-FR" sz="2000" baseline="30000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-1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 est appliqué au dernier bloc de la dernière itération (tour) L</a:t>
            </a:r>
            <a:r>
              <a:rPr lang="fr-FR" sz="20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16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R</a:t>
            </a:r>
            <a:r>
              <a:rPr lang="fr-FR" sz="2000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16 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pour obtenir le texte chiffré C 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C=IP</a:t>
            </a:r>
            <a:r>
              <a:rPr lang="fr-FR" sz="2000" b="1" baseline="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-1 </a:t>
            </a: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(R</a:t>
            </a:r>
            <a:r>
              <a:rPr lang="fr-FR" sz="2000" b="1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16</a:t>
            </a: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lang="fr-FR" sz="2000" b="1" baseline="-30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16</a:t>
            </a: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000" dirty="0" smtClean="0">
              <a:solidFill>
                <a:srgbClr val="00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noter l’inversement dans l’ordre de </a:t>
            </a: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L16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et de </a:t>
            </a:r>
            <a:r>
              <a:rPr lang="fr-FR" sz="2000" b="1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R16</a:t>
            </a:r>
            <a:r>
              <a:rPr lang="fr-FR" sz="2000" dirty="0" smtClean="0">
                <a:solidFill>
                  <a:srgbClr val="00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au dernier tour.</a:t>
            </a:r>
            <a:endParaRPr lang="fr-FR" sz="2000" dirty="0" smtClean="0"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  <p:bldP spid="8" grpId="0"/>
      <p:bldP spid="1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21</a:t>
            </a:fld>
            <a:endParaRPr lang="fr-FR"/>
          </a:p>
        </p:txBody>
      </p:sp>
      <p:pic>
        <p:nvPicPr>
          <p:cNvPr id="6" name="Imag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7450" y="161925"/>
            <a:ext cx="4229100" cy="653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000364" y="186394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 bits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571736" y="1059404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 bits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510618" y="1000108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 bits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643702" y="1816194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 bits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Ellipse 13"/>
          <p:cNvSpPr/>
          <p:nvPr/>
        </p:nvSpPr>
        <p:spPr>
          <a:xfrm>
            <a:off x="5429256" y="2285992"/>
            <a:ext cx="857256" cy="57150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4572000" y="2285992"/>
            <a:ext cx="1785950" cy="57150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2714612" y="4357694"/>
            <a:ext cx="3357586" cy="1214446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3929058" y="5715016"/>
            <a:ext cx="928694" cy="50006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8" name="Groupe 17"/>
          <p:cNvGrpSpPr/>
          <p:nvPr/>
        </p:nvGrpSpPr>
        <p:grpSpPr>
          <a:xfrm>
            <a:off x="4643438" y="3286124"/>
            <a:ext cx="3791140" cy="2226720"/>
            <a:chOff x="4786314" y="1285860"/>
            <a:chExt cx="3791140" cy="2226720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786314" y="1285860"/>
              <a:ext cx="3791140" cy="1928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Rectangle 19"/>
            <p:cNvSpPr/>
            <p:nvPr/>
          </p:nvSpPr>
          <p:spPr>
            <a:xfrm>
              <a:off x="6072198" y="3143248"/>
              <a:ext cx="9989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b="1" dirty="0" smtClean="0">
                  <a:solidFill>
                    <a:srgbClr val="000000"/>
                  </a:solidFill>
                  <a:latin typeface="Comic Sans MS" pitchFamily="66" charset="0"/>
                  <a:ea typeface="Times New Roman" pitchFamily="18" charset="0"/>
                  <a:cs typeface="Times New Roman" pitchFamily="18" charset="0"/>
                </a:rPr>
                <a:t>IP</a:t>
              </a:r>
              <a:r>
                <a:rPr lang="fr-FR" b="1" baseline="30000" dirty="0" smtClean="0">
                  <a:solidFill>
                    <a:srgbClr val="000000"/>
                  </a:solidFill>
                  <a:latin typeface="Comic Sans MS" pitchFamily="66" charset="0"/>
                  <a:ea typeface="Times New Roman" pitchFamily="18" charset="0"/>
                  <a:cs typeface="Times New Roman" pitchFamily="18" charset="0"/>
                </a:rPr>
                <a:t>-1 </a:t>
              </a:r>
              <a:r>
                <a:rPr lang="fr-FR" b="1" dirty="0" smtClean="0">
                  <a:solidFill>
                    <a:srgbClr val="000000"/>
                  </a:solidFill>
                  <a:latin typeface="Comic Sans MS" pitchFamily="66" charset="0"/>
                  <a:ea typeface="Times New Roman" pitchFamily="18" charset="0"/>
                  <a:cs typeface="Times New Roman" pitchFamily="18" charset="0"/>
                </a:rPr>
                <a:t>()</a:t>
              </a:r>
              <a:r>
                <a:rPr lang="fr-FR" dirty="0" smtClean="0">
                  <a:solidFill>
                    <a:srgbClr val="000000"/>
                  </a:solidFill>
                  <a:latin typeface="Comic Sans MS" pitchFamily="66" charset="0"/>
                  <a:ea typeface="Times New Roman" pitchFamily="18" charset="0"/>
                  <a:cs typeface="Times New Roman" pitchFamily="18" charset="0"/>
                </a:rPr>
                <a:t>  </a:t>
              </a:r>
            </a:p>
          </p:txBody>
        </p:sp>
      </p:grpSp>
      <p:grpSp>
        <p:nvGrpSpPr>
          <p:cNvPr id="10" name="Groupe 9"/>
          <p:cNvGrpSpPr/>
          <p:nvPr/>
        </p:nvGrpSpPr>
        <p:grpSpPr>
          <a:xfrm>
            <a:off x="4429124" y="857232"/>
            <a:ext cx="3934843" cy="2357454"/>
            <a:chOff x="642909" y="1142984"/>
            <a:chExt cx="3934843" cy="2357454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42909" y="1142984"/>
              <a:ext cx="3934843" cy="2071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" name="ZoneTexte 11"/>
            <p:cNvSpPr txBox="1"/>
            <p:nvPr/>
          </p:nvSpPr>
          <p:spPr>
            <a:xfrm>
              <a:off x="2212551" y="3131106"/>
              <a:ext cx="6046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rPr>
                <a:t>IP()</a:t>
              </a:r>
              <a:endPara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8143900" y="71414"/>
            <a:ext cx="6559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DES</a:t>
            </a:r>
            <a:endParaRPr lang="fr-FR" dirty="0" smtClean="0">
              <a:latin typeface="Comic Sans MS" pitchFamily="66" charset="0"/>
              <a:cs typeface="Arial" pitchFamily="34" charset="0"/>
            </a:endParaRPr>
          </a:p>
        </p:txBody>
      </p:sp>
      <p:graphicFrame>
        <p:nvGraphicFramePr>
          <p:cNvPr id="22" name="Tableau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904411"/>
              </p:ext>
            </p:extLst>
          </p:nvPr>
        </p:nvGraphicFramePr>
        <p:xfrm>
          <a:off x="5177137" y="3451848"/>
          <a:ext cx="3643335" cy="697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</a:tblGrid>
              <a:tr h="3619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3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58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59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62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64</a:t>
                      </a:r>
                      <a:endParaRPr lang="fr-FR" sz="1600" dirty="0"/>
                    </a:p>
                  </a:txBody>
                  <a:tcPr/>
                </a:tc>
              </a:tr>
              <a:tr h="2095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" name="ZoneTexte 22"/>
          <p:cNvSpPr txBox="1"/>
          <p:nvPr/>
        </p:nvSpPr>
        <p:spPr>
          <a:xfrm>
            <a:off x="4427984" y="3502749"/>
            <a:ext cx="77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Rang=</a:t>
            </a:r>
          </a:p>
          <a:p>
            <a:r>
              <a:rPr lang="fr-FR" b="1" dirty="0" smtClean="0"/>
              <a:t>P=</a:t>
            </a:r>
            <a:endParaRPr lang="fr-FR" b="1" dirty="0"/>
          </a:p>
        </p:txBody>
      </p:sp>
      <p:sp>
        <p:nvSpPr>
          <p:cNvPr id="24" name="ZoneTexte 23"/>
          <p:cNvSpPr txBox="1"/>
          <p:nvPr/>
        </p:nvSpPr>
        <p:spPr>
          <a:xfrm>
            <a:off x="4499992" y="4580558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IP(P)=</a:t>
            </a:r>
            <a:endParaRPr lang="fr-FR" dirty="0"/>
          </a:p>
        </p:txBody>
      </p:sp>
      <p:graphicFrame>
        <p:nvGraphicFramePr>
          <p:cNvPr id="25" name="Tableau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688422"/>
              </p:ext>
            </p:extLst>
          </p:nvPr>
        </p:nvGraphicFramePr>
        <p:xfrm>
          <a:off x="5214372" y="4509120"/>
          <a:ext cx="3643335" cy="697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  <a:gridCol w="404815"/>
              </a:tblGrid>
              <a:tr h="3619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58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42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55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47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15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7</a:t>
                      </a:r>
                      <a:endParaRPr lang="fr-FR" sz="1600" dirty="0"/>
                    </a:p>
                  </a:txBody>
                  <a:tcPr/>
                </a:tc>
              </a:tr>
              <a:tr h="2095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…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0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1</a:t>
                      </a:r>
                      <a:endParaRPr lang="fr-FR" sz="16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5" name="Groupe 34"/>
          <p:cNvGrpSpPr/>
          <p:nvPr/>
        </p:nvGrpSpPr>
        <p:grpSpPr>
          <a:xfrm>
            <a:off x="6616514" y="2204864"/>
            <a:ext cx="1841462" cy="2638650"/>
            <a:chOff x="6616514" y="2204864"/>
            <a:chExt cx="1841462" cy="2638650"/>
          </a:xfrm>
        </p:grpSpPr>
        <p:grpSp>
          <p:nvGrpSpPr>
            <p:cNvPr id="33" name="Groupe 32"/>
            <p:cNvGrpSpPr/>
            <p:nvPr/>
          </p:nvGrpSpPr>
          <p:grpSpPr>
            <a:xfrm>
              <a:off x="6616514" y="2204864"/>
              <a:ext cx="1433666" cy="2638650"/>
              <a:chOff x="6616514" y="2204864"/>
              <a:chExt cx="1433666" cy="2638650"/>
            </a:xfrm>
          </p:grpSpPr>
          <p:sp>
            <p:nvSpPr>
              <p:cNvPr id="2" name="ZoneTexte 1"/>
              <p:cNvSpPr txBox="1"/>
              <p:nvPr/>
            </p:nvSpPr>
            <p:spPr>
              <a:xfrm>
                <a:off x="7668344" y="3167390"/>
                <a:ext cx="38183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2800" b="1" dirty="0" smtClean="0">
                    <a:solidFill>
                      <a:srgbClr val="FF0000"/>
                    </a:solidFill>
                  </a:rPr>
                  <a:t>K</a:t>
                </a:r>
                <a:endParaRPr lang="fr-FR" sz="2800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26" name="Connecteur droit avec flèche 25"/>
              <p:cNvCxnSpPr/>
              <p:nvPr/>
            </p:nvCxnSpPr>
            <p:spPr>
              <a:xfrm flipH="1" flipV="1">
                <a:off x="6616514" y="2204864"/>
                <a:ext cx="1051830" cy="1009822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Connecteur droit avec flèche 27"/>
              <p:cNvCxnSpPr>
                <a:stCxn id="2" idx="1"/>
              </p:cNvCxnSpPr>
              <p:nvPr/>
            </p:nvCxnSpPr>
            <p:spPr>
              <a:xfrm flipH="1" flipV="1">
                <a:off x="6651532" y="3186193"/>
                <a:ext cx="1016812" cy="24280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Connecteur droit avec flèche 29"/>
              <p:cNvCxnSpPr/>
              <p:nvPr/>
            </p:nvCxnSpPr>
            <p:spPr>
              <a:xfrm flipH="1">
                <a:off x="6616514" y="3624241"/>
                <a:ext cx="1064925" cy="121927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Connecteur droit 31"/>
              <p:cNvCxnSpPr/>
              <p:nvPr/>
            </p:nvCxnSpPr>
            <p:spPr>
              <a:xfrm>
                <a:off x="6928313" y="3429000"/>
                <a:ext cx="0" cy="720080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ZoneTexte 33"/>
            <p:cNvSpPr txBox="1"/>
            <p:nvPr/>
          </p:nvSpPr>
          <p:spPr>
            <a:xfrm>
              <a:off x="7644933" y="3601524"/>
              <a:ext cx="8130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rgbClr val="FF0000"/>
                  </a:solidFill>
                </a:rPr>
                <a:t>64 bits</a:t>
              </a:r>
              <a:endParaRPr lang="fr-FR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69 0 L -0.27569 0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1.96532E-6 L 0 -1.96532E-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-2.96296E-6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3" grpId="0"/>
      <p:bldP spid="13" grpId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23" grpId="0"/>
      <p:bldP spid="23" grpId="1"/>
      <p:bldP spid="24" grpId="0" build="allAtOnce"/>
      <p:bldP spid="24" grpId="1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22</a:t>
            </a:fld>
            <a:endParaRPr lang="fr-FR"/>
          </a:p>
        </p:txBody>
      </p:sp>
      <p:pic>
        <p:nvPicPr>
          <p:cNvPr id="6" name="Imag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700092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4286248" y="71435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 bits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214810" y="1142984"/>
            <a:ext cx="4929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 bits </a:t>
            </a:r>
            <a:r>
              <a:rPr lang="fr-FR" dirty="0" smtClean="0">
                <a:solidFill>
                  <a:srgbClr val="FF0000"/>
                </a:solidFill>
              </a:rPr>
              <a:t>(enlever les bits 8,16,24,32,40,48,56,64)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62459" y="1484861"/>
            <a:ext cx="3567127" cy="2158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ZoneTexte 13"/>
          <p:cNvSpPr txBox="1"/>
          <p:nvPr/>
        </p:nvSpPr>
        <p:spPr>
          <a:xfrm>
            <a:off x="1500166" y="1857364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bits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2857488" y="1858604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bits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9" y="1500175"/>
            <a:ext cx="302833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ZoneTexte 16"/>
          <p:cNvSpPr txBox="1"/>
          <p:nvPr/>
        </p:nvSpPr>
        <p:spPr>
          <a:xfrm>
            <a:off x="3643306" y="2947570"/>
            <a:ext cx="7521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 bits</a:t>
            </a:r>
            <a:endParaRPr lang="fr-F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6044067" y="2876132"/>
            <a:ext cx="7521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 bits</a:t>
            </a:r>
            <a:endParaRPr lang="fr-F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6072198" y="3804826"/>
            <a:ext cx="7521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 bits</a:t>
            </a:r>
            <a:endParaRPr lang="fr-F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6072198" y="4733520"/>
            <a:ext cx="7521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 bits</a:t>
            </a:r>
            <a:endParaRPr lang="fr-F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6072198" y="5643578"/>
            <a:ext cx="7521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 bits</a:t>
            </a:r>
            <a:endParaRPr lang="fr-F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-32" y="2590380"/>
            <a:ext cx="17518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Décalage à gauche</a:t>
            </a:r>
            <a:endParaRPr lang="fr-F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500034" y="3929066"/>
            <a:ext cx="55274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Etapes 1,2,9,16 :Décalage à gauche d’une position 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500034" y="4298398"/>
            <a:ext cx="60482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Reste des étapes: Décalage à gauche de deux positions 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6" name="Connecteur droit avec flèche 25"/>
          <p:cNvCxnSpPr/>
          <p:nvPr/>
        </p:nvCxnSpPr>
        <p:spPr>
          <a:xfrm>
            <a:off x="3929058" y="1570024"/>
            <a:ext cx="400052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ZoneTexte 1"/>
          <p:cNvSpPr txBox="1"/>
          <p:nvPr/>
        </p:nvSpPr>
        <p:spPr>
          <a:xfrm>
            <a:off x="500034" y="273586"/>
            <a:ext cx="47244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Génération des seize sous clés K1,K2,..,K16</a:t>
            </a:r>
            <a:endParaRPr lang="fr-F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901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901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3" grpId="1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86808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5" y="714356"/>
            <a:ext cx="6286544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23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1406" y="71414"/>
            <a:ext cx="1309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lang="fr-FR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fr-FR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fr-FR" sz="2800" baseline="-30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,K</a:t>
            </a:r>
            <a:r>
              <a:rPr lang="fr-FR" sz="2800" baseline="-30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)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43042" y="314246"/>
            <a:ext cx="15985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fr-FR" sz="2000" baseline="-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(32 bits) 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45319" y="314246"/>
            <a:ext cx="15937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lang="fr-FR" sz="2000" baseline="-30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lang="fr-F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(48 bits) 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2000232" y="1142984"/>
            <a:ext cx="714380" cy="64294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00100" y="1571612"/>
            <a:ext cx="10454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48 bits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071934" y="2571744"/>
            <a:ext cx="1285884" cy="64294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357554" y="3071810"/>
            <a:ext cx="10454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48 bits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71800" y="4214818"/>
            <a:ext cx="7008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6 bits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375223" y="4235203"/>
            <a:ext cx="7008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6 bits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367111" y="4236335"/>
            <a:ext cx="7008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6 bits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786446" y="4214818"/>
            <a:ext cx="7008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6 bits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9113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4572008"/>
            <a:ext cx="4847578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8" name="Tableau 17"/>
          <p:cNvGraphicFramePr>
            <a:graphicFrameLocks noGrp="1"/>
          </p:cNvGraphicFramePr>
          <p:nvPr/>
        </p:nvGraphicFramePr>
        <p:xfrm>
          <a:off x="500036" y="4643446"/>
          <a:ext cx="200026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377"/>
                <a:gridCol w="333377"/>
                <a:gridCol w="333377"/>
                <a:gridCol w="333377"/>
                <a:gridCol w="333377"/>
                <a:gridCol w="333377"/>
              </a:tblGrid>
              <a:tr h="357190"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fr-F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fr-F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Ellipse 18"/>
          <p:cNvSpPr/>
          <p:nvPr/>
        </p:nvSpPr>
        <p:spPr>
          <a:xfrm>
            <a:off x="3286116" y="6000768"/>
            <a:ext cx="285752" cy="285752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0" name="Ellipse 19"/>
          <p:cNvSpPr/>
          <p:nvPr/>
        </p:nvSpPr>
        <p:spPr>
          <a:xfrm>
            <a:off x="6357950" y="4572008"/>
            <a:ext cx="285752" cy="428628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/>
          <p:cNvCxnSpPr>
            <a:stCxn id="19" idx="6"/>
          </p:cNvCxnSpPr>
          <p:nvPr/>
        </p:nvCxnSpPr>
        <p:spPr>
          <a:xfrm>
            <a:off x="3571868" y="6143644"/>
            <a:ext cx="292895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23"/>
          <p:cNvCxnSpPr>
            <a:stCxn id="20" idx="4"/>
          </p:cNvCxnSpPr>
          <p:nvPr/>
        </p:nvCxnSpPr>
        <p:spPr>
          <a:xfrm rot="5400000">
            <a:off x="5929322" y="5572140"/>
            <a:ext cx="114300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1357290" y="4357694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S1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2857488" y="592933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6286512" y="4214818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1O10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1285852" y="557214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9" name="Tableau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564574"/>
              </p:ext>
            </p:extLst>
          </p:nvPr>
        </p:nvGraphicFramePr>
        <p:xfrm>
          <a:off x="642908" y="6000768"/>
          <a:ext cx="178595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88"/>
                <a:gridCol w="446488"/>
                <a:gridCol w="446488"/>
                <a:gridCol w="446488"/>
              </a:tblGrid>
              <a:tr h="214314">
                <a:tc>
                  <a:txBody>
                    <a:bodyPr/>
                    <a:lstStyle/>
                    <a:p>
                      <a:r>
                        <a:rPr lang="fr-FR" dirty="0" smtClean="0"/>
                        <a:t>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0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0" name="Flèche vers le bas 29"/>
          <p:cNvSpPr/>
          <p:nvPr/>
        </p:nvSpPr>
        <p:spPr>
          <a:xfrm>
            <a:off x="1257956" y="5214950"/>
            <a:ext cx="357190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/>
          <p:cNvSpPr txBox="1"/>
          <p:nvPr/>
        </p:nvSpPr>
        <p:spPr>
          <a:xfrm>
            <a:off x="3514944" y="4616790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4x8 bits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716281" y="2783673"/>
            <a:ext cx="575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XOR</a:t>
            </a:r>
            <a:endParaRPr lang="fr-F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7" dur="500"/>
                                        <p:tgtEl>
                                          <p:spTgt spid="91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0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0" grpId="1" animBg="1"/>
      <p:bldP spid="11" grpId="0"/>
      <p:bldP spid="12" grpId="0" animBg="1"/>
      <p:bldP spid="13" grpId="0"/>
      <p:bldP spid="14" grpId="0"/>
      <p:bldP spid="15" grpId="0"/>
      <p:bldP spid="16" grpId="0"/>
      <p:bldP spid="17" grpId="0"/>
      <p:bldP spid="17" grpId="1"/>
      <p:bldP spid="19" grpId="0" animBg="1"/>
      <p:bldP spid="19" grpId="1" animBg="1"/>
      <p:bldP spid="20" grpId="0" animBg="1"/>
      <p:bldP spid="20" grpId="1" animBg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30" grpId="0" animBg="1"/>
      <p:bldP spid="30" grpId="1" animBg="1"/>
      <p:bldP spid="31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sécurité"........ 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AB52-6C4F-4824-B1DE-7C667630D999}" type="slidenum">
              <a:rPr lang="fr-FR" smtClean="0"/>
              <a:pPr/>
              <a:t>24</a:t>
            </a:fld>
            <a:endParaRPr lang="fr-FR"/>
          </a:p>
        </p:txBody>
      </p:sp>
      <p:sp>
        <p:nvSpPr>
          <p:cNvPr id="91137" name="Rectangle 1"/>
          <p:cNvSpPr>
            <a:spLocks noChangeArrowheads="1"/>
          </p:cNvSpPr>
          <p:nvPr/>
        </p:nvSpPr>
        <p:spPr bwMode="auto">
          <a:xfrm>
            <a:off x="0" y="0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AES, successeur de DES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sz="2400" b="1" i="1" dirty="0" smtClean="0">
              <a:solidFill>
                <a:srgbClr val="0000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8" name="Flèche à angle droit 7"/>
          <p:cNvSpPr/>
          <p:nvPr/>
        </p:nvSpPr>
        <p:spPr>
          <a:xfrm rot="5400000">
            <a:off x="762069" y="1523891"/>
            <a:ext cx="493202" cy="116014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00166" y="1714488"/>
            <a:ext cx="72866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b="1" dirty="0" smtClean="0">
              <a:solidFill>
                <a:srgbClr val="FF0000"/>
              </a:solidFill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Il est donc désormais vulnérable aux attaques exhaustives. </a:t>
            </a:r>
            <a:endParaRPr lang="fr-FR" b="1" dirty="0" smtClean="0">
              <a:solidFill>
                <a:srgbClr val="FF00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5720" y="2928934"/>
            <a:ext cx="86439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Remplacé par le </a:t>
            </a: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Triple DES 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à deux clefs (112 bits)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5720" y="4502546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Remplacé en 2000 par l’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AES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(Advanced </a:t>
            </a:r>
            <a:r>
              <a:rPr lang="fr-FR" sz="2400" dirty="0" err="1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Encryption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Standard) qui utilise une Clé de </a:t>
            </a:r>
            <a:r>
              <a:rPr lang="fr-FR" sz="2400" b="1" dirty="0" smtClean="0">
                <a:solidFill>
                  <a:srgbClr val="FF0000"/>
                </a:solidFill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longueur  modifiable 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pour assurer une résistance suffisante à l’attaque exhaustive.</a:t>
            </a:r>
            <a:endParaRPr lang="fr-FR" sz="2400" dirty="0" smtClean="0">
              <a:latin typeface="Comic Sans MS" pitchFamily="66" charset="0"/>
              <a:cs typeface="Arial" pitchFamily="34" charset="0"/>
            </a:endParaRPr>
          </a:p>
        </p:txBody>
      </p:sp>
      <p:grpSp>
        <p:nvGrpSpPr>
          <p:cNvPr id="14" name="Groupe 13"/>
          <p:cNvGrpSpPr/>
          <p:nvPr/>
        </p:nvGrpSpPr>
        <p:grpSpPr>
          <a:xfrm>
            <a:off x="2136705" y="3546463"/>
            <a:ext cx="4006931" cy="668355"/>
            <a:chOff x="1428728" y="3488296"/>
            <a:chExt cx="4006931" cy="668355"/>
          </a:xfrm>
        </p:grpSpPr>
        <p:sp>
          <p:nvSpPr>
            <p:cNvPr id="12" name="ZoneTexte 11"/>
            <p:cNvSpPr txBox="1"/>
            <p:nvPr/>
          </p:nvSpPr>
          <p:spPr>
            <a:xfrm>
              <a:off x="1428728" y="3571876"/>
              <a:ext cx="400693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3200" dirty="0" smtClean="0"/>
                <a:t>DES</a:t>
              </a:r>
              <a:r>
                <a:rPr lang="fr-FR" dirty="0" smtClean="0"/>
                <a:t>K1</a:t>
              </a:r>
              <a:r>
                <a:rPr lang="fr-FR" sz="3200" dirty="0" smtClean="0"/>
                <a:t>(DES</a:t>
              </a:r>
              <a:r>
                <a:rPr lang="fr-FR" dirty="0" smtClean="0"/>
                <a:t>K2</a:t>
              </a:r>
              <a:r>
                <a:rPr lang="fr-FR" sz="3200" dirty="0" smtClean="0"/>
                <a:t>(DES</a:t>
              </a:r>
              <a:r>
                <a:rPr lang="fr-FR" dirty="0" smtClean="0"/>
                <a:t>K1</a:t>
              </a:r>
              <a:r>
                <a:rPr lang="fr-FR" sz="3200" dirty="0" smtClean="0"/>
                <a:t>(M)) )</a:t>
              </a:r>
              <a:endParaRPr lang="fr-FR" sz="3200" dirty="0"/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2999927" y="3488296"/>
              <a:ext cx="3722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b="1" dirty="0" smtClean="0">
                  <a:solidFill>
                    <a:srgbClr val="FF0000"/>
                  </a:solidFill>
                </a:rPr>
                <a:t>-1</a:t>
              </a:r>
              <a:endParaRPr lang="fr-FR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285720" y="714356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fr-FR" sz="2400" dirty="0" smtClean="0"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Le </a:t>
            </a:r>
            <a:r>
              <a:rPr lang="fr-FR" sz="2400" b="1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DES</a:t>
            </a:r>
            <a:r>
              <a:rPr lang="fr-FR" sz="2400" dirty="0" smtClean="0"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utilise une clef secrète de 56 bits.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1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7" grpId="0" build="p"/>
      <p:bldP spid="8" grpId="0" animBg="1"/>
      <p:bldP spid="9" grpId="0"/>
      <p:bldP spid="10" grpId="0" build="p"/>
      <p:bldP spid="11" grpId="0" build="allAtOnce"/>
      <p:bldP spid="1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14101</TotalTime>
  <Words>1193</Words>
  <Application>Microsoft Office PowerPoint</Application>
  <PresentationFormat>Affichage à l'écran (4:3)</PresentationFormat>
  <Paragraphs>351</Paragraphs>
  <Slides>24</Slides>
  <Notes>2</Notes>
  <HiddenSlides>0</HiddenSlides>
  <MMClips>0</MMClips>
  <ScaleCrop>false</ScaleCrop>
  <HeadingPairs>
    <vt:vector size="8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Comic Sans MS</vt:lpstr>
      <vt:lpstr>SFRM1000</vt:lpstr>
      <vt:lpstr>Tahoma</vt:lpstr>
      <vt:lpstr>Times New Roman</vt:lpstr>
      <vt:lpstr>ZapfDingbatsITC</vt:lpstr>
      <vt:lpstr>Thème Office</vt:lpstr>
      <vt:lpstr>Visio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FARAH Zoubeyr</dc:creator>
  <cp:lastModifiedBy>zoubeyr.farah</cp:lastModifiedBy>
  <cp:revision>369</cp:revision>
  <dcterms:created xsi:type="dcterms:W3CDTF">2013-10-22T11:15:24Z</dcterms:created>
  <dcterms:modified xsi:type="dcterms:W3CDTF">2017-01-12T10:29:55Z</dcterms:modified>
</cp:coreProperties>
</file>