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80" r:id="rId8"/>
    <p:sldId id="266" r:id="rId9"/>
    <p:sldId id="281"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619"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4532AC-DE18-4381-B346-39730EFD382B}" type="datetimeFigureOut">
              <a:rPr lang="fr-FR" smtClean="0"/>
              <a:pPr/>
              <a:t>07/11/2018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7FCB15-0AE6-4A85-8CFB-7C96BE629110}" type="slidenum">
              <a:rPr lang="fr-FR" smtClean="0"/>
              <a:pPr/>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18</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19</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21</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A680BDE-DC62-4985-BC3A-E7F723581053}" type="datetime1">
              <a:rPr lang="fr-FR" smtClean="0"/>
              <a:pPr/>
              <a:t>07/11/2018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59C8CB-6943-46FF-9381-091BA80DB6C3}" type="datetime1">
              <a:rPr lang="fr-FR" smtClean="0"/>
              <a:pPr/>
              <a:t>07/11/2018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81064B0B-6792-47B8-9897-CEE16963F76C}" type="datetime1">
              <a:rPr lang="fr-FR" smtClean="0"/>
              <a:pPr/>
              <a:t>07/11/2018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C1EA884-D4CF-431D-91DC-9CD3E815917F}" type="datetime1">
              <a:rPr lang="fr-FR" smtClean="0"/>
              <a:pPr/>
              <a:t>07/11/2018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293780A-75B3-438E-8E73-11DFB7744BFA}" type="datetime1">
              <a:rPr lang="fr-FR" smtClean="0"/>
              <a:pPr/>
              <a:t>07/11/2018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665C253-35B9-408D-A3A8-67E4A601A0BF}" type="datetime1">
              <a:rPr lang="fr-FR" smtClean="0"/>
              <a:pPr/>
              <a:t>07/11/2018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DB4CCED-D0D2-4165-BC0C-DD224D762CFF}" type="datetime1">
              <a:rPr lang="fr-FR" smtClean="0"/>
              <a:pPr/>
              <a:t>07/11/2018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43E0E89-0BE9-4BBD-A4BD-B179D0BC2B54}" type="datetime1">
              <a:rPr lang="fr-FR" smtClean="0"/>
              <a:pPr/>
              <a:t>07/11/2018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93609B3-ED92-4EE6-8033-54E1524388A3}" type="datetime1">
              <a:rPr lang="fr-FR" smtClean="0"/>
              <a:pPr/>
              <a:t>07/11/2018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4E797CF-2175-423A-92AC-42032560B4C2}" type="datetime1">
              <a:rPr lang="fr-FR" smtClean="0"/>
              <a:pPr/>
              <a:t>07/11/2018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588AA6C-E57C-457B-9B28-A650BB880EE9}" type="datetime1">
              <a:rPr lang="fr-FR" smtClean="0"/>
              <a:pPr/>
              <a:t>07/11/2018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C43EED-37D3-4DE8-BE8A-FCAF3E99FB43}" type="datetime1">
              <a:rPr lang="fr-FR" smtClean="0"/>
              <a:pPr/>
              <a:t>07/11/2018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D64116-B7FD-453F-8783-5F5F4BB2CCB6}" type="slidenum">
              <a:rPr lang="fr-FR" smtClean="0"/>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ashington.edu/index.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s.wasington.edu/index.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cs.wasington.edu/"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1571612"/>
            <a:ext cx="7915276" cy="1898653"/>
          </a:xfrm>
        </p:spPr>
        <p:txBody>
          <a:bodyPr>
            <a:normAutofit fontScale="90000"/>
          </a:bodyPr>
          <a:lstStyle/>
          <a:p>
            <a:r>
              <a:rPr lang="fr-FR" sz="3600" dirty="0"/>
              <a:t>Chap6 . Couche Session- Couche Présentation</a:t>
            </a:r>
            <a:br>
              <a:rPr lang="fr-FR" sz="3600" dirty="0"/>
            </a:br>
            <a:r>
              <a:rPr lang="fr-FR" sz="3600" dirty="0"/>
              <a:t>                     Couche Applications</a:t>
            </a:r>
            <a:r>
              <a:rPr lang="fr-FR" dirty="0"/>
              <a:t/>
            </a:r>
            <a:br>
              <a:rPr lang="fr-FR" dirty="0"/>
            </a:b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a:t>
            </a:fld>
            <a:endParaRPr lang="fr-FR"/>
          </a:p>
        </p:txBody>
      </p:sp>
      <p:sp>
        <p:nvSpPr>
          <p:cNvPr id="5" name="Subtitle 4"/>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Couche session</a:t>
            </a:r>
            <a:endParaRPr lang="fr-FR" sz="3200" dirty="0"/>
          </a:p>
        </p:txBody>
      </p:sp>
      <p:sp>
        <p:nvSpPr>
          <p:cNvPr id="3" name="Espace réservé du contenu 2"/>
          <p:cNvSpPr>
            <a:spLocks noGrp="1"/>
          </p:cNvSpPr>
          <p:nvPr>
            <p:ph idx="1"/>
          </p:nvPr>
        </p:nvSpPr>
        <p:spPr/>
        <p:txBody>
          <a:bodyPr>
            <a:normAutofit fontScale="92500" lnSpcReduction="10000"/>
          </a:bodyPr>
          <a:lstStyle/>
          <a:p>
            <a:pPr>
              <a:buNone/>
            </a:pPr>
            <a:r>
              <a:rPr lang="fr-FR" dirty="0" smtClean="0"/>
              <a:t>Elle permet d’établir une connexion logique, appelée session entre deux entités voulant tenir un dialogue entre elles. Une session offre diverses services :</a:t>
            </a:r>
          </a:p>
          <a:p>
            <a:pPr>
              <a:buFontTx/>
              <a:buChar char="-"/>
            </a:pPr>
            <a:r>
              <a:rPr lang="fr-FR" dirty="0" smtClean="0"/>
              <a:t>La gestion du dialogue</a:t>
            </a:r>
          </a:p>
          <a:p>
            <a:pPr>
              <a:buFontTx/>
              <a:buChar char="-"/>
            </a:pPr>
            <a:r>
              <a:rPr lang="fr-FR" dirty="0" smtClean="0"/>
              <a:t>La gestion du jeton (empêche 2 participants de tenter la même opération critique au même moment)</a:t>
            </a:r>
          </a:p>
          <a:p>
            <a:pPr>
              <a:buNone/>
            </a:pPr>
            <a:r>
              <a:rPr lang="fr-FR" dirty="0" smtClean="0"/>
              <a:t>- La synchronisation : gestion des points de reprise en cas d’interruption.</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a:t>
            </a:fld>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Couche Présentation</a:t>
            </a:r>
            <a:endParaRPr lang="fr-FR" dirty="0"/>
          </a:p>
        </p:txBody>
      </p:sp>
      <p:sp>
        <p:nvSpPr>
          <p:cNvPr id="3" name="Espace réservé du contenu 2"/>
          <p:cNvSpPr>
            <a:spLocks noGrp="1"/>
          </p:cNvSpPr>
          <p:nvPr>
            <p:ph idx="1"/>
          </p:nvPr>
        </p:nvSpPr>
        <p:spPr/>
        <p:txBody>
          <a:bodyPr>
            <a:normAutofit fontScale="92500"/>
          </a:bodyPr>
          <a:lstStyle/>
          <a:p>
            <a:r>
              <a:rPr lang="fr-FR" dirty="0" smtClean="0"/>
              <a:t>La couche présentation s’intéresse à la syntaxe et à la sémantique des informations transmises.</a:t>
            </a:r>
          </a:p>
          <a:p>
            <a:r>
              <a:rPr lang="fr-FR" dirty="0" smtClean="0"/>
              <a:t>Elle se charge de représenter les données sous un format normalisé associé à un codage standard, compréhensible par tous quel que soit le matériel et le système d’exploitation utilisé (représentation de nombres et de caractères).</a:t>
            </a:r>
          </a:p>
          <a:p>
            <a:r>
              <a:rPr lang="fr-FR" dirty="0" smtClean="0"/>
              <a:t>C’est à ce niveau que les technique de compression et de cryptage sont implantées.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3</a:t>
            </a:fld>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Couche Application</a:t>
            </a:r>
            <a:endParaRPr lang="fr-FR" sz="3200" dirty="0"/>
          </a:p>
        </p:txBody>
      </p:sp>
      <p:sp>
        <p:nvSpPr>
          <p:cNvPr id="3" name="Espace réservé du contenu 2"/>
          <p:cNvSpPr>
            <a:spLocks noGrp="1"/>
          </p:cNvSpPr>
          <p:nvPr>
            <p:ph idx="1"/>
          </p:nvPr>
        </p:nvSpPr>
        <p:spPr/>
        <p:txBody>
          <a:bodyPr>
            <a:normAutofit fontScale="77500" lnSpcReduction="20000"/>
          </a:bodyPr>
          <a:lstStyle/>
          <a:p>
            <a:r>
              <a:rPr lang="fr-FR" dirty="0" smtClean="0"/>
              <a:t>Cette couche permet aux applications réseaux de fonctionner correctement.</a:t>
            </a:r>
          </a:p>
          <a:p>
            <a:pPr>
              <a:buNone/>
            </a:pPr>
            <a:r>
              <a:rPr lang="fr-FR" dirty="0" smtClean="0"/>
              <a:t>Nous allons nous intéresser au DNS, qui se charge de la résolution des noms au travers de l’internet. </a:t>
            </a:r>
          </a:p>
          <a:p>
            <a:pPr>
              <a:buNone/>
            </a:pPr>
            <a:endParaRPr lang="fr-FR" dirty="0" smtClean="0"/>
          </a:p>
          <a:p>
            <a:pPr>
              <a:buNone/>
            </a:pPr>
            <a:r>
              <a:rPr lang="fr-FR" dirty="0" smtClean="0"/>
              <a:t>Nous examinerons ensuite les  applications suivantes sous internet :</a:t>
            </a:r>
          </a:p>
          <a:p>
            <a:pPr>
              <a:buNone/>
            </a:pPr>
            <a:r>
              <a:rPr lang="fr-FR" dirty="0" smtClean="0"/>
              <a:t>-  Transfert de fichier FTP</a:t>
            </a:r>
          </a:p>
          <a:p>
            <a:pPr>
              <a:buNone/>
            </a:pPr>
            <a:r>
              <a:rPr lang="fr-FR" dirty="0" smtClean="0"/>
              <a:t>-   La messagerie électronique</a:t>
            </a:r>
          </a:p>
          <a:p>
            <a:pPr>
              <a:buFontTx/>
              <a:buChar char="-"/>
            </a:pPr>
            <a:r>
              <a:rPr lang="fr-FR" dirty="0" smtClean="0"/>
              <a:t>Le Web ou la Toile (World </a:t>
            </a:r>
            <a:r>
              <a:rPr lang="fr-FR" dirty="0" err="1" smtClean="0"/>
              <a:t>Wide</a:t>
            </a:r>
            <a:r>
              <a:rPr lang="fr-FR" dirty="0" smtClean="0"/>
              <a:t> Web)</a:t>
            </a:r>
          </a:p>
          <a:p>
            <a:pPr>
              <a:buFontTx/>
              <a:buChar char="-"/>
            </a:pPr>
            <a:r>
              <a:rPr lang="fr-FR" dirty="0" smtClean="0"/>
              <a:t>Le multimédia</a:t>
            </a:r>
          </a:p>
          <a:p>
            <a:pPr>
              <a:buNone/>
            </a:pPr>
            <a:r>
              <a:rPr lang="fr-FR" dirty="0" smtClean="0"/>
              <a:t>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4</a:t>
            </a:fld>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DNS (Domain Name System)</a:t>
            </a:r>
            <a:endParaRPr lang="fr-FR" sz="3200" dirty="0"/>
          </a:p>
        </p:txBody>
      </p:sp>
      <p:sp>
        <p:nvSpPr>
          <p:cNvPr id="3" name="Espace réservé du contenu 2"/>
          <p:cNvSpPr>
            <a:spLocks noGrp="1"/>
          </p:cNvSpPr>
          <p:nvPr>
            <p:ph idx="1"/>
          </p:nvPr>
        </p:nvSpPr>
        <p:spPr/>
        <p:txBody>
          <a:bodyPr/>
          <a:lstStyle/>
          <a:p>
            <a:pPr algn="just"/>
            <a:r>
              <a:rPr lang="fr-FR" dirty="0" smtClean="0"/>
              <a:t>DNS est une application permettent la mise en correspondance des adresses physiques dans le réseau et des adresses logiques. </a:t>
            </a:r>
          </a:p>
          <a:p>
            <a:pPr algn="just">
              <a:buNone/>
            </a:pPr>
            <a:endParaRPr lang="fr-FR" dirty="0" smtClean="0"/>
          </a:p>
          <a:p>
            <a:pPr algn="just"/>
            <a:r>
              <a:rPr lang="fr-FR" dirty="0" smtClean="0"/>
              <a:t>La structure logique prend une forme hiérarchique et utilise au plus haut niveau le niveau du domaine lié au pays.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5</a:t>
            </a:fld>
            <a:endParaRPr lang="fr-F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Quelques domaines fonctionnels </a:t>
            </a:r>
            <a:endParaRPr lang="fr-FR" dirty="0"/>
          </a:p>
        </p:txBody>
      </p:sp>
      <p:sp>
        <p:nvSpPr>
          <p:cNvPr id="3" name="Espace réservé du contenu 2"/>
          <p:cNvSpPr>
            <a:spLocks noGrp="1"/>
          </p:cNvSpPr>
          <p:nvPr>
            <p:ph idx="1"/>
          </p:nvPr>
        </p:nvSpPr>
        <p:spPr/>
        <p:txBody>
          <a:bodyPr/>
          <a:lstStyle/>
          <a:p>
            <a:pPr>
              <a:buNone/>
            </a:pPr>
            <a:endParaRPr lang="fr-FR" dirty="0" smtClean="0"/>
          </a:p>
          <a:p>
            <a:pPr>
              <a:buNone/>
            </a:pPr>
            <a:r>
              <a:rPr lang="fr-FR" dirty="0" smtClean="0"/>
              <a:t>  - </a:t>
            </a:r>
            <a:r>
              <a:rPr lang="fr-FR" dirty="0" err="1" smtClean="0"/>
              <a:t>com</a:t>
            </a:r>
            <a:r>
              <a:rPr lang="fr-FR" dirty="0" smtClean="0"/>
              <a:t> (organisation commerciale)</a:t>
            </a:r>
          </a:p>
          <a:p>
            <a:pPr>
              <a:buNone/>
            </a:pPr>
            <a:r>
              <a:rPr lang="fr-FR" dirty="0" smtClean="0"/>
              <a:t>  - </a:t>
            </a:r>
            <a:r>
              <a:rPr lang="fr-FR" dirty="0" err="1" smtClean="0"/>
              <a:t>org</a:t>
            </a:r>
            <a:r>
              <a:rPr lang="fr-FR" dirty="0" smtClean="0"/>
              <a:t>  (organisation institutionnelle)</a:t>
            </a:r>
          </a:p>
          <a:p>
            <a:pPr>
              <a:buNone/>
            </a:pPr>
            <a:r>
              <a:rPr lang="fr-FR" dirty="0" smtClean="0"/>
              <a:t>  - </a:t>
            </a:r>
            <a:r>
              <a:rPr lang="fr-FR" dirty="0" err="1" smtClean="0"/>
              <a:t>int</a:t>
            </a:r>
            <a:r>
              <a:rPr lang="fr-FR" dirty="0" smtClean="0"/>
              <a:t>   (entités internationales)</a:t>
            </a:r>
          </a:p>
          <a:p>
            <a:pPr>
              <a:buNone/>
            </a:pPr>
            <a:r>
              <a:rPr lang="fr-FR" dirty="0"/>
              <a:t> </a:t>
            </a:r>
            <a:r>
              <a:rPr lang="fr-FR" dirty="0" smtClean="0"/>
              <a:t> - </a:t>
            </a:r>
            <a:r>
              <a:rPr lang="fr-FR" dirty="0" err="1"/>
              <a:t>e</a:t>
            </a:r>
            <a:r>
              <a:rPr lang="fr-FR" dirty="0" err="1" smtClean="0"/>
              <a:t>du</a:t>
            </a:r>
            <a:r>
              <a:rPr lang="fr-FR" dirty="0" smtClean="0"/>
              <a:t> ( institutions académiques)</a:t>
            </a:r>
          </a:p>
          <a:p>
            <a:pPr>
              <a:buNone/>
            </a:pPr>
            <a:r>
              <a:rPr lang="fr-FR" dirty="0"/>
              <a:t> </a:t>
            </a:r>
            <a:r>
              <a:rPr lang="fr-FR" dirty="0" smtClean="0"/>
              <a:t> - net  (organisation de réseaux)</a:t>
            </a:r>
          </a:p>
          <a:p>
            <a:pPr>
              <a:buNone/>
            </a:pPr>
            <a:r>
              <a:rPr lang="fr-FR" dirty="0"/>
              <a:t> </a:t>
            </a:r>
            <a:r>
              <a:rPr lang="fr-FR" dirty="0" smtClean="0"/>
              <a:t> - </a:t>
            </a:r>
            <a:r>
              <a:rPr lang="fr-FR" dirty="0" err="1" smtClean="0"/>
              <a:t>gov</a:t>
            </a:r>
            <a:r>
              <a:rPr lang="fr-FR" dirty="0" smtClean="0"/>
              <a:t>  (</a:t>
            </a:r>
            <a:r>
              <a:rPr lang="fr-FR" dirty="0" err="1" smtClean="0"/>
              <a:t>organisationgouvernementale</a:t>
            </a:r>
            <a:r>
              <a:rPr lang="fr-FR" dirty="0" smtClean="0"/>
              <a:t>) </a:t>
            </a:r>
          </a:p>
          <a:p>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6</a:t>
            </a:fld>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Arborescence d’un DNS</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7</a:t>
            </a:fld>
            <a:endParaRPr lang="fr-FR"/>
          </a:p>
        </p:txBody>
      </p:sp>
      <p:pic>
        <p:nvPicPr>
          <p:cNvPr id="1026" name="Picture 2" descr="F:\pujolle2290.jpg"/>
          <p:cNvPicPr>
            <a:picLocks noGrp="1" noChangeAspect="1" noChangeArrowheads="1"/>
          </p:cNvPicPr>
          <p:nvPr>
            <p:ph idx="1"/>
          </p:nvPr>
        </p:nvPicPr>
        <p:blipFill>
          <a:blip r:embed="rId3" cstate="print"/>
          <a:srcRect/>
          <a:stretch>
            <a:fillRect/>
          </a:stretch>
        </p:blipFill>
        <p:spPr bwMode="auto">
          <a:xfrm rot="5400000">
            <a:off x="2418110" y="-291377"/>
            <a:ext cx="4286279" cy="8298013"/>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dirty="0" smtClean="0"/>
              <a:t>Exemple : guy.pujolle@reseau.lip6.fr</a:t>
            </a:r>
            <a:endParaRPr lang="fr-FR" sz="2400" dirty="0"/>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8</a:t>
            </a:fld>
            <a:endParaRPr lang="fr-FR"/>
          </a:p>
        </p:txBody>
      </p:sp>
      <p:pic>
        <p:nvPicPr>
          <p:cNvPr id="2050" name="Picture 2" descr="F:\pujolle289.jpg"/>
          <p:cNvPicPr>
            <a:picLocks noGrp="1" noChangeAspect="1" noChangeArrowheads="1"/>
          </p:cNvPicPr>
          <p:nvPr>
            <p:ph idx="1"/>
          </p:nvPr>
        </p:nvPicPr>
        <p:blipFill>
          <a:blip r:embed="rId3" cstate="print"/>
          <a:srcRect/>
          <a:stretch>
            <a:fillRect/>
          </a:stretch>
        </p:blipFill>
        <p:spPr bwMode="auto">
          <a:xfrm>
            <a:off x="1142976" y="1194248"/>
            <a:ext cx="7215238" cy="561587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FTP (File Transfer Protocole)</a:t>
            </a:r>
            <a:endParaRPr lang="fr-FR" dirty="0"/>
          </a:p>
        </p:txBody>
      </p:sp>
      <p:sp>
        <p:nvSpPr>
          <p:cNvPr id="3" name="Espace réservé du contenu 2"/>
          <p:cNvSpPr>
            <a:spLocks noGrp="1"/>
          </p:cNvSpPr>
          <p:nvPr>
            <p:ph idx="1"/>
          </p:nvPr>
        </p:nvSpPr>
        <p:spPr/>
        <p:txBody>
          <a:bodyPr/>
          <a:lstStyle/>
          <a:p>
            <a:pPr>
              <a:buNone/>
            </a:pPr>
            <a:r>
              <a:rPr lang="fr-FR" dirty="0" smtClean="0"/>
              <a:t>FTP a été développé dans le cadre d’Internet pour garantir une qualité de service (</a:t>
            </a:r>
            <a:r>
              <a:rPr lang="fr-FR" dirty="0" err="1" smtClean="0"/>
              <a:t>QoS</a:t>
            </a:r>
            <a:r>
              <a:rPr lang="fr-FR" dirty="0" smtClean="0"/>
              <a:t>), </a:t>
            </a:r>
            <a:r>
              <a:rPr lang="fr-FR" dirty="0" err="1" smtClean="0"/>
              <a:t>cad</a:t>
            </a:r>
            <a:r>
              <a:rPr lang="fr-FR" dirty="0" smtClean="0"/>
              <a:t> que le fichier arrive en entier au récepteur. Le transfert se fait entre deux  adresses extrémité du réseau internet. L’application FTP est de type client/serveur; un utilisateur FTP et un serveur FTP.</a:t>
            </a:r>
          </a:p>
          <a:p>
            <a:pPr>
              <a:buNone/>
            </a:pPr>
            <a:r>
              <a:rPr lang="fr-FR" dirty="0" smtClean="0"/>
              <a:t>FTP propose un service avec connexion.</a:t>
            </a:r>
          </a:p>
          <a:p>
            <a:pPr>
              <a:buNone/>
            </a:pP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9</a:t>
            </a:fld>
            <a:endParaRPr lang="fr-F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l"/>
            <a:r>
              <a:rPr lang="fr-FR" dirty="0" smtClean="0"/>
              <a:t>La messagerie électronique </a:t>
            </a:r>
            <a:endParaRPr lang="fr-FR" dirty="0"/>
          </a:p>
        </p:txBody>
      </p:sp>
      <p:sp>
        <p:nvSpPr>
          <p:cNvPr id="3" name="Espace réservé du contenu 2"/>
          <p:cNvSpPr>
            <a:spLocks noGrp="1"/>
          </p:cNvSpPr>
          <p:nvPr>
            <p:ph idx="1"/>
          </p:nvPr>
        </p:nvSpPr>
        <p:spPr/>
        <p:txBody>
          <a:bodyPr/>
          <a:lstStyle/>
          <a:p>
            <a:r>
              <a:rPr lang="fr-FR" dirty="0" smtClean="0"/>
              <a:t>La messagerie électronique  la plus simple consiste à établir une connexion entre la machine source et la machine de destination </a:t>
            </a:r>
          </a:p>
          <a:p>
            <a:r>
              <a:rPr lang="fr-FR" dirty="0" smtClean="0"/>
              <a:t>Une fois la connexion établie il suffit de transférer les messages. </a:t>
            </a:r>
          </a:p>
          <a:p>
            <a:r>
              <a:rPr lang="fr-FR" dirty="0" smtClean="0"/>
              <a:t>Une fois terminée, les connexions sont libérées.</a:t>
            </a: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10</a:t>
            </a:fld>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Protocole SMTP </a:t>
            </a:r>
            <a:r>
              <a:rPr lang="fr-FR" sz="3600" dirty="0" smtClean="0"/>
              <a:t>(Simple Mail Transfer Protocol)</a:t>
            </a:r>
            <a:endParaRPr lang="fr-FR" sz="3600" dirty="0"/>
          </a:p>
        </p:txBody>
      </p:sp>
      <p:sp>
        <p:nvSpPr>
          <p:cNvPr id="3" name="Espace réservé du contenu 2"/>
          <p:cNvSpPr>
            <a:spLocks noGrp="1"/>
          </p:cNvSpPr>
          <p:nvPr>
            <p:ph idx="1"/>
          </p:nvPr>
        </p:nvSpPr>
        <p:spPr/>
        <p:txBody>
          <a:bodyPr>
            <a:normAutofit fontScale="92500" lnSpcReduction="10000"/>
          </a:bodyPr>
          <a:lstStyle/>
          <a:p>
            <a:r>
              <a:rPr lang="fr-FR" dirty="0" smtClean="0"/>
              <a:t>Sur l’internet, la remise du courrier électronique passe par l’établissement d’une connexion TCP par la machine source sur le port 25 de la machine réceptrice.</a:t>
            </a:r>
          </a:p>
          <a:p>
            <a:r>
              <a:rPr lang="fr-FR" dirty="0" smtClean="0"/>
              <a:t>Un processeur serveur (démon) reste à l’écoute sur ce port et comprend le protocole SMTP. Ce démon accepte des connexions entrantes et copie les messages dans les boîtes aux lettres appropriées. Si un message ne peut être remis, on renvoie à l’émetteur un message d’erreur.</a:t>
            </a: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11</a:t>
            </a:fld>
            <a:endParaRPr lang="fr-F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La toile WWW (Word </a:t>
            </a:r>
            <a:r>
              <a:rPr lang="fr-FR" sz="3200" dirty="0" err="1" smtClean="0"/>
              <a:t>Wide</a:t>
            </a:r>
            <a:r>
              <a:rPr lang="fr-FR" sz="3200" dirty="0" smtClean="0"/>
              <a:t> Web)</a:t>
            </a:r>
            <a:endParaRPr lang="fr-FR" sz="3200" dirty="0"/>
          </a:p>
        </p:txBody>
      </p:sp>
      <p:sp>
        <p:nvSpPr>
          <p:cNvPr id="3" name="Espace réservé du contenu 2"/>
          <p:cNvSpPr>
            <a:spLocks noGrp="1"/>
          </p:cNvSpPr>
          <p:nvPr>
            <p:ph idx="1"/>
          </p:nvPr>
        </p:nvSpPr>
        <p:spPr/>
        <p:txBody>
          <a:bodyPr>
            <a:normAutofit fontScale="92500" lnSpcReduction="20000"/>
          </a:bodyPr>
          <a:lstStyle/>
          <a:p>
            <a:pPr algn="just"/>
            <a:r>
              <a:rPr lang="fr-FR" dirty="0" smtClean="0"/>
              <a:t>La toile est un cadre applicatif qui permet d’accéder à des documents reliés entre eux et répartis au travers de l’internet sur des millions de machines.</a:t>
            </a:r>
          </a:p>
          <a:p>
            <a:pPr algn="just"/>
            <a:r>
              <a:rPr lang="fr-FR" dirty="0" smtClean="0"/>
              <a:t>Le Web représente un ensemble de </a:t>
            </a:r>
            <a:r>
              <a:rPr lang="fr-FR" b="1" dirty="0" smtClean="0"/>
              <a:t>contenus</a:t>
            </a:r>
            <a:r>
              <a:rPr lang="fr-FR" dirty="0" smtClean="0"/>
              <a:t> sous forme de </a:t>
            </a:r>
            <a:r>
              <a:rPr lang="fr-FR" b="1" dirty="0" smtClean="0"/>
              <a:t>pages web</a:t>
            </a:r>
            <a:r>
              <a:rPr lang="fr-FR" dirty="0" smtClean="0"/>
              <a:t>; une page peut contenir plusieurs </a:t>
            </a:r>
            <a:r>
              <a:rPr lang="fr-FR" b="1" dirty="0" smtClean="0"/>
              <a:t>liens</a:t>
            </a:r>
            <a:r>
              <a:rPr lang="fr-FR" dirty="0" smtClean="0"/>
              <a:t> vers d’autres pages. Le concept de revoie de page en page est connu sous le nom d’</a:t>
            </a:r>
            <a:r>
              <a:rPr lang="fr-FR" b="1" dirty="0" smtClean="0"/>
              <a:t>hypertexte</a:t>
            </a:r>
            <a:r>
              <a:rPr lang="fr-FR" dirty="0" smtClean="0"/>
              <a:t>.</a:t>
            </a:r>
          </a:p>
          <a:p>
            <a:pPr algn="just"/>
            <a:r>
              <a:rPr lang="fr-FR" dirty="0" smtClean="0"/>
              <a:t>Les pages sont consultés au moyen d’un </a:t>
            </a:r>
            <a:r>
              <a:rPr lang="fr-FR" b="1" dirty="0" smtClean="0"/>
              <a:t>browser</a:t>
            </a:r>
            <a:r>
              <a:rPr lang="fr-FR" dirty="0" smtClean="0"/>
              <a:t>(</a:t>
            </a:r>
            <a:r>
              <a:rPr lang="fr-FR" b="1" dirty="0" smtClean="0"/>
              <a:t>navigateur</a:t>
            </a:r>
            <a:r>
              <a:rPr lang="fr-FR" dirty="0" smtClean="0"/>
              <a:t>). Exemple: Google, Yahoo,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12</a:t>
            </a:fld>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Protocole HTTP (</a:t>
            </a:r>
            <a:r>
              <a:rPr lang="fr-FR" sz="3200" dirty="0" err="1" smtClean="0"/>
              <a:t>hypertext</a:t>
            </a:r>
            <a:r>
              <a:rPr lang="fr-FR" sz="3200" dirty="0" smtClean="0"/>
              <a:t> Transfer Protocol) </a:t>
            </a:r>
            <a:endParaRPr lang="fr-FR" sz="3200" dirty="0"/>
          </a:p>
        </p:txBody>
      </p:sp>
      <p:sp>
        <p:nvSpPr>
          <p:cNvPr id="3" name="Espace réservé du contenu 2"/>
          <p:cNvSpPr>
            <a:spLocks noGrp="1"/>
          </p:cNvSpPr>
          <p:nvPr>
            <p:ph idx="1"/>
          </p:nvPr>
        </p:nvSpPr>
        <p:spPr/>
        <p:txBody>
          <a:bodyPr/>
          <a:lstStyle/>
          <a:p>
            <a:r>
              <a:rPr lang="fr-FR" dirty="0" smtClean="0"/>
              <a:t>HTTP est un protocole textuel simple, de requête-réponse utilisé pour la récupération des pages.</a:t>
            </a:r>
          </a:p>
          <a:p>
            <a:r>
              <a:rPr lang="fr-FR" dirty="0" smtClean="0"/>
              <a:t>Le protocole peut être un simple document ou le résultat d’une requête en base de données.</a:t>
            </a:r>
          </a:p>
          <a:p>
            <a:endParaRPr lang="fr-FR" dirty="0" smtClean="0"/>
          </a:p>
          <a:p>
            <a:r>
              <a:rPr lang="fr-FR" dirty="0" smtClean="0"/>
              <a:t>Page statique = tjrs le même contenu</a:t>
            </a:r>
          </a:p>
          <a:p>
            <a:r>
              <a:rPr lang="fr-FR" dirty="0" smtClean="0"/>
              <a:t>Page dynamique obtenue à la demande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13</a:t>
            </a:fld>
            <a:endParaRPr lang="fr-F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URL (Uniform Resource Locator)</a:t>
            </a:r>
            <a:endParaRPr lang="fr-FR" sz="3200" dirty="0"/>
          </a:p>
        </p:txBody>
      </p:sp>
      <p:sp>
        <p:nvSpPr>
          <p:cNvPr id="3" name="Espace réservé du contenu 2"/>
          <p:cNvSpPr>
            <a:spLocks noGrp="1"/>
          </p:cNvSpPr>
          <p:nvPr>
            <p:ph idx="1"/>
          </p:nvPr>
        </p:nvSpPr>
        <p:spPr>
          <a:xfrm>
            <a:off x="457200" y="1600200"/>
            <a:ext cx="8258204" cy="4972072"/>
          </a:xfrm>
        </p:spPr>
        <p:txBody>
          <a:bodyPr/>
          <a:lstStyle/>
          <a:p>
            <a:r>
              <a:rPr lang="fr-FR" dirty="0" smtClean="0"/>
              <a:t>Une URL  fait office du nom universel de la page. Les URL se composent de 3 parties:</a:t>
            </a:r>
          </a:p>
          <a:p>
            <a:pPr>
              <a:buFontTx/>
              <a:buChar char="-"/>
            </a:pPr>
            <a:r>
              <a:rPr lang="fr-FR" dirty="0" smtClean="0"/>
              <a:t>Le protocole (1)</a:t>
            </a:r>
          </a:p>
          <a:p>
            <a:pPr>
              <a:buFontTx/>
              <a:buChar char="-"/>
            </a:pPr>
            <a:r>
              <a:rPr lang="fr-FR" dirty="0" smtClean="0"/>
              <a:t>Le nom DNS de la machine où la page se trouve (2)</a:t>
            </a:r>
          </a:p>
          <a:p>
            <a:pPr>
              <a:buFontTx/>
              <a:buChar char="-"/>
            </a:pPr>
            <a:r>
              <a:rPr lang="fr-FR" dirty="0" smtClean="0"/>
              <a:t>Le chemin d’accès unique conduisant à la page(3)</a:t>
            </a:r>
          </a:p>
          <a:p>
            <a:pPr>
              <a:buNone/>
            </a:pPr>
            <a:r>
              <a:rPr lang="fr-FR" dirty="0" smtClean="0"/>
              <a:t>Exemple : </a:t>
            </a:r>
            <a:r>
              <a:rPr lang="fr-FR" i="1" dirty="0" smtClean="0">
                <a:hlinkClick r:id="rId3"/>
              </a:rPr>
              <a:t>http://washington.edu/index.html</a:t>
            </a:r>
            <a:endParaRPr lang="fr-FR" i="1" dirty="0" smtClean="0"/>
          </a:p>
          <a:p>
            <a:pPr>
              <a:buNone/>
            </a:pPr>
            <a:r>
              <a:rPr lang="fr-FR" i="1" dirty="0" smtClean="0"/>
              <a:t>                    (1)                  (2)                  (3)</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14</a:t>
            </a:fld>
            <a:endParaRPr lang="fr-F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Fonctionnement</a:t>
            </a:r>
            <a:endParaRPr lang="fr-FR" sz="3200" dirty="0"/>
          </a:p>
        </p:txBody>
      </p:sp>
      <p:sp>
        <p:nvSpPr>
          <p:cNvPr id="3" name="Espace réservé du contenu 2"/>
          <p:cNvSpPr>
            <a:spLocks noGrp="1"/>
          </p:cNvSpPr>
          <p:nvPr>
            <p:ph idx="1"/>
          </p:nvPr>
        </p:nvSpPr>
        <p:spPr/>
        <p:txBody>
          <a:bodyPr>
            <a:normAutofit/>
          </a:bodyPr>
          <a:lstStyle/>
          <a:p>
            <a:r>
              <a:rPr lang="fr-FR" sz="2800" dirty="0" smtClean="0"/>
              <a:t>Le navigateur interroge un serveur DNS pour connaitre l’adresse IP de </a:t>
            </a:r>
            <a:r>
              <a:rPr lang="fr-FR" sz="2800" dirty="0" smtClean="0">
                <a:hlinkClick r:id="rId3"/>
              </a:rPr>
              <a:t>www.cs.wasington.edu/index.html</a:t>
            </a:r>
            <a:endParaRPr lang="fr-FR" sz="2800" dirty="0" smtClean="0"/>
          </a:p>
          <a:p>
            <a:r>
              <a:rPr lang="fr-FR" sz="2800" dirty="0" smtClean="0"/>
              <a:t>Le Serveur </a:t>
            </a:r>
            <a:r>
              <a:rPr lang="fr-FR" sz="2800" dirty="0" err="1" smtClean="0"/>
              <a:t>DNs</a:t>
            </a:r>
            <a:r>
              <a:rPr lang="fr-FR" sz="2800" dirty="0" smtClean="0"/>
              <a:t> répond par exemple, avec 128.208.3.88 </a:t>
            </a:r>
          </a:p>
          <a:p>
            <a:r>
              <a:rPr lang="fr-FR" sz="2800" dirty="0" smtClean="0"/>
              <a:t>Le navigateur initie une connexion avec 128.208.3.88 sur le port 80, le port officiel du protocole HTTP</a:t>
            </a:r>
          </a:p>
          <a:p>
            <a:r>
              <a:rPr lang="fr-FR" sz="2800" dirty="0" smtClean="0"/>
              <a:t>Il envoie sur la connexion une requête demandant le fichier /index.html</a:t>
            </a:r>
            <a:endParaRPr lang="fr-FR" sz="2800"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15</a:t>
            </a:fld>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Fonctionnement (suite)</a:t>
            </a:r>
            <a:endParaRPr lang="fr-FR" sz="3200" dirty="0"/>
          </a:p>
        </p:txBody>
      </p:sp>
      <p:sp>
        <p:nvSpPr>
          <p:cNvPr id="3" name="Espace réservé du contenu 2"/>
          <p:cNvSpPr>
            <a:spLocks noGrp="1"/>
          </p:cNvSpPr>
          <p:nvPr>
            <p:ph idx="1"/>
          </p:nvPr>
        </p:nvSpPr>
        <p:spPr/>
        <p:txBody>
          <a:bodyPr>
            <a:normAutofit fontScale="77500" lnSpcReduction="20000"/>
          </a:bodyPr>
          <a:lstStyle/>
          <a:p>
            <a:r>
              <a:rPr lang="fr-FR" dirty="0" smtClean="0"/>
              <a:t>Le serveur </a:t>
            </a:r>
            <a:r>
              <a:rPr lang="fr-FR" dirty="0" smtClean="0">
                <a:hlinkClick r:id="rId3"/>
              </a:rPr>
              <a:t>www.cs.wasington.edu</a:t>
            </a:r>
            <a:r>
              <a:rPr lang="fr-FR" dirty="0" smtClean="0"/>
              <a:t> envoie le fichier demandé  /index.html ( texte, image, vidéo de yotube.com ou un script de </a:t>
            </a:r>
            <a:r>
              <a:rPr lang="fr-FR" dirty="0" err="1" smtClean="0"/>
              <a:t>google</a:t>
            </a:r>
            <a:r>
              <a:rPr lang="fr-FR" dirty="0" smtClean="0"/>
              <a:t>.</a:t>
            </a:r>
          </a:p>
          <a:p>
            <a:endParaRPr lang="fr-FR" dirty="0" smtClean="0"/>
          </a:p>
          <a:p>
            <a:r>
              <a:rPr lang="fr-FR" dirty="0" smtClean="0"/>
              <a:t>Le navigateur affiche la page /index.html  telle qu’elle.</a:t>
            </a:r>
          </a:p>
          <a:p>
            <a:endParaRPr lang="fr-FR" dirty="0" smtClean="0"/>
          </a:p>
          <a:p>
            <a:r>
              <a:rPr lang="fr-FR" dirty="0" smtClean="0"/>
              <a:t>Les connexions TCP sont ensuite libérées après un court laps de temps, s’il n’y as pas d’autres requêtes auprès des mêmes serveurs.</a:t>
            </a:r>
          </a:p>
          <a:p>
            <a:endParaRPr lang="fr-FR" dirty="0" smtClean="0"/>
          </a:p>
          <a:p>
            <a:pPr>
              <a:buNone/>
            </a:pPr>
            <a:endParaRPr lang="fr-FR" dirty="0" smtClean="0"/>
          </a:p>
          <a:p>
            <a:pPr>
              <a:buNone/>
            </a:pPr>
            <a:r>
              <a:rPr lang="fr-FR" dirty="0" smtClean="0"/>
              <a:t>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16</a:t>
            </a:fld>
            <a:endParaRPr lang="fr-F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HTML ( HyperText  </a:t>
            </a:r>
            <a:r>
              <a:rPr lang="fr-FR" sz="3200" dirty="0" err="1" smtClean="0"/>
              <a:t>Markup</a:t>
            </a:r>
            <a:r>
              <a:rPr lang="fr-FR" sz="3200" dirty="0" smtClean="0"/>
              <a:t> </a:t>
            </a:r>
            <a:r>
              <a:rPr lang="fr-FR" sz="3200" dirty="0" err="1" smtClean="0"/>
              <a:t>Language</a:t>
            </a:r>
            <a:r>
              <a:rPr lang="fr-FR" sz="3200" dirty="0" smtClean="0"/>
              <a:t>)</a:t>
            </a:r>
            <a:endParaRPr lang="fr-FR" sz="3200" dirty="0"/>
          </a:p>
        </p:txBody>
      </p:sp>
      <p:sp>
        <p:nvSpPr>
          <p:cNvPr id="3" name="Espace réservé du contenu 2"/>
          <p:cNvSpPr>
            <a:spLocks noGrp="1"/>
          </p:cNvSpPr>
          <p:nvPr>
            <p:ph idx="1"/>
          </p:nvPr>
        </p:nvSpPr>
        <p:spPr/>
        <p:txBody>
          <a:bodyPr/>
          <a:lstStyle/>
          <a:p>
            <a:r>
              <a:rPr lang="fr-FR" dirty="0" smtClean="0"/>
              <a:t>HTMPL est né </a:t>
            </a:r>
            <a:r>
              <a:rPr lang="fr-FR" dirty="0" err="1" smtClean="0"/>
              <a:t>em</a:t>
            </a:r>
            <a:r>
              <a:rPr lang="fr-FR" dirty="0" smtClean="0"/>
              <a:t> même </a:t>
            </a:r>
            <a:r>
              <a:rPr lang="fr-FR" dirty="0" err="1" smtClean="0"/>
              <a:t>temp</a:t>
            </a:r>
            <a:r>
              <a:rPr lang="fr-FR" dirty="0" smtClean="0"/>
              <a:t> que le Web. Il permet aux utilisateurs de produire des pages qui incluent entre autres du texte, des images des vidéos et des pointeurs vers d’autres pages web. </a:t>
            </a:r>
          </a:p>
          <a:p>
            <a:r>
              <a:rPr lang="fr-FR" dirty="0" smtClean="0"/>
              <a:t>C’est un langage de balisage qui permet de décrire la façon dont les documents  doivent être formatés.</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17</a:t>
            </a:fld>
            <a:endParaRPr lang="fr-F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Multimedia</a:t>
            </a:r>
            <a:endParaRPr lang="fr-FR" dirty="0"/>
          </a:p>
        </p:txBody>
      </p:sp>
      <p:sp>
        <p:nvSpPr>
          <p:cNvPr id="3" name="Espace réservé du contenu 2"/>
          <p:cNvSpPr>
            <a:spLocks noGrp="1"/>
          </p:cNvSpPr>
          <p:nvPr>
            <p:ph idx="1"/>
          </p:nvPr>
        </p:nvSpPr>
        <p:spPr/>
        <p:txBody>
          <a:bodyPr/>
          <a:lstStyle/>
          <a:p>
            <a:r>
              <a:rPr lang="fr-FR" dirty="0" smtClean="0"/>
              <a:t>Le multimédia est la combinaison de plusieurs types de données sur un même support ou dans une même application.</a:t>
            </a:r>
          </a:p>
          <a:p>
            <a:pPr>
              <a:buNone/>
            </a:pPr>
            <a:endParaRPr lang="fr-FR" dirty="0" smtClean="0"/>
          </a:p>
          <a:p>
            <a:pPr>
              <a:buFontTx/>
              <a:buChar char="-"/>
            </a:pPr>
            <a:r>
              <a:rPr lang="fr-FR" dirty="0" smtClean="0"/>
              <a:t>Affichage d’un livre contenant du texte et des graphiques ou images</a:t>
            </a:r>
          </a:p>
          <a:p>
            <a:pPr>
              <a:buFontTx/>
              <a:buChar char="-"/>
            </a:pPr>
            <a:r>
              <a:rPr lang="fr-FR" dirty="0" smtClean="0"/>
              <a:t>Streaming audio:  lecture de données audio en continu à partir d’internet</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18</a:t>
            </a:fld>
            <a:endParaRPr lang="fr-F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Multimédia</a:t>
            </a:r>
            <a:endParaRPr lang="fr-FR" dirty="0"/>
          </a:p>
        </p:txBody>
      </p:sp>
      <p:sp>
        <p:nvSpPr>
          <p:cNvPr id="3" name="Espace réservé du contenu 2"/>
          <p:cNvSpPr>
            <a:spLocks noGrp="1"/>
          </p:cNvSpPr>
          <p:nvPr>
            <p:ph idx="1"/>
          </p:nvPr>
        </p:nvSpPr>
        <p:spPr/>
        <p:txBody>
          <a:bodyPr>
            <a:normAutofit lnSpcReduction="10000"/>
          </a:bodyPr>
          <a:lstStyle/>
          <a:p>
            <a:r>
              <a:rPr lang="fr-FR" dirty="0" smtClean="0"/>
              <a:t>Radio sur l’internet: diffusion d’émissions radio via l’internet</a:t>
            </a:r>
          </a:p>
          <a:p>
            <a:r>
              <a:rPr lang="fr-FR" dirty="0" smtClean="0"/>
              <a:t>Voix sur IP a donné </a:t>
            </a:r>
            <a:r>
              <a:rPr lang="fr-FR" dirty="0" err="1" smtClean="0"/>
              <a:t>naissnce</a:t>
            </a:r>
            <a:r>
              <a:rPr lang="fr-FR" dirty="0" smtClean="0"/>
              <a:t> à la téléphonie sur internet</a:t>
            </a:r>
          </a:p>
          <a:p>
            <a:r>
              <a:rPr lang="fr-FR" dirty="0" smtClean="0"/>
              <a:t>Vidéo : télévision numérique en couleur sur internet.</a:t>
            </a:r>
          </a:p>
          <a:p>
            <a:pPr>
              <a:buNone/>
            </a:pPr>
            <a:r>
              <a:rPr lang="fr-FR" dirty="0" smtClean="0"/>
              <a:t> TVHD (Télévision haute définition: permet d’obtenir des images plus nets, en doublant le nombre de lignes de balayage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19</a:t>
            </a:fld>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Compression d’images</a:t>
            </a:r>
            <a:endParaRPr lang="fr-FR" sz="3200" dirty="0"/>
          </a:p>
        </p:txBody>
      </p:sp>
      <p:sp>
        <p:nvSpPr>
          <p:cNvPr id="3" name="Espace réservé du contenu 2"/>
          <p:cNvSpPr>
            <a:spLocks noGrp="1"/>
          </p:cNvSpPr>
          <p:nvPr>
            <p:ph idx="1"/>
          </p:nvPr>
        </p:nvSpPr>
        <p:spPr/>
        <p:txBody>
          <a:bodyPr>
            <a:normAutofit fontScale="92500"/>
          </a:bodyPr>
          <a:lstStyle/>
          <a:p>
            <a:r>
              <a:rPr lang="fr-FR" dirty="0" smtClean="0"/>
              <a:t>Images trop volumineuses en données pixels (</a:t>
            </a:r>
            <a:r>
              <a:rPr lang="fr-FR" dirty="0" err="1" smtClean="0"/>
              <a:t>picture</a:t>
            </a:r>
            <a:r>
              <a:rPr lang="fr-FR" dirty="0" smtClean="0"/>
              <a:t>  </a:t>
            </a:r>
            <a:r>
              <a:rPr lang="fr-FR" dirty="0" err="1" smtClean="0"/>
              <a:t>element</a:t>
            </a:r>
            <a:r>
              <a:rPr lang="fr-FR" dirty="0" smtClean="0"/>
              <a:t>), ont amené les chercheurs à songer à des algorithmes de compression de données. </a:t>
            </a:r>
          </a:p>
          <a:p>
            <a:r>
              <a:rPr lang="fr-FR" dirty="0" smtClean="0"/>
              <a:t>Norme JPEG (Joint </a:t>
            </a:r>
            <a:r>
              <a:rPr lang="fr-FR" dirty="0" err="1" smtClean="0"/>
              <a:t>Photograhic</a:t>
            </a:r>
            <a:r>
              <a:rPr lang="fr-FR" dirty="0" smtClean="0"/>
              <a:t> Expert G permet de compresser des images fixes en couleurs)</a:t>
            </a:r>
          </a:p>
          <a:p>
            <a:r>
              <a:rPr lang="fr-FR" dirty="0" smtClean="0"/>
              <a:t>Norme MPEG (Motion Picture Experts Group) permet de compresser la vidéo  ( le son et l’image)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20</a:t>
            </a:fld>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Conférences en temps réel</a:t>
            </a:r>
            <a:endParaRPr lang="fr-FR" dirty="0"/>
          </a:p>
        </p:txBody>
      </p:sp>
      <p:sp>
        <p:nvSpPr>
          <p:cNvPr id="3" name="Espace réservé du contenu 2"/>
          <p:cNvSpPr>
            <a:spLocks noGrp="1"/>
          </p:cNvSpPr>
          <p:nvPr>
            <p:ph idx="1"/>
          </p:nvPr>
        </p:nvSpPr>
        <p:spPr/>
        <p:txBody>
          <a:bodyPr>
            <a:normAutofit lnSpcReduction="10000"/>
          </a:bodyPr>
          <a:lstStyle/>
          <a:p>
            <a:pPr>
              <a:buNone/>
            </a:pPr>
            <a:r>
              <a:rPr lang="fr-FR" dirty="0" smtClean="0"/>
              <a:t>Grand progrès avec l’augmentation de la bande passante. La téléphonie sur IP ou </a:t>
            </a:r>
            <a:r>
              <a:rPr lang="fr-FR" dirty="0" err="1" smtClean="0"/>
              <a:t>ToIP</a:t>
            </a:r>
            <a:r>
              <a:rPr lang="fr-FR" dirty="0" smtClean="0"/>
              <a:t> (</a:t>
            </a:r>
            <a:r>
              <a:rPr lang="fr-FR" dirty="0" err="1" smtClean="0"/>
              <a:t>Telephony</a:t>
            </a:r>
            <a:r>
              <a:rPr lang="fr-FR" dirty="0" smtClean="0"/>
              <a:t> over IP), connue sous le nom de voix sur IP ou </a:t>
            </a:r>
            <a:r>
              <a:rPr lang="fr-FR" dirty="0" err="1" smtClean="0"/>
              <a:t>VoIP</a:t>
            </a:r>
            <a:r>
              <a:rPr lang="fr-FR" dirty="0" smtClean="0"/>
              <a:t> (Voice Over IP) ont été d’un grand apport en matière Vidéoconférences. </a:t>
            </a:r>
          </a:p>
          <a:p>
            <a:pPr>
              <a:buNone/>
            </a:pPr>
            <a:endParaRPr lang="fr-FR" dirty="0" smtClean="0"/>
          </a:p>
          <a:p>
            <a:pPr>
              <a:buNone/>
            </a:pPr>
            <a:r>
              <a:rPr lang="fr-FR" dirty="0" smtClean="0"/>
              <a:t>Ex: SKYPE outil logiciel permet à des milliers d’utilisateurs de dialoguer avec des proches</a:t>
            </a:r>
          </a:p>
          <a:p>
            <a:pPr>
              <a:buNone/>
            </a:pPr>
            <a:r>
              <a:rPr lang="fr-FR" dirty="0" smtClean="0"/>
              <a:t> ( téléphonie + vidéo).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21</a:t>
            </a:fld>
            <a:endParaRPr lang="fr-F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Autres grandes applications</a:t>
            </a:r>
            <a:endParaRPr lang="fr-FR" dirty="0"/>
          </a:p>
        </p:txBody>
      </p:sp>
      <p:sp>
        <p:nvSpPr>
          <p:cNvPr id="3" name="Espace réservé du contenu 2"/>
          <p:cNvSpPr>
            <a:spLocks noGrp="1"/>
          </p:cNvSpPr>
          <p:nvPr>
            <p:ph idx="1"/>
          </p:nvPr>
        </p:nvSpPr>
        <p:spPr/>
        <p:txBody>
          <a:bodyPr/>
          <a:lstStyle/>
          <a:p>
            <a:pPr>
              <a:buFontTx/>
              <a:buChar char="-"/>
            </a:pPr>
            <a:endParaRPr lang="fr-FR" dirty="0" smtClean="0"/>
          </a:p>
          <a:p>
            <a:pPr>
              <a:buFontTx/>
              <a:buChar char="-"/>
            </a:pPr>
            <a:r>
              <a:rPr lang="fr-FR" dirty="0" smtClean="0"/>
              <a:t>Enseignement à distance (e-</a:t>
            </a:r>
            <a:r>
              <a:rPr lang="fr-FR" dirty="0" err="1" smtClean="0"/>
              <a:t>learning</a:t>
            </a:r>
            <a:r>
              <a:rPr lang="fr-FR" dirty="0" smtClean="0"/>
              <a:t>)</a:t>
            </a:r>
          </a:p>
          <a:p>
            <a:pPr>
              <a:buNone/>
            </a:pPr>
            <a:endParaRPr lang="fr-FR" dirty="0" smtClean="0"/>
          </a:p>
          <a:p>
            <a:pPr>
              <a:buFontTx/>
              <a:buChar char="-"/>
            </a:pPr>
            <a:r>
              <a:rPr lang="fr-FR" dirty="0" smtClean="0"/>
              <a:t>Commerce électronique (e-commerce)</a:t>
            </a:r>
          </a:p>
          <a:p>
            <a:pPr>
              <a:buFontTx/>
              <a:buChar char="-"/>
            </a:pPr>
            <a:endParaRPr lang="fr-FR" dirty="0" smtClean="0"/>
          </a:p>
          <a:p>
            <a:pPr>
              <a:buFontTx/>
              <a:buChar char="-"/>
            </a:pPr>
            <a:r>
              <a:rPr lang="fr-FR" dirty="0" smtClean="0"/>
              <a:t>Travail collaboratif (confection d’un journal, d’un livre, d’un support de cours, ….</a:t>
            </a:r>
            <a:r>
              <a:rPr lang="fr-FR" dirty="0" err="1" smtClean="0"/>
              <a:t>etc</a:t>
            </a:r>
            <a:r>
              <a:rPr lang="fr-FR" dirty="0" smtClean="0"/>
              <a:t>°</a:t>
            </a:r>
          </a:p>
          <a:p>
            <a:pPr>
              <a:buFontTx/>
              <a:buChar char="-"/>
            </a:pPr>
            <a:endParaRPr lang="fr-FR" dirty="0" smtClean="0"/>
          </a:p>
          <a:p>
            <a:pPr>
              <a:buFontTx/>
              <a:buChar char="-"/>
            </a:pPr>
            <a:endParaRPr lang="fr-FR" dirty="0" smtClean="0"/>
          </a:p>
          <a:p>
            <a:pPr>
              <a:buNone/>
            </a:pP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22</a:t>
            </a:fld>
            <a:endParaRPr lang="fr-F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TotalTime>
  <Words>1183</Words>
  <Application>Microsoft Office PowerPoint</Application>
  <PresentationFormat>On-screen Show (4:3)</PresentationFormat>
  <Paragraphs>149</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Thème Office</vt:lpstr>
      <vt:lpstr>Chap6 . Couche Session- Couche Présentation                      Couche Applications </vt:lpstr>
      <vt:lpstr>Couche session</vt:lpstr>
      <vt:lpstr>Couche Présentation</vt:lpstr>
      <vt:lpstr>Couche Application</vt:lpstr>
      <vt:lpstr>DNS (Domain Name System)</vt:lpstr>
      <vt:lpstr>Quelques domaines fonctionnels </vt:lpstr>
      <vt:lpstr>Arborescence d’un DNS</vt:lpstr>
      <vt:lpstr>Exemple : guy.pujolle@reseau.lip6.fr</vt:lpstr>
      <vt:lpstr>FTP (File Transfer Protocole)</vt:lpstr>
      <vt:lpstr>La messagerie électronique </vt:lpstr>
      <vt:lpstr>Protocole SMTP (Simple Mail Transfer Protocol)</vt:lpstr>
      <vt:lpstr>La toile WWW (Word Wide Web)</vt:lpstr>
      <vt:lpstr>Protocole HTTP (hypertext Transfer Protocol) </vt:lpstr>
      <vt:lpstr>URL (Uniform Resource Locator)</vt:lpstr>
      <vt:lpstr>Fonctionnement</vt:lpstr>
      <vt:lpstr>Fonctionnement (suite)</vt:lpstr>
      <vt:lpstr>HTML ( HyperText  Markup Language)</vt:lpstr>
      <vt:lpstr>Multimedia</vt:lpstr>
      <vt:lpstr>Multimédia</vt:lpstr>
      <vt:lpstr>Compression d’images</vt:lpstr>
      <vt:lpstr>Conférences en temps réel</vt:lpstr>
      <vt:lpstr>Autres grandes applications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Chap6 . Couche Session- Couche Présentation                      Couche Applications </dc:title>
  <dc:creator>samia</dc:creator>
  <cp:lastModifiedBy>DELL</cp:lastModifiedBy>
  <cp:revision>10</cp:revision>
  <dcterms:created xsi:type="dcterms:W3CDTF">2015-05-22T07:40:53Z</dcterms:created>
  <dcterms:modified xsi:type="dcterms:W3CDTF">2018-11-07T19:52:07Z</dcterms:modified>
</cp:coreProperties>
</file>