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6" r:id="rId4"/>
    <p:sldId id="258" r:id="rId5"/>
    <p:sldId id="267" r:id="rId6"/>
    <p:sldId id="259" r:id="rId7"/>
    <p:sldId id="260" r:id="rId8"/>
    <p:sldId id="263" r:id="rId9"/>
    <p:sldId id="261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9D20A6-52F3-47D1-B2A1-2256ADA6AD30}" type="datetimeFigureOut">
              <a:rPr lang="fr-FR" smtClean="0"/>
              <a:pPr/>
              <a:t>02/05/2018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C2035-1F14-4DD1-8ED1-7189D4A737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C2035-1F14-4DD1-8ED1-7189D4A73753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22B63-9E9E-4A45-A473-2D52ED058855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29B2D-16FD-4BB9-A9AA-3E97C7C8AEDF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F8361-C278-444D-B906-5516267FEED8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ACEF-8F82-473C-AC99-CD671B95A4E5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CC09-8C2A-43EC-A029-77949EDB821C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38AEC-AE08-4FCB-A4F4-D057B74FC3E6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2504-51C0-48E7-AFEA-DBEE87933E32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1136D-A0A5-4E8A-88FC-179A35F05AF8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9179-BB34-44C9-A0F6-DCCEF21428FC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8C7F-7105-46E2-B924-612E924B790D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5B320-F884-4FAF-B679-38C07DB4DBF1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6BDA2-4A4E-4873-9707-211191B95B9E}" type="datetime1">
              <a:rPr lang="fr-FR" smtClean="0"/>
              <a:pPr/>
              <a:t>02/05/2018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E5F2B-40B1-4230-8EE8-7A6DA751539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28662" y="428605"/>
            <a:ext cx="5857916" cy="1071569"/>
          </a:xfrm>
        </p:spPr>
        <p:txBody>
          <a:bodyPr>
            <a:normAutofit/>
          </a:bodyPr>
          <a:lstStyle/>
          <a:p>
            <a:r>
              <a:rPr lang="fr-FR" sz="2800" dirty="0" smtClean="0"/>
              <a:t>      Protocoles d’adressage IP</a:t>
            </a:r>
            <a:endParaRPr lang="fr-FR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2910" y="1714488"/>
            <a:ext cx="7129490" cy="392431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fr-FR" sz="2800" b="1" dirty="0" smtClean="0"/>
              <a:t>Pénurie d’adresses </a:t>
            </a:r>
          </a:p>
          <a:p>
            <a:pPr algn="just"/>
            <a:endParaRPr lang="fr-FR" sz="2800" dirty="0" smtClean="0"/>
          </a:p>
          <a:p>
            <a:pPr algn="just"/>
            <a:r>
              <a:rPr lang="fr-FR" sz="2800" dirty="0" smtClean="0"/>
              <a:t>Le succès d ’Internet</a:t>
            </a:r>
            <a:r>
              <a:rPr lang="fr-FR" dirty="0" smtClean="0"/>
              <a:t>, mené à l’épuisement des adresses de classe A et B et à l’explosion des tables de routage des routeurs situés dans les réseaux de transit.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Solutions possibles : </a:t>
            </a:r>
          </a:p>
          <a:p>
            <a:pPr algn="just">
              <a:buFontTx/>
              <a:buChar char="-"/>
            </a:pPr>
            <a:r>
              <a:rPr lang="fr-FR" dirty="0" smtClean="0"/>
              <a:t> utilisation d’adresses privées</a:t>
            </a:r>
          </a:p>
          <a:p>
            <a:pPr algn="just">
              <a:buFontTx/>
              <a:buChar char="-"/>
            </a:pPr>
            <a:r>
              <a:rPr lang="fr-FR" dirty="0" smtClean="0"/>
              <a:t> adresses sans classe</a:t>
            </a:r>
          </a:p>
          <a:p>
            <a:pPr algn="just">
              <a:buFontTx/>
              <a:buChar char="-"/>
            </a:pPr>
            <a:r>
              <a:rPr lang="fr-FR" dirty="0" smtClean="0"/>
              <a:t> distribution dynamique d’adresses.</a:t>
            </a:r>
          </a:p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Adresses privées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sz="2800" dirty="0" smtClean="0"/>
              <a:t>Réservation de plusieurs plages d’adresses privées dans chaque classe d’adresse comme suit: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sz="2800" dirty="0" smtClean="0"/>
          </a:p>
          <a:p>
            <a:pPr>
              <a:buNone/>
            </a:pPr>
            <a:r>
              <a:rPr lang="fr-FR" sz="2800" dirty="0" smtClean="0"/>
              <a:t>Q) Calculer le nombre de machines pour chaque classe ?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785786" y="2571744"/>
          <a:ext cx="6096000" cy="2648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570"/>
                <a:gridCol w="3143272"/>
                <a:gridCol w="1881158"/>
              </a:tblGrid>
              <a:tr h="728030">
                <a:tc>
                  <a:txBody>
                    <a:bodyPr/>
                    <a:lstStyle/>
                    <a:p>
                      <a:r>
                        <a:rPr lang="fr-FR" dirty="0" smtClean="0"/>
                        <a:t>Classe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Adresses</a:t>
                      </a:r>
                      <a:r>
                        <a:rPr lang="fr-FR" baseline="0" dirty="0" smtClean="0"/>
                        <a:t> privées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Masque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10.</a:t>
                      </a:r>
                      <a:r>
                        <a:rPr lang="fr-FR" b="1" dirty="0" err="1" smtClean="0"/>
                        <a:t>x.y.z</a:t>
                      </a:r>
                      <a:r>
                        <a:rPr lang="fr-FR" b="1" baseline="0" dirty="0" smtClean="0"/>
                        <a:t>   </a:t>
                      </a:r>
                      <a:r>
                        <a:rPr lang="fr-FR" baseline="0" dirty="0" smtClean="0"/>
                        <a:t>où    0&lt;= x &lt;= 255</a:t>
                      </a:r>
                    </a:p>
                    <a:p>
                      <a:r>
                        <a:rPr lang="fr-FR" baseline="0" dirty="0" smtClean="0"/>
                        <a:t>0&lt;= y &lt;=255    et   0&lt;= z &lt;= 255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255.0.0.0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B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172.</a:t>
                      </a:r>
                      <a:r>
                        <a:rPr lang="fr-FR" b="1" dirty="0" err="1" smtClean="0"/>
                        <a:t>x.y.z</a:t>
                      </a:r>
                      <a:r>
                        <a:rPr lang="fr-FR" dirty="0" smtClean="0"/>
                        <a:t>     où   16 &lt;=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dirty="0" smtClean="0"/>
                        <a:t>x</a:t>
                      </a:r>
                      <a:r>
                        <a:rPr lang="fr-FR" baseline="0" dirty="0" smtClean="0"/>
                        <a:t> =&lt; 31</a:t>
                      </a:r>
                      <a:endParaRPr lang="fr-FR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aseline="0" dirty="0" smtClean="0"/>
                        <a:t>0&lt;= y &lt;=255    et   0&lt;= z &lt;= 255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255.240.00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192.168.</a:t>
                      </a:r>
                      <a:r>
                        <a:rPr lang="fr-FR" b="1" dirty="0" err="1" smtClean="0"/>
                        <a:t>x.y</a:t>
                      </a:r>
                      <a:r>
                        <a:rPr lang="fr-FR" b="1" baseline="0" dirty="0" smtClean="0"/>
                        <a:t> </a:t>
                      </a:r>
                      <a:r>
                        <a:rPr lang="fr-FR" baseline="0" dirty="0" smtClean="0"/>
                        <a:t> où   0&lt;= x &lt;= 255 et  0&lt;= y &lt;=255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255.255.0.0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Solutions</a:t>
            </a:r>
            <a:endParaRPr lang="fr-FR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4543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42915">
                <a:tc>
                  <a:txBody>
                    <a:bodyPr/>
                    <a:lstStyle/>
                    <a:p>
                      <a:r>
                        <a:rPr lang="fr-FR" dirty="0" smtClean="0"/>
                        <a:t>Classes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Nombre maximal de machines</a:t>
                      </a:r>
                      <a:endParaRPr lang="fr-FR" dirty="0"/>
                    </a:p>
                  </a:txBody>
                  <a:tcPr/>
                </a:tc>
              </a:tr>
              <a:tr h="1034411">
                <a:tc>
                  <a:txBody>
                    <a:bodyPr/>
                    <a:lstStyle/>
                    <a:p>
                      <a:endParaRPr lang="fr-FR" sz="2000" b="1" dirty="0" smtClean="0"/>
                    </a:p>
                    <a:p>
                      <a:endParaRPr lang="fr-FR" sz="2000" b="1" dirty="0" smtClean="0"/>
                    </a:p>
                    <a:p>
                      <a:r>
                        <a:rPr lang="fr-FR" sz="2000" b="1" dirty="0" smtClean="0"/>
                        <a:t>                               A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b="1" dirty="0" smtClean="0"/>
                        <a:t> </a:t>
                      </a:r>
                    </a:p>
                    <a:p>
                      <a:r>
                        <a:rPr lang="fr-FR" sz="2000" b="1" dirty="0" smtClean="0"/>
                        <a:t>(256 *256*256) – 2 = 16 777 214</a:t>
                      </a:r>
                    </a:p>
                    <a:p>
                      <a:endParaRPr lang="fr-FR" sz="2000" b="1" dirty="0" smtClean="0"/>
                    </a:p>
                    <a:p>
                      <a:endParaRPr lang="fr-FR" sz="2000" b="1" dirty="0" smtClean="0"/>
                    </a:p>
                    <a:p>
                      <a:endParaRPr lang="fr-FR" sz="2000" b="1" dirty="0"/>
                    </a:p>
                  </a:txBody>
                  <a:tcPr/>
                </a:tc>
              </a:tr>
              <a:tr h="772084">
                <a:tc>
                  <a:txBody>
                    <a:bodyPr/>
                    <a:lstStyle/>
                    <a:p>
                      <a:r>
                        <a:rPr lang="fr-FR" sz="2000" b="1" dirty="0" smtClean="0"/>
                        <a:t>                        </a:t>
                      </a:r>
                    </a:p>
                    <a:p>
                      <a:r>
                        <a:rPr lang="fr-FR" sz="2000" b="1" dirty="0" smtClean="0"/>
                        <a:t>                                 B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000" b="1" dirty="0" smtClean="0"/>
                    </a:p>
                    <a:p>
                      <a:r>
                        <a:rPr lang="fr-FR" sz="2000" b="1" dirty="0" smtClean="0"/>
                        <a:t>(15*256*256) -2 = 1 048 574</a:t>
                      </a:r>
                    </a:p>
                    <a:p>
                      <a:endParaRPr lang="fr-FR" sz="2000" b="1" dirty="0" smtClean="0"/>
                    </a:p>
                    <a:p>
                      <a:endParaRPr lang="fr-FR" sz="2000" b="1" dirty="0"/>
                    </a:p>
                  </a:txBody>
                  <a:tcPr/>
                </a:tc>
              </a:tr>
              <a:tr h="1074431">
                <a:tc>
                  <a:txBody>
                    <a:bodyPr/>
                    <a:lstStyle/>
                    <a:p>
                      <a:r>
                        <a:rPr lang="fr-FR" sz="2000" b="1" dirty="0" smtClean="0"/>
                        <a:t>                                     </a:t>
                      </a:r>
                    </a:p>
                    <a:p>
                      <a:r>
                        <a:rPr lang="fr-FR" sz="2000" b="1" dirty="0" smtClean="0"/>
                        <a:t>                                    C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2000" b="1" dirty="0" smtClean="0"/>
                    </a:p>
                    <a:p>
                      <a:r>
                        <a:rPr lang="fr-FR" sz="2000" b="1" dirty="0" smtClean="0"/>
                        <a:t>  (256*256) – 2  = 65 534</a:t>
                      </a:r>
                      <a:endParaRPr lang="fr-FR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51115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Passerelle NAT( Network </a:t>
            </a:r>
            <a:r>
              <a:rPr lang="fr-FR" dirty="0" err="1" smtClean="0"/>
              <a:t>Adress</a:t>
            </a:r>
            <a:r>
              <a:rPr lang="fr-FR" dirty="0" smtClean="0"/>
              <a:t> Translation)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r-FR" dirty="0" smtClean="0"/>
              <a:t>Ces adresses, ne peuvent pas être attribuées par l’ICANN (Internet Corporation for </a:t>
            </a:r>
            <a:r>
              <a:rPr lang="fr-FR" dirty="0" err="1" smtClean="0"/>
              <a:t>Assigned</a:t>
            </a:r>
            <a:r>
              <a:rPr lang="fr-FR" dirty="0" smtClean="0"/>
              <a:t> </a:t>
            </a:r>
            <a:r>
              <a:rPr lang="fr-FR" dirty="0" err="1" smtClean="0"/>
              <a:t>Names</a:t>
            </a:r>
            <a:r>
              <a:rPr lang="fr-FR" dirty="0" smtClean="0"/>
              <a:t> and </a:t>
            </a:r>
            <a:r>
              <a:rPr lang="fr-FR" dirty="0" err="1" smtClean="0"/>
              <a:t>Numbers</a:t>
            </a:r>
            <a:r>
              <a:rPr lang="fr-FR" dirty="0" smtClean="0"/>
              <a:t>).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Pour relier Internet aux machines utilisant des adresses privées, on met en place un NAT : mécanisme de conversion d’adresses.</a:t>
            </a:r>
          </a:p>
          <a:p>
            <a:pPr algn="just">
              <a:buNone/>
            </a:pPr>
            <a:r>
              <a:rPr lang="fr-FR" dirty="0" smtClean="0">
                <a:sym typeface="Wingdings" pitchFamily="2" charset="2"/>
              </a:rPr>
              <a:t>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Remarque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fr-FR" dirty="0" smtClean="0"/>
          </a:p>
          <a:p>
            <a:pPr algn="just">
              <a:buNone/>
            </a:pPr>
            <a:r>
              <a:rPr lang="fr-FR" dirty="0" smtClean="0"/>
              <a:t> </a:t>
            </a:r>
            <a:r>
              <a:rPr lang="fr-FR" sz="3600" dirty="0" smtClean="0"/>
              <a:t>Adresses privées</a:t>
            </a:r>
            <a:r>
              <a:rPr lang="fr-FR" sz="3600" dirty="0" smtClean="0">
                <a:sym typeface="Wingdings" pitchFamily="2" charset="2"/>
              </a:rPr>
              <a:t> garantie plus de sécurité d’accès dans les réseaux </a:t>
            </a:r>
          </a:p>
          <a:p>
            <a:pPr algn="just">
              <a:buNone/>
            </a:pPr>
            <a:endParaRPr lang="fr-FR" sz="3600" dirty="0" smtClean="0">
              <a:sym typeface="Wingdings" pitchFamily="2" charset="2"/>
            </a:endParaRPr>
          </a:p>
          <a:p>
            <a:pPr algn="just">
              <a:buNone/>
            </a:pPr>
            <a:r>
              <a:rPr lang="fr-FR" sz="3600" dirty="0" smtClean="0">
                <a:sym typeface="Wingdings" pitchFamily="2" charset="2"/>
              </a:rPr>
              <a:t>== Intégration des NAT dans les firewalls</a:t>
            </a:r>
            <a:endParaRPr lang="fr-FR" sz="36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smtClean="0"/>
              <a:t>Adresses sans classes CICDR (</a:t>
            </a:r>
            <a:r>
              <a:rPr lang="fr-FR" sz="3200" dirty="0" err="1" smtClean="0"/>
              <a:t>Classless</a:t>
            </a:r>
            <a:r>
              <a:rPr lang="fr-FR" sz="3200" dirty="0" smtClean="0"/>
              <a:t> </a:t>
            </a:r>
            <a:r>
              <a:rPr lang="fr-FR" sz="3200" dirty="0" err="1" smtClean="0"/>
              <a:t>InterDomain</a:t>
            </a:r>
            <a:r>
              <a:rPr lang="fr-FR" sz="3200" dirty="0" smtClean="0"/>
              <a:t> </a:t>
            </a:r>
            <a:r>
              <a:rPr lang="fr-FR" sz="3200" dirty="0" err="1" smtClean="0"/>
              <a:t>Routing</a:t>
            </a:r>
            <a:r>
              <a:rPr lang="fr-FR" sz="3200" dirty="0" smtClean="0"/>
              <a:t>)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La classe CICDR a été proposée, dans l’optique d’organiser une adresse réseau indépendamment de sa classe.</a:t>
            </a:r>
          </a:p>
          <a:p>
            <a:pPr algn="just">
              <a:buNone/>
            </a:pPr>
            <a:endParaRPr lang="fr-FR" dirty="0" smtClean="0"/>
          </a:p>
          <a:p>
            <a:pPr algn="just"/>
            <a:r>
              <a:rPr lang="fr-FR" dirty="0" smtClean="0"/>
              <a:t> le masque de sous-réseau indiquant le nombre de bits réservés à l’identifiant réseau est alors fixé librement par l’administrateur réseau.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14422"/>
            <a:ext cx="8186766" cy="4911741"/>
          </a:xfrm>
        </p:spPr>
        <p:txBody>
          <a:bodyPr>
            <a:normAutofit fontScale="92500" lnSpcReduction="10000"/>
          </a:bodyPr>
          <a:lstStyle/>
          <a:p>
            <a:pPr algn="just">
              <a:buFontTx/>
              <a:buChar char="-"/>
            </a:pPr>
            <a:endParaRPr lang="fr-FR" dirty="0" smtClean="0"/>
          </a:p>
          <a:p>
            <a:pPr algn="just">
              <a:buFontTx/>
              <a:buChar char="-"/>
            </a:pPr>
            <a:r>
              <a:rPr lang="fr-FR" dirty="0" smtClean="0"/>
              <a:t>Soit une entreprise ayant 12.22.36.0 / 22 comme adresse IP.</a:t>
            </a:r>
          </a:p>
          <a:p>
            <a:pPr algn="just">
              <a:buFontTx/>
              <a:buChar char="-"/>
            </a:pPr>
            <a:r>
              <a:rPr lang="fr-FR" dirty="0" smtClean="0"/>
              <a:t>Cela veut dire que l’identifiant réseau tient sur 22 bits. Il reste donc 10 bits que l’administrateur peut affecter librement. </a:t>
            </a:r>
          </a:p>
          <a:p>
            <a:pPr algn="just">
              <a:buFontTx/>
              <a:buChar char="-"/>
            </a:pPr>
            <a:endParaRPr lang="fr-FR" dirty="0" smtClean="0"/>
          </a:p>
          <a:p>
            <a:pPr algn="just">
              <a:buFontTx/>
              <a:buChar char="-"/>
            </a:pPr>
            <a:r>
              <a:rPr lang="fr-FR" dirty="0" smtClean="0"/>
              <a:t> Il peut par exemple de décider d’utiliser un masque de /23, dans d’autres cas il peut choisir /25,mais:  </a:t>
            </a:r>
            <a:r>
              <a:rPr lang="fr-FR" b="1" dirty="0" smtClean="0"/>
              <a:t>jamais de masques inférieurs à 22. </a:t>
            </a:r>
            <a:endParaRPr lang="fr-FR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fr-FR" sz="5900" dirty="0" smtClean="0"/>
              <a:t>Soit une entreprise possédant 700 équipements, qui dispose dans son réseau  de 4 adresses IP données ci-dessous:</a:t>
            </a:r>
          </a:p>
          <a:p>
            <a:endParaRPr lang="fr-FR" sz="5900" dirty="0" smtClean="0"/>
          </a:p>
          <a:p>
            <a:pPr algn="ctr">
              <a:buNone/>
            </a:pPr>
            <a:r>
              <a:rPr lang="fr-FR" sz="5900" dirty="0" smtClean="0"/>
              <a:t>194.42.36.0,   194.42.37.0</a:t>
            </a:r>
          </a:p>
          <a:p>
            <a:pPr algn="ctr">
              <a:buNone/>
            </a:pPr>
            <a:r>
              <a:rPr lang="fr-FR" sz="5900" dirty="0" smtClean="0"/>
              <a:t>194.42.38.0,   194.42.39.0</a:t>
            </a:r>
          </a:p>
          <a:p>
            <a:pPr>
              <a:buNone/>
            </a:pPr>
            <a:endParaRPr lang="fr-FR" sz="5900" dirty="0" smtClean="0"/>
          </a:p>
          <a:p>
            <a:pPr marL="514350" indent="-514350">
              <a:buAutoNum type="alphaLcParenR"/>
            </a:pPr>
            <a:r>
              <a:rPr lang="fr-FR" sz="5900" dirty="0" smtClean="0"/>
              <a:t>Quel est l’identifiant Réseau ?</a:t>
            </a:r>
          </a:p>
          <a:p>
            <a:pPr marL="514350" indent="-514350">
              <a:buAutoNum type="alphaLcParenR"/>
            </a:pPr>
            <a:endParaRPr lang="fr-FR" sz="5900" dirty="0" smtClean="0"/>
          </a:p>
          <a:p>
            <a:pPr marL="514350" indent="-514350">
              <a:buAutoNum type="alphaLcParenR"/>
            </a:pPr>
            <a:r>
              <a:rPr lang="fr-FR" sz="5900" dirty="0" smtClean="0"/>
              <a:t>Calculer l’identifiant machine et déduire s’il  suffit ou non pour adresser les 700 équipements.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, </a:t>
            </a:r>
          </a:p>
          <a:p>
            <a:pPr>
              <a:buNone/>
            </a:pPr>
            <a:r>
              <a:rPr lang="fr-FR" dirty="0" smtClean="0"/>
              <a:t>,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Distribution dynamique des adresses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Une autre solution pour gérer la pénurie d’@IP, consiste à utiliser une plage d’adresses (petite), en allouant temporairement les adresses IP disponibles aux seules machines connectées, avec l’hypothèse que :</a:t>
            </a:r>
          </a:p>
          <a:p>
            <a:pPr algn="just"/>
            <a:r>
              <a:rPr lang="fr-FR" dirty="0" smtClean="0"/>
              <a:t> toutes les machines hôtes ne seront pas connectées simultanément.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Adresses IP/Adresse MAC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Une adresse MAC (medium Access Control) est définie par une adresse universelle. </a:t>
            </a:r>
            <a:r>
              <a:rPr lang="fr-FR" dirty="0"/>
              <a:t>T</a:t>
            </a:r>
            <a:r>
              <a:rPr lang="fr-FR" dirty="0" smtClean="0"/>
              <a:t>out équipement est identifié par son adresse MAC, numéro de série de la carte réseau qui est installée </a:t>
            </a:r>
          </a:p>
          <a:p>
            <a:pPr>
              <a:buNone/>
            </a:pPr>
            <a:r>
              <a:rPr lang="fr-FR" dirty="0" smtClean="0"/>
              <a:t>&lt;</a:t>
            </a:r>
            <a:r>
              <a:rPr lang="fr-FR" dirty="0" err="1" smtClean="0"/>
              <a:t>Adr</a:t>
            </a:r>
            <a:r>
              <a:rPr lang="fr-FR" dirty="0" smtClean="0"/>
              <a:t> constructeur 24 bits, </a:t>
            </a:r>
            <a:r>
              <a:rPr lang="fr-FR" dirty="0" err="1" smtClean="0"/>
              <a:t>Adr</a:t>
            </a:r>
            <a:r>
              <a:rPr lang="fr-FR" dirty="0" smtClean="0"/>
              <a:t> carte 24 bits&gt;</a:t>
            </a:r>
          </a:p>
          <a:p>
            <a:pPr>
              <a:buNone/>
            </a:pPr>
            <a:r>
              <a:rPr lang="fr-FR" dirty="0" smtClean="0"/>
              <a:t>Ex: </a:t>
            </a:r>
            <a:r>
              <a:rPr lang="fr-FR" dirty="0" err="1" smtClean="0"/>
              <a:t>ifconfig</a:t>
            </a:r>
            <a:r>
              <a:rPr lang="fr-FR" dirty="0" smtClean="0"/>
              <a:t> (</a:t>
            </a:r>
            <a:r>
              <a:rPr lang="fr-FR" dirty="0" err="1" smtClean="0"/>
              <a:t>unix</a:t>
            </a:r>
            <a:r>
              <a:rPr lang="fr-FR" dirty="0" smtClean="0"/>
              <a:t>) donne l’@</a:t>
            </a:r>
            <a:r>
              <a:rPr lang="fr-FR" dirty="0" err="1" smtClean="0"/>
              <a:t>mAC</a:t>
            </a:r>
            <a:r>
              <a:rPr lang="fr-FR" dirty="0" smtClean="0"/>
              <a:t> sous forme de suite Hexadécimal: 52-54-O5-FD-DE-E5</a:t>
            </a:r>
            <a:endParaRPr lang="fr-FR" dirty="0"/>
          </a:p>
          <a:p>
            <a:pPr>
              <a:buNone/>
            </a:pPr>
            <a:r>
              <a:rPr lang="fr-FR" dirty="0" smtClean="0"/>
              <a:t>Une adresse logique IP, est attribuée.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Adresse MAC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dirty="0" smtClean="0"/>
              <a:t>Si 2 machine A et B sont connectées à un même réseau local, chaque machine aura une @IP, respectivement </a:t>
            </a:r>
            <a:r>
              <a:rPr lang="fr-FR" dirty="0" err="1" smtClean="0"/>
              <a:t>IPa</a:t>
            </a:r>
            <a:r>
              <a:rPr lang="fr-FR" dirty="0" smtClean="0"/>
              <a:t> et </a:t>
            </a:r>
            <a:r>
              <a:rPr lang="fr-FR" dirty="0" err="1" smtClean="0"/>
              <a:t>Ipb</a:t>
            </a:r>
            <a:r>
              <a:rPr lang="fr-FR" dirty="0" smtClean="0"/>
              <a:t> et une @MAC </a:t>
            </a:r>
            <a:r>
              <a:rPr lang="fr-FR" dirty="0" err="1" smtClean="0"/>
              <a:t>resp</a:t>
            </a:r>
            <a:r>
              <a:rPr lang="fr-FR" dirty="0" smtClean="0"/>
              <a:t> </a:t>
            </a:r>
            <a:r>
              <a:rPr lang="fr-FR" dirty="0" err="1" smtClean="0"/>
              <a:t>MACa</a:t>
            </a:r>
            <a:r>
              <a:rPr lang="fr-FR" dirty="0" smtClean="0"/>
              <a:t> et </a:t>
            </a:r>
            <a:r>
              <a:rPr lang="fr-FR" dirty="0" err="1" smtClean="0"/>
              <a:t>MACb</a:t>
            </a:r>
            <a:r>
              <a:rPr lang="fr-FR" dirty="0" smtClean="0"/>
              <a:t>.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dirty="0" smtClean="0"/>
              <a:t>Le </a:t>
            </a:r>
            <a:r>
              <a:rPr lang="fr-FR" dirty="0" err="1" smtClean="0"/>
              <a:t>pb</a:t>
            </a:r>
            <a:r>
              <a:rPr lang="fr-FR" dirty="0" smtClean="0"/>
              <a:t> nommé : ARP (</a:t>
            </a:r>
            <a:r>
              <a:rPr lang="fr-FR" dirty="0" err="1" smtClean="0"/>
              <a:t>Adress</a:t>
            </a:r>
            <a:r>
              <a:rPr lang="fr-FR" dirty="0" smtClean="0"/>
              <a:t> </a:t>
            </a:r>
            <a:r>
              <a:rPr lang="fr-FR" dirty="0" err="1" smtClean="0"/>
              <a:t>Resolution</a:t>
            </a:r>
            <a:r>
              <a:rPr lang="fr-FR" dirty="0" smtClean="0"/>
              <a:t> </a:t>
            </a:r>
            <a:r>
              <a:rPr lang="fr-FR" dirty="0" err="1" smtClean="0"/>
              <a:t>Problem</a:t>
            </a:r>
            <a:r>
              <a:rPr lang="fr-FR" dirty="0" smtClean="0"/>
              <a:t>) consiste à faire la correspondance entre l’adresse IP et l’adresse MAC associée</a:t>
            </a:r>
          </a:p>
          <a:p>
            <a:pPr>
              <a:buNone/>
            </a:pPr>
            <a:r>
              <a:rPr lang="fr-FR" dirty="0" smtClean="0"/>
              <a:t>Solution : Protocole ARP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Protocole ARP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Le protocole ARP établit une correspondance dynamique entre @ physiques et @ logiques.</a:t>
            </a:r>
          </a:p>
          <a:p>
            <a:pPr algn="just"/>
            <a:endParaRPr lang="fr-FR" dirty="0"/>
          </a:p>
          <a:p>
            <a:pPr algn="just"/>
            <a:r>
              <a:rPr lang="fr-FR" dirty="0" smtClean="0"/>
              <a:t>Il permet à une machine de trouver l’@ physique d’une machine cible située sur le même réseau local à partir de la seule @IP.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F2B-40B1-4230-8EE8-7A6DA751539C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Pr A. Boukerram Univ Bejaia     MasterI ASR   TIP</a:t>
            </a:r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775</Words>
  <Application>Microsoft Office PowerPoint</Application>
  <PresentationFormat>Affichage à l'écran (4:3)</PresentationFormat>
  <Paragraphs>137</Paragraphs>
  <Slides>12</Slides>
  <Notes>12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      Protocoles d’adressage IP</vt:lpstr>
      <vt:lpstr>Adresses privées</vt:lpstr>
      <vt:lpstr>Solutions</vt:lpstr>
      <vt:lpstr>Passerelle NAT( Network Adress Translation)</vt:lpstr>
      <vt:lpstr>Remarque </vt:lpstr>
      <vt:lpstr>Adresses sans classes CICDR (Classless InterDomain Routing)</vt:lpstr>
      <vt:lpstr>Exemple</vt:lpstr>
      <vt:lpstr>Exemple</vt:lpstr>
      <vt:lpstr>Distribution dynamique des adresses</vt:lpstr>
      <vt:lpstr>Adresses IP/Adresse MAC</vt:lpstr>
      <vt:lpstr>Adresse MAC</vt:lpstr>
      <vt:lpstr>Protocole ARP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Pénurie d’adresses</dc:title>
  <dc:creator>samia</dc:creator>
  <cp:lastModifiedBy>samira</cp:lastModifiedBy>
  <cp:revision>22</cp:revision>
  <dcterms:created xsi:type="dcterms:W3CDTF">2014-02-17T08:37:40Z</dcterms:created>
  <dcterms:modified xsi:type="dcterms:W3CDTF">2018-05-02T22:23:31Z</dcterms:modified>
</cp:coreProperties>
</file>