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9" r:id="rId3"/>
    <p:sldId id="264" r:id="rId4"/>
    <p:sldId id="266" r:id="rId5"/>
    <p:sldId id="267" r:id="rId6"/>
    <p:sldId id="258" r:id="rId7"/>
    <p:sldId id="265" r:id="rId8"/>
    <p:sldId id="262" r:id="rId9"/>
    <p:sldId id="268" r:id="rId1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CAF9ED-07DC-4A11-8D7F-57B35C25682E}" styleName="Style moyen 1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Style moyen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6" d="100"/>
          <a:sy n="26" d="100"/>
        </p:scale>
        <p:origin x="-1224"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14" name="Titre 13"/>
          <p:cNvSpPr>
            <a:spLocks noGrp="1"/>
          </p:cNvSpPr>
          <p:nvPr>
            <p:ph type="ctrTitle"/>
          </p:nvPr>
        </p:nvSpPr>
        <p:spPr>
          <a:xfrm>
            <a:off x="1432560" y="359898"/>
            <a:ext cx="7406640" cy="1472184"/>
          </a:xfrm>
        </p:spPr>
        <p:txBody>
          <a:bodyPr anchor="b"/>
          <a:lstStyle>
            <a:lvl1pPr algn="l">
              <a:defRPr/>
            </a:lvl1pPr>
            <a:extLst/>
          </a:lstStyle>
          <a:p>
            <a:r>
              <a:rPr kumimoji="0" lang="fr-FR" smtClean="0"/>
              <a:t>Modifiez le style du titre</a:t>
            </a:r>
            <a:endParaRPr kumimoji="0" lang="en-US"/>
          </a:p>
        </p:txBody>
      </p:sp>
      <p:sp>
        <p:nvSpPr>
          <p:cNvPr id="22" name="Sous-titr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r-FR" smtClean="0"/>
              <a:t>Modifiez le style des sous-titres du masque</a:t>
            </a:r>
            <a:endParaRPr kumimoji="0" lang="en-US"/>
          </a:p>
        </p:txBody>
      </p:sp>
      <p:sp>
        <p:nvSpPr>
          <p:cNvPr id="7" name="Espace réservé de la date 6"/>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20" name="Espace réservé du pied de page 19"/>
          <p:cNvSpPr>
            <a:spLocks noGrp="1"/>
          </p:cNvSpPr>
          <p:nvPr>
            <p:ph type="ftr" sz="quarter" idx="11"/>
          </p:nvPr>
        </p:nvSpPr>
        <p:spPr/>
        <p:txBody>
          <a:bodyPr/>
          <a:lstStyle>
            <a:extLst/>
          </a:lstStyle>
          <a:p>
            <a:endParaRPr lang="fr-FR"/>
          </a:p>
        </p:txBody>
      </p:sp>
      <p:sp>
        <p:nvSpPr>
          <p:cNvPr id="10" name="Espace réservé du numéro de diapositive 9"/>
          <p:cNvSpPr>
            <a:spLocks noGrp="1"/>
          </p:cNvSpPr>
          <p:nvPr>
            <p:ph type="sldNum" sz="quarter" idx="12"/>
          </p:nvPr>
        </p:nvSpPr>
        <p:spPr/>
        <p:txBody>
          <a:bodyPr/>
          <a:lstStyle>
            <a:extLst/>
          </a:lstStyle>
          <a:p>
            <a:fld id="{9B8D881A-70B1-48C6-BF11-693DFA5B2475}" type="slidenum">
              <a:rPr lang="fr-FR" smtClean="0"/>
              <a:pPr/>
              <a:t>‹N°›</a:t>
            </a:fld>
            <a:endParaRPr lang="fr-FR"/>
          </a:p>
        </p:txBody>
      </p:sp>
      <p:sp>
        <p:nvSpPr>
          <p:cNvPr id="8" name="Ellipse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lipse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Modifiez le style du titre</a:t>
            </a:r>
            <a:endParaRPr kumimoji="0" lang="en-US"/>
          </a:p>
        </p:txBody>
      </p:sp>
      <p:sp>
        <p:nvSpPr>
          <p:cNvPr id="3" name="Espace réservé du contenu 2"/>
          <p:cNvSpPr>
            <a:spLocks noGrp="1"/>
          </p:cNvSpPr>
          <p:nvPr>
            <p:ph idx="1"/>
          </p:nvPr>
        </p:nvSpPr>
        <p:spPr/>
        <p:txBody>
          <a:bodyPr/>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r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fr-FR" smtClean="0"/>
              <a:t>Modifiez le style du titre</a:t>
            </a:r>
            <a:endParaRPr kumimoji="0" lang="en-US"/>
          </a:p>
        </p:txBody>
      </p:sp>
      <p:sp>
        <p:nvSpPr>
          <p:cNvPr id="3" name="Espace réservé du texte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r-FR" smtClean="0"/>
              <a:t>Modifiez les styles du texte du masque</a:t>
            </a:r>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pPr/>
              <a:t>‹N°›</a:t>
            </a:fld>
            <a:endParaRPr lang="fr-F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lipse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lipse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lstStyle>
            <a:extLst/>
          </a:lstStyle>
          <a:p>
            <a:r>
              <a:rPr kumimoji="0" lang="fr-FR" smtClean="0"/>
              <a:t>Modifiez le style du titre</a:t>
            </a:r>
            <a:endParaRPr kumimoji="0" lang="en-US"/>
          </a:p>
        </p:txBody>
      </p:sp>
      <p:sp>
        <p:nvSpPr>
          <p:cNvPr id="3" name="Espace réservé du contenu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9B8D881A-70B1-48C6-BF11-693DFA5B2475}"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fr-FR" smtClean="0"/>
              <a:t>Modifiez le style du titre</a:t>
            </a:r>
            <a:endParaRPr kumimoji="0" lang="en-US"/>
          </a:p>
        </p:txBody>
      </p:sp>
      <p:sp>
        <p:nvSpPr>
          <p:cNvPr id="3" name="Espace réservé du texte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Modifiez les styles du texte du masque</a:t>
            </a:r>
          </a:p>
        </p:txBody>
      </p:sp>
      <p:sp>
        <p:nvSpPr>
          <p:cNvPr id="4" name="Espace réservé du texte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Modifiez les styles du texte du masque</a:t>
            </a:r>
          </a:p>
        </p:txBody>
      </p:sp>
      <p:sp>
        <p:nvSpPr>
          <p:cNvPr id="5" name="Espace réservé du contenu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8" name="Espace réservé du pied de page 7"/>
          <p:cNvSpPr>
            <a:spLocks noGrp="1"/>
          </p:cNvSpPr>
          <p:nvPr>
            <p:ph type="ftr" sz="quarter" idx="11"/>
          </p:nvPr>
        </p:nvSpPr>
        <p:spPr/>
        <p:txBody>
          <a:bodyPr/>
          <a:lstStyle>
            <a:extLst/>
          </a:lstStyle>
          <a:p>
            <a:endParaRPr lang="fr-FR"/>
          </a:p>
        </p:txBody>
      </p:sp>
      <p:sp>
        <p:nvSpPr>
          <p:cNvPr id="9" name="Espace réservé du numéro de diapositive 8"/>
          <p:cNvSpPr>
            <a:spLocks noGrp="1"/>
          </p:cNvSpPr>
          <p:nvPr>
            <p:ph type="sldNum" sz="quarter" idx="12"/>
          </p:nvPr>
        </p:nvSpPr>
        <p:spPr/>
        <p:txBody>
          <a:bodyPr/>
          <a:lstStyle>
            <a:extLst/>
          </a:lstStyle>
          <a:p>
            <a:fld id="{9B8D881A-70B1-48C6-BF11-693DFA5B2475}"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nchor="ctr"/>
          <a:lstStyle>
            <a:extLst/>
          </a:lstStyle>
          <a:p>
            <a:r>
              <a:rPr kumimoji="0" lang="fr-FR" smtClean="0"/>
              <a:t>Modifiez le style du titre</a:t>
            </a:r>
            <a:endParaRPr kumimoji="0" lang="en-US"/>
          </a:p>
        </p:txBody>
      </p:sp>
      <p:sp>
        <p:nvSpPr>
          <p:cNvPr id="3" name="Espace réservé de la date 2"/>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4" name="Espace réservé du pied de page 3"/>
          <p:cNvSpPr>
            <a:spLocks noGrp="1"/>
          </p:cNvSpPr>
          <p:nvPr>
            <p:ph type="ftr" sz="quarter" idx="11"/>
          </p:nvPr>
        </p:nvSpPr>
        <p:spPr/>
        <p:txBody>
          <a:bodyPr/>
          <a:lstStyle>
            <a:extLst/>
          </a:lstStyle>
          <a:p>
            <a:endParaRPr lang="fr-FR"/>
          </a:p>
        </p:txBody>
      </p:sp>
      <p:sp>
        <p:nvSpPr>
          <p:cNvPr id="5" name="Espace réservé du numéro de diapositive 4"/>
          <p:cNvSpPr>
            <a:spLocks noGrp="1"/>
          </p:cNvSpPr>
          <p:nvPr>
            <p:ph type="sldNum" sz="quarter" idx="12"/>
          </p:nvPr>
        </p:nvSpPr>
        <p:spPr/>
        <p:txBody>
          <a:bodyPr/>
          <a:lstStyle>
            <a:extLst/>
          </a:lstStyle>
          <a:p>
            <a:fld id="{9B8D881A-70B1-48C6-BF11-693DFA5B2475}"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Espace réservé de la date 1"/>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3" name="Espace réservé du pied de page 2"/>
          <p:cNvSpPr>
            <a:spLocks noGrp="1"/>
          </p:cNvSpPr>
          <p:nvPr>
            <p:ph type="ftr" sz="quarter" idx="11"/>
          </p:nvPr>
        </p:nvSpPr>
        <p:spPr/>
        <p:txBody>
          <a:bodyPr/>
          <a:lstStyle>
            <a:extLst/>
          </a:lstStyle>
          <a:p>
            <a:endParaRPr lang="fr-FR"/>
          </a:p>
        </p:txBody>
      </p:sp>
      <p:sp>
        <p:nvSpPr>
          <p:cNvPr id="4" name="Espace réservé du numéro de diapositive 3"/>
          <p:cNvSpPr>
            <a:spLocks noGrp="1"/>
          </p:cNvSpPr>
          <p:nvPr>
            <p:ph type="sldNum" sz="quarter" idx="12"/>
          </p:nvPr>
        </p:nvSpPr>
        <p:spPr/>
        <p:txBody>
          <a:bodyPr/>
          <a:lstStyle>
            <a:extLst/>
          </a:lstStyle>
          <a:p>
            <a:fld id="{9B8D881A-70B1-48C6-BF11-693DFA5B2475}" type="slidenum">
              <a:rPr lang="fr-FR" smtClean="0"/>
              <a:pPr/>
              <a:t>‹N°›</a:t>
            </a:fld>
            <a:endParaRPr lang="fr-F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fr-FR" smtClean="0"/>
              <a:t>Modifiez le style du titre</a:t>
            </a:r>
            <a:endParaRPr kumimoji="0" lang="en-US"/>
          </a:p>
        </p:txBody>
      </p:sp>
      <p:sp>
        <p:nvSpPr>
          <p:cNvPr id="3" name="Espace réservé du texte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fr-FR" smtClean="0"/>
              <a:t>Modifiez les styles du texte du masque</a:t>
            </a:r>
          </a:p>
        </p:txBody>
      </p:sp>
      <p:sp>
        <p:nvSpPr>
          <p:cNvPr id="4" name="Espace réservé du contenu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9B8D881A-70B1-48C6-BF11-693DFA5B2475}"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fr-FR" smtClean="0"/>
              <a:t>Modifiez le style du titre</a:t>
            </a:r>
            <a:endParaRPr kumimoji="0" lang="en-US"/>
          </a:p>
        </p:txBody>
      </p:sp>
      <p:sp>
        <p:nvSpPr>
          <p:cNvPr id="5" name="Espace réservé de la date 4"/>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9B8D881A-70B1-48C6-BF11-693DFA5B2475}" type="slidenum">
              <a:rPr lang="fr-FR" smtClean="0"/>
              <a:pPr/>
              <a:t>‹N°›</a:t>
            </a:fld>
            <a:endParaRPr lang="fr-F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Espace réservé pour une image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fr-FR" smtClean="0"/>
              <a:t>Cliquez sur l'icône pour ajouter une image</a:t>
            </a:r>
            <a:endParaRPr kumimoji="0" lang="en-US" dirty="0"/>
          </a:p>
        </p:txBody>
      </p:sp>
      <p:sp>
        <p:nvSpPr>
          <p:cNvPr id="9" name="Organigramme : Processu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Organigramme : Processu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Espace réservé du texte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fr-FR" smtClean="0"/>
              <a:t>Modifiez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p:txBody>
          <a:bodyPr vert="eaVert"/>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274639"/>
            <a:ext cx="1828800" cy="5851525"/>
          </a:xfrm>
        </p:spPr>
        <p:txBody>
          <a:bodyPr vert="eaVert"/>
          <a:lstStyle>
            <a:extLs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1143000" y="274640"/>
            <a:ext cx="5562600" cy="5851525"/>
          </a:xfrm>
        </p:spPr>
        <p:txBody>
          <a:bodyPr vert="eaVert"/>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pPr/>
              <a:t>23/04/2014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ecteurs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lipse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Bouée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Espace réservé du titre 4"/>
          <p:cNvSpPr>
            <a:spLocks noGrp="1"/>
          </p:cNvSpPr>
          <p:nvPr>
            <p:ph type="title"/>
          </p:nvPr>
        </p:nvSpPr>
        <p:spPr>
          <a:xfrm>
            <a:off x="1435608" y="274638"/>
            <a:ext cx="7498080" cy="1143000"/>
          </a:xfrm>
          <a:prstGeom prst="rect">
            <a:avLst/>
          </a:prstGeom>
        </p:spPr>
        <p:txBody>
          <a:bodyPr anchor="ctr">
            <a:normAutofit/>
          </a:bodyPr>
          <a:lstStyle>
            <a:extLst/>
          </a:lstStyle>
          <a:p>
            <a:r>
              <a:rPr kumimoji="0" lang="fr-FR" smtClean="0"/>
              <a:t>Modifiez le style du titre</a:t>
            </a:r>
            <a:endParaRPr kumimoji="0" lang="en-US"/>
          </a:p>
        </p:txBody>
      </p:sp>
      <p:sp>
        <p:nvSpPr>
          <p:cNvPr id="9" name="Espace réservé du texte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24" name="Espace réservé de la date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0783A9A-1982-4D7F-96FD-C114C31C6159}" type="datetimeFigureOut">
              <a:rPr lang="fr-FR" smtClean="0"/>
              <a:pPr/>
              <a:t>23/04/2014</a:t>
            </a:fld>
            <a:endParaRPr lang="fr-FR"/>
          </a:p>
        </p:txBody>
      </p:sp>
      <p:sp>
        <p:nvSpPr>
          <p:cNvPr id="10" name="Espace réservé du pied de page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r-FR"/>
          </a:p>
        </p:txBody>
      </p:sp>
      <p:sp>
        <p:nvSpPr>
          <p:cNvPr id="22" name="Espace réservé du numéro de diapositive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9B8D881A-70B1-48C6-BF11-693DFA5B2475}" type="slidenum">
              <a:rPr lang="fr-FR" smtClean="0"/>
              <a:pPr/>
              <a:t>‹N°›</a:t>
            </a:fld>
            <a:endParaRPr lang="fr-F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331640" y="1052736"/>
            <a:ext cx="8211688" cy="2448272"/>
          </a:xfrm>
        </p:spPr>
        <p:txBody>
          <a:bodyPr>
            <a:normAutofit/>
          </a:bodyPr>
          <a:lstStyle/>
          <a:p>
            <a:r>
              <a:rPr lang="fr-FR" sz="6000" dirty="0" smtClean="0"/>
              <a:t>Le Bloc Case</a:t>
            </a:r>
            <a:endParaRPr lang="fr-FR" sz="6000" dirty="0"/>
          </a:p>
        </p:txBody>
      </p:sp>
      <p:sp>
        <p:nvSpPr>
          <p:cNvPr id="3" name="Sous-titre 2"/>
          <p:cNvSpPr>
            <a:spLocks noGrp="1"/>
          </p:cNvSpPr>
          <p:nvPr>
            <p:ph type="subTitle" idx="1"/>
          </p:nvPr>
        </p:nvSpPr>
        <p:spPr>
          <a:xfrm>
            <a:off x="1187624" y="5105400"/>
            <a:ext cx="6400800" cy="1752600"/>
          </a:xfrm>
        </p:spPr>
        <p:txBody>
          <a:bodyPr/>
          <a:lstStyle/>
          <a:p>
            <a:r>
              <a:rPr lang="fr-FR" dirty="0" smtClean="0"/>
              <a:t>Cours LCS N°3</a:t>
            </a:r>
          </a:p>
          <a:p>
            <a:r>
              <a:rPr lang="fr-FR" dirty="0" smtClean="0"/>
              <a:t>Présenté par Mr: LALLALI</a:t>
            </a:r>
            <a:endParaRPr lang="fr-FR" dirty="0"/>
          </a:p>
        </p:txBody>
      </p:sp>
    </p:spTree>
    <p:extLst>
      <p:ext uri="{BB962C8B-B14F-4D97-AF65-F5344CB8AC3E}">
        <p14:creationId xmlns:p14="http://schemas.microsoft.com/office/powerpoint/2010/main" xmlns="" val="209480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Définition </a:t>
            </a:r>
            <a:endParaRPr lang="fr-FR" dirty="0"/>
          </a:p>
        </p:txBody>
      </p:sp>
      <p:sp>
        <p:nvSpPr>
          <p:cNvPr id="3" name="Espace réservé du contenu 2"/>
          <p:cNvSpPr>
            <a:spLocks noGrp="1"/>
          </p:cNvSpPr>
          <p:nvPr>
            <p:ph idx="1"/>
          </p:nvPr>
        </p:nvSpPr>
        <p:spPr>
          <a:xfrm>
            <a:off x="914400" y="1628800"/>
            <a:ext cx="8229600" cy="4781128"/>
          </a:xfrm>
        </p:spPr>
        <p:txBody>
          <a:bodyPr>
            <a:noAutofit/>
          </a:bodyPr>
          <a:lstStyle/>
          <a:p>
            <a:r>
              <a:rPr lang="fr-FR" sz="2800" dirty="0"/>
              <a:t>Les blocs </a:t>
            </a:r>
            <a:r>
              <a:rPr lang="fr-FR" sz="2800" b="1" dirty="0"/>
              <a:t>case</a:t>
            </a:r>
            <a:r>
              <a:rPr lang="fr-FR" sz="2800" dirty="0"/>
              <a:t> fonctionnent sur un autre principe : elle permet d'examiner la valeur d'une donnée et de décider d'une instruction éventuelle à exécuter suivant les cas. Les blocs </a:t>
            </a:r>
            <a:r>
              <a:rPr lang="fr-FR" sz="2800" b="1" dirty="0"/>
              <a:t>case</a:t>
            </a:r>
            <a:r>
              <a:rPr lang="fr-FR" sz="2800" dirty="0"/>
              <a:t> permettront aussi parfois de simplifier des blocs </a:t>
            </a:r>
            <a:r>
              <a:rPr lang="fr-FR" sz="2800" b="1" dirty="0"/>
              <a:t>if</a:t>
            </a:r>
            <a:r>
              <a:rPr lang="fr-FR" sz="2800" dirty="0"/>
              <a:t> trop complexes, mais le principe est différent : il s'agit de choisir parmi plusieurs cas possibles et non de prendre une décision comme dans un bloc </a:t>
            </a:r>
            <a:r>
              <a:rPr lang="fr-FR" sz="2800" b="1" dirty="0"/>
              <a:t>if</a:t>
            </a:r>
            <a:r>
              <a:rPr lang="fr-FR" sz="2800" dirty="0"/>
              <a:t>. </a:t>
            </a:r>
            <a:r>
              <a:rPr lang="fr-FR" sz="2800" dirty="0" smtClean="0"/>
              <a:t>  Voici </a:t>
            </a:r>
            <a:r>
              <a:rPr lang="fr-FR" sz="2800" dirty="0"/>
              <a:t>la syntaxe générale d'un bloc </a:t>
            </a:r>
            <a:r>
              <a:rPr lang="fr-FR" sz="2800" b="1" dirty="0"/>
              <a:t>case</a:t>
            </a:r>
            <a:r>
              <a:rPr lang="fr-FR" sz="2800" dirty="0"/>
              <a:t> : </a:t>
            </a:r>
          </a:p>
        </p:txBody>
      </p:sp>
    </p:spTree>
    <p:extLst>
      <p:ext uri="{BB962C8B-B14F-4D97-AF65-F5344CB8AC3E}">
        <p14:creationId xmlns:p14="http://schemas.microsoft.com/office/powerpoint/2010/main" xmlns="" val="2896296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Syntaxe</a:t>
            </a:r>
            <a:endParaRPr lang="fr-FR" dirty="0"/>
          </a:p>
        </p:txBody>
      </p:sp>
      <p:sp>
        <p:nvSpPr>
          <p:cNvPr id="3" name="Espace réservé du contenu 2"/>
          <p:cNvSpPr>
            <a:spLocks noGrp="1"/>
          </p:cNvSpPr>
          <p:nvPr>
            <p:ph idx="1"/>
          </p:nvPr>
        </p:nvSpPr>
        <p:spPr>
          <a:xfrm>
            <a:off x="914400" y="1412776"/>
            <a:ext cx="8050088" cy="4997152"/>
          </a:xfrm>
        </p:spPr>
        <p:txBody>
          <a:bodyPr>
            <a:noAutofit/>
          </a:bodyPr>
          <a:lstStyle/>
          <a:p>
            <a:pPr marL="82296" indent="0">
              <a:buNone/>
            </a:pPr>
            <a:r>
              <a:rPr lang="fr-FR" sz="4000" b="1" dirty="0">
                <a:latin typeface="Times New Roman" pitchFamily="18" charset="0"/>
                <a:cs typeface="Times New Roman" pitchFamily="18" charset="0"/>
              </a:rPr>
              <a:t>case </a:t>
            </a:r>
            <a:r>
              <a:rPr lang="fr-FR" sz="4000" b="1" dirty="0" err="1">
                <a:solidFill>
                  <a:srgbClr val="FF0000"/>
                </a:solidFill>
                <a:latin typeface="Times New Roman" pitchFamily="18" charset="0"/>
                <a:cs typeface="Times New Roman" pitchFamily="18" charset="0"/>
              </a:rPr>
              <a:t>variable_ordinale</a:t>
            </a:r>
            <a:r>
              <a:rPr lang="fr-FR" sz="4000" b="1" dirty="0">
                <a:latin typeface="Times New Roman" pitchFamily="18" charset="0"/>
                <a:cs typeface="Times New Roman" pitchFamily="18" charset="0"/>
              </a:rPr>
              <a:t> </a:t>
            </a:r>
            <a:r>
              <a:rPr lang="fr-FR" sz="4000" b="1" dirty="0" smtClean="0">
                <a:latin typeface="Times New Roman" pitchFamily="18" charset="0"/>
                <a:cs typeface="Times New Roman" pitchFamily="18" charset="0"/>
              </a:rPr>
              <a:t>of</a:t>
            </a:r>
          </a:p>
          <a:p>
            <a:pPr marL="82296" indent="0">
              <a:buNone/>
            </a:pPr>
            <a:r>
              <a:rPr lang="fr-FR" sz="4000" b="1" dirty="0" smtClean="0">
                <a:latin typeface="Times New Roman" pitchFamily="18" charset="0"/>
                <a:cs typeface="Times New Roman" pitchFamily="18" charset="0"/>
              </a:rPr>
              <a:t>cas1</a:t>
            </a:r>
            <a:r>
              <a:rPr lang="fr-FR" sz="4000" b="1" dirty="0">
                <a:latin typeface="Times New Roman" pitchFamily="18" charset="0"/>
                <a:cs typeface="Times New Roman" pitchFamily="18" charset="0"/>
              </a:rPr>
              <a:t>: instruction1; </a:t>
            </a:r>
            <a:endParaRPr lang="fr-FR" sz="4000" b="1" dirty="0" smtClean="0">
              <a:latin typeface="Times New Roman" pitchFamily="18" charset="0"/>
              <a:cs typeface="Times New Roman" pitchFamily="18" charset="0"/>
            </a:endParaRPr>
          </a:p>
          <a:p>
            <a:pPr marL="82296" indent="0">
              <a:buNone/>
            </a:pPr>
            <a:r>
              <a:rPr lang="fr-FR" sz="4000" b="1" dirty="0" smtClean="0">
                <a:latin typeface="Times New Roman" pitchFamily="18" charset="0"/>
                <a:cs typeface="Times New Roman" pitchFamily="18" charset="0"/>
              </a:rPr>
              <a:t>[</a:t>
            </a:r>
            <a:r>
              <a:rPr lang="fr-FR" sz="4000" b="1" dirty="0">
                <a:latin typeface="Times New Roman" pitchFamily="18" charset="0"/>
                <a:cs typeface="Times New Roman" pitchFamily="18" charset="0"/>
              </a:rPr>
              <a:t>cas2: instruction2;] </a:t>
            </a:r>
            <a:endParaRPr lang="fr-FR" sz="4000" b="1" dirty="0" smtClean="0">
              <a:latin typeface="Times New Roman" pitchFamily="18" charset="0"/>
              <a:cs typeface="Times New Roman" pitchFamily="18" charset="0"/>
            </a:endParaRPr>
          </a:p>
          <a:p>
            <a:pPr marL="82296" indent="0">
              <a:buNone/>
            </a:pPr>
            <a:r>
              <a:rPr lang="fr-FR" sz="4000" b="1" dirty="0" smtClean="0">
                <a:latin typeface="Times New Roman" pitchFamily="18" charset="0"/>
                <a:cs typeface="Times New Roman" pitchFamily="18" charset="0"/>
              </a:rPr>
              <a:t>{...}</a:t>
            </a:r>
          </a:p>
          <a:p>
            <a:pPr marL="82296" indent="0">
              <a:buNone/>
            </a:pPr>
            <a:r>
              <a:rPr lang="fr-FR" sz="4000" b="1" dirty="0" smtClean="0">
                <a:latin typeface="Times New Roman" pitchFamily="18" charset="0"/>
                <a:cs typeface="Times New Roman" pitchFamily="18" charset="0"/>
              </a:rPr>
              <a:t>[</a:t>
            </a:r>
            <a:r>
              <a:rPr lang="fr-FR" sz="4000" b="1" dirty="0" err="1">
                <a:latin typeface="Times New Roman" pitchFamily="18" charset="0"/>
                <a:cs typeface="Times New Roman" pitchFamily="18" charset="0"/>
              </a:rPr>
              <a:t>casn</a:t>
            </a:r>
            <a:r>
              <a:rPr lang="fr-FR" sz="4000" b="1" dirty="0">
                <a:latin typeface="Times New Roman" pitchFamily="18" charset="0"/>
                <a:cs typeface="Times New Roman" pitchFamily="18" charset="0"/>
              </a:rPr>
              <a:t>: </a:t>
            </a:r>
            <a:r>
              <a:rPr lang="fr-FR" sz="4000" b="1" dirty="0" err="1">
                <a:latin typeface="Times New Roman" pitchFamily="18" charset="0"/>
                <a:cs typeface="Times New Roman" pitchFamily="18" charset="0"/>
              </a:rPr>
              <a:t>instructionn</a:t>
            </a:r>
            <a:r>
              <a:rPr lang="fr-FR" sz="4000" b="1" dirty="0">
                <a:latin typeface="Times New Roman" pitchFamily="18" charset="0"/>
                <a:cs typeface="Times New Roman" pitchFamily="18" charset="0"/>
              </a:rPr>
              <a:t>;] </a:t>
            </a:r>
            <a:endParaRPr lang="fr-FR" sz="4000" b="1" dirty="0" smtClean="0">
              <a:latin typeface="Times New Roman" pitchFamily="18" charset="0"/>
              <a:cs typeface="Times New Roman" pitchFamily="18" charset="0"/>
            </a:endParaRPr>
          </a:p>
          <a:p>
            <a:pPr marL="82296" indent="0">
              <a:buNone/>
            </a:pPr>
            <a:r>
              <a:rPr lang="fr-FR" sz="4000" b="1" dirty="0" smtClean="0">
                <a:latin typeface="Times New Roman" pitchFamily="18" charset="0"/>
                <a:cs typeface="Times New Roman" pitchFamily="18" charset="0"/>
              </a:rPr>
              <a:t>[</a:t>
            </a:r>
            <a:r>
              <a:rPr lang="fr-FR" sz="4000" b="1" dirty="0" err="1">
                <a:latin typeface="Times New Roman" pitchFamily="18" charset="0"/>
                <a:cs typeface="Times New Roman" pitchFamily="18" charset="0"/>
              </a:rPr>
              <a:t>else</a:t>
            </a:r>
            <a:r>
              <a:rPr lang="fr-FR" sz="4000" b="1" dirty="0">
                <a:latin typeface="Times New Roman" pitchFamily="18" charset="0"/>
                <a:cs typeface="Times New Roman" pitchFamily="18" charset="0"/>
              </a:rPr>
              <a:t> instruction</a:t>
            </a:r>
            <a:r>
              <a:rPr lang="fr-FR" sz="4000" b="1" dirty="0" smtClean="0">
                <a:latin typeface="Times New Roman" pitchFamily="18" charset="0"/>
                <a:cs typeface="Times New Roman" pitchFamily="18" charset="0"/>
              </a:rPr>
              <a:t>;]</a:t>
            </a:r>
          </a:p>
          <a:p>
            <a:pPr marL="82296" indent="0">
              <a:buNone/>
            </a:pPr>
            <a:r>
              <a:rPr lang="fr-FR" sz="4000" b="1" dirty="0" smtClean="0">
                <a:latin typeface="Times New Roman" pitchFamily="18" charset="0"/>
                <a:cs typeface="Times New Roman" pitchFamily="18" charset="0"/>
              </a:rPr>
              <a:t> </a:t>
            </a:r>
            <a:r>
              <a:rPr lang="fr-FR" sz="4000" b="1" dirty="0">
                <a:latin typeface="Times New Roman" pitchFamily="18" charset="0"/>
                <a:cs typeface="Times New Roman" pitchFamily="18" charset="0"/>
              </a:rPr>
              <a:t>end; </a:t>
            </a:r>
          </a:p>
        </p:txBody>
      </p:sp>
    </p:spTree>
    <p:extLst>
      <p:ext uri="{BB962C8B-B14F-4D97-AF65-F5344CB8AC3E}">
        <p14:creationId xmlns:p14="http://schemas.microsoft.com/office/powerpoint/2010/main" xmlns="" val="27022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3">
                                            <p:txEl>
                                              <p:pRg st="0" end="0"/>
                                            </p:txEl>
                                          </p:spTgt>
                                        </p:tgtEl>
                                        <p:attrNameLst>
                                          <p:attrName>ppt_w</p:attrName>
                                        </p:attrNameLst>
                                      </p:cBhvr>
                                    </p:anim>
                                    <p:anim by="(#ppt_w*0.50)" calcmode="lin" valueType="num">
                                      <p:cBhvr>
                                        <p:cTn id="13" dur="500" decel="50000" autoRev="1" fill="hold">
                                          <p:stCondLst>
                                            <p:cond delay="0"/>
                                          </p:stCondLst>
                                        </p:cTn>
                                        <p:tgtEl>
                                          <p:spTgt spid="3">
                                            <p:txEl>
                                              <p:pRg st="0" end="0"/>
                                            </p:txEl>
                                          </p:spTgt>
                                        </p:tgtEl>
                                        <p:attrNameLst>
                                          <p:attrName>ppt_x</p:attrName>
                                        </p:attrNameLst>
                                      </p:cBhvr>
                                    </p:anim>
                                    <p:anim from="(-#ppt_h/2)" to="(#ppt_y)" calcmode="lin" valueType="num">
                                      <p:cBhvr>
                                        <p:cTn id="14" dur="1000" fill="hold">
                                          <p:stCondLst>
                                            <p:cond delay="0"/>
                                          </p:stCondLst>
                                        </p:cTn>
                                        <p:tgtEl>
                                          <p:spTgt spid="3">
                                            <p:txEl>
                                              <p:pRg st="0" end="0"/>
                                            </p:txEl>
                                          </p:spTgt>
                                        </p:tgtEl>
                                        <p:attrNameLst>
                                          <p:attrName>ppt_y</p:attrName>
                                        </p:attrNameLst>
                                      </p:cBhvr>
                                    </p:anim>
                                    <p:animRot by="21600000">
                                      <p:cBhvr>
                                        <p:cTn id="15" dur="1000" fill="hold">
                                          <p:stCondLst>
                                            <p:cond delay="0"/>
                                          </p:stCondLst>
                                        </p:cTn>
                                        <p:tgtEl>
                                          <p:spTgt spid="3">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1" end="1"/>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1" end="1"/>
                                            </p:txEl>
                                          </p:spTgt>
                                        </p:tgtEl>
                                        <p:attrNameLst>
                                          <p:attrName>ppt_w</p:attrName>
                                        </p:attrNameLst>
                                      </p:cBhvr>
                                    </p:anim>
                                    <p:anim by="(#ppt_w*0.50)" calcmode="lin" valueType="num">
                                      <p:cBhvr>
                                        <p:cTn id="21" dur="500" decel="50000" autoRev="1" fill="hold">
                                          <p:stCondLst>
                                            <p:cond delay="0"/>
                                          </p:stCondLst>
                                        </p:cTn>
                                        <p:tgtEl>
                                          <p:spTgt spid="3">
                                            <p:txEl>
                                              <p:pRg st="1" end="1"/>
                                            </p:txEl>
                                          </p:spTgt>
                                        </p:tgtEl>
                                        <p:attrNameLst>
                                          <p:attrName>ppt_x</p:attrName>
                                        </p:attrNameLst>
                                      </p:cBhvr>
                                    </p:anim>
                                    <p:anim from="(-#ppt_h/2)" to="(#ppt_y)" calcmode="lin" valueType="num">
                                      <p:cBhvr>
                                        <p:cTn id="22" dur="1000" fill="hold">
                                          <p:stCondLst>
                                            <p:cond delay="0"/>
                                          </p:stCondLst>
                                        </p:cTn>
                                        <p:tgtEl>
                                          <p:spTgt spid="3">
                                            <p:txEl>
                                              <p:pRg st="1" end="1"/>
                                            </p:txEl>
                                          </p:spTgt>
                                        </p:tgtEl>
                                        <p:attrNameLst>
                                          <p:attrName>ppt_y</p:attrName>
                                        </p:attrNameLst>
                                      </p:cBhvr>
                                    </p:anim>
                                    <p:animRot by="21600000">
                                      <p:cBhvr>
                                        <p:cTn id="23" dur="1000" fill="hold">
                                          <p:stCondLst>
                                            <p:cond delay="0"/>
                                          </p:stCondLst>
                                        </p:cTn>
                                        <p:tgtEl>
                                          <p:spTgt spid="3">
                                            <p:txEl>
                                              <p:pRg st="1" end="1"/>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2" end="2"/>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2" end="2"/>
                                            </p:txEl>
                                          </p:spTgt>
                                        </p:tgtEl>
                                        <p:attrNameLst>
                                          <p:attrName>ppt_w</p:attrName>
                                        </p:attrNameLst>
                                      </p:cBhvr>
                                    </p:anim>
                                    <p:anim by="(#ppt_w*0.50)" calcmode="lin" valueType="num">
                                      <p:cBhvr>
                                        <p:cTn id="29" dur="500" decel="50000" autoRev="1" fill="hold">
                                          <p:stCondLst>
                                            <p:cond delay="0"/>
                                          </p:stCondLst>
                                        </p:cTn>
                                        <p:tgtEl>
                                          <p:spTgt spid="3">
                                            <p:txEl>
                                              <p:pRg st="2" end="2"/>
                                            </p:txEl>
                                          </p:spTgt>
                                        </p:tgtEl>
                                        <p:attrNameLst>
                                          <p:attrName>ppt_x</p:attrName>
                                        </p:attrNameLst>
                                      </p:cBhvr>
                                    </p:anim>
                                    <p:anim from="(-#ppt_h/2)" to="(#ppt_y)" calcmode="lin" valueType="num">
                                      <p:cBhvr>
                                        <p:cTn id="30" dur="1000" fill="hold">
                                          <p:stCondLst>
                                            <p:cond delay="0"/>
                                          </p:stCondLst>
                                        </p:cTn>
                                        <p:tgtEl>
                                          <p:spTgt spid="3">
                                            <p:txEl>
                                              <p:pRg st="2" end="2"/>
                                            </p:txEl>
                                          </p:spTgt>
                                        </p:tgtEl>
                                        <p:attrNameLst>
                                          <p:attrName>ppt_y</p:attrName>
                                        </p:attrNameLst>
                                      </p:cBhvr>
                                    </p:anim>
                                    <p:animRot by="21600000">
                                      <p:cBhvr>
                                        <p:cTn id="31" dur="1000" fill="hold">
                                          <p:stCondLst>
                                            <p:cond delay="0"/>
                                          </p:stCondLst>
                                        </p:cTn>
                                        <p:tgtEl>
                                          <p:spTgt spid="3">
                                            <p:txEl>
                                              <p:pRg st="2" end="2"/>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3" end="3"/>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3" end="3"/>
                                            </p:txEl>
                                          </p:spTgt>
                                        </p:tgtEl>
                                        <p:attrNameLst>
                                          <p:attrName>ppt_w</p:attrName>
                                        </p:attrNameLst>
                                      </p:cBhvr>
                                    </p:anim>
                                    <p:anim by="(#ppt_w*0.50)" calcmode="lin" valueType="num">
                                      <p:cBhvr>
                                        <p:cTn id="37" dur="500" decel="50000" autoRev="1" fill="hold">
                                          <p:stCondLst>
                                            <p:cond delay="0"/>
                                          </p:stCondLst>
                                        </p:cTn>
                                        <p:tgtEl>
                                          <p:spTgt spid="3">
                                            <p:txEl>
                                              <p:pRg st="3" end="3"/>
                                            </p:txEl>
                                          </p:spTgt>
                                        </p:tgtEl>
                                        <p:attrNameLst>
                                          <p:attrName>ppt_x</p:attrName>
                                        </p:attrNameLst>
                                      </p:cBhvr>
                                    </p:anim>
                                    <p:anim from="(-#ppt_h/2)" to="(#ppt_y)" calcmode="lin" valueType="num">
                                      <p:cBhvr>
                                        <p:cTn id="38" dur="1000" fill="hold">
                                          <p:stCondLst>
                                            <p:cond delay="0"/>
                                          </p:stCondLst>
                                        </p:cTn>
                                        <p:tgtEl>
                                          <p:spTgt spid="3">
                                            <p:txEl>
                                              <p:pRg st="3" end="3"/>
                                            </p:txEl>
                                          </p:spTgt>
                                        </p:tgtEl>
                                        <p:attrNameLst>
                                          <p:attrName>ppt_y</p:attrName>
                                        </p:attrNameLst>
                                      </p:cBhvr>
                                    </p:anim>
                                    <p:animRot by="21600000">
                                      <p:cBhvr>
                                        <p:cTn id="39" dur="1000" fill="hold">
                                          <p:stCondLst>
                                            <p:cond delay="0"/>
                                          </p:stCondLst>
                                        </p:cTn>
                                        <p:tgtEl>
                                          <p:spTgt spid="3">
                                            <p:txEl>
                                              <p:pRg st="3" end="3"/>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nodeType="clickEffect">
                                  <p:stCondLst>
                                    <p:cond delay="0"/>
                                  </p:stCondLst>
                                  <p:iterate type="lt">
                                    <p:tmPct val="10000"/>
                                  </p:iterate>
                                  <p:childTnLst>
                                    <p:set>
                                      <p:cBhvr>
                                        <p:cTn id="43" dur="1" fill="hold">
                                          <p:stCondLst>
                                            <p:cond delay="0"/>
                                          </p:stCondLst>
                                        </p:cTn>
                                        <p:tgtEl>
                                          <p:spTgt spid="3">
                                            <p:txEl>
                                              <p:pRg st="4" end="4"/>
                                            </p:txEl>
                                          </p:spTgt>
                                        </p:tgtEl>
                                        <p:attrNameLst>
                                          <p:attrName>style.visibility</p:attrName>
                                        </p:attrNameLst>
                                      </p:cBhvr>
                                      <p:to>
                                        <p:strVal val="visible"/>
                                      </p:to>
                                    </p:set>
                                    <p:anim by="(-#ppt_w*2)" calcmode="lin" valueType="num">
                                      <p:cBhvr rctx="PPT">
                                        <p:cTn id="44" dur="500" autoRev="1" fill="hold">
                                          <p:stCondLst>
                                            <p:cond delay="0"/>
                                          </p:stCondLst>
                                        </p:cTn>
                                        <p:tgtEl>
                                          <p:spTgt spid="3">
                                            <p:txEl>
                                              <p:pRg st="4" end="4"/>
                                            </p:txEl>
                                          </p:spTgt>
                                        </p:tgtEl>
                                        <p:attrNameLst>
                                          <p:attrName>ppt_w</p:attrName>
                                        </p:attrNameLst>
                                      </p:cBhvr>
                                    </p:anim>
                                    <p:anim by="(#ppt_w*0.50)" calcmode="lin" valueType="num">
                                      <p:cBhvr>
                                        <p:cTn id="45" dur="500" decel="50000" autoRev="1" fill="hold">
                                          <p:stCondLst>
                                            <p:cond delay="0"/>
                                          </p:stCondLst>
                                        </p:cTn>
                                        <p:tgtEl>
                                          <p:spTgt spid="3">
                                            <p:txEl>
                                              <p:pRg st="4" end="4"/>
                                            </p:txEl>
                                          </p:spTgt>
                                        </p:tgtEl>
                                        <p:attrNameLst>
                                          <p:attrName>ppt_x</p:attrName>
                                        </p:attrNameLst>
                                      </p:cBhvr>
                                    </p:anim>
                                    <p:anim from="(-#ppt_h/2)" to="(#ppt_y)" calcmode="lin" valueType="num">
                                      <p:cBhvr>
                                        <p:cTn id="46" dur="1000" fill="hold">
                                          <p:stCondLst>
                                            <p:cond delay="0"/>
                                          </p:stCondLst>
                                        </p:cTn>
                                        <p:tgtEl>
                                          <p:spTgt spid="3">
                                            <p:txEl>
                                              <p:pRg st="4" end="4"/>
                                            </p:txEl>
                                          </p:spTgt>
                                        </p:tgtEl>
                                        <p:attrNameLst>
                                          <p:attrName>ppt_y</p:attrName>
                                        </p:attrNameLst>
                                      </p:cBhvr>
                                    </p:anim>
                                    <p:animRot by="21600000">
                                      <p:cBhvr>
                                        <p:cTn id="47" dur="1000" fill="hold">
                                          <p:stCondLst>
                                            <p:cond delay="0"/>
                                          </p:stCondLst>
                                        </p:cTn>
                                        <p:tgtEl>
                                          <p:spTgt spid="3">
                                            <p:txEl>
                                              <p:pRg st="4" end="4"/>
                                            </p:txEl>
                                          </p:spTgt>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56" presetClass="entr" presetSubtype="0" fill="hold" nodeType="clickEffect">
                                  <p:stCondLst>
                                    <p:cond delay="0"/>
                                  </p:stCondLst>
                                  <p:iterate type="lt">
                                    <p:tmPct val="10000"/>
                                  </p:iterate>
                                  <p:childTnLst>
                                    <p:set>
                                      <p:cBhvr>
                                        <p:cTn id="51" dur="1" fill="hold">
                                          <p:stCondLst>
                                            <p:cond delay="0"/>
                                          </p:stCondLst>
                                        </p:cTn>
                                        <p:tgtEl>
                                          <p:spTgt spid="3">
                                            <p:txEl>
                                              <p:pRg st="5" end="5"/>
                                            </p:txEl>
                                          </p:spTgt>
                                        </p:tgtEl>
                                        <p:attrNameLst>
                                          <p:attrName>style.visibility</p:attrName>
                                        </p:attrNameLst>
                                      </p:cBhvr>
                                      <p:to>
                                        <p:strVal val="visible"/>
                                      </p:to>
                                    </p:set>
                                    <p:anim by="(-#ppt_w*2)" calcmode="lin" valueType="num">
                                      <p:cBhvr rctx="PPT">
                                        <p:cTn id="52" dur="500" autoRev="1" fill="hold">
                                          <p:stCondLst>
                                            <p:cond delay="0"/>
                                          </p:stCondLst>
                                        </p:cTn>
                                        <p:tgtEl>
                                          <p:spTgt spid="3">
                                            <p:txEl>
                                              <p:pRg st="5" end="5"/>
                                            </p:txEl>
                                          </p:spTgt>
                                        </p:tgtEl>
                                        <p:attrNameLst>
                                          <p:attrName>ppt_w</p:attrName>
                                        </p:attrNameLst>
                                      </p:cBhvr>
                                    </p:anim>
                                    <p:anim by="(#ppt_w*0.50)" calcmode="lin" valueType="num">
                                      <p:cBhvr>
                                        <p:cTn id="53" dur="500" decel="50000" autoRev="1" fill="hold">
                                          <p:stCondLst>
                                            <p:cond delay="0"/>
                                          </p:stCondLst>
                                        </p:cTn>
                                        <p:tgtEl>
                                          <p:spTgt spid="3">
                                            <p:txEl>
                                              <p:pRg st="5" end="5"/>
                                            </p:txEl>
                                          </p:spTgt>
                                        </p:tgtEl>
                                        <p:attrNameLst>
                                          <p:attrName>ppt_x</p:attrName>
                                        </p:attrNameLst>
                                      </p:cBhvr>
                                    </p:anim>
                                    <p:anim from="(-#ppt_h/2)" to="(#ppt_y)" calcmode="lin" valueType="num">
                                      <p:cBhvr>
                                        <p:cTn id="54" dur="1000" fill="hold">
                                          <p:stCondLst>
                                            <p:cond delay="0"/>
                                          </p:stCondLst>
                                        </p:cTn>
                                        <p:tgtEl>
                                          <p:spTgt spid="3">
                                            <p:txEl>
                                              <p:pRg st="5" end="5"/>
                                            </p:txEl>
                                          </p:spTgt>
                                        </p:tgtEl>
                                        <p:attrNameLst>
                                          <p:attrName>ppt_y</p:attrName>
                                        </p:attrNameLst>
                                      </p:cBhvr>
                                    </p:anim>
                                    <p:animRot by="21600000">
                                      <p:cBhvr>
                                        <p:cTn id="55" dur="1000" fill="hold">
                                          <p:stCondLst>
                                            <p:cond delay="0"/>
                                          </p:stCondLst>
                                        </p:cTn>
                                        <p:tgtEl>
                                          <p:spTgt spid="3">
                                            <p:txEl>
                                              <p:pRg st="5" end="5"/>
                                            </p:txEl>
                                          </p:spTgt>
                                        </p:tgtEl>
                                        <p:attrNameLst>
                                          <p:attrName>r</p:attrName>
                                        </p:attrNameLst>
                                      </p:cBhvr>
                                    </p:animRo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nodeType="clickEffect">
                                  <p:stCondLst>
                                    <p:cond delay="0"/>
                                  </p:stCondLst>
                                  <p:iterate type="lt">
                                    <p:tmPct val="10000"/>
                                  </p:iterate>
                                  <p:childTnLst>
                                    <p:set>
                                      <p:cBhvr>
                                        <p:cTn id="59" dur="1" fill="hold">
                                          <p:stCondLst>
                                            <p:cond delay="0"/>
                                          </p:stCondLst>
                                        </p:cTn>
                                        <p:tgtEl>
                                          <p:spTgt spid="3">
                                            <p:txEl>
                                              <p:pRg st="6" end="6"/>
                                            </p:txEl>
                                          </p:spTgt>
                                        </p:tgtEl>
                                        <p:attrNameLst>
                                          <p:attrName>style.visibility</p:attrName>
                                        </p:attrNameLst>
                                      </p:cBhvr>
                                      <p:to>
                                        <p:strVal val="visible"/>
                                      </p:to>
                                    </p:set>
                                    <p:anim by="(-#ppt_w*2)" calcmode="lin" valueType="num">
                                      <p:cBhvr rctx="PPT">
                                        <p:cTn id="60" dur="500" autoRev="1" fill="hold">
                                          <p:stCondLst>
                                            <p:cond delay="0"/>
                                          </p:stCondLst>
                                        </p:cTn>
                                        <p:tgtEl>
                                          <p:spTgt spid="3">
                                            <p:txEl>
                                              <p:pRg st="6" end="6"/>
                                            </p:txEl>
                                          </p:spTgt>
                                        </p:tgtEl>
                                        <p:attrNameLst>
                                          <p:attrName>ppt_w</p:attrName>
                                        </p:attrNameLst>
                                      </p:cBhvr>
                                    </p:anim>
                                    <p:anim by="(#ppt_w*0.50)" calcmode="lin" valueType="num">
                                      <p:cBhvr>
                                        <p:cTn id="61" dur="500" decel="50000" autoRev="1" fill="hold">
                                          <p:stCondLst>
                                            <p:cond delay="0"/>
                                          </p:stCondLst>
                                        </p:cTn>
                                        <p:tgtEl>
                                          <p:spTgt spid="3">
                                            <p:txEl>
                                              <p:pRg st="6" end="6"/>
                                            </p:txEl>
                                          </p:spTgt>
                                        </p:tgtEl>
                                        <p:attrNameLst>
                                          <p:attrName>ppt_x</p:attrName>
                                        </p:attrNameLst>
                                      </p:cBhvr>
                                    </p:anim>
                                    <p:anim from="(-#ppt_h/2)" to="(#ppt_y)" calcmode="lin" valueType="num">
                                      <p:cBhvr>
                                        <p:cTn id="62" dur="1000" fill="hold">
                                          <p:stCondLst>
                                            <p:cond delay="0"/>
                                          </p:stCondLst>
                                        </p:cTn>
                                        <p:tgtEl>
                                          <p:spTgt spid="3">
                                            <p:txEl>
                                              <p:pRg st="6" end="6"/>
                                            </p:txEl>
                                          </p:spTgt>
                                        </p:tgtEl>
                                        <p:attrNameLst>
                                          <p:attrName>ppt_y</p:attrName>
                                        </p:attrNameLst>
                                      </p:cBhvr>
                                    </p:anim>
                                    <p:animRot by="21600000">
                                      <p:cBhvr>
                                        <p:cTn id="63" dur="1000" fill="hold">
                                          <p:stCondLst>
                                            <p:cond delay="0"/>
                                          </p:stCondLst>
                                        </p:cTn>
                                        <p:tgtEl>
                                          <p:spTgt spid="3">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Fonctionnement </a:t>
            </a:r>
            <a:endParaRPr lang="fr-FR" dirty="0"/>
          </a:p>
        </p:txBody>
      </p:sp>
      <p:sp>
        <p:nvSpPr>
          <p:cNvPr id="3" name="Espace réservé du contenu 2"/>
          <p:cNvSpPr>
            <a:spLocks noGrp="1"/>
          </p:cNvSpPr>
          <p:nvPr>
            <p:ph idx="1"/>
          </p:nvPr>
        </p:nvSpPr>
        <p:spPr>
          <a:xfrm>
            <a:off x="898663" y="1124744"/>
            <a:ext cx="8229600" cy="5184576"/>
          </a:xfrm>
        </p:spPr>
        <p:txBody>
          <a:bodyPr>
            <a:normAutofit lnSpcReduction="10000"/>
          </a:bodyPr>
          <a:lstStyle/>
          <a:p>
            <a:r>
              <a:rPr lang="fr-FR" sz="2800" dirty="0"/>
              <a:t>Un bloc </a:t>
            </a:r>
            <a:r>
              <a:rPr lang="fr-FR" sz="2800" b="1" dirty="0"/>
              <a:t>case</a:t>
            </a:r>
            <a:r>
              <a:rPr lang="fr-FR" sz="2800" dirty="0"/>
              <a:t> permet d'exécuter au plus une des instructions ou bloc d'instructions présents dans le bloc (ce qui signifie que si l'un des cas est réalisé, l'instruction ou bloc d'instructions qui lui correspond sera exécutée, mais que rien ne sera exécuté si aucun des cas n'est réalisé). Les </a:t>
            </a:r>
            <a:r>
              <a:rPr lang="fr-FR" sz="2800" b="1" i="1" dirty="0"/>
              <a:t>cas1</a:t>
            </a:r>
            <a:r>
              <a:rPr lang="fr-FR" sz="2800" i="1" dirty="0"/>
              <a:t>, </a:t>
            </a:r>
            <a:r>
              <a:rPr lang="fr-FR" sz="2800" b="1" i="1" dirty="0"/>
              <a:t>cas2</a:t>
            </a:r>
            <a:r>
              <a:rPr lang="fr-FR" sz="2800" i="1" dirty="0"/>
              <a:t> ... </a:t>
            </a:r>
            <a:r>
              <a:rPr lang="fr-FR" sz="2800" b="1" i="1" dirty="0" err="1"/>
              <a:t>casn</a:t>
            </a:r>
            <a:r>
              <a:rPr lang="fr-FR" sz="2800" b="1" dirty="0"/>
              <a:t> </a:t>
            </a:r>
            <a:r>
              <a:rPr lang="fr-FR" sz="2800" dirty="0"/>
              <a:t>permettent de spécifier des valeurs, ou des intervalles de valeurs, ou une liste de ces derniers séparés par des virgules. Si la valeur de </a:t>
            </a:r>
            <a:r>
              <a:rPr lang="fr-FR" sz="2800" b="1" i="1" dirty="0" err="1"/>
              <a:t>variable_ordinale</a:t>
            </a:r>
            <a:r>
              <a:rPr lang="fr-FR" sz="2800" dirty="0"/>
              <a:t> est dans l'un de ces cas, l'instruction ou le bloc d'instructions correspondant est alors exécuté (celle ou celui qui suit immédiatement l'énoncé du cas</a:t>
            </a:r>
            <a:r>
              <a:rPr lang="fr-FR" sz="2800" dirty="0" smtClean="0"/>
              <a:t>)..</a:t>
            </a:r>
            <a:endParaRPr lang="fr-FR" sz="2800" dirty="0"/>
          </a:p>
        </p:txBody>
      </p:sp>
    </p:spTree>
    <p:extLst>
      <p:ext uri="{BB962C8B-B14F-4D97-AF65-F5344CB8AC3E}">
        <p14:creationId xmlns:p14="http://schemas.microsoft.com/office/powerpoint/2010/main" xmlns="" val="3995598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Fonctionnement </a:t>
            </a:r>
            <a:endParaRPr lang="fr-FR" dirty="0"/>
          </a:p>
        </p:txBody>
      </p:sp>
      <p:sp>
        <p:nvSpPr>
          <p:cNvPr id="3" name="Espace réservé du contenu 2"/>
          <p:cNvSpPr>
            <a:spLocks noGrp="1"/>
          </p:cNvSpPr>
          <p:nvPr>
            <p:ph idx="1"/>
          </p:nvPr>
        </p:nvSpPr>
        <p:spPr>
          <a:xfrm>
            <a:off x="914400" y="1340768"/>
            <a:ext cx="8229600" cy="4781128"/>
          </a:xfrm>
        </p:spPr>
        <p:txBody>
          <a:bodyPr>
            <a:normAutofit lnSpcReduction="10000"/>
          </a:bodyPr>
          <a:lstStyle/>
          <a:p>
            <a:r>
              <a:rPr lang="fr-FR" sz="2800" dirty="0"/>
              <a:t>Vous pouvez en outre spécifier un cas "complémentaire", désigné par </a:t>
            </a:r>
            <a:r>
              <a:rPr lang="fr-FR" sz="2800" b="1" dirty="0" err="1"/>
              <a:t>else</a:t>
            </a:r>
            <a:r>
              <a:rPr lang="fr-FR" sz="2800" dirty="0"/>
              <a:t>, et qui permet de donner une instruction ou un bloc d'instruction exécuté si aucun des autres cas n'est réalisé (notez qu'il n'y a pas de ':' entre </a:t>
            </a:r>
            <a:r>
              <a:rPr lang="fr-FR" sz="2800" b="1" dirty="0" err="1"/>
              <a:t>else</a:t>
            </a:r>
            <a:r>
              <a:rPr lang="fr-FR" sz="2800" dirty="0"/>
              <a:t> et l'instruction ou le bloc d'instructions correspondant). Comprenez bien ici que l'instruction présente après </a:t>
            </a:r>
            <a:r>
              <a:rPr lang="fr-FR" sz="2800" b="1" dirty="0" err="1"/>
              <a:t>else</a:t>
            </a:r>
            <a:r>
              <a:rPr lang="fr-FR" sz="2800" dirty="0"/>
              <a:t> n'est pas exécutée si un des autres cas est exécuté, mais exécutée dans le cas contraire : ceci permet de s'assurer que toutes les valeurs possibles pour la donnée seront couvertes</a:t>
            </a:r>
          </a:p>
        </p:txBody>
      </p:sp>
    </p:spTree>
    <p:extLst>
      <p:ext uri="{BB962C8B-B14F-4D97-AF65-F5344CB8AC3E}">
        <p14:creationId xmlns:p14="http://schemas.microsoft.com/office/powerpoint/2010/main" xmlns="" val="1107443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Exemple illustratif</a:t>
            </a:r>
            <a:endParaRPr lang="fr-FR" dirty="0"/>
          </a:p>
        </p:txBody>
      </p:sp>
      <p:sp>
        <p:nvSpPr>
          <p:cNvPr id="3" name="Espace réservé du contenu 2"/>
          <p:cNvSpPr>
            <a:spLocks noGrp="1"/>
          </p:cNvSpPr>
          <p:nvPr>
            <p:ph idx="1"/>
          </p:nvPr>
        </p:nvSpPr>
        <p:spPr>
          <a:xfrm>
            <a:off x="1331640" y="1268760"/>
            <a:ext cx="7498080" cy="4800600"/>
          </a:xfrm>
        </p:spPr>
        <p:txBody>
          <a:bodyPr>
            <a:normAutofit/>
          </a:bodyPr>
          <a:lstStyle/>
          <a:p>
            <a:pPr marL="82296" indent="0">
              <a:buNone/>
            </a:pPr>
            <a:r>
              <a:rPr lang="fr-FR" b="1" dirty="0" smtClean="0"/>
              <a:t>                            </a:t>
            </a:r>
          </a:p>
          <a:p>
            <a:pPr marL="82296" indent="0">
              <a:buNone/>
            </a:pPr>
            <a:r>
              <a:rPr lang="fr-FR" b="1" i="1" dirty="0" smtClean="0"/>
              <a:t>Case </a:t>
            </a:r>
            <a:r>
              <a:rPr lang="fr-FR" b="1" i="1" dirty="0" err="1" smtClean="0"/>
              <a:t>Code_wilaya</a:t>
            </a:r>
            <a:r>
              <a:rPr lang="fr-FR" b="1" i="1" dirty="0" smtClean="0"/>
              <a:t> of</a:t>
            </a:r>
          </a:p>
          <a:p>
            <a:pPr marL="82296" indent="0">
              <a:buNone/>
            </a:pPr>
            <a:r>
              <a:rPr lang="fr-FR" b="1" i="1" dirty="0" smtClean="0"/>
              <a:t>1: </a:t>
            </a:r>
            <a:r>
              <a:rPr lang="fr-FR" b="1" i="1" dirty="0" err="1" smtClean="0"/>
              <a:t>Showmessage</a:t>
            </a:r>
            <a:r>
              <a:rPr lang="fr-FR" b="1" i="1" dirty="0" smtClean="0"/>
              <a:t>(‘ Wilaya </a:t>
            </a:r>
            <a:r>
              <a:rPr lang="fr-FR" b="1" i="1" dirty="0" err="1" smtClean="0"/>
              <a:t>adrar</a:t>
            </a:r>
            <a:r>
              <a:rPr lang="fr-FR" b="1" i="1" dirty="0" smtClean="0"/>
              <a:t>’);</a:t>
            </a:r>
          </a:p>
          <a:p>
            <a:pPr marL="82296" indent="0">
              <a:buNone/>
            </a:pPr>
            <a:r>
              <a:rPr lang="fr-FR" b="1" i="1" dirty="0" smtClean="0"/>
              <a:t>2:Showmessage(‘Wilaya </a:t>
            </a:r>
            <a:r>
              <a:rPr lang="fr-FR" b="1" i="1" dirty="0" err="1" smtClean="0"/>
              <a:t>chlef</a:t>
            </a:r>
            <a:r>
              <a:rPr lang="fr-FR" b="1" i="1" dirty="0" smtClean="0"/>
              <a:t>’);</a:t>
            </a:r>
          </a:p>
          <a:p>
            <a:pPr marL="82296" indent="0">
              <a:buNone/>
            </a:pPr>
            <a:r>
              <a:rPr lang="fr-FR" b="1" i="1" dirty="0" smtClean="0"/>
              <a:t>16:Showmessge(‘Wilaya </a:t>
            </a:r>
            <a:r>
              <a:rPr lang="fr-FR" b="1" i="1" dirty="0" err="1" smtClean="0"/>
              <a:t>alger</a:t>
            </a:r>
            <a:r>
              <a:rPr lang="fr-FR" b="1" i="1" dirty="0" smtClean="0"/>
              <a:t>’); </a:t>
            </a:r>
          </a:p>
          <a:p>
            <a:pPr marL="82296" indent="0">
              <a:buNone/>
            </a:pPr>
            <a:r>
              <a:rPr lang="fr-FR" b="1" i="1" dirty="0" smtClean="0"/>
              <a:t> </a:t>
            </a:r>
            <a:r>
              <a:rPr lang="fr-FR" b="1" i="1" dirty="0" err="1" smtClean="0"/>
              <a:t>else</a:t>
            </a:r>
            <a:r>
              <a:rPr lang="fr-FR" b="1" i="1" dirty="0" smtClean="0"/>
              <a:t> </a:t>
            </a:r>
            <a:r>
              <a:rPr lang="fr-FR" b="1" i="1" dirty="0" err="1" smtClean="0"/>
              <a:t>showmessage</a:t>
            </a:r>
            <a:r>
              <a:rPr lang="fr-FR" b="1" i="1" dirty="0" smtClean="0"/>
              <a:t>(‘wilaya inconnue’);</a:t>
            </a:r>
            <a:endParaRPr lang="fr-FR" b="1" i="1" dirty="0"/>
          </a:p>
        </p:txBody>
      </p:sp>
    </p:spTree>
    <p:extLst>
      <p:ext uri="{BB962C8B-B14F-4D97-AF65-F5344CB8AC3E}">
        <p14:creationId xmlns:p14="http://schemas.microsoft.com/office/powerpoint/2010/main" xmlns="" val="1899855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Intérêt et avantages</a:t>
            </a:r>
            <a:endParaRPr lang="fr-FR" dirty="0"/>
          </a:p>
        </p:txBody>
      </p:sp>
      <p:sp>
        <p:nvSpPr>
          <p:cNvPr id="3" name="Espace réservé du contenu 2"/>
          <p:cNvSpPr>
            <a:spLocks noGrp="1"/>
          </p:cNvSpPr>
          <p:nvPr>
            <p:ph idx="1"/>
          </p:nvPr>
        </p:nvSpPr>
        <p:spPr>
          <a:xfrm>
            <a:off x="1435608" y="1340768"/>
            <a:ext cx="7498080" cy="3096344"/>
          </a:xfrm>
        </p:spPr>
        <p:txBody>
          <a:bodyPr>
            <a:normAutofit fontScale="92500"/>
          </a:bodyPr>
          <a:lstStyle/>
          <a:p>
            <a:pPr marL="82296" indent="0">
              <a:buNone/>
            </a:pPr>
            <a:r>
              <a:rPr lang="fr-FR" b="1" dirty="0" smtClean="0"/>
              <a:t/>
            </a:r>
            <a:br>
              <a:rPr lang="fr-FR" b="1" dirty="0" smtClean="0"/>
            </a:br>
            <a:r>
              <a:rPr lang="fr-FR" sz="4400" dirty="0"/>
              <a:t>L'intérêt du case d'éviter une multitude de tests, et donc de gagner du temps de calcul, de la lisibilité et de raccourcir le code.</a:t>
            </a:r>
            <a:endParaRPr lang="fr-FR" sz="4400" i="1" dirty="0"/>
          </a:p>
        </p:txBody>
      </p:sp>
    </p:spTree>
    <p:extLst>
      <p:ext uri="{BB962C8B-B14F-4D97-AF65-F5344CB8AC3E}">
        <p14:creationId xmlns:p14="http://schemas.microsoft.com/office/powerpoint/2010/main" xmlns="" val="208087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Exercices</a:t>
            </a:r>
            <a:endParaRPr lang="fr-FR" dirty="0"/>
          </a:p>
        </p:txBody>
      </p:sp>
      <p:sp>
        <p:nvSpPr>
          <p:cNvPr id="3" name="Espace réservé du contenu 2"/>
          <p:cNvSpPr>
            <a:spLocks noGrp="1"/>
          </p:cNvSpPr>
          <p:nvPr>
            <p:ph idx="1"/>
          </p:nvPr>
        </p:nvSpPr>
        <p:spPr>
          <a:xfrm>
            <a:off x="1115616" y="1268760"/>
            <a:ext cx="7997868" cy="5141168"/>
          </a:xfrm>
        </p:spPr>
        <p:txBody>
          <a:bodyPr>
            <a:noAutofit/>
          </a:bodyPr>
          <a:lstStyle/>
          <a:p>
            <a:pPr marL="82296" indent="0">
              <a:buNone/>
            </a:pPr>
            <a:r>
              <a:rPr lang="fr-FR" sz="2400" dirty="0"/>
              <a:t>Ecrire un programme qui affiche ce menu : </a:t>
            </a:r>
          </a:p>
          <a:p>
            <a:r>
              <a:rPr lang="fr-FR" sz="2400" dirty="0"/>
              <a:t>Effectuer une multiplication</a:t>
            </a:r>
          </a:p>
          <a:p>
            <a:r>
              <a:rPr lang="fr-FR" sz="2400" dirty="0"/>
              <a:t>Effectuer une addition</a:t>
            </a:r>
          </a:p>
          <a:p>
            <a:r>
              <a:rPr lang="fr-FR" sz="2400" dirty="0"/>
              <a:t>Effectuer une soustraction</a:t>
            </a:r>
          </a:p>
          <a:p>
            <a:r>
              <a:rPr lang="fr-FR" sz="2400" dirty="0"/>
              <a:t>Effectuer une division</a:t>
            </a:r>
          </a:p>
          <a:p>
            <a:pPr marL="82296" indent="0">
              <a:buNone/>
            </a:pPr>
            <a:r>
              <a:rPr lang="fr-FR" sz="2400" dirty="0"/>
              <a:t>Puis suivant le choix de l'utilisateur </a:t>
            </a:r>
            <a:r>
              <a:rPr lang="fr-FR" sz="2400" dirty="0" smtClean="0"/>
              <a:t>, afficher </a:t>
            </a:r>
            <a:r>
              <a:rPr lang="fr-FR" sz="2400" dirty="0"/>
              <a:t>un message lui indiquant l'opération qu'il a choisie en respectant le modèle : </a:t>
            </a:r>
            <a:r>
              <a:rPr lang="fr-FR" sz="2400" i="1" dirty="0"/>
              <a:t>'Vous avez choisi une multiplication/division etc</a:t>
            </a:r>
            <a:r>
              <a:rPr lang="fr-FR" sz="2400" i="1" dirty="0" smtClean="0"/>
              <a:t>...‘</a:t>
            </a:r>
          </a:p>
          <a:p>
            <a:pPr marL="82296" indent="0">
              <a:buNone/>
            </a:pPr>
            <a:endParaRPr lang="fr-FR" sz="2400" i="1" dirty="0"/>
          </a:p>
          <a:p>
            <a:pPr marL="82296" indent="0">
              <a:buNone/>
            </a:pPr>
            <a:r>
              <a:rPr lang="fr-FR" sz="2400" b="1" i="1" u="sng" dirty="0" smtClean="0"/>
              <a:t>Nb</a:t>
            </a:r>
            <a:r>
              <a:rPr lang="fr-FR" sz="2400" i="1" smtClean="0"/>
              <a:t>: élaborer </a:t>
            </a:r>
            <a:r>
              <a:rPr lang="fr-FR" sz="2400" i="1" dirty="0" smtClean="0"/>
              <a:t>ce programme avec une deuxième méthodes ( pas de Case) , La durée de réponse 10 minute sur feuille.</a:t>
            </a:r>
            <a:r>
              <a:rPr lang="fr-FR" sz="2400" b="1" dirty="0">
                <a:effectLst>
                  <a:outerShdw blurRad="38100" dist="38100" dir="2700000" algn="tl">
                    <a:srgbClr val="000000">
                      <a:alpha val="43137"/>
                    </a:srgbClr>
                  </a:outerShdw>
                </a:effectLst>
              </a:rPr>
              <a:t/>
            </a:r>
            <a:br>
              <a:rPr lang="fr-FR" sz="2400" b="1" dirty="0">
                <a:effectLst>
                  <a:outerShdw blurRad="38100" dist="38100" dir="2700000" algn="tl">
                    <a:srgbClr val="000000">
                      <a:alpha val="43137"/>
                    </a:srgbClr>
                  </a:outerShdw>
                </a:effectLst>
              </a:rPr>
            </a:br>
            <a:endParaRPr lang="fr-FR" sz="2400" b="1" dirty="0">
              <a:effectLst>
                <a:outerShdw blurRad="38100" dist="38100" dir="2700000" algn="tl">
                  <a:srgbClr val="000000">
                    <a:alpha val="43137"/>
                  </a:srgbClr>
                </a:outerShdw>
              </a:effectLst>
            </a:endParaRPr>
          </a:p>
          <a:p>
            <a:pPr marL="0" indent="0">
              <a:buNone/>
            </a:pPr>
            <a:r>
              <a:rPr lang="fr-FR" sz="2400" dirty="0" smtClean="0"/>
              <a:t>.</a:t>
            </a:r>
            <a:endParaRPr lang="fr-FR" sz="2400" dirty="0"/>
          </a:p>
        </p:txBody>
      </p:sp>
    </p:spTree>
    <p:extLst>
      <p:ext uri="{BB962C8B-B14F-4D97-AF65-F5344CB8AC3E}">
        <p14:creationId xmlns:p14="http://schemas.microsoft.com/office/powerpoint/2010/main" xmlns="" val="294551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circle(in)">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circle(in)">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circle(in)">
                                      <p:cBhvr>
                                        <p:cTn id="4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Exercices</a:t>
            </a:r>
          </a:p>
        </p:txBody>
      </p:sp>
      <p:sp>
        <p:nvSpPr>
          <p:cNvPr id="3" name="Content Placeholder 2"/>
          <p:cNvSpPr>
            <a:spLocks noGrp="1"/>
          </p:cNvSpPr>
          <p:nvPr>
            <p:ph idx="1"/>
          </p:nvPr>
        </p:nvSpPr>
        <p:spPr/>
        <p:txBody>
          <a:bodyPr/>
          <a:lstStyle/>
          <a:p>
            <a:r>
              <a:rPr lang="fr-FR" dirty="0" smtClean="0">
                <a:latin typeface="Times New Roman" pitchFamily="18" charset="0"/>
                <a:cs typeface="Times New Roman" pitchFamily="18" charset="0"/>
              </a:rPr>
              <a:t>Ecrire une application qui:</a:t>
            </a:r>
          </a:p>
          <a:p>
            <a:r>
              <a:rPr lang="fr-FR" dirty="0" smtClean="0">
                <a:latin typeface="Times New Roman" pitchFamily="18" charset="0"/>
                <a:cs typeface="Times New Roman" pitchFamily="18" charset="0"/>
              </a:rPr>
              <a:t>En lui saisissant ou en choisissant le jour de semaine, il nous donne son ordre dans la semaine,</a:t>
            </a:r>
          </a:p>
          <a:p>
            <a:r>
              <a:rPr lang="fr-FR" dirty="0" smtClean="0">
                <a:latin typeface="Times New Roman" pitchFamily="18" charset="0"/>
                <a:cs typeface="Times New Roman" pitchFamily="18" charset="0"/>
              </a:rPr>
              <a:t>Par exemple: Dimanche est le 1</a:t>
            </a:r>
            <a:r>
              <a:rPr lang="fr-FR" baseline="30000" dirty="0" smtClean="0">
                <a:latin typeface="Times New Roman" pitchFamily="18" charset="0"/>
                <a:cs typeface="Times New Roman" pitchFamily="18" charset="0"/>
              </a:rPr>
              <a:t>er</a:t>
            </a:r>
            <a:r>
              <a:rPr lang="fr-FR" dirty="0" smtClean="0">
                <a:latin typeface="Times New Roman" pitchFamily="18" charset="0"/>
                <a:cs typeface="Times New Roman" pitchFamily="18" charset="0"/>
              </a:rPr>
              <a:t> jour de </a:t>
            </a:r>
            <a:r>
              <a:rPr lang="fr-FR" smtClean="0">
                <a:latin typeface="Times New Roman" pitchFamily="18" charset="0"/>
                <a:cs typeface="Times New Roman" pitchFamily="18" charset="0"/>
              </a:rPr>
              <a:t>la semaine </a:t>
            </a:r>
            <a:endParaRPr lang="fr-FR" dirty="0">
              <a:latin typeface="Times New Roman" pitchFamily="18" charset="0"/>
              <a:cs typeface="Times New Roman" pitchFamily="18" charset="0"/>
            </a:endParaRPr>
          </a:p>
        </p:txBody>
      </p:sp>
    </p:spTree>
    <p:extLst>
      <p:ext uri="{BB962C8B-B14F-4D97-AF65-F5344CB8AC3E}">
        <p14:creationId xmlns:p14="http://schemas.microsoft.com/office/powerpoint/2010/main" xmlns="" val="22665836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463</Words>
  <Application>Microsoft Office PowerPoint</Application>
  <PresentationFormat>Affichage à l'écran (4:3)</PresentationFormat>
  <Paragraphs>40</Paragraphs>
  <Slides>9</Slides>
  <Notes>0</Notes>
  <HiddenSlides>0</HiddenSlides>
  <MMClips>0</MMClips>
  <ScaleCrop>false</ScaleCrop>
  <HeadingPairs>
    <vt:vector size="4" baseType="variant">
      <vt:variant>
        <vt:lpstr>Thème</vt:lpstr>
      </vt:variant>
      <vt:variant>
        <vt:i4>1</vt:i4>
      </vt:variant>
      <vt:variant>
        <vt:lpstr>Titres des diapositives</vt:lpstr>
      </vt:variant>
      <vt:variant>
        <vt:i4>9</vt:i4>
      </vt:variant>
    </vt:vector>
  </HeadingPairs>
  <TitlesOfParts>
    <vt:vector size="10" baseType="lpstr">
      <vt:lpstr>Solstice</vt:lpstr>
      <vt:lpstr>Le Bloc Case</vt:lpstr>
      <vt:lpstr>Définition </vt:lpstr>
      <vt:lpstr>Syntaxe</vt:lpstr>
      <vt:lpstr>Fonctionnement </vt:lpstr>
      <vt:lpstr>Fonctionnement </vt:lpstr>
      <vt:lpstr>Exemple illustratif</vt:lpstr>
      <vt:lpstr>Intérêt et avantages</vt:lpstr>
      <vt:lpstr>Exercices</vt:lpstr>
      <vt:lpstr>Exercices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Boucle Repeat</dc:title>
  <dc:creator>ismail LALLALI</dc:creator>
  <cp:lastModifiedBy>pc</cp:lastModifiedBy>
  <cp:revision>24</cp:revision>
  <dcterms:created xsi:type="dcterms:W3CDTF">2014-02-09T09:12:51Z</dcterms:created>
  <dcterms:modified xsi:type="dcterms:W3CDTF">2014-04-23T17:01:39Z</dcterms:modified>
</cp:coreProperties>
</file>