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Style moyen 1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18" autoAdjust="0"/>
  </p:normalViewPr>
  <p:slideViewPr>
    <p:cSldViewPr>
      <p:cViewPr>
        <p:scale>
          <a:sx n="70" d="100"/>
          <a:sy n="70" d="100"/>
        </p:scale>
        <p:origin x="-486" y="-90"/>
      </p:cViewPr>
      <p:guideLst>
        <p:guide orient="horz" pos="2160"/>
        <p:guide pos="2880"/>
      </p:guideLst>
    </p:cSldViewPr>
  </p:slideViewPr>
  <p:outlineViewPr>
    <p:cViewPr>
      <p:scale>
        <a:sx n="33" d="100"/>
        <a:sy n="33" d="100"/>
      </p:scale>
      <p:origin x="0" y="6719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C48258F-1655-4C38-84CC-96ED051BD85A}"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1A2220-C2CD-4465-B6FB-3AE0040150EC}"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48258F-1655-4C38-84CC-96ED051BD85A}" type="datetimeFigureOut">
              <a:rPr lang="fr-FR" smtClean="0"/>
              <a:pPr/>
              <a:t>13/12/2016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1A2220-C2CD-4465-B6FB-3AE0040150EC}"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a:bodyPr>
          <a:lstStyle/>
          <a:p>
            <a:r>
              <a:rPr lang="fr-FR" sz="4800" dirty="0" smtClean="0">
                <a:solidFill>
                  <a:schemeClr val="bg1"/>
                </a:solidFill>
                <a:latin typeface="+mn-lt"/>
              </a:rPr>
              <a:t>Méthodes de fractionnement</a:t>
            </a:r>
            <a:endParaRPr lang="fr-FR" sz="4800" dirty="0">
              <a:solidFill>
                <a:schemeClr val="bg1"/>
              </a:solidFill>
              <a:latin typeface="+mn-lt"/>
            </a:endParaRPr>
          </a:p>
        </p:txBody>
      </p:sp>
      <p:sp>
        <p:nvSpPr>
          <p:cNvPr id="3" name="Rectangle 2"/>
          <p:cNvSpPr/>
          <p:nvPr/>
        </p:nvSpPr>
        <p:spPr>
          <a:xfrm>
            <a:off x="3286116" y="285728"/>
            <a:ext cx="2380139" cy="369332"/>
          </a:xfrm>
          <a:prstGeom prst="rect">
            <a:avLst/>
          </a:prstGeom>
        </p:spPr>
        <p:txBody>
          <a:bodyPr wrap="none">
            <a:spAutoFit/>
          </a:bodyPr>
          <a:lstStyle/>
          <a:p>
            <a:pPr algn="ctr"/>
            <a:r>
              <a:rPr lang="fr-FR" dirty="0" smtClean="0">
                <a:solidFill>
                  <a:schemeClr val="bg1"/>
                </a:solidFill>
              </a:rPr>
              <a:t>Université de Ghardaïa </a:t>
            </a:r>
            <a:endParaRPr lang="fr-FR" dirty="0">
              <a:solidFill>
                <a:schemeClr val="bg1"/>
              </a:solidFill>
            </a:endParaRPr>
          </a:p>
        </p:txBody>
      </p:sp>
      <p:sp>
        <p:nvSpPr>
          <p:cNvPr id="4" name="Rectangle 3"/>
          <p:cNvSpPr>
            <a:spLocks noChangeArrowheads="1"/>
          </p:cNvSpPr>
          <p:nvPr/>
        </p:nvSpPr>
        <p:spPr bwMode="auto">
          <a:xfrm>
            <a:off x="285720" y="928670"/>
            <a:ext cx="4919873"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bg1"/>
                </a:solidFill>
                <a:effectLst/>
                <a:latin typeface="Times New Roman" pitchFamily="18" charset="0"/>
                <a:cs typeface="Times New Roman" pitchFamily="18" charset="0"/>
              </a:rPr>
              <a:t>Faculté des Sciences de la Nature                                                 </a:t>
            </a:r>
            <a:endParaRPr kumimoji="0" lang="fr-FR" sz="1200" b="0"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et de Vie et Sciences de la Terre et de l</a:t>
            </a:r>
            <a:r>
              <a:rPr kumimoji="0" lang="fr-FR" sz="1400" b="1" i="0" u="none" strike="noStrike" cap="none" normalizeH="0" baseline="0" dirty="0" smtClean="0">
                <a:ln>
                  <a:noFill/>
                </a:ln>
                <a:solidFill>
                  <a:schemeClr val="bg1"/>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Univers</a:t>
            </a:r>
            <a:endParaRPr kumimoji="0" lang="fr-FR" sz="2000" b="0" i="0" u="none" strike="noStrike" cap="none" normalizeH="0" baseline="0" dirty="0" smtClean="0">
              <a:ln>
                <a:noFill/>
              </a:ln>
              <a:solidFill>
                <a:schemeClr val="bg1"/>
              </a:solidFill>
              <a:effectLst/>
              <a:latin typeface="Arial" pitchFamily="34" charset="0"/>
              <a:cs typeface="Arial" pitchFamily="34" charset="0"/>
            </a:endParaRPr>
          </a:p>
        </p:txBody>
      </p:sp>
      <p:sp>
        <p:nvSpPr>
          <p:cNvPr id="6" name="Rectangle 5"/>
          <p:cNvSpPr/>
          <p:nvPr/>
        </p:nvSpPr>
        <p:spPr>
          <a:xfrm>
            <a:off x="4929190" y="4857760"/>
            <a:ext cx="3684342" cy="369332"/>
          </a:xfrm>
          <a:prstGeom prst="rect">
            <a:avLst/>
          </a:prstGeom>
        </p:spPr>
        <p:txBody>
          <a:bodyPr wrap="none">
            <a:spAutoFit/>
          </a:bodyPr>
          <a:lstStyle/>
          <a:p>
            <a:pPr algn="ctr"/>
            <a:r>
              <a:rPr lang="fr-FR" dirty="0" smtClean="0">
                <a:solidFill>
                  <a:schemeClr val="bg1"/>
                </a:solidFill>
              </a:rPr>
              <a:t>Présenté par Mme HAMID OUDJANA </a:t>
            </a:r>
            <a:endParaRPr lang="fr-FR"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928662" y="2214554"/>
            <a:ext cx="7500990" cy="707886"/>
          </a:xfrm>
          <a:prstGeom prst="rect">
            <a:avLst/>
          </a:prstGeom>
          <a:noFill/>
        </p:spPr>
        <p:txBody>
          <a:bodyPr wrap="square" rtlCol="0">
            <a:spAutoFit/>
          </a:bodyPr>
          <a:lstStyle/>
          <a:p>
            <a:pPr algn="ctr"/>
            <a:r>
              <a:rPr lang="fr-FR" sz="4000" b="1" dirty="0" smtClean="0">
                <a:solidFill>
                  <a:schemeClr val="bg1"/>
                </a:solidFill>
              </a:rPr>
              <a:t>1) Méthodes de filtration</a:t>
            </a:r>
            <a:endParaRPr lang="fr-FR" sz="4000" b="1"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rPr>
              <a:t>1/Définition</a:t>
            </a:r>
            <a:endParaRPr lang="fr-FR" b="1" dirty="0">
              <a:solidFill>
                <a:schemeClr val="bg1"/>
              </a:solidFill>
            </a:endParaRPr>
          </a:p>
        </p:txBody>
      </p:sp>
      <p:sp>
        <p:nvSpPr>
          <p:cNvPr id="3" name="Espace réservé du contenu 2"/>
          <p:cNvSpPr>
            <a:spLocks noGrp="1"/>
          </p:cNvSpPr>
          <p:nvPr>
            <p:ph idx="1"/>
          </p:nvPr>
        </p:nvSpPr>
        <p:spPr>
          <a:xfrm>
            <a:off x="214282" y="1600200"/>
            <a:ext cx="8715436" cy="4525963"/>
          </a:xfrm>
        </p:spPr>
        <p:txBody>
          <a:bodyPr>
            <a:normAutofit lnSpcReduction="10000"/>
          </a:bodyPr>
          <a:lstStyle/>
          <a:p>
            <a:pPr>
              <a:buNone/>
            </a:pPr>
            <a:r>
              <a:rPr lang="fr-FR" dirty="0" smtClean="0">
                <a:solidFill>
                  <a:schemeClr val="bg1"/>
                </a:solidFill>
              </a:rPr>
              <a:t>    La </a:t>
            </a:r>
            <a:r>
              <a:rPr lang="fr-FR" dirty="0">
                <a:solidFill>
                  <a:schemeClr val="bg1"/>
                </a:solidFill>
              </a:rPr>
              <a:t>filtration est </a:t>
            </a:r>
            <a:r>
              <a:rPr lang="fr-FR" u="sng" dirty="0">
                <a:solidFill>
                  <a:schemeClr val="bg1"/>
                </a:solidFill>
              </a:rPr>
              <a:t>la séparation d’un corps solide d’un liquide</a:t>
            </a:r>
            <a:r>
              <a:rPr lang="fr-FR" dirty="0">
                <a:solidFill>
                  <a:schemeClr val="bg1"/>
                </a:solidFill>
              </a:rPr>
              <a:t> (particules en suspension dans un fluide) ou </a:t>
            </a:r>
            <a:r>
              <a:rPr lang="fr-FR" u="sng" dirty="0">
                <a:solidFill>
                  <a:schemeClr val="bg1"/>
                </a:solidFill>
              </a:rPr>
              <a:t>la séparation d’un corps solide d’un gaz,</a:t>
            </a:r>
            <a:r>
              <a:rPr lang="fr-FR" dirty="0">
                <a:solidFill>
                  <a:schemeClr val="bg1"/>
                </a:solidFill>
              </a:rPr>
              <a:t> un filtre est une surface poreuse dont les pores doivent être plus petits que les particules de substance solide à filtrer. </a:t>
            </a:r>
            <a:endParaRPr lang="fr-FR" dirty="0" smtClean="0">
              <a:solidFill>
                <a:schemeClr val="bg1"/>
              </a:solidFill>
            </a:endParaRPr>
          </a:p>
          <a:p>
            <a:pPr>
              <a:buNone/>
            </a:pPr>
            <a:r>
              <a:rPr lang="fr-FR" dirty="0" smtClean="0"/>
              <a:t>    </a:t>
            </a:r>
            <a:r>
              <a:rPr lang="fr-FR" u="sng" dirty="0" smtClean="0">
                <a:solidFill>
                  <a:schemeClr val="bg1"/>
                </a:solidFill>
              </a:rPr>
              <a:t>Pour </a:t>
            </a:r>
            <a:r>
              <a:rPr lang="fr-FR" u="sng" dirty="0">
                <a:solidFill>
                  <a:schemeClr val="bg1"/>
                </a:solidFill>
              </a:rPr>
              <a:t>pouvoir filtrer, il faut qu’il y ait une différence de pression entre l’entrée et la sortie du </a:t>
            </a:r>
            <a:r>
              <a:rPr lang="fr-FR" u="sng" dirty="0" smtClean="0">
                <a:solidFill>
                  <a:schemeClr val="bg1"/>
                </a:solidFill>
              </a:rPr>
              <a:t>filtre.</a:t>
            </a:r>
            <a:endParaRPr lang="fr-FR" u="sng" dirty="0">
              <a:solidFill>
                <a:schemeClr val="bg1"/>
              </a:solidFill>
            </a:endParaRPr>
          </a:p>
          <a:p>
            <a:pPr>
              <a:buNone/>
            </a:pPr>
            <a:endParaRPr lang="fr-FR" dirty="0">
              <a:solidFill>
                <a:schemeClr val="bg1"/>
              </a:solidFill>
            </a:endParaRPr>
          </a:p>
          <a:p>
            <a:endParaRPr lang="fr-F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rPr>
              <a:t>2/Différents types de filtration </a:t>
            </a:r>
            <a:endParaRPr lang="fr-FR" b="1" dirty="0">
              <a:solidFill>
                <a:schemeClr val="bg1"/>
              </a:solidFill>
            </a:endParaRPr>
          </a:p>
        </p:txBody>
      </p:sp>
      <p:sp>
        <p:nvSpPr>
          <p:cNvPr id="4" name="ZoneTexte 3"/>
          <p:cNvSpPr txBox="1"/>
          <p:nvPr/>
        </p:nvSpPr>
        <p:spPr>
          <a:xfrm>
            <a:off x="500034" y="1571612"/>
            <a:ext cx="8072494" cy="4801314"/>
          </a:xfrm>
          <a:prstGeom prst="rect">
            <a:avLst/>
          </a:prstGeom>
          <a:noFill/>
        </p:spPr>
        <p:txBody>
          <a:bodyPr wrap="square" rtlCol="0">
            <a:spAutoFit/>
          </a:bodyPr>
          <a:lstStyle/>
          <a:p>
            <a:r>
              <a:rPr lang="fr-FR" sz="2400" dirty="0">
                <a:solidFill>
                  <a:schemeClr val="bg1"/>
                </a:solidFill>
              </a:rPr>
              <a:t>On distingue trois niveaux de filtration membranaire, </a:t>
            </a:r>
            <a:r>
              <a:rPr lang="fr-FR" sz="2400" dirty="0" smtClean="0">
                <a:solidFill>
                  <a:schemeClr val="bg1"/>
                </a:solidFill>
              </a:rPr>
              <a:t>selon par </a:t>
            </a:r>
            <a:r>
              <a:rPr lang="fr-FR" sz="2400" dirty="0">
                <a:solidFill>
                  <a:schemeClr val="bg1"/>
                </a:solidFill>
              </a:rPr>
              <a:t>la taille des pores :</a:t>
            </a:r>
          </a:p>
          <a:p>
            <a:r>
              <a:rPr lang="fr-FR" sz="2400" b="1" dirty="0">
                <a:solidFill>
                  <a:schemeClr val="bg1"/>
                </a:solidFill>
              </a:rPr>
              <a:t>a</a:t>
            </a:r>
            <a:r>
              <a:rPr lang="fr-FR" sz="2400" b="1" dirty="0" smtClean="0">
                <a:solidFill>
                  <a:schemeClr val="bg1"/>
                </a:solidFill>
              </a:rPr>
              <a:t>) La </a:t>
            </a:r>
            <a:r>
              <a:rPr lang="fr-FR" sz="2400" b="1" dirty="0">
                <a:solidFill>
                  <a:schemeClr val="bg1"/>
                </a:solidFill>
              </a:rPr>
              <a:t>microfiltration </a:t>
            </a:r>
            <a:r>
              <a:rPr lang="fr-FR" sz="2400" dirty="0">
                <a:solidFill>
                  <a:schemeClr val="bg1"/>
                </a:solidFill>
              </a:rPr>
              <a:t>pour laquelle la taille des pores est de l’ordre du </a:t>
            </a:r>
            <a:r>
              <a:rPr lang="fr-FR" sz="2400" dirty="0" err="1">
                <a:solidFill>
                  <a:schemeClr val="bg1"/>
                </a:solidFill>
              </a:rPr>
              <a:t>micrometre</a:t>
            </a:r>
            <a:r>
              <a:rPr lang="fr-FR" sz="2400" dirty="0">
                <a:solidFill>
                  <a:schemeClr val="bg1"/>
                </a:solidFill>
              </a:rPr>
              <a:t> se situant généralement entre 0,1 a 10µm</a:t>
            </a:r>
            <a:r>
              <a:rPr lang="fr-FR" sz="2400" dirty="0" smtClean="0">
                <a:solidFill>
                  <a:schemeClr val="bg1"/>
                </a:solidFill>
              </a:rPr>
              <a:t>.</a:t>
            </a:r>
          </a:p>
          <a:p>
            <a:endParaRPr lang="fr-FR" sz="2400" dirty="0">
              <a:solidFill>
                <a:schemeClr val="bg1"/>
              </a:solidFill>
            </a:endParaRPr>
          </a:p>
          <a:p>
            <a:r>
              <a:rPr lang="fr-FR" sz="2400" b="1" dirty="0">
                <a:solidFill>
                  <a:schemeClr val="bg1"/>
                </a:solidFill>
              </a:rPr>
              <a:t>b</a:t>
            </a:r>
            <a:r>
              <a:rPr lang="fr-FR" sz="2400" b="1" dirty="0" smtClean="0">
                <a:solidFill>
                  <a:schemeClr val="bg1"/>
                </a:solidFill>
              </a:rPr>
              <a:t>) l’ultrafiltration </a:t>
            </a:r>
            <a:r>
              <a:rPr lang="fr-FR" sz="2400" dirty="0">
                <a:solidFill>
                  <a:schemeClr val="bg1"/>
                </a:solidFill>
              </a:rPr>
              <a:t>se situe entre la microfiltration et la </a:t>
            </a:r>
            <a:r>
              <a:rPr lang="fr-FR" sz="2400" dirty="0" err="1">
                <a:solidFill>
                  <a:schemeClr val="bg1"/>
                </a:solidFill>
              </a:rPr>
              <a:t>nanofiltration</a:t>
            </a:r>
            <a:r>
              <a:rPr lang="fr-FR" sz="2400" dirty="0">
                <a:solidFill>
                  <a:schemeClr val="bg1"/>
                </a:solidFill>
              </a:rPr>
              <a:t>, avec une taille de pores variant de 1 a 100nm (0,001 a 0,1 µm</a:t>
            </a:r>
            <a:r>
              <a:rPr lang="fr-FR" sz="2400" dirty="0" smtClean="0">
                <a:solidFill>
                  <a:schemeClr val="bg1"/>
                </a:solidFill>
              </a:rPr>
              <a:t>).</a:t>
            </a:r>
          </a:p>
          <a:p>
            <a:endParaRPr lang="fr-FR" sz="2400" dirty="0">
              <a:solidFill>
                <a:schemeClr val="bg1"/>
              </a:solidFill>
            </a:endParaRPr>
          </a:p>
          <a:p>
            <a:r>
              <a:rPr lang="fr-FR" sz="2400" b="1" dirty="0">
                <a:solidFill>
                  <a:schemeClr val="bg1"/>
                </a:solidFill>
              </a:rPr>
              <a:t>c</a:t>
            </a:r>
            <a:r>
              <a:rPr lang="fr-FR" sz="2400" b="1" dirty="0" smtClean="0">
                <a:solidFill>
                  <a:schemeClr val="bg1"/>
                </a:solidFill>
              </a:rPr>
              <a:t>) la </a:t>
            </a:r>
            <a:r>
              <a:rPr lang="fr-FR" sz="2400" b="1" dirty="0" err="1">
                <a:solidFill>
                  <a:schemeClr val="bg1"/>
                </a:solidFill>
              </a:rPr>
              <a:t>nanofiltration</a:t>
            </a:r>
            <a:r>
              <a:rPr lang="fr-FR" sz="2400" b="1" dirty="0">
                <a:solidFill>
                  <a:schemeClr val="bg1"/>
                </a:solidFill>
              </a:rPr>
              <a:t> </a:t>
            </a:r>
            <a:r>
              <a:rPr lang="fr-FR" sz="2400" dirty="0">
                <a:solidFill>
                  <a:schemeClr val="bg1"/>
                </a:solidFill>
              </a:rPr>
              <a:t>la taille de pores est </a:t>
            </a:r>
            <a:r>
              <a:rPr lang="fr-FR" sz="2400" dirty="0" smtClean="0">
                <a:solidFill>
                  <a:schemeClr val="bg1"/>
                </a:solidFill>
              </a:rPr>
              <a:t>inférieur à 1 nm(&lt;0,001 </a:t>
            </a:r>
            <a:r>
              <a:rPr lang="fr-FR" sz="2400" dirty="0">
                <a:solidFill>
                  <a:schemeClr val="bg1"/>
                </a:solidFill>
              </a:rPr>
              <a:t>µm).</a:t>
            </a:r>
          </a:p>
          <a:p>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rPr>
              <a:t>3/Différents types de filtre </a:t>
            </a:r>
            <a:endParaRPr lang="fr-FR" dirty="0"/>
          </a:p>
        </p:txBody>
      </p:sp>
      <p:sp>
        <p:nvSpPr>
          <p:cNvPr id="3" name="Espace réservé du contenu 2"/>
          <p:cNvSpPr>
            <a:spLocks noGrp="1"/>
          </p:cNvSpPr>
          <p:nvPr>
            <p:ph idx="1"/>
          </p:nvPr>
        </p:nvSpPr>
        <p:spPr>
          <a:xfrm>
            <a:off x="457200" y="1600201"/>
            <a:ext cx="8229600" cy="2971808"/>
          </a:xfrm>
        </p:spPr>
        <p:txBody>
          <a:bodyPr/>
          <a:lstStyle/>
          <a:p>
            <a:r>
              <a:rPr lang="fr-FR" dirty="0">
                <a:solidFill>
                  <a:schemeClr val="bg1"/>
                </a:solidFill>
              </a:rPr>
              <a:t>Il existe deux types de filtres </a:t>
            </a:r>
            <a:r>
              <a:rPr lang="fr-FR" dirty="0" smtClean="0">
                <a:solidFill>
                  <a:schemeClr val="bg1"/>
                </a:solidFill>
              </a:rPr>
              <a:t>:</a:t>
            </a:r>
          </a:p>
          <a:p>
            <a:pPr>
              <a:buNone/>
            </a:pPr>
            <a:endParaRPr lang="fr-FR" dirty="0">
              <a:solidFill>
                <a:schemeClr val="bg1"/>
              </a:solidFill>
            </a:endParaRPr>
          </a:p>
          <a:p>
            <a:pPr>
              <a:buFont typeface="Wingdings" pitchFamily="2" charset="2"/>
              <a:buChar char="Ø"/>
            </a:pPr>
            <a:r>
              <a:rPr lang="fr-FR" dirty="0">
                <a:solidFill>
                  <a:schemeClr val="bg1"/>
                </a:solidFill>
              </a:rPr>
              <a:t>Filtres d’épaisseur </a:t>
            </a:r>
            <a:endParaRPr lang="fr-FR" dirty="0" smtClean="0">
              <a:solidFill>
                <a:schemeClr val="bg1"/>
              </a:solidFill>
            </a:endParaRPr>
          </a:p>
          <a:p>
            <a:pPr>
              <a:buFont typeface="Wingdings" pitchFamily="2" charset="2"/>
              <a:buChar char="Ø"/>
            </a:pPr>
            <a:r>
              <a:rPr lang="fr-FR" dirty="0">
                <a:solidFill>
                  <a:schemeClr val="bg1"/>
                </a:solidFill>
              </a:rPr>
              <a:t>Filtres membranaires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u="sng" dirty="0" smtClean="0">
                <a:solidFill>
                  <a:schemeClr val="bg1"/>
                </a:solidFill>
              </a:rPr>
              <a:t>Les filtres d’épaisseur</a:t>
            </a:r>
            <a:r>
              <a:rPr lang="fr-FR" dirty="0" smtClean="0">
                <a:solidFill>
                  <a:schemeClr val="bg1"/>
                </a:solidFill>
              </a:rPr>
              <a:t> </a:t>
            </a:r>
            <a:endParaRPr lang="fr-FR" dirty="0">
              <a:solidFill>
                <a:schemeClr val="bg1"/>
              </a:solidFill>
            </a:endParaRPr>
          </a:p>
        </p:txBody>
      </p:sp>
      <p:sp>
        <p:nvSpPr>
          <p:cNvPr id="3" name="Espace réservé du contenu 2"/>
          <p:cNvSpPr>
            <a:spLocks noGrp="1"/>
          </p:cNvSpPr>
          <p:nvPr>
            <p:ph idx="1"/>
          </p:nvPr>
        </p:nvSpPr>
        <p:spPr/>
        <p:txBody>
          <a:bodyPr>
            <a:normAutofit/>
          </a:bodyPr>
          <a:lstStyle/>
          <a:p>
            <a:pPr>
              <a:buNone/>
            </a:pPr>
            <a:r>
              <a:rPr lang="fr-FR" dirty="0" smtClean="0">
                <a:solidFill>
                  <a:schemeClr val="bg1"/>
                </a:solidFill>
              </a:rPr>
              <a:t>    Retiennent </a:t>
            </a:r>
            <a:r>
              <a:rPr lang="fr-FR" dirty="0">
                <a:solidFill>
                  <a:schemeClr val="bg1"/>
                </a:solidFill>
              </a:rPr>
              <a:t>les particules dans un réseau de fibres( papier, fibre, amiante, ) ou de canalicules ,ces  filtres sont constitués de matériaux qui doivent </a:t>
            </a:r>
            <a:r>
              <a:rPr lang="fr-FR" dirty="0" err="1">
                <a:solidFill>
                  <a:schemeClr val="bg1"/>
                </a:solidFill>
              </a:rPr>
              <a:t>étre</a:t>
            </a:r>
            <a:r>
              <a:rPr lang="fr-FR" dirty="0">
                <a:solidFill>
                  <a:schemeClr val="bg1"/>
                </a:solidFill>
              </a:rPr>
              <a:t> insolubles, inertes physiquement et chimiquement on distingue </a:t>
            </a:r>
            <a:r>
              <a:rPr lang="fr-FR" dirty="0" smtClean="0">
                <a:solidFill>
                  <a:schemeClr val="bg1"/>
                </a:solidFill>
              </a:rPr>
              <a:t>:</a:t>
            </a:r>
            <a:endParaRPr lang="fr-FR" dirty="0">
              <a:solidFill>
                <a:schemeClr val="bg1"/>
              </a:solidFill>
            </a:endParaRPr>
          </a:p>
        </p:txBody>
      </p:sp>
      <p:sp>
        <p:nvSpPr>
          <p:cNvPr id="4" name="Rectangle 3"/>
          <p:cNvSpPr/>
          <p:nvPr/>
        </p:nvSpPr>
        <p:spPr>
          <a:xfrm>
            <a:off x="928662" y="4500570"/>
            <a:ext cx="1714512" cy="1714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122" name="Picture 2" descr="https://encrypted-tbn3.gstatic.com/images?q=tbn:ANd9GcR-OkK9Xz-HQYKvnxXUCdLR_rsACncsQr6d7sfxOKM4jmtJlyljsw"/>
          <p:cNvPicPr>
            <a:picLocks noChangeAspect="1" noChangeArrowheads="1"/>
          </p:cNvPicPr>
          <p:nvPr/>
        </p:nvPicPr>
        <p:blipFill>
          <a:blip r:embed="rId2"/>
          <a:srcRect/>
          <a:stretch>
            <a:fillRect/>
          </a:stretch>
        </p:blipFill>
        <p:spPr bwMode="auto">
          <a:xfrm>
            <a:off x="928662" y="4500571"/>
            <a:ext cx="1714512" cy="1714512"/>
          </a:xfrm>
          <a:prstGeom prst="rect">
            <a:avLst/>
          </a:prstGeom>
          <a:noFill/>
        </p:spPr>
      </p:pic>
      <p:pic>
        <p:nvPicPr>
          <p:cNvPr id="7" name="Picture 4" descr="https://encrypted-tbn2.gstatic.com/images?q=tbn:ANd9GcQbinlehUNk4E_HgXfbYYQGvmi9DdnF3SlRbASD6zjJXUueGRQ1FA"/>
          <p:cNvPicPr>
            <a:picLocks noChangeAspect="1" noChangeArrowheads="1"/>
          </p:cNvPicPr>
          <p:nvPr/>
        </p:nvPicPr>
        <p:blipFill>
          <a:blip r:embed="rId3"/>
          <a:srcRect/>
          <a:stretch>
            <a:fillRect/>
          </a:stretch>
        </p:blipFill>
        <p:spPr bwMode="auto">
          <a:xfrm>
            <a:off x="3643306" y="4429132"/>
            <a:ext cx="1571636" cy="1785950"/>
          </a:xfrm>
          <a:prstGeom prst="rect">
            <a:avLst/>
          </a:prstGeom>
          <a:noFill/>
        </p:spPr>
      </p:pic>
      <p:pic>
        <p:nvPicPr>
          <p:cNvPr id="8" name="Picture 2" descr="https://encrypted-tbn2.gstatic.com/images?q=tbn:ANd9GcTJmhSgYIRIwAC7BMq9N1Ctno6pCbV4IBvn-3psgh5Fvrk-h91Stw"/>
          <p:cNvPicPr>
            <a:picLocks noChangeAspect="1" noChangeArrowheads="1"/>
          </p:cNvPicPr>
          <p:nvPr/>
        </p:nvPicPr>
        <p:blipFill>
          <a:blip r:embed="rId4"/>
          <a:srcRect/>
          <a:stretch>
            <a:fillRect/>
          </a:stretch>
        </p:blipFill>
        <p:spPr bwMode="auto">
          <a:xfrm>
            <a:off x="6286512" y="4357694"/>
            <a:ext cx="1714512" cy="178595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42918"/>
            <a:ext cx="8229600" cy="3938209"/>
          </a:xfrm>
        </p:spPr>
        <p:txBody>
          <a:bodyPr>
            <a:normAutofit fontScale="92500"/>
          </a:bodyPr>
          <a:lstStyle/>
          <a:p>
            <a:pPr>
              <a:buFont typeface="Wingdings" panose="05000000000000000000" pitchFamily="2" charset="2"/>
              <a:buChar char="Ø"/>
            </a:pPr>
            <a:r>
              <a:rPr lang="fr-FR" dirty="0" smtClean="0">
                <a:solidFill>
                  <a:schemeClr val="bg1"/>
                </a:solidFill>
              </a:rPr>
              <a:t>Le papier : qui différent par leurs forme, porosité, leurs texture, leurs pureté, ainsi il existe un code de couleur ou de numérotage définissant la porosité du papier exemple (N°4 et N° 90 </a:t>
            </a:r>
            <a:r>
              <a:rPr lang="fr-FR" dirty="0" err="1" smtClean="0">
                <a:solidFill>
                  <a:schemeClr val="bg1"/>
                </a:solidFill>
              </a:rPr>
              <a:t>Whatman</a:t>
            </a:r>
            <a:r>
              <a:rPr lang="fr-FR" dirty="0" smtClean="0">
                <a:solidFill>
                  <a:schemeClr val="bg1"/>
                </a:solidFill>
              </a:rPr>
              <a:t>) pour une filtration à vitesse rapides, (N°1 et N° 7 </a:t>
            </a:r>
            <a:r>
              <a:rPr lang="fr-FR" dirty="0" err="1" smtClean="0">
                <a:solidFill>
                  <a:schemeClr val="bg1"/>
                </a:solidFill>
              </a:rPr>
              <a:t>Whatman</a:t>
            </a:r>
            <a:r>
              <a:rPr lang="fr-FR" dirty="0" smtClean="0">
                <a:solidFill>
                  <a:schemeClr val="bg1"/>
                </a:solidFill>
              </a:rPr>
              <a:t>) pour une filtration à vitesse moyenne, (N°5 et N° 6 </a:t>
            </a:r>
            <a:r>
              <a:rPr lang="fr-FR" dirty="0" err="1" smtClean="0">
                <a:solidFill>
                  <a:schemeClr val="bg1"/>
                </a:solidFill>
              </a:rPr>
              <a:t>Whatman</a:t>
            </a:r>
            <a:r>
              <a:rPr lang="fr-FR" dirty="0" smtClean="0">
                <a:solidFill>
                  <a:schemeClr val="bg1"/>
                </a:solidFill>
              </a:rPr>
              <a:t> ) pour une filtration à vitesse très lente.</a:t>
            </a:r>
          </a:p>
          <a:p>
            <a:endParaRPr lang="fr-FR" dirty="0"/>
          </a:p>
        </p:txBody>
      </p:sp>
      <p:sp>
        <p:nvSpPr>
          <p:cNvPr id="4098" name="AutoShape 2" descr="https://encrypted-tbn0.gstatic.com/images?q=tbn:ANd9GcS75PLQlHk6gBJOufQm9mlb_ChDWfZ9y_qcra9FAHgBPoKYgrqSZ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428604"/>
            <a:ext cx="8229600" cy="5697559"/>
          </a:xfrm>
        </p:spPr>
        <p:txBody>
          <a:bodyPr/>
          <a:lstStyle/>
          <a:p>
            <a:pPr>
              <a:buFont typeface="Wingdings" panose="05000000000000000000" pitchFamily="2" charset="2"/>
              <a:buChar char="Ø"/>
            </a:pPr>
            <a:r>
              <a:rPr lang="fr-FR" dirty="0" smtClean="0">
                <a:solidFill>
                  <a:schemeClr val="bg1"/>
                </a:solidFill>
              </a:rPr>
              <a:t>Les textiles : gaze, laine, coton.</a:t>
            </a:r>
          </a:p>
          <a:p>
            <a:pPr>
              <a:buFont typeface="Wingdings" panose="05000000000000000000" pitchFamily="2" charset="2"/>
              <a:buChar char="Ø"/>
            </a:pPr>
            <a:r>
              <a:rPr lang="fr-FR" dirty="0" smtClean="0">
                <a:solidFill>
                  <a:schemeClr val="bg1"/>
                </a:solidFill>
              </a:rPr>
              <a:t>Les fibres : laine de verre, amiante .</a:t>
            </a:r>
          </a:p>
          <a:p>
            <a:pPr>
              <a:buFont typeface="Wingdings" panose="05000000000000000000" pitchFamily="2" charset="2"/>
              <a:buChar char="Ø"/>
            </a:pPr>
            <a:r>
              <a:rPr lang="fr-FR" dirty="0" smtClean="0">
                <a:solidFill>
                  <a:schemeClr val="bg1"/>
                </a:solidFill>
              </a:rPr>
              <a:t>Les terres d’infusoires: argiles, </a:t>
            </a:r>
            <a:r>
              <a:rPr lang="fr-FR" dirty="0" err="1" smtClean="0">
                <a:solidFill>
                  <a:schemeClr val="bg1"/>
                </a:solidFill>
              </a:rPr>
              <a:t>célite</a:t>
            </a:r>
            <a:r>
              <a:rPr lang="fr-FR" dirty="0" smtClean="0">
                <a:solidFill>
                  <a:schemeClr val="bg1"/>
                </a:solidFill>
              </a:rPr>
              <a:t> et porcelaines.</a:t>
            </a:r>
          </a:p>
          <a:p>
            <a:pPr>
              <a:buFont typeface="Wingdings" panose="05000000000000000000" pitchFamily="2" charset="2"/>
              <a:buChar char="Ø"/>
            </a:pPr>
            <a:r>
              <a:rPr lang="fr-FR" dirty="0" smtClean="0">
                <a:solidFill>
                  <a:schemeClr val="bg1"/>
                </a:solidFill>
              </a:rPr>
              <a:t>Le matériel fritté : le verre fritté est obtenu par compression à température contrôlée de microbilles de verre. Selon le diamètre de ces grains et la température de frittage on obtient des porosités différentes. </a:t>
            </a:r>
          </a:p>
          <a:p>
            <a:endParaRPr lang="fr-FR" dirty="0"/>
          </a:p>
        </p:txBody>
      </p:sp>
      <p:sp>
        <p:nvSpPr>
          <p:cNvPr id="3074" name="AutoShape 2" descr="data:image/jpeg;base64,/9j/4AAQSkZJRgABAQAAAQABAAD/2wCEAAkGBxQTEhUTExQUFRQXGR8aGRgYGSIcIBwfICIhICAiIB8fHCgiIiAnIhwgIjMhJisrLi4uIR8zODMsNyktLisBCgoKDgwNFAwPFCscFBkuKywrLCw3LCssNywsLCs3KyssKzcsNys3NysrKysrKyw3KysrNysrKyssKysrLCwrK//AABEIAMgAyAMBIgACEQEDEQH/xAAaAAACAwEBAAAAAAAAAAAAAAADBAECBQAG/8QAOxAAAgIBAwIFAwMCBAUEAwEAAQIDEQQAEiETMQUUIjJBI0JRM1JhJIE0Q2JxBlNjcqEVRIKRc8HRg//EABYBAQEBAAAAAAAAAAAAAAAAAAABAv/EABcRAQEBAQAAAAAAAAAAAAAAAAARAUH/2gAMAwEAAhEDEQA/ANxc6Py/UjOLsOJZ+iSp6bcfHsF2Fq+dP+JZgRsiUND01SCRwYCTSsQSSPdxe3ji9LxrK0UBJ8SVhjzA2AWJFe/sOpz6a4POmfEg5DMGz1K4gNIRyQ3dd3eX+O1awqMbxBVeMXAVGXJENsJsEgMQPgOQbLdjoMEwEcSny228mNf6dqBHwARwvB3fu4rRMln6kjp/6gKy4SUBFVV0L56Js7j3ButTjq67KOcV8zMp3MOxUgbuL6YHKn8gaaq+PlIVkZuhZhhkD9Ai6v3WOwobR3WtNeKytHMu54lcyxHcYbJD2nDfuscMew1j+HySCDk55D4RJLGmVrbn/wDNx2P8a0PGoiNynzbKUh5jlA7MQft7myWvuBpgBjeLlmEYKBkyZIWAxjRsEiuaB4otyD/fTHgue8wh2HazwPd4wTlCBwCRS830zqsqkyurDKrziEMZl2+3iqF9LtwRd6X8DDP5YPHkI4jn5kyQTdrQah6m77SPbWqLZ3/EEwTerTgdKJ9oxCx9RpuN4v8A7atbF3rTOdIp3XKynK2bRAAaI+SG7c/qV/Fa8plknHU9CYyLipSebAY+uq3Ae6qJf5GvQsxO+To1IMlDtM/clVtgLraCSNnzR/OiFps2W4tsmTtcZC2MQcFTwTz6argV67vU57S9MAtmFWxAwMcK2CCD83TkcdMjSU6DfHWOGXq5Ie8r27h3q/UGF0PsrXZeKjwRnoQU2KytuyiAptfTYJsXR6g5GitPxFZbcBs2rhZWQJQHIIBPcfLXyK41MTTGVFbzwrKcWwTaVINWQP0gQKYc2RffSPisMe2b6WO8RixzzOV5BPHc0ByQfv1AhiEp3xwBFzVKt5gnllI3VYo1t+lzffQbGMztFjqwylanBLMoN7TW/wCAfxXF6yVaWRHN5iOcRaBnQerdyRwQJa5J7ab8NC9PFWRIFHUkCnql9rUw4PBe+eL451nYuPGdokjxNxwigCyE2obgDn2V3bQej8QgMnmCvVRjAANswAv1e2wQr/6iPxrDyY5amcJl7/6dtoyUINH1BeKA/eONwJrT08q8LKccMcLgksbA/Pa46Pv7868/9ERSn+iEvSg3HqPt2iqtgbA4G01zzoj02JuCuyiclco+kzgmieP/APLn29wBqcEukkdR5RQtMG3TAgDcCC1kHkeyuwu9Jukdz7Ri9bzcZa2ZfUdtX+Hs8L2axqmPsM8bJ5YsMibeNzk3Vmh2LUKKkenQNYuJKEq81wcf7nSwwJN2B+r8fitMyxybJFYZJWoirAoT8BqH/k2P9tYmGF2xGJMQq2LJe2U0Dd0pvlL+/gjRomKRzMUx2iCQUBMbHHIJLemgeDfq1NGt4mkpZlHmfTPGwdBGw2kAGt32DuT7hzXxoY6p6VnKB6kt3GvPfaG7gAdgw93F6S8ZRVeX0wtGzwGzMVPfk1u4IFnaK39tXkW2RXEYqeUqy5FdgasX6r49B9vf41FXC5BQuGylfoLwYUskN3rcBuIr0XQ76nSUo3R2yRBhjekeZIBs9iwI+P8ANr+NdoGovASqR1FjkpDIq1O9eo2F/kHn1HkaczPBTJF02ixr6AjFu1d/ba0dtfdrDx+nthBfDO4ZMcREb/H2ix2FHeP/AK0wJYxDH1JcP/CkowiYrSsCWAJH0xx83daB2XwVepLJsxFkeaKQnqP6tg4JHFMD2XsfnVofA1VkZFxQBPLI31H7uDZHwWIY2DwL40hlZCAzkT4ayB4X3NAeBxRbmyxJtWHbjRgUEy7JMNWTJkVgIjutwDtX8SkXuvvxq0F8K8DEIQRpigDHaM/VY9yTtF917ervrvFPCoyCWXE2MkZO92ADI1/HFCzRFX86v4VnxyiDbLjM5ST2Qn1Ae7aK4XkWNLZ2UjIKlxQpxwT1ICR7hR4+y64PN1pQxNgREy7vJGNsiOQ+puSoFMRf6lAUvY0NV8MwFV8cOMQbGmUbGJK7yCQoJ7kg7hzWlsjLQeaYSw9NDCzL5e9l2RuP3MRYBA9PGiYciq6XKjL5uQUsFclS23+HAolvnnVGd4h4dEka2cDeMUxoCGqkNgAk/piufm9amSQeqT0BKJYWDUTz6aLccN22/wBtIq8YhiBmFNDIEfy4PG6yQKoAVyvF3rQnZgJ0aVhQhKv5fleOb5pr47e3QZyY8fU3BsVSMyXdUTWSyeofxIQG3HsRWqQ4kXShqTG2rjyo9QEqRxZUXwl0Spu6Gmsh36yjrTgrllTWMPUClhNxbsK/UHe61Ph+QXx42By7EMpP0VVmoA2VPY8mlHu0RGZkxCOZlnx1TowF90NgKL5avtPO0fGoZoA0jPPjdPzMRCGCiCfaCSSDIRwGr40eTIlZHkQ5kZ8sjbekt3Z7AkW/HKdhqsubMpkkvOPrh9AiU0DywFGyprazH2Xxopjw8KsMFzRPGJm9mP6dx3Cl5pGBPLG/n86UwJIgYB1Ua4ZVQjFrgHupshQpsFPusdtHx5JUjDbs2QjKojaAxXdQFA30hfvHNC9R4dNKrRc5rqzTKxdkWqNAuALArlCO476A0WSV6CGQuHx22/05/A5BulX/AKZ5OsyfPcxsolcgwK4byV7fV327ueDWzuK05iCUeWYebcNFIH3SqCCK/UAX388VxwdZiT5XQK7M6zj3ZyEDhw10DsAEh/NEVWg2JckkTKWcFXi2u2PxzXI59fx6gfT/AG1Me4z1vIZMhv8A29XaXW788XvvntpGbqhchVGZtMcJRhOv99nHu59VivTxrQeKUTlScnas6lZOoNhUxtwaHsBA7i9xHxoFYZUHQ+sgby8tg41FuxZgLG1OeU+fzqmPkQ9KcrPjmMwRM6+X4A5G5/VZQ0aFcfzonh0E7pjM5zY2RZQwZ1tjxtMgBI3DkCjo+MJirG8wOcfgPXuBIJCk/qHg7SaOoJy82D6h3w19JmRoL5PsJI7nghTXGiFoPRuMBXrOF+ieHIN1/qr3Hi9L5U8o3yXnX0oj0wgPz6qs+4/cPj40SCeQMTeYQcnaQVHAK9hzfT9Xv55FaQLSSRmNSWxypxiUby7EbQ19v+X/AKe96jRTlyrGoD5x3QyHd0xYZT3I+G54Q8HU6RKFjNKFiO7NO6eZCDCq1YNFgPag22G+7i++q40svRgJXOIeCS7iUMpsH1qPa/wEqjzel8Lw9VRFSOIbcuQFeuT6GDjde7k0T9M9vjsNAg8PTy+PtjxiBBNG6tksdtgEgNZDg1y3da/nQaOfJJ05FIzeUiYMES+TyBfF8+oH2/GiZEshmKEZoC5SANtXaQV/I56fFlu4P8a87nYEXRmXpYhjMEBJbJYX02NAtZpVJNPfq+dO5UEAnkdhh9PzUEgYytuBKEA1fpbbW1OzUTorX8EmkkbG3DNQ/W/VIF0Voycd+aUA8899CznlaNeM5WWDna6Ak7gt2RXUAF/iidA8DxI08qHGGrK+Qi7HdyCSCwUk+prFsD21GVFGEUkYJYY7BLkamCt2u/ZV2/NGtAxkGT67VmhtkJAEqcfuCWO443WfnjR1R1lDKMlrySWDZApRsJorX6YugvewDrMyzjnr9RMIuYYmP1GAYfG78L2o16tNY80YnYIuEkq5Cl6vdbqQGPF7ybUA8EaoEITtT0ZnKTgg5S2LIrcbB3cDaw7Am9OZY+nOnRmMfTjIPmQpY/hTdoR8n51nnoKgCJgbR5hSttQFWewPfjeD2ri9E3x9DKZVwul5eIsKYqV2kr1PSaT3AEfGiGZlXeVZCEGSjK4yxz6auu4Tt9P5POgQwemAPEilBMq7sjceV7EjluR3+3voORPArszHC6XmYSPpNYYpwTxXU28Ke1anHzUTpJI+LzPNGNsLcOQLC7uzc23wR20VYYaSQCKRIecMrzOTuAPClgbIIP6mlsrAFTMkGMZmXHYg5Bptvyfhdpog/fetCHJUQw7pcco2I+xhAdtDaSQCeIgKtLvtoOfOgjlEkuKSsMTlmxyQFHyRdlexUDtoIcIFk2R4qyDNBC9YgEk3uJB9139OudE8Oxo+pG6LjK6ZM3AkZvcCSR+WNcp9um8jxNgZ0WWJHWZAT0DwWr3UbLG+GBoXzoS5ILp60V/NlQRj9yQbF8U/Bt+xGiB+BxxKmL0higqJRtDEiuN2zjkcAH8axoRjiFFCeHhehIGUSsV27vUA1cpu22x7HWt4JKWeAJIoZZMhDtxdu4g9gTWyuQTyG0thZTNEhErcRzAhsIeoqfdQbger2i91WNCq5RhCSenC6Ix4t1yMPSGtQfwgO6m/P++tFxAJnNQFGmhNl2sMVO00eA1cBQedJ5eWzI7qxAOMrbThbj7gLokFhfPTqxp+XM2yFwaBlgDKcf1AkEjn8/gkenQpOFkPl0ZcOjLOEKyMebI9PNuST6hfpv50HwbEi6aApiKfKuikTM422SF3WCVIu3+NaGPMyLASyurZMiAjGojlhQFEKeLLGg39xpDwzxShEC8fqglojEKAAE16TdKKNpYJvUKPlYCupG3GEhxEUfWdbAI447IB2k76NHgJ1ZXBxxKciOQgSMbIAri+Gu/TVN30tn51RmzDzhhw3lSwq+Pzad/pjnRhkXK6b4eos0Avy57kfu+W/a18djqlAnwoaBQ420rkq69U1TUTRH4IF9tmo1bE8QVytPjghsrcFxjZC96uiCAafvuPbXaIPK0dsBNArjOXnpE0xYDbX/MJ43XXOg+H9ARwpFLApGRMlLj0GsPuRR8MNvJ7Gj/bSUTSdRGXLUDKFN6R6bqx+Y/m++l4BkOkYZc5D5piSdvtpjTUaEV0ARz7f51GmRA8LQjbkQENhncVxLDBW5av+WD9nfvoubmRjqyCeHYBjuVOJuK9wLI7lqIU/bokEeSUUkeJg+VYe9QdwurHI6xBsDtxo3iWLkFJnB8SLdOEBEkQG/u2buLtfXf541UH8PmCsCJVZFy2BAxwtEgnbd8NyCZPnnSr5qjaoyKBjyQtYw7oeT3qk+V43XenIEkDh6zT/VksplUgKVNWKB6IugAbsa5Y3Egfp5rKUnsNMKFt2r93bYfgamqz5c5Qjq+RIbw0bcMQGgTw9AndfbpfGnN/1Chmm3dWAhhjqLsVRJ733Ld10s+GVQqIcx1bECf4gXd3QJ5Et921LYjCVh5eZkMmOQ3mRVAEFttD0qG9S/cdAYsTf1MkOJMg8YygkbeV54O2+Dfr0fEZpIptr5QPl4z+ioPZuQD7mPcofbwPnS8nh5YqrwyWss5U+YH3A8mgLU/aCPTxq0GESszGIo5xUWjkcEgEFeOFYcW/zeqBZmU6vJIF8RPrxxsVBQJtjXFlTVOb9N/GihpBKrBc1lOU4KmgAAvc2L6XPBHJIGqS+HHeXWGLeZIGN5Bohe5AHFqQPT9965fC6Y1DDTZEpe579LrQZR+TyNn299AXHjlWKA1mlWx5d1yLuVjsrdwPq37a9Pe9CkgnCso/9QYdCP1BozzYJqwPXVhgePxoOP4WBHCnTxgvlZI3BmJA55VTfqW6PU7ihpDxPwlWEn08TacePg5DL6kIIHfhQQfWPd86D0csctzoRlFWeJVYSKKAAtko+2vdYv8AA1zwyMYlbrLWSxLDIXlfVVg3cZNekUe386zMzAi+vuXEMbZEElmVlPAU2efSwA4W6ah+dMwYEX0hJ5ShlSSJTMSCxYki+7kmyvYaAuBDMXhVxOtSTWxyAQQTal/TyL9oFV86Qix8got+btY5u+UtsS1LdLRar2nsPnTvg3hyjo7xh0HlIMZY0XPJUnuSR6vxpAeGx0m44BGyYAhmv1cgDntZbce41Kg+RFOyvSZQIxVArKA3PdEDggSVRLng60cnzG4skc5YSRekZCgFa9VWD6QeGW7PwRrDysKIrIG8h1GxUBJZwCoPFn/l1VN3u9aOUEM8p/oxMHg53spJBNbgOx59Io7vnShqFJQ0ZCZn+IfcOsppeaL/AJiI9oBscX86DhQ5AKEpnkdKQNunThieNwoXJwNp7UedCbHiAh6YxQ3mWIXqMFJO4kgD3NRNoeO/40p4Zjx0nSGIUrIVgJ3ahY4H+427j9h4GmDVlxZlU7VznHlgPTMlhr7AcfV/J7aIYXsrszQvVjphKCKoDj/p/uvm71jZGOOne3EEZwwDc7cc8C/2bv8AN764pHbH+mMZbGN9Z7/3PwDXYX6650GqomYruXNXb1+8q8/tvj556fb+ddpdIYVkTf0L35BQiRr5I3d+/PcX6NdqAYKkurABTmKLGY3cfjjgVVw6nBlBihBVNrZDcnKLVW43f3cj9P7Rf41WPxFbIPlSvnDGKjJpwp5IqhJdWe1XqMbxJTBit/TGOWSSiIiV37WNqK7n1WT8XorOMEfTVmjjSQYjUpzCRtJ+WPJu/wBWtH8VijYTrsxxIIoF2nJaO7/JX2VQpvv0LJ8aCw7pDhkHCWRSYSVK7uQeL6fPA738ac8T8T2vPGRjiVGx13NAWBLmhZ280a2kdvmtaQ1ixoZdyriLJ5slgHJJISiaH3iiNlcDnQvDsKPYTGuF6o57CyMRcjC+e208Wfgiho+P4izSRjfGrnMdR9CrChrAJAp/SfqdiNK+G5DvD6GQHyz7gMTbyGIsKe6/9M8nvoJycEevamCR5TYwZ2v/ALT8dO/u76rPgx72JTDETPjketrLKD/PDBb2/n51fNzyqzEFgFxoyR5ME+o18H1CxfTr08acx23SuQzbRLFaHHUbQE3Vfz7uGrjtopVcRFZQWxghypWU7mBDFSPk8v8AuHwBoGB4clSdVsUbsJELx7uKBom+8dHj5OtyKFhtO6Ur1ZDSwqPih+a73uq21n48swWQF8og4qlSMcLtbnkd1Zzx9P4r+dBnzY0fVap8UTXiAnYd3pvbf8t6dn+x0Xpxia1lhDjLdmCwkknpn09hT0GJPauNMyxSk7Ormja8HrEQoiiCO/KnuTxt030JS4BfKBGQ5BCKoIKGlPJ9APZuCTxoMrwTomLFaKWO1x5BawmmXjlV+1eOV+ePxrJzI4OmxE8CouEFZTjluAw9Vd9m4ezvr0nh8Exjx9zZgdYmJLIoLEdtw3EK/PCg0a1l5MOQYy4k8R3DFVdvRXcWsW4Bb313TtoJy2j2ZTJJF0jNj7lMRNcLQbjliKo/HH40TFyk3xgypIn/AKhIoUQmw21jtB+HF8v2NfzpjI6o68oOePXA3TEY4Hyq82ykim+V+NPLIyuCBmkeZIYHnuPngERAHhvyNBk+EDpnCUyBkMkp2jH23uuq/Z7DfHJ1mRSgKq9UkEZXTPlfYAaoj+K/+etvFyJFfGIXObdLIr7iAKB46vHC+q1IPNaEMiW0A8/T+Zsl1GyjQvj4obO9g86IROWyxuHlJHkkIcYnAJPDV2I5/SvjWpnSsZpYuoVYSY4DHG3V343HhiasMD6NKCeULLXnyDiqV9a2GJNleAOrfBvjTecZR1QPOlPoMrK6cA8MF47Vy4Ivji9A5izB447c7jMTuaDbbFjQAPYjtu+e+kfDZizxsrgMFyO2IRuNgmu1cEArzvrTePkT7Srrki8kpuMi+3d3HHMf4+a0HwyfId4t65qczCndNpqihYhf5IUgVxzqYKZEcmwslKfJjg4m43Y+B3Ud+lV66KeS5HpTH/Tts8qQ1HvZr1EUaoej51eHKyGRaXJWTyxb3IfX+Lr9Qj49uuy58h+q4XLVgsLBdyAGzbBT/wCG/wB+NFM4xYbtzWoeccY9UeK7n4HJI4f+NdqcNpVk75BQyyAhpB6RQ21/pH2/3vU6rK0Ja1bdnf4hxRQCxyADQvp82H7mhzqcFWWKE7s17Lk2oDdj7gAKr4/JrWdHjhHi2RJ/iZCynKNAG+aqmFEkR/bqcKBejCRGvBlUjzF0Cp53fd2/+N/xrLQzxyhGUHxBh0FqghYG7sWK31wVPHGi50Up6iBs5RviAdCp47NtvjbXuJFj41j+IwRiCT6MTIceMHdkn9xobvto36/u0bL6e6cGOAxiXH9RnPJ4o19hA7Lfq1RqpHIxVWbMAGSxBLIPTR4ar+ldUe/a/nSsbSsnKZyHoScmVLJuh+R1Ksr2Fd9JnGQPFuTHCefcg9RiQSG5HyWPFx9hz+NJ46xbdsgxkAxJdpEjH07z3N8rxy3cHjVGxmQSsJSvng/QQALKgJPyULWBJwN1mtMyxv1ncDKJMkXp667AKJJUHnZfDDuTVaxfG1UrkiUYqkYsIBYkA8te/wDCc8N886twclheMJ/MQj7iT9Nj2+G4JA7VzoPQQyEFTscgyODunHA+CRXI/AvjS0AZY3bY5+gOPMBiWJJoXVNfG75/trPwTH9J4mx1ImyHYKCRxu3EV8i/VfbmtZUUgEOQ8bYpTyUdinI5vlhV7L7Vz30G7NjKW2ulIJIiD5kc0OTVA1+V+7RPKetA0aFRM7BjP24oGvuUn7ft76yGZRPR8uYmzVobG3Cogf8AbqeofxQ0XHZd2MrtjHccnaVRrsEAlePg+6z88aA+LCAkQ6UAKQOVAyie5FKWr1Cr+oe2qzRvTAxpuWBRQzD3uiLPYgEfU+7SfWjEKB2w+cMspMJC7N1/N1Fz273qPFpo7yAxwd6xxAl42qiRwxrkcqVr++genxywk9Ee/fDx5o0dv+3tojlfv/vrocVRKHCYwJymckzE9gKYDdV8m0+ODoXVVsiZQcXr+biB+k1khbG7gfUFEgjiq0DDzkaWAq+P1BNksagIY7O+z5VhdMTe7mtA14RhqDisqYqlZJnISUttuvZz67B5/bpJMIUjhMBQYcguOqauRju2m6KH023wdM/8NeIK5w+m8XUMMsnpgK7ha8pfKqb5B5PH40nF4lujV1aL/BlyBiE2C1EgAXsJo9PudEhmHwqMRSqowtr4scbL1WoiyaJB4Wyabub1pZnhERaX/CMjmKwzMDSAnnkgMA3FVfzrP80elO67NvTgUoMQk+rkgj7hzwK9PzoniGXUklqrIcqJQnlbPtJ9R7E1wJOw4Gg0BiIaVxilPNFweoeD8Gj9990uhpXBxgTFvTCBCS0VmLFdxsV8lTyS3xqYcg+kcMJMqWtuKeCoIBI7Bvy/ZvjvoGBIUih3iKvLyGxikAD+FPtXvaE2b1BMPhYESgriKy4hjXbM1LySBffZR9/fV28IUvKf6USFcYWJG52H7hfFGiD91866TJVUbcIyBiBgwxSQB3F0TaUaEY541XKy13ZEZeJZQYEDNjWLNBb/AHckbaPp+dKH8DDjV2ZPLAvLKz0xO4kAdvzQO4fGp0tBm/UU9QA9XINDH5bbz3sEMK5PO/XaVCwmiLxESYquuTMT9IkkjlwvanAsMTq+AY+jjCObFACTN6Y/S3prcgA7AH1fnUxeIyu6Lvy7XKlRrgADCmIBJPpQVQkB9WmcfNlaKBg2SrFJCfoqNxChhYB9J70AedI0zZhB5eTbPCqnHgV6x/TVttJA52NzS1xz+dFzHRXlYzQ9Np8f0dEkg/tJrlmHtavTqPEvEpzBLIr5ylYYDSwqWty1lQTyxobl+3+dHz8mZZXZWzSOpj2ixAgBrsA9ypqmPJW9UE9CmJmnUo2Y9fR7mnG0H4YV7/kKdYUEsKQgPlI4OESrjGql3XvHf02a2fnXoVMvoYeaI806sCnIUhwL9VhASCGo3Q41h75UiZb8SZTg2GCWQxN2Kq5e42dq0Ro+I5AHm0ecFlghHMHt9x3HvuVufT9taq8l5Qi6x6i5CKQMez+le3eaAPpJ33wDt+dHzN6+bUjMZelFtZSDRo8x0bLc+q67D+dUfEdsoqfOBVyFYMZR02BiIrt+mCoJH7zoL42SXjiIlk37pmvoUWWmNbSeCLHz6q/nSHnzslkWXJG3GiJXy11uNWF3AsTXKfbfzrQxwxhhVlyQ6rKdxlAZqB9xqiST6f5GkcIOVkesxX8tGVVplHIPNcECQgDdzR40DaZBWcHqZLb8p/QIgANqj0seeBdh+Cf7aaQEFSDkupE/2Djn8/DD7R93zpOKPbMrqsxvLfcDPaj0fgj9LuAvwf8AxWSmAkERIbzCspmHA4P+xvjaft0UWdWVKvNo4vDLHvrkG6A/U+Nn40j4jA/9ShlzKby4DDGB28gHaSSH3WC1+yr0TxSJdr1B1EOKvtyNp4awouqe/v1OTjIonQJkAEwepcgAUOPSe4FE7hXqo6B6Lc0jKTnX5oUWjAHAIoH/AJZq9/ezoGNueSAn/wBSBAl90YRWo/fxwefTyN2ghQ0wVoZKGWaZsn0+0jdQHMfApK7m9A8PhjLxXBKjKsoUNlCibPuoncSSdpPt0G3gQkmG3ztywEAMPcf3NxQk/wBIrWTk9bplw/ie4Y3CgLuY3W4A/wCdXO3tWmPB44rxwYArDHYLvyAxAB4U17m59/x+dL5EOKEAkxlvytV5gWUv22WFn53/APnRB5uvUzX4iDugpQUsA1eyx7b99n81pzInkEu5Vzzc4G0FdoAAPyL6Rs2e9g6SlhgbzNY6Bx0WYGetxA9NUaWqHet386jISHquwghMvmYy48xXrA9LbRwDfGz50D+LvG2/PsC8tlmXgdgGquPlP/OjQJIsac5zBoSLLruB72eOJP8AxrJg6W5BHjY63JkBgJrqwLIA7l15I+2tcM6EwxHpwlRjuSoyCaUUCLPcXXr+NTVbEwZVc1mkdFfbILvk+n/qfnUEn1ptzdu6Mbupx2HIP7f3aSleLpTMscDKIEtTNYqiRf7QDY3fOqTxxbmDx45jMsHqMpPPBB23wR2Cg+rSBhVJdCyZwKtPQMvB+fV8HsenrtZuHGrGNpExlbbkUwnZqs3xyLBNkn7NdpGU7AXBaCZdmVIyE5ANnaef+xqFL8XepxcNelioYnURxSkHzC2LUcMfuY2aPYHSzYib1GzE2ebmKnc17itWAD7yaDL8DU+GQIEwkkGGAIZwu0s20HbxHfLJ8MfjjVireIYKNDKojbcsMSgDJCswB/PZW7W1+rUT45E0riE9Qy44rzVAgDkha4APBT79KZ86tHMrDBJGPCQCGorf3D4Wq2nnTM+SvXZGbEMwnxrsG9xU18ctY9P8aKcZQGhZY0N5MrEGf2im5rswq/R9usyKFFhlIhjZfJqGvJscm6J+Ka/qfOtXq7pICDjiTzEwIKE8+oHZQ99Xuv8AnWeuREuPIR5QRriJvHTbbtJIoiv077Cr/OiL+JwoGzyIYXjKwqW65G7uRYv6dD5HLaOsMQy2DJj7DlJsfqMW3dI87d3Bqhs/Hq0PxXNVWzmWTE2BoAwaI2N3bqUOT8L+NMDKjXJYl4NhyVAAgp93TY8t2L7fuocBhoK4hQxQKy4tATlCGLA9waN2QfusmtIQRo0TqyYiyDGiCruYimJpWN+2q2n551q4G0RxL1IjG3mNhWGgKNcDsAPn92s6PJ9Lo08PU8vAQwx+1k0xH7TdKL4o6BmFlOQjI2Ksnm5boEsW2/H/AFKvctdtESRSoZXxgxbIMgo0Qe9f/Q3321GPkb541Em1/NTL/h9u4gA8MeQR8v8AdehY8rukZDybgMksVgADD/a+CL7ffoofirRmN9rYexsVQ4dWo+qgSR/l2OPmz30D/iDHi3T8YJiJxweozKaUmtwugQu7Z+edG8Xduk7AyKRiJYOMHB9Xuqxfx9P476D/AMTZEamVixQAY29Wxw3JZtvz80R29Ng/OgZkxYzNTNhMnnA4stuBC0SBddWinH4A1TCwI0eEXg3eQE2lr9X7QTz6r3/jQsiUeZVjKWQ5pAj8vZvpqdu6+DRB6nz2+NU8MnUPF9YsGOSUrFqua4J7FSL/ANWg0PDtinFV2w76EoUoGNdvZfdAb3fPbS2cECIkjYQrDO0PG1Ad+3zFV389tG8LmasW5J3V8eU/4bb/API0x2MP2fN6nMeUKAsuZRwzWzHvn4b3e8c/T/nRKvI8Yjyeo+HuEcNnYa4H38XVEba/Oq+JyIZXUy4izeahvdEbuqA//JfKntRGmI9+zKjY5Z/RCuIar0jlLYhx+T8cj40XOxJHdk6mYoGQhLCMEEbQNt3ynyX7gnQ0ljTL1YyJcVW6+QCBEbbiyBwKcAHfd3pZJIhDHtbCAGHL6ekaIsWVofpc2RV3rURZC6bnzhU0xsQhQbAIBsmgOysPcdRTmOM7/EQy47j9Plq43FSv6vPCCr540RnZGYvSyXV8UAYURYdEmlN1vA7x8HaO9E6tmZkaPKVfH2eYxVdTESwPBANCt/7D8ca1wjN12EmeCYU42A1xyUBHLn7l+NEyATJI4kzgRJFaBCVoclVsco3IZvjtxorG8PyFuKNngdSMsKVgIC7WCmuKFH3dt3xrtbOCpR1ts+QEzXvFDuPdQBG2vQfuFnXaIxI8odSNd4YPlT+lcW/aAptrpWG4Hefd8ar4LkV5QdR2BjnYDywT5Fnv6Ate37uNaEGLkCSI/wBcw8zLuDSAALVLupf0/lPnteheEQZKiDemcwMcu8STLYYkVuoe79pHH50VmSkhZB1Mhz5WE2uKp4sUR6juJ59H21o2Yj+YKGTIULlQDd5YURsZdofdyL9Rf7e2i5WLk9KVennMOhGVZckB94PqVfTw/wC5uQddPizNJIhiyxGMiIiRcoAFNpBYDbYjAALL8nnUI0I8hpPLgHIVxkShvo9yu803NKOBTWQe3zpJYpTDIQcsEYycGEWSDyQpaix+V+NMYuLIzxdSKVKyZXtsmwBztJocoTVJ9uhReHM0cgMLK/ltovK7kE8bgLDUb6mmgnjIb+rkUZoIMJKRxgk1zSfLX2b8fGmjKwyQ4XMpp6Zdo2gBD3+RHyfV+RWszPwiy5dweowxUPM7Q5FhlFfpkcW33f213k26+8Y0W7zKOT5jiihtttkUCWXp9ux0GhGzhFYLmFWE/p4BBJsX+GHZPzzeqxIwSRD54qY4wGDLf87SK9XNMNLNApS1jxh6skMpmNUwPPejurn9mk1xIhDPceH0Wx4Q9ykihfB5O0Dmmsbv7aqtpgerGDFkkCZxuacBQKHLermO+FFcfjQnAaNA0U1gS1/ULu/ub5J52k9v40m2PF1ItwxSnnHZTvax6SrFR8vdApfHP918tESJEc4lf1RiPqA/nm/m/Xya0GvmxgrYhn3DHC+iYBjz2936g/d/vofikBZpG6eaHIiFRSmu5NoB/Ip/yK1j+LwjpoJEwy64VAsWUEFhwGv9Oh7ufjVfGYQZJ1MeKZScYNcpXsT3Abijt2ivVeg3ZVPX6gjzL8wLXqen2fj/AJfJ/wDkNZWJC8bRbU8QYF595knHpBoeoV7a5Su3OpXFQ5DskWN1POgt9U9wnuIug3cdOv50j4dgIrQmOHCH1Zy1SkkbgPaLo7l7r9ukGt4eaMBEU5HRk3dTIXg32cVy/wCGHbnQHxD0kHl5GBxHVlOUOCD7d1cvf+Z8aB4FihBAEiwVXy8wYK5NWfUq8nch4LN8aYoCCPYvh6nyjAqTaCiOAebiurP+2iGoYtiSgQDpmKGicgHcR/PBUizbfdWnMvGiPVDLSdaJg3WIs/kEGwK52/drLmdTDlU2DsMUQpvbtI43jsFvdt/PGn87IgHWDHFZVljItRYPddwr31e3QJ4yHqRrIkagZE20jJYjbXcruFgtXoPsvS8Hqjh6kcAYYsv/ALkn8UNwa2Bo/UPt/udOxybSgdsI/VmAIQ8Gh2BHuut3OkPMR9OFT5Eo2JIU9B27e9Lx+l+f9xoHz6kyEKQq648f/uCLYgghmB9FAD1/d31XIhDyykR4/UE8JNTsLIHcge0g/wCX9+plyEEGRvbED9CE2YyVK0QN5q2T9tfzqM7KqWVDJiLKJ4OWia7bgbuB9Qn2HQHxEXqo8aYxFzk/WLd9vYXRBHf9nb512q+E5KM8bRy4+4eYPohIJphdfIrs/wCT212oi2LIodNkSX5iQG8i6AHurdyCPs+3SvhyqTDtij5ScN/U7qurFc7ieDu+zUeHZ6tNGqPjBxmSpxDRJokhTQp+DuJsHnSv/C2VGzYoheAMPMrUcDLe0oTtvsACN37iBWq0q6RiOSo8XZ5aMkNkE3R4BN8KDY6l+rRZFhBbqRYvS8xCQTOeTs4NfBC1SfI51m48qNA7JPAq+RUtWOdoUGt20i9nHt767LyIgsreYiCNk46geWJpwm7b25ZgaDfA476D0KiMzxbkxAPMylGs7gdvqZQfvJI3L8aRw0UpIX8ireTobWJHNkWe3S593fvo75UaZcQabcJMuUJGIPkIoZd18EXu3fPb40t4dMuyVeu7r5MEN5dVqy1N7jfaun/H86BzxeNAmWJGxFk6EKlns3W4fUHFJ+3886BAwOU4EmKJRkrupDvsoavj9Swx/wC3R/HHYJlK0s53QQFXGOG2E7xuHq+oW+UJ9NfzqmOjtkGPfl2uSlt0gF4jPG7d7CRe/k2a0QLHCGIFJMdXVsoNsiJHN7uKvj7+OdExHULkSieIw9GHcvQNKK+4gcq1EgfF6JjxSdEKTmdRXyTv2BSfdx3r/s/dxqSsrQzlVzFdYYmANBmNchLNF/T6h2BI0UPw6lfH3zRyKZpyAuPVkED0mqVlPc/cdGyUaKCMvMoURzAHy10xog7b4AANrxusaD4fDMsmOQuYR1p94dlAA4C7/wDTXKVfbmtGkimMSqqZA6iTFiJAGRjW3+/HFXoBZ08eza80RAxlppMextJBDd/Yf2DtxqPF4z1JFabFV2eAAyY5s+4AH9xJAKkHijqniMEyKxVM10OKvsk5V1a6Ar9Q83/GmPHY5izIPOhQ0DB4yGBBJDCz8C7bixXGgBkOhmFTYol84TRgO4tt9oPfq0D6q7EDQ/DGUvCUnwhsmmJCwWSBXCnja4FhzzejZAmkl2bc9QmWQWobSpWwbIrpCqDDmzqo8wWh9Ocu1577U1cruscAkUpFX86nQbw2eL6GzJg9EEhYRwCmUV6lrsg+V5vjRcOWNo4mGUpAgblYFCsL94HwvI9N0eNJYGNlMIiwzkcYkgO5lALgmtw5qUg8Vxohxsry6+nMWUY1bestswbsSVI6m0nmqq9VKcWNCkrLktykanbApA54NAc7vwe2iZzRl5iJ3U9SMbOirBT8L2tt3PJ5HxpLyuT9Rryd5eA7TOOAK3hSU4Fg7h83xo2a8/VZ1iyT9aIbVyAFK0SWojiOzTLdnjUDy5KhkIkkZWllNCAfAogmuNvHNeqhpMTkIhRs0qcd2H0Ae9USAPeK4joXZ1GHjSLLCdsuwPOH35V0LG0sCPVY9oBG3Sro4i/TkZWxWtWyhuVrJon99/5gJAGqjTkSRI5VLZZHSiphEoIPNkCyCTfKmttaX8QjmueMSZafViCv0lcKOzbTfqU3ZY+3+dVyG2LKQm5OlCwPmKN2QQD9pHyezaHnzbXmVgpjE0AD+YqgTya7qK7pfq0WtDBlmd0vzindP70UA0w23ya/08+oXrtZ/hXOwSIqv/UBT5gtdMO54s3dcenXakKpgy5DTBT5wAZ0i20YClNpI5+IwQKk7kntqfD3yS0KMcwFTkgsyLTFSNlkDj5217vnQsSIGZQ8SqPPOQ/mL+xhdfIND6fxd/GheHxKVi6kcYYJlMP6ktdsPn7rIPq+ztqi0TZMkDf49XXDU8hbZ7N7b46tAWvYa6cZHqdR4gT5qL0kjgbLoWP0ySQxHN3qjY8TRTAxw7hhxijkn1LZNMR7RVVL3OmDAhkJCQdQ5URcdY8MFJUgfmwRs+RzqVTIjl8zG6rllPMSllMg2ABFUBgR+meWWvkHSqQSBJU6eUynFoFp6tmZjQNWJBVbvxpjHCeYjKLjhzkTBvW27cVHYXRJXutcazcKeJY5SiYYQYRDje1VuYEHiumGv199Bp+MI2zKGx3R4otpGQEP3e01aNzyeb0oMYeZp4zsGSpR/MiqMdXt77eF+n+TeqZDw9LKYDEaNkx1YNvqqtA/HAFmq78aI0sKTjjEA82oX6bbw/Tv5BAl2Fa+KGqJMa9AI6w8HI2Fskm6vjdwaP8AfZ/bUwwRmOctHAshxoe0xptoNAmuAP3/AHX/ABq3mokhHUbFMe7I2FYuOAb4Pz++u/xpWXxuMQzevHWsSKQMYSVCknbYI5T8KORWgN4XHGGhMawbhlTCuqWpzya/cTRtPtrQJJoQF2R43bK3DqkbQCC1V/az9h03g5QkeICSASebkUfQqyoYMF+Q9qbfsRek38QFK3WRSvmi4XEHqCkXXIPpv1fv0BcpI9p6awFTh8jrsvF9rs7QD/m9+dd4pHGWb0xsh8sbGSUINtxXNUCT/r7fGmMnMjreJUCjDLODj3ak1u47J+U50t41kR1JT4wUR4+5ZIDwxY7Cdo5BpgvyD/voDTxIZQrRx7BlWH8yf2dyoFkXX0z2u9Jx41NAOknplno+dJ5IBBPbeC3AU+y9aOTkwmU3JjmPzKekxnfv2E/7dTbVH8f21mY2VEDjkTY3TfKmC/QYHdwGC/AezZJ4OnUFxccFYVaGIN5WUAHKLd+y2D6r5Bk+3QXxoxEm+HD3DDZQDO1Vu9pa+Vq/qf2rTPg0sKphqZIZAYZyuyAqNvF7AQdqj5B78aSOSBDGOpGwOJIwZcQsALsUKraKI6fBN/xoQ4uNGd+1cMOJccn6jHsAFujwwNbRXq76b8SVTM/GIJRkwe7cCW+CQPvB9o7H50qrUrh3va+Nbri0D/8A27BseytaniGG7SyI0jBhLC+846kVVbd1mzYvf3X8aBbwqSISxmE4i7TkNtUNuBBF1/FEb+ODWgQmNEJiOGAmGdwUNQU3/HEV86ejWTzEQDygh8heYAAxJDDm/TXIu6fQIzK0DSJ5gOMTt0QCzciwpI9Xf0HjvogWRLGI5SrYpQY0G9ShqrNbiP8AL77f76nIji6mQ27FaI5MIcdM7gRRG/iupyNp7dtO5qSssjIMlHGNH6Qg9Rs3V93rgp2FitRlmVWyJFXKvrwkxhB2NXtPdk5Nt3HNdtAt4SyBIxJJjMreYIZIiB3G4rd9q9XPJ7anXeDSSL0lrMdT5hW3oF2lSBbUBV1a/DAnXaAuCqdSMN5Db5qUptsncQbKjt1SSdw0HEKAIT/6cKhnKEAmgTfFj2GjvI+dNeHqyul9VlOVIKGLtq77m7A+erXq13hkLhYwxy3+lIpLY6LzfegPSRRpKpgb1GgzIhjn3Ng30Ixey1og8PxfTr218Xo+LIplZd+JvE6A7YjuJCGr4/UBUkH9ujQRSdKZCcsjpptYxICKH2gcMT8qRQqtFcMZKIzQBMpBG3abFdx/ligSe4J71qBDDzN80W2bHLdSYsExjZK17WJFFQQGJ93xpTFyQYmYSxcY1krgmuWNtVglLr6ffub516HEHqG9csU7Ab3NG+bNGto7KdByFFELHkH6bbW6xUkj4G48Mb4P8aBDIyGAmdZZAN0I2jDsqDzRr3323V6PntozTyiWw87KcgDaMUChtJrdf8j6tfFaHku1TN0pN22M0coC/wAhfhSOL+DqWc9S1iJbrgENk2KK3YF8r3Gz886on6uwEyZRDNNVQCxwQti/j4sevSx6vSlXdmMTBFTiFQVJskqvILc+pD7aGpUAIGEQovMGByTwKajZu7rgD23/ABpdgBDIBGpQ46G2yjd2eN3dSCTbj3aUPRxSOYtzZo25DCyAoYG/f8dMVww73/vqxRyqgrm2OsL6gUn8bhdfnYdZ8aJ6VaODZ5s7SJyaBHu72WPH0r0WSNGiHUSAhZJgp6jVdMDbd+ebH2/21Q7kQSNzecjDGI9LKfVfejf1a+O3fUeLGQtIyjNjbppQRVcWWPK7uS3HI+BzoKFKUVCCcUVtlK2PiuO1dpNKeNlVV/pqWECV/U7Nw3f/AECKB3fPbQPTyS9V2HnaEyDpiJaoqRw3crZsuO3HxoMbT7kO7xEg5DA3Eg9NVTEURGL4k7mtLzkCSZukN/Uh3L5qhzyaU8KB8r92qOib1IgVj5rkea7dqajxt7/S0Q94Qkw8vb58gIlD70VPwAXAPpI+2u9nSsMeQIlAfxMkwOSdqbg5awSL/UFUF9tHV/CoIR0GSNBTSijklqvvxyHsfH2aQhgiWBNkGMU6MoIfKJHcem+eCa9f2/30U9mtPsmS89aMQWRSlkEU22zVUbaxY5q9NeK47kyJ/VbDJFtdJVAA7Haf2821i+ONZjQL08gLDimMiArc5pqut3PprsK92mvGsaPdPaYrxMYCd7lTwx5Nn0lftqtx/wBtE0xjRuZl3DKWpZqudNrA0VJAHK/CDuOb1fHsogcTlugw9U62TXzXBcj7uw1THijWVA4xR/USlCCxPIFkA/ceLX40BWjqBWOCfozCMhWIoft/Kfu54saGG8qK924TBvLj25C9/mr/AMyqtu2q5MP67iJi4EbBDkUGI+EHIXkUfg6Xy5YWKrI+Id2G20tG3Kfx+Yvz86tnzIEnLtihxFCQWRgP4LHuF/bWoIxMdQwqJiFmlu8lWFFeTX7TZAXutfGu1TGmj65KeVDLLN1dqNuLbF3dh7iPdfxt12kQ4plErFUyOMhRTTjaUKm2Ar2Ak+m7sXpbw/rCWH6cuwmYOZMpTQulsAeqxRWj6R312u1Gl4MdxiyrQZzCBT5RLbhf+Z3U2feOT/bQDCwZr6PT3wEFsltxFeqx8cXS36yPjXa7VDkGMBIodscr5lytSMTRH4JosDXp7D40scJFtWkwx9KYKeeLYmzzyvPq/B12u0wdneFK5l3S4YZo4E3FTfpb7uex42//AL01PhnrlhJjBzkI4IS2ICkEH/qd6P441Ou1UJDYY42EuOHDTsxERIIIbdt/FWN3e+dAXp9CURywAeWjDL0bWjwGK/KcGl/867XaKagVF53K6Pl0FGP2I7D/ALgo/UOryKTApDlozJKRUPY04HHPIPN/d2+ddrtEByyAkSswo4jlS0B4rbRPHpUWR0+5v+NA/wCL4CwkSR4N/l1AMkLMNu/m9o5U/AHyNdrtAPxlVLz9R4BKJcdS7wsb29gTXLWbUjgXzq7MrO5Lw9dM0eroN3IoA/8AU/1duRrtdogvgLIRjdKSEETS7dsRAI5NLYsMBW4nvrPwSvSj2yYyhYJ1ZRjMAQpFkLVhBY3Ke9CtdrtUGSZamEckQHQgbb5Y0OaUnimF3tFWt62fEn5yJFZQv0gV6G43dgNXLXfHHpu9drtZ6Awysk6guzq2S4CjFraNo43dgfVfU43VWqYEcqLjgyvICkwsYtc8UeDSV+0+/Xa7VXDOFLKEgtp3Rsdiax9vPB5FnYfxGRz/AG0GOSZUl3PkOBjxFT5UGm9VkKCd5PFx8ba/nXa7RFwJeuoMmWNkkn+UuxxsUjmzQFEAgjcSQe2u12u0H//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76" name="AutoShape 4" descr="data:image/jpeg;base64,/9j/4AAQSkZJRgABAQAAAQABAAD/2wCEAAkGBxQTEhUTExQUFRQXGR8aGRgYGSIcIBwfICIhICAiIB8fHCgiIiAnIhwgIjMhJisrLi4uIR8zODMsNyktLisBCgoKDgwNFAwPFCscFBkuKywrLCw3LCssNywsLCs3KyssKzcsNys3NysrKysrKyw3KysrNysrKyssKysrLCwrK//AABEIAMgAyAMBIgACEQEDEQH/xAAaAAACAwEBAAAAAAAAAAAAAAADBAECBQAG/8QAOxAAAgIBAwIFAwMCBAUEAwEAAQIDEQQAEiETMQUUIjJBI0JRM1JhJIE0Q2JxBlNjcqEVRIKRc8HRg//EABYBAQEBAAAAAAAAAAAAAAAAAAABAv/EABcRAQEBAQAAAAAAAAAAAAAAAAARAUH/2gAMAwEAAhEDEQA/ANxc6Py/UjOLsOJZ+iSp6bcfHsF2Fq+dP+JZgRsiUND01SCRwYCTSsQSSPdxe3ji9LxrK0UBJ8SVhjzA2AWJFe/sOpz6a4POmfEg5DMGz1K4gNIRyQ3dd3eX+O1awqMbxBVeMXAVGXJENsJsEgMQPgOQbLdjoMEwEcSny228mNf6dqBHwARwvB3fu4rRMln6kjp/6gKy4SUBFVV0L56Js7j3ButTjq67KOcV8zMp3MOxUgbuL6YHKn8gaaq+PlIVkZuhZhhkD9Ai6v3WOwobR3WtNeKytHMu54lcyxHcYbJD2nDfuscMew1j+HySCDk55D4RJLGmVrbn/wDNx2P8a0PGoiNynzbKUh5jlA7MQft7myWvuBpgBjeLlmEYKBkyZIWAxjRsEiuaB4otyD/fTHgue8wh2HazwPd4wTlCBwCRS830zqsqkyurDKrziEMZl2+3iqF9LtwRd6X8DDP5YPHkI4jn5kyQTdrQah6m77SPbWqLZ3/EEwTerTgdKJ9oxCx9RpuN4v8A7atbF3rTOdIp3XKynK2bRAAaI+SG7c/qV/Fa8plknHU9CYyLipSebAY+uq3Ae6qJf5GvQsxO+To1IMlDtM/clVtgLraCSNnzR/OiFps2W4tsmTtcZC2MQcFTwTz6argV67vU57S9MAtmFWxAwMcK2CCD83TkcdMjSU6DfHWOGXq5Ie8r27h3q/UGF0PsrXZeKjwRnoQU2KytuyiAptfTYJsXR6g5GitPxFZbcBs2rhZWQJQHIIBPcfLXyK41MTTGVFbzwrKcWwTaVINWQP0gQKYc2RffSPisMe2b6WO8RixzzOV5BPHc0ByQfv1AhiEp3xwBFzVKt5gnllI3VYo1t+lzffQbGMztFjqwylanBLMoN7TW/wCAfxXF6yVaWRHN5iOcRaBnQerdyRwQJa5J7ab8NC9PFWRIFHUkCnql9rUw4PBe+eL451nYuPGdokjxNxwigCyE2obgDn2V3bQej8QgMnmCvVRjAANswAv1e2wQr/6iPxrDyY5amcJl7/6dtoyUINH1BeKA/eONwJrT08q8LKccMcLgksbA/Pa46Pv7868/9ERSn+iEvSg3HqPt2iqtgbA4G01zzoj02JuCuyiclco+kzgmieP/APLn29wBqcEukkdR5RQtMG3TAgDcCC1kHkeyuwu9Jukdz7Ri9bzcZa2ZfUdtX+Hs8L2axqmPsM8bJ5YsMibeNzk3Vmh2LUKKkenQNYuJKEq81wcf7nSwwJN2B+r8fitMyxybJFYZJWoirAoT8BqH/k2P9tYmGF2xGJMQq2LJe2U0Dd0pvlL+/gjRomKRzMUx2iCQUBMbHHIJLemgeDfq1NGt4mkpZlHmfTPGwdBGw2kAGt32DuT7hzXxoY6p6VnKB6kt3GvPfaG7gAdgw93F6S8ZRVeX0wtGzwGzMVPfk1u4IFnaK39tXkW2RXEYqeUqy5FdgasX6r49B9vf41FXC5BQuGylfoLwYUskN3rcBuIr0XQ76nSUo3R2yRBhjekeZIBs9iwI+P8ANr+NdoGovASqR1FjkpDIq1O9eo2F/kHn1HkaczPBTJF02ixr6AjFu1d/ba0dtfdrDx+nthBfDO4ZMcREb/H2ix2FHeP/AK0wJYxDH1JcP/CkowiYrSsCWAJH0xx83daB2XwVepLJsxFkeaKQnqP6tg4JHFMD2XsfnVofA1VkZFxQBPLI31H7uDZHwWIY2DwL40hlZCAzkT4ayB4X3NAeBxRbmyxJtWHbjRgUEy7JMNWTJkVgIjutwDtX8SkXuvvxq0F8K8DEIQRpigDHaM/VY9yTtF917ervrvFPCoyCWXE2MkZO92ADI1/HFCzRFX86v4VnxyiDbLjM5ST2Qn1Ae7aK4XkWNLZ2UjIKlxQpxwT1ICR7hR4+y64PN1pQxNgREy7vJGNsiOQ+puSoFMRf6lAUvY0NV8MwFV8cOMQbGmUbGJK7yCQoJ7kg7hzWlsjLQeaYSw9NDCzL5e9l2RuP3MRYBA9PGiYciq6XKjL5uQUsFclS23+HAolvnnVGd4h4dEka2cDeMUxoCGqkNgAk/piufm9amSQeqT0BKJYWDUTz6aLccN22/wBtIq8YhiBmFNDIEfy4PG6yQKoAVyvF3rQnZgJ0aVhQhKv5fleOb5pr47e3QZyY8fU3BsVSMyXdUTWSyeofxIQG3HsRWqQ4kXShqTG2rjyo9QEqRxZUXwl0Spu6Gmsh36yjrTgrllTWMPUClhNxbsK/UHe61Ph+QXx42By7EMpP0VVmoA2VPY8mlHu0RGZkxCOZlnx1TowF90NgKL5avtPO0fGoZoA0jPPjdPzMRCGCiCfaCSSDIRwGr40eTIlZHkQ5kZ8sjbekt3Z7AkW/HKdhqsubMpkkvOPrh9AiU0DywFGyprazH2Xxopjw8KsMFzRPGJm9mP6dx3Cl5pGBPLG/n86UwJIgYB1Ua4ZVQjFrgHupshQpsFPusdtHx5JUjDbs2QjKojaAxXdQFA30hfvHNC9R4dNKrRc5rqzTKxdkWqNAuALArlCO476A0WSV6CGQuHx22/05/A5BulX/AKZ5OsyfPcxsolcgwK4byV7fV327ueDWzuK05iCUeWYebcNFIH3SqCCK/UAX388VxwdZiT5XQK7M6zj3ZyEDhw10DsAEh/NEVWg2JckkTKWcFXi2u2PxzXI59fx6gfT/AG1Me4z1vIZMhv8A29XaXW788XvvntpGbqhchVGZtMcJRhOv99nHu59VivTxrQeKUTlScnas6lZOoNhUxtwaHsBA7i9xHxoFYZUHQ+sgby8tg41FuxZgLG1OeU+fzqmPkQ9KcrPjmMwRM6+X4A5G5/VZQ0aFcfzonh0E7pjM5zY2RZQwZ1tjxtMgBI3DkCjo+MJirG8wOcfgPXuBIJCk/qHg7SaOoJy82D6h3w19JmRoL5PsJI7nghTXGiFoPRuMBXrOF+ieHIN1/qr3Hi9L5U8o3yXnX0oj0wgPz6qs+4/cPj40SCeQMTeYQcnaQVHAK9hzfT9Xv55FaQLSSRmNSWxypxiUby7EbQ19v+X/AKe96jRTlyrGoD5x3QyHd0xYZT3I+G54Q8HU6RKFjNKFiO7NO6eZCDCq1YNFgPag22G+7i++q40svRgJXOIeCS7iUMpsH1qPa/wEqjzel8Lw9VRFSOIbcuQFeuT6GDjde7k0T9M9vjsNAg8PTy+PtjxiBBNG6tksdtgEgNZDg1y3da/nQaOfJJ05FIzeUiYMES+TyBfF8+oH2/GiZEshmKEZoC5SANtXaQV/I56fFlu4P8a87nYEXRmXpYhjMEBJbJYX02NAtZpVJNPfq+dO5UEAnkdhh9PzUEgYytuBKEA1fpbbW1OzUTorX8EmkkbG3DNQ/W/VIF0Voycd+aUA8899CznlaNeM5WWDna6Ak7gt2RXUAF/iidA8DxI08qHGGrK+Qi7HdyCSCwUk+prFsD21GVFGEUkYJYY7BLkamCt2u/ZV2/NGtAxkGT67VmhtkJAEqcfuCWO443WfnjR1R1lDKMlrySWDZApRsJorX6YugvewDrMyzjnr9RMIuYYmP1GAYfG78L2o16tNY80YnYIuEkq5Cl6vdbqQGPF7ybUA8EaoEITtT0ZnKTgg5S2LIrcbB3cDaw7Am9OZY+nOnRmMfTjIPmQpY/hTdoR8n51nnoKgCJgbR5hSttQFWewPfjeD2ri9E3x9DKZVwul5eIsKYqV2kr1PSaT3AEfGiGZlXeVZCEGSjK4yxz6auu4Tt9P5POgQwemAPEilBMq7sjceV7EjluR3+3voORPArszHC6XmYSPpNYYpwTxXU28Ke1anHzUTpJI+LzPNGNsLcOQLC7uzc23wR20VYYaSQCKRIecMrzOTuAPClgbIIP6mlsrAFTMkGMZmXHYg5Bptvyfhdpog/fetCHJUQw7pcco2I+xhAdtDaSQCeIgKtLvtoOfOgjlEkuKSsMTlmxyQFHyRdlexUDtoIcIFk2R4qyDNBC9YgEk3uJB9139OudE8Oxo+pG6LjK6ZM3AkZvcCSR+WNcp9um8jxNgZ0WWJHWZAT0DwWr3UbLG+GBoXzoS5ILp60V/NlQRj9yQbF8U/Bt+xGiB+BxxKmL0higqJRtDEiuN2zjkcAH8axoRjiFFCeHhehIGUSsV27vUA1cpu22x7HWt4JKWeAJIoZZMhDtxdu4g9gTWyuQTyG0thZTNEhErcRzAhsIeoqfdQbger2i91WNCq5RhCSenC6Ix4t1yMPSGtQfwgO6m/P++tFxAJnNQFGmhNl2sMVO00eA1cBQedJ5eWzI7qxAOMrbThbj7gLokFhfPTqxp+XM2yFwaBlgDKcf1AkEjn8/gkenQpOFkPl0ZcOjLOEKyMebI9PNuST6hfpv50HwbEi6aApiKfKuikTM422SF3WCVIu3+NaGPMyLASyurZMiAjGojlhQFEKeLLGg39xpDwzxShEC8fqglojEKAAE16TdKKNpYJvUKPlYCupG3GEhxEUfWdbAI447IB2k76NHgJ1ZXBxxKciOQgSMbIAri+Gu/TVN30tn51RmzDzhhw3lSwq+Pzad/pjnRhkXK6b4eos0Avy57kfu+W/a18djqlAnwoaBQ420rkq69U1TUTRH4IF9tmo1bE8QVytPjghsrcFxjZC96uiCAafvuPbXaIPK0dsBNArjOXnpE0xYDbX/MJ43XXOg+H9ARwpFLApGRMlLj0GsPuRR8MNvJ7Gj/bSUTSdRGXLUDKFN6R6bqx+Y/m++l4BkOkYZc5D5piSdvtpjTUaEV0ARz7f51GmRA8LQjbkQENhncVxLDBW5av+WD9nfvoubmRjqyCeHYBjuVOJuK9wLI7lqIU/bokEeSUUkeJg+VYe9QdwurHI6xBsDtxo3iWLkFJnB8SLdOEBEkQG/u2buLtfXf541UH8PmCsCJVZFy2BAxwtEgnbd8NyCZPnnSr5qjaoyKBjyQtYw7oeT3qk+V43XenIEkDh6zT/VksplUgKVNWKB6IugAbsa5Y3Egfp5rKUnsNMKFt2r93bYfgamqz5c5Qjq+RIbw0bcMQGgTw9AndfbpfGnN/1Chmm3dWAhhjqLsVRJ733Ld10s+GVQqIcx1bECf4gXd3QJ5Et921LYjCVh5eZkMmOQ3mRVAEFttD0qG9S/cdAYsTf1MkOJMg8YygkbeV54O2+Dfr0fEZpIptr5QPl4z+ioPZuQD7mPcofbwPnS8nh5YqrwyWss5U+YH3A8mgLU/aCPTxq0GESszGIo5xUWjkcEgEFeOFYcW/zeqBZmU6vJIF8RPrxxsVBQJtjXFlTVOb9N/GihpBKrBc1lOU4KmgAAvc2L6XPBHJIGqS+HHeXWGLeZIGN5Bohe5AHFqQPT9965fC6Y1DDTZEpe579LrQZR+TyNn299AXHjlWKA1mlWx5d1yLuVjsrdwPq37a9Pe9CkgnCso/9QYdCP1BozzYJqwPXVhgePxoOP4WBHCnTxgvlZI3BmJA55VTfqW6PU7ihpDxPwlWEn08TacePg5DL6kIIHfhQQfWPd86D0csctzoRlFWeJVYSKKAAtko+2vdYv8AA1zwyMYlbrLWSxLDIXlfVVg3cZNekUe386zMzAi+vuXEMbZEElmVlPAU2efSwA4W6ah+dMwYEX0hJ5ShlSSJTMSCxYki+7kmyvYaAuBDMXhVxOtSTWxyAQQTal/TyL9oFV86Qix8got+btY5u+UtsS1LdLRar2nsPnTvg3hyjo7xh0HlIMZY0XPJUnuSR6vxpAeGx0m44BGyYAhmv1cgDntZbce41Kg+RFOyvSZQIxVArKA3PdEDggSVRLng60cnzG4skc5YSRekZCgFa9VWD6QeGW7PwRrDysKIrIG8h1GxUBJZwCoPFn/l1VN3u9aOUEM8p/oxMHg53spJBNbgOx59Io7vnShqFJQ0ZCZn+IfcOsppeaL/AJiI9oBscX86DhQ5AKEpnkdKQNunThieNwoXJwNp7UedCbHiAh6YxQ3mWIXqMFJO4kgD3NRNoeO/40p4Zjx0nSGIUrIVgJ3ahY4H+427j9h4GmDVlxZlU7VznHlgPTMlhr7AcfV/J7aIYXsrszQvVjphKCKoDj/p/uvm71jZGOOne3EEZwwDc7cc8C/2bv8AN764pHbH+mMZbGN9Z7/3PwDXYX6650GqomYruXNXb1+8q8/tvj556fb+ddpdIYVkTf0L35BQiRr5I3d+/PcX6NdqAYKkurABTmKLGY3cfjjgVVw6nBlBihBVNrZDcnKLVW43f3cj9P7Rf41WPxFbIPlSvnDGKjJpwp5IqhJdWe1XqMbxJTBit/TGOWSSiIiV37WNqK7n1WT8XorOMEfTVmjjSQYjUpzCRtJ+WPJu/wBWtH8VijYTrsxxIIoF2nJaO7/JX2VQpvv0LJ8aCw7pDhkHCWRSYSVK7uQeL6fPA738ac8T8T2vPGRjiVGx13NAWBLmhZ280a2kdvmtaQ1ixoZdyriLJ5slgHJJISiaH3iiNlcDnQvDsKPYTGuF6o57CyMRcjC+e208Wfgiho+P4izSRjfGrnMdR9CrChrAJAp/SfqdiNK+G5DvD6GQHyz7gMTbyGIsKe6/9M8nvoJycEevamCR5TYwZ2v/ALT8dO/u76rPgx72JTDETPjketrLKD/PDBb2/n51fNzyqzEFgFxoyR5ME+o18H1CxfTr08acx23SuQzbRLFaHHUbQE3Vfz7uGrjtopVcRFZQWxghypWU7mBDFSPk8v8AuHwBoGB4clSdVsUbsJELx7uKBom+8dHj5OtyKFhtO6Ur1ZDSwqPih+a73uq21n48swWQF8og4qlSMcLtbnkd1Zzx9P4r+dBnzY0fVap8UTXiAnYd3pvbf8t6dn+x0Xpxia1lhDjLdmCwkknpn09hT0GJPauNMyxSk7Ormja8HrEQoiiCO/KnuTxt030JS4BfKBGQ5BCKoIKGlPJ9APZuCTxoMrwTomLFaKWO1x5BawmmXjlV+1eOV+ePxrJzI4OmxE8CouEFZTjluAw9Vd9m4ezvr0nh8Exjx9zZgdYmJLIoLEdtw3EK/PCg0a1l5MOQYy4k8R3DFVdvRXcWsW4Bb313TtoJy2j2ZTJJF0jNj7lMRNcLQbjliKo/HH40TFyk3xgypIn/AKhIoUQmw21jtB+HF8v2NfzpjI6o68oOePXA3TEY4Hyq82ykim+V+NPLIyuCBmkeZIYHnuPngERAHhvyNBk+EDpnCUyBkMkp2jH23uuq/Z7DfHJ1mRSgKq9UkEZXTPlfYAaoj+K/+etvFyJFfGIXObdLIr7iAKB46vHC+q1IPNaEMiW0A8/T+Zsl1GyjQvj4obO9g86IROWyxuHlJHkkIcYnAJPDV2I5/SvjWpnSsZpYuoVYSY4DHG3V343HhiasMD6NKCeULLXnyDiqV9a2GJNleAOrfBvjTecZR1QPOlPoMrK6cA8MF47Vy4Ivji9A5izB447c7jMTuaDbbFjQAPYjtu+e+kfDZizxsrgMFyO2IRuNgmu1cEArzvrTePkT7Srrki8kpuMi+3d3HHMf4+a0HwyfId4t65qczCndNpqihYhf5IUgVxzqYKZEcmwslKfJjg4m43Y+B3Ud+lV66KeS5HpTH/Tts8qQ1HvZr1EUaoej51eHKyGRaXJWTyxb3IfX+Lr9Qj49uuy58h+q4XLVgsLBdyAGzbBT/wCG/wB+NFM4xYbtzWoeccY9UeK7n4HJI4f+NdqcNpVk75BQyyAhpB6RQ21/pH2/3vU6rK0Ja1bdnf4hxRQCxyADQvp82H7mhzqcFWWKE7s17Lk2oDdj7gAKr4/JrWdHjhHi2RJ/iZCynKNAG+aqmFEkR/bqcKBejCRGvBlUjzF0Cp53fd2/+N/xrLQzxyhGUHxBh0FqghYG7sWK31wVPHGi50Up6iBs5RviAdCp47NtvjbXuJFj41j+IwRiCT6MTIceMHdkn9xobvto36/u0bL6e6cGOAxiXH9RnPJ4o19hA7Lfq1RqpHIxVWbMAGSxBLIPTR4ar+ldUe/a/nSsbSsnKZyHoScmVLJuh+R1Ksr2Fd9JnGQPFuTHCefcg9RiQSG5HyWPFx9hz+NJ46xbdsgxkAxJdpEjH07z3N8rxy3cHjVGxmQSsJSvng/QQALKgJPyULWBJwN1mtMyxv1ncDKJMkXp667AKJJUHnZfDDuTVaxfG1UrkiUYqkYsIBYkA8te/wDCc8N886twclheMJ/MQj7iT9Nj2+G4JA7VzoPQQyEFTscgyODunHA+CRXI/AvjS0AZY3bY5+gOPMBiWJJoXVNfG75/trPwTH9J4mx1ImyHYKCRxu3EV8i/VfbmtZUUgEOQ8bYpTyUdinI5vlhV7L7Vz30G7NjKW2ulIJIiD5kc0OTVA1+V+7RPKetA0aFRM7BjP24oGvuUn7ft76yGZRPR8uYmzVobG3Cogf8AbqeofxQ0XHZd2MrtjHccnaVRrsEAlePg+6z88aA+LCAkQ6UAKQOVAyie5FKWr1Cr+oe2qzRvTAxpuWBRQzD3uiLPYgEfU+7SfWjEKB2w+cMspMJC7N1/N1Fz273qPFpo7yAxwd6xxAl42qiRwxrkcqVr++genxywk9Ee/fDx5o0dv+3tojlfv/vrocVRKHCYwJymckzE9gKYDdV8m0+ODoXVVsiZQcXr+biB+k1khbG7gfUFEgjiq0DDzkaWAq+P1BNksagIY7O+z5VhdMTe7mtA14RhqDisqYqlZJnISUttuvZz67B5/bpJMIUjhMBQYcguOqauRju2m6KH023wdM/8NeIK5w+m8XUMMsnpgK7ha8pfKqb5B5PH40nF4lujV1aL/BlyBiE2C1EgAXsJo9PudEhmHwqMRSqowtr4scbL1WoiyaJB4Wyabub1pZnhERaX/CMjmKwzMDSAnnkgMA3FVfzrP80elO67NvTgUoMQk+rkgj7hzwK9PzoniGXUklqrIcqJQnlbPtJ9R7E1wJOw4Gg0BiIaVxilPNFweoeD8Gj9990uhpXBxgTFvTCBCS0VmLFdxsV8lTyS3xqYcg+kcMJMqWtuKeCoIBI7Bvy/ZvjvoGBIUih3iKvLyGxikAD+FPtXvaE2b1BMPhYESgriKy4hjXbM1LySBffZR9/fV28IUvKf6USFcYWJG52H7hfFGiD91866TJVUbcIyBiBgwxSQB3F0TaUaEY541XKy13ZEZeJZQYEDNjWLNBb/AHckbaPp+dKH8DDjV2ZPLAvLKz0xO4kAdvzQO4fGp0tBm/UU9QA9XINDH5bbz3sEMK5PO/XaVCwmiLxESYquuTMT9IkkjlwvanAsMTq+AY+jjCObFACTN6Y/S3prcgA7AH1fnUxeIyu6Lvy7XKlRrgADCmIBJPpQVQkB9WmcfNlaKBg2SrFJCfoqNxChhYB9J70AedI0zZhB5eTbPCqnHgV6x/TVttJA52NzS1xz+dFzHRXlYzQ9Np8f0dEkg/tJrlmHtavTqPEvEpzBLIr5ylYYDSwqWty1lQTyxobl+3+dHz8mZZXZWzSOpj2ixAgBrsA9ypqmPJW9UE9CmJmnUo2Y9fR7mnG0H4YV7/kKdYUEsKQgPlI4OESrjGql3XvHf02a2fnXoVMvoYeaI806sCnIUhwL9VhASCGo3Q41h75UiZb8SZTg2GCWQxN2Kq5e42dq0Ro+I5AHm0ecFlghHMHt9x3HvuVufT9taq8l5Qi6x6i5CKQMez+le3eaAPpJ33wDt+dHzN6+bUjMZelFtZSDRo8x0bLc+q67D+dUfEdsoqfOBVyFYMZR02BiIrt+mCoJH7zoL42SXjiIlk37pmvoUWWmNbSeCLHz6q/nSHnzslkWXJG3GiJXy11uNWF3AsTXKfbfzrQxwxhhVlyQ6rKdxlAZqB9xqiST6f5GkcIOVkesxX8tGVVplHIPNcECQgDdzR40DaZBWcHqZLb8p/QIgANqj0seeBdh+Cf7aaQEFSDkupE/2Djn8/DD7R93zpOKPbMrqsxvLfcDPaj0fgj9LuAvwf8AxWSmAkERIbzCspmHA4P+xvjaft0UWdWVKvNo4vDLHvrkG6A/U+Nn40j4jA/9ShlzKby4DDGB28gHaSSH3WC1+yr0TxSJdr1B1EOKvtyNp4awouqe/v1OTjIonQJkAEwepcgAUOPSe4FE7hXqo6B6Lc0jKTnX5oUWjAHAIoH/AJZq9/ezoGNueSAn/wBSBAl90YRWo/fxwefTyN2ghQ0wVoZKGWaZsn0+0jdQHMfApK7m9A8PhjLxXBKjKsoUNlCibPuoncSSdpPt0G3gQkmG3ztywEAMPcf3NxQk/wBIrWTk9bplw/ie4Y3CgLuY3W4A/wCdXO3tWmPB44rxwYArDHYLvyAxAB4U17m59/x+dL5EOKEAkxlvytV5gWUv22WFn53/APnRB5uvUzX4iDugpQUsA1eyx7b99n81pzInkEu5Vzzc4G0FdoAAPyL6Rs2e9g6SlhgbzNY6Bx0WYGetxA9NUaWqHet386jISHquwghMvmYy48xXrA9LbRwDfGz50D+LvG2/PsC8tlmXgdgGquPlP/OjQJIsac5zBoSLLruB72eOJP8AxrJg6W5BHjY63JkBgJrqwLIA7l15I+2tcM6EwxHpwlRjuSoyCaUUCLPcXXr+NTVbEwZVc1mkdFfbILvk+n/qfnUEn1ptzdu6Mbupx2HIP7f3aSleLpTMscDKIEtTNYqiRf7QDY3fOqTxxbmDx45jMsHqMpPPBB23wR2Cg+rSBhVJdCyZwKtPQMvB+fV8HsenrtZuHGrGNpExlbbkUwnZqs3xyLBNkn7NdpGU7AXBaCZdmVIyE5ANnaef+xqFL8XepxcNelioYnURxSkHzC2LUcMfuY2aPYHSzYib1GzE2ebmKnc17itWAD7yaDL8DU+GQIEwkkGGAIZwu0s20HbxHfLJ8MfjjVireIYKNDKojbcsMSgDJCswB/PZW7W1+rUT45E0riE9Qy44rzVAgDkha4APBT79KZ86tHMrDBJGPCQCGorf3D4Wq2nnTM+SvXZGbEMwnxrsG9xU18ctY9P8aKcZQGhZY0N5MrEGf2im5rswq/R9usyKFFhlIhjZfJqGvJscm6J+Ka/qfOtXq7pICDjiTzEwIKE8+oHZQ99Xuv8AnWeuREuPIR5QRriJvHTbbtJIoiv077Cr/OiL+JwoGzyIYXjKwqW65G7uRYv6dD5HLaOsMQy2DJj7DlJsfqMW3dI87d3Bqhs/Hq0PxXNVWzmWTE2BoAwaI2N3bqUOT8L+NMDKjXJYl4NhyVAAgp93TY8t2L7fuocBhoK4hQxQKy4tATlCGLA9waN2QfusmtIQRo0TqyYiyDGiCruYimJpWN+2q2n551q4G0RxL1IjG3mNhWGgKNcDsAPn92s6PJ9Lo08PU8vAQwx+1k0xH7TdKL4o6BmFlOQjI2Ksnm5boEsW2/H/AFKvctdtESRSoZXxgxbIMgo0Qe9f/Q3321GPkb541Em1/NTL/h9u4gA8MeQR8v8AdehY8rukZDybgMksVgADD/a+CL7ffoofirRmN9rYexsVQ4dWo+qgSR/l2OPmz30D/iDHi3T8YJiJxweozKaUmtwugQu7Z+edG8Xduk7AyKRiJYOMHB9Xuqxfx9P476D/AMTZEamVixQAY29Wxw3JZtvz80R29Ng/OgZkxYzNTNhMnnA4stuBC0SBddWinH4A1TCwI0eEXg3eQE2lr9X7QTz6r3/jQsiUeZVjKWQ5pAj8vZvpqdu6+DRB6nz2+NU8MnUPF9YsGOSUrFqua4J7FSL/ANWg0PDtinFV2w76EoUoGNdvZfdAb3fPbS2cECIkjYQrDO0PG1Ad+3zFV389tG8LmasW5J3V8eU/4bb/API0x2MP2fN6nMeUKAsuZRwzWzHvn4b3e8c/T/nRKvI8Yjyeo+HuEcNnYa4H38XVEba/Oq+JyIZXUy4izeahvdEbuqA//JfKntRGmI9+zKjY5Z/RCuIar0jlLYhx+T8cj40XOxJHdk6mYoGQhLCMEEbQNt3ynyX7gnQ0ljTL1YyJcVW6+QCBEbbiyBwKcAHfd3pZJIhDHtbCAGHL6ekaIsWVofpc2RV3rURZC6bnzhU0xsQhQbAIBsmgOysPcdRTmOM7/EQy47j9Plq43FSv6vPCCr540RnZGYvSyXV8UAYURYdEmlN1vA7x8HaO9E6tmZkaPKVfH2eYxVdTESwPBANCt/7D8ca1wjN12EmeCYU42A1xyUBHLn7l+NEyATJI4kzgRJFaBCVoclVsco3IZvjtxorG8PyFuKNngdSMsKVgIC7WCmuKFH3dt3xrtbOCpR1ts+QEzXvFDuPdQBG2vQfuFnXaIxI8odSNd4YPlT+lcW/aAptrpWG4Hefd8ar4LkV5QdR2BjnYDywT5Fnv6Ate37uNaEGLkCSI/wBcw8zLuDSAALVLupf0/lPnteheEQZKiDemcwMcu8STLYYkVuoe79pHH50VmSkhZB1Mhz5WE2uKp4sUR6juJ59H21o2Yj+YKGTIULlQDd5YURsZdofdyL9Rf7e2i5WLk9KVennMOhGVZckB94PqVfTw/wC5uQddPizNJIhiyxGMiIiRcoAFNpBYDbYjAALL8nnUI0I8hpPLgHIVxkShvo9yu803NKOBTWQe3zpJYpTDIQcsEYycGEWSDyQpaix+V+NMYuLIzxdSKVKyZXtsmwBztJocoTVJ9uhReHM0cgMLK/ltovK7kE8bgLDUb6mmgnjIb+rkUZoIMJKRxgk1zSfLX2b8fGmjKwyQ4XMpp6Zdo2gBD3+RHyfV+RWszPwiy5dweowxUPM7Q5FhlFfpkcW33f213k26+8Y0W7zKOT5jiihtttkUCWXp9ux0GhGzhFYLmFWE/p4BBJsX+GHZPzzeqxIwSRD54qY4wGDLf87SK9XNMNLNApS1jxh6skMpmNUwPPejurn9mk1xIhDPceH0Wx4Q9ykihfB5O0Dmmsbv7aqtpgerGDFkkCZxuacBQKHLermO+FFcfjQnAaNA0U1gS1/ULu/ub5J52k9v40m2PF1ItwxSnnHZTvax6SrFR8vdApfHP918tESJEc4lf1RiPqA/nm/m/Xya0GvmxgrYhn3DHC+iYBjz2936g/d/vofikBZpG6eaHIiFRSmu5NoB/Ip/yK1j+LwjpoJEwy64VAsWUEFhwGv9Oh7ufjVfGYQZJ1MeKZScYNcpXsT3Abijt2ivVeg3ZVPX6gjzL8wLXqen2fj/AJfJ/wDkNZWJC8bRbU8QYF595knHpBoeoV7a5Su3OpXFQ5DskWN1POgt9U9wnuIug3cdOv50j4dgIrQmOHCH1Zy1SkkbgPaLo7l7r9ukGt4eaMBEU5HRk3dTIXg32cVy/wCGHbnQHxD0kHl5GBxHVlOUOCD7d1cvf+Z8aB4FihBAEiwVXy8wYK5NWfUq8nch4LN8aYoCCPYvh6nyjAqTaCiOAebiurP+2iGoYtiSgQDpmKGicgHcR/PBUizbfdWnMvGiPVDLSdaJg3WIs/kEGwK52/drLmdTDlU2DsMUQpvbtI43jsFvdt/PGn87IgHWDHFZVljItRYPddwr31e3QJ4yHqRrIkagZE20jJYjbXcruFgtXoPsvS8Hqjh6kcAYYsv/ALkn8UNwa2Bo/UPt/udOxybSgdsI/VmAIQ8Gh2BHuut3OkPMR9OFT5Eo2JIU9B27e9Lx+l+f9xoHz6kyEKQq648f/uCLYgghmB9FAD1/d31XIhDyykR4/UE8JNTsLIHcge0g/wCX9+plyEEGRvbED9CE2YyVK0QN5q2T9tfzqM7KqWVDJiLKJ4OWia7bgbuB9Qn2HQHxEXqo8aYxFzk/WLd9vYXRBHf9nb512q+E5KM8bRy4+4eYPohIJphdfIrs/wCT212oi2LIodNkSX5iQG8i6AHurdyCPs+3SvhyqTDtij5ScN/U7qurFc7ieDu+zUeHZ6tNGqPjBxmSpxDRJokhTQp+DuJsHnSv/C2VGzYoheAMPMrUcDLe0oTtvsACN37iBWq0q6RiOSo8XZ5aMkNkE3R4BN8KDY6l+rRZFhBbqRYvS8xCQTOeTs4NfBC1SfI51m48qNA7JPAq+RUtWOdoUGt20i9nHt767LyIgsreYiCNk46geWJpwm7b25ZgaDfA476D0KiMzxbkxAPMylGs7gdvqZQfvJI3L8aRw0UpIX8ireTobWJHNkWe3S593fvo75UaZcQabcJMuUJGIPkIoZd18EXu3fPb40t4dMuyVeu7r5MEN5dVqy1N7jfaun/H86BzxeNAmWJGxFk6EKlns3W4fUHFJ+3886BAwOU4EmKJRkrupDvsoavj9Swx/wC3R/HHYJlK0s53QQFXGOG2E7xuHq+oW+UJ9NfzqmOjtkGPfl2uSlt0gF4jPG7d7CRe/k2a0QLHCGIFJMdXVsoNsiJHN7uKvj7+OdExHULkSieIw9GHcvQNKK+4gcq1EgfF6JjxSdEKTmdRXyTv2BSfdx3r/s/dxqSsrQzlVzFdYYmANBmNchLNF/T6h2BI0UPw6lfH3zRyKZpyAuPVkED0mqVlPc/cdGyUaKCMvMoURzAHy10xog7b4AANrxusaD4fDMsmOQuYR1p94dlAA4C7/wDTXKVfbmtGkimMSqqZA6iTFiJAGRjW3+/HFXoBZ08eza80RAxlppMextJBDd/Yf2DtxqPF4z1JFabFV2eAAyY5s+4AH9xJAKkHijqniMEyKxVM10OKvsk5V1a6Ar9Q83/GmPHY5izIPOhQ0DB4yGBBJDCz8C7bixXGgBkOhmFTYol84TRgO4tt9oPfq0D6q7EDQ/DGUvCUnwhsmmJCwWSBXCnja4FhzzejZAmkl2bc9QmWQWobSpWwbIrpCqDDmzqo8wWh9Ocu1577U1cruscAkUpFX86nQbw2eL6GzJg9EEhYRwCmUV6lrsg+V5vjRcOWNo4mGUpAgblYFCsL94HwvI9N0eNJYGNlMIiwzkcYkgO5lALgmtw5qUg8Vxohxsry6+nMWUY1bestswbsSVI6m0nmqq9VKcWNCkrLktykanbApA54NAc7vwe2iZzRl5iJ3U9SMbOirBT8L2tt3PJ5HxpLyuT9Rryd5eA7TOOAK3hSU4Fg7h83xo2a8/VZ1iyT9aIbVyAFK0SWojiOzTLdnjUDy5KhkIkkZWllNCAfAogmuNvHNeqhpMTkIhRs0qcd2H0Ae9USAPeK4joXZ1GHjSLLCdsuwPOH35V0LG0sCPVY9oBG3Sro4i/TkZWxWtWyhuVrJon99/5gJAGqjTkSRI5VLZZHSiphEoIPNkCyCTfKmttaX8QjmueMSZafViCv0lcKOzbTfqU3ZY+3+dVyG2LKQm5OlCwPmKN2QQD9pHyezaHnzbXmVgpjE0AD+YqgTya7qK7pfq0WtDBlmd0vzindP70UA0w23ya/08+oXrtZ/hXOwSIqv/UBT5gtdMO54s3dcenXakKpgy5DTBT5wAZ0i20YClNpI5+IwQKk7kntqfD3yS0KMcwFTkgsyLTFSNlkDj5217vnQsSIGZQ8SqPPOQ/mL+xhdfIND6fxd/GheHxKVi6kcYYJlMP6ktdsPn7rIPq+ztqi0TZMkDf49XXDU8hbZ7N7b46tAWvYa6cZHqdR4gT5qL0kjgbLoWP0ySQxHN3qjY8TRTAxw7hhxijkn1LZNMR7RVVL3OmDAhkJCQdQ5URcdY8MFJUgfmwRs+RzqVTIjl8zG6rllPMSllMg2ABFUBgR+meWWvkHSqQSBJU6eUynFoFp6tmZjQNWJBVbvxpjHCeYjKLjhzkTBvW27cVHYXRJXutcazcKeJY5SiYYQYRDje1VuYEHiumGv199Bp+MI2zKGx3R4otpGQEP3e01aNzyeb0oMYeZp4zsGSpR/MiqMdXt77eF+n+TeqZDw9LKYDEaNkx1YNvqqtA/HAFmq78aI0sKTjjEA82oX6bbw/Tv5BAl2Fa+KGqJMa9AI6w8HI2Fskm6vjdwaP8AfZ/bUwwRmOctHAshxoe0xptoNAmuAP3/AHX/ABq3mokhHUbFMe7I2FYuOAb4Pz++u/xpWXxuMQzevHWsSKQMYSVCknbYI5T8KORWgN4XHGGhMawbhlTCuqWpzya/cTRtPtrQJJoQF2R43bK3DqkbQCC1V/az9h03g5QkeICSASebkUfQqyoYMF+Q9qbfsRek38QFK3WRSvmi4XEHqCkXXIPpv1fv0BcpI9p6awFTh8jrsvF9rs7QD/m9+dd4pHGWb0xsh8sbGSUINtxXNUCT/r7fGmMnMjreJUCjDLODj3ak1u47J+U50t41kR1JT4wUR4+5ZIDwxY7Cdo5BpgvyD/voDTxIZQrRx7BlWH8yf2dyoFkXX0z2u9Jx41NAOknplno+dJ5IBBPbeC3AU+y9aOTkwmU3JjmPzKekxnfv2E/7dTbVH8f21mY2VEDjkTY3TfKmC/QYHdwGC/AezZJ4OnUFxccFYVaGIN5WUAHKLd+y2D6r5Bk+3QXxoxEm+HD3DDZQDO1Vu9pa+Vq/qf2rTPg0sKphqZIZAYZyuyAqNvF7AQdqj5B78aSOSBDGOpGwOJIwZcQsALsUKraKI6fBN/xoQ4uNGd+1cMOJccn6jHsAFujwwNbRXq76b8SVTM/GIJRkwe7cCW+CQPvB9o7H50qrUrh3va+Nbri0D/8A27BseytaniGG7SyI0jBhLC+846kVVbd1mzYvf3X8aBbwqSISxmE4i7TkNtUNuBBF1/FEb+ODWgQmNEJiOGAmGdwUNQU3/HEV86ejWTzEQDygh8heYAAxJDDm/TXIu6fQIzK0DSJ5gOMTt0QCzciwpI9Xf0HjvogWRLGI5SrYpQY0G9ShqrNbiP8AL77f76nIji6mQ27FaI5MIcdM7gRRG/iupyNp7dtO5qSssjIMlHGNH6Qg9Rs3V93rgp2FitRlmVWyJFXKvrwkxhB2NXtPdk5Nt3HNdtAt4SyBIxJJjMreYIZIiB3G4rd9q9XPJ7anXeDSSL0lrMdT5hW3oF2lSBbUBV1a/DAnXaAuCqdSMN5Db5qUptsncQbKjt1SSdw0HEKAIT/6cKhnKEAmgTfFj2GjvI+dNeHqyul9VlOVIKGLtq77m7A+erXq13hkLhYwxy3+lIpLY6LzfegPSRRpKpgb1GgzIhjn3Ng30Ixey1og8PxfTr218Xo+LIplZd+JvE6A7YjuJCGr4/UBUkH9ujQRSdKZCcsjpptYxICKH2gcMT8qRQqtFcMZKIzQBMpBG3abFdx/ligSe4J71qBDDzN80W2bHLdSYsExjZK17WJFFQQGJ93xpTFyQYmYSxcY1krgmuWNtVglLr6ffub516HEHqG9csU7Ab3NG+bNGto7KdByFFELHkH6bbW6xUkj4G48Mb4P8aBDIyGAmdZZAN0I2jDsqDzRr3323V6PntozTyiWw87KcgDaMUChtJrdf8j6tfFaHku1TN0pN22M0coC/wAhfhSOL+DqWc9S1iJbrgENk2KK3YF8r3Gz886on6uwEyZRDNNVQCxwQti/j4sevSx6vSlXdmMTBFTiFQVJskqvILc+pD7aGpUAIGEQovMGByTwKajZu7rgD23/ABpdgBDIBGpQ46G2yjd2eN3dSCTbj3aUPRxSOYtzZo25DCyAoYG/f8dMVww73/vqxRyqgrm2OsL6gUn8bhdfnYdZ8aJ6VaODZ5s7SJyaBHu72WPH0r0WSNGiHUSAhZJgp6jVdMDbd+ebH2/21Q7kQSNzecjDGI9LKfVfejf1a+O3fUeLGQtIyjNjbppQRVcWWPK7uS3HI+BzoKFKUVCCcUVtlK2PiuO1dpNKeNlVV/pqWECV/U7Nw3f/AECKB3fPbQPTyS9V2HnaEyDpiJaoqRw3crZsuO3HxoMbT7kO7xEg5DA3Eg9NVTEURGL4k7mtLzkCSZukN/Uh3L5qhzyaU8KB8r92qOib1IgVj5rkea7dqajxt7/S0Q94Qkw8vb58gIlD70VPwAXAPpI+2u9nSsMeQIlAfxMkwOSdqbg5awSL/UFUF9tHV/CoIR0GSNBTSijklqvvxyHsfH2aQhgiWBNkGMU6MoIfKJHcem+eCa9f2/30U9mtPsmS89aMQWRSlkEU22zVUbaxY5q9NeK47kyJ/VbDJFtdJVAA7Haf2821i+ONZjQL08gLDimMiArc5pqut3PprsK92mvGsaPdPaYrxMYCd7lTwx5Nn0lftqtx/wBtE0xjRuZl3DKWpZqudNrA0VJAHK/CDuOb1fHsogcTlugw9U62TXzXBcj7uw1THijWVA4xR/USlCCxPIFkA/ceLX40BWjqBWOCfozCMhWIoft/Kfu54saGG8qK924TBvLj25C9/mr/AMyqtu2q5MP67iJi4EbBDkUGI+EHIXkUfg6Xy5YWKrI+Id2G20tG3Kfx+Yvz86tnzIEnLtihxFCQWRgP4LHuF/bWoIxMdQwqJiFmlu8lWFFeTX7TZAXutfGu1TGmj65KeVDLLN1dqNuLbF3dh7iPdfxt12kQ4plErFUyOMhRTTjaUKm2Ar2Ak+m7sXpbw/rCWH6cuwmYOZMpTQulsAeqxRWj6R312u1Gl4MdxiyrQZzCBT5RLbhf+Z3U2feOT/bQDCwZr6PT3wEFsltxFeqx8cXS36yPjXa7VDkGMBIodscr5lytSMTRH4JosDXp7D40scJFtWkwx9KYKeeLYmzzyvPq/B12u0wdneFK5l3S4YZo4E3FTfpb7uex42//AL01PhnrlhJjBzkI4IS2ICkEH/qd6P441Ou1UJDYY42EuOHDTsxERIIIbdt/FWN3e+dAXp9CURywAeWjDL0bWjwGK/KcGl/867XaKagVF53K6Pl0FGP2I7D/ALgo/UOryKTApDlozJKRUPY04HHPIPN/d2+ddrtEByyAkSswo4jlS0B4rbRPHpUWR0+5v+NA/wCL4CwkSR4N/l1AMkLMNu/m9o5U/AHyNdrtAPxlVLz9R4BKJcdS7wsb29gTXLWbUjgXzq7MrO5Lw9dM0eroN3IoA/8AU/1duRrtdogvgLIRjdKSEETS7dsRAI5NLYsMBW4nvrPwSvSj2yYyhYJ1ZRjMAQpFkLVhBY3Ke9CtdrtUGSZamEckQHQgbb5Y0OaUnimF3tFWt62fEn5yJFZQv0gV6G43dgNXLXfHHpu9drtZ6Awysk6guzq2S4CjFraNo43dgfVfU43VWqYEcqLjgyvICkwsYtc8UeDSV+0+/Xa7VXDOFLKEgtp3Rsdiax9vPB5FnYfxGRz/AG0GOSZUl3PkOBjxFT5UGm9VkKCd5PFx8ba/nXa7RFwJeuoMmWNkkn+UuxxsUjmzQFEAgjcSQe2u12u0H//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78" name="AutoShape 6" descr="data:image/jpeg;base64,/9j/4AAQSkZJRgABAQAAAQABAAD/2wCEAAkGBxQTEhUTExQUFRQXGR8aGRgYGSIcIBwfICIhICAiIB8fHCgiIiAnIhwgIjMhJisrLi4uIR8zODMsNyktLisBCgoKDgwNFAwPFCscFBkuKywrLCw3LCssNywsLCs3KyssKzcsNys3NysrKysrKyw3KysrNysrKyssKysrLCwrK//AABEIAMgAyAMBIgACEQEDEQH/xAAaAAACAwEBAAAAAAAAAAAAAAADBAECBQAG/8QAOxAAAgIBAwIFAwMCBAUEAwEAAQIDEQQAEiETMQUUIjJBI0JRM1JhJIE0Q2JxBlNjcqEVRIKRc8HRg//EABYBAQEBAAAAAAAAAAAAAAAAAAABAv/EABcRAQEBAQAAAAAAAAAAAAAAAAARAUH/2gAMAwEAAhEDEQA/ANxc6Py/UjOLsOJZ+iSp6bcfHsF2Fq+dP+JZgRsiUND01SCRwYCTSsQSSPdxe3ji9LxrK0UBJ8SVhjzA2AWJFe/sOpz6a4POmfEg5DMGz1K4gNIRyQ3dd3eX+O1awqMbxBVeMXAVGXJENsJsEgMQPgOQbLdjoMEwEcSny228mNf6dqBHwARwvB3fu4rRMln6kjp/6gKy4SUBFVV0L56Js7j3ButTjq67KOcV8zMp3MOxUgbuL6YHKn8gaaq+PlIVkZuhZhhkD9Ai6v3WOwobR3WtNeKytHMu54lcyxHcYbJD2nDfuscMew1j+HySCDk55D4RJLGmVrbn/wDNx2P8a0PGoiNynzbKUh5jlA7MQft7myWvuBpgBjeLlmEYKBkyZIWAxjRsEiuaB4otyD/fTHgue8wh2HazwPd4wTlCBwCRS830zqsqkyurDKrziEMZl2+3iqF9LtwRd6X8DDP5YPHkI4jn5kyQTdrQah6m77SPbWqLZ3/EEwTerTgdKJ9oxCx9RpuN4v8A7atbF3rTOdIp3XKynK2bRAAaI+SG7c/qV/Fa8plknHU9CYyLipSebAY+uq3Ae6qJf5GvQsxO+To1IMlDtM/clVtgLraCSNnzR/OiFps2W4tsmTtcZC2MQcFTwTz6argV67vU57S9MAtmFWxAwMcK2CCD83TkcdMjSU6DfHWOGXq5Ie8r27h3q/UGF0PsrXZeKjwRnoQU2KytuyiAptfTYJsXR6g5GitPxFZbcBs2rhZWQJQHIIBPcfLXyK41MTTGVFbzwrKcWwTaVINWQP0gQKYc2RffSPisMe2b6WO8RixzzOV5BPHc0ByQfv1AhiEp3xwBFzVKt5gnllI3VYo1t+lzffQbGMztFjqwylanBLMoN7TW/wCAfxXF6yVaWRHN5iOcRaBnQerdyRwQJa5J7ab8NC9PFWRIFHUkCnql9rUw4PBe+eL451nYuPGdokjxNxwigCyE2obgDn2V3bQej8QgMnmCvVRjAANswAv1e2wQr/6iPxrDyY5amcJl7/6dtoyUINH1BeKA/eONwJrT08q8LKccMcLgksbA/Pa46Pv7868/9ERSn+iEvSg3HqPt2iqtgbA4G01zzoj02JuCuyiclco+kzgmieP/APLn29wBqcEukkdR5RQtMG3TAgDcCC1kHkeyuwu9Jukdz7Ri9bzcZa2ZfUdtX+Hs8L2axqmPsM8bJ5YsMibeNzk3Vmh2LUKKkenQNYuJKEq81wcf7nSwwJN2B+r8fitMyxybJFYZJWoirAoT8BqH/k2P9tYmGF2xGJMQq2LJe2U0Dd0pvlL+/gjRomKRzMUx2iCQUBMbHHIJLemgeDfq1NGt4mkpZlHmfTPGwdBGw2kAGt32DuT7hzXxoY6p6VnKB6kt3GvPfaG7gAdgw93F6S8ZRVeX0wtGzwGzMVPfk1u4IFnaK39tXkW2RXEYqeUqy5FdgasX6r49B9vf41FXC5BQuGylfoLwYUskN3rcBuIr0XQ76nSUo3R2yRBhjekeZIBs9iwI+P8ANr+NdoGovASqR1FjkpDIq1O9eo2F/kHn1HkaczPBTJF02ixr6AjFu1d/ba0dtfdrDx+nthBfDO4ZMcREb/H2ix2FHeP/AK0wJYxDH1JcP/CkowiYrSsCWAJH0xx83daB2XwVepLJsxFkeaKQnqP6tg4JHFMD2XsfnVofA1VkZFxQBPLI31H7uDZHwWIY2DwL40hlZCAzkT4ayB4X3NAeBxRbmyxJtWHbjRgUEy7JMNWTJkVgIjutwDtX8SkXuvvxq0F8K8DEIQRpigDHaM/VY9yTtF917ervrvFPCoyCWXE2MkZO92ADI1/HFCzRFX86v4VnxyiDbLjM5ST2Qn1Ae7aK4XkWNLZ2UjIKlxQpxwT1ICR7hR4+y64PN1pQxNgREy7vJGNsiOQ+puSoFMRf6lAUvY0NV8MwFV8cOMQbGmUbGJK7yCQoJ7kg7hzWlsjLQeaYSw9NDCzL5e9l2RuP3MRYBA9PGiYciq6XKjL5uQUsFclS23+HAolvnnVGd4h4dEka2cDeMUxoCGqkNgAk/piufm9amSQeqT0BKJYWDUTz6aLccN22/wBtIq8YhiBmFNDIEfy4PG6yQKoAVyvF3rQnZgJ0aVhQhKv5fleOb5pr47e3QZyY8fU3BsVSMyXdUTWSyeofxIQG3HsRWqQ4kXShqTG2rjyo9QEqRxZUXwl0Spu6Gmsh36yjrTgrllTWMPUClhNxbsK/UHe61Ph+QXx42By7EMpP0VVmoA2VPY8mlHu0RGZkxCOZlnx1TowF90NgKL5avtPO0fGoZoA0jPPjdPzMRCGCiCfaCSSDIRwGr40eTIlZHkQ5kZ8sjbekt3Z7AkW/HKdhqsubMpkkvOPrh9AiU0DywFGyprazH2Xxopjw8KsMFzRPGJm9mP6dx3Cl5pGBPLG/n86UwJIgYB1Ua4ZVQjFrgHupshQpsFPusdtHx5JUjDbs2QjKojaAxXdQFA30hfvHNC9R4dNKrRc5rqzTKxdkWqNAuALArlCO476A0WSV6CGQuHx22/05/A5BulX/AKZ5OsyfPcxsolcgwK4byV7fV327ueDWzuK05iCUeWYebcNFIH3SqCCK/UAX388VxwdZiT5XQK7M6zj3ZyEDhw10DsAEh/NEVWg2JckkTKWcFXi2u2PxzXI59fx6gfT/AG1Me4z1vIZMhv8A29XaXW788XvvntpGbqhchVGZtMcJRhOv99nHu59VivTxrQeKUTlScnas6lZOoNhUxtwaHsBA7i9xHxoFYZUHQ+sgby8tg41FuxZgLG1OeU+fzqmPkQ9KcrPjmMwRM6+X4A5G5/VZQ0aFcfzonh0E7pjM5zY2RZQwZ1tjxtMgBI3DkCjo+MJirG8wOcfgPXuBIJCk/qHg7SaOoJy82D6h3w19JmRoL5PsJI7nghTXGiFoPRuMBXrOF+ieHIN1/qr3Hi9L5U8o3yXnX0oj0wgPz6qs+4/cPj40SCeQMTeYQcnaQVHAK9hzfT9Xv55FaQLSSRmNSWxypxiUby7EbQ19v+X/AKe96jRTlyrGoD5x3QyHd0xYZT3I+G54Q8HU6RKFjNKFiO7NO6eZCDCq1YNFgPag22G+7i++q40svRgJXOIeCS7iUMpsH1qPa/wEqjzel8Lw9VRFSOIbcuQFeuT6GDjde7k0T9M9vjsNAg8PTy+PtjxiBBNG6tksdtgEgNZDg1y3da/nQaOfJJ05FIzeUiYMES+TyBfF8+oH2/GiZEshmKEZoC5SANtXaQV/I56fFlu4P8a87nYEXRmXpYhjMEBJbJYX02NAtZpVJNPfq+dO5UEAnkdhh9PzUEgYytuBKEA1fpbbW1OzUTorX8EmkkbG3DNQ/W/VIF0Voycd+aUA8899CznlaNeM5WWDna6Ak7gt2RXUAF/iidA8DxI08qHGGrK+Qi7HdyCSCwUk+prFsD21GVFGEUkYJYY7BLkamCt2u/ZV2/NGtAxkGT67VmhtkJAEqcfuCWO443WfnjR1R1lDKMlrySWDZApRsJorX6YugvewDrMyzjnr9RMIuYYmP1GAYfG78L2o16tNY80YnYIuEkq5Cl6vdbqQGPF7ybUA8EaoEITtT0ZnKTgg5S2LIrcbB3cDaw7Am9OZY+nOnRmMfTjIPmQpY/hTdoR8n51nnoKgCJgbR5hSttQFWewPfjeD2ri9E3x9DKZVwul5eIsKYqV2kr1PSaT3AEfGiGZlXeVZCEGSjK4yxz6auu4Tt9P5POgQwemAPEilBMq7sjceV7EjluR3+3voORPArszHC6XmYSPpNYYpwTxXU28Ke1anHzUTpJI+LzPNGNsLcOQLC7uzc23wR20VYYaSQCKRIecMrzOTuAPClgbIIP6mlsrAFTMkGMZmXHYg5Bptvyfhdpog/fetCHJUQw7pcco2I+xhAdtDaSQCeIgKtLvtoOfOgjlEkuKSsMTlmxyQFHyRdlexUDtoIcIFk2R4qyDNBC9YgEk3uJB9139OudE8Oxo+pG6LjK6ZM3AkZvcCSR+WNcp9um8jxNgZ0WWJHWZAT0DwWr3UbLG+GBoXzoS5ILp60V/NlQRj9yQbF8U/Bt+xGiB+BxxKmL0higqJRtDEiuN2zjkcAH8axoRjiFFCeHhehIGUSsV27vUA1cpu22x7HWt4JKWeAJIoZZMhDtxdu4g9gTWyuQTyG0thZTNEhErcRzAhsIeoqfdQbger2i91WNCq5RhCSenC6Ix4t1yMPSGtQfwgO6m/P++tFxAJnNQFGmhNl2sMVO00eA1cBQedJ5eWzI7qxAOMrbThbj7gLokFhfPTqxp+XM2yFwaBlgDKcf1AkEjn8/gkenQpOFkPl0ZcOjLOEKyMebI9PNuST6hfpv50HwbEi6aApiKfKuikTM422SF3WCVIu3+NaGPMyLASyurZMiAjGojlhQFEKeLLGg39xpDwzxShEC8fqglojEKAAE16TdKKNpYJvUKPlYCupG3GEhxEUfWdbAI447IB2k76NHgJ1ZXBxxKciOQgSMbIAri+Gu/TVN30tn51RmzDzhhw3lSwq+Pzad/pjnRhkXK6b4eos0Avy57kfu+W/a18djqlAnwoaBQ420rkq69U1TUTRH4IF9tmo1bE8QVytPjghsrcFxjZC96uiCAafvuPbXaIPK0dsBNArjOXnpE0xYDbX/MJ43XXOg+H9ARwpFLApGRMlLj0GsPuRR8MNvJ7Gj/bSUTSdRGXLUDKFN6R6bqx+Y/m++l4BkOkYZc5D5piSdvtpjTUaEV0ARz7f51GmRA8LQjbkQENhncVxLDBW5av+WD9nfvoubmRjqyCeHYBjuVOJuK9wLI7lqIU/bokEeSUUkeJg+VYe9QdwurHI6xBsDtxo3iWLkFJnB8SLdOEBEkQG/u2buLtfXf541UH8PmCsCJVZFy2BAxwtEgnbd8NyCZPnnSr5qjaoyKBjyQtYw7oeT3qk+V43XenIEkDh6zT/VksplUgKVNWKB6IugAbsa5Y3Egfp5rKUnsNMKFt2r93bYfgamqz5c5Qjq+RIbw0bcMQGgTw9AndfbpfGnN/1Chmm3dWAhhjqLsVRJ733Ld10s+GVQqIcx1bECf4gXd3QJ5Et921LYjCVh5eZkMmOQ3mRVAEFttD0qG9S/cdAYsTf1MkOJMg8YygkbeV54O2+Dfr0fEZpIptr5QPl4z+ioPZuQD7mPcofbwPnS8nh5YqrwyWss5U+YH3A8mgLU/aCPTxq0GESszGIo5xUWjkcEgEFeOFYcW/zeqBZmU6vJIF8RPrxxsVBQJtjXFlTVOb9N/GihpBKrBc1lOU4KmgAAvc2L6XPBHJIGqS+HHeXWGLeZIGN5Bohe5AHFqQPT9965fC6Y1DDTZEpe579LrQZR+TyNn299AXHjlWKA1mlWx5d1yLuVjsrdwPq37a9Pe9CkgnCso/9QYdCP1BozzYJqwPXVhgePxoOP4WBHCnTxgvlZI3BmJA55VTfqW6PU7ihpDxPwlWEn08TacePg5DL6kIIHfhQQfWPd86D0csctzoRlFWeJVYSKKAAtko+2vdYv8AA1zwyMYlbrLWSxLDIXlfVVg3cZNekUe386zMzAi+vuXEMbZEElmVlPAU2efSwA4W6ah+dMwYEX0hJ5ShlSSJTMSCxYki+7kmyvYaAuBDMXhVxOtSTWxyAQQTal/TyL9oFV86Qix8got+btY5u+UtsS1LdLRar2nsPnTvg3hyjo7xh0HlIMZY0XPJUnuSR6vxpAeGx0m44BGyYAhmv1cgDntZbce41Kg+RFOyvSZQIxVArKA3PdEDggSVRLng60cnzG4skc5YSRekZCgFa9VWD6QeGW7PwRrDysKIrIG8h1GxUBJZwCoPFn/l1VN3u9aOUEM8p/oxMHg53spJBNbgOx59Io7vnShqFJQ0ZCZn+IfcOsppeaL/AJiI9oBscX86DhQ5AKEpnkdKQNunThieNwoXJwNp7UedCbHiAh6YxQ3mWIXqMFJO4kgD3NRNoeO/40p4Zjx0nSGIUrIVgJ3ahY4H+427j9h4GmDVlxZlU7VznHlgPTMlhr7AcfV/J7aIYXsrszQvVjphKCKoDj/p/uvm71jZGOOne3EEZwwDc7cc8C/2bv8AN764pHbH+mMZbGN9Z7/3PwDXYX6650GqomYruXNXb1+8q8/tvj556fb+ddpdIYVkTf0L35BQiRr5I3d+/PcX6NdqAYKkurABTmKLGY3cfjjgVVw6nBlBihBVNrZDcnKLVW43f3cj9P7Rf41WPxFbIPlSvnDGKjJpwp5IqhJdWe1XqMbxJTBit/TGOWSSiIiV37WNqK7n1WT8XorOMEfTVmjjSQYjUpzCRtJ+WPJu/wBWtH8VijYTrsxxIIoF2nJaO7/JX2VQpvv0LJ8aCw7pDhkHCWRSYSVK7uQeL6fPA738ac8T8T2vPGRjiVGx13NAWBLmhZ280a2kdvmtaQ1ixoZdyriLJ5slgHJJISiaH3iiNlcDnQvDsKPYTGuF6o57CyMRcjC+e208Wfgiho+P4izSRjfGrnMdR9CrChrAJAp/SfqdiNK+G5DvD6GQHyz7gMTbyGIsKe6/9M8nvoJycEevamCR5TYwZ2v/ALT8dO/u76rPgx72JTDETPjketrLKD/PDBb2/n51fNzyqzEFgFxoyR5ME+o18H1CxfTr08acx23SuQzbRLFaHHUbQE3Vfz7uGrjtopVcRFZQWxghypWU7mBDFSPk8v8AuHwBoGB4clSdVsUbsJELx7uKBom+8dHj5OtyKFhtO6Ur1ZDSwqPih+a73uq21n48swWQF8og4qlSMcLtbnkd1Zzx9P4r+dBnzY0fVap8UTXiAnYd3pvbf8t6dn+x0Xpxia1lhDjLdmCwkknpn09hT0GJPauNMyxSk7Ormja8HrEQoiiCO/KnuTxt030JS4BfKBGQ5BCKoIKGlPJ9APZuCTxoMrwTomLFaKWO1x5BawmmXjlV+1eOV+ePxrJzI4OmxE8CouEFZTjluAw9Vd9m4ezvr0nh8Exjx9zZgdYmJLIoLEdtw3EK/PCg0a1l5MOQYy4k8R3DFVdvRXcWsW4Bb313TtoJy2j2ZTJJF0jNj7lMRNcLQbjliKo/HH40TFyk3xgypIn/AKhIoUQmw21jtB+HF8v2NfzpjI6o68oOePXA3TEY4Hyq82ykim+V+NPLIyuCBmkeZIYHnuPngERAHhvyNBk+EDpnCUyBkMkp2jH23uuq/Z7DfHJ1mRSgKq9UkEZXTPlfYAaoj+K/+etvFyJFfGIXObdLIr7iAKB46vHC+q1IPNaEMiW0A8/T+Zsl1GyjQvj4obO9g86IROWyxuHlJHkkIcYnAJPDV2I5/SvjWpnSsZpYuoVYSY4DHG3V343HhiasMD6NKCeULLXnyDiqV9a2GJNleAOrfBvjTecZR1QPOlPoMrK6cA8MF47Vy4Ivji9A5izB447c7jMTuaDbbFjQAPYjtu+e+kfDZizxsrgMFyO2IRuNgmu1cEArzvrTePkT7Srrki8kpuMi+3d3HHMf4+a0HwyfId4t65qczCndNpqihYhf5IUgVxzqYKZEcmwslKfJjg4m43Y+B3Ud+lV66KeS5HpTH/Tts8qQ1HvZr1EUaoej51eHKyGRaXJWTyxb3IfX+Lr9Qj49uuy58h+q4XLVgsLBdyAGzbBT/wCG/wB+NFM4xYbtzWoeccY9UeK7n4HJI4f+NdqcNpVk75BQyyAhpB6RQ21/pH2/3vU6rK0Ja1bdnf4hxRQCxyADQvp82H7mhzqcFWWKE7s17Lk2oDdj7gAKr4/JrWdHjhHi2RJ/iZCynKNAG+aqmFEkR/bqcKBejCRGvBlUjzF0Cp53fd2/+N/xrLQzxyhGUHxBh0FqghYG7sWK31wVPHGi50Up6iBs5RviAdCp47NtvjbXuJFj41j+IwRiCT6MTIceMHdkn9xobvto36/u0bL6e6cGOAxiXH9RnPJ4o19hA7Lfq1RqpHIxVWbMAGSxBLIPTR4ar+ldUe/a/nSsbSsnKZyHoScmVLJuh+R1Ksr2Fd9JnGQPFuTHCefcg9RiQSG5HyWPFx9hz+NJ46xbdsgxkAxJdpEjH07z3N8rxy3cHjVGxmQSsJSvng/QQALKgJPyULWBJwN1mtMyxv1ncDKJMkXp667AKJJUHnZfDDuTVaxfG1UrkiUYqkYsIBYkA8te/wDCc8N886twclheMJ/MQj7iT9Nj2+G4JA7VzoPQQyEFTscgyODunHA+CRXI/AvjS0AZY3bY5+gOPMBiWJJoXVNfG75/trPwTH9J4mx1ImyHYKCRxu3EV8i/VfbmtZUUgEOQ8bYpTyUdinI5vlhV7L7Vz30G7NjKW2ulIJIiD5kc0OTVA1+V+7RPKetA0aFRM7BjP24oGvuUn7ft76yGZRPR8uYmzVobG3Cogf8AbqeofxQ0XHZd2MrtjHccnaVRrsEAlePg+6z88aA+LCAkQ6UAKQOVAyie5FKWr1Cr+oe2qzRvTAxpuWBRQzD3uiLPYgEfU+7SfWjEKB2w+cMspMJC7N1/N1Fz273qPFpo7yAxwd6xxAl42qiRwxrkcqVr++genxywk9Ee/fDx5o0dv+3tojlfv/vrocVRKHCYwJymckzE9gKYDdV8m0+ODoXVVsiZQcXr+biB+k1khbG7gfUFEgjiq0DDzkaWAq+P1BNksagIY7O+z5VhdMTe7mtA14RhqDisqYqlZJnISUttuvZz67B5/bpJMIUjhMBQYcguOqauRju2m6KH023wdM/8NeIK5w+m8XUMMsnpgK7ha8pfKqb5B5PH40nF4lujV1aL/BlyBiE2C1EgAXsJo9PudEhmHwqMRSqowtr4scbL1WoiyaJB4Wyabub1pZnhERaX/CMjmKwzMDSAnnkgMA3FVfzrP80elO67NvTgUoMQk+rkgj7hzwK9PzoniGXUklqrIcqJQnlbPtJ9R7E1wJOw4Gg0BiIaVxilPNFweoeD8Gj9990uhpXBxgTFvTCBCS0VmLFdxsV8lTyS3xqYcg+kcMJMqWtuKeCoIBI7Bvy/ZvjvoGBIUih3iKvLyGxikAD+FPtXvaE2b1BMPhYESgriKy4hjXbM1LySBffZR9/fV28IUvKf6USFcYWJG52H7hfFGiD91866TJVUbcIyBiBgwxSQB3F0TaUaEY541XKy13ZEZeJZQYEDNjWLNBb/AHckbaPp+dKH8DDjV2ZPLAvLKz0xO4kAdvzQO4fGp0tBm/UU9QA9XINDH5bbz3sEMK5PO/XaVCwmiLxESYquuTMT9IkkjlwvanAsMTq+AY+jjCObFACTN6Y/S3prcgA7AH1fnUxeIyu6Lvy7XKlRrgADCmIBJPpQVQkB9WmcfNlaKBg2SrFJCfoqNxChhYB9J70AedI0zZhB5eTbPCqnHgV6x/TVttJA52NzS1xz+dFzHRXlYzQ9Np8f0dEkg/tJrlmHtavTqPEvEpzBLIr5ylYYDSwqWty1lQTyxobl+3+dHz8mZZXZWzSOpj2ixAgBrsA9ypqmPJW9UE9CmJmnUo2Y9fR7mnG0H4YV7/kKdYUEsKQgPlI4OESrjGql3XvHf02a2fnXoVMvoYeaI806sCnIUhwL9VhASCGo3Q41h75UiZb8SZTg2GCWQxN2Kq5e42dq0Ro+I5AHm0ecFlghHMHt9x3HvuVufT9taq8l5Qi6x6i5CKQMez+le3eaAPpJ33wDt+dHzN6+bUjMZelFtZSDRo8x0bLc+q67D+dUfEdsoqfOBVyFYMZR02BiIrt+mCoJH7zoL42SXjiIlk37pmvoUWWmNbSeCLHz6q/nSHnzslkWXJG3GiJXy11uNWF3AsTXKfbfzrQxwxhhVlyQ6rKdxlAZqB9xqiST6f5GkcIOVkesxX8tGVVplHIPNcECQgDdzR40DaZBWcHqZLb8p/QIgANqj0seeBdh+Cf7aaQEFSDkupE/2Djn8/DD7R93zpOKPbMrqsxvLfcDPaj0fgj9LuAvwf8AxWSmAkERIbzCspmHA4P+xvjaft0UWdWVKvNo4vDLHvrkG6A/U+Nn40j4jA/9ShlzKby4DDGB28gHaSSH3WC1+yr0TxSJdr1B1EOKvtyNp4awouqe/v1OTjIonQJkAEwepcgAUOPSe4FE7hXqo6B6Lc0jKTnX5oUWjAHAIoH/AJZq9/ezoGNueSAn/wBSBAl90YRWo/fxwefTyN2ghQ0wVoZKGWaZsn0+0jdQHMfApK7m9A8PhjLxXBKjKsoUNlCibPuoncSSdpPt0G3gQkmG3ztywEAMPcf3NxQk/wBIrWTk9bplw/ie4Y3CgLuY3W4A/wCdXO3tWmPB44rxwYArDHYLvyAxAB4U17m59/x+dL5EOKEAkxlvytV5gWUv22WFn53/APnRB5uvUzX4iDugpQUsA1eyx7b99n81pzInkEu5Vzzc4G0FdoAAPyL6Rs2e9g6SlhgbzNY6Bx0WYGetxA9NUaWqHet386jISHquwghMvmYy48xXrA9LbRwDfGz50D+LvG2/PsC8tlmXgdgGquPlP/OjQJIsac5zBoSLLruB72eOJP8AxrJg6W5BHjY63JkBgJrqwLIA7l15I+2tcM6EwxHpwlRjuSoyCaUUCLPcXXr+NTVbEwZVc1mkdFfbILvk+n/qfnUEn1ptzdu6Mbupx2HIP7f3aSleLpTMscDKIEtTNYqiRf7QDY3fOqTxxbmDx45jMsHqMpPPBB23wR2Cg+rSBhVJdCyZwKtPQMvB+fV8HsenrtZuHGrGNpExlbbkUwnZqs3xyLBNkn7NdpGU7AXBaCZdmVIyE5ANnaef+xqFL8XepxcNelioYnURxSkHzC2LUcMfuY2aPYHSzYib1GzE2ebmKnc17itWAD7yaDL8DU+GQIEwkkGGAIZwu0s20HbxHfLJ8MfjjVireIYKNDKojbcsMSgDJCswB/PZW7W1+rUT45E0riE9Qy44rzVAgDkha4APBT79KZ86tHMrDBJGPCQCGorf3D4Wq2nnTM+SvXZGbEMwnxrsG9xU18ctY9P8aKcZQGhZY0N5MrEGf2im5rswq/R9usyKFFhlIhjZfJqGvJscm6J+Ka/qfOtXq7pICDjiTzEwIKE8+oHZQ99Xuv8AnWeuREuPIR5QRriJvHTbbtJIoiv077Cr/OiL+JwoGzyIYXjKwqW65G7uRYv6dD5HLaOsMQy2DJj7DlJsfqMW3dI87d3Bqhs/Hq0PxXNVWzmWTE2BoAwaI2N3bqUOT8L+NMDKjXJYl4NhyVAAgp93TY8t2L7fuocBhoK4hQxQKy4tATlCGLA9waN2QfusmtIQRo0TqyYiyDGiCruYimJpWN+2q2n551q4G0RxL1IjG3mNhWGgKNcDsAPn92s6PJ9Lo08PU8vAQwx+1k0xH7TdKL4o6BmFlOQjI2Ksnm5boEsW2/H/AFKvctdtESRSoZXxgxbIMgo0Qe9f/Q3321GPkb541Em1/NTL/h9u4gA8MeQR8v8AdehY8rukZDybgMksVgADD/a+CL7ffoofirRmN9rYexsVQ4dWo+qgSR/l2OPmz30D/iDHi3T8YJiJxweozKaUmtwugQu7Z+edG8Xduk7AyKRiJYOMHB9Xuqxfx9P476D/AMTZEamVixQAY29Wxw3JZtvz80R29Ng/OgZkxYzNTNhMnnA4stuBC0SBddWinH4A1TCwI0eEXg3eQE2lr9X7QTz6r3/jQsiUeZVjKWQ5pAj8vZvpqdu6+DRB6nz2+NU8MnUPF9YsGOSUrFqua4J7FSL/ANWg0PDtinFV2w76EoUoGNdvZfdAb3fPbS2cECIkjYQrDO0PG1Ad+3zFV389tG8LmasW5J3V8eU/4bb/API0x2MP2fN6nMeUKAsuZRwzWzHvn4b3e8c/T/nRKvI8Yjyeo+HuEcNnYa4H38XVEba/Oq+JyIZXUy4izeahvdEbuqA//JfKntRGmI9+zKjY5Z/RCuIar0jlLYhx+T8cj40XOxJHdk6mYoGQhLCMEEbQNt3ynyX7gnQ0ljTL1YyJcVW6+QCBEbbiyBwKcAHfd3pZJIhDHtbCAGHL6ekaIsWVofpc2RV3rURZC6bnzhU0xsQhQbAIBsmgOysPcdRTmOM7/EQy47j9Plq43FSv6vPCCr540RnZGYvSyXV8UAYURYdEmlN1vA7x8HaO9E6tmZkaPKVfH2eYxVdTESwPBANCt/7D8ca1wjN12EmeCYU42A1xyUBHLn7l+NEyATJI4kzgRJFaBCVoclVsco3IZvjtxorG8PyFuKNngdSMsKVgIC7WCmuKFH3dt3xrtbOCpR1ts+QEzXvFDuPdQBG2vQfuFnXaIxI8odSNd4YPlT+lcW/aAptrpWG4Hefd8ar4LkV5QdR2BjnYDywT5Fnv6Ate37uNaEGLkCSI/wBcw8zLuDSAALVLupf0/lPnteheEQZKiDemcwMcu8STLYYkVuoe79pHH50VmSkhZB1Mhz5WE2uKp4sUR6juJ59H21o2Yj+YKGTIULlQDd5YURsZdofdyL9Rf7e2i5WLk9KVennMOhGVZckB94PqVfTw/wC5uQddPizNJIhiyxGMiIiRcoAFNpBYDbYjAALL8nnUI0I8hpPLgHIVxkShvo9yu803NKOBTWQe3zpJYpTDIQcsEYycGEWSDyQpaix+V+NMYuLIzxdSKVKyZXtsmwBztJocoTVJ9uhReHM0cgMLK/ltovK7kE8bgLDUb6mmgnjIb+rkUZoIMJKRxgk1zSfLX2b8fGmjKwyQ4XMpp6Zdo2gBD3+RHyfV+RWszPwiy5dweowxUPM7Q5FhlFfpkcW33f213k26+8Y0W7zKOT5jiihtttkUCWXp9ux0GhGzhFYLmFWE/p4BBJsX+GHZPzzeqxIwSRD54qY4wGDLf87SK9XNMNLNApS1jxh6skMpmNUwPPejurn9mk1xIhDPceH0Wx4Q9ykihfB5O0Dmmsbv7aqtpgerGDFkkCZxuacBQKHLermO+FFcfjQnAaNA0U1gS1/ULu/ub5J52k9v40m2PF1ItwxSnnHZTvax6SrFR8vdApfHP918tESJEc4lf1RiPqA/nm/m/Xya0GvmxgrYhn3DHC+iYBjz2936g/d/vofikBZpG6eaHIiFRSmu5NoB/Ip/yK1j+LwjpoJEwy64VAsWUEFhwGv9Oh7ufjVfGYQZJ1MeKZScYNcpXsT3Abijt2ivVeg3ZVPX6gjzL8wLXqen2fj/AJfJ/wDkNZWJC8bRbU8QYF595knHpBoeoV7a5Su3OpXFQ5DskWN1POgt9U9wnuIug3cdOv50j4dgIrQmOHCH1Zy1SkkbgPaLo7l7r9ukGt4eaMBEU5HRk3dTIXg32cVy/wCGHbnQHxD0kHl5GBxHVlOUOCD7d1cvf+Z8aB4FihBAEiwVXy8wYK5NWfUq8nch4LN8aYoCCPYvh6nyjAqTaCiOAebiurP+2iGoYtiSgQDpmKGicgHcR/PBUizbfdWnMvGiPVDLSdaJg3WIs/kEGwK52/drLmdTDlU2DsMUQpvbtI43jsFvdt/PGn87IgHWDHFZVljItRYPddwr31e3QJ4yHqRrIkagZE20jJYjbXcruFgtXoPsvS8Hqjh6kcAYYsv/ALkn8UNwa2Bo/UPt/udOxybSgdsI/VmAIQ8Gh2BHuut3OkPMR9OFT5Eo2JIU9B27e9Lx+l+f9xoHz6kyEKQq648f/uCLYgghmB9FAD1/d31XIhDyykR4/UE8JNTsLIHcge0g/wCX9+plyEEGRvbED9CE2YyVK0QN5q2T9tfzqM7KqWVDJiLKJ4OWia7bgbuB9Qn2HQHxEXqo8aYxFzk/WLd9vYXRBHf9nb512q+E5KM8bRy4+4eYPohIJphdfIrs/wCT212oi2LIodNkSX5iQG8i6AHurdyCPs+3SvhyqTDtij5ScN/U7qurFc7ieDu+zUeHZ6tNGqPjBxmSpxDRJokhTQp+DuJsHnSv/C2VGzYoheAMPMrUcDLe0oTtvsACN37iBWq0q6RiOSo8XZ5aMkNkE3R4BN8KDY6l+rRZFhBbqRYvS8xCQTOeTs4NfBC1SfI51m48qNA7JPAq+RUtWOdoUGt20i9nHt767LyIgsreYiCNk46geWJpwm7b25ZgaDfA476D0KiMzxbkxAPMylGs7gdvqZQfvJI3L8aRw0UpIX8ireTobWJHNkWe3S593fvo75UaZcQabcJMuUJGIPkIoZd18EXu3fPb40t4dMuyVeu7r5MEN5dVqy1N7jfaun/H86BzxeNAmWJGxFk6EKlns3W4fUHFJ+3886BAwOU4EmKJRkrupDvsoavj9Swx/wC3R/HHYJlK0s53QQFXGOG2E7xuHq+oW+UJ9NfzqmOjtkGPfl2uSlt0gF4jPG7d7CRe/k2a0QLHCGIFJMdXVsoNsiJHN7uKvj7+OdExHULkSieIw9GHcvQNKK+4gcq1EgfF6JjxSdEKTmdRXyTv2BSfdx3r/s/dxqSsrQzlVzFdYYmANBmNchLNF/T6h2BI0UPw6lfH3zRyKZpyAuPVkED0mqVlPc/cdGyUaKCMvMoURzAHy10xog7b4AANrxusaD4fDMsmOQuYR1p94dlAA4C7/wDTXKVfbmtGkimMSqqZA6iTFiJAGRjW3+/HFXoBZ08eza80RAxlppMextJBDd/Yf2DtxqPF4z1JFabFV2eAAyY5s+4AH9xJAKkHijqniMEyKxVM10OKvsk5V1a6Ar9Q83/GmPHY5izIPOhQ0DB4yGBBJDCz8C7bixXGgBkOhmFTYol84TRgO4tt9oPfq0D6q7EDQ/DGUvCUnwhsmmJCwWSBXCnja4FhzzejZAmkl2bc9QmWQWobSpWwbIrpCqDDmzqo8wWh9Ocu1577U1cruscAkUpFX86nQbw2eL6GzJg9EEhYRwCmUV6lrsg+V5vjRcOWNo4mGUpAgblYFCsL94HwvI9N0eNJYGNlMIiwzkcYkgO5lALgmtw5qUg8Vxohxsry6+nMWUY1bestswbsSVI6m0nmqq9VKcWNCkrLktykanbApA54NAc7vwe2iZzRl5iJ3U9SMbOirBT8L2tt3PJ5HxpLyuT9Rryd5eA7TOOAK3hSU4Fg7h83xo2a8/VZ1iyT9aIbVyAFK0SWojiOzTLdnjUDy5KhkIkkZWllNCAfAogmuNvHNeqhpMTkIhRs0qcd2H0Ae9USAPeK4joXZ1GHjSLLCdsuwPOH35V0LG0sCPVY9oBG3Sro4i/TkZWxWtWyhuVrJon99/5gJAGqjTkSRI5VLZZHSiphEoIPNkCyCTfKmttaX8QjmueMSZafViCv0lcKOzbTfqU3ZY+3+dVyG2LKQm5OlCwPmKN2QQD9pHyezaHnzbXmVgpjE0AD+YqgTya7qK7pfq0WtDBlmd0vzindP70UA0w23ya/08+oXrtZ/hXOwSIqv/UBT5gtdMO54s3dcenXakKpgy5DTBT5wAZ0i20YClNpI5+IwQKk7kntqfD3yS0KMcwFTkgsyLTFSNlkDj5217vnQsSIGZQ8SqPPOQ/mL+xhdfIND6fxd/GheHxKVi6kcYYJlMP6ktdsPn7rIPq+ztqi0TZMkDf49XXDU8hbZ7N7b46tAWvYa6cZHqdR4gT5qL0kjgbLoWP0ySQxHN3qjY8TRTAxw7hhxijkn1LZNMR7RVVL3OmDAhkJCQdQ5URcdY8MFJUgfmwRs+RzqVTIjl8zG6rllPMSllMg2ABFUBgR+meWWvkHSqQSBJU6eUynFoFp6tmZjQNWJBVbvxpjHCeYjKLjhzkTBvW27cVHYXRJXutcazcKeJY5SiYYQYRDje1VuYEHiumGv199Bp+MI2zKGx3R4otpGQEP3e01aNzyeb0oMYeZp4zsGSpR/MiqMdXt77eF+n+TeqZDw9LKYDEaNkx1YNvqqtA/HAFmq78aI0sKTjjEA82oX6bbw/Tv5BAl2Fa+KGqJMa9AI6w8HI2Fskm6vjdwaP8AfZ/bUwwRmOctHAshxoe0xptoNAmuAP3/AHX/ABq3mokhHUbFMe7I2FYuOAb4Pz++u/xpWXxuMQzevHWsSKQMYSVCknbYI5T8KORWgN4XHGGhMawbhlTCuqWpzya/cTRtPtrQJJoQF2R43bK3DqkbQCC1V/az9h03g5QkeICSASebkUfQqyoYMF+Q9qbfsRek38QFK3WRSvmi4XEHqCkXXIPpv1fv0BcpI9p6awFTh8jrsvF9rs7QD/m9+dd4pHGWb0xsh8sbGSUINtxXNUCT/r7fGmMnMjreJUCjDLODj3ak1u47J+U50t41kR1JT4wUR4+5ZIDwxY7Cdo5BpgvyD/voDTxIZQrRx7BlWH8yf2dyoFkXX0z2u9Jx41NAOknplno+dJ5IBBPbeC3AU+y9aOTkwmU3JjmPzKekxnfv2E/7dTbVH8f21mY2VEDjkTY3TfKmC/QYHdwGC/AezZJ4OnUFxccFYVaGIN5WUAHKLd+y2D6r5Bk+3QXxoxEm+HD3DDZQDO1Vu9pa+Vq/qf2rTPg0sKphqZIZAYZyuyAqNvF7AQdqj5B78aSOSBDGOpGwOJIwZcQsALsUKraKI6fBN/xoQ4uNGd+1cMOJccn6jHsAFujwwNbRXq76b8SVTM/GIJRkwe7cCW+CQPvB9o7H50qrUrh3va+Nbri0D/8A27BseytaniGG7SyI0jBhLC+846kVVbd1mzYvf3X8aBbwqSISxmE4i7TkNtUNuBBF1/FEb+ODWgQmNEJiOGAmGdwUNQU3/HEV86ejWTzEQDygh8heYAAxJDDm/TXIu6fQIzK0DSJ5gOMTt0QCzciwpI9Xf0HjvogWRLGI5SrYpQY0G9ShqrNbiP8AL77f76nIji6mQ27FaI5MIcdM7gRRG/iupyNp7dtO5qSssjIMlHGNH6Qg9Rs3V93rgp2FitRlmVWyJFXKvrwkxhB2NXtPdk5Nt3HNdtAt4SyBIxJJjMreYIZIiB3G4rd9q9XPJ7anXeDSSL0lrMdT5hW3oF2lSBbUBV1a/DAnXaAuCqdSMN5Db5qUptsncQbKjt1SSdw0HEKAIT/6cKhnKEAmgTfFj2GjvI+dNeHqyul9VlOVIKGLtq77m7A+erXq13hkLhYwxy3+lIpLY6LzfegPSRRpKpgb1GgzIhjn3Ng30Ixey1og8PxfTr218Xo+LIplZd+JvE6A7YjuJCGr4/UBUkH9ujQRSdKZCcsjpptYxICKH2gcMT8qRQqtFcMZKIzQBMpBG3abFdx/ligSe4J71qBDDzN80W2bHLdSYsExjZK17WJFFQQGJ93xpTFyQYmYSxcY1krgmuWNtVglLr6ffub516HEHqG9csU7Ab3NG+bNGto7KdByFFELHkH6bbW6xUkj4G48Mb4P8aBDIyGAmdZZAN0I2jDsqDzRr3323V6PntozTyiWw87KcgDaMUChtJrdf8j6tfFaHku1TN0pN22M0coC/wAhfhSOL+DqWc9S1iJbrgENk2KK3YF8r3Gz886on6uwEyZRDNNVQCxwQti/j4sevSx6vSlXdmMTBFTiFQVJskqvILc+pD7aGpUAIGEQovMGByTwKajZu7rgD23/ABpdgBDIBGpQ46G2yjd2eN3dSCTbj3aUPRxSOYtzZo25DCyAoYG/f8dMVww73/vqxRyqgrm2OsL6gUn8bhdfnYdZ8aJ6VaODZ5s7SJyaBHu72WPH0r0WSNGiHUSAhZJgp6jVdMDbd+ebH2/21Q7kQSNzecjDGI9LKfVfejf1a+O3fUeLGQtIyjNjbppQRVcWWPK7uS3HI+BzoKFKUVCCcUVtlK2PiuO1dpNKeNlVV/pqWECV/U7Nw3f/AECKB3fPbQPTyS9V2HnaEyDpiJaoqRw3crZsuO3HxoMbT7kO7xEg5DA3Eg9NVTEURGL4k7mtLzkCSZukN/Uh3L5qhzyaU8KB8r92qOib1IgVj5rkea7dqajxt7/S0Q94Qkw8vb58gIlD70VPwAXAPpI+2u9nSsMeQIlAfxMkwOSdqbg5awSL/UFUF9tHV/CoIR0GSNBTSijklqvvxyHsfH2aQhgiWBNkGMU6MoIfKJHcem+eCa9f2/30U9mtPsmS89aMQWRSlkEU22zVUbaxY5q9NeK47kyJ/VbDJFtdJVAA7Haf2821i+ONZjQL08gLDimMiArc5pqut3PprsK92mvGsaPdPaYrxMYCd7lTwx5Nn0lftqtx/wBtE0xjRuZl3DKWpZqudNrA0VJAHK/CDuOb1fHsogcTlugw9U62TXzXBcj7uw1THijWVA4xR/USlCCxPIFkA/ceLX40BWjqBWOCfozCMhWIoft/Kfu54saGG8qK924TBvLj25C9/mr/AMyqtu2q5MP67iJi4EbBDkUGI+EHIXkUfg6Xy5YWKrI+Id2G20tG3Kfx+Yvz86tnzIEnLtihxFCQWRgP4LHuF/bWoIxMdQwqJiFmlu8lWFFeTX7TZAXutfGu1TGmj65KeVDLLN1dqNuLbF3dh7iPdfxt12kQ4plErFUyOMhRTTjaUKm2Ar2Ak+m7sXpbw/rCWH6cuwmYOZMpTQulsAeqxRWj6R312u1Gl4MdxiyrQZzCBT5RLbhf+Z3U2feOT/bQDCwZr6PT3wEFsltxFeqx8cXS36yPjXa7VDkGMBIodscr5lytSMTRH4JosDXp7D40scJFtWkwx9KYKeeLYmzzyvPq/B12u0wdneFK5l3S4YZo4E3FTfpb7uex42//AL01PhnrlhJjBzkI4IS2ICkEH/qd6P441Ou1UJDYY42EuOHDTsxERIIIbdt/FWN3e+dAXp9CURywAeWjDL0bWjwGK/KcGl/867XaKagVF53K6Pl0FGP2I7D/ALgo/UOryKTApDlozJKRUPY04HHPIPN/d2+ddrtEByyAkSswo4jlS0B4rbRPHpUWR0+5v+NA/wCL4CwkSR4N/l1AMkLMNu/m9o5U/AHyNdrtAPxlVLz9R4BKJcdS7wsb29gTXLWbUjgXzq7MrO5Lw9dM0eroN3IoA/8AU/1duRrtdogvgLIRjdKSEETS7dsRAI5NLYsMBW4nvrPwSvSj2yYyhYJ1ZRjMAQpFkLVhBY3Ke9CtdrtUGSZamEckQHQgbb5Y0OaUnimF3tFWt62fEn5yJFZQv0gV6G43dgNXLXfHHpu9drtZ6Awysk6guzq2S4CjFraNo43dgfVfU43VWqYEcqLjgyvICkwsYtc8UeDSV+0+/Xa7VXDOFLKEgtp3Rsdiax9vPB5FnYfxGRz/AG0GOSZUl3PkOBjxFT5UGm9VkKCd5PFx8ba/nXa7RFwJeuoMmWNkkn+UuxxsUjmzQFEAgjcSQe2u12u0H//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3080" name="Picture 8" descr="https://encrypted-tbn3.gstatic.com/images?q=tbn:ANd9GcTRyaTla5H469I-o_iHq066R6EuiIhVff55NOKd-NS6u6vW6ogN9Q"/>
          <p:cNvPicPr>
            <a:picLocks noChangeAspect="1" noChangeArrowheads="1"/>
          </p:cNvPicPr>
          <p:nvPr/>
        </p:nvPicPr>
        <p:blipFill>
          <a:blip r:embed="rId2"/>
          <a:srcRect/>
          <a:stretch>
            <a:fillRect/>
          </a:stretch>
        </p:blipFill>
        <p:spPr bwMode="auto">
          <a:xfrm>
            <a:off x="5143504" y="4857760"/>
            <a:ext cx="1714495" cy="1500198"/>
          </a:xfrm>
          <a:prstGeom prst="rect">
            <a:avLst/>
          </a:prstGeom>
          <a:noFill/>
        </p:spPr>
      </p:pic>
      <p:sp>
        <p:nvSpPr>
          <p:cNvPr id="9" name="ZoneTexte 8"/>
          <p:cNvSpPr txBox="1"/>
          <p:nvPr/>
        </p:nvSpPr>
        <p:spPr>
          <a:xfrm>
            <a:off x="5715008" y="6000768"/>
            <a:ext cx="1143008" cy="369332"/>
          </a:xfrm>
          <a:prstGeom prst="rect">
            <a:avLst/>
          </a:prstGeom>
          <a:noFill/>
        </p:spPr>
        <p:txBody>
          <a:bodyPr wrap="square" rtlCol="0">
            <a:spAutoFit/>
          </a:bodyPr>
          <a:lstStyle/>
          <a:p>
            <a:r>
              <a:rPr lang="fr-FR" dirty="0" smtClean="0"/>
              <a:t>Amiante</a:t>
            </a:r>
            <a:endParaRPr lang="fr-FR" dirty="0"/>
          </a:p>
        </p:txBody>
      </p:sp>
      <p:sp>
        <p:nvSpPr>
          <p:cNvPr id="10" name="Rectangle 9"/>
          <p:cNvSpPr/>
          <p:nvPr/>
        </p:nvSpPr>
        <p:spPr>
          <a:xfrm>
            <a:off x="6929454" y="4857760"/>
            <a:ext cx="1928826" cy="1500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82" name="AutoShape 10" descr="data:image/jpeg;base64,/9j/4AAQSkZJRgABAQAAAQABAAD/2wCEAAkGBxQTEhUTExQUFRQXGR8aGRgYGSIcIBwfICIhICAiIB8fHCgiIiAnIhwgIjMhJisrLi4uIR8zODMsNyktLisBCgoKDgwNFAwPFCscFBkuKywrLCw3LCssNywsLCs3KyssKzcsNys3NysrKysrKyw3KysrNysrKyssKysrLCwrK//AABEIAMgAyAMBIgACEQEDEQH/xAAaAAACAwEBAAAAAAAAAAAAAAADBAECBQAG/8QAOxAAAgIBAwIFAwMCBAUEAwEAAQIDEQQAEiETMQUUIjJBI0JRM1JhJIE0Q2JxBlNjcqEVRIKRc8HRg//EABYBAQEBAAAAAAAAAAAAAAAAAAABAv/EABcRAQEBAQAAAAAAAAAAAAAAAAARAUH/2gAMAwEAAhEDEQA/ANxc6Py/UjOLsOJZ+iSp6bcfHsF2Fq+dP+JZgRsiUND01SCRwYCTSsQSSPdxe3ji9LxrK0UBJ8SVhjzA2AWJFe/sOpz6a4POmfEg5DMGz1K4gNIRyQ3dd3eX+O1awqMbxBVeMXAVGXJENsJsEgMQPgOQbLdjoMEwEcSny228mNf6dqBHwARwvB3fu4rRMln6kjp/6gKy4SUBFVV0L56Js7j3ButTjq67KOcV8zMp3MOxUgbuL6YHKn8gaaq+PlIVkZuhZhhkD9Ai6v3WOwobR3WtNeKytHMu54lcyxHcYbJD2nDfuscMew1j+HySCDk55D4RJLGmVrbn/wDNx2P8a0PGoiNynzbKUh5jlA7MQft7myWvuBpgBjeLlmEYKBkyZIWAxjRsEiuaB4otyD/fTHgue8wh2HazwPd4wTlCBwCRS830zqsqkyurDKrziEMZl2+3iqF9LtwRd6X8DDP5YPHkI4jn5kyQTdrQah6m77SPbWqLZ3/EEwTerTgdKJ9oxCx9RpuN4v8A7atbF3rTOdIp3XKynK2bRAAaI+SG7c/qV/Fa8plknHU9CYyLipSebAY+uq3Ae6qJf5GvQsxO+To1IMlDtM/clVtgLraCSNnzR/OiFps2W4tsmTtcZC2MQcFTwTz6argV67vU57S9MAtmFWxAwMcK2CCD83TkcdMjSU6DfHWOGXq5Ie8r27h3q/UGF0PsrXZeKjwRnoQU2KytuyiAptfTYJsXR6g5GitPxFZbcBs2rhZWQJQHIIBPcfLXyK41MTTGVFbzwrKcWwTaVINWQP0gQKYc2RffSPisMe2b6WO8RixzzOV5BPHc0ByQfv1AhiEp3xwBFzVKt5gnllI3VYo1t+lzffQbGMztFjqwylanBLMoN7TW/wCAfxXF6yVaWRHN5iOcRaBnQerdyRwQJa5J7ab8NC9PFWRIFHUkCnql9rUw4PBe+eL451nYuPGdokjxNxwigCyE2obgDn2V3bQej8QgMnmCvVRjAANswAv1e2wQr/6iPxrDyY5amcJl7/6dtoyUINH1BeKA/eONwJrT08q8LKccMcLgksbA/Pa46Pv7868/9ERSn+iEvSg3HqPt2iqtgbA4G01zzoj02JuCuyiclco+kzgmieP/APLn29wBqcEukkdR5RQtMG3TAgDcCC1kHkeyuwu9Jukdz7Ri9bzcZa2ZfUdtX+Hs8L2axqmPsM8bJ5YsMibeNzk3Vmh2LUKKkenQNYuJKEq81wcf7nSwwJN2B+r8fitMyxybJFYZJWoirAoT8BqH/k2P9tYmGF2xGJMQq2LJe2U0Dd0pvlL+/gjRomKRzMUx2iCQUBMbHHIJLemgeDfq1NGt4mkpZlHmfTPGwdBGw2kAGt32DuT7hzXxoY6p6VnKB6kt3GvPfaG7gAdgw93F6S8ZRVeX0wtGzwGzMVPfk1u4IFnaK39tXkW2RXEYqeUqy5FdgasX6r49B9vf41FXC5BQuGylfoLwYUskN3rcBuIr0XQ76nSUo3R2yRBhjekeZIBs9iwI+P8ANr+NdoGovASqR1FjkpDIq1O9eo2F/kHn1HkaczPBTJF02ixr6AjFu1d/ba0dtfdrDx+nthBfDO4ZMcREb/H2ix2FHeP/AK0wJYxDH1JcP/CkowiYrSsCWAJH0xx83daB2XwVepLJsxFkeaKQnqP6tg4JHFMD2XsfnVofA1VkZFxQBPLI31H7uDZHwWIY2DwL40hlZCAzkT4ayB4X3NAeBxRbmyxJtWHbjRgUEy7JMNWTJkVgIjutwDtX8SkXuvvxq0F8K8DEIQRpigDHaM/VY9yTtF917ervrvFPCoyCWXE2MkZO92ADI1/HFCzRFX86v4VnxyiDbLjM5ST2Qn1Ae7aK4XkWNLZ2UjIKlxQpxwT1ICR7hR4+y64PN1pQxNgREy7vJGNsiOQ+puSoFMRf6lAUvY0NV8MwFV8cOMQbGmUbGJK7yCQoJ7kg7hzWlsjLQeaYSw9NDCzL5e9l2RuP3MRYBA9PGiYciq6XKjL5uQUsFclS23+HAolvnnVGd4h4dEka2cDeMUxoCGqkNgAk/piufm9amSQeqT0BKJYWDUTz6aLccN22/wBtIq8YhiBmFNDIEfy4PG6yQKoAVyvF3rQnZgJ0aVhQhKv5fleOb5pr47e3QZyY8fU3BsVSMyXdUTWSyeofxIQG3HsRWqQ4kXShqTG2rjyo9QEqRxZUXwl0Spu6Gmsh36yjrTgrllTWMPUClhNxbsK/UHe61Ph+QXx42By7EMpP0VVmoA2VPY8mlHu0RGZkxCOZlnx1TowF90NgKL5avtPO0fGoZoA0jPPjdPzMRCGCiCfaCSSDIRwGr40eTIlZHkQ5kZ8sjbekt3Z7AkW/HKdhqsubMpkkvOPrh9AiU0DywFGyprazH2Xxopjw8KsMFzRPGJm9mP6dx3Cl5pGBPLG/n86UwJIgYB1Ua4ZVQjFrgHupshQpsFPusdtHx5JUjDbs2QjKojaAxXdQFA30hfvHNC9R4dNKrRc5rqzTKxdkWqNAuALArlCO476A0WSV6CGQuHx22/05/A5BulX/AKZ5OsyfPcxsolcgwK4byV7fV327ueDWzuK05iCUeWYebcNFIH3SqCCK/UAX388VxwdZiT5XQK7M6zj3ZyEDhw10DsAEh/NEVWg2JckkTKWcFXi2u2PxzXI59fx6gfT/AG1Me4z1vIZMhv8A29XaXW788XvvntpGbqhchVGZtMcJRhOv99nHu59VivTxrQeKUTlScnas6lZOoNhUxtwaHsBA7i9xHxoFYZUHQ+sgby8tg41FuxZgLG1OeU+fzqmPkQ9KcrPjmMwRM6+X4A5G5/VZQ0aFcfzonh0E7pjM5zY2RZQwZ1tjxtMgBI3DkCjo+MJirG8wOcfgPXuBIJCk/qHg7SaOoJy82D6h3w19JmRoL5PsJI7nghTXGiFoPRuMBXrOF+ieHIN1/qr3Hi9L5U8o3yXnX0oj0wgPz6qs+4/cPj40SCeQMTeYQcnaQVHAK9hzfT9Xv55FaQLSSRmNSWxypxiUby7EbQ19v+X/AKe96jRTlyrGoD5x3QyHd0xYZT3I+G54Q8HU6RKFjNKFiO7NO6eZCDCq1YNFgPag22G+7i++q40svRgJXOIeCS7iUMpsH1qPa/wEqjzel8Lw9VRFSOIbcuQFeuT6GDjde7k0T9M9vjsNAg8PTy+PtjxiBBNG6tksdtgEgNZDg1y3da/nQaOfJJ05FIzeUiYMES+TyBfF8+oH2/GiZEshmKEZoC5SANtXaQV/I56fFlu4P8a87nYEXRmXpYhjMEBJbJYX02NAtZpVJNPfq+dO5UEAnkdhh9PzUEgYytuBKEA1fpbbW1OzUTorX8EmkkbG3DNQ/W/VIF0Voycd+aUA8899CznlaNeM5WWDna6Ak7gt2RXUAF/iidA8DxI08qHGGrK+Qi7HdyCSCwUk+prFsD21GVFGEUkYJYY7BLkamCt2u/ZV2/NGtAxkGT67VmhtkJAEqcfuCWO443WfnjR1R1lDKMlrySWDZApRsJorX6YugvewDrMyzjnr9RMIuYYmP1GAYfG78L2o16tNY80YnYIuEkq5Cl6vdbqQGPF7ybUA8EaoEITtT0ZnKTgg5S2LIrcbB3cDaw7Am9OZY+nOnRmMfTjIPmQpY/hTdoR8n51nnoKgCJgbR5hSttQFWewPfjeD2ri9E3x9DKZVwul5eIsKYqV2kr1PSaT3AEfGiGZlXeVZCEGSjK4yxz6auu4Tt9P5POgQwemAPEilBMq7sjceV7EjluR3+3voORPArszHC6XmYSPpNYYpwTxXU28Ke1anHzUTpJI+LzPNGNsLcOQLC7uzc23wR20VYYaSQCKRIecMrzOTuAPClgbIIP6mlsrAFTMkGMZmXHYg5Bptvyfhdpog/fetCHJUQw7pcco2I+xhAdtDaSQCeIgKtLvtoOfOgjlEkuKSsMTlmxyQFHyRdlexUDtoIcIFk2R4qyDNBC9YgEk3uJB9139OudE8Oxo+pG6LjK6ZM3AkZvcCSR+WNcp9um8jxNgZ0WWJHWZAT0DwWr3UbLG+GBoXzoS5ILp60V/NlQRj9yQbF8U/Bt+xGiB+BxxKmL0higqJRtDEiuN2zjkcAH8axoRjiFFCeHhehIGUSsV27vUA1cpu22x7HWt4JKWeAJIoZZMhDtxdu4g9gTWyuQTyG0thZTNEhErcRzAhsIeoqfdQbger2i91WNCq5RhCSenC6Ix4t1yMPSGtQfwgO6m/P++tFxAJnNQFGmhNl2sMVO00eA1cBQedJ5eWzI7qxAOMrbThbj7gLokFhfPTqxp+XM2yFwaBlgDKcf1AkEjn8/gkenQpOFkPl0ZcOjLOEKyMebI9PNuST6hfpv50HwbEi6aApiKfKuikTM422SF3WCVIu3+NaGPMyLASyurZMiAjGojlhQFEKeLLGg39xpDwzxShEC8fqglojEKAAE16TdKKNpYJvUKPlYCupG3GEhxEUfWdbAI447IB2k76NHgJ1ZXBxxKciOQgSMbIAri+Gu/TVN30tn51RmzDzhhw3lSwq+Pzad/pjnRhkXK6b4eos0Avy57kfu+W/a18djqlAnwoaBQ420rkq69U1TUTRH4IF9tmo1bE8QVytPjghsrcFxjZC96uiCAafvuPbXaIPK0dsBNArjOXnpE0xYDbX/MJ43XXOg+H9ARwpFLApGRMlLj0GsPuRR8MNvJ7Gj/bSUTSdRGXLUDKFN6R6bqx+Y/m++l4BkOkYZc5D5piSdvtpjTUaEV0ARz7f51GmRA8LQjbkQENhncVxLDBW5av+WD9nfvoubmRjqyCeHYBjuVOJuK9wLI7lqIU/bokEeSUUkeJg+VYe9QdwurHI6xBsDtxo3iWLkFJnB8SLdOEBEkQG/u2buLtfXf541UH8PmCsCJVZFy2BAxwtEgnbd8NyCZPnnSr5qjaoyKBjyQtYw7oeT3qk+V43XenIEkDh6zT/VksplUgKVNWKB6IugAbsa5Y3Egfp5rKUnsNMKFt2r93bYfgamqz5c5Qjq+RIbw0bcMQGgTw9AndfbpfGnN/1Chmm3dWAhhjqLsVRJ733Ld10s+GVQqIcx1bECf4gXd3QJ5Et921LYjCVh5eZkMmOQ3mRVAEFttD0qG9S/cdAYsTf1MkOJMg8YygkbeV54O2+Dfr0fEZpIptr5QPl4z+ioPZuQD7mPcofbwPnS8nh5YqrwyWss5U+YH3A8mgLU/aCPTxq0GESszGIo5xUWjkcEgEFeOFYcW/zeqBZmU6vJIF8RPrxxsVBQJtjXFlTVOb9N/GihpBKrBc1lOU4KmgAAvc2L6XPBHJIGqS+HHeXWGLeZIGN5Bohe5AHFqQPT9965fC6Y1DDTZEpe579LrQZR+TyNn299AXHjlWKA1mlWx5d1yLuVjsrdwPq37a9Pe9CkgnCso/9QYdCP1BozzYJqwPXVhgePxoOP4WBHCnTxgvlZI3BmJA55VTfqW6PU7ihpDxPwlWEn08TacePg5DL6kIIHfhQQfWPd86D0csctzoRlFWeJVYSKKAAtko+2vdYv8AA1zwyMYlbrLWSxLDIXlfVVg3cZNekUe386zMzAi+vuXEMbZEElmVlPAU2efSwA4W6ah+dMwYEX0hJ5ShlSSJTMSCxYki+7kmyvYaAuBDMXhVxOtSTWxyAQQTal/TyL9oFV86Qix8got+btY5u+UtsS1LdLRar2nsPnTvg3hyjo7xh0HlIMZY0XPJUnuSR6vxpAeGx0m44BGyYAhmv1cgDntZbce41Kg+RFOyvSZQIxVArKA3PdEDggSVRLng60cnzG4skc5YSRekZCgFa9VWD6QeGW7PwRrDysKIrIG8h1GxUBJZwCoPFn/l1VN3u9aOUEM8p/oxMHg53spJBNbgOx59Io7vnShqFJQ0ZCZn+IfcOsppeaL/AJiI9oBscX86DhQ5AKEpnkdKQNunThieNwoXJwNp7UedCbHiAh6YxQ3mWIXqMFJO4kgD3NRNoeO/40p4Zjx0nSGIUrIVgJ3ahY4H+427j9h4GmDVlxZlU7VznHlgPTMlhr7AcfV/J7aIYXsrszQvVjphKCKoDj/p/uvm71jZGOOne3EEZwwDc7cc8C/2bv8AN764pHbH+mMZbGN9Z7/3PwDXYX6650GqomYruXNXb1+8q8/tvj556fb+ddpdIYVkTf0L35BQiRr5I3d+/PcX6NdqAYKkurABTmKLGY3cfjjgVVw6nBlBihBVNrZDcnKLVW43f3cj9P7Rf41WPxFbIPlSvnDGKjJpwp5IqhJdWe1XqMbxJTBit/TGOWSSiIiV37WNqK7n1WT8XorOMEfTVmjjSQYjUpzCRtJ+WPJu/wBWtH8VijYTrsxxIIoF2nJaO7/JX2VQpvv0LJ8aCw7pDhkHCWRSYSVK7uQeL6fPA738ac8T8T2vPGRjiVGx13NAWBLmhZ280a2kdvmtaQ1ixoZdyriLJ5slgHJJISiaH3iiNlcDnQvDsKPYTGuF6o57CyMRcjC+e208Wfgiho+P4izSRjfGrnMdR9CrChrAJAp/SfqdiNK+G5DvD6GQHyz7gMTbyGIsKe6/9M8nvoJycEevamCR5TYwZ2v/ALT8dO/u76rPgx72JTDETPjketrLKD/PDBb2/n51fNzyqzEFgFxoyR5ME+o18H1CxfTr08acx23SuQzbRLFaHHUbQE3Vfz7uGrjtopVcRFZQWxghypWU7mBDFSPk8v8AuHwBoGB4clSdVsUbsJELx7uKBom+8dHj5OtyKFhtO6Ur1ZDSwqPih+a73uq21n48swWQF8og4qlSMcLtbnkd1Zzx9P4r+dBnzY0fVap8UTXiAnYd3pvbf8t6dn+x0Xpxia1lhDjLdmCwkknpn09hT0GJPauNMyxSk7Ormja8HrEQoiiCO/KnuTxt030JS4BfKBGQ5BCKoIKGlPJ9APZuCTxoMrwTomLFaKWO1x5BawmmXjlV+1eOV+ePxrJzI4OmxE8CouEFZTjluAw9Vd9m4ezvr0nh8Exjx9zZgdYmJLIoLEdtw3EK/PCg0a1l5MOQYy4k8R3DFVdvRXcWsW4Bb313TtoJy2j2ZTJJF0jNj7lMRNcLQbjliKo/HH40TFyk3xgypIn/AKhIoUQmw21jtB+HF8v2NfzpjI6o68oOePXA3TEY4Hyq82ykim+V+NPLIyuCBmkeZIYHnuPngERAHhvyNBk+EDpnCUyBkMkp2jH23uuq/Z7DfHJ1mRSgKq9UkEZXTPlfYAaoj+K/+etvFyJFfGIXObdLIr7iAKB46vHC+q1IPNaEMiW0A8/T+Zsl1GyjQvj4obO9g86IROWyxuHlJHkkIcYnAJPDV2I5/SvjWpnSsZpYuoVYSY4DHG3V343HhiasMD6NKCeULLXnyDiqV9a2GJNleAOrfBvjTecZR1QPOlPoMrK6cA8MF47Vy4Ivji9A5izB447c7jMTuaDbbFjQAPYjtu+e+kfDZizxsrgMFyO2IRuNgmu1cEArzvrTePkT7Srrki8kpuMi+3d3HHMf4+a0HwyfId4t65qczCndNpqihYhf5IUgVxzqYKZEcmwslKfJjg4m43Y+B3Ud+lV66KeS5HpTH/Tts8qQ1HvZr1EUaoej51eHKyGRaXJWTyxb3IfX+Lr9Qj49uuy58h+q4XLVgsLBdyAGzbBT/wCG/wB+NFM4xYbtzWoeccY9UeK7n4HJI4f+NdqcNpVk75BQyyAhpB6RQ21/pH2/3vU6rK0Ja1bdnf4hxRQCxyADQvp82H7mhzqcFWWKE7s17Lk2oDdj7gAKr4/JrWdHjhHi2RJ/iZCynKNAG+aqmFEkR/bqcKBejCRGvBlUjzF0Cp53fd2/+N/xrLQzxyhGUHxBh0FqghYG7sWK31wVPHGi50Up6iBs5RviAdCp47NtvjbXuJFj41j+IwRiCT6MTIceMHdkn9xobvto36/u0bL6e6cGOAxiXH9RnPJ4o19hA7Lfq1RqpHIxVWbMAGSxBLIPTR4ar+ldUe/a/nSsbSsnKZyHoScmVLJuh+R1Ksr2Fd9JnGQPFuTHCefcg9RiQSG5HyWPFx9hz+NJ46xbdsgxkAxJdpEjH07z3N8rxy3cHjVGxmQSsJSvng/QQALKgJPyULWBJwN1mtMyxv1ncDKJMkXp667AKJJUHnZfDDuTVaxfG1UrkiUYqkYsIBYkA8te/wDCc8N886twclheMJ/MQj7iT9Nj2+G4JA7VzoPQQyEFTscgyODunHA+CRXI/AvjS0AZY3bY5+gOPMBiWJJoXVNfG75/trPwTH9J4mx1ImyHYKCRxu3EV8i/VfbmtZUUgEOQ8bYpTyUdinI5vlhV7L7Vz30G7NjKW2ulIJIiD5kc0OTVA1+V+7RPKetA0aFRM7BjP24oGvuUn7ft76yGZRPR8uYmzVobG3Cogf8AbqeofxQ0XHZd2MrtjHccnaVRrsEAlePg+6z88aA+LCAkQ6UAKQOVAyie5FKWr1Cr+oe2qzRvTAxpuWBRQzD3uiLPYgEfU+7SfWjEKB2w+cMspMJC7N1/N1Fz273qPFpo7yAxwd6xxAl42qiRwxrkcqVr++genxywk9Ee/fDx5o0dv+3tojlfv/vrocVRKHCYwJymckzE9gKYDdV8m0+ODoXVVsiZQcXr+biB+k1khbG7gfUFEgjiq0DDzkaWAq+P1BNksagIY7O+z5VhdMTe7mtA14RhqDisqYqlZJnISUttuvZz67B5/bpJMIUjhMBQYcguOqauRju2m6KH023wdM/8NeIK5w+m8XUMMsnpgK7ha8pfKqb5B5PH40nF4lujV1aL/BlyBiE2C1EgAXsJo9PudEhmHwqMRSqowtr4scbL1WoiyaJB4Wyabub1pZnhERaX/CMjmKwzMDSAnnkgMA3FVfzrP80elO67NvTgUoMQk+rkgj7hzwK9PzoniGXUklqrIcqJQnlbPtJ9R7E1wJOw4Gg0BiIaVxilPNFweoeD8Gj9990uhpXBxgTFvTCBCS0VmLFdxsV8lTyS3xqYcg+kcMJMqWtuKeCoIBI7Bvy/ZvjvoGBIUih3iKvLyGxikAD+FPtXvaE2b1BMPhYESgriKy4hjXbM1LySBffZR9/fV28IUvKf6USFcYWJG52H7hfFGiD91866TJVUbcIyBiBgwxSQB3F0TaUaEY541XKy13ZEZeJZQYEDNjWLNBb/AHckbaPp+dKH8DDjV2ZPLAvLKz0xO4kAdvzQO4fGp0tBm/UU9QA9XINDH5bbz3sEMK5PO/XaVCwmiLxESYquuTMT9IkkjlwvanAsMTq+AY+jjCObFACTN6Y/S3prcgA7AH1fnUxeIyu6Lvy7XKlRrgADCmIBJPpQVQkB9WmcfNlaKBg2SrFJCfoqNxChhYB9J70AedI0zZhB5eTbPCqnHgV6x/TVttJA52NzS1xz+dFzHRXlYzQ9Np8f0dEkg/tJrlmHtavTqPEvEpzBLIr5ylYYDSwqWty1lQTyxobl+3+dHz8mZZXZWzSOpj2ixAgBrsA9ypqmPJW9UE9CmJmnUo2Y9fR7mnG0H4YV7/kKdYUEsKQgPlI4OESrjGql3XvHf02a2fnXoVMvoYeaI806sCnIUhwL9VhASCGo3Q41h75UiZb8SZTg2GCWQxN2Kq5e42dq0Ro+I5AHm0ecFlghHMHt9x3HvuVufT9taq8l5Qi6x6i5CKQMez+le3eaAPpJ33wDt+dHzN6+bUjMZelFtZSDRo8x0bLc+q67D+dUfEdsoqfOBVyFYMZR02BiIrt+mCoJH7zoL42SXjiIlk37pmvoUWWmNbSeCLHz6q/nSHnzslkWXJG3GiJXy11uNWF3AsTXKfbfzrQxwxhhVlyQ6rKdxlAZqB9xqiST6f5GkcIOVkesxX8tGVVplHIPNcECQgDdzR40DaZBWcHqZLb8p/QIgANqj0seeBdh+Cf7aaQEFSDkupE/2Djn8/DD7R93zpOKPbMrqsxvLfcDPaj0fgj9LuAvwf8AxWSmAkERIbzCspmHA4P+xvjaft0UWdWVKvNo4vDLHvrkG6A/U+Nn40j4jA/9ShlzKby4DDGB28gHaSSH3WC1+yr0TxSJdr1B1EOKvtyNp4awouqe/v1OTjIonQJkAEwepcgAUOPSe4FE7hXqo6B6Lc0jKTnX5oUWjAHAIoH/AJZq9/ezoGNueSAn/wBSBAl90YRWo/fxwefTyN2ghQ0wVoZKGWaZsn0+0jdQHMfApK7m9A8PhjLxXBKjKsoUNlCibPuoncSSdpPt0G3gQkmG3ztywEAMPcf3NxQk/wBIrWTk9bplw/ie4Y3CgLuY3W4A/wCdXO3tWmPB44rxwYArDHYLvyAxAB4U17m59/x+dL5EOKEAkxlvytV5gWUv22WFn53/APnRB5uvUzX4iDugpQUsA1eyx7b99n81pzInkEu5Vzzc4G0FdoAAPyL6Rs2e9g6SlhgbzNY6Bx0WYGetxA9NUaWqHet386jISHquwghMvmYy48xXrA9LbRwDfGz50D+LvG2/PsC8tlmXgdgGquPlP/OjQJIsac5zBoSLLruB72eOJP8AxrJg6W5BHjY63JkBgJrqwLIA7l15I+2tcM6EwxHpwlRjuSoyCaUUCLPcXXr+NTVbEwZVc1mkdFfbILvk+n/qfnUEn1ptzdu6Mbupx2HIP7f3aSleLpTMscDKIEtTNYqiRf7QDY3fOqTxxbmDx45jMsHqMpPPBB23wR2Cg+rSBhVJdCyZwKtPQMvB+fV8HsenrtZuHGrGNpExlbbkUwnZqs3xyLBNkn7NdpGU7AXBaCZdmVIyE5ANnaef+xqFL8XepxcNelioYnURxSkHzC2LUcMfuY2aPYHSzYib1GzE2ebmKnc17itWAD7yaDL8DU+GQIEwkkGGAIZwu0s20HbxHfLJ8MfjjVireIYKNDKojbcsMSgDJCswB/PZW7W1+rUT45E0riE9Qy44rzVAgDkha4APBT79KZ86tHMrDBJGPCQCGorf3D4Wq2nnTM+SvXZGbEMwnxrsG9xU18ctY9P8aKcZQGhZY0N5MrEGf2im5rswq/R9usyKFFhlIhjZfJqGvJscm6J+Ka/qfOtXq7pICDjiTzEwIKE8+oHZQ99Xuv8AnWeuREuPIR5QRriJvHTbbtJIoiv077Cr/OiL+JwoGzyIYXjKwqW65G7uRYv6dD5HLaOsMQy2DJj7DlJsfqMW3dI87d3Bqhs/Hq0PxXNVWzmWTE2BoAwaI2N3bqUOT8L+NMDKjXJYl4NhyVAAgp93TY8t2L7fuocBhoK4hQxQKy4tATlCGLA9waN2QfusmtIQRo0TqyYiyDGiCruYimJpWN+2q2n551q4G0RxL1IjG3mNhWGgKNcDsAPn92s6PJ9Lo08PU8vAQwx+1k0xH7TdKL4o6BmFlOQjI2Ksnm5boEsW2/H/AFKvctdtESRSoZXxgxbIMgo0Qe9f/Q3321GPkb541Em1/NTL/h9u4gA8MeQR8v8AdehY8rukZDybgMksVgADD/a+CL7ffoofirRmN9rYexsVQ4dWo+qgSR/l2OPmz30D/iDHi3T8YJiJxweozKaUmtwugQu7Z+edG8Xduk7AyKRiJYOMHB9Xuqxfx9P476D/AMTZEamVixQAY29Wxw3JZtvz80R29Ng/OgZkxYzNTNhMnnA4stuBC0SBddWinH4A1TCwI0eEXg3eQE2lr9X7QTz6r3/jQsiUeZVjKWQ5pAj8vZvpqdu6+DRB6nz2+NU8MnUPF9YsGOSUrFqua4J7FSL/ANWg0PDtinFV2w76EoUoGNdvZfdAb3fPbS2cECIkjYQrDO0PG1Ad+3zFV389tG8LmasW5J3V8eU/4bb/API0x2MP2fN6nMeUKAsuZRwzWzHvn4b3e8c/T/nRKvI8Yjyeo+HuEcNnYa4H38XVEba/Oq+JyIZXUy4izeahvdEbuqA//JfKntRGmI9+zKjY5Z/RCuIar0jlLYhx+T8cj40XOxJHdk6mYoGQhLCMEEbQNt3ynyX7gnQ0ljTL1YyJcVW6+QCBEbbiyBwKcAHfd3pZJIhDHtbCAGHL6ekaIsWVofpc2RV3rURZC6bnzhU0xsQhQbAIBsmgOysPcdRTmOM7/EQy47j9Plq43FSv6vPCCr540RnZGYvSyXV8UAYURYdEmlN1vA7x8HaO9E6tmZkaPKVfH2eYxVdTESwPBANCt/7D8ca1wjN12EmeCYU42A1xyUBHLn7l+NEyATJI4kzgRJFaBCVoclVsco3IZvjtxorG8PyFuKNngdSMsKVgIC7WCmuKFH3dt3xrtbOCpR1ts+QEzXvFDuPdQBG2vQfuFnXaIxI8odSNd4YPlT+lcW/aAptrpWG4Hefd8ar4LkV5QdR2BjnYDywT5Fnv6Ate37uNaEGLkCSI/wBcw8zLuDSAALVLupf0/lPnteheEQZKiDemcwMcu8STLYYkVuoe79pHH50VmSkhZB1Mhz5WE2uKp4sUR6juJ59H21o2Yj+YKGTIULlQDd5YURsZdofdyL9Rf7e2i5WLk9KVennMOhGVZckB94PqVfTw/wC5uQddPizNJIhiyxGMiIiRcoAFNpBYDbYjAALL8nnUI0I8hpPLgHIVxkShvo9yu803NKOBTWQe3zpJYpTDIQcsEYycGEWSDyQpaix+V+NMYuLIzxdSKVKyZXtsmwBztJocoTVJ9uhReHM0cgMLK/ltovK7kE8bgLDUb6mmgnjIb+rkUZoIMJKRxgk1zSfLX2b8fGmjKwyQ4XMpp6Zdo2gBD3+RHyfV+RWszPwiy5dweowxUPM7Q5FhlFfpkcW33f213k26+8Y0W7zKOT5jiihtttkUCWXp9ux0GhGzhFYLmFWE/p4BBJsX+GHZPzzeqxIwSRD54qY4wGDLf87SK9XNMNLNApS1jxh6skMpmNUwPPejurn9mk1xIhDPceH0Wx4Q9ykihfB5O0Dmmsbv7aqtpgerGDFkkCZxuacBQKHLermO+FFcfjQnAaNA0U1gS1/ULu/ub5J52k9v40m2PF1ItwxSnnHZTvax6SrFR8vdApfHP918tESJEc4lf1RiPqA/nm/m/Xya0GvmxgrYhn3DHC+iYBjz2936g/d/vofikBZpG6eaHIiFRSmu5NoB/Ip/yK1j+LwjpoJEwy64VAsWUEFhwGv9Oh7ufjVfGYQZJ1MeKZScYNcpXsT3Abijt2ivVeg3ZVPX6gjzL8wLXqen2fj/AJfJ/wDkNZWJC8bRbU8QYF595knHpBoeoV7a5Su3OpXFQ5DskWN1POgt9U9wnuIug3cdOv50j4dgIrQmOHCH1Zy1SkkbgPaLo7l7r9ukGt4eaMBEU5HRk3dTIXg32cVy/wCGHbnQHxD0kHl5GBxHVlOUOCD7d1cvf+Z8aB4FihBAEiwVXy8wYK5NWfUq8nch4LN8aYoCCPYvh6nyjAqTaCiOAebiurP+2iGoYtiSgQDpmKGicgHcR/PBUizbfdWnMvGiPVDLSdaJg3WIs/kEGwK52/drLmdTDlU2DsMUQpvbtI43jsFvdt/PGn87IgHWDHFZVljItRYPddwr31e3QJ4yHqRrIkagZE20jJYjbXcruFgtXoPsvS8Hqjh6kcAYYsv/ALkn8UNwa2Bo/UPt/udOxybSgdsI/VmAIQ8Gh2BHuut3OkPMR9OFT5Eo2JIU9B27e9Lx+l+f9xoHz6kyEKQq648f/uCLYgghmB9FAD1/d31XIhDyykR4/UE8JNTsLIHcge0g/wCX9+plyEEGRvbED9CE2YyVK0QN5q2T9tfzqM7KqWVDJiLKJ4OWia7bgbuB9Qn2HQHxEXqo8aYxFzk/WLd9vYXRBHf9nb512q+E5KM8bRy4+4eYPohIJphdfIrs/wCT212oi2LIodNkSX5iQG8i6AHurdyCPs+3SvhyqTDtij5ScN/U7qurFc7ieDu+zUeHZ6tNGqPjBxmSpxDRJokhTQp+DuJsHnSv/C2VGzYoheAMPMrUcDLe0oTtvsACN37iBWq0q6RiOSo8XZ5aMkNkE3R4BN8KDY6l+rRZFhBbqRYvS8xCQTOeTs4NfBC1SfI51m48qNA7JPAq+RUtWOdoUGt20i9nHt767LyIgsreYiCNk46geWJpwm7b25ZgaDfA476D0KiMzxbkxAPMylGs7gdvqZQfvJI3L8aRw0UpIX8ireTobWJHNkWe3S593fvo75UaZcQabcJMuUJGIPkIoZd18EXu3fPb40t4dMuyVeu7r5MEN5dVqy1N7jfaun/H86BzxeNAmWJGxFk6EKlns3W4fUHFJ+3886BAwOU4EmKJRkrupDvsoavj9Swx/wC3R/HHYJlK0s53QQFXGOG2E7xuHq+oW+UJ9NfzqmOjtkGPfl2uSlt0gF4jPG7d7CRe/k2a0QLHCGIFJMdXVsoNsiJHN7uKvj7+OdExHULkSieIw9GHcvQNKK+4gcq1EgfF6JjxSdEKTmdRXyTv2BSfdx3r/s/dxqSsrQzlVzFdYYmANBmNchLNF/T6h2BI0UPw6lfH3zRyKZpyAuPVkED0mqVlPc/cdGyUaKCMvMoURzAHy10xog7b4AANrxusaD4fDMsmOQuYR1p94dlAA4C7/wDTXKVfbmtGkimMSqqZA6iTFiJAGRjW3+/HFXoBZ08eza80RAxlppMextJBDd/Yf2DtxqPF4z1JFabFV2eAAyY5s+4AH9xJAKkHijqniMEyKxVM10OKvsk5V1a6Ar9Q83/GmPHY5izIPOhQ0DB4yGBBJDCz8C7bixXGgBkOhmFTYol84TRgO4tt9oPfq0D6q7EDQ/DGUvCUnwhsmmJCwWSBXCnja4FhzzejZAmkl2bc9QmWQWobSpWwbIrpCqDDmzqo8wWh9Ocu1577U1cruscAkUpFX86nQbw2eL6GzJg9EEhYRwCmUV6lrsg+V5vjRcOWNo4mGUpAgblYFCsL94HwvI9N0eNJYGNlMIiwzkcYkgO5lALgmtw5qUg8Vxohxsry6+nMWUY1bestswbsSVI6m0nmqq9VKcWNCkrLktykanbApA54NAc7vwe2iZzRl5iJ3U9SMbOirBT8L2tt3PJ5HxpLyuT9Rryd5eA7TOOAK3hSU4Fg7h83xo2a8/VZ1iyT9aIbVyAFK0SWojiOzTLdnjUDy5KhkIkkZWllNCAfAogmuNvHNeqhpMTkIhRs0qcd2H0Ae9USAPeK4joXZ1GHjSLLCdsuwPOH35V0LG0sCPVY9oBG3Sro4i/TkZWxWtWyhuVrJon99/5gJAGqjTkSRI5VLZZHSiphEoIPNkCyCTfKmttaX8QjmueMSZafViCv0lcKOzbTfqU3ZY+3+dVyG2LKQm5OlCwPmKN2QQD9pHyezaHnzbXmVgpjE0AD+YqgTya7qK7pfq0WtDBlmd0vzindP70UA0w23ya/08+oXrtZ/hXOwSIqv/UBT5gtdMO54s3dcenXakKpgy5DTBT5wAZ0i20YClNpI5+IwQKk7kntqfD3yS0KMcwFTkgsyLTFSNlkDj5217vnQsSIGZQ8SqPPOQ/mL+xhdfIND6fxd/GheHxKVi6kcYYJlMP6ktdsPn7rIPq+ztqi0TZMkDf49XXDU8hbZ7N7b46tAWvYa6cZHqdR4gT5qL0kjgbLoWP0ySQxHN3qjY8TRTAxw7hhxijkn1LZNMR7RVVL3OmDAhkJCQdQ5URcdY8MFJUgfmwRs+RzqVTIjl8zG6rllPMSllMg2ABFUBgR+meWWvkHSqQSBJU6eUynFoFp6tmZjQNWJBVbvxpjHCeYjKLjhzkTBvW27cVHYXRJXutcazcKeJY5SiYYQYRDje1VuYEHiumGv199Bp+MI2zKGx3R4otpGQEP3e01aNzyeb0oMYeZp4zsGSpR/MiqMdXt77eF+n+TeqZDw9LKYDEaNkx1YNvqqtA/HAFmq78aI0sKTjjEA82oX6bbw/Tv5BAl2Fa+KGqJMa9AI6w8HI2Fskm6vjdwaP8AfZ/bUwwRmOctHAshxoe0xptoNAmuAP3/AHX/ABq3mokhHUbFMe7I2FYuOAb4Pz++u/xpWXxuMQzevHWsSKQMYSVCknbYI5T8KORWgN4XHGGhMawbhlTCuqWpzya/cTRtPtrQJJoQF2R43bK3DqkbQCC1V/az9h03g5QkeICSASebkUfQqyoYMF+Q9qbfsRek38QFK3WRSvmi4XEHqCkXXIPpv1fv0BcpI9p6awFTh8jrsvF9rs7QD/m9+dd4pHGWb0xsh8sbGSUINtxXNUCT/r7fGmMnMjreJUCjDLODj3ak1u47J+U50t41kR1JT4wUR4+5ZIDwxY7Cdo5BpgvyD/voDTxIZQrRx7BlWH8yf2dyoFkXX0z2u9Jx41NAOknplno+dJ5IBBPbeC3AU+y9aOTkwmU3JjmPzKekxnfv2E/7dTbVH8f21mY2VEDjkTY3TfKmC/QYHdwGC/AezZJ4OnUFxccFYVaGIN5WUAHKLd+y2D6r5Bk+3QXxoxEm+HD3DDZQDO1Vu9pa+Vq/qf2rTPg0sKphqZIZAYZyuyAqNvF7AQdqj5B78aSOSBDGOpGwOJIwZcQsALsUKraKI6fBN/xoQ4uNGd+1cMOJccn6jHsAFujwwNbRXq76b8SVTM/GIJRkwe7cCW+CQPvB9o7H50qrUrh3va+Nbri0D/8A27BseytaniGG7SyI0jBhLC+846kVVbd1mzYvf3X8aBbwqSISxmE4i7TkNtUNuBBF1/FEb+ODWgQmNEJiOGAmGdwUNQU3/HEV86ejWTzEQDygh8heYAAxJDDm/TXIu6fQIzK0DSJ5gOMTt0QCzciwpI9Xf0HjvogWRLGI5SrYpQY0G9ShqrNbiP8AL77f76nIji6mQ27FaI5MIcdM7gRRG/iupyNp7dtO5qSssjIMlHGNH6Qg9Rs3V93rgp2FitRlmVWyJFXKvrwkxhB2NXtPdk5Nt3HNdtAt4SyBIxJJjMreYIZIiB3G4rd9q9XPJ7anXeDSSL0lrMdT5hW3oF2lSBbUBV1a/DAnXaAuCqdSMN5Db5qUptsncQbKjt1SSdw0HEKAIT/6cKhnKEAmgTfFj2GjvI+dNeHqyul9VlOVIKGLtq77m7A+erXq13hkLhYwxy3+lIpLY6LzfegPSRRpKpgb1GgzIhjn3Ng30Ixey1og8PxfTr218Xo+LIplZd+JvE6A7YjuJCGr4/UBUkH9ujQRSdKZCcsjpptYxICKH2gcMT8qRQqtFcMZKIzQBMpBG3abFdx/ligSe4J71qBDDzN80W2bHLdSYsExjZK17WJFFQQGJ93xpTFyQYmYSxcY1krgmuWNtVglLr6ffub516HEHqG9csU7Ab3NG+bNGto7KdByFFELHkH6bbW6xUkj4G48Mb4P8aBDIyGAmdZZAN0I2jDsqDzRr3323V6PntozTyiWw87KcgDaMUChtJrdf8j6tfFaHku1TN0pN22M0coC/wAhfhSOL+DqWc9S1iJbrgENk2KK3YF8r3Gz886on6uwEyZRDNNVQCxwQti/j4sevSx6vSlXdmMTBFTiFQVJskqvILc+pD7aGpUAIGEQovMGByTwKajZu7rgD23/ABpdgBDIBGpQ46G2yjd2eN3dSCTbj3aUPRxSOYtzZo25DCyAoYG/f8dMVww73/vqxRyqgrm2OsL6gUn8bhdfnYdZ8aJ6VaODZ5s7SJyaBHu72WPH0r0WSNGiHUSAhZJgp6jVdMDbd+ebH2/21Q7kQSNzecjDGI9LKfVfejf1a+O3fUeLGQtIyjNjbppQRVcWWPK7uS3HI+BzoKFKUVCCcUVtlK2PiuO1dpNKeNlVV/pqWECV/U7Nw3f/AECKB3fPbQPTyS9V2HnaEyDpiJaoqRw3crZsuO3HxoMbT7kO7xEg5DA3Eg9NVTEURGL4k7mtLzkCSZukN/Uh3L5qhzyaU8KB8r92qOib1IgVj5rkea7dqajxt7/S0Q94Qkw8vb58gIlD70VPwAXAPpI+2u9nSsMeQIlAfxMkwOSdqbg5awSL/UFUF9tHV/CoIR0GSNBTSijklqvvxyHsfH2aQhgiWBNkGMU6MoIfKJHcem+eCa9f2/30U9mtPsmS89aMQWRSlkEU22zVUbaxY5q9NeK47kyJ/VbDJFtdJVAA7Haf2821i+ONZjQL08gLDimMiArc5pqut3PprsK92mvGsaPdPaYrxMYCd7lTwx5Nn0lftqtx/wBtE0xjRuZl3DKWpZqudNrA0VJAHK/CDuOb1fHsogcTlugw9U62TXzXBcj7uw1THijWVA4xR/USlCCxPIFkA/ceLX40BWjqBWOCfozCMhWIoft/Kfu54saGG8qK924TBvLj25C9/mr/AMyqtu2q5MP67iJi4EbBDkUGI+EHIXkUfg6Xy5YWKrI+Id2G20tG3Kfx+Yvz86tnzIEnLtihxFCQWRgP4LHuF/bWoIxMdQwqJiFmlu8lWFFeTX7TZAXutfGu1TGmj65KeVDLLN1dqNuLbF3dh7iPdfxt12kQ4plErFUyOMhRTTjaUKm2Ar2Ak+m7sXpbw/rCWH6cuwmYOZMpTQulsAeqxRWj6R312u1Gl4MdxiyrQZzCBT5RLbhf+Z3U2feOT/bQDCwZr6PT3wEFsltxFeqx8cXS36yPjXa7VDkGMBIodscr5lytSMTRH4JosDXp7D40scJFtWkwx9KYKeeLYmzzyvPq/B12u0wdneFK5l3S4YZo4E3FTfpb7uex42//AL01PhnrlhJjBzkI4IS2ICkEH/qd6P441Ou1UJDYY42EuOHDTsxERIIIbdt/FWN3e+dAXp9CURywAeWjDL0bWjwGK/KcGl/867XaKagVF53K6Pl0FGP2I7D/ALgo/UOryKTApDlozJKRUPY04HHPIPN/d2+ddrtEByyAkSswo4jlS0B4rbRPHpUWR0+5v+NA/wCL4CwkSR4N/l1AMkLMNu/m9o5U/AHyNdrtAPxlVLz9R4BKJcdS7wsb29gTXLWbUjgXzq7MrO5Lw9dM0eroN3IoA/8AU/1duRrtdogvgLIRjdKSEETS7dsRAI5NLYsMBW4nvrPwSvSj2yYyhYJ1ZRjMAQpFkLVhBY3Ke9CtdrtUGSZamEckQHQgbb5Y0OaUnimF3tFWt62fEn5yJFZQv0gV6G43dgNXLXfHHpu9drtZ6Awysk6guzq2S4CjFraNo43dgfVfU43VWqYEcqLjgyvICkwsYtc8UeDSV+0+/Xa7VXDOFLKEgtp3Rsdiax9vPB5FnYfxGRz/AG0GOSZUl3PkOBjxFT5UGm9VkKCd5PFx8ba/nXa7RFwJeuoMmWNkkn+UuxxsUjmzQFEAgjcSQe2u12u0H//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84" name="AutoShape 12" descr="data:image/jpeg;base64,/9j/4AAQSkZJRgABAQAAAQABAAD/2wCEAAkGBxQTEhQUEhQVFhUXFxoXGBgWGBwcGhoYGBwXGBwYHBgaHCggGholGxgeITEhJSkrLi4uFyAzODMsNygtLisBCgoKDQ0OFw8PFywkHCQsLCwsLCwsLCwsLCwsLCwsLCwsLCwsLCwsLCwsLCwsLCwsLCwsLCwsLCwsLCwsLCwsLP/AABEIALcBEwMBIgACEQEDEQH/xAAbAAACAwEBAQAAAAAAAAAAAAABAwACBAUGB//EAD8QAAEDAwIEAwYFAgYABgMAAAECESEAAzESQQQiUWEycYEFE0KRobEGI8HR8FLhBxQzYnLxJEOCkqKyFRZj/8QAGAEBAQEBAQAAAAAAAAAAAAAAAAECAwT/xAAdEQEAAgMBAQEBAAAAAAAAAAAAARECEjETIUED/9oADAMBAAIRAxEAPwD3z0QaFR69SLUXoUUioI9GlX+ISmAQVbhw4EfqRT1XxkB5boYBJjzH1rM5xC0rRolfjgco65OnV6dKCr6QQIJYln2DAQ28/KpvBSVKg4pDPkOwILvLVcXUuzGGJ9Xb7fWp6YrStR6iOISQk6VDVh/Uz/N6uu6gO5Zs/wA9QKbwlKijRC0dT8qsnSQ4PzjdmnvV2gotqgNO933FD3Y6j502gKo1dNvoQaItGrYW9Sme7PShooKg0aOmg1AKgq1BqAVDRai1BUGgRVmqNQVFQ1ZqjVQuoau1BqCgoPVjVaA1KAo0CjRFSiK0iCmoFUFS4FFtCwlXcOCN3Dg/WoOegE3rjrJCSkAEAADSSzsH8fX4c09KTqSHflcuMu0mWwMdzXMsXNdtVwEEqKtykh8d2efWuin/AFTlvd7ktkD574rz5dahbRqtqICJXkiGBz3w3ypiEkXHJEJAZmnq/pSFp5Ugn4wczl/UVdV7mU5DAAeHqZ+1ZtVOH/00DckHvJL/AGq61AG8qYADh+hpaC3uhLM8JaW8oE/SrXXYsknUSM5DaWzhyNtqgnDAflBjAfdsPv501ZZCnAfUcnuP3+lAJl9MB0g7Bwlg3z+VUWt9ICks+fEDL56nHb0oHpcLkiE9epmKAQ6UyS6gXfYb96CXclyXblAYuMy0vO9T3BDM50mSokNs5ES+3eopnuhqWZ/gpYQn8vDgdR2f+d6tbs5DAazvggQ5fGKC7XOCMkNAHb+1BFNpLHJLdZLQ1WFzmPMYAj5zioq0BBUesNBJBbyciato3384bZvr8qoSq6QlDEuSOsgbHzINaBeIcuYEffG9LXbBMeEYdycEP0NAiDI1ZLAZaPtSxdN5XKNcmTAn6xmiL6wDDz8Xn2HSklZcbAg7t0hqKrZwpoLl1HDx0faKXIf75btpS2cz3htqUbyyEkaA/iyflVbiWculiw3JjqHgEmhaIZJdmGNLP+3WrtKUariCCSwZOWd3AmNp+lN/zCXaXz6Vi5mUGU5dvCCRAjr1c1dTvqhsSRBg9P1q75FNSeIQQ7t0dp7ZqC+hyNQjNY1EjSCwIVtPdsUbj805YQC/1P2q+kpTYm4k4UJ9PvVlMMkfOsKUvpMwJkjbJD9aVoDHHieWicy/nV9JKdMDyqKtnpWKyoFRaPJvu3p6UtFyEgE4YFx0PSDinqU1qoUxHMHoaa6xNoo1SrNUqhLVZIqVE1UXSK5/t0pFshaeUiFyyFGHLSmDCsde/RTXK9vcTctoUdGu26CNJZSSFAlxuIcESNw01JGa0/uS7KSbjDWfhKwPE8+e8Gtdp9ZUEpwA7lyTqLN6Cs/s4oFpGkBhbSVBQMEueYsObV2mtyQHcM+rPxFhgj+nv/D55ahVFggIHICjO48gRvNOA21DmON0wG88P6Gle/ACmbsAkkGTgnw4z3705N5jvyjYT8Rjr696zKgUgEnUo5AiDvPQxiouykAskmNRBiSHiYH7UoqP5banLkkYww/WlXlOm40OpmfBdjL9vtQbENhh5nOw/nlQVxWSNMnSyZEkiG7D60hCh70mPCN+52pabx022LuoOyYbmw+DFBpRcZRDqISHAAZmcliepajrJFszMyWljnrmkXXPvc9A5ZoYEb0SPzEJOnlc9TgB/rvUVYqITcLpyd3DYbt/amFXOA4YJJI0ntINLTb/ACyCRKnDCA5/anuAVKnAzg9u1AgXyQCdZ1KywByWft+1MVdIKy2APiEs59Kom22kacSQXcZJM7B29asu2+sgSo9BLBhnvvQLF0flhkzOXwDGJzTUXtWsu7OkMDhIb+N1q9xXOGSAA+/kGHWloTtJEqPVst3YVRB4hmEl/Mt61QhRSmPiJlWwJ6CdorQAwVs+G6AEyPWD51W4Ry4YH+rJZp9T82qCiVK1nAYBoOJcHbNBCCyA5GHAA6FiR8/nTTcSxc7uYx5HfBqiFAlJZR2BhwT13MDaqACQFHLOA5xEN2oklwGGCd3+H6GolgS4DSS5zAO0iGFHVLQ5eclg2DtOagQjiHS+oSrIBY82A89nppuEqZzys3LA3h8zV0wfKAyWxGJEmh7sPG87bTNVCEXiyHHMoudRDiC8b7/Ogu+GWRpADPpOxaWA8TY86uboS2JOkOXO+Iyw+tC6oHUkEQATCiQSzksejN/agalZcAEyH3xjLddqnCnVJUWD7AQDAwNvtRCmYuGYAOFDffuzU8BnA6fd+tIU7hiNIA2g+kUFCq8MSXHn0piq748YLqUalaGerCgKIrSLFIOa8t7eVbt29Nri1pV7wAoKveHIJDF1ggYnoK9WmvM/jZKNVjUApRMDBghylcEGcP32rMjUm8rTq1IUPdoliHJg75wPMbVqt3RrTKIDlsh9UkvOPvXL4VITbLKUEhSQNQJL6y4U+en8FbbN+Vc2EDAxk/J3rzy2KbkIYgOQYwWQr7H71e8ogXm1wOjZSMdZpVtJItZAaWDO6D2japeRyLcKLmBq2ATietQNb8xDA+HJMP0zOfoKUm2n3aGA5lgcx6KJZ9zJp5sjWVAGEhMEsNRiPIH5ULCWCRpEcxdmDuoes46mga6nWYxDCfig/KqISQUy+lDuzgx023nrTUHI1J6k5Idx+jt3paySRpKiCcsQDBLHIeMVFNsWC6nSeZTs+QGkHyB+VRwC7ZID4O/0ZppHEXIuQWDDmVGBIPmX6UQXuJACX0u+7EpjyDUDxfTupP8AS4GS7Y6l2eiOJ2YsBqIbcviJgVkQtkJILArY6U9FKPy71c3JueJgAxMD4nAJb+GgubpZJ5iD1OBzFz1/tVlXSAskB0j4i4OC59YqqWPuwHLz9Pl86gZllh4i/cB+vkKAJPMgcuH6kSAfT+1Fd4qSoz4mDlodKZxDVZKmW/RIBwRMO3WpbtFQIAdyT5gETJ7fSgsSfeYEI3PeY6xVRYLJAIA1kmMyS0mDTrgPiG8M4cH9mqi2ABcRgs8+Genn2oFX1D83mcgAM8YOwkedEJD2t47/ANP8z0q3u5UmZmGAAIzO7D7VEgcs9QxLFvLdmZ+/egrdI0LYEFz0Ew7ZimrfUOjPmO+1Z13RoU2nlJ2JYgiYzNPVcUFAMZGQzBturlxQUtJhgHcnJJ379DVgwUS3nGx/tk0idAJDMW5l7uAS4y+WpgtlwDpHK+CS+zny/WlIteteAPGpyXYjJw05as1xQ/O5iIDyrlJGBH2rQq8ogErbUWJYCH8Mv0ApRth7g1KbSHlRaDhh06VRe1pe2NRJ0nJU7BiS3m2a3rz6dulJ4ZBZJP8AS2T07+VNGROPLpiP1qwDwKGDnxR8qcqlcGwcCWYP86aqu2PGS3qUSalUZ6KRUAqwFbRdAry/4luJuLtpUgXACtPKZB5cpIBDAvD4evUprwH4n4oqv2kwVIVm6nRBUeUrBGpMCQ0HzbM8Hc4ewE29I1ABZZOpyGWSxgx+3rTAeZcqDIS0jqrf96yey+JPug5S6l9Yb3mxMk9K2qWSbgZJgDzfVB6YM155bOtJ8EmA7n/ic/P6VeyApKNLvBIeHEsDkCM0q2sHTiERhxCRHzMeXSnXSyU+B9AeXckbjq1QEKyCA/LLy0w3SaqL7A86J5XZ8loGx79zQF0QC3UsmYCQebfy8qz2bpUkHUeZcsIId2L+QqDYm6XJBPKBt/yII+mKzhRJtDmLuqWy2/zxQuKP5rg4DOw2O9FCZtOBALSXfT9YqKCm0rJZtW5g4/X7VrU2smHCfVo6ViQHSocodewjYMR861FMl1ZGN2Ay7OxdmqgKU+iCBqnqMkeYigEuFBzzOBEMI3yXf5064gaviIEPifDI6S3qKWi4A7JPKHYkgEmYndhigYhMJjpkiCxwN4G1VVpQFNpYcxLvmZ70n3jaBEuZMiD6+nYUtfEkouly7lPKnAbS09vSg2auj92BYgNvuQ+KV7/lLgkPpYnDKAdxVQ+vCmCOoA3eOsfas+tkI1BIdYLFzBJb+edBtJ5glwwbAcuSqT8hSlrLIA1OpRwABGoz6kfKpla8jw7AY+p2FV/y6fy9WpWnBf4iwct60BX/AOcWTuJViN+hh2pgHMjA8RZusxS1cK4OAbhJeCN8g4x9K0937AdXdz2ZqDKS9tblSiVNAYsSMfMUy4PzgoAMEGSS7v8A3phtJAMqISnUR0U2pg/dvlVrqA7Yfv8ACDMeZqhNlR92jUQSZJ2kgjyy3nV/8xzMSl5DAzuHxhw3zpiLoYlOli4AHNBIGaQq7+bolgl2CTBM6ifSiJaHKkCBq2Qdi5DF2DtNE3CbptkqAUkkYgQCcuJOT0qtvUUJJ1eOdRCd+gH03rZYtMsltgHHnhv5mgagBgnYft3q5zg/TpQKZkS/xGd3gRtVgMM1UTh0M9MVS7AyzN2piq7Y8RSpRajVGUVdNUq4rbK6a8Z+MuFC+KsgFY5ZKGLDUfhyrGNpPWvZprw/4ovLHtKy2qLTgIKQSxuKI5oMA+dZngd7KR/4eyJIeXSHcXHGZFb2m4SxgPAGNR9Q2Kw+zLhFm1pT6KDGViehLTWwkm2QdIk7EjEzl688ttdpY7GMbGOpxV1XFNvFtsSIOOonPeqJG51akkDw9QqFRB/alXJFwc7AD4gPhH71lTbqjqTK/ASwAABJGDnas1tPJa8R5huzyRh3q2n8w5/09yImcT6mkcPcGi04HjBkucqwdz50RqXHvoGBkkvHq1NVaUClykachpcxytUE6tLM4B82Dv6ET2pxYA+DxAB3JaS46CoqthOnUVK3JwDLYZm7etFzqAAOFE8sHwgMW7UjiLvIvmYwIH/ES21WVd/M0zCHnueuelAtd1RCDzSsvLblyfWqqAe8W+Fsx4e2Krn3fLhRMqxJO29XSofmeFyA7B9txVDramNuJYs3YdfWqW0MlTFyVHPWO3anIuMAdimHD9N9izzVEks3MCAexBlTgj4Zzk0DA2onLjrlyGHTY/wU73IQ4GkaepjuB3ms1tPM4AEH5hofpRMjI8WwDEO7AbCfOKC+C3QhR37fZIqgu6kJJclRBftJecyqqoWfeXJgaRD/ACO2TRtSLcY0uSYIKVE/bHegsLulS2SBpeNioJE9zNWUS9sQzqd8uHII/vSQ51gMNSmw5xlhOdu9aGL6uYtAjBx+h/goM4uFSF8yiVF38zMw0U243vtRaEFnIYuejZ7+VT3adLaUsz8xfMyzy1EXOcJ5ZHZ4LM/SfpQZ+FU9lJGAfhEeIOz7d6ZaWfeSFyj4mAz95+laOLTphIIYgMgv0eXx1rMm1+ZqAdkZJffDdc0EsLZIIAA1MXW5yeZ8HDt3rq2sDqXLu0bRXM4a0kWwBphRZsPqLs/d66KQGDlLztLbPVhFxczh3GB3q9smM+tVSM+Iz0bfNBInAD959flV+htkwfOrGlWVScN50011x4gVKjVK0jLVhVaKTW0NTXivxUj/AMbaKiGKAE6kFSQXUG5d2LvXsL1/QHIURvpBLd2Et5V5L8T+0rfvuHXbUlYWdJ0XGdlp6RgnNZngr7KW1lBKkkAkQ4EqB3wA7O21anVE8p1dcjs0M4nz6Un2aTo5goMsg7w+WDuMFhGYrQpQ0uBIUQz8xDCXaUg7dTXnltqUCH6hQBGokfEInm8/3rNfTyrgSAwUrYAdMf8AdXKgSTy+PaAXLQCIHyqhV4yNMAbOIH8is/qgsj3olMoZpfP2o8KzIA09YEOArHelKICgQW5NgxODBGf7U2zch3MJPw/EzNpZvXu9Bt4VTqZxKpguPDkYUOw71FXeRP8AzfEHlJeN4wIZ6z8KvnSJAfAMu/wsXBI+1JV4becmR/xx8zk0GjiJSvxE6gIYYA8oqLhZLTp3V3Gz/Wk3Egi5EO8qaG2zEULi+clkeETJOf586gbZUkJR4d2EmZwWzJrTYuYDFsvMuWMYJDUqyAQOZbBMaU7wAJ+Hb0FFLvk+ROJLsP5iqG++YAD4miMAEz67D9KzcTfKhcIO6Uhy5YBIyMf9UEJB90QHyz5kNBNBKy1wHqZZoH386DTaUfeyR4Cezk/Ux9qRa/00jUSQQqIwqRHr8qN25KlRho7/ANxV76mgBcJHws2P/jPyNBEKkwZIkYJiZ6Bqsq+ylQgCAJcFyQw8h3paQCfCdy6jBbZnhiKzrLAEaE6lJx0mA0eVBsRxag+n4AWABwJfIOT1oe8USgh2l3IHlHzpXEXNSbgcwloGA3cz/eigTbYYfJ7HYVBbjlHTcKgAQdySzf8AWKvbuA3tIlrb4G52P6VjDC0vmTKj3AfsZ3FbD4yRqhLdnJO+xDfWqKBOtKeVUqJ3gAu+3y2pw6sAopExDO4+ZFK4a8kIZTsEkADq8eaST9atpLgY5XfediNgA1VGnhkFkgEMCH7sxJz1aukFQJ64HVt6w8JcBKlJAEmEyGCm8q3Alg7/AD3jp/JrUATP6nv0FKdiGI9B9HohpbSPKd8UFEsmVegAz0fzoGcLMx59+orQaz8EtTMoMRsWf6U9VdMeIFShRrQyioKAo1tlcV4n/EbhUBKbgtKCtRGsJSyuV5mTy7h4r2wNcf8AGXDG5wi2AOllsQ7hOcSIl+1Zkec9lW/dpUgKSsBWoGbfiSlQLbGftW4klwQWdyyoBbfMwwboa5nsZJZJ6pS4CguUuDJ8IYJg10U3XLkO4Z9LSMYeYbpNeeetQugKY5dw8yS4dzuG+bCnlR5pUWD93c9aXBYN8JeFZGrI3LgSIoO6mYcySJfYuJjrtWVWScPqA0NJHZx2xtTFrcCfgIDloZQE/wBMfpWLh1slBOnOmA8+Yya1cNfAKDBAKgRpUx/5AZhQwBQMt3ZS3cdGAzjAciloucqRAdw0uM/PyiqPCS7yYIbISXf0x51EEgECALkxOSev86VKVe/cH5mI30n5EGrKUSfj8Lnboz+f60u+SCsc7t0EZbaetUK8E/07q/4u42oNisHVqhLyoCdsGfuelUtKmBDdehJP0akruyduUbv8I7R5d6Jy7xpwYHn60tTE4tsMHfGNx0olA0yUkElxuANLSOvSs9xQGlykS26pc7vOfpWhKoCg4BJZkp8QaA+7ESe1EWN3lLKyMAQTIcx/HqvE8SSFllEwOn9HbDfarLLDSQXBaS3V8QfM1lWHSoEBy+STtHRsVRpTdGvZPIcnuraWg0lV10pIPxCEphgceT/aiPET/slhMkES0ipbBUwGpwSczykmRuGn0qAXCSLzg9paG29XrTYQ2gsHA/tD74+VKTqLszKMMDsBBfzpyVjm1FI2APm5A3Hn+9BUmNmCnbEBvhOfD5GmqUWjeH2cNs2aTxHEgCCqEEeHcgwO0/WprPLCpeHYfDtse9UEqgu4GpssBzCYGf3q4WPepkOLbu7nadL981jXedKjyA6gJLw/n8qctY1QoatLY5m3PlAojo+x1OgqYHxE6eXCvnnatwUGHh9cuyax8KgpDHSrlJcdwSC3WPnWhRZOQA7Y7Ca0ND+KTvgNuOtKuEjTEd1MJO9Rw6hzKg59D2pd0QjlT6nvvHaqNHBqGpTNgeGWlW9aDWDhLqlLMp0t8MiX3/ma6Cq6Y8RWjVfSpWkZRVhVKsK2i9YeNu3Cgg2l4ygoV8gpiR2g1uAq1QfOPZnGqStVtYGu2r4kqQSCQ6tBAkpCTOwrauEuwDLw/wAJl893bvW/8R8Cf83buJ1aVIIWzsCkMFd4I2OBWe7bflw40uWyMKOO0npXnzj61C1m6A3MBpU0PALF/wD7fKmKGGILKLMNlAYBPYfSsjyMyliH3B+/71e1f5ZZlAZJLEO3q4+tYU/Q2dLBT9pLhh9HquoArfTBB3LvG3wxg1LrrYOC6W3Z0gjpiBSkqkPq5kkRDEN+hh6B160lzg6TDJdxjLtVLlvSF4PxAYk6Xb/cH+9KN0MDjtqZ2jHnLDrTQoKI7jRlWWOI5RIj96KteUNREM25ffGXDP8ASl21hgAAXDcqTgSSP/bVTdlBY4KfD1cs5wKoSyR0CiJU0OCA2Nz51Bp0E5CmUIMCW0nfqN6VbXKIIcHcdsgb1ZJYBY0woAnSSHMhyc4MM2apcJCmYwW8AS2W8hA+dA69dcbkBWwBaczIxmnKuRhmUcqbftt3besa750rAA6yR0npE/xqcOIhSH5XChy7MxJ/9wb17UF03RzjldwIBIDHY7Av3pNkk6tJcEfCnqkDfPlNXuEnURqIku4wDl4B8s0or8Q2UEggqGHaIjFA9KyTueRu23qDIp3CLIUzJDBUEs40u+ryPXtWLh1sBOUyOY40w4LEcufKrIUSzag7sQnMOdn7etBuF1024BLkkzsUs+25ire9fWSQHUMDMkvOMY71jSvDvuOYw3K09f2oJW6Q8jUHaWzLnO4eqH3VuVspRZIx1ZMQI3+lApGtB0lmOS+2XxDfWkanKxOQ+otLF2bMUEXEujw+EyAcMAezfvQa7KQIhtWrlku74GYFVtI1rSHQXcETqlpDlmZNGzfIbxMEksAAZ1EgOOtUtKlJZWCxUwADg+bw3qfSo7yk80gB0jxKf4VNHpjyqJ8EH4xgRgZNLQBrRMlIPKmRCvn0eilI0F9R5hJLNHpuKoerxKzj4lRKazXCPy3NvLdTnzmgVhy2l2GHMlJ7P/O1BF0kW21MFEYAGR1D1Rt4MAlTl5cdB8q2E1z+F5bi3MecA4rfXTHiI1Gg9StIyUniuM92HKFqH/8ANJUR5gTT6NbRht+3LTEn3iWLc9m6n7oq6fbnDH/zUnH1xBrYk1bVUocD2tZsK0m0EhQd2tq8KgRDDq1c68hzytzh0slRchv0UMV7EKqvuUxypiUwIPUdK55YWtvAovuEl5Igt8Q8QkDvGairitJYKDuoMAISS8A9vOK9jxPsOxcfUhiVanSpSebL8pEufrXN4v8AB9perTcvIdQXCgQDuOYPpP8ASS0Vmf5rbiKvDUxS7hw5UxGCl9qii5BToh1CVExMByYmf9lbL34OvJJVZ4hPj1pTctvJbUkqdygt4dvrWDifwvxqdRtG3yqC7YConxIKSG0Ph3w1TzksVLbUxOkkrTpSSRgqbVnmBkdKPvpZlsziWA3IxJ/asvEfh7jnUNJUC1wShtcarSuZ9DAgARjqayXvZnFoDGxel7iCEhZSoM9telRZBbu7J7tNJLdS2sKckZGoSoyIaM7jNFYEgPzAHD82H5oPl3rzarnEJSAeHuIBVqS9pTBW6CT8O4zt3qcR7QJwyQpRWEnl0XEuVWi6+UHYGSEpimpb0Y4nuwUHYEDm9OrnqBVtercYw5PhI+Z39a8fwntN1HSASFe9QGiJVaYrhDPEksOtdFfGqBu6CGGjiLbpPPbGUsFEBLEEgn4TU1Ld1YLk9UkOEEuR98j51ZNyUl5IO4GwLRXm7HtRX5oDFSWuoOkykSRzKhOku0u1Ee0lnUAgCBdtAo+EAkhIcsnSSXOyO9NVt6jhilRCYOpSkh5mYcx/1QWTyHDuHAGxfBxChPevPXvatzn92gAKHvkQfBzBUS6Qdyfg86PGe1bqtZQlgoC4lk4SHCwOYsNQPU8u1TUt3dSmtvrYq0l1EMOYOoAY/aghiQCoI5mcEqVjxR6hu3evPL9pL5yAQU6byAUJbSTJlRLSGZ613faKibuk4R723NsDS6VMQ5csow5NXUt2gZTzQFGNDR1c4xjv2pYuxOyxlhDkd2z9RXN4jjLyrl33acp94mbeCNSiWfVkwKZa4ha45wV2tadBtkFSUvJhnKSGzTWS3TjWsdZLBX9gKsF+HlURpZ+QMDpDndiRj9q5KOLVqSSA67OoFSkgaw5MPgkYZ5Fa7PGRZc2gLiShgsnSoHSnCYGCATt6U1ktvu3APFgp3WTJKw7Qw2iPWtHs9SSkN/TDbs2523rgH2koptlRQ6hcSWQt9SUhSXbJckehrX+E+KNxdtNwuCkAaSVF4lSTCRNIxkt6vUdVvL6WYqbqJbDRSrFwMsACAhWCqOvb+1dP/wDHh0nUrlxgbv0eqj2anm5lSAM4YvFa1lLYUrnJA0DAAjQdzilgslBc5UZV36DaTWxfsgEghTNHhB7ZJoK9kgpCSvD7bFozTWRXhNJuKZzIOIl+ae1dMmk8LwybadKQwp1dMYqAHqVGqVRnqUAaIrbIiiKFGgsKNVFGoC9EVWjRReoDQqPUFgaj1Wo9BcGk8RwttYZaEKBllJBkbyM/vTHovQcHifwXwa1BfutCgdToUUzl9L6fpXL43/D20SFWrhSpK9Q1pC06S7oaHDmCXavZvQJqUPl17/DviLa9Vk21gK5QojwZDhSGcH5vtVL/AOEeKQOWwSUKGhjaU6C50l8kFxiQezV9UovU1gfIF+zbtlIKrF0G1c1ICkIIVauQUktKgdv9xgVzb3DISFPrGghSUnRzWFO/mtJznfDV9yBqtxAVCgD5h6aj4hw/EWklLnULa1IV/p81lbspILuoOXMtEitFrjE2zb1EtaUq1cH5c2zq0qTDEsoyXGGNfUb/AOF+DU5PDWpgkJ0x/wClv4KxcV+B+EWCAlSHRoOlRkbEhTgkbHZhU1HzrhFotKQs5tvbVpVaIOoukzlJQSCpjIzRF8WikXCHs3NJANouhfMCAx1HqZEivaX/APD9JTpHELlGg6wVOBKSWUA6cDZtq5XEf4f8QdD3kLce7uElblAbSZJkDYMOUVNZHl0qQjUoa9Vq9EoDoLtEkqBE5E1uWLaUXUBSwtCk3bZN1LAdSlJZ20mHaeldKx+E+JtBGq2pYIXau6FvqtHBA+HykwMVyrvsrirLKVavnSTaUQFEKsl0gBhjSSGONI60qRax7VCLqUhR0++RcBF12SsEKGpTSNUltjT/AGD7UXZv2FBZ0qa2dOnAW3NmO8E1wPaFxVtRSoqJCfdmGcAhdtTKS+kxGYrbxfGtY9ybg0K/OtkABOrdBCQSDszhiE0H3KpXlP8AD/22eI4fnKlLSWKyGBd2AO7CvUPWxag9AmgaoJNB6qTQBoGA1Ko9SoE0QKlSti1RqlSgIFGpUqCCjQqUBqVKlAKlSpQSiKFSgvQqVKCUalSoIKNSpQSoalSghoUKlAalSpQZeN9n2rwa7bQsf7gD8jkelc7/APUOCZv8tbbyO3rUqUHT9ncDbsWxbtJCUJdgO5f9a0VKlAarUqUAIqUKlAalSpRX/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86" name="AutoShape 14" descr="data:image/jpeg;base64,/9j/4AAQSkZJRgABAQAAAQABAAD/2wCEAAkGBxQTEhQUEhQVFhUXFxoXGBgWGBwcGhoYGBwXGBwYHBgaHCggGholGxgeITEhJSkrLi4uFyAzODMsNygtLisBCgoKDQ0OFw8PFywkHCQsLCwsLCwsLCwsLCwsLCwsLCwsLCwsLCwsLCwsLCwsLCwsLCwsLCwsLCwsLCwsLCwsLP/AABEIALcBEwMBIgACEQEDEQH/xAAbAAACAwEBAQAAAAAAAAAAAAABAwACBAUGB//EAD8QAAEDAwIEAwYFAgYABgMAAAECESEAAzESQQQiUWEycYEFE0KRobEGI8HR8FLhBxQzYnLxJEOCkqKyFRZj/8QAGAEBAQEBAQAAAAAAAAAAAAAAAAECAwT/xAAdEQEAAgMBAQEBAAAAAAAAAAAAARECEjETIUED/9oADAMBAAIRAxEAPwD3z0QaFR69SLUXoUUioI9GlX+ISmAQVbhw4EfqRT1XxkB5boYBJjzH1rM5xC0rRolfjgco65OnV6dKCr6QQIJYln2DAQ28/KpvBSVKg4pDPkOwILvLVcXUuzGGJ9Xb7fWp6YrStR6iOISQk6VDVh/Uz/N6uu6gO5Zs/wA9QKbwlKijRC0dT8qsnSQ4PzjdmnvV2gotqgNO933FD3Y6j502gKo1dNvoQaItGrYW9Sme7PShooKg0aOmg1AKgq1BqAVDRai1BUGgRVmqNQVFQ1ZqjVQuoau1BqCgoPVjVaA1KAo0CjRFSiK0iCmoFUFS4FFtCwlXcOCN3Dg/WoOegE3rjrJCSkAEAADSSzsH8fX4c09KTqSHflcuMu0mWwMdzXMsXNdtVwEEqKtykh8d2efWuin/AFTlvd7ktkD574rz5dahbRqtqICJXkiGBz3w3ypiEkXHJEJAZmnq/pSFp5Ugn4wczl/UVdV7mU5DAAeHqZ+1ZtVOH/00DckHvJL/AGq61AG8qYADh+hpaC3uhLM8JaW8oE/SrXXYsknUSM5DaWzhyNtqgnDAflBjAfdsPv501ZZCnAfUcnuP3+lAJl9MB0g7Bwlg3z+VUWt9ICks+fEDL56nHb0oHpcLkiE9epmKAQ6UyS6gXfYb96CXclyXblAYuMy0vO9T3BDM50mSokNs5ES+3eopnuhqWZ/gpYQn8vDgdR2f+d6tbs5DAazvggQ5fGKC7XOCMkNAHb+1BFNpLHJLdZLQ1WFzmPMYAj5zioq0BBUesNBJBbyciato3384bZvr8qoSq6QlDEuSOsgbHzINaBeIcuYEffG9LXbBMeEYdycEP0NAiDI1ZLAZaPtSxdN5XKNcmTAn6xmiL6wDDz8Xn2HSklZcbAg7t0hqKrZwpoLl1HDx0faKXIf75btpS2cz3htqUbyyEkaA/iyflVbiWculiw3JjqHgEmhaIZJdmGNLP+3WrtKUariCCSwZOWd3AmNp+lN/zCXaXz6Vi5mUGU5dvCCRAjr1c1dTvqhsSRBg9P1q75FNSeIQQ7t0dp7ZqC+hyNQjNY1EjSCwIVtPdsUbj805YQC/1P2q+kpTYm4k4UJ9PvVlMMkfOsKUvpMwJkjbJD9aVoDHHieWicy/nV9JKdMDyqKtnpWKyoFRaPJvu3p6UtFyEgE4YFx0PSDinqU1qoUxHMHoaa6xNoo1SrNUqhLVZIqVE1UXSK5/t0pFshaeUiFyyFGHLSmDCsde/RTXK9vcTctoUdGu26CNJZSSFAlxuIcESNw01JGa0/uS7KSbjDWfhKwPE8+e8Gtdp9ZUEpwA7lyTqLN6Cs/s4oFpGkBhbSVBQMEueYsObV2mtyQHcM+rPxFhgj+nv/D55ahVFggIHICjO48gRvNOA21DmON0wG88P6Gle/ACmbsAkkGTgnw4z3705N5jvyjYT8Rjr696zKgUgEnUo5AiDvPQxiouykAskmNRBiSHiYH7UoqP5banLkkYww/WlXlOm40OpmfBdjL9vtQbENhh5nOw/nlQVxWSNMnSyZEkiG7D60hCh70mPCN+52pabx022LuoOyYbmw+DFBpRcZRDqISHAAZmcliepajrJFszMyWljnrmkXXPvc9A5ZoYEb0SPzEJOnlc9TgB/rvUVYqITcLpyd3DYbt/amFXOA4YJJI0ntINLTb/ACyCRKnDCA5/anuAVKnAzg9u1AgXyQCdZ1KywByWft+1MVdIKy2APiEs59Kom22kacSQXcZJM7B29asu2+sgSo9BLBhnvvQLF0flhkzOXwDGJzTUXtWsu7OkMDhIb+N1q9xXOGSAA+/kGHWloTtJEqPVst3YVRB4hmEl/Mt61QhRSmPiJlWwJ6CdorQAwVs+G6AEyPWD51W4Ry4YH+rJZp9T82qCiVK1nAYBoOJcHbNBCCyA5GHAA6FiR8/nTTcSxc7uYx5HfBqiFAlJZR2BhwT13MDaqACQFHLOA5xEN2oklwGGCd3+H6GolgS4DSS5zAO0iGFHVLQ5eclg2DtOagQjiHS+oSrIBY82A89nppuEqZzys3LA3h8zV0wfKAyWxGJEmh7sPG87bTNVCEXiyHHMoudRDiC8b7/Ogu+GWRpADPpOxaWA8TY86uboS2JOkOXO+Iyw+tC6oHUkEQATCiQSzksejN/agalZcAEyH3xjLddqnCnVJUWD7AQDAwNvtRCmYuGYAOFDffuzU8BnA6fd+tIU7hiNIA2g+kUFCq8MSXHn0piq748YLqUalaGerCgKIrSLFIOa8t7eVbt29Nri1pV7wAoKveHIJDF1ggYnoK9WmvM/jZKNVjUApRMDBghylcEGcP32rMjUm8rTq1IUPdoliHJg75wPMbVqt3RrTKIDlsh9UkvOPvXL4VITbLKUEhSQNQJL6y4U+en8FbbN+Vc2EDAxk/J3rzy2KbkIYgOQYwWQr7H71e8ogXm1wOjZSMdZpVtJItZAaWDO6D2japeRyLcKLmBq2ATietQNb8xDA+HJMP0zOfoKUm2n3aGA5lgcx6KJZ9zJp5sjWVAGEhMEsNRiPIH5ULCWCRpEcxdmDuoes46mga6nWYxDCfig/KqISQUy+lDuzgx023nrTUHI1J6k5Idx+jt3paySRpKiCcsQDBLHIeMVFNsWC6nSeZTs+QGkHyB+VRwC7ZID4O/0ZppHEXIuQWDDmVGBIPmX6UQXuJACX0u+7EpjyDUDxfTupP8AS4GS7Y6l2eiOJ2YsBqIbcviJgVkQtkJILArY6U9FKPy71c3JueJgAxMD4nAJb+GgubpZJ5iD1OBzFz1/tVlXSAskB0j4i4OC59YqqWPuwHLz9Pl86gZllh4i/cB+vkKAJPMgcuH6kSAfT+1Fd4qSoz4mDlodKZxDVZKmW/RIBwRMO3WpbtFQIAdyT5gETJ7fSgsSfeYEI3PeY6xVRYLJAIA1kmMyS0mDTrgPiG8M4cH9mqi2ABcRgs8+Genn2oFX1D83mcgAM8YOwkedEJD2t47/ANP8z0q3u5UmZmGAAIzO7D7VEgcs9QxLFvLdmZ+/egrdI0LYEFz0Ew7ZimrfUOjPmO+1Z13RoU2nlJ2JYgiYzNPVcUFAMZGQzBturlxQUtJhgHcnJJ379DVgwUS3nGx/tk0idAJDMW5l7uAS4y+WpgtlwDpHK+CS+zny/WlIteteAPGpyXYjJw05as1xQ/O5iIDyrlJGBH2rQq8ogErbUWJYCH8Mv0ApRth7g1KbSHlRaDhh06VRe1pe2NRJ0nJU7BiS3m2a3rz6dulJ4ZBZJP8AS2T07+VNGROPLpiP1qwDwKGDnxR8qcqlcGwcCWYP86aqu2PGS3qUSalUZ6KRUAqwFbRdAry/4luJuLtpUgXACtPKZB5cpIBDAvD4evUprwH4n4oqv2kwVIVm6nRBUeUrBGpMCQ0HzbM8Hc4ewE29I1ABZZOpyGWSxgx+3rTAeZcqDIS0jqrf96yey+JPug5S6l9Yb3mxMk9K2qWSbgZJgDzfVB6YM155bOtJ8EmA7n/ic/P6VeyApKNLvBIeHEsDkCM0q2sHTiERhxCRHzMeXSnXSyU+B9AeXckbjq1QEKyCA/LLy0w3SaqL7A86J5XZ8loGx79zQF0QC3UsmYCQebfy8qz2bpUkHUeZcsIId2L+QqDYm6XJBPKBt/yII+mKzhRJtDmLuqWy2/zxQuKP5rg4DOw2O9FCZtOBALSXfT9YqKCm0rJZtW5g4/X7VrU2smHCfVo6ViQHSocodewjYMR861FMl1ZGN2Ay7OxdmqgKU+iCBqnqMkeYigEuFBzzOBEMI3yXf5064gaviIEPifDI6S3qKWi4A7JPKHYkgEmYndhigYhMJjpkiCxwN4G1VVpQFNpYcxLvmZ70n3jaBEuZMiD6+nYUtfEkouly7lPKnAbS09vSg2auj92BYgNvuQ+KV7/lLgkPpYnDKAdxVQ+vCmCOoA3eOsfas+tkI1BIdYLFzBJb+edBtJ5glwwbAcuSqT8hSlrLIA1OpRwABGoz6kfKpla8jw7AY+p2FV/y6fy9WpWnBf4iwct60BX/AOcWTuJViN+hh2pgHMjA8RZusxS1cK4OAbhJeCN8g4x9K0937AdXdz2ZqDKS9tblSiVNAYsSMfMUy4PzgoAMEGSS7v8A3phtJAMqISnUR0U2pg/dvlVrqA7Yfv8ACDMeZqhNlR92jUQSZJ2kgjyy3nV/8xzMSl5DAzuHxhw3zpiLoYlOli4AHNBIGaQq7+bolgl2CTBM6ifSiJaHKkCBq2Qdi5DF2DtNE3CbptkqAUkkYgQCcuJOT0qtvUUJJ1eOdRCd+gH03rZYtMsltgHHnhv5mgagBgnYft3q5zg/TpQKZkS/xGd3gRtVgMM1UTh0M9MVS7AyzN2piq7Y8RSpRajVGUVdNUq4rbK6a8Z+MuFC+KsgFY5ZKGLDUfhyrGNpPWvZprw/4ovLHtKy2qLTgIKQSxuKI5oMA+dZngd7KR/4eyJIeXSHcXHGZFb2m4SxgPAGNR9Q2Kw+zLhFm1pT6KDGViehLTWwkm2QdIk7EjEzl688ttdpY7GMbGOpxV1XFNvFtsSIOOonPeqJG51akkDw9QqFRB/alXJFwc7AD4gPhH71lTbqjqTK/ASwAABJGDnas1tPJa8R5huzyRh3q2n8w5/09yImcT6mkcPcGi04HjBkucqwdz50RqXHvoGBkkvHq1NVaUClykachpcxytUE6tLM4B82Dv6ET2pxYA+DxAB3JaS46CoqthOnUVK3JwDLYZm7etFzqAAOFE8sHwgMW7UjiLvIvmYwIH/ES21WVd/M0zCHnueuelAtd1RCDzSsvLblyfWqqAe8W+Fsx4e2Krn3fLhRMqxJO29XSofmeFyA7B9txVDramNuJYs3YdfWqW0MlTFyVHPWO3anIuMAdimHD9N9izzVEks3MCAexBlTgj4Zzk0DA2onLjrlyGHTY/wU73IQ4GkaepjuB3ms1tPM4AEH5hofpRMjI8WwDEO7AbCfOKC+C3QhR37fZIqgu6kJJclRBftJecyqqoWfeXJgaRD/ACO2TRtSLcY0uSYIKVE/bHegsLulS2SBpeNioJE9zNWUS9sQzqd8uHII/vSQ51gMNSmw5xlhOdu9aGL6uYtAjBx+h/goM4uFSF8yiVF38zMw0U243vtRaEFnIYuejZ7+VT3adLaUsz8xfMyzy1EXOcJ5ZHZ4LM/SfpQZ+FU9lJGAfhEeIOz7d6ZaWfeSFyj4mAz95+laOLTphIIYgMgv0eXx1rMm1+ZqAdkZJffDdc0EsLZIIAA1MXW5yeZ8HDt3rq2sDqXLu0bRXM4a0kWwBphRZsPqLs/d66KQGDlLztLbPVhFxczh3GB3q9smM+tVSM+Iz0bfNBInAD959flV+htkwfOrGlWVScN50011x4gVKjVK0jLVhVaKTW0NTXivxUj/AMbaKiGKAE6kFSQXUG5d2LvXsL1/QHIURvpBLd2Et5V5L8T+0rfvuHXbUlYWdJ0XGdlp6RgnNZngr7KW1lBKkkAkQ4EqB3wA7O21anVE8p1dcjs0M4nz6Un2aTo5goMsg7w+WDuMFhGYrQpQ0uBIUQz8xDCXaUg7dTXnltqUCH6hQBGokfEInm8/3rNfTyrgSAwUrYAdMf8AdXKgSTy+PaAXLQCIHyqhV4yNMAbOIH8is/qgsj3olMoZpfP2o8KzIA09YEOArHelKICgQW5NgxODBGf7U2zch3MJPw/EzNpZvXu9Bt4VTqZxKpguPDkYUOw71FXeRP8AzfEHlJeN4wIZ6z8KvnSJAfAMu/wsXBI+1JV4becmR/xx8zk0GjiJSvxE6gIYYA8oqLhZLTp3V3Gz/Wk3Egi5EO8qaG2zEULi+clkeETJOf586gbZUkJR4d2EmZwWzJrTYuYDFsvMuWMYJDUqyAQOZbBMaU7wAJ+Hb0FFLvk+ROJLsP5iqG++YAD4miMAEz67D9KzcTfKhcIO6Uhy5YBIyMf9UEJB90QHyz5kNBNBKy1wHqZZoH386DTaUfeyR4Cezk/Ux9qRa/00jUSQQqIwqRHr8qN25KlRho7/ANxV76mgBcJHws2P/jPyNBEKkwZIkYJiZ6Bqsq+ylQgCAJcFyQw8h3paQCfCdy6jBbZnhiKzrLAEaE6lJx0mA0eVBsRxag+n4AWABwJfIOT1oe8USgh2l3IHlHzpXEXNSbgcwloGA3cz/eigTbYYfJ7HYVBbjlHTcKgAQdySzf8AWKvbuA3tIlrb4G52P6VjDC0vmTKj3AfsZ3FbD4yRqhLdnJO+xDfWqKBOtKeVUqJ3gAu+3y2pw6sAopExDO4+ZFK4a8kIZTsEkADq8eaST9atpLgY5XfediNgA1VGnhkFkgEMCH7sxJz1aukFQJ64HVt6w8JcBKlJAEmEyGCm8q3Alg7/AD3jp/JrUATP6nv0FKdiGI9B9HohpbSPKd8UFEsmVegAz0fzoGcLMx59+orQaz8EtTMoMRsWf6U9VdMeIFShRrQyioKAo1tlcV4n/EbhUBKbgtKCtRGsJSyuV5mTy7h4r2wNcf8AGXDG5wi2AOllsQ7hOcSIl+1Zkec9lW/dpUgKSsBWoGbfiSlQLbGftW4klwQWdyyoBbfMwwboa5nsZJZJ6pS4CguUuDJ8IYJg10U3XLkO4Z9LSMYeYbpNeeetQugKY5dw8yS4dzuG+bCnlR5pUWD93c9aXBYN8JeFZGrI3LgSIoO6mYcySJfYuJjrtWVWScPqA0NJHZx2xtTFrcCfgIDloZQE/wBMfpWLh1slBOnOmA8+Yya1cNfAKDBAKgRpUx/5AZhQwBQMt3ZS3cdGAzjAciloucqRAdw0uM/PyiqPCS7yYIbISXf0x51EEgECALkxOSev86VKVe/cH5mI30n5EGrKUSfj8Lnboz+f60u+SCsc7t0EZbaetUK8E/07q/4u42oNisHVqhLyoCdsGfuelUtKmBDdehJP0akruyduUbv8I7R5d6Jy7xpwYHn60tTE4tsMHfGNx0olA0yUkElxuANLSOvSs9xQGlykS26pc7vOfpWhKoCg4BJZkp8QaA+7ESe1EWN3lLKyMAQTIcx/HqvE8SSFllEwOn9HbDfarLLDSQXBaS3V8QfM1lWHSoEBy+STtHRsVRpTdGvZPIcnuraWg0lV10pIPxCEphgceT/aiPET/slhMkES0ipbBUwGpwSczykmRuGn0qAXCSLzg9paG29XrTYQ2gsHA/tD74+VKTqLszKMMDsBBfzpyVjm1FI2APm5A3Hn+9BUmNmCnbEBvhOfD5GmqUWjeH2cNs2aTxHEgCCqEEeHcgwO0/WprPLCpeHYfDtse9UEqgu4GpssBzCYGf3q4WPepkOLbu7nadL981jXedKjyA6gJLw/n8qctY1QoatLY5m3PlAojo+x1OgqYHxE6eXCvnnatwUGHh9cuyax8KgpDHSrlJcdwSC3WPnWhRZOQA7Y7Ca0ND+KTvgNuOtKuEjTEd1MJO9Rw6hzKg59D2pd0QjlT6nvvHaqNHBqGpTNgeGWlW9aDWDhLqlLMp0t8MiX3/ma6Cq6Y8RWjVfSpWkZRVhVKsK2i9YeNu3Cgg2l4ygoV8gpiR2g1uAq1QfOPZnGqStVtYGu2r4kqQSCQ6tBAkpCTOwrauEuwDLw/wAJl893bvW/8R8Cf83buJ1aVIIWzsCkMFd4I2OBWe7bflw40uWyMKOO0npXnzj61C1m6A3MBpU0PALF/wD7fKmKGGILKLMNlAYBPYfSsjyMyliH3B+/71e1f5ZZlAZJLEO3q4+tYU/Q2dLBT9pLhh9HquoArfTBB3LvG3wxg1LrrYOC6W3Z0gjpiBSkqkPq5kkRDEN+hh6B160lzg6TDJdxjLtVLlvSF4PxAYk6Xb/cH+9KN0MDjtqZ2jHnLDrTQoKI7jRlWWOI5RIj96KteUNREM25ffGXDP8ASl21hgAAXDcqTgSSP/bVTdlBY4KfD1cs5wKoSyR0CiJU0OCA2Nz51Bp0E5CmUIMCW0nfqN6VbXKIIcHcdsgb1ZJYBY0woAnSSHMhyc4MM2apcJCmYwW8AS2W8hA+dA69dcbkBWwBaczIxmnKuRhmUcqbftt3besa750rAA6yR0npE/xqcOIhSH5XChy7MxJ/9wb17UF03RzjldwIBIDHY7Av3pNkk6tJcEfCnqkDfPlNXuEnURqIku4wDl4B8s0or8Q2UEggqGHaIjFA9KyTueRu23qDIp3CLIUzJDBUEs40u+ryPXtWLh1sBOUyOY40w4LEcufKrIUSzag7sQnMOdn7etBuF1024BLkkzsUs+25ire9fWSQHUMDMkvOMY71jSvDvuOYw3K09f2oJW6Q8jUHaWzLnO4eqH3VuVspRZIx1ZMQI3+lApGtB0lmOS+2XxDfWkanKxOQ+otLF2bMUEXEujw+EyAcMAezfvQa7KQIhtWrlku74GYFVtI1rSHQXcETqlpDlmZNGzfIbxMEksAAZ1EgOOtUtKlJZWCxUwADg+bw3qfSo7yk80gB0jxKf4VNHpjyqJ8EH4xgRgZNLQBrRMlIPKmRCvn0eilI0F9R5hJLNHpuKoerxKzj4lRKazXCPy3NvLdTnzmgVhy2l2GHMlJ7P/O1BF0kW21MFEYAGR1D1Rt4MAlTl5cdB8q2E1z+F5bi3MecA4rfXTHiI1Gg9StIyUniuM92HKFqH/8ANJUR5gTT6NbRht+3LTEn3iWLc9m6n7oq6fbnDH/zUnH1xBrYk1bVUocD2tZsK0m0EhQd2tq8KgRDDq1c68hzytzh0slRchv0UMV7EKqvuUxypiUwIPUdK55YWtvAovuEl5Igt8Q8QkDvGairitJYKDuoMAISS8A9vOK9jxPsOxcfUhiVanSpSebL8pEufrXN4v8AB9perTcvIdQXCgQDuOYPpP8ASS0Vmf5rbiKvDUxS7hw5UxGCl9qii5BToh1CVExMByYmf9lbL34OvJJVZ4hPj1pTctvJbUkqdygt4dvrWDifwvxqdRtG3yqC7YConxIKSG0Ph3w1TzksVLbUxOkkrTpSSRgqbVnmBkdKPvpZlsziWA3IxJ/asvEfh7jnUNJUC1wShtcarSuZ9DAgARjqayXvZnFoDGxel7iCEhZSoM9telRZBbu7J7tNJLdS2sKckZGoSoyIaM7jNFYEgPzAHD82H5oPl3rzarnEJSAeHuIBVqS9pTBW6CT8O4zt3qcR7QJwyQpRWEnl0XEuVWi6+UHYGSEpimpb0Y4nuwUHYEDm9OrnqBVtercYw5PhI+Z39a8fwntN1HSASFe9QGiJVaYrhDPEksOtdFfGqBu6CGGjiLbpPPbGUsFEBLEEgn4TU1Ld1YLk9UkOEEuR98j51ZNyUl5IO4GwLRXm7HtRX5oDFSWuoOkykSRzKhOku0u1Ee0lnUAgCBdtAo+EAkhIcsnSSXOyO9NVt6jhilRCYOpSkh5mYcx/1QWTyHDuHAGxfBxChPevPXvatzn92gAKHvkQfBzBUS6Qdyfg86PGe1bqtZQlgoC4lk4SHCwOYsNQPU8u1TUt3dSmtvrYq0l1EMOYOoAY/aghiQCoI5mcEqVjxR6hu3evPL9pL5yAQU6byAUJbSTJlRLSGZ613faKibuk4R723NsDS6VMQ5csow5NXUt2gZTzQFGNDR1c4xjv2pYuxOyxlhDkd2z9RXN4jjLyrl33acp94mbeCNSiWfVkwKZa4ha45wV2tadBtkFSUvJhnKSGzTWS3TjWsdZLBX9gKsF+HlURpZ+QMDpDndiRj9q5KOLVqSSA67OoFSkgaw5MPgkYZ5Fa7PGRZc2gLiShgsnSoHSnCYGCATt6U1ktvu3APFgp3WTJKw7Qw2iPWtHs9SSkN/TDbs2523rgH2koptlRQ6hcSWQt9SUhSXbJckehrX+E+KNxdtNwuCkAaSVF4lSTCRNIxkt6vUdVvL6WYqbqJbDRSrFwMsACAhWCqOvb+1dP/wDHh0nUrlxgbv0eqj2anm5lSAM4YvFa1lLYUrnJA0DAAjQdzilgslBc5UZV36DaTWxfsgEghTNHhB7ZJoK9kgpCSvD7bFozTWRXhNJuKZzIOIl+ae1dMmk8LwybadKQwp1dMYqAHqVGqVRnqUAaIrbIiiKFGgsKNVFGoC9EVWjRReoDQqPUFgaj1Wo9BcGk8RwttYZaEKBllJBkbyM/vTHovQcHifwXwa1BfutCgdToUUzl9L6fpXL43/D20SFWrhSpK9Q1pC06S7oaHDmCXavZvQJqUPl17/DviLa9Vk21gK5QojwZDhSGcH5vtVL/AOEeKQOWwSUKGhjaU6C50l8kFxiQezV9UovU1gfIF+zbtlIKrF0G1c1ICkIIVauQUktKgdv9xgVzb3DISFPrGghSUnRzWFO/mtJznfDV9yBqtxAVCgD5h6aj4hw/EWklLnULa1IV/p81lbspILuoOXMtEitFrjE2zb1EtaUq1cH5c2zq0qTDEsoyXGGNfUb/AOF+DU5PDWpgkJ0x/wClv4KxcV+B+EWCAlSHRoOlRkbEhTgkbHZhU1HzrhFotKQs5tvbVpVaIOoukzlJQSCpjIzRF8WikXCHs3NJANouhfMCAx1HqZEivaX/APD9JTpHELlGg6wVOBKSWUA6cDZtq5XEf4f8QdD3kLce7uElblAbSZJkDYMOUVNZHl0qQjUoa9Vq9EoDoLtEkqBE5E1uWLaUXUBSwtCk3bZN1LAdSlJZ20mHaeldKx+E+JtBGq2pYIXau6FvqtHBA+HykwMVyrvsrirLKVavnSTaUQFEKsl0gBhjSSGONI60qRax7VCLqUhR0++RcBF12SsEKGpTSNUltjT/AGD7UXZv2FBZ0qa2dOnAW3NmO8E1wPaFxVtRSoqJCfdmGcAhdtTKS+kxGYrbxfGtY9ybg0K/OtkABOrdBCQSDszhiE0H3KpXlP8AD/22eI4fnKlLSWKyGBd2AO7CvUPWxag9AmgaoJNB6qTQBoGA1Ko9SoE0QKlSti1RqlSgIFGpUqCCjQqUBqVKlAKlSpQSiKFSgvQqVKCUalSoIKNSpQSoalSghoUKlAalSpQZeN9n2rwa7bQsf7gD8jkelc7/APUOCZv8tbbyO3rUqUHT9ncDbsWxbtJCUJdgO5f9a0VKlAarUqUAIqUKlAalSpRX/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88" name="AutoShape 16" descr="data:image/jpeg;base64,/9j/4AAQSkZJRgABAQAAAQABAAD/2wCEAAkGBxQTEhQUEhQVFhUXFxoXGBgWGBwcGhoYGBwXGBwYHBgaHCggGholGxgeITEhJSkrLi4uFyAzODMsNygtLisBCgoKDQ0OFw8PFywkHCQsLCwsLCwsLCwsLCwsLCwsLCwsLCwsLCwsLCwsLCwsLCwsLCwsLCwsLCwsLCwsLCwsLP/AABEIALcBEwMBIgACEQEDEQH/xAAbAAACAwEBAQAAAAAAAAAAAAABAwACBAUGB//EAD8QAAEDAwIEAwYFAgYABgMAAAECESEAAzESQQQiUWEycYEFE0KRobEGI8HR8FLhBxQzYnLxJEOCkqKyFRZj/8QAGAEBAQEBAQAAAAAAAAAAAAAAAAECAwT/xAAdEQEAAgMBAQEBAAAAAAAAAAAAARECEjETIUED/9oADAMBAAIRAxEAPwD3z0QaFR69SLUXoUUioI9GlX+ISmAQVbhw4EfqRT1XxkB5boYBJjzH1rM5xC0rRolfjgco65OnV6dKCr6QQIJYln2DAQ28/KpvBSVKg4pDPkOwILvLVcXUuzGGJ9Xb7fWp6YrStR6iOISQk6VDVh/Uz/N6uu6gO5Zs/wA9QKbwlKijRC0dT8qsnSQ4PzjdmnvV2gotqgNO933FD3Y6j502gKo1dNvoQaItGrYW9Sme7PShooKg0aOmg1AKgq1BqAVDRai1BUGgRVmqNQVFQ1ZqjVQuoau1BqCgoPVjVaA1KAo0CjRFSiK0iCmoFUFS4FFtCwlXcOCN3Dg/WoOegE3rjrJCSkAEAADSSzsH8fX4c09KTqSHflcuMu0mWwMdzXMsXNdtVwEEqKtykh8d2efWuin/AFTlvd7ktkD574rz5dahbRqtqICJXkiGBz3w3ypiEkXHJEJAZmnq/pSFp5Ugn4wczl/UVdV7mU5DAAeHqZ+1ZtVOH/00DckHvJL/AGq61AG8qYADh+hpaC3uhLM8JaW8oE/SrXXYsknUSM5DaWzhyNtqgnDAflBjAfdsPv501ZZCnAfUcnuP3+lAJl9MB0g7Bwlg3z+VUWt9ICks+fEDL56nHb0oHpcLkiE9epmKAQ6UyS6gXfYb96CXclyXblAYuMy0vO9T3BDM50mSokNs5ES+3eopnuhqWZ/gpYQn8vDgdR2f+d6tbs5DAazvggQ5fGKC7XOCMkNAHb+1BFNpLHJLdZLQ1WFzmPMYAj5zioq0BBUesNBJBbyciato3384bZvr8qoSq6QlDEuSOsgbHzINaBeIcuYEffG9LXbBMeEYdycEP0NAiDI1ZLAZaPtSxdN5XKNcmTAn6xmiL6wDDz8Xn2HSklZcbAg7t0hqKrZwpoLl1HDx0faKXIf75btpS2cz3htqUbyyEkaA/iyflVbiWculiw3JjqHgEmhaIZJdmGNLP+3WrtKUariCCSwZOWd3AmNp+lN/zCXaXz6Vi5mUGU5dvCCRAjr1c1dTvqhsSRBg9P1q75FNSeIQQ7t0dp7ZqC+hyNQjNY1EjSCwIVtPdsUbj805YQC/1P2q+kpTYm4k4UJ9PvVlMMkfOsKUvpMwJkjbJD9aVoDHHieWicy/nV9JKdMDyqKtnpWKyoFRaPJvu3p6UtFyEgE4YFx0PSDinqU1qoUxHMHoaa6xNoo1SrNUqhLVZIqVE1UXSK5/t0pFshaeUiFyyFGHLSmDCsde/RTXK9vcTctoUdGu26CNJZSSFAlxuIcESNw01JGa0/uS7KSbjDWfhKwPE8+e8Gtdp9ZUEpwA7lyTqLN6Cs/s4oFpGkBhbSVBQMEueYsObV2mtyQHcM+rPxFhgj+nv/D55ahVFggIHICjO48gRvNOA21DmON0wG88P6Gle/ACmbsAkkGTgnw4z3705N5jvyjYT8Rjr696zKgUgEnUo5AiDvPQxiouykAskmNRBiSHiYH7UoqP5banLkkYww/WlXlOm40OpmfBdjL9vtQbENhh5nOw/nlQVxWSNMnSyZEkiG7D60hCh70mPCN+52pabx022LuoOyYbmw+DFBpRcZRDqISHAAZmcliepajrJFszMyWljnrmkXXPvc9A5ZoYEb0SPzEJOnlc9TgB/rvUVYqITcLpyd3DYbt/amFXOA4YJJI0ntINLTb/ACyCRKnDCA5/anuAVKnAzg9u1AgXyQCdZ1KywByWft+1MVdIKy2APiEs59Kom22kacSQXcZJM7B29asu2+sgSo9BLBhnvvQLF0flhkzOXwDGJzTUXtWsu7OkMDhIb+N1q9xXOGSAA+/kGHWloTtJEqPVst3YVRB4hmEl/Mt61QhRSmPiJlWwJ6CdorQAwVs+G6AEyPWD51W4Ry4YH+rJZp9T82qCiVK1nAYBoOJcHbNBCCyA5GHAA6FiR8/nTTcSxc7uYx5HfBqiFAlJZR2BhwT13MDaqACQFHLOA5xEN2oklwGGCd3+H6GolgS4DSS5zAO0iGFHVLQ5eclg2DtOagQjiHS+oSrIBY82A89nppuEqZzys3LA3h8zV0wfKAyWxGJEmh7sPG87bTNVCEXiyHHMoudRDiC8b7/Ogu+GWRpADPpOxaWA8TY86uboS2JOkOXO+Iyw+tC6oHUkEQATCiQSzksejN/agalZcAEyH3xjLddqnCnVJUWD7AQDAwNvtRCmYuGYAOFDffuzU8BnA6fd+tIU7hiNIA2g+kUFCq8MSXHn0piq748YLqUalaGerCgKIrSLFIOa8t7eVbt29Nri1pV7wAoKveHIJDF1ggYnoK9WmvM/jZKNVjUApRMDBghylcEGcP32rMjUm8rTq1IUPdoliHJg75wPMbVqt3RrTKIDlsh9UkvOPvXL4VITbLKUEhSQNQJL6y4U+en8FbbN+Vc2EDAxk/J3rzy2KbkIYgOQYwWQr7H71e8ogXm1wOjZSMdZpVtJItZAaWDO6D2japeRyLcKLmBq2ATietQNb8xDA+HJMP0zOfoKUm2n3aGA5lgcx6KJZ9zJp5sjWVAGEhMEsNRiPIH5ULCWCRpEcxdmDuoes46mga6nWYxDCfig/KqISQUy+lDuzgx023nrTUHI1J6k5Idx+jt3paySRpKiCcsQDBLHIeMVFNsWC6nSeZTs+QGkHyB+VRwC7ZID4O/0ZppHEXIuQWDDmVGBIPmX6UQXuJACX0u+7EpjyDUDxfTupP8AS4GS7Y6l2eiOJ2YsBqIbcviJgVkQtkJILArY6U9FKPy71c3JueJgAxMD4nAJb+GgubpZJ5iD1OBzFz1/tVlXSAskB0j4i4OC59YqqWPuwHLz9Pl86gZllh4i/cB+vkKAJPMgcuH6kSAfT+1Fd4qSoz4mDlodKZxDVZKmW/RIBwRMO3WpbtFQIAdyT5gETJ7fSgsSfeYEI3PeY6xVRYLJAIA1kmMyS0mDTrgPiG8M4cH9mqi2ABcRgs8+Genn2oFX1D83mcgAM8YOwkedEJD2t47/ANP8z0q3u5UmZmGAAIzO7D7VEgcs9QxLFvLdmZ+/egrdI0LYEFz0Ew7ZimrfUOjPmO+1Z13RoU2nlJ2JYgiYzNPVcUFAMZGQzBturlxQUtJhgHcnJJ379DVgwUS3nGx/tk0idAJDMW5l7uAS4y+WpgtlwDpHK+CS+zny/WlIteteAPGpyXYjJw05as1xQ/O5iIDyrlJGBH2rQq8ogErbUWJYCH8Mv0ApRth7g1KbSHlRaDhh06VRe1pe2NRJ0nJU7BiS3m2a3rz6dulJ4ZBZJP8AS2T07+VNGROPLpiP1qwDwKGDnxR8qcqlcGwcCWYP86aqu2PGS3qUSalUZ6KRUAqwFbRdAry/4luJuLtpUgXACtPKZB5cpIBDAvD4evUprwH4n4oqv2kwVIVm6nRBUeUrBGpMCQ0HzbM8Hc4ewE29I1ABZZOpyGWSxgx+3rTAeZcqDIS0jqrf96yey+JPug5S6l9Yb3mxMk9K2qWSbgZJgDzfVB6YM155bOtJ8EmA7n/ic/P6VeyApKNLvBIeHEsDkCM0q2sHTiERhxCRHzMeXSnXSyU+B9AeXckbjq1QEKyCA/LLy0w3SaqL7A86J5XZ8loGx79zQF0QC3UsmYCQebfy8qz2bpUkHUeZcsIId2L+QqDYm6XJBPKBt/yII+mKzhRJtDmLuqWy2/zxQuKP5rg4DOw2O9FCZtOBALSXfT9YqKCm0rJZtW5g4/X7VrU2smHCfVo6ViQHSocodewjYMR861FMl1ZGN2Ay7OxdmqgKU+iCBqnqMkeYigEuFBzzOBEMI3yXf5064gaviIEPifDI6S3qKWi4A7JPKHYkgEmYndhigYhMJjpkiCxwN4G1VVpQFNpYcxLvmZ70n3jaBEuZMiD6+nYUtfEkouly7lPKnAbS09vSg2auj92BYgNvuQ+KV7/lLgkPpYnDKAdxVQ+vCmCOoA3eOsfas+tkI1BIdYLFzBJb+edBtJ5glwwbAcuSqT8hSlrLIA1OpRwABGoz6kfKpla8jw7AY+p2FV/y6fy9WpWnBf4iwct60BX/AOcWTuJViN+hh2pgHMjA8RZusxS1cK4OAbhJeCN8g4x9K0937AdXdz2ZqDKS9tblSiVNAYsSMfMUy4PzgoAMEGSS7v8A3phtJAMqISnUR0U2pg/dvlVrqA7Yfv8ACDMeZqhNlR92jUQSZJ2kgjyy3nV/8xzMSl5DAzuHxhw3zpiLoYlOli4AHNBIGaQq7+bolgl2CTBM6ifSiJaHKkCBq2Qdi5DF2DtNE3CbptkqAUkkYgQCcuJOT0qtvUUJJ1eOdRCd+gH03rZYtMsltgHHnhv5mgagBgnYft3q5zg/TpQKZkS/xGd3gRtVgMM1UTh0M9MVS7AyzN2piq7Y8RSpRajVGUVdNUq4rbK6a8Z+MuFC+KsgFY5ZKGLDUfhyrGNpPWvZprw/4ovLHtKy2qLTgIKQSxuKI5oMA+dZngd7KR/4eyJIeXSHcXHGZFb2m4SxgPAGNR9Q2Kw+zLhFm1pT6KDGViehLTWwkm2QdIk7EjEzl688ttdpY7GMbGOpxV1XFNvFtsSIOOonPeqJG51akkDw9QqFRB/alXJFwc7AD4gPhH71lTbqjqTK/ASwAABJGDnas1tPJa8R5huzyRh3q2n8w5/09yImcT6mkcPcGi04HjBkucqwdz50RqXHvoGBkkvHq1NVaUClykachpcxytUE6tLM4B82Dv6ET2pxYA+DxAB3JaS46CoqthOnUVK3JwDLYZm7etFzqAAOFE8sHwgMW7UjiLvIvmYwIH/ES21WVd/M0zCHnueuelAtd1RCDzSsvLblyfWqqAe8W+Fsx4e2Krn3fLhRMqxJO29XSofmeFyA7B9txVDramNuJYs3YdfWqW0MlTFyVHPWO3anIuMAdimHD9N9izzVEks3MCAexBlTgj4Zzk0DA2onLjrlyGHTY/wU73IQ4GkaepjuB3ms1tPM4AEH5hofpRMjI8WwDEO7AbCfOKC+C3QhR37fZIqgu6kJJclRBftJecyqqoWfeXJgaRD/ACO2TRtSLcY0uSYIKVE/bHegsLulS2SBpeNioJE9zNWUS9sQzqd8uHII/vSQ51gMNSmw5xlhOdu9aGL6uYtAjBx+h/goM4uFSF8yiVF38zMw0U243vtRaEFnIYuejZ7+VT3adLaUsz8xfMyzy1EXOcJ5ZHZ4LM/SfpQZ+FU9lJGAfhEeIOz7d6ZaWfeSFyj4mAz95+laOLTphIIYgMgv0eXx1rMm1+ZqAdkZJffDdc0EsLZIIAA1MXW5yeZ8HDt3rq2sDqXLu0bRXM4a0kWwBphRZsPqLs/d66KQGDlLztLbPVhFxczh3GB3q9smM+tVSM+Iz0bfNBInAD959flV+htkwfOrGlWVScN50011x4gVKjVK0jLVhVaKTW0NTXivxUj/AMbaKiGKAE6kFSQXUG5d2LvXsL1/QHIURvpBLd2Et5V5L8T+0rfvuHXbUlYWdJ0XGdlp6RgnNZngr7KW1lBKkkAkQ4EqB3wA7O21anVE8p1dcjs0M4nz6Un2aTo5goMsg7w+WDuMFhGYrQpQ0uBIUQz8xDCXaUg7dTXnltqUCH6hQBGokfEInm8/3rNfTyrgSAwUrYAdMf8AdXKgSTy+PaAXLQCIHyqhV4yNMAbOIH8is/qgsj3olMoZpfP2o8KzIA09YEOArHelKICgQW5NgxODBGf7U2zch3MJPw/EzNpZvXu9Bt4VTqZxKpguPDkYUOw71FXeRP8AzfEHlJeN4wIZ6z8KvnSJAfAMu/wsXBI+1JV4becmR/xx8zk0GjiJSvxE6gIYYA8oqLhZLTp3V3Gz/Wk3Egi5EO8qaG2zEULi+clkeETJOf586gbZUkJR4d2EmZwWzJrTYuYDFsvMuWMYJDUqyAQOZbBMaU7wAJ+Hb0FFLvk+ROJLsP5iqG++YAD4miMAEz67D9KzcTfKhcIO6Uhy5YBIyMf9UEJB90QHyz5kNBNBKy1wHqZZoH386DTaUfeyR4Cezk/Ux9qRa/00jUSQQqIwqRHr8qN25KlRho7/ANxV76mgBcJHws2P/jPyNBEKkwZIkYJiZ6Bqsq+ylQgCAJcFyQw8h3paQCfCdy6jBbZnhiKzrLAEaE6lJx0mA0eVBsRxag+n4AWABwJfIOT1oe8USgh2l3IHlHzpXEXNSbgcwloGA3cz/eigTbYYfJ7HYVBbjlHTcKgAQdySzf8AWKvbuA3tIlrb4G52P6VjDC0vmTKj3AfsZ3FbD4yRqhLdnJO+xDfWqKBOtKeVUqJ3gAu+3y2pw6sAopExDO4+ZFK4a8kIZTsEkADq8eaST9atpLgY5XfediNgA1VGnhkFkgEMCH7sxJz1aukFQJ64HVt6w8JcBKlJAEmEyGCm8q3Alg7/AD3jp/JrUATP6nv0FKdiGI9B9HohpbSPKd8UFEsmVegAz0fzoGcLMx59+orQaz8EtTMoMRsWf6U9VdMeIFShRrQyioKAo1tlcV4n/EbhUBKbgtKCtRGsJSyuV5mTy7h4r2wNcf8AGXDG5wi2AOllsQ7hOcSIl+1Zkec9lW/dpUgKSsBWoGbfiSlQLbGftW4klwQWdyyoBbfMwwboa5nsZJZJ6pS4CguUuDJ8IYJg10U3XLkO4Z9LSMYeYbpNeeetQugKY5dw8yS4dzuG+bCnlR5pUWD93c9aXBYN8JeFZGrI3LgSIoO6mYcySJfYuJjrtWVWScPqA0NJHZx2xtTFrcCfgIDloZQE/wBMfpWLh1slBOnOmA8+Yya1cNfAKDBAKgRpUx/5AZhQwBQMt3ZS3cdGAzjAciloucqRAdw0uM/PyiqPCS7yYIbISXf0x51EEgECALkxOSev86VKVe/cH5mI30n5EGrKUSfj8Lnboz+f60u+SCsc7t0EZbaetUK8E/07q/4u42oNisHVqhLyoCdsGfuelUtKmBDdehJP0akruyduUbv8I7R5d6Jy7xpwYHn60tTE4tsMHfGNx0olA0yUkElxuANLSOvSs9xQGlykS26pc7vOfpWhKoCg4BJZkp8QaA+7ESe1EWN3lLKyMAQTIcx/HqvE8SSFllEwOn9HbDfarLLDSQXBaS3V8QfM1lWHSoEBy+STtHRsVRpTdGvZPIcnuraWg0lV10pIPxCEphgceT/aiPET/slhMkES0ipbBUwGpwSczykmRuGn0qAXCSLzg9paG29XrTYQ2gsHA/tD74+VKTqLszKMMDsBBfzpyVjm1FI2APm5A3Hn+9BUmNmCnbEBvhOfD5GmqUWjeH2cNs2aTxHEgCCqEEeHcgwO0/WprPLCpeHYfDtse9UEqgu4GpssBzCYGf3q4WPepkOLbu7nadL981jXedKjyA6gJLw/n8qctY1QoatLY5m3PlAojo+x1OgqYHxE6eXCvnnatwUGHh9cuyax8KgpDHSrlJcdwSC3WPnWhRZOQA7Y7Ca0ND+KTvgNuOtKuEjTEd1MJO9Rw6hzKg59D2pd0QjlT6nvvHaqNHBqGpTNgeGWlW9aDWDhLqlLMp0t8MiX3/ma6Cq6Y8RWjVfSpWkZRVhVKsK2i9YeNu3Cgg2l4ygoV8gpiR2g1uAq1QfOPZnGqStVtYGu2r4kqQSCQ6tBAkpCTOwrauEuwDLw/wAJl893bvW/8R8Cf83buJ1aVIIWzsCkMFd4I2OBWe7bflw40uWyMKOO0npXnzj61C1m6A3MBpU0PALF/wD7fKmKGGILKLMNlAYBPYfSsjyMyliH3B+/71e1f5ZZlAZJLEO3q4+tYU/Q2dLBT9pLhh9HquoArfTBB3LvG3wxg1LrrYOC6W3Z0gjpiBSkqkPq5kkRDEN+hh6B160lzg6TDJdxjLtVLlvSF4PxAYk6Xb/cH+9KN0MDjtqZ2jHnLDrTQoKI7jRlWWOI5RIj96KteUNREM25ffGXDP8ASl21hgAAXDcqTgSSP/bVTdlBY4KfD1cs5wKoSyR0CiJU0OCA2Nz51Bp0E5CmUIMCW0nfqN6VbXKIIcHcdsgb1ZJYBY0woAnSSHMhyc4MM2apcJCmYwW8AS2W8hA+dA69dcbkBWwBaczIxmnKuRhmUcqbftt3besa750rAA6yR0npE/xqcOIhSH5XChy7MxJ/9wb17UF03RzjldwIBIDHY7Av3pNkk6tJcEfCnqkDfPlNXuEnURqIku4wDl4B8s0or8Q2UEggqGHaIjFA9KyTueRu23qDIp3CLIUzJDBUEs40u+ryPXtWLh1sBOUyOY40w4LEcufKrIUSzag7sQnMOdn7etBuF1024BLkkzsUs+25ire9fWSQHUMDMkvOMY71jSvDvuOYw3K09f2oJW6Q8jUHaWzLnO4eqH3VuVspRZIx1ZMQI3+lApGtB0lmOS+2XxDfWkanKxOQ+otLF2bMUEXEujw+EyAcMAezfvQa7KQIhtWrlku74GYFVtI1rSHQXcETqlpDlmZNGzfIbxMEksAAZ1EgOOtUtKlJZWCxUwADg+bw3qfSo7yk80gB0jxKf4VNHpjyqJ8EH4xgRgZNLQBrRMlIPKmRCvn0eilI0F9R5hJLNHpuKoerxKzj4lRKazXCPy3NvLdTnzmgVhy2l2GHMlJ7P/O1BF0kW21MFEYAGR1D1Rt4MAlTl5cdB8q2E1z+F5bi3MecA4rfXTHiI1Gg9StIyUniuM92HKFqH/8ANJUR5gTT6NbRht+3LTEn3iWLc9m6n7oq6fbnDH/zUnH1xBrYk1bVUocD2tZsK0m0EhQd2tq8KgRDDq1c68hzytzh0slRchv0UMV7EKqvuUxypiUwIPUdK55YWtvAovuEl5Igt8Q8QkDvGairitJYKDuoMAISS8A9vOK9jxPsOxcfUhiVanSpSebL8pEufrXN4v8AB9perTcvIdQXCgQDuOYPpP8ASS0Vmf5rbiKvDUxS7hw5UxGCl9qii5BToh1CVExMByYmf9lbL34OvJJVZ4hPj1pTctvJbUkqdygt4dvrWDifwvxqdRtG3yqC7YConxIKSG0Ph3w1TzksVLbUxOkkrTpSSRgqbVnmBkdKPvpZlsziWA3IxJ/asvEfh7jnUNJUC1wShtcarSuZ9DAgARjqayXvZnFoDGxel7iCEhZSoM9telRZBbu7J7tNJLdS2sKckZGoSoyIaM7jNFYEgPzAHD82H5oPl3rzarnEJSAeHuIBVqS9pTBW6CT8O4zt3qcR7QJwyQpRWEnl0XEuVWi6+UHYGSEpimpb0Y4nuwUHYEDm9OrnqBVtercYw5PhI+Z39a8fwntN1HSASFe9QGiJVaYrhDPEksOtdFfGqBu6CGGjiLbpPPbGUsFEBLEEgn4TU1Ld1YLk9UkOEEuR98j51ZNyUl5IO4GwLRXm7HtRX5oDFSWuoOkykSRzKhOku0u1Ee0lnUAgCBdtAo+EAkhIcsnSSXOyO9NVt6jhilRCYOpSkh5mYcx/1QWTyHDuHAGxfBxChPevPXvatzn92gAKHvkQfBzBUS6Qdyfg86PGe1bqtZQlgoC4lk4SHCwOYsNQPU8u1TUt3dSmtvrYq0l1EMOYOoAY/aghiQCoI5mcEqVjxR6hu3evPL9pL5yAQU6byAUJbSTJlRLSGZ613faKibuk4R723NsDS6VMQ5csow5NXUt2gZTzQFGNDR1c4xjv2pYuxOyxlhDkd2z9RXN4jjLyrl33acp94mbeCNSiWfVkwKZa4ha45wV2tadBtkFSUvJhnKSGzTWS3TjWsdZLBX9gKsF+HlURpZ+QMDpDndiRj9q5KOLVqSSA67OoFSkgaw5MPgkYZ5Fa7PGRZc2gLiShgsnSoHSnCYGCATt6U1ktvu3APFgp3WTJKw7Qw2iPWtHs9SSkN/TDbs2523rgH2koptlRQ6hcSWQt9SUhSXbJckehrX+E+KNxdtNwuCkAaSVF4lSTCRNIxkt6vUdVvL6WYqbqJbDRSrFwMsACAhWCqOvb+1dP/wDHh0nUrlxgbv0eqj2anm5lSAM4YvFa1lLYUrnJA0DAAjQdzilgslBc5UZV36DaTWxfsgEghTNHhB7ZJoK9kgpCSvD7bFozTWRXhNJuKZzIOIl+ae1dMmk8LwybadKQwp1dMYqAHqVGqVRnqUAaIrbIiiKFGgsKNVFGoC9EVWjRReoDQqPUFgaj1Wo9BcGk8RwttYZaEKBllJBkbyM/vTHovQcHifwXwa1BfutCgdToUUzl9L6fpXL43/D20SFWrhSpK9Q1pC06S7oaHDmCXavZvQJqUPl17/DviLa9Vk21gK5QojwZDhSGcH5vtVL/AOEeKQOWwSUKGhjaU6C50l8kFxiQezV9UovU1gfIF+zbtlIKrF0G1c1ICkIIVauQUktKgdv9xgVzb3DISFPrGghSUnRzWFO/mtJznfDV9yBqtxAVCgD5h6aj4hw/EWklLnULa1IV/p81lbspILuoOXMtEitFrjE2zb1EtaUq1cH5c2zq0qTDEsoyXGGNfUb/AOF+DU5PDWpgkJ0x/wClv4KxcV+B+EWCAlSHRoOlRkbEhTgkbHZhU1HzrhFotKQs5tvbVpVaIOoukzlJQSCpjIzRF8WikXCHs3NJANouhfMCAx1HqZEivaX/APD9JTpHELlGg6wVOBKSWUA6cDZtq5XEf4f8QdD3kLce7uElblAbSZJkDYMOUVNZHl0qQjUoa9Vq9EoDoLtEkqBE5E1uWLaUXUBSwtCk3bZN1LAdSlJZ20mHaeldKx+E+JtBGq2pYIXau6FvqtHBA+HykwMVyrvsrirLKVavnSTaUQFEKsl0gBhjSSGONI60qRax7VCLqUhR0++RcBF12SsEKGpTSNUltjT/AGD7UXZv2FBZ0qa2dOnAW3NmO8E1wPaFxVtRSoqJCfdmGcAhdtTKS+kxGYrbxfGtY9ybg0K/OtkABOrdBCQSDszhiE0H3KpXlP8AD/22eI4fnKlLSWKyGBd2AO7CvUPWxag9AmgaoJNB6qTQBoGA1Ko9SoE0QKlSti1RqlSgIFGpUqCCjQqUBqVKlAKlSpQSiKFSgvQqVKCUalSoIKNSpQSoalSghoUKlAalSpQZeN9n2rwa7bQsf7gD8jkelc7/APUOCZv8tbbyO3rUqUHT9ncDbsWxbtJCUJdgO5f9a0VKlAarUqUAIqUKlAalSpRX/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90" name="AutoShape 18" descr="data:image/jpeg;base64,/9j/4AAQSkZJRgABAQAAAQABAAD/2wCEAAkGBxQTEhQUEhQVFhUXFxoXGBgWGBwcGhoYGBwXGBwYHBgaHCggGholGxgeITEhJSkrLi4uFyAzODMsNygtLisBCgoKDQ0OFw8PFywkHCQsLCwsLCwsLCwsLCwsLCwsLCwsLCwsLCwsLCwsLCwsLCwsLCwsLCwsLCwsLCwsLCwsLP/AABEIALcBEwMBIgACEQEDEQH/xAAbAAACAwEBAQAAAAAAAAAAAAABAwACBAUGB//EAD8QAAEDAwIEAwYFAgYABgMAAAECESEAAzESQQQiUWEycYEFE0KRobEGI8HR8FLhBxQzYnLxJEOCkqKyFRZj/8QAGAEBAQEBAQAAAAAAAAAAAAAAAAECAwT/xAAdEQEAAgMBAQEBAAAAAAAAAAAAARECEjETIUED/9oADAMBAAIRAxEAPwD3z0QaFR69SLUXoUUioI9GlX+ISmAQVbhw4EfqRT1XxkB5boYBJjzH1rM5xC0rRolfjgco65OnV6dKCr6QQIJYln2DAQ28/KpvBSVKg4pDPkOwILvLVcXUuzGGJ9Xb7fWp6YrStR6iOISQk6VDVh/Uz/N6uu6gO5Zs/wA9QKbwlKijRC0dT8qsnSQ4PzjdmnvV2gotqgNO933FD3Y6j502gKo1dNvoQaItGrYW9Sme7PShooKg0aOmg1AKgq1BqAVDRai1BUGgRVmqNQVFQ1ZqjVQuoau1BqCgoPVjVaA1KAo0CjRFSiK0iCmoFUFS4FFtCwlXcOCN3Dg/WoOegE3rjrJCSkAEAADSSzsH8fX4c09KTqSHflcuMu0mWwMdzXMsXNdtVwEEqKtykh8d2efWuin/AFTlvd7ktkD574rz5dahbRqtqICJXkiGBz3w3ypiEkXHJEJAZmnq/pSFp5Ugn4wczl/UVdV7mU5DAAeHqZ+1ZtVOH/00DckHvJL/AGq61AG8qYADh+hpaC3uhLM8JaW8oE/SrXXYsknUSM5DaWzhyNtqgnDAflBjAfdsPv501ZZCnAfUcnuP3+lAJl9MB0g7Bwlg3z+VUWt9ICks+fEDL56nHb0oHpcLkiE9epmKAQ6UyS6gXfYb96CXclyXblAYuMy0vO9T3BDM50mSokNs5ES+3eopnuhqWZ/gpYQn8vDgdR2f+d6tbs5DAazvggQ5fGKC7XOCMkNAHb+1BFNpLHJLdZLQ1WFzmPMYAj5zioq0BBUesNBJBbyciato3384bZvr8qoSq6QlDEuSOsgbHzINaBeIcuYEffG9LXbBMeEYdycEP0NAiDI1ZLAZaPtSxdN5XKNcmTAn6xmiL6wDDz8Xn2HSklZcbAg7t0hqKrZwpoLl1HDx0faKXIf75btpS2cz3htqUbyyEkaA/iyflVbiWculiw3JjqHgEmhaIZJdmGNLP+3WrtKUariCCSwZOWd3AmNp+lN/zCXaXz6Vi5mUGU5dvCCRAjr1c1dTvqhsSRBg9P1q75FNSeIQQ7t0dp7ZqC+hyNQjNY1EjSCwIVtPdsUbj805YQC/1P2q+kpTYm4k4UJ9PvVlMMkfOsKUvpMwJkjbJD9aVoDHHieWicy/nV9JKdMDyqKtnpWKyoFRaPJvu3p6UtFyEgE4YFx0PSDinqU1qoUxHMHoaa6xNoo1SrNUqhLVZIqVE1UXSK5/t0pFshaeUiFyyFGHLSmDCsde/RTXK9vcTctoUdGu26CNJZSSFAlxuIcESNw01JGa0/uS7KSbjDWfhKwPE8+e8Gtdp9ZUEpwA7lyTqLN6Cs/s4oFpGkBhbSVBQMEueYsObV2mtyQHcM+rPxFhgj+nv/D55ahVFggIHICjO48gRvNOA21DmON0wG88P6Gle/ACmbsAkkGTgnw4z3705N5jvyjYT8Rjr696zKgUgEnUo5AiDvPQxiouykAskmNRBiSHiYH7UoqP5banLkkYww/WlXlOm40OpmfBdjL9vtQbENhh5nOw/nlQVxWSNMnSyZEkiG7D60hCh70mPCN+52pabx022LuoOyYbmw+DFBpRcZRDqISHAAZmcliepajrJFszMyWljnrmkXXPvc9A5ZoYEb0SPzEJOnlc9TgB/rvUVYqITcLpyd3DYbt/amFXOA4YJJI0ntINLTb/ACyCRKnDCA5/anuAVKnAzg9u1AgXyQCdZ1KywByWft+1MVdIKy2APiEs59Kom22kacSQXcZJM7B29asu2+sgSo9BLBhnvvQLF0flhkzOXwDGJzTUXtWsu7OkMDhIb+N1q9xXOGSAA+/kGHWloTtJEqPVst3YVRB4hmEl/Mt61QhRSmPiJlWwJ6CdorQAwVs+G6AEyPWD51W4Ry4YH+rJZp9T82qCiVK1nAYBoOJcHbNBCCyA5GHAA6FiR8/nTTcSxc7uYx5HfBqiFAlJZR2BhwT13MDaqACQFHLOA5xEN2oklwGGCd3+H6GolgS4DSS5zAO0iGFHVLQ5eclg2DtOagQjiHS+oSrIBY82A89nppuEqZzys3LA3h8zV0wfKAyWxGJEmh7sPG87bTNVCEXiyHHMoudRDiC8b7/Ogu+GWRpADPpOxaWA8TY86uboS2JOkOXO+Iyw+tC6oHUkEQATCiQSzksejN/agalZcAEyH3xjLddqnCnVJUWD7AQDAwNvtRCmYuGYAOFDffuzU8BnA6fd+tIU7hiNIA2g+kUFCq8MSXHn0piq748YLqUalaGerCgKIrSLFIOa8t7eVbt29Nri1pV7wAoKveHIJDF1ggYnoK9WmvM/jZKNVjUApRMDBghylcEGcP32rMjUm8rTq1IUPdoliHJg75wPMbVqt3RrTKIDlsh9UkvOPvXL4VITbLKUEhSQNQJL6y4U+en8FbbN+Vc2EDAxk/J3rzy2KbkIYgOQYwWQr7H71e8ogXm1wOjZSMdZpVtJItZAaWDO6D2japeRyLcKLmBq2ATietQNb8xDA+HJMP0zOfoKUm2n3aGA5lgcx6KJZ9zJp5sjWVAGEhMEsNRiPIH5ULCWCRpEcxdmDuoes46mga6nWYxDCfig/KqISQUy+lDuzgx023nrTUHI1J6k5Idx+jt3paySRpKiCcsQDBLHIeMVFNsWC6nSeZTs+QGkHyB+VRwC7ZID4O/0ZppHEXIuQWDDmVGBIPmX6UQXuJACX0u+7EpjyDUDxfTupP8AS4GS7Y6l2eiOJ2YsBqIbcviJgVkQtkJILArY6U9FKPy71c3JueJgAxMD4nAJb+GgubpZJ5iD1OBzFz1/tVlXSAskB0j4i4OC59YqqWPuwHLz9Pl86gZllh4i/cB+vkKAJPMgcuH6kSAfT+1Fd4qSoz4mDlodKZxDVZKmW/RIBwRMO3WpbtFQIAdyT5gETJ7fSgsSfeYEI3PeY6xVRYLJAIA1kmMyS0mDTrgPiG8M4cH9mqi2ABcRgs8+Genn2oFX1D83mcgAM8YOwkedEJD2t47/ANP8z0q3u5UmZmGAAIzO7D7VEgcs9QxLFvLdmZ+/egrdI0LYEFz0Ew7ZimrfUOjPmO+1Z13RoU2nlJ2JYgiYzNPVcUFAMZGQzBturlxQUtJhgHcnJJ379DVgwUS3nGx/tk0idAJDMW5l7uAS4y+WpgtlwDpHK+CS+zny/WlIteteAPGpyXYjJw05as1xQ/O5iIDyrlJGBH2rQq8ogErbUWJYCH8Mv0ApRth7g1KbSHlRaDhh06VRe1pe2NRJ0nJU7BiS3m2a3rz6dulJ4ZBZJP8AS2T07+VNGROPLpiP1qwDwKGDnxR8qcqlcGwcCWYP86aqu2PGS3qUSalUZ6KRUAqwFbRdAry/4luJuLtpUgXACtPKZB5cpIBDAvD4evUprwH4n4oqv2kwVIVm6nRBUeUrBGpMCQ0HzbM8Hc4ewE29I1ABZZOpyGWSxgx+3rTAeZcqDIS0jqrf96yey+JPug5S6l9Yb3mxMk9K2qWSbgZJgDzfVB6YM155bOtJ8EmA7n/ic/P6VeyApKNLvBIeHEsDkCM0q2sHTiERhxCRHzMeXSnXSyU+B9AeXckbjq1QEKyCA/LLy0w3SaqL7A86J5XZ8loGx79zQF0QC3UsmYCQebfy8qz2bpUkHUeZcsIId2L+QqDYm6XJBPKBt/yII+mKzhRJtDmLuqWy2/zxQuKP5rg4DOw2O9FCZtOBALSXfT9YqKCm0rJZtW5g4/X7VrU2smHCfVo6ViQHSocodewjYMR861FMl1ZGN2Ay7OxdmqgKU+iCBqnqMkeYigEuFBzzOBEMI3yXf5064gaviIEPifDI6S3qKWi4A7JPKHYkgEmYndhigYhMJjpkiCxwN4G1VVpQFNpYcxLvmZ70n3jaBEuZMiD6+nYUtfEkouly7lPKnAbS09vSg2auj92BYgNvuQ+KV7/lLgkPpYnDKAdxVQ+vCmCOoA3eOsfas+tkI1BIdYLFzBJb+edBtJ5glwwbAcuSqT8hSlrLIA1OpRwABGoz6kfKpla8jw7AY+p2FV/y6fy9WpWnBf4iwct60BX/AOcWTuJViN+hh2pgHMjA8RZusxS1cK4OAbhJeCN8g4x9K0937AdXdz2ZqDKS9tblSiVNAYsSMfMUy4PzgoAMEGSS7v8A3phtJAMqISnUR0U2pg/dvlVrqA7Yfv8ACDMeZqhNlR92jUQSZJ2kgjyy3nV/8xzMSl5DAzuHxhw3zpiLoYlOli4AHNBIGaQq7+bolgl2CTBM6ifSiJaHKkCBq2Qdi5DF2DtNE3CbptkqAUkkYgQCcuJOT0qtvUUJJ1eOdRCd+gH03rZYtMsltgHHnhv5mgagBgnYft3q5zg/TpQKZkS/xGd3gRtVgMM1UTh0M9MVS7AyzN2piq7Y8RSpRajVGUVdNUq4rbK6a8Z+MuFC+KsgFY5ZKGLDUfhyrGNpPWvZprw/4ovLHtKy2qLTgIKQSxuKI5oMA+dZngd7KR/4eyJIeXSHcXHGZFb2m4SxgPAGNR9Q2Kw+zLhFm1pT6KDGViehLTWwkm2QdIk7EjEzl688ttdpY7GMbGOpxV1XFNvFtsSIOOonPeqJG51akkDw9QqFRB/alXJFwc7AD4gPhH71lTbqjqTK/ASwAABJGDnas1tPJa8R5huzyRh3q2n8w5/09yImcT6mkcPcGi04HjBkucqwdz50RqXHvoGBkkvHq1NVaUClykachpcxytUE6tLM4B82Dv6ET2pxYA+DxAB3JaS46CoqthOnUVK3JwDLYZm7etFzqAAOFE8sHwgMW7UjiLvIvmYwIH/ES21WVd/M0zCHnueuelAtd1RCDzSsvLblyfWqqAe8W+Fsx4e2Krn3fLhRMqxJO29XSofmeFyA7B9txVDramNuJYs3YdfWqW0MlTFyVHPWO3anIuMAdimHD9N9izzVEks3MCAexBlTgj4Zzk0DA2onLjrlyGHTY/wU73IQ4GkaepjuB3ms1tPM4AEH5hofpRMjI8WwDEO7AbCfOKC+C3QhR37fZIqgu6kJJclRBftJecyqqoWfeXJgaRD/ACO2TRtSLcY0uSYIKVE/bHegsLulS2SBpeNioJE9zNWUS9sQzqd8uHII/vSQ51gMNSmw5xlhOdu9aGL6uYtAjBx+h/goM4uFSF8yiVF38zMw0U243vtRaEFnIYuejZ7+VT3adLaUsz8xfMyzy1EXOcJ5ZHZ4LM/SfpQZ+FU9lJGAfhEeIOz7d6ZaWfeSFyj4mAz95+laOLTphIIYgMgv0eXx1rMm1+ZqAdkZJffDdc0EsLZIIAA1MXW5yeZ8HDt3rq2sDqXLu0bRXM4a0kWwBphRZsPqLs/d66KQGDlLztLbPVhFxczh3GB3q9smM+tVSM+Iz0bfNBInAD959flV+htkwfOrGlWVScN50011x4gVKjVK0jLVhVaKTW0NTXivxUj/AMbaKiGKAE6kFSQXUG5d2LvXsL1/QHIURvpBLd2Et5V5L8T+0rfvuHXbUlYWdJ0XGdlp6RgnNZngr7KW1lBKkkAkQ4EqB3wA7O21anVE8p1dcjs0M4nz6Un2aTo5goMsg7w+WDuMFhGYrQpQ0uBIUQz8xDCXaUg7dTXnltqUCH6hQBGokfEInm8/3rNfTyrgSAwUrYAdMf8AdXKgSTy+PaAXLQCIHyqhV4yNMAbOIH8is/qgsj3olMoZpfP2o8KzIA09YEOArHelKICgQW5NgxODBGf7U2zch3MJPw/EzNpZvXu9Bt4VTqZxKpguPDkYUOw71FXeRP8AzfEHlJeN4wIZ6z8KvnSJAfAMu/wsXBI+1JV4becmR/xx8zk0GjiJSvxE6gIYYA8oqLhZLTp3V3Gz/Wk3Egi5EO8qaG2zEULi+clkeETJOf586gbZUkJR4d2EmZwWzJrTYuYDFsvMuWMYJDUqyAQOZbBMaU7wAJ+Hb0FFLvk+ROJLsP5iqG++YAD4miMAEz67D9KzcTfKhcIO6Uhy5YBIyMf9UEJB90QHyz5kNBNBKy1wHqZZoH386DTaUfeyR4Cezk/Ux9qRa/00jUSQQqIwqRHr8qN25KlRho7/ANxV76mgBcJHws2P/jPyNBEKkwZIkYJiZ6Bqsq+ylQgCAJcFyQw8h3paQCfCdy6jBbZnhiKzrLAEaE6lJx0mA0eVBsRxag+n4AWABwJfIOT1oe8USgh2l3IHlHzpXEXNSbgcwloGA3cz/eigTbYYfJ7HYVBbjlHTcKgAQdySzf8AWKvbuA3tIlrb4G52P6VjDC0vmTKj3AfsZ3FbD4yRqhLdnJO+xDfWqKBOtKeVUqJ3gAu+3y2pw6sAopExDO4+ZFK4a8kIZTsEkADq8eaST9atpLgY5XfediNgA1VGnhkFkgEMCH7sxJz1aukFQJ64HVt6w8JcBKlJAEmEyGCm8q3Alg7/AD3jp/JrUATP6nv0FKdiGI9B9HohpbSPKd8UFEsmVegAz0fzoGcLMx59+orQaz8EtTMoMRsWf6U9VdMeIFShRrQyioKAo1tlcV4n/EbhUBKbgtKCtRGsJSyuV5mTy7h4r2wNcf8AGXDG5wi2AOllsQ7hOcSIl+1Zkec9lW/dpUgKSsBWoGbfiSlQLbGftW4klwQWdyyoBbfMwwboa5nsZJZJ6pS4CguUuDJ8IYJg10U3XLkO4Z9LSMYeYbpNeeetQugKY5dw8yS4dzuG+bCnlR5pUWD93c9aXBYN8JeFZGrI3LgSIoO6mYcySJfYuJjrtWVWScPqA0NJHZx2xtTFrcCfgIDloZQE/wBMfpWLh1slBOnOmA8+Yya1cNfAKDBAKgRpUx/5AZhQwBQMt3ZS3cdGAzjAciloucqRAdw0uM/PyiqPCS7yYIbISXf0x51EEgECALkxOSev86VKVe/cH5mI30n5EGrKUSfj8Lnboz+f60u+SCsc7t0EZbaetUK8E/07q/4u42oNisHVqhLyoCdsGfuelUtKmBDdehJP0akruyduUbv8I7R5d6Jy7xpwYHn60tTE4tsMHfGNx0olA0yUkElxuANLSOvSs9xQGlykS26pc7vOfpWhKoCg4BJZkp8QaA+7ESe1EWN3lLKyMAQTIcx/HqvE8SSFllEwOn9HbDfarLLDSQXBaS3V8QfM1lWHSoEBy+STtHRsVRpTdGvZPIcnuraWg0lV10pIPxCEphgceT/aiPET/slhMkES0ipbBUwGpwSczykmRuGn0qAXCSLzg9paG29XrTYQ2gsHA/tD74+VKTqLszKMMDsBBfzpyVjm1FI2APm5A3Hn+9BUmNmCnbEBvhOfD5GmqUWjeH2cNs2aTxHEgCCqEEeHcgwO0/WprPLCpeHYfDtse9UEqgu4GpssBzCYGf3q4WPepkOLbu7nadL981jXedKjyA6gJLw/n8qctY1QoatLY5m3PlAojo+x1OgqYHxE6eXCvnnatwUGHh9cuyax8KgpDHSrlJcdwSC3WPnWhRZOQA7Y7Ca0ND+KTvgNuOtKuEjTEd1MJO9Rw6hzKg59D2pd0QjlT6nvvHaqNHBqGpTNgeGWlW9aDWDhLqlLMp0t8MiX3/ma6Cq6Y8RWjVfSpWkZRVhVKsK2i9YeNu3Cgg2l4ygoV8gpiR2g1uAq1QfOPZnGqStVtYGu2r4kqQSCQ6tBAkpCTOwrauEuwDLw/wAJl893bvW/8R8Cf83buJ1aVIIWzsCkMFd4I2OBWe7bflw40uWyMKOO0npXnzj61C1m6A3MBpU0PALF/wD7fKmKGGILKLMNlAYBPYfSsjyMyliH3B+/71e1f5ZZlAZJLEO3q4+tYU/Q2dLBT9pLhh9HquoArfTBB3LvG3wxg1LrrYOC6W3Z0gjpiBSkqkPq5kkRDEN+hh6B160lzg6TDJdxjLtVLlvSF4PxAYk6Xb/cH+9KN0MDjtqZ2jHnLDrTQoKI7jRlWWOI5RIj96KteUNREM25ffGXDP8ASl21hgAAXDcqTgSSP/bVTdlBY4KfD1cs5wKoSyR0CiJU0OCA2Nz51Bp0E5CmUIMCW0nfqN6VbXKIIcHcdsgb1ZJYBY0woAnSSHMhyc4MM2apcJCmYwW8AS2W8hA+dA69dcbkBWwBaczIxmnKuRhmUcqbftt3besa750rAA6yR0npE/xqcOIhSH5XChy7MxJ/9wb17UF03RzjldwIBIDHY7Av3pNkk6tJcEfCnqkDfPlNXuEnURqIku4wDl4B8s0or8Q2UEggqGHaIjFA9KyTueRu23qDIp3CLIUzJDBUEs40u+ryPXtWLh1sBOUyOY40w4LEcufKrIUSzag7sQnMOdn7etBuF1024BLkkzsUs+25ire9fWSQHUMDMkvOMY71jSvDvuOYw3K09f2oJW6Q8jUHaWzLnO4eqH3VuVspRZIx1ZMQI3+lApGtB0lmOS+2XxDfWkanKxOQ+otLF2bMUEXEujw+EyAcMAezfvQa7KQIhtWrlku74GYFVtI1rSHQXcETqlpDlmZNGzfIbxMEksAAZ1EgOOtUtKlJZWCxUwADg+bw3qfSo7yk80gB0jxKf4VNHpjyqJ8EH4xgRgZNLQBrRMlIPKmRCvn0eilI0F9R5hJLNHpuKoerxKzj4lRKazXCPy3NvLdTnzmgVhy2l2GHMlJ7P/O1BF0kW21MFEYAGR1D1Rt4MAlTl5cdB8q2E1z+F5bi3MecA4rfXTHiI1Gg9StIyUniuM92HKFqH/8ANJUR5gTT6NbRht+3LTEn3iWLc9m6n7oq6fbnDH/zUnH1xBrYk1bVUocD2tZsK0m0EhQd2tq8KgRDDq1c68hzytzh0slRchv0UMV7EKqvuUxypiUwIPUdK55YWtvAovuEl5Igt8Q8QkDvGairitJYKDuoMAISS8A9vOK9jxPsOxcfUhiVanSpSebL8pEufrXN4v8AB9perTcvIdQXCgQDuOYPpP8ASS0Vmf5rbiKvDUxS7hw5UxGCl9qii5BToh1CVExMByYmf9lbL34OvJJVZ4hPj1pTctvJbUkqdygt4dvrWDifwvxqdRtG3yqC7YConxIKSG0Ph3w1TzksVLbUxOkkrTpSSRgqbVnmBkdKPvpZlsziWA3IxJ/asvEfh7jnUNJUC1wShtcarSuZ9DAgARjqayXvZnFoDGxel7iCEhZSoM9telRZBbu7J7tNJLdS2sKckZGoSoyIaM7jNFYEgPzAHD82H5oPl3rzarnEJSAeHuIBVqS9pTBW6CT8O4zt3qcR7QJwyQpRWEnl0XEuVWi6+UHYGSEpimpb0Y4nuwUHYEDm9OrnqBVtercYw5PhI+Z39a8fwntN1HSASFe9QGiJVaYrhDPEksOtdFfGqBu6CGGjiLbpPPbGUsFEBLEEgn4TU1Ld1YLk9UkOEEuR98j51ZNyUl5IO4GwLRXm7HtRX5oDFSWuoOkykSRzKhOku0u1Ee0lnUAgCBdtAo+EAkhIcsnSSXOyO9NVt6jhilRCYOpSkh5mYcx/1QWTyHDuHAGxfBxChPevPXvatzn92gAKHvkQfBzBUS6Qdyfg86PGe1bqtZQlgoC4lk4SHCwOYsNQPU8u1TUt3dSmtvrYq0l1EMOYOoAY/aghiQCoI5mcEqVjxR6hu3evPL9pL5yAQU6byAUJbSTJlRLSGZ613faKibuk4R723NsDS6VMQ5csow5NXUt2gZTzQFGNDR1c4xjv2pYuxOyxlhDkd2z9RXN4jjLyrl33acp94mbeCNSiWfVkwKZa4ha45wV2tadBtkFSUvJhnKSGzTWS3TjWsdZLBX9gKsF+HlURpZ+QMDpDndiRj9q5KOLVqSSA67OoFSkgaw5MPgkYZ5Fa7PGRZc2gLiShgsnSoHSnCYGCATt6U1ktvu3APFgp3WTJKw7Qw2iPWtHs9SSkN/TDbs2523rgH2koptlRQ6hcSWQt9SUhSXbJckehrX+E+KNxdtNwuCkAaSVF4lSTCRNIxkt6vUdVvL6WYqbqJbDRSrFwMsACAhWCqOvb+1dP/wDHh0nUrlxgbv0eqj2anm5lSAM4YvFa1lLYUrnJA0DAAjQdzilgslBc5UZV36DaTWxfsgEghTNHhB7ZJoK9kgpCSvD7bFozTWRXhNJuKZzIOIl+ae1dMmk8LwybadKQwp1dMYqAHqVGqVRnqUAaIrbIiiKFGgsKNVFGoC9EVWjRReoDQqPUFgaj1Wo9BcGk8RwttYZaEKBllJBkbyM/vTHovQcHifwXwa1BfutCgdToUUzl9L6fpXL43/D20SFWrhSpK9Q1pC06S7oaHDmCXavZvQJqUPl17/DviLa9Vk21gK5QojwZDhSGcH5vtVL/AOEeKQOWwSUKGhjaU6C50l8kFxiQezV9UovU1gfIF+zbtlIKrF0G1c1ICkIIVauQUktKgdv9xgVzb3DISFPrGghSUnRzWFO/mtJznfDV9yBqtxAVCgD5h6aj4hw/EWklLnULa1IV/p81lbspILuoOXMtEitFrjE2zb1EtaUq1cH5c2zq0qTDEsoyXGGNfUb/AOF+DU5PDWpgkJ0x/wClv4KxcV+B+EWCAlSHRoOlRkbEhTgkbHZhU1HzrhFotKQs5tvbVpVaIOoukzlJQSCpjIzRF8WikXCHs3NJANouhfMCAx1HqZEivaX/APD9JTpHELlGg6wVOBKSWUA6cDZtq5XEf4f8QdD3kLce7uElblAbSZJkDYMOUVNZHl0qQjUoa9Vq9EoDoLtEkqBE5E1uWLaUXUBSwtCk3bZN1LAdSlJZ20mHaeldKx+E+JtBGq2pYIXau6FvqtHBA+HykwMVyrvsrirLKVavnSTaUQFEKsl0gBhjSSGONI60qRax7VCLqUhR0++RcBF12SsEKGpTSNUltjT/AGD7UXZv2FBZ0qa2dOnAW3NmO8E1wPaFxVtRSoqJCfdmGcAhdtTKS+kxGYrbxfGtY9ybg0K/OtkABOrdBCQSDszhiE0H3KpXlP8AD/22eI4fnKlLSWKyGBd2AO7CvUPWxag9AmgaoJNB6qTQBoGA1Ko9SoE0QKlSti1RqlSgIFGpUqCCjQqUBqVKlAKlSpQSiKFSgvQqVKCUalSoIKNSpQSoalSghoUKlAalSpQZeN9n2rwa7bQsf7gD8jkelc7/APUOCZv8tbbyO3rUqUHT9ncDbsWxbtJCUJdgO5f9a0VKlAarUqUAIqUKlAalSpRX/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92" name="AutoShape 20" descr="data:image/jpeg;base64,/9j/4AAQSkZJRgABAQAAAQABAAD/2wCEAAkGBxQTEhQUEhQVFhUXFxoXGBgWGBwcGhoYGBwXGBwYHBgaHCggGholGxgeITEhJSkrLi4uFyAzODMsNygtLisBCgoKDQ0OFw8PFywkHCQsLCwsLCwsLCwsLCwsLCwsLCwsLCwsLCwsLCwsLCwsLCwsLCwsLCwsLCwsLCwsLCwsLP/AABEIALcBEwMBIgACEQEDEQH/xAAbAAACAwEBAQAAAAAAAAAAAAABAwACBAUGB//EAD8QAAEDAwIEAwYFAgYABgMAAAECESEAAzESQQQiUWEycYEFE0KRobEGI8HR8FLhBxQzYnLxJEOCkqKyFRZj/8QAGAEBAQEBAQAAAAAAAAAAAAAAAAECAwT/xAAdEQEAAgMBAQEBAAAAAAAAAAAAARECEjETIUED/9oADAMBAAIRAxEAPwD3z0QaFR69SLUXoUUioI9GlX+ISmAQVbhw4EfqRT1XxkB5boYBJjzH1rM5xC0rRolfjgco65OnV6dKCr6QQIJYln2DAQ28/KpvBSVKg4pDPkOwILvLVcXUuzGGJ9Xb7fWp6YrStR6iOISQk6VDVh/Uz/N6uu6gO5Zs/wA9QKbwlKijRC0dT8qsnSQ4PzjdmnvV2gotqgNO933FD3Y6j502gKo1dNvoQaItGrYW9Sme7PShooKg0aOmg1AKgq1BqAVDRai1BUGgRVmqNQVFQ1ZqjVQuoau1BqCgoPVjVaA1KAo0CjRFSiK0iCmoFUFS4FFtCwlXcOCN3Dg/WoOegE3rjrJCSkAEAADSSzsH8fX4c09KTqSHflcuMu0mWwMdzXMsXNdtVwEEqKtykh8d2efWuin/AFTlvd7ktkD574rz5dahbRqtqICJXkiGBz3w3ypiEkXHJEJAZmnq/pSFp5Ugn4wczl/UVdV7mU5DAAeHqZ+1ZtVOH/00DckHvJL/AGq61AG8qYADh+hpaC3uhLM8JaW8oE/SrXXYsknUSM5DaWzhyNtqgnDAflBjAfdsPv501ZZCnAfUcnuP3+lAJl9MB0g7Bwlg3z+VUWt9ICks+fEDL56nHb0oHpcLkiE9epmKAQ6UyS6gXfYb96CXclyXblAYuMy0vO9T3BDM50mSokNs5ES+3eopnuhqWZ/gpYQn8vDgdR2f+d6tbs5DAazvggQ5fGKC7XOCMkNAHb+1BFNpLHJLdZLQ1WFzmPMYAj5zioq0BBUesNBJBbyciato3384bZvr8qoSq6QlDEuSOsgbHzINaBeIcuYEffG9LXbBMeEYdycEP0NAiDI1ZLAZaPtSxdN5XKNcmTAn6xmiL6wDDz8Xn2HSklZcbAg7t0hqKrZwpoLl1HDx0faKXIf75btpS2cz3htqUbyyEkaA/iyflVbiWculiw3JjqHgEmhaIZJdmGNLP+3WrtKUariCCSwZOWd3AmNp+lN/zCXaXz6Vi5mUGU5dvCCRAjr1c1dTvqhsSRBg9P1q75FNSeIQQ7t0dp7ZqC+hyNQjNY1EjSCwIVtPdsUbj805YQC/1P2q+kpTYm4k4UJ9PvVlMMkfOsKUvpMwJkjbJD9aVoDHHieWicy/nV9JKdMDyqKtnpWKyoFRaPJvu3p6UtFyEgE4YFx0PSDinqU1qoUxHMHoaa6xNoo1SrNUqhLVZIqVE1UXSK5/t0pFshaeUiFyyFGHLSmDCsde/RTXK9vcTctoUdGu26CNJZSSFAlxuIcESNw01JGa0/uS7KSbjDWfhKwPE8+e8Gtdp9ZUEpwA7lyTqLN6Cs/s4oFpGkBhbSVBQMEueYsObV2mtyQHcM+rPxFhgj+nv/D55ahVFggIHICjO48gRvNOA21DmON0wG88P6Gle/ACmbsAkkGTgnw4z3705N5jvyjYT8Rjr696zKgUgEnUo5AiDvPQxiouykAskmNRBiSHiYH7UoqP5banLkkYww/WlXlOm40OpmfBdjL9vtQbENhh5nOw/nlQVxWSNMnSyZEkiG7D60hCh70mPCN+52pabx022LuoOyYbmw+DFBpRcZRDqISHAAZmcliepajrJFszMyWljnrmkXXPvc9A5ZoYEb0SPzEJOnlc9TgB/rvUVYqITcLpyd3DYbt/amFXOA4YJJI0ntINLTb/ACyCRKnDCA5/anuAVKnAzg9u1AgXyQCdZ1KywByWft+1MVdIKy2APiEs59Kom22kacSQXcZJM7B29asu2+sgSo9BLBhnvvQLF0flhkzOXwDGJzTUXtWsu7OkMDhIb+N1q9xXOGSAA+/kGHWloTtJEqPVst3YVRB4hmEl/Mt61QhRSmPiJlWwJ6CdorQAwVs+G6AEyPWD51W4Ry4YH+rJZp9T82qCiVK1nAYBoOJcHbNBCCyA5GHAA6FiR8/nTTcSxc7uYx5HfBqiFAlJZR2BhwT13MDaqACQFHLOA5xEN2oklwGGCd3+H6GolgS4DSS5zAO0iGFHVLQ5eclg2DtOagQjiHS+oSrIBY82A89nppuEqZzys3LA3h8zV0wfKAyWxGJEmh7sPG87bTNVCEXiyHHMoudRDiC8b7/Ogu+GWRpADPpOxaWA8TY86uboS2JOkOXO+Iyw+tC6oHUkEQATCiQSzksejN/agalZcAEyH3xjLddqnCnVJUWD7AQDAwNvtRCmYuGYAOFDffuzU8BnA6fd+tIU7hiNIA2g+kUFCq8MSXHn0piq748YLqUalaGerCgKIrSLFIOa8t7eVbt29Nri1pV7wAoKveHIJDF1ggYnoK9WmvM/jZKNVjUApRMDBghylcEGcP32rMjUm8rTq1IUPdoliHJg75wPMbVqt3RrTKIDlsh9UkvOPvXL4VITbLKUEhSQNQJL6y4U+en8FbbN+Vc2EDAxk/J3rzy2KbkIYgOQYwWQr7H71e8ogXm1wOjZSMdZpVtJItZAaWDO6D2japeRyLcKLmBq2ATietQNb8xDA+HJMP0zOfoKUm2n3aGA5lgcx6KJZ9zJp5sjWVAGEhMEsNRiPIH5ULCWCRpEcxdmDuoes46mga6nWYxDCfig/KqISQUy+lDuzgx023nrTUHI1J6k5Idx+jt3paySRpKiCcsQDBLHIeMVFNsWC6nSeZTs+QGkHyB+VRwC7ZID4O/0ZppHEXIuQWDDmVGBIPmX6UQXuJACX0u+7EpjyDUDxfTupP8AS4GS7Y6l2eiOJ2YsBqIbcviJgVkQtkJILArY6U9FKPy71c3JueJgAxMD4nAJb+GgubpZJ5iD1OBzFz1/tVlXSAskB0j4i4OC59YqqWPuwHLz9Pl86gZllh4i/cB+vkKAJPMgcuH6kSAfT+1Fd4qSoz4mDlodKZxDVZKmW/RIBwRMO3WpbtFQIAdyT5gETJ7fSgsSfeYEI3PeY6xVRYLJAIA1kmMyS0mDTrgPiG8M4cH9mqi2ABcRgs8+Genn2oFX1D83mcgAM8YOwkedEJD2t47/ANP8z0q3u5UmZmGAAIzO7D7VEgcs9QxLFvLdmZ+/egrdI0LYEFz0Ew7ZimrfUOjPmO+1Z13RoU2nlJ2JYgiYzNPVcUFAMZGQzBturlxQUtJhgHcnJJ379DVgwUS3nGx/tk0idAJDMW5l7uAS4y+WpgtlwDpHK+CS+zny/WlIteteAPGpyXYjJw05as1xQ/O5iIDyrlJGBH2rQq8ogErbUWJYCH8Mv0ApRth7g1KbSHlRaDhh06VRe1pe2NRJ0nJU7BiS3m2a3rz6dulJ4ZBZJP8AS2T07+VNGROPLpiP1qwDwKGDnxR8qcqlcGwcCWYP86aqu2PGS3qUSalUZ6KRUAqwFbRdAry/4luJuLtpUgXACtPKZB5cpIBDAvD4evUprwH4n4oqv2kwVIVm6nRBUeUrBGpMCQ0HzbM8Hc4ewE29I1ABZZOpyGWSxgx+3rTAeZcqDIS0jqrf96yey+JPug5S6l9Yb3mxMk9K2qWSbgZJgDzfVB6YM155bOtJ8EmA7n/ic/P6VeyApKNLvBIeHEsDkCM0q2sHTiERhxCRHzMeXSnXSyU+B9AeXckbjq1QEKyCA/LLy0w3SaqL7A86J5XZ8loGx79zQF0QC3UsmYCQebfy8qz2bpUkHUeZcsIId2L+QqDYm6XJBPKBt/yII+mKzhRJtDmLuqWy2/zxQuKP5rg4DOw2O9FCZtOBALSXfT9YqKCm0rJZtW5g4/X7VrU2smHCfVo6ViQHSocodewjYMR861FMl1ZGN2Ay7OxdmqgKU+iCBqnqMkeYigEuFBzzOBEMI3yXf5064gaviIEPifDI6S3qKWi4A7JPKHYkgEmYndhigYhMJjpkiCxwN4G1VVpQFNpYcxLvmZ70n3jaBEuZMiD6+nYUtfEkouly7lPKnAbS09vSg2auj92BYgNvuQ+KV7/lLgkPpYnDKAdxVQ+vCmCOoA3eOsfas+tkI1BIdYLFzBJb+edBtJ5glwwbAcuSqT8hSlrLIA1OpRwABGoz6kfKpla8jw7AY+p2FV/y6fy9WpWnBf4iwct60BX/AOcWTuJViN+hh2pgHMjA8RZusxS1cK4OAbhJeCN8g4x9K0937AdXdz2ZqDKS9tblSiVNAYsSMfMUy4PzgoAMEGSS7v8A3phtJAMqISnUR0U2pg/dvlVrqA7Yfv8ACDMeZqhNlR92jUQSZJ2kgjyy3nV/8xzMSl5DAzuHxhw3zpiLoYlOli4AHNBIGaQq7+bolgl2CTBM6ifSiJaHKkCBq2Qdi5DF2DtNE3CbptkqAUkkYgQCcuJOT0qtvUUJJ1eOdRCd+gH03rZYtMsltgHHnhv5mgagBgnYft3q5zg/TpQKZkS/xGd3gRtVgMM1UTh0M9MVS7AyzN2piq7Y8RSpRajVGUVdNUq4rbK6a8Z+MuFC+KsgFY5ZKGLDUfhyrGNpPWvZprw/4ovLHtKy2qLTgIKQSxuKI5oMA+dZngd7KR/4eyJIeXSHcXHGZFb2m4SxgPAGNR9Q2Kw+zLhFm1pT6KDGViehLTWwkm2QdIk7EjEzl688ttdpY7GMbGOpxV1XFNvFtsSIOOonPeqJG51akkDw9QqFRB/alXJFwc7AD4gPhH71lTbqjqTK/ASwAABJGDnas1tPJa8R5huzyRh3q2n8w5/09yImcT6mkcPcGi04HjBkucqwdz50RqXHvoGBkkvHq1NVaUClykachpcxytUE6tLM4B82Dv6ET2pxYA+DxAB3JaS46CoqthOnUVK3JwDLYZm7etFzqAAOFE8sHwgMW7UjiLvIvmYwIH/ES21WVd/M0zCHnueuelAtd1RCDzSsvLblyfWqqAe8W+Fsx4e2Krn3fLhRMqxJO29XSofmeFyA7B9txVDramNuJYs3YdfWqW0MlTFyVHPWO3anIuMAdimHD9N9izzVEks3MCAexBlTgj4Zzk0DA2onLjrlyGHTY/wU73IQ4GkaepjuB3ms1tPM4AEH5hofpRMjI8WwDEO7AbCfOKC+C3QhR37fZIqgu6kJJclRBftJecyqqoWfeXJgaRD/ACO2TRtSLcY0uSYIKVE/bHegsLulS2SBpeNioJE9zNWUS9sQzqd8uHII/vSQ51gMNSmw5xlhOdu9aGL6uYtAjBx+h/goM4uFSF8yiVF38zMw0U243vtRaEFnIYuejZ7+VT3adLaUsz8xfMyzy1EXOcJ5ZHZ4LM/SfpQZ+FU9lJGAfhEeIOz7d6ZaWfeSFyj4mAz95+laOLTphIIYgMgv0eXx1rMm1+ZqAdkZJffDdc0EsLZIIAA1MXW5yeZ8HDt3rq2sDqXLu0bRXM4a0kWwBphRZsPqLs/d66KQGDlLztLbPVhFxczh3GB3q9smM+tVSM+Iz0bfNBInAD959flV+htkwfOrGlWVScN50011x4gVKjVK0jLVhVaKTW0NTXivxUj/AMbaKiGKAE6kFSQXUG5d2LvXsL1/QHIURvpBLd2Et5V5L8T+0rfvuHXbUlYWdJ0XGdlp6RgnNZngr7KW1lBKkkAkQ4EqB3wA7O21anVE8p1dcjs0M4nz6Un2aTo5goMsg7w+WDuMFhGYrQpQ0uBIUQz8xDCXaUg7dTXnltqUCH6hQBGokfEInm8/3rNfTyrgSAwUrYAdMf8AdXKgSTy+PaAXLQCIHyqhV4yNMAbOIH8is/qgsj3olMoZpfP2o8KzIA09YEOArHelKICgQW5NgxODBGf7U2zch3MJPw/EzNpZvXu9Bt4VTqZxKpguPDkYUOw71FXeRP8AzfEHlJeN4wIZ6z8KvnSJAfAMu/wsXBI+1JV4becmR/xx8zk0GjiJSvxE6gIYYA8oqLhZLTp3V3Gz/Wk3Egi5EO8qaG2zEULi+clkeETJOf586gbZUkJR4d2EmZwWzJrTYuYDFsvMuWMYJDUqyAQOZbBMaU7wAJ+Hb0FFLvk+ROJLsP5iqG++YAD4miMAEz67D9KzcTfKhcIO6Uhy5YBIyMf9UEJB90QHyz5kNBNBKy1wHqZZoH386DTaUfeyR4Cezk/Ux9qRa/00jUSQQqIwqRHr8qN25KlRho7/ANxV76mgBcJHws2P/jPyNBEKkwZIkYJiZ6Bqsq+ylQgCAJcFyQw8h3paQCfCdy6jBbZnhiKzrLAEaE6lJx0mA0eVBsRxag+n4AWABwJfIOT1oe8USgh2l3IHlHzpXEXNSbgcwloGA3cz/eigTbYYfJ7HYVBbjlHTcKgAQdySzf8AWKvbuA3tIlrb4G52P6VjDC0vmTKj3AfsZ3FbD4yRqhLdnJO+xDfWqKBOtKeVUqJ3gAu+3y2pw6sAopExDO4+ZFK4a8kIZTsEkADq8eaST9atpLgY5XfediNgA1VGnhkFkgEMCH7sxJz1aukFQJ64HVt6w8JcBKlJAEmEyGCm8q3Alg7/AD3jp/JrUATP6nv0FKdiGI9B9HohpbSPKd8UFEsmVegAz0fzoGcLMx59+orQaz8EtTMoMRsWf6U9VdMeIFShRrQyioKAo1tlcV4n/EbhUBKbgtKCtRGsJSyuV5mTy7h4r2wNcf8AGXDG5wi2AOllsQ7hOcSIl+1Zkec9lW/dpUgKSsBWoGbfiSlQLbGftW4klwQWdyyoBbfMwwboa5nsZJZJ6pS4CguUuDJ8IYJg10U3XLkO4Z9LSMYeYbpNeeetQugKY5dw8yS4dzuG+bCnlR5pUWD93c9aXBYN8JeFZGrI3LgSIoO6mYcySJfYuJjrtWVWScPqA0NJHZx2xtTFrcCfgIDloZQE/wBMfpWLh1slBOnOmA8+Yya1cNfAKDBAKgRpUx/5AZhQwBQMt3ZS3cdGAzjAciloucqRAdw0uM/PyiqPCS7yYIbISXf0x51EEgECALkxOSev86VKVe/cH5mI30n5EGrKUSfj8Lnboz+f60u+SCsc7t0EZbaetUK8E/07q/4u42oNisHVqhLyoCdsGfuelUtKmBDdehJP0akruyduUbv8I7R5d6Jy7xpwYHn60tTE4tsMHfGNx0olA0yUkElxuANLSOvSs9xQGlykS26pc7vOfpWhKoCg4BJZkp8QaA+7ESe1EWN3lLKyMAQTIcx/HqvE8SSFllEwOn9HbDfarLLDSQXBaS3V8QfM1lWHSoEBy+STtHRsVRpTdGvZPIcnuraWg0lV10pIPxCEphgceT/aiPET/slhMkES0ipbBUwGpwSczykmRuGn0qAXCSLzg9paG29XrTYQ2gsHA/tD74+VKTqLszKMMDsBBfzpyVjm1FI2APm5A3Hn+9BUmNmCnbEBvhOfD5GmqUWjeH2cNs2aTxHEgCCqEEeHcgwO0/WprPLCpeHYfDtse9UEqgu4GpssBzCYGf3q4WPepkOLbu7nadL981jXedKjyA6gJLw/n8qctY1QoatLY5m3PlAojo+x1OgqYHxE6eXCvnnatwUGHh9cuyax8KgpDHSrlJcdwSC3WPnWhRZOQA7Y7Ca0ND+KTvgNuOtKuEjTEd1MJO9Rw6hzKg59D2pd0QjlT6nvvHaqNHBqGpTNgeGWlW9aDWDhLqlLMp0t8MiX3/ma6Cq6Y8RWjVfSpWkZRVhVKsK2i9YeNu3Cgg2l4ygoV8gpiR2g1uAq1QfOPZnGqStVtYGu2r4kqQSCQ6tBAkpCTOwrauEuwDLw/wAJl893bvW/8R8Cf83buJ1aVIIWzsCkMFd4I2OBWe7bflw40uWyMKOO0npXnzj61C1m6A3MBpU0PALF/wD7fKmKGGILKLMNlAYBPYfSsjyMyliH3B+/71e1f5ZZlAZJLEO3q4+tYU/Q2dLBT9pLhh9HquoArfTBB3LvG3wxg1LrrYOC6W3Z0gjpiBSkqkPq5kkRDEN+hh6B160lzg6TDJdxjLtVLlvSF4PxAYk6Xb/cH+9KN0MDjtqZ2jHnLDrTQoKI7jRlWWOI5RIj96KteUNREM25ffGXDP8ASl21hgAAXDcqTgSSP/bVTdlBY4KfD1cs5wKoSyR0CiJU0OCA2Nz51Bp0E5CmUIMCW0nfqN6VbXKIIcHcdsgb1ZJYBY0woAnSSHMhyc4MM2apcJCmYwW8AS2W8hA+dA69dcbkBWwBaczIxmnKuRhmUcqbftt3besa750rAA6yR0npE/xqcOIhSH5XChy7MxJ/9wb17UF03RzjldwIBIDHY7Av3pNkk6tJcEfCnqkDfPlNXuEnURqIku4wDl4B8s0or8Q2UEggqGHaIjFA9KyTueRu23qDIp3CLIUzJDBUEs40u+ryPXtWLh1sBOUyOY40w4LEcufKrIUSzag7sQnMOdn7etBuF1024BLkkzsUs+25ire9fWSQHUMDMkvOMY71jSvDvuOYw3K09f2oJW6Q8jUHaWzLnO4eqH3VuVspRZIx1ZMQI3+lApGtB0lmOS+2XxDfWkanKxOQ+otLF2bMUEXEujw+EyAcMAezfvQa7KQIhtWrlku74GYFVtI1rSHQXcETqlpDlmZNGzfIbxMEksAAZ1EgOOtUtKlJZWCxUwADg+bw3qfSo7yk80gB0jxKf4VNHpjyqJ8EH4xgRgZNLQBrRMlIPKmRCvn0eilI0F9R5hJLNHpuKoerxKzj4lRKazXCPy3NvLdTnzmgVhy2l2GHMlJ7P/O1BF0kW21MFEYAGR1D1Rt4MAlTl5cdB8q2E1z+F5bi3MecA4rfXTHiI1Gg9StIyUniuM92HKFqH/8ANJUR5gTT6NbRht+3LTEn3iWLc9m6n7oq6fbnDH/zUnH1xBrYk1bVUocD2tZsK0m0EhQd2tq8KgRDDq1c68hzytzh0slRchv0UMV7EKqvuUxypiUwIPUdK55YWtvAovuEl5Igt8Q8QkDvGairitJYKDuoMAISS8A9vOK9jxPsOxcfUhiVanSpSebL8pEufrXN4v8AB9perTcvIdQXCgQDuOYPpP8ASS0Vmf5rbiKvDUxS7hw5UxGCl9qii5BToh1CVExMByYmf9lbL34OvJJVZ4hPj1pTctvJbUkqdygt4dvrWDifwvxqdRtG3yqC7YConxIKSG0Ph3w1TzksVLbUxOkkrTpSSRgqbVnmBkdKPvpZlsziWA3IxJ/asvEfh7jnUNJUC1wShtcarSuZ9DAgARjqayXvZnFoDGxel7iCEhZSoM9telRZBbu7J7tNJLdS2sKckZGoSoyIaM7jNFYEgPzAHD82H5oPl3rzarnEJSAeHuIBVqS9pTBW6CT8O4zt3qcR7QJwyQpRWEnl0XEuVWi6+UHYGSEpimpb0Y4nuwUHYEDm9OrnqBVtercYw5PhI+Z39a8fwntN1HSASFe9QGiJVaYrhDPEksOtdFfGqBu6CGGjiLbpPPbGUsFEBLEEgn4TU1Ld1YLk9UkOEEuR98j51ZNyUl5IO4GwLRXm7HtRX5oDFSWuoOkykSRzKhOku0u1Ee0lnUAgCBdtAo+EAkhIcsnSSXOyO9NVt6jhilRCYOpSkh5mYcx/1QWTyHDuHAGxfBxChPevPXvatzn92gAKHvkQfBzBUS6Qdyfg86PGe1bqtZQlgoC4lk4SHCwOYsNQPU8u1TUt3dSmtvrYq0l1EMOYOoAY/aghiQCoI5mcEqVjxR6hu3evPL9pL5yAQU6byAUJbSTJlRLSGZ613faKibuk4R723NsDS6VMQ5csow5NXUt2gZTzQFGNDR1c4xjv2pYuxOyxlhDkd2z9RXN4jjLyrl33acp94mbeCNSiWfVkwKZa4ha45wV2tadBtkFSUvJhnKSGzTWS3TjWsdZLBX9gKsF+HlURpZ+QMDpDndiRj9q5KOLVqSSA67OoFSkgaw5MPgkYZ5Fa7PGRZc2gLiShgsnSoHSnCYGCATt6U1ktvu3APFgp3WTJKw7Qw2iPWtHs9SSkN/TDbs2523rgH2koptlRQ6hcSWQt9SUhSXbJckehrX+E+KNxdtNwuCkAaSVF4lSTCRNIxkt6vUdVvL6WYqbqJbDRSrFwMsACAhWCqOvb+1dP/wDHh0nUrlxgbv0eqj2anm5lSAM4YvFa1lLYUrnJA0DAAjQdzilgslBc5UZV36DaTWxfsgEghTNHhB7ZJoK9kgpCSvD7bFozTWRXhNJuKZzIOIl+ae1dMmk8LwybadKQwp1dMYqAHqVGqVRnqUAaIrbIiiKFGgsKNVFGoC9EVWjRReoDQqPUFgaj1Wo9BcGk8RwttYZaEKBllJBkbyM/vTHovQcHifwXwa1BfutCgdToUUzl9L6fpXL43/D20SFWrhSpK9Q1pC06S7oaHDmCXavZvQJqUPl17/DviLa9Vk21gK5QojwZDhSGcH5vtVL/AOEeKQOWwSUKGhjaU6C50l8kFxiQezV9UovU1gfIF+zbtlIKrF0G1c1ICkIIVauQUktKgdv9xgVzb3DISFPrGghSUnRzWFO/mtJznfDV9yBqtxAVCgD5h6aj4hw/EWklLnULa1IV/p81lbspILuoOXMtEitFrjE2zb1EtaUq1cH5c2zq0qTDEsoyXGGNfUb/AOF+DU5PDWpgkJ0x/wClv4KxcV+B+EWCAlSHRoOlRkbEhTgkbHZhU1HzrhFotKQs5tvbVpVaIOoukzlJQSCpjIzRF8WikXCHs3NJANouhfMCAx1HqZEivaX/APD9JTpHELlGg6wVOBKSWUA6cDZtq5XEf4f8QdD3kLce7uElblAbSZJkDYMOUVNZHl0qQjUoa9Vq9EoDoLtEkqBE5E1uWLaUXUBSwtCk3bZN1LAdSlJZ20mHaeldKx+E+JtBGq2pYIXau6FvqtHBA+HykwMVyrvsrirLKVavnSTaUQFEKsl0gBhjSSGONI60qRax7VCLqUhR0++RcBF12SsEKGpTSNUltjT/AGD7UXZv2FBZ0qa2dOnAW3NmO8E1wPaFxVtRSoqJCfdmGcAhdtTKS+kxGYrbxfGtY9ybg0K/OtkABOrdBCQSDszhiE0H3KpXlP8AD/22eI4fnKlLSWKyGBd2AO7CvUPWxag9AmgaoJNB6qTQBoGA1Ko9SoE0QKlSti1RqlSgIFGpUqCCjQqUBqVKlAKlSpQSiKFSgvQqVKCUalSoIKNSpQSoalSghoUKlAalSpQZeN9n2rwa7bQsf7gD8jkelc7/APUOCZv8tbbyO3rUqUHT9ncDbsWxbtJCUJdgO5f9a0VKlAarUqUAIqUKlAalSpRX/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94" name="AutoShape 22" descr="data:image/jpeg;base64,/9j/4AAQSkZJRgABAQAAAQABAAD/2wCEAAkGBxQTEhQUEhQVFhUXFxoXGBgWGBwcGhoYGBwXGBwYHBgaHCggGholGxgeITEhJSkrLi4uFyAzODMsNygtLisBCgoKDQ0OFw8PFywkHCQsLCwsLCwsLCwsLCwsLCwsLCwsLCwsLCwsLCwsLCwsLCwsLCwsLCwsLCwsLCwsLCwsLP/AABEIALcBEwMBIgACEQEDEQH/xAAbAAACAwEBAQAAAAAAAAAAAAABAwACBAUGB//EAD8QAAEDAwIEAwYFAgYABgMAAAECESEAAzESQQQiUWEycYEFE0KRobEGI8HR8FLhBxQzYnLxJEOCkqKyFRZj/8QAGAEBAQEBAQAAAAAAAAAAAAAAAAECAwT/xAAdEQEAAgMBAQEBAAAAAAAAAAAAARECEjETIUED/9oADAMBAAIRAxEAPwD3z0QaFR69SLUXoUUioI9GlX+ISmAQVbhw4EfqRT1XxkB5boYBJjzH1rM5xC0rRolfjgco65OnV6dKCr6QQIJYln2DAQ28/KpvBSVKg4pDPkOwILvLVcXUuzGGJ9Xb7fWp6YrStR6iOISQk6VDVh/Uz/N6uu6gO5Zs/wA9QKbwlKijRC0dT8qsnSQ4PzjdmnvV2gotqgNO933FD3Y6j502gKo1dNvoQaItGrYW9Sme7PShooKg0aOmg1AKgq1BqAVDRai1BUGgRVmqNQVFQ1ZqjVQuoau1BqCgoPVjVaA1KAo0CjRFSiK0iCmoFUFS4FFtCwlXcOCN3Dg/WoOegE3rjrJCSkAEAADSSzsH8fX4c09KTqSHflcuMu0mWwMdzXMsXNdtVwEEqKtykh8d2efWuin/AFTlvd7ktkD574rz5dahbRqtqICJXkiGBz3w3ypiEkXHJEJAZmnq/pSFp5Ugn4wczl/UVdV7mU5DAAeHqZ+1ZtVOH/00DckHvJL/AGq61AG8qYADh+hpaC3uhLM8JaW8oE/SrXXYsknUSM5DaWzhyNtqgnDAflBjAfdsPv501ZZCnAfUcnuP3+lAJl9MB0g7Bwlg3z+VUWt9ICks+fEDL56nHb0oHpcLkiE9epmKAQ6UyS6gXfYb96CXclyXblAYuMy0vO9T3BDM50mSokNs5ES+3eopnuhqWZ/gpYQn8vDgdR2f+d6tbs5DAazvggQ5fGKC7XOCMkNAHb+1BFNpLHJLdZLQ1WFzmPMYAj5zioq0BBUesNBJBbyciato3384bZvr8qoSq6QlDEuSOsgbHzINaBeIcuYEffG9LXbBMeEYdycEP0NAiDI1ZLAZaPtSxdN5XKNcmTAn6xmiL6wDDz8Xn2HSklZcbAg7t0hqKrZwpoLl1HDx0faKXIf75btpS2cz3htqUbyyEkaA/iyflVbiWculiw3JjqHgEmhaIZJdmGNLP+3WrtKUariCCSwZOWd3AmNp+lN/zCXaXz6Vi5mUGU5dvCCRAjr1c1dTvqhsSRBg9P1q75FNSeIQQ7t0dp7ZqC+hyNQjNY1EjSCwIVtPdsUbj805YQC/1P2q+kpTYm4k4UJ9PvVlMMkfOsKUvpMwJkjbJD9aVoDHHieWicy/nV9JKdMDyqKtnpWKyoFRaPJvu3p6UtFyEgE4YFx0PSDinqU1qoUxHMHoaa6xNoo1SrNUqhLVZIqVE1UXSK5/t0pFshaeUiFyyFGHLSmDCsde/RTXK9vcTctoUdGu26CNJZSSFAlxuIcESNw01JGa0/uS7KSbjDWfhKwPE8+e8Gtdp9ZUEpwA7lyTqLN6Cs/s4oFpGkBhbSVBQMEueYsObV2mtyQHcM+rPxFhgj+nv/D55ahVFggIHICjO48gRvNOA21DmON0wG88P6Gle/ACmbsAkkGTgnw4z3705N5jvyjYT8Rjr696zKgUgEnUo5AiDvPQxiouykAskmNRBiSHiYH7UoqP5banLkkYww/WlXlOm40OpmfBdjL9vtQbENhh5nOw/nlQVxWSNMnSyZEkiG7D60hCh70mPCN+52pabx022LuoOyYbmw+DFBpRcZRDqISHAAZmcliepajrJFszMyWljnrmkXXPvc9A5ZoYEb0SPzEJOnlc9TgB/rvUVYqITcLpyd3DYbt/amFXOA4YJJI0ntINLTb/ACyCRKnDCA5/anuAVKnAzg9u1AgXyQCdZ1KywByWft+1MVdIKy2APiEs59Kom22kacSQXcZJM7B29asu2+sgSo9BLBhnvvQLF0flhkzOXwDGJzTUXtWsu7OkMDhIb+N1q9xXOGSAA+/kGHWloTtJEqPVst3YVRB4hmEl/Mt61QhRSmPiJlWwJ6CdorQAwVs+G6AEyPWD51W4Ry4YH+rJZp9T82qCiVK1nAYBoOJcHbNBCCyA5GHAA6FiR8/nTTcSxc7uYx5HfBqiFAlJZR2BhwT13MDaqACQFHLOA5xEN2oklwGGCd3+H6GolgS4DSS5zAO0iGFHVLQ5eclg2DtOagQjiHS+oSrIBY82A89nppuEqZzys3LA3h8zV0wfKAyWxGJEmh7sPG87bTNVCEXiyHHMoudRDiC8b7/Ogu+GWRpADPpOxaWA8TY86uboS2JOkOXO+Iyw+tC6oHUkEQATCiQSzksejN/agalZcAEyH3xjLddqnCnVJUWD7AQDAwNvtRCmYuGYAOFDffuzU8BnA6fd+tIU7hiNIA2g+kUFCq8MSXHn0piq748YLqUalaGerCgKIrSLFIOa8t7eVbt29Nri1pV7wAoKveHIJDF1ggYnoK9WmvM/jZKNVjUApRMDBghylcEGcP32rMjUm8rTq1IUPdoliHJg75wPMbVqt3RrTKIDlsh9UkvOPvXL4VITbLKUEhSQNQJL6y4U+en8FbbN+Vc2EDAxk/J3rzy2KbkIYgOQYwWQr7H71e8ogXm1wOjZSMdZpVtJItZAaWDO6D2japeRyLcKLmBq2ATietQNb8xDA+HJMP0zOfoKUm2n3aGA5lgcx6KJZ9zJp5sjWVAGEhMEsNRiPIH5ULCWCRpEcxdmDuoes46mga6nWYxDCfig/KqISQUy+lDuzgx023nrTUHI1J6k5Idx+jt3paySRpKiCcsQDBLHIeMVFNsWC6nSeZTs+QGkHyB+VRwC7ZID4O/0ZppHEXIuQWDDmVGBIPmX6UQXuJACX0u+7EpjyDUDxfTupP8AS4GS7Y6l2eiOJ2YsBqIbcviJgVkQtkJILArY6U9FKPy71c3JueJgAxMD4nAJb+GgubpZJ5iD1OBzFz1/tVlXSAskB0j4i4OC59YqqWPuwHLz9Pl86gZllh4i/cB+vkKAJPMgcuH6kSAfT+1Fd4qSoz4mDlodKZxDVZKmW/RIBwRMO3WpbtFQIAdyT5gETJ7fSgsSfeYEI3PeY6xVRYLJAIA1kmMyS0mDTrgPiG8M4cH9mqi2ABcRgs8+Genn2oFX1D83mcgAM8YOwkedEJD2t47/ANP8z0q3u5UmZmGAAIzO7D7VEgcs9QxLFvLdmZ+/egrdI0LYEFz0Ew7ZimrfUOjPmO+1Z13RoU2nlJ2JYgiYzNPVcUFAMZGQzBturlxQUtJhgHcnJJ379DVgwUS3nGx/tk0idAJDMW5l7uAS4y+WpgtlwDpHK+CS+zny/WlIteteAPGpyXYjJw05as1xQ/O5iIDyrlJGBH2rQq8ogErbUWJYCH8Mv0ApRth7g1KbSHlRaDhh06VRe1pe2NRJ0nJU7BiS3m2a3rz6dulJ4ZBZJP8AS2T07+VNGROPLpiP1qwDwKGDnxR8qcqlcGwcCWYP86aqu2PGS3qUSalUZ6KRUAqwFbRdAry/4luJuLtpUgXACtPKZB5cpIBDAvD4evUprwH4n4oqv2kwVIVm6nRBUeUrBGpMCQ0HzbM8Hc4ewE29I1ABZZOpyGWSxgx+3rTAeZcqDIS0jqrf96yey+JPug5S6l9Yb3mxMk9K2qWSbgZJgDzfVB6YM155bOtJ8EmA7n/ic/P6VeyApKNLvBIeHEsDkCM0q2sHTiERhxCRHzMeXSnXSyU+B9AeXckbjq1QEKyCA/LLy0w3SaqL7A86J5XZ8loGx79zQF0QC3UsmYCQebfy8qz2bpUkHUeZcsIId2L+QqDYm6XJBPKBt/yII+mKzhRJtDmLuqWy2/zxQuKP5rg4DOw2O9FCZtOBALSXfT9YqKCm0rJZtW5g4/X7VrU2smHCfVo6ViQHSocodewjYMR861FMl1ZGN2Ay7OxdmqgKU+iCBqnqMkeYigEuFBzzOBEMI3yXf5064gaviIEPifDI6S3qKWi4A7JPKHYkgEmYndhigYhMJjpkiCxwN4G1VVpQFNpYcxLvmZ70n3jaBEuZMiD6+nYUtfEkouly7lPKnAbS09vSg2auj92BYgNvuQ+KV7/lLgkPpYnDKAdxVQ+vCmCOoA3eOsfas+tkI1BIdYLFzBJb+edBtJ5glwwbAcuSqT8hSlrLIA1OpRwABGoz6kfKpla8jw7AY+p2FV/y6fy9WpWnBf4iwct60BX/AOcWTuJViN+hh2pgHMjA8RZusxS1cK4OAbhJeCN8g4x9K0937AdXdz2ZqDKS9tblSiVNAYsSMfMUy4PzgoAMEGSS7v8A3phtJAMqISnUR0U2pg/dvlVrqA7Yfv8ACDMeZqhNlR92jUQSZJ2kgjyy3nV/8xzMSl5DAzuHxhw3zpiLoYlOli4AHNBIGaQq7+bolgl2CTBM6ifSiJaHKkCBq2Qdi5DF2DtNE3CbptkqAUkkYgQCcuJOT0qtvUUJJ1eOdRCd+gH03rZYtMsltgHHnhv5mgagBgnYft3q5zg/TpQKZkS/xGd3gRtVgMM1UTh0M9MVS7AyzN2piq7Y8RSpRajVGUVdNUq4rbK6a8Z+MuFC+KsgFY5ZKGLDUfhyrGNpPWvZprw/4ovLHtKy2qLTgIKQSxuKI5oMA+dZngd7KR/4eyJIeXSHcXHGZFb2m4SxgPAGNR9Q2Kw+zLhFm1pT6KDGViehLTWwkm2QdIk7EjEzl688ttdpY7GMbGOpxV1XFNvFtsSIOOonPeqJG51akkDw9QqFRB/alXJFwc7AD4gPhH71lTbqjqTK/ASwAABJGDnas1tPJa8R5huzyRh3q2n8w5/09yImcT6mkcPcGi04HjBkucqwdz50RqXHvoGBkkvHq1NVaUClykachpcxytUE6tLM4B82Dv6ET2pxYA+DxAB3JaS46CoqthOnUVK3JwDLYZm7etFzqAAOFE8sHwgMW7UjiLvIvmYwIH/ES21WVd/M0zCHnueuelAtd1RCDzSsvLblyfWqqAe8W+Fsx4e2Krn3fLhRMqxJO29XSofmeFyA7B9txVDramNuJYs3YdfWqW0MlTFyVHPWO3anIuMAdimHD9N9izzVEks3MCAexBlTgj4Zzk0DA2onLjrlyGHTY/wU73IQ4GkaepjuB3ms1tPM4AEH5hofpRMjI8WwDEO7AbCfOKC+C3QhR37fZIqgu6kJJclRBftJecyqqoWfeXJgaRD/ACO2TRtSLcY0uSYIKVE/bHegsLulS2SBpeNioJE9zNWUS9sQzqd8uHII/vSQ51gMNSmw5xlhOdu9aGL6uYtAjBx+h/goM4uFSF8yiVF38zMw0U243vtRaEFnIYuejZ7+VT3adLaUsz8xfMyzy1EXOcJ5ZHZ4LM/SfpQZ+FU9lJGAfhEeIOz7d6ZaWfeSFyj4mAz95+laOLTphIIYgMgv0eXx1rMm1+ZqAdkZJffDdc0EsLZIIAA1MXW5yeZ8HDt3rq2sDqXLu0bRXM4a0kWwBphRZsPqLs/d66KQGDlLztLbPVhFxczh3GB3q9smM+tVSM+Iz0bfNBInAD959flV+htkwfOrGlWVScN50011x4gVKjVK0jLVhVaKTW0NTXivxUj/AMbaKiGKAE6kFSQXUG5d2LvXsL1/QHIURvpBLd2Et5V5L8T+0rfvuHXbUlYWdJ0XGdlp6RgnNZngr7KW1lBKkkAkQ4EqB3wA7O21anVE8p1dcjs0M4nz6Un2aTo5goMsg7w+WDuMFhGYrQpQ0uBIUQz8xDCXaUg7dTXnltqUCH6hQBGokfEInm8/3rNfTyrgSAwUrYAdMf8AdXKgSTy+PaAXLQCIHyqhV4yNMAbOIH8is/qgsj3olMoZpfP2o8KzIA09YEOArHelKICgQW5NgxODBGf7U2zch3MJPw/EzNpZvXu9Bt4VTqZxKpguPDkYUOw71FXeRP8AzfEHlJeN4wIZ6z8KvnSJAfAMu/wsXBI+1JV4becmR/xx8zk0GjiJSvxE6gIYYA8oqLhZLTp3V3Gz/Wk3Egi5EO8qaG2zEULi+clkeETJOf586gbZUkJR4d2EmZwWzJrTYuYDFsvMuWMYJDUqyAQOZbBMaU7wAJ+Hb0FFLvk+ROJLsP5iqG++YAD4miMAEz67D9KzcTfKhcIO6Uhy5YBIyMf9UEJB90QHyz5kNBNBKy1wHqZZoH386DTaUfeyR4Cezk/Ux9qRa/00jUSQQqIwqRHr8qN25KlRho7/ANxV76mgBcJHws2P/jPyNBEKkwZIkYJiZ6Bqsq+ylQgCAJcFyQw8h3paQCfCdy6jBbZnhiKzrLAEaE6lJx0mA0eVBsRxag+n4AWABwJfIOT1oe8USgh2l3IHlHzpXEXNSbgcwloGA3cz/eigTbYYfJ7HYVBbjlHTcKgAQdySzf8AWKvbuA3tIlrb4G52P6VjDC0vmTKj3AfsZ3FbD4yRqhLdnJO+xDfWqKBOtKeVUqJ3gAu+3y2pw6sAopExDO4+ZFK4a8kIZTsEkADq8eaST9atpLgY5XfediNgA1VGnhkFkgEMCH7sxJz1aukFQJ64HVt6w8JcBKlJAEmEyGCm8q3Alg7/AD3jp/JrUATP6nv0FKdiGI9B9HohpbSPKd8UFEsmVegAz0fzoGcLMx59+orQaz8EtTMoMRsWf6U9VdMeIFShRrQyioKAo1tlcV4n/EbhUBKbgtKCtRGsJSyuV5mTy7h4r2wNcf8AGXDG5wi2AOllsQ7hOcSIl+1Zkec9lW/dpUgKSsBWoGbfiSlQLbGftW4klwQWdyyoBbfMwwboa5nsZJZJ6pS4CguUuDJ8IYJg10U3XLkO4Z9LSMYeYbpNeeetQugKY5dw8yS4dzuG+bCnlR5pUWD93c9aXBYN8JeFZGrI3LgSIoO6mYcySJfYuJjrtWVWScPqA0NJHZx2xtTFrcCfgIDloZQE/wBMfpWLh1slBOnOmA8+Yya1cNfAKDBAKgRpUx/5AZhQwBQMt3ZS3cdGAzjAciloucqRAdw0uM/PyiqPCS7yYIbISXf0x51EEgECALkxOSev86VKVe/cH5mI30n5EGrKUSfj8Lnboz+f60u+SCsc7t0EZbaetUK8E/07q/4u42oNisHVqhLyoCdsGfuelUtKmBDdehJP0akruyduUbv8I7R5d6Jy7xpwYHn60tTE4tsMHfGNx0olA0yUkElxuANLSOvSs9xQGlykS26pc7vOfpWhKoCg4BJZkp8QaA+7ESe1EWN3lLKyMAQTIcx/HqvE8SSFllEwOn9HbDfarLLDSQXBaS3V8QfM1lWHSoEBy+STtHRsVRpTdGvZPIcnuraWg0lV10pIPxCEphgceT/aiPET/slhMkES0ipbBUwGpwSczykmRuGn0qAXCSLzg9paG29XrTYQ2gsHA/tD74+VKTqLszKMMDsBBfzpyVjm1FI2APm5A3Hn+9BUmNmCnbEBvhOfD5GmqUWjeH2cNs2aTxHEgCCqEEeHcgwO0/WprPLCpeHYfDtse9UEqgu4GpssBzCYGf3q4WPepkOLbu7nadL981jXedKjyA6gJLw/n8qctY1QoatLY5m3PlAojo+x1OgqYHxE6eXCvnnatwUGHh9cuyax8KgpDHSrlJcdwSC3WPnWhRZOQA7Y7Ca0ND+KTvgNuOtKuEjTEd1MJO9Rw6hzKg59D2pd0QjlT6nvvHaqNHBqGpTNgeGWlW9aDWDhLqlLMp0t8MiX3/ma6Cq6Y8RWjVfSpWkZRVhVKsK2i9YeNu3Cgg2l4ygoV8gpiR2g1uAq1QfOPZnGqStVtYGu2r4kqQSCQ6tBAkpCTOwrauEuwDLw/wAJl893bvW/8R8Cf83buJ1aVIIWzsCkMFd4I2OBWe7bflw40uWyMKOO0npXnzj61C1m6A3MBpU0PALF/wD7fKmKGGILKLMNlAYBPYfSsjyMyliH3B+/71e1f5ZZlAZJLEO3q4+tYU/Q2dLBT9pLhh9HquoArfTBB3LvG3wxg1LrrYOC6W3Z0gjpiBSkqkPq5kkRDEN+hh6B160lzg6TDJdxjLtVLlvSF4PxAYk6Xb/cH+9KN0MDjtqZ2jHnLDrTQoKI7jRlWWOI5RIj96KteUNREM25ffGXDP8ASl21hgAAXDcqTgSSP/bVTdlBY4KfD1cs5wKoSyR0CiJU0OCA2Nz51Bp0E5CmUIMCW0nfqN6VbXKIIcHcdsgb1ZJYBY0woAnSSHMhyc4MM2apcJCmYwW8AS2W8hA+dA69dcbkBWwBaczIxmnKuRhmUcqbftt3besa750rAA6yR0npE/xqcOIhSH5XChy7MxJ/9wb17UF03RzjldwIBIDHY7Av3pNkk6tJcEfCnqkDfPlNXuEnURqIku4wDl4B8s0or8Q2UEggqGHaIjFA9KyTueRu23qDIp3CLIUzJDBUEs40u+ryPXtWLh1sBOUyOY40w4LEcufKrIUSzag7sQnMOdn7etBuF1024BLkkzsUs+25ire9fWSQHUMDMkvOMY71jSvDvuOYw3K09f2oJW6Q8jUHaWzLnO4eqH3VuVspRZIx1ZMQI3+lApGtB0lmOS+2XxDfWkanKxOQ+otLF2bMUEXEujw+EyAcMAezfvQa7KQIhtWrlku74GYFVtI1rSHQXcETqlpDlmZNGzfIbxMEksAAZ1EgOOtUtKlJZWCxUwADg+bw3qfSo7yk80gB0jxKf4VNHpjyqJ8EH4xgRgZNLQBrRMlIPKmRCvn0eilI0F9R5hJLNHpuKoerxKzj4lRKazXCPy3NvLdTnzmgVhy2l2GHMlJ7P/O1BF0kW21MFEYAGR1D1Rt4MAlTl5cdB8q2E1z+F5bi3MecA4rfXTHiI1Gg9StIyUniuM92HKFqH/8ANJUR5gTT6NbRht+3LTEn3iWLc9m6n7oq6fbnDH/zUnH1xBrYk1bVUocD2tZsK0m0EhQd2tq8KgRDDq1c68hzytzh0slRchv0UMV7EKqvuUxypiUwIPUdK55YWtvAovuEl5Igt8Q8QkDvGairitJYKDuoMAISS8A9vOK9jxPsOxcfUhiVanSpSebL8pEufrXN4v8AB9perTcvIdQXCgQDuOYPpP8ASS0Vmf5rbiKvDUxS7hw5UxGCl9qii5BToh1CVExMByYmf9lbL34OvJJVZ4hPj1pTctvJbUkqdygt4dvrWDifwvxqdRtG3yqC7YConxIKSG0Ph3w1TzksVLbUxOkkrTpSSRgqbVnmBkdKPvpZlsziWA3IxJ/asvEfh7jnUNJUC1wShtcarSuZ9DAgARjqayXvZnFoDGxel7iCEhZSoM9telRZBbu7J7tNJLdS2sKckZGoSoyIaM7jNFYEgPzAHD82H5oPl3rzarnEJSAeHuIBVqS9pTBW6CT8O4zt3qcR7QJwyQpRWEnl0XEuVWi6+UHYGSEpimpb0Y4nuwUHYEDm9OrnqBVtercYw5PhI+Z39a8fwntN1HSASFe9QGiJVaYrhDPEksOtdFfGqBu6CGGjiLbpPPbGUsFEBLEEgn4TU1Ld1YLk9UkOEEuR98j51ZNyUl5IO4GwLRXm7HtRX5oDFSWuoOkykSRzKhOku0u1Ee0lnUAgCBdtAo+EAkhIcsnSSXOyO9NVt6jhilRCYOpSkh5mYcx/1QWTyHDuHAGxfBxChPevPXvatzn92gAKHvkQfBzBUS6Qdyfg86PGe1bqtZQlgoC4lk4SHCwOYsNQPU8u1TUt3dSmtvrYq0l1EMOYOoAY/aghiQCoI5mcEqVjxR6hu3evPL9pL5yAQU6byAUJbSTJlRLSGZ613faKibuk4R723NsDS6VMQ5csow5NXUt2gZTzQFGNDR1c4xjv2pYuxOyxlhDkd2z9RXN4jjLyrl33acp94mbeCNSiWfVkwKZa4ha45wV2tadBtkFSUvJhnKSGzTWS3TjWsdZLBX9gKsF+HlURpZ+QMDpDndiRj9q5KOLVqSSA67OoFSkgaw5MPgkYZ5Fa7PGRZc2gLiShgsnSoHSnCYGCATt6U1ktvu3APFgp3WTJKw7Qw2iPWtHs9SSkN/TDbs2523rgH2koptlRQ6hcSWQt9SUhSXbJckehrX+E+KNxdtNwuCkAaSVF4lSTCRNIxkt6vUdVvL6WYqbqJbDRSrFwMsACAhWCqOvb+1dP/wDHh0nUrlxgbv0eqj2anm5lSAM4YvFa1lLYUrnJA0DAAjQdzilgslBc5UZV36DaTWxfsgEghTNHhB7ZJoK9kgpCSvD7bFozTWRXhNJuKZzIOIl+ae1dMmk8LwybadKQwp1dMYqAHqVGqVRnqUAaIrbIiiKFGgsKNVFGoC9EVWjRReoDQqPUFgaj1Wo9BcGk8RwttYZaEKBllJBkbyM/vTHovQcHifwXwa1BfutCgdToUUzl9L6fpXL43/D20SFWrhSpK9Q1pC06S7oaHDmCXavZvQJqUPl17/DviLa9Vk21gK5QojwZDhSGcH5vtVL/AOEeKQOWwSUKGhjaU6C50l8kFxiQezV9UovU1gfIF+zbtlIKrF0G1c1ICkIIVauQUktKgdv9xgVzb3DISFPrGghSUnRzWFO/mtJznfDV9yBqtxAVCgD5h6aj4hw/EWklLnULa1IV/p81lbspILuoOXMtEitFrjE2zb1EtaUq1cH5c2zq0qTDEsoyXGGNfUb/AOF+DU5PDWpgkJ0x/wClv4KxcV+B+EWCAlSHRoOlRkbEhTgkbHZhU1HzrhFotKQs5tvbVpVaIOoukzlJQSCpjIzRF8WikXCHs3NJANouhfMCAx1HqZEivaX/APD9JTpHELlGg6wVOBKSWUA6cDZtq5XEf4f8QdD3kLce7uElblAbSZJkDYMOUVNZHl0qQjUoa9Vq9EoDoLtEkqBE5E1uWLaUXUBSwtCk3bZN1LAdSlJZ20mHaeldKx+E+JtBGq2pYIXau6FvqtHBA+HykwMVyrvsrirLKVavnSTaUQFEKsl0gBhjSSGONI60qRax7VCLqUhR0++RcBF12SsEKGpTSNUltjT/AGD7UXZv2FBZ0qa2dOnAW3NmO8E1wPaFxVtRSoqJCfdmGcAhdtTKS+kxGYrbxfGtY9ybg0K/OtkABOrdBCQSDszhiE0H3KpXlP8AD/22eI4fnKlLSWKyGBd2AO7CvUPWxag9AmgaoJNB6qTQBoGA1Ko9SoE0QKlSti1RqlSgIFGpUqCCjQqUBqVKlAKlSpQSiKFSgvQqVKCUalSoIKNSpQSoalSghoUKlAalSpQZeN9n2rwa7bQsf7gD8jkelc7/APUOCZv8tbbyO3rUqUHT9ncDbsWxbtJCUJdgO5f9a0VKlAarUqUAIqUKlAalSpRX/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96" name="AutoShape 24" descr="data:image/jpeg;base64,/9j/4AAQSkZJRgABAQAAAQABAAD/2wCEAAkGBxQTEhUTExQUFRQXGR8aGRgYGSIcIBwfICIhICAiIB8fHCgiIiAnIhwgIjMhJisrLi4uIR8zODMsNyktLisBCgoKDgwNFAwPFCscFBkuKywrLCw3LCssNywsLCs3KyssKzcsNys3NysrKysrKyw3KysrNysrKyssKysrLCwrK//AABEIAMgAyAMBIgACEQEDEQH/xAAaAAACAwEBAAAAAAAAAAAAAAADBAECBQAG/8QAOxAAAgIBAwIFAwMCBAUEAwEAAQIDEQQAEiETMQUUIjJBI0JRM1JhJIE0Q2JxBlNjcqEVRIKRc8HRg//EABYBAQEBAAAAAAAAAAAAAAAAAAABAv/EABcRAQEBAQAAAAAAAAAAAAAAAAARAUH/2gAMAwEAAhEDEQA/ANxc6Py/UjOLsOJZ+iSp6bcfHsF2Fq+dP+JZgRsiUND01SCRwYCTSsQSSPdxe3ji9LxrK0UBJ8SVhjzA2AWJFe/sOpz6a4POmfEg5DMGz1K4gNIRyQ3dd3eX+O1awqMbxBVeMXAVGXJENsJsEgMQPgOQbLdjoMEwEcSny228mNf6dqBHwARwvB3fu4rRMln6kjp/6gKy4SUBFVV0L56Js7j3ButTjq67KOcV8zMp3MOxUgbuL6YHKn8gaaq+PlIVkZuhZhhkD9Ai6v3WOwobR3WtNeKytHMu54lcyxHcYbJD2nDfuscMew1j+HySCDk55D4RJLGmVrbn/wDNx2P8a0PGoiNynzbKUh5jlA7MQft7myWvuBpgBjeLlmEYKBkyZIWAxjRsEiuaB4otyD/fTHgue8wh2HazwPd4wTlCBwCRS830zqsqkyurDKrziEMZl2+3iqF9LtwRd6X8DDP5YPHkI4jn5kyQTdrQah6m77SPbWqLZ3/EEwTerTgdKJ9oxCx9RpuN4v8A7atbF3rTOdIp3XKynK2bRAAaI+SG7c/qV/Fa8plknHU9CYyLipSebAY+uq3Ae6qJf5GvQsxO+To1IMlDtM/clVtgLraCSNnzR/OiFps2W4tsmTtcZC2MQcFTwTz6argV67vU57S9MAtmFWxAwMcK2CCD83TkcdMjSU6DfHWOGXq5Ie8r27h3q/UGF0PsrXZeKjwRnoQU2KytuyiAptfTYJsXR6g5GitPxFZbcBs2rhZWQJQHIIBPcfLXyK41MTTGVFbzwrKcWwTaVINWQP0gQKYc2RffSPisMe2b6WO8RixzzOV5BPHc0ByQfv1AhiEp3xwBFzVKt5gnllI3VYo1t+lzffQbGMztFjqwylanBLMoN7TW/wCAfxXF6yVaWRHN5iOcRaBnQerdyRwQJa5J7ab8NC9PFWRIFHUkCnql9rUw4PBe+eL451nYuPGdokjxNxwigCyE2obgDn2V3bQej8QgMnmCvVRjAANswAv1e2wQr/6iPxrDyY5amcJl7/6dtoyUINH1BeKA/eONwJrT08q8LKccMcLgksbA/Pa46Pv7868/9ERSn+iEvSg3HqPt2iqtgbA4G01zzoj02JuCuyiclco+kzgmieP/APLn29wBqcEukkdR5RQtMG3TAgDcCC1kHkeyuwu9Jukdz7Ri9bzcZa2ZfUdtX+Hs8L2axqmPsM8bJ5YsMibeNzk3Vmh2LUKKkenQNYuJKEq81wcf7nSwwJN2B+r8fitMyxybJFYZJWoirAoT8BqH/k2P9tYmGF2xGJMQq2LJe2U0Dd0pvlL+/gjRomKRzMUx2iCQUBMbHHIJLemgeDfq1NGt4mkpZlHmfTPGwdBGw2kAGt32DuT7hzXxoY6p6VnKB6kt3GvPfaG7gAdgw93F6S8ZRVeX0wtGzwGzMVPfk1u4IFnaK39tXkW2RXEYqeUqy5FdgasX6r49B9vf41FXC5BQuGylfoLwYUskN3rcBuIr0XQ76nSUo3R2yRBhjekeZIBs9iwI+P8ANr+NdoGovASqR1FjkpDIq1O9eo2F/kHn1HkaczPBTJF02ixr6AjFu1d/ba0dtfdrDx+nthBfDO4ZMcREb/H2ix2FHeP/AK0wJYxDH1JcP/CkowiYrSsCWAJH0xx83daB2XwVepLJsxFkeaKQnqP6tg4JHFMD2XsfnVofA1VkZFxQBPLI31H7uDZHwWIY2DwL40hlZCAzkT4ayB4X3NAeBxRbmyxJtWHbjRgUEy7JMNWTJkVgIjutwDtX8SkXuvvxq0F8K8DEIQRpigDHaM/VY9yTtF917ervrvFPCoyCWXE2MkZO92ADI1/HFCzRFX86v4VnxyiDbLjM5ST2Qn1Ae7aK4XkWNLZ2UjIKlxQpxwT1ICR7hR4+y64PN1pQxNgREy7vJGNsiOQ+puSoFMRf6lAUvY0NV8MwFV8cOMQbGmUbGJK7yCQoJ7kg7hzWlsjLQeaYSw9NDCzL5e9l2RuP3MRYBA9PGiYciq6XKjL5uQUsFclS23+HAolvnnVGd4h4dEka2cDeMUxoCGqkNgAk/piufm9amSQeqT0BKJYWDUTz6aLccN22/wBtIq8YhiBmFNDIEfy4PG6yQKoAVyvF3rQnZgJ0aVhQhKv5fleOb5pr47e3QZyY8fU3BsVSMyXdUTWSyeofxIQG3HsRWqQ4kXShqTG2rjyo9QEqRxZUXwl0Spu6Gmsh36yjrTgrllTWMPUClhNxbsK/UHe61Ph+QXx42By7EMpP0VVmoA2VPY8mlHu0RGZkxCOZlnx1TowF90NgKL5avtPO0fGoZoA0jPPjdPzMRCGCiCfaCSSDIRwGr40eTIlZHkQ5kZ8sjbekt3Z7AkW/HKdhqsubMpkkvOPrh9AiU0DywFGyprazH2Xxopjw8KsMFzRPGJm9mP6dx3Cl5pGBPLG/n86UwJIgYB1Ua4ZVQjFrgHupshQpsFPusdtHx5JUjDbs2QjKojaAxXdQFA30hfvHNC9R4dNKrRc5rqzTKxdkWqNAuALArlCO476A0WSV6CGQuHx22/05/A5BulX/AKZ5OsyfPcxsolcgwK4byV7fV327ueDWzuK05iCUeWYebcNFIH3SqCCK/UAX388VxwdZiT5XQK7M6zj3ZyEDhw10DsAEh/NEVWg2JckkTKWcFXi2u2PxzXI59fx6gfT/AG1Me4z1vIZMhv8A29XaXW788XvvntpGbqhchVGZtMcJRhOv99nHu59VivTxrQeKUTlScnas6lZOoNhUxtwaHsBA7i9xHxoFYZUHQ+sgby8tg41FuxZgLG1OeU+fzqmPkQ9KcrPjmMwRM6+X4A5G5/VZQ0aFcfzonh0E7pjM5zY2RZQwZ1tjxtMgBI3DkCjo+MJirG8wOcfgPXuBIJCk/qHg7SaOoJy82D6h3w19JmRoL5PsJI7nghTXGiFoPRuMBXrOF+ieHIN1/qr3Hi9L5U8o3yXnX0oj0wgPz6qs+4/cPj40SCeQMTeYQcnaQVHAK9hzfT9Xv55FaQLSSRmNSWxypxiUby7EbQ19v+X/AKe96jRTlyrGoD5x3QyHd0xYZT3I+G54Q8HU6RKFjNKFiO7NO6eZCDCq1YNFgPag22G+7i++q40svRgJXOIeCS7iUMpsH1qPa/wEqjzel8Lw9VRFSOIbcuQFeuT6GDjde7k0T9M9vjsNAg8PTy+PtjxiBBNG6tksdtgEgNZDg1y3da/nQaOfJJ05FIzeUiYMES+TyBfF8+oH2/GiZEshmKEZoC5SANtXaQV/I56fFlu4P8a87nYEXRmXpYhjMEBJbJYX02NAtZpVJNPfq+dO5UEAnkdhh9PzUEgYytuBKEA1fpbbW1OzUTorX8EmkkbG3DNQ/W/VIF0Voycd+aUA8899CznlaNeM5WWDna6Ak7gt2RXUAF/iidA8DxI08qHGGrK+Qi7HdyCSCwUk+prFsD21GVFGEUkYJYY7BLkamCt2u/ZV2/NGtAxkGT67VmhtkJAEqcfuCWO443WfnjR1R1lDKMlrySWDZApRsJorX6YugvewDrMyzjnr9RMIuYYmP1GAYfG78L2o16tNY80YnYIuEkq5Cl6vdbqQGPF7ybUA8EaoEITtT0ZnKTgg5S2LIrcbB3cDaw7Am9OZY+nOnRmMfTjIPmQpY/hTdoR8n51nnoKgCJgbR5hSttQFWewPfjeD2ri9E3x9DKZVwul5eIsKYqV2kr1PSaT3AEfGiGZlXeVZCEGSjK4yxz6auu4Tt9P5POgQwemAPEilBMq7sjceV7EjluR3+3voORPArszHC6XmYSPpNYYpwTxXU28Ke1anHzUTpJI+LzPNGNsLcOQLC7uzc23wR20VYYaSQCKRIecMrzOTuAPClgbIIP6mlsrAFTMkGMZmXHYg5Bptvyfhdpog/fetCHJUQw7pcco2I+xhAdtDaSQCeIgKtLvtoOfOgjlEkuKSsMTlmxyQFHyRdlexUDtoIcIFk2R4qyDNBC9YgEk3uJB9139OudE8Oxo+pG6LjK6ZM3AkZvcCSR+WNcp9um8jxNgZ0WWJHWZAT0DwWr3UbLG+GBoXzoS5ILp60V/NlQRj9yQbF8U/Bt+xGiB+BxxKmL0higqJRtDEiuN2zjkcAH8axoRjiFFCeHhehIGUSsV27vUA1cpu22x7HWt4JKWeAJIoZZMhDtxdu4g9gTWyuQTyG0thZTNEhErcRzAhsIeoqfdQbger2i91WNCq5RhCSenC6Ix4t1yMPSGtQfwgO6m/P++tFxAJnNQFGmhNl2sMVO00eA1cBQedJ5eWzI7qxAOMrbThbj7gLokFhfPTqxp+XM2yFwaBlgDKcf1AkEjn8/gkenQpOFkPl0ZcOjLOEKyMebI9PNuST6hfpv50HwbEi6aApiKfKuikTM422SF3WCVIu3+NaGPMyLASyurZMiAjGojlhQFEKeLLGg39xpDwzxShEC8fqglojEKAAE16TdKKNpYJvUKPlYCupG3GEhxEUfWdbAI447IB2k76NHgJ1ZXBxxKciOQgSMbIAri+Gu/TVN30tn51RmzDzhhw3lSwq+Pzad/pjnRhkXK6b4eos0Avy57kfu+W/a18djqlAnwoaBQ420rkq69U1TUTRH4IF9tmo1bE8QVytPjghsrcFxjZC96uiCAafvuPbXaIPK0dsBNArjOXnpE0xYDbX/MJ43XXOg+H9ARwpFLApGRMlLj0GsPuRR8MNvJ7Gj/bSUTSdRGXLUDKFN6R6bqx+Y/m++l4BkOkYZc5D5piSdvtpjTUaEV0ARz7f51GmRA8LQjbkQENhncVxLDBW5av+WD9nfvoubmRjqyCeHYBjuVOJuK9wLI7lqIU/bokEeSUUkeJg+VYe9QdwurHI6xBsDtxo3iWLkFJnB8SLdOEBEkQG/u2buLtfXf541UH8PmCsCJVZFy2BAxwtEgnbd8NyCZPnnSr5qjaoyKBjyQtYw7oeT3qk+V43XenIEkDh6zT/VksplUgKVNWKB6IugAbsa5Y3Egfp5rKUnsNMKFt2r93bYfgamqz5c5Qjq+RIbw0bcMQGgTw9AndfbpfGnN/1Chmm3dWAhhjqLsVRJ733Ld10s+GVQqIcx1bECf4gXd3QJ5Et921LYjCVh5eZkMmOQ3mRVAEFttD0qG9S/cdAYsTf1MkOJMg8YygkbeV54O2+Dfr0fEZpIptr5QPl4z+ioPZuQD7mPcofbwPnS8nh5YqrwyWss5U+YH3A8mgLU/aCPTxq0GESszGIo5xUWjkcEgEFeOFYcW/zeqBZmU6vJIF8RPrxxsVBQJtjXFlTVOb9N/GihpBKrBc1lOU4KmgAAvc2L6XPBHJIGqS+HHeXWGLeZIGN5Bohe5AHFqQPT9965fC6Y1DDTZEpe579LrQZR+TyNn299AXHjlWKA1mlWx5d1yLuVjsrdwPq37a9Pe9CkgnCso/9QYdCP1BozzYJqwPXVhgePxoOP4WBHCnTxgvlZI3BmJA55VTfqW6PU7ihpDxPwlWEn08TacePg5DL6kIIHfhQQfWPd86D0csctzoRlFWeJVYSKKAAtko+2vdYv8AA1zwyMYlbrLWSxLDIXlfVVg3cZNekUe386zMzAi+vuXEMbZEElmVlPAU2efSwA4W6ah+dMwYEX0hJ5ShlSSJTMSCxYki+7kmyvYaAuBDMXhVxOtSTWxyAQQTal/TyL9oFV86Qix8got+btY5u+UtsS1LdLRar2nsPnTvg3hyjo7xh0HlIMZY0XPJUnuSR6vxpAeGx0m44BGyYAhmv1cgDntZbce41Kg+RFOyvSZQIxVArKA3PdEDggSVRLng60cnzG4skc5YSRekZCgFa9VWD6QeGW7PwRrDysKIrIG8h1GxUBJZwCoPFn/l1VN3u9aOUEM8p/oxMHg53spJBNbgOx59Io7vnShqFJQ0ZCZn+IfcOsppeaL/AJiI9oBscX86DhQ5AKEpnkdKQNunThieNwoXJwNp7UedCbHiAh6YxQ3mWIXqMFJO4kgD3NRNoeO/40p4Zjx0nSGIUrIVgJ3ahY4H+427j9h4GmDVlxZlU7VznHlgPTMlhr7AcfV/J7aIYXsrszQvVjphKCKoDj/p/uvm71jZGOOne3EEZwwDc7cc8C/2bv8AN764pHbH+mMZbGN9Z7/3PwDXYX6650GqomYruXNXb1+8q8/tvj556fb+ddpdIYVkTf0L35BQiRr5I3d+/PcX6NdqAYKkurABTmKLGY3cfjjgVVw6nBlBihBVNrZDcnKLVW43f3cj9P7Rf41WPxFbIPlSvnDGKjJpwp5IqhJdWe1XqMbxJTBit/TGOWSSiIiV37WNqK7n1WT8XorOMEfTVmjjSQYjUpzCRtJ+WPJu/wBWtH8VijYTrsxxIIoF2nJaO7/JX2VQpvv0LJ8aCw7pDhkHCWRSYSVK7uQeL6fPA738ac8T8T2vPGRjiVGx13NAWBLmhZ280a2kdvmtaQ1ixoZdyriLJ5slgHJJISiaH3iiNlcDnQvDsKPYTGuF6o57CyMRcjC+e208Wfgiho+P4izSRjfGrnMdR9CrChrAJAp/SfqdiNK+G5DvD6GQHyz7gMTbyGIsKe6/9M8nvoJycEevamCR5TYwZ2v/ALT8dO/u76rPgx72JTDETPjketrLKD/PDBb2/n51fNzyqzEFgFxoyR5ME+o18H1CxfTr08acx23SuQzbRLFaHHUbQE3Vfz7uGrjtopVcRFZQWxghypWU7mBDFSPk8v8AuHwBoGB4clSdVsUbsJELx7uKBom+8dHj5OtyKFhtO6Ur1ZDSwqPih+a73uq21n48swWQF8og4qlSMcLtbnkd1Zzx9P4r+dBnzY0fVap8UTXiAnYd3pvbf8t6dn+x0Xpxia1lhDjLdmCwkknpn09hT0GJPauNMyxSk7Ormja8HrEQoiiCO/KnuTxt030JS4BfKBGQ5BCKoIKGlPJ9APZuCTxoMrwTomLFaKWO1x5BawmmXjlV+1eOV+ePxrJzI4OmxE8CouEFZTjluAw9Vd9m4ezvr0nh8Exjx9zZgdYmJLIoLEdtw3EK/PCg0a1l5MOQYy4k8R3DFVdvRXcWsW4Bb313TtoJy2j2ZTJJF0jNj7lMRNcLQbjliKo/HH40TFyk3xgypIn/AKhIoUQmw21jtB+HF8v2NfzpjI6o68oOePXA3TEY4Hyq82ykim+V+NPLIyuCBmkeZIYHnuPngERAHhvyNBk+EDpnCUyBkMkp2jH23uuq/Z7DfHJ1mRSgKq9UkEZXTPlfYAaoj+K/+etvFyJFfGIXObdLIr7iAKB46vHC+q1IPNaEMiW0A8/T+Zsl1GyjQvj4obO9g86IROWyxuHlJHkkIcYnAJPDV2I5/SvjWpnSsZpYuoVYSY4DHG3V343HhiasMD6NKCeULLXnyDiqV9a2GJNleAOrfBvjTecZR1QPOlPoMrK6cA8MF47Vy4Ivji9A5izB447c7jMTuaDbbFjQAPYjtu+e+kfDZizxsrgMFyO2IRuNgmu1cEArzvrTePkT7Srrki8kpuMi+3d3HHMf4+a0HwyfId4t65qczCndNpqihYhf5IUgVxzqYKZEcmwslKfJjg4m43Y+B3Ud+lV66KeS5HpTH/Tts8qQ1HvZr1EUaoej51eHKyGRaXJWTyxb3IfX+Lr9Qj49uuy58h+q4XLVgsLBdyAGzbBT/wCG/wB+NFM4xYbtzWoeccY9UeK7n4HJI4f+NdqcNpVk75BQyyAhpB6RQ21/pH2/3vU6rK0Ja1bdnf4hxRQCxyADQvp82H7mhzqcFWWKE7s17Lk2oDdj7gAKr4/JrWdHjhHi2RJ/iZCynKNAG+aqmFEkR/bqcKBejCRGvBlUjzF0Cp53fd2/+N/xrLQzxyhGUHxBh0FqghYG7sWK31wVPHGi50Up6iBs5RviAdCp47NtvjbXuJFj41j+IwRiCT6MTIceMHdkn9xobvto36/u0bL6e6cGOAxiXH9RnPJ4o19hA7Lfq1RqpHIxVWbMAGSxBLIPTR4ar+ldUe/a/nSsbSsnKZyHoScmVLJuh+R1Ksr2Fd9JnGQPFuTHCefcg9RiQSG5HyWPFx9hz+NJ46xbdsgxkAxJdpEjH07z3N8rxy3cHjVGxmQSsJSvng/QQALKgJPyULWBJwN1mtMyxv1ncDKJMkXp667AKJJUHnZfDDuTVaxfG1UrkiUYqkYsIBYkA8te/wDCc8N886twclheMJ/MQj7iT9Nj2+G4JA7VzoPQQyEFTscgyODunHA+CRXI/AvjS0AZY3bY5+gOPMBiWJJoXVNfG75/trPwTH9J4mx1ImyHYKCRxu3EV8i/VfbmtZUUgEOQ8bYpTyUdinI5vlhV7L7Vz30G7NjKW2ulIJIiD5kc0OTVA1+V+7RPKetA0aFRM7BjP24oGvuUn7ft76yGZRPR8uYmzVobG3Cogf8AbqeofxQ0XHZd2MrtjHccnaVRrsEAlePg+6z88aA+LCAkQ6UAKQOVAyie5FKWr1Cr+oe2qzRvTAxpuWBRQzD3uiLPYgEfU+7SfWjEKB2w+cMspMJC7N1/N1Fz273qPFpo7yAxwd6xxAl42qiRwxrkcqVr++genxywk9Ee/fDx5o0dv+3tojlfv/vrocVRKHCYwJymckzE9gKYDdV8m0+ODoXVVsiZQcXr+biB+k1khbG7gfUFEgjiq0DDzkaWAq+P1BNksagIY7O+z5VhdMTe7mtA14RhqDisqYqlZJnISUttuvZz67B5/bpJMIUjhMBQYcguOqauRju2m6KH023wdM/8NeIK5w+m8XUMMsnpgK7ha8pfKqb5B5PH40nF4lujV1aL/BlyBiE2C1EgAXsJo9PudEhmHwqMRSqowtr4scbL1WoiyaJB4Wyabub1pZnhERaX/CMjmKwzMDSAnnkgMA3FVfzrP80elO67NvTgUoMQk+rkgj7hzwK9PzoniGXUklqrIcqJQnlbPtJ9R7E1wJOw4Gg0BiIaVxilPNFweoeD8Gj9990uhpXBxgTFvTCBCS0VmLFdxsV8lTyS3xqYcg+kcMJMqWtuKeCoIBI7Bvy/ZvjvoGBIUih3iKvLyGxikAD+FPtXvaE2b1BMPhYESgriKy4hjXbM1LySBffZR9/fV28IUvKf6USFcYWJG52H7hfFGiD91866TJVUbcIyBiBgwxSQB3F0TaUaEY541XKy13ZEZeJZQYEDNjWLNBb/AHckbaPp+dKH8DDjV2ZPLAvLKz0xO4kAdvzQO4fGp0tBm/UU9QA9XINDH5bbz3sEMK5PO/XaVCwmiLxESYquuTMT9IkkjlwvanAsMTq+AY+jjCObFACTN6Y/S3prcgA7AH1fnUxeIyu6Lvy7XKlRrgADCmIBJPpQVQkB9WmcfNlaKBg2SrFJCfoqNxChhYB9J70AedI0zZhB5eTbPCqnHgV6x/TVttJA52NzS1xz+dFzHRXlYzQ9Np8f0dEkg/tJrlmHtavTqPEvEpzBLIr5ylYYDSwqWty1lQTyxobl+3+dHz8mZZXZWzSOpj2ixAgBrsA9ypqmPJW9UE9CmJmnUo2Y9fR7mnG0H4YV7/kKdYUEsKQgPlI4OESrjGql3XvHf02a2fnXoVMvoYeaI806sCnIUhwL9VhASCGo3Q41h75UiZb8SZTg2GCWQxN2Kq5e42dq0Ro+I5AHm0ecFlghHMHt9x3HvuVufT9taq8l5Qi6x6i5CKQMez+le3eaAPpJ33wDt+dHzN6+bUjMZelFtZSDRo8x0bLc+q67D+dUfEdsoqfOBVyFYMZR02BiIrt+mCoJH7zoL42SXjiIlk37pmvoUWWmNbSeCLHz6q/nSHnzslkWXJG3GiJXy11uNWF3AsTXKfbfzrQxwxhhVlyQ6rKdxlAZqB9xqiST6f5GkcIOVkesxX8tGVVplHIPNcECQgDdzR40DaZBWcHqZLb8p/QIgANqj0seeBdh+Cf7aaQEFSDkupE/2Djn8/DD7R93zpOKPbMrqsxvLfcDPaj0fgj9LuAvwf8AxWSmAkERIbzCspmHA4P+xvjaft0UWdWVKvNo4vDLHvrkG6A/U+Nn40j4jA/9ShlzKby4DDGB28gHaSSH3WC1+yr0TxSJdr1B1EOKvtyNp4awouqe/v1OTjIonQJkAEwepcgAUOPSe4FE7hXqo6B6Lc0jKTnX5oUWjAHAIoH/AJZq9/ezoGNueSAn/wBSBAl90YRWo/fxwefTyN2ghQ0wVoZKGWaZsn0+0jdQHMfApK7m9A8PhjLxXBKjKsoUNlCibPuoncSSdpPt0G3gQkmG3ztywEAMPcf3NxQk/wBIrWTk9bplw/ie4Y3CgLuY3W4A/wCdXO3tWmPB44rxwYArDHYLvyAxAB4U17m59/x+dL5EOKEAkxlvytV5gWUv22WFn53/APnRB5uvUzX4iDugpQUsA1eyx7b99n81pzInkEu5Vzzc4G0FdoAAPyL6Rs2e9g6SlhgbzNY6Bx0WYGetxA9NUaWqHet386jISHquwghMvmYy48xXrA9LbRwDfGz50D+LvG2/PsC8tlmXgdgGquPlP/OjQJIsac5zBoSLLruB72eOJP8AxrJg6W5BHjY63JkBgJrqwLIA7l15I+2tcM6EwxHpwlRjuSoyCaUUCLPcXXr+NTVbEwZVc1mkdFfbILvk+n/qfnUEn1ptzdu6Mbupx2HIP7f3aSleLpTMscDKIEtTNYqiRf7QDY3fOqTxxbmDx45jMsHqMpPPBB23wR2Cg+rSBhVJdCyZwKtPQMvB+fV8HsenrtZuHGrGNpExlbbkUwnZqs3xyLBNkn7NdpGU7AXBaCZdmVIyE5ANnaef+xqFL8XepxcNelioYnURxSkHzC2LUcMfuY2aPYHSzYib1GzE2ebmKnc17itWAD7yaDL8DU+GQIEwkkGGAIZwu0s20HbxHfLJ8MfjjVireIYKNDKojbcsMSgDJCswB/PZW7W1+rUT45E0riE9Qy44rzVAgDkha4APBT79KZ86tHMrDBJGPCQCGorf3D4Wq2nnTM+SvXZGbEMwnxrsG9xU18ctY9P8aKcZQGhZY0N5MrEGf2im5rswq/R9usyKFFhlIhjZfJqGvJscm6J+Ka/qfOtXq7pICDjiTzEwIKE8+oHZQ99Xuv8AnWeuREuPIR5QRriJvHTbbtJIoiv077Cr/OiL+JwoGzyIYXjKwqW65G7uRYv6dD5HLaOsMQy2DJj7DlJsfqMW3dI87d3Bqhs/Hq0PxXNVWzmWTE2BoAwaI2N3bqUOT8L+NMDKjXJYl4NhyVAAgp93TY8t2L7fuocBhoK4hQxQKy4tATlCGLA9waN2QfusmtIQRo0TqyYiyDGiCruYimJpWN+2q2n551q4G0RxL1IjG3mNhWGgKNcDsAPn92s6PJ9Lo08PU8vAQwx+1k0xH7TdKL4o6BmFlOQjI2Ksnm5boEsW2/H/AFKvctdtESRSoZXxgxbIMgo0Qe9f/Q3321GPkb541Em1/NTL/h9u4gA8MeQR8v8AdehY8rukZDybgMksVgADD/a+CL7ffoofirRmN9rYexsVQ4dWo+qgSR/l2OPmz30D/iDHi3T8YJiJxweozKaUmtwugQu7Z+edG8Xduk7AyKRiJYOMHB9Xuqxfx9P476D/AMTZEamVixQAY29Wxw3JZtvz80R29Ng/OgZkxYzNTNhMnnA4stuBC0SBddWinH4A1TCwI0eEXg3eQE2lr9X7QTz6r3/jQsiUeZVjKWQ5pAj8vZvpqdu6+DRB6nz2+NU8MnUPF9YsGOSUrFqua4J7FSL/ANWg0PDtinFV2w76EoUoGNdvZfdAb3fPbS2cECIkjYQrDO0PG1Ad+3zFV389tG8LmasW5J3V8eU/4bb/API0x2MP2fN6nMeUKAsuZRwzWzHvn4b3e8c/T/nRKvI8Yjyeo+HuEcNnYa4H38XVEba/Oq+JyIZXUy4izeahvdEbuqA//JfKntRGmI9+zKjY5Z/RCuIar0jlLYhx+T8cj40XOxJHdk6mYoGQhLCMEEbQNt3ynyX7gnQ0ljTL1YyJcVW6+QCBEbbiyBwKcAHfd3pZJIhDHtbCAGHL6ekaIsWVofpc2RV3rURZC6bnzhU0xsQhQbAIBsmgOysPcdRTmOM7/EQy47j9Plq43FSv6vPCCr540RnZGYvSyXV8UAYURYdEmlN1vA7x8HaO9E6tmZkaPKVfH2eYxVdTESwPBANCt/7D8ca1wjN12EmeCYU42A1xyUBHLn7l+NEyATJI4kzgRJFaBCVoclVsco3IZvjtxorG8PyFuKNngdSMsKVgIC7WCmuKFH3dt3xrtbOCpR1ts+QEzXvFDuPdQBG2vQfuFnXaIxI8odSNd4YPlT+lcW/aAptrpWG4Hefd8ar4LkV5QdR2BjnYDywT5Fnv6Ate37uNaEGLkCSI/wBcw8zLuDSAALVLupf0/lPnteheEQZKiDemcwMcu8STLYYkVuoe79pHH50VmSkhZB1Mhz5WE2uKp4sUR6juJ59H21o2Yj+YKGTIULlQDd5YURsZdofdyL9Rf7e2i5WLk9KVennMOhGVZckB94PqVfTw/wC5uQddPizNJIhiyxGMiIiRcoAFNpBYDbYjAALL8nnUI0I8hpPLgHIVxkShvo9yu803NKOBTWQe3zpJYpTDIQcsEYycGEWSDyQpaix+V+NMYuLIzxdSKVKyZXtsmwBztJocoTVJ9uhReHM0cgMLK/ltovK7kE8bgLDUb6mmgnjIb+rkUZoIMJKRxgk1zSfLX2b8fGmjKwyQ4XMpp6Zdo2gBD3+RHyfV+RWszPwiy5dweowxUPM7Q5FhlFfpkcW33f213k26+8Y0W7zKOT5jiihtttkUCWXp9ux0GhGzhFYLmFWE/p4BBJsX+GHZPzzeqxIwSRD54qY4wGDLf87SK9XNMNLNApS1jxh6skMpmNUwPPejurn9mk1xIhDPceH0Wx4Q9ykihfB5O0Dmmsbv7aqtpgerGDFkkCZxuacBQKHLermO+FFcfjQnAaNA0U1gS1/ULu/ub5J52k9v40m2PF1ItwxSnnHZTvax6SrFR8vdApfHP918tESJEc4lf1RiPqA/nm/m/Xya0GvmxgrYhn3DHC+iYBjz2936g/d/vofikBZpG6eaHIiFRSmu5NoB/Ip/yK1j+LwjpoJEwy64VAsWUEFhwGv9Oh7ufjVfGYQZJ1MeKZScYNcpXsT3Abijt2ivVeg3ZVPX6gjzL8wLXqen2fj/AJfJ/wDkNZWJC8bRbU8QYF595knHpBoeoV7a5Su3OpXFQ5DskWN1POgt9U9wnuIug3cdOv50j4dgIrQmOHCH1Zy1SkkbgPaLo7l7r9ukGt4eaMBEU5HRk3dTIXg32cVy/wCGHbnQHxD0kHl5GBxHVlOUOCD7d1cvf+Z8aB4FihBAEiwVXy8wYK5NWfUq8nch4LN8aYoCCPYvh6nyjAqTaCiOAebiurP+2iGoYtiSgQDpmKGicgHcR/PBUizbfdWnMvGiPVDLSdaJg3WIs/kEGwK52/drLmdTDlU2DsMUQpvbtI43jsFvdt/PGn87IgHWDHFZVljItRYPddwr31e3QJ4yHqRrIkagZE20jJYjbXcruFgtXoPsvS8Hqjh6kcAYYsv/ALkn8UNwa2Bo/UPt/udOxybSgdsI/VmAIQ8Gh2BHuut3OkPMR9OFT5Eo2JIU9B27e9Lx+l+f9xoHz6kyEKQq648f/uCLYgghmB9FAD1/d31XIhDyykR4/UE8JNTsLIHcge0g/wCX9+plyEEGRvbED9CE2YyVK0QN5q2T9tfzqM7KqWVDJiLKJ4OWia7bgbuB9Qn2HQHxEXqo8aYxFzk/WLd9vYXRBHf9nb512q+E5KM8bRy4+4eYPohIJphdfIrs/wCT212oi2LIodNkSX5iQG8i6AHurdyCPs+3SvhyqTDtij5ScN/U7qurFc7ieDu+zUeHZ6tNGqPjBxmSpxDRJokhTQp+DuJsHnSv/C2VGzYoheAMPMrUcDLe0oTtvsACN37iBWq0q6RiOSo8XZ5aMkNkE3R4BN8KDY6l+rRZFhBbqRYvS8xCQTOeTs4NfBC1SfI51m48qNA7JPAq+RUtWOdoUGt20i9nHt767LyIgsreYiCNk46geWJpwm7b25ZgaDfA476D0KiMzxbkxAPMylGs7gdvqZQfvJI3L8aRw0UpIX8ireTobWJHNkWe3S593fvo75UaZcQabcJMuUJGIPkIoZd18EXu3fPb40t4dMuyVeu7r5MEN5dVqy1N7jfaun/H86BzxeNAmWJGxFk6EKlns3W4fUHFJ+3886BAwOU4EmKJRkrupDvsoavj9Swx/wC3R/HHYJlK0s53QQFXGOG2E7xuHq+oW+UJ9NfzqmOjtkGPfl2uSlt0gF4jPG7d7CRe/k2a0QLHCGIFJMdXVsoNsiJHN7uKvj7+OdExHULkSieIw9GHcvQNKK+4gcq1EgfF6JjxSdEKTmdRXyTv2BSfdx3r/s/dxqSsrQzlVzFdYYmANBmNchLNF/T6h2BI0UPw6lfH3zRyKZpyAuPVkED0mqVlPc/cdGyUaKCMvMoURzAHy10xog7b4AANrxusaD4fDMsmOQuYR1p94dlAA4C7/wDTXKVfbmtGkimMSqqZA6iTFiJAGRjW3+/HFXoBZ08eza80RAxlppMextJBDd/Yf2DtxqPF4z1JFabFV2eAAyY5s+4AH9xJAKkHijqniMEyKxVM10OKvsk5V1a6Ar9Q83/GmPHY5izIPOhQ0DB4yGBBJDCz8C7bixXGgBkOhmFTYol84TRgO4tt9oPfq0D6q7EDQ/DGUvCUnwhsmmJCwWSBXCnja4FhzzejZAmkl2bc9QmWQWobSpWwbIrpCqDDmzqo8wWh9Ocu1577U1cruscAkUpFX86nQbw2eL6GzJg9EEhYRwCmUV6lrsg+V5vjRcOWNo4mGUpAgblYFCsL94HwvI9N0eNJYGNlMIiwzkcYkgO5lALgmtw5qUg8Vxohxsry6+nMWUY1bestswbsSVI6m0nmqq9VKcWNCkrLktykanbApA54NAc7vwe2iZzRl5iJ3U9SMbOirBT8L2tt3PJ5HxpLyuT9Rryd5eA7TOOAK3hSU4Fg7h83xo2a8/VZ1iyT9aIbVyAFK0SWojiOzTLdnjUDy5KhkIkkZWllNCAfAogmuNvHNeqhpMTkIhRs0qcd2H0Ae9USAPeK4joXZ1GHjSLLCdsuwPOH35V0LG0sCPVY9oBG3Sro4i/TkZWxWtWyhuVrJon99/5gJAGqjTkSRI5VLZZHSiphEoIPNkCyCTfKmttaX8QjmueMSZafViCv0lcKOzbTfqU3ZY+3+dVyG2LKQm5OlCwPmKN2QQD9pHyezaHnzbXmVgpjE0AD+YqgTya7qK7pfq0WtDBlmd0vzindP70UA0w23ya/08+oXrtZ/hXOwSIqv/UBT5gtdMO54s3dcenXakKpgy5DTBT5wAZ0i20YClNpI5+IwQKk7kntqfD3yS0KMcwFTkgsyLTFSNlkDj5217vnQsSIGZQ8SqPPOQ/mL+xhdfIND6fxd/GheHxKVi6kcYYJlMP6ktdsPn7rIPq+ztqi0TZMkDf49XXDU8hbZ7N7b46tAWvYa6cZHqdR4gT5qL0kjgbLoWP0ySQxHN3qjY8TRTAxw7hhxijkn1LZNMR7RVVL3OmDAhkJCQdQ5URcdY8MFJUgfmwRs+RzqVTIjl8zG6rllPMSllMg2ABFUBgR+meWWvkHSqQSBJU6eUynFoFp6tmZjQNWJBVbvxpjHCeYjKLjhzkTBvW27cVHYXRJXutcazcKeJY5SiYYQYRDje1VuYEHiumGv199Bp+MI2zKGx3R4otpGQEP3e01aNzyeb0oMYeZp4zsGSpR/MiqMdXt77eF+n+TeqZDw9LKYDEaNkx1YNvqqtA/HAFmq78aI0sKTjjEA82oX6bbw/Tv5BAl2Fa+KGqJMa9AI6w8HI2Fskm6vjdwaP8AfZ/bUwwRmOctHAshxoe0xptoNAmuAP3/AHX/ABq3mokhHUbFMe7I2FYuOAb4Pz++u/xpWXxuMQzevHWsSKQMYSVCknbYI5T8KORWgN4XHGGhMawbhlTCuqWpzya/cTRtPtrQJJoQF2R43bK3DqkbQCC1V/az9h03g5QkeICSASebkUfQqyoYMF+Q9qbfsRek38QFK3WRSvmi4XEHqCkXXIPpv1fv0BcpI9p6awFTh8jrsvF9rs7QD/m9+dd4pHGWb0xsh8sbGSUINtxXNUCT/r7fGmMnMjreJUCjDLODj3ak1u47J+U50t41kR1JT4wUR4+5ZIDwxY7Cdo5BpgvyD/voDTxIZQrRx7BlWH8yf2dyoFkXX0z2u9Jx41NAOknplno+dJ5IBBPbeC3AU+y9aOTkwmU3JjmPzKekxnfv2E/7dTbVH8f21mY2VEDjkTY3TfKmC/QYHdwGC/AezZJ4OnUFxccFYVaGIN5WUAHKLd+y2D6r5Bk+3QXxoxEm+HD3DDZQDO1Vu9pa+Vq/qf2rTPg0sKphqZIZAYZyuyAqNvF7AQdqj5B78aSOSBDGOpGwOJIwZcQsALsUKraKI6fBN/xoQ4uNGd+1cMOJccn6jHsAFujwwNbRXq76b8SVTM/GIJRkwe7cCW+CQPvB9o7H50qrUrh3va+Nbri0D/8A27BseytaniGG7SyI0jBhLC+846kVVbd1mzYvf3X8aBbwqSISxmE4i7TkNtUNuBBF1/FEb+ODWgQmNEJiOGAmGdwUNQU3/HEV86ejWTzEQDygh8heYAAxJDDm/TXIu6fQIzK0DSJ5gOMTt0QCzciwpI9Xf0HjvogWRLGI5SrYpQY0G9ShqrNbiP8AL77f76nIji6mQ27FaI5MIcdM7gRRG/iupyNp7dtO5qSssjIMlHGNH6Qg9Rs3V93rgp2FitRlmVWyJFXKvrwkxhB2NXtPdk5Nt3HNdtAt4SyBIxJJjMreYIZIiB3G4rd9q9XPJ7anXeDSSL0lrMdT5hW3oF2lSBbUBV1a/DAnXaAuCqdSMN5Db5qUptsncQbKjt1SSdw0HEKAIT/6cKhnKEAmgTfFj2GjvI+dNeHqyul9VlOVIKGLtq77m7A+erXq13hkLhYwxy3+lIpLY6LzfegPSRRpKpgb1GgzIhjn3Ng30Ixey1og8PxfTr218Xo+LIplZd+JvE6A7YjuJCGr4/UBUkH9ujQRSdKZCcsjpptYxICKH2gcMT8qRQqtFcMZKIzQBMpBG3abFdx/ligSe4J71qBDDzN80W2bHLdSYsExjZK17WJFFQQGJ93xpTFyQYmYSxcY1krgmuWNtVglLr6ffub516HEHqG9csU7Ab3NG+bNGto7KdByFFELHkH6bbW6xUkj4G48Mb4P8aBDIyGAmdZZAN0I2jDsqDzRr3323V6PntozTyiWw87KcgDaMUChtJrdf8j6tfFaHku1TN0pN22M0coC/wAhfhSOL+DqWc9S1iJbrgENk2KK3YF8r3Gz886on6uwEyZRDNNVQCxwQti/j4sevSx6vSlXdmMTBFTiFQVJskqvILc+pD7aGpUAIGEQovMGByTwKajZu7rgD23/ABpdgBDIBGpQ46G2yjd2eN3dSCTbj3aUPRxSOYtzZo25DCyAoYG/f8dMVww73/vqxRyqgrm2OsL6gUn8bhdfnYdZ8aJ6VaODZ5s7SJyaBHu72WPH0r0WSNGiHUSAhZJgp6jVdMDbd+ebH2/21Q7kQSNzecjDGI9LKfVfejf1a+O3fUeLGQtIyjNjbppQRVcWWPK7uS3HI+BzoKFKUVCCcUVtlK2PiuO1dpNKeNlVV/pqWECV/U7Nw3f/AECKB3fPbQPTyS9V2HnaEyDpiJaoqRw3crZsuO3HxoMbT7kO7xEg5DA3Eg9NVTEURGL4k7mtLzkCSZukN/Uh3L5qhzyaU8KB8r92qOib1IgVj5rkea7dqajxt7/S0Q94Qkw8vb58gIlD70VPwAXAPpI+2u9nSsMeQIlAfxMkwOSdqbg5awSL/UFUF9tHV/CoIR0GSNBTSijklqvvxyHsfH2aQhgiWBNkGMU6MoIfKJHcem+eCa9f2/30U9mtPsmS89aMQWRSlkEU22zVUbaxY5q9NeK47kyJ/VbDJFtdJVAA7Haf2821i+ONZjQL08gLDimMiArc5pqut3PprsK92mvGsaPdPaYrxMYCd7lTwx5Nn0lftqtx/wBtE0xjRuZl3DKWpZqudNrA0VJAHK/CDuOb1fHsogcTlugw9U62TXzXBcj7uw1THijWVA4xR/USlCCxPIFkA/ceLX40BWjqBWOCfozCMhWIoft/Kfu54saGG8qK924TBvLj25C9/mr/AMyqtu2q5MP67iJi4EbBDkUGI+EHIXkUfg6Xy5YWKrI+Id2G20tG3Kfx+Yvz86tnzIEnLtihxFCQWRgP4LHuF/bWoIxMdQwqJiFmlu8lWFFeTX7TZAXutfGu1TGmj65KeVDLLN1dqNuLbF3dh7iPdfxt12kQ4plErFUyOMhRTTjaUKm2Ar2Ak+m7sXpbw/rCWH6cuwmYOZMpTQulsAeqxRWj6R312u1Gl4MdxiyrQZzCBT5RLbhf+Z3U2feOT/bQDCwZr6PT3wEFsltxFeqx8cXS36yPjXa7VDkGMBIodscr5lytSMTRH4JosDXp7D40scJFtWkwx9KYKeeLYmzzyvPq/B12u0wdneFK5l3S4YZo4E3FTfpb7uex42//AL01PhnrlhJjBzkI4IS2ICkEH/qd6P441Ou1UJDYY42EuOHDTsxERIIIbdt/FWN3e+dAXp9CURywAeWjDL0bWjwGK/KcGl/867XaKagVF53K6Pl0FGP2I7D/ALgo/UOryKTApDlozJKRUPY04HHPIPN/d2+ddrtEByyAkSswo4jlS0B4rbRPHpUWR0+5v+NA/wCL4CwkSR4N/l1AMkLMNu/m9o5U/AHyNdrtAPxlVLz9R4BKJcdS7wsb29gTXLWbUjgXzq7MrO5Lw9dM0eroN3IoA/8AU/1duRrtdogvgLIRjdKSEETS7dsRAI5NLYsMBW4nvrPwSvSj2yYyhYJ1ZRjMAQpFkLVhBY3Ke9CtdrtUGSZamEckQHQgbb5Y0OaUnimF3tFWt62fEn5yJFZQv0gV6G43dgNXLXfHHpu9drtZ6Awysk6guzq2S4CjFraNo43dgfVfU43VWqYEcqLjgyvICkwsYtc8UeDSV+0+/Xa7VXDOFLKEgtp3Rsdiax9vPB5FnYfxGRz/AG0GOSZUl3PkOBjxFT5UGm9VkKCd5PFx8ba/nXa7RFwJeuoMmWNkkn+UuxxsUjmzQFEAgjcSQe2u12u0H//Z"/>
          <p:cNvSpPr>
            <a:spLocks noChangeAspect="1" noChangeArrowheads="1"/>
          </p:cNvSpPr>
          <p:nvPr/>
        </p:nvSpPr>
        <p:spPr bwMode="auto">
          <a:xfrm>
            <a:off x="155575" y="-1143000"/>
            <a:ext cx="2381250" cy="2381250"/>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098" name="AutoShape 26" descr="data:image/jpeg;base64,/9j/4AAQSkZJRgABAQAAAQABAAD/2wCEAAkGBxQTEhUTExQUFRQXGR8aGRgYGSIcIBwfICIhICAiIB8fHCgiIiAnIhwgIjMhJisrLi4uIR8zODMsNyktLisBCgoKDgwNFAwPFCscFBkuKywrLCw3LCssNywsLCs3KyssKzcsNys3NysrKysrKyw3KysrNysrKyssKysrLCwrK//AABEIAMgAyAMBIgACEQEDEQH/xAAaAAACAwEBAAAAAAAAAAAAAAADBAECBQAG/8QAOxAAAgIBAwIFAwMCBAUEAwEAAQIDEQQAEiETMQUUIjJBI0JRM1JhJIE0Q2JxBlNjcqEVRIKRc8HRg//EABYBAQEBAAAAAAAAAAAAAAAAAAABAv/EABcRAQEBAQAAAAAAAAAAAAAAAAARAUH/2gAMAwEAAhEDEQA/ANxc6Py/UjOLsOJZ+iSp6bcfHsF2Fq+dP+JZgRsiUND01SCRwYCTSsQSSPdxe3ji9LxrK0UBJ8SVhjzA2AWJFe/sOpz6a4POmfEg5DMGz1K4gNIRyQ3dd3eX+O1awqMbxBVeMXAVGXJENsJsEgMQPgOQbLdjoMEwEcSny228mNf6dqBHwARwvB3fu4rRMln6kjp/6gKy4SUBFVV0L56Js7j3ButTjq67KOcV8zMp3MOxUgbuL6YHKn8gaaq+PlIVkZuhZhhkD9Ai6v3WOwobR3WtNeKytHMu54lcyxHcYbJD2nDfuscMew1j+HySCDk55D4RJLGmVrbn/wDNx2P8a0PGoiNynzbKUh5jlA7MQft7myWvuBpgBjeLlmEYKBkyZIWAxjRsEiuaB4otyD/fTHgue8wh2HazwPd4wTlCBwCRS830zqsqkyurDKrziEMZl2+3iqF9LtwRd6X8DDP5YPHkI4jn5kyQTdrQah6m77SPbWqLZ3/EEwTerTgdKJ9oxCx9RpuN4v8A7atbF3rTOdIp3XKynK2bRAAaI+SG7c/qV/Fa8plknHU9CYyLipSebAY+uq3Ae6qJf5GvQsxO+To1IMlDtM/clVtgLraCSNnzR/OiFps2W4tsmTtcZC2MQcFTwTz6argV67vU57S9MAtmFWxAwMcK2CCD83TkcdMjSU6DfHWOGXq5Ie8r27h3q/UGF0PsrXZeKjwRnoQU2KytuyiAptfTYJsXR6g5GitPxFZbcBs2rhZWQJQHIIBPcfLXyK41MTTGVFbzwrKcWwTaVINWQP0gQKYc2RffSPisMe2b6WO8RixzzOV5BPHc0ByQfv1AhiEp3xwBFzVKt5gnllI3VYo1t+lzffQbGMztFjqwylanBLMoN7TW/wCAfxXF6yVaWRHN5iOcRaBnQerdyRwQJa5J7ab8NC9PFWRIFHUkCnql9rUw4PBe+eL451nYuPGdokjxNxwigCyE2obgDn2V3bQej8QgMnmCvVRjAANswAv1e2wQr/6iPxrDyY5amcJl7/6dtoyUINH1BeKA/eONwJrT08q8LKccMcLgksbA/Pa46Pv7868/9ERSn+iEvSg3HqPt2iqtgbA4G01zzoj02JuCuyiclco+kzgmieP/APLn29wBqcEukkdR5RQtMG3TAgDcCC1kHkeyuwu9Jukdz7Ri9bzcZa2ZfUdtX+Hs8L2axqmPsM8bJ5YsMibeNzk3Vmh2LUKKkenQNYuJKEq81wcf7nSwwJN2B+r8fitMyxybJFYZJWoirAoT8BqH/k2P9tYmGF2xGJMQq2LJe2U0Dd0pvlL+/gjRomKRzMUx2iCQUBMbHHIJLemgeDfq1NGt4mkpZlHmfTPGwdBGw2kAGt32DuT7hzXxoY6p6VnKB6kt3GvPfaG7gAdgw93F6S8ZRVeX0wtGzwGzMVPfk1u4IFnaK39tXkW2RXEYqeUqy5FdgasX6r49B9vf41FXC5BQuGylfoLwYUskN3rcBuIr0XQ76nSUo3R2yRBhjekeZIBs9iwI+P8ANr+NdoGovASqR1FjkpDIq1O9eo2F/kHn1HkaczPBTJF02ixr6AjFu1d/ba0dtfdrDx+nthBfDO4ZMcREb/H2ix2FHeP/AK0wJYxDH1JcP/CkowiYrSsCWAJH0xx83daB2XwVepLJsxFkeaKQnqP6tg4JHFMD2XsfnVofA1VkZFxQBPLI31H7uDZHwWIY2DwL40hlZCAzkT4ayB4X3NAeBxRbmyxJtWHbjRgUEy7JMNWTJkVgIjutwDtX8SkXuvvxq0F8K8DEIQRpigDHaM/VY9yTtF917ervrvFPCoyCWXE2MkZO92ADI1/HFCzRFX86v4VnxyiDbLjM5ST2Qn1Ae7aK4XkWNLZ2UjIKlxQpxwT1ICR7hR4+y64PN1pQxNgREy7vJGNsiOQ+puSoFMRf6lAUvY0NV8MwFV8cOMQbGmUbGJK7yCQoJ7kg7hzWlsjLQeaYSw9NDCzL5e9l2RuP3MRYBA9PGiYciq6XKjL5uQUsFclS23+HAolvnnVGd4h4dEka2cDeMUxoCGqkNgAk/piufm9amSQeqT0BKJYWDUTz6aLccN22/wBtIq8YhiBmFNDIEfy4PG6yQKoAVyvF3rQnZgJ0aVhQhKv5fleOb5pr47e3QZyY8fU3BsVSMyXdUTWSyeofxIQG3HsRWqQ4kXShqTG2rjyo9QEqRxZUXwl0Spu6Gmsh36yjrTgrllTWMPUClhNxbsK/UHe61Ph+QXx42By7EMpP0VVmoA2VPY8mlHu0RGZkxCOZlnx1TowF90NgKL5avtPO0fGoZoA0jPPjdPzMRCGCiCfaCSSDIRwGr40eTIlZHkQ5kZ8sjbekt3Z7AkW/HKdhqsubMpkkvOPrh9AiU0DywFGyprazH2Xxopjw8KsMFzRPGJm9mP6dx3Cl5pGBPLG/n86UwJIgYB1Ua4ZVQjFrgHupshQpsFPusdtHx5JUjDbs2QjKojaAxXdQFA30hfvHNC9R4dNKrRc5rqzTKxdkWqNAuALArlCO476A0WSV6CGQuHx22/05/A5BulX/AKZ5OsyfPcxsolcgwK4byV7fV327ueDWzuK05iCUeWYebcNFIH3SqCCK/UAX388VxwdZiT5XQK7M6zj3ZyEDhw10DsAEh/NEVWg2JckkTKWcFXi2u2PxzXI59fx6gfT/AG1Me4z1vIZMhv8A29XaXW788XvvntpGbqhchVGZtMcJRhOv99nHu59VivTxrQeKUTlScnas6lZOoNhUxtwaHsBA7i9xHxoFYZUHQ+sgby8tg41FuxZgLG1OeU+fzqmPkQ9KcrPjmMwRM6+X4A5G5/VZQ0aFcfzonh0E7pjM5zY2RZQwZ1tjxtMgBI3DkCjo+MJirG8wOcfgPXuBIJCk/qHg7SaOoJy82D6h3w19JmRoL5PsJI7nghTXGiFoPRuMBXrOF+ieHIN1/qr3Hi9L5U8o3yXnX0oj0wgPz6qs+4/cPj40SCeQMTeYQcnaQVHAK9hzfT9Xv55FaQLSSRmNSWxypxiUby7EbQ19v+X/AKe96jRTlyrGoD5x3QyHd0xYZT3I+G54Q8HU6RKFjNKFiO7NO6eZCDCq1YNFgPag22G+7i++q40svRgJXOIeCS7iUMpsH1qPa/wEqjzel8Lw9VRFSOIbcuQFeuT6GDjde7k0T9M9vjsNAg8PTy+PtjxiBBNG6tksdtgEgNZDg1y3da/nQaOfJJ05FIzeUiYMES+TyBfF8+oH2/GiZEshmKEZoC5SANtXaQV/I56fFlu4P8a87nYEXRmXpYhjMEBJbJYX02NAtZpVJNPfq+dO5UEAnkdhh9PzUEgYytuBKEA1fpbbW1OzUTorX8EmkkbG3DNQ/W/VIF0Voycd+aUA8899CznlaNeM5WWDna6Ak7gt2RXUAF/iidA8DxI08qHGGrK+Qi7HdyCSCwUk+prFsD21GVFGEUkYJYY7BLkamCt2u/ZV2/NGtAxkGT67VmhtkJAEqcfuCWO443WfnjR1R1lDKMlrySWDZApRsJorX6YugvewDrMyzjnr9RMIuYYmP1GAYfG78L2o16tNY80YnYIuEkq5Cl6vdbqQGPF7ybUA8EaoEITtT0ZnKTgg5S2LIrcbB3cDaw7Am9OZY+nOnRmMfTjIPmQpY/hTdoR8n51nnoKgCJgbR5hSttQFWewPfjeD2ri9E3x9DKZVwul5eIsKYqV2kr1PSaT3AEfGiGZlXeVZCEGSjK4yxz6auu4Tt9P5POgQwemAPEilBMq7sjceV7EjluR3+3voORPArszHC6XmYSPpNYYpwTxXU28Ke1anHzUTpJI+LzPNGNsLcOQLC7uzc23wR20VYYaSQCKRIecMrzOTuAPClgbIIP6mlsrAFTMkGMZmXHYg5Bptvyfhdpog/fetCHJUQw7pcco2I+xhAdtDaSQCeIgKtLvtoOfOgjlEkuKSsMTlmxyQFHyRdlexUDtoIcIFk2R4qyDNBC9YgEk3uJB9139OudE8Oxo+pG6LjK6ZM3AkZvcCSR+WNcp9um8jxNgZ0WWJHWZAT0DwWr3UbLG+GBoXzoS5ILp60V/NlQRj9yQbF8U/Bt+xGiB+BxxKmL0higqJRtDEiuN2zjkcAH8axoRjiFFCeHhehIGUSsV27vUA1cpu22x7HWt4JKWeAJIoZZMhDtxdu4g9gTWyuQTyG0thZTNEhErcRzAhsIeoqfdQbger2i91WNCq5RhCSenC6Ix4t1yMPSGtQfwgO6m/P++tFxAJnNQFGmhNl2sMVO00eA1cBQedJ5eWzI7qxAOMrbThbj7gLokFhfPTqxp+XM2yFwaBlgDKcf1AkEjn8/gkenQpOFkPl0ZcOjLOEKyMebI9PNuST6hfpv50HwbEi6aApiKfKuikTM422SF3WCVIu3+NaGPMyLASyurZMiAjGojlhQFEKeLLGg39xpDwzxShEC8fqglojEKAAE16TdKKNpYJvUKPlYCupG3GEhxEUfWdbAI447IB2k76NHgJ1ZXBxxKciOQgSMbIAri+Gu/TVN30tn51RmzDzhhw3lSwq+Pzad/pjnRhkXK6b4eos0Avy57kfu+W/a18djqlAnwoaBQ420rkq69U1TUTRH4IF9tmo1bE8QVytPjghsrcFxjZC96uiCAafvuPbXaIPK0dsBNArjOXnpE0xYDbX/MJ43XXOg+H9ARwpFLApGRMlLj0GsPuRR8MNvJ7Gj/bSUTSdRGXLUDKFN6R6bqx+Y/m++l4BkOkYZc5D5piSdvtpjTUaEV0ARz7f51GmRA8LQjbkQENhncVxLDBW5av+WD9nfvoubmRjqyCeHYBjuVOJuK9wLI7lqIU/bokEeSUUkeJg+VYe9QdwurHI6xBsDtxo3iWLkFJnB8SLdOEBEkQG/u2buLtfXf541UH8PmCsCJVZFy2BAxwtEgnbd8NyCZPnnSr5qjaoyKBjyQtYw7oeT3qk+V43XenIEkDh6zT/VksplUgKVNWKB6IugAbsa5Y3Egfp5rKUnsNMKFt2r93bYfgamqz5c5Qjq+RIbw0bcMQGgTw9AndfbpfGnN/1Chmm3dWAhhjqLsVRJ733Ld10s+GVQqIcx1bECf4gXd3QJ5Et921LYjCVh5eZkMmOQ3mRVAEFttD0qG9S/cdAYsTf1MkOJMg8YygkbeV54O2+Dfr0fEZpIptr5QPl4z+ioPZuQD7mPcofbwPnS8nh5YqrwyWss5U+YH3A8mgLU/aCPTxq0GESszGIo5xUWjkcEgEFeOFYcW/zeqBZmU6vJIF8RPrxxsVBQJtjXFlTVOb9N/GihpBKrBc1lOU4KmgAAvc2L6XPBHJIGqS+HHeXWGLeZIGN5Bohe5AHFqQPT9965fC6Y1DDTZEpe579LrQZR+TyNn299AXHjlWKA1mlWx5d1yLuVjsrdwPq37a9Pe9CkgnCso/9QYdCP1BozzYJqwPXVhgePxoOP4WBHCnTxgvlZI3BmJA55VTfqW6PU7ihpDxPwlWEn08TacePg5DL6kIIHfhQQfWPd86D0csctzoRlFWeJVYSKKAAtko+2vdYv8AA1zwyMYlbrLWSxLDIXlfVVg3cZNekUe386zMzAi+vuXEMbZEElmVlPAU2efSwA4W6ah+dMwYEX0hJ5ShlSSJTMSCxYki+7kmyvYaAuBDMXhVxOtSTWxyAQQTal/TyL9oFV86Qix8got+btY5u+UtsS1LdLRar2nsPnTvg3hyjo7xh0HlIMZY0XPJUnuSR6vxpAeGx0m44BGyYAhmv1cgDntZbce41Kg+RFOyvSZQIxVArKA3PdEDggSVRLng60cnzG4skc5YSRekZCgFa9VWD6QeGW7PwRrDysKIrIG8h1GxUBJZwCoPFn/l1VN3u9aOUEM8p/oxMHg53spJBNbgOx59Io7vnShqFJQ0ZCZn+IfcOsppeaL/AJiI9oBscX86DhQ5AKEpnkdKQNunThieNwoXJwNp7UedCbHiAh6YxQ3mWIXqMFJO4kgD3NRNoeO/40p4Zjx0nSGIUrIVgJ3ahY4H+427j9h4GmDVlxZlU7VznHlgPTMlhr7AcfV/J7aIYXsrszQvVjphKCKoDj/p/uvm71jZGOOne3EEZwwDc7cc8C/2bv8AN764pHbH+mMZbGN9Z7/3PwDXYX6650GqomYruXNXb1+8q8/tvj556fb+ddpdIYVkTf0L35BQiRr5I3d+/PcX6NdqAYKkurABTmKLGY3cfjjgVVw6nBlBihBVNrZDcnKLVW43f3cj9P7Rf41WPxFbIPlSvnDGKjJpwp5IqhJdWe1XqMbxJTBit/TGOWSSiIiV37WNqK7n1WT8XorOMEfTVmjjSQYjUpzCRtJ+WPJu/wBWtH8VijYTrsxxIIoF2nJaO7/JX2VQpvv0LJ8aCw7pDhkHCWRSYSVK7uQeL6fPA738ac8T8T2vPGRjiVGx13NAWBLmhZ280a2kdvmtaQ1ixoZdyriLJ5slgHJJISiaH3iiNlcDnQvDsKPYTGuF6o57CyMRcjC+e208Wfgiho+P4izSRjfGrnMdR9CrChrAJAp/SfqdiNK+G5DvD6GQHyz7gMTbyGIsKe6/9M8nvoJycEevamCR5TYwZ2v/ALT8dO/u76rPgx72JTDETPjketrLKD/PDBb2/n51fNzyqzEFgFxoyR5ME+o18H1CxfTr08acx23SuQzbRLFaHHUbQE3Vfz7uGrjtopVcRFZQWxghypWU7mBDFSPk8v8AuHwBoGB4clSdVsUbsJELx7uKBom+8dHj5OtyKFhtO6Ur1ZDSwqPih+a73uq21n48swWQF8og4qlSMcLtbnkd1Zzx9P4r+dBnzY0fVap8UTXiAnYd3pvbf8t6dn+x0Xpxia1lhDjLdmCwkknpn09hT0GJPauNMyxSk7Ormja8HrEQoiiCO/KnuTxt030JS4BfKBGQ5BCKoIKGlPJ9APZuCTxoMrwTomLFaKWO1x5BawmmXjlV+1eOV+ePxrJzI4OmxE8CouEFZTjluAw9Vd9m4ezvr0nh8Exjx9zZgdYmJLIoLEdtw3EK/PCg0a1l5MOQYy4k8R3DFVdvRXcWsW4Bb313TtoJy2j2ZTJJF0jNj7lMRNcLQbjliKo/HH40TFyk3xgypIn/AKhIoUQmw21jtB+HF8v2NfzpjI6o68oOePXA3TEY4Hyq82ykim+V+NPLIyuCBmkeZIYHnuPngERAHhvyNBk+EDpnCUyBkMkp2jH23uuq/Z7DfHJ1mRSgKq9UkEZXTPlfYAaoj+K/+etvFyJFfGIXObdLIr7iAKB46vHC+q1IPNaEMiW0A8/T+Zsl1GyjQvj4obO9g86IROWyxuHlJHkkIcYnAJPDV2I5/SvjWpnSsZpYuoVYSY4DHG3V343HhiasMD6NKCeULLXnyDiqV9a2GJNleAOrfBvjTecZR1QPOlPoMrK6cA8MF47Vy4Ivji9A5izB447c7jMTuaDbbFjQAPYjtu+e+kfDZizxsrgMFyO2IRuNgmu1cEArzvrTePkT7Srrki8kpuMi+3d3HHMf4+a0HwyfId4t65qczCndNpqihYhf5IUgVxzqYKZEcmwslKfJjg4m43Y+B3Ud+lV66KeS5HpTH/Tts8qQ1HvZr1EUaoej51eHKyGRaXJWTyxb3IfX+Lr9Qj49uuy58h+q4XLVgsLBdyAGzbBT/wCG/wB+NFM4xYbtzWoeccY9UeK7n4HJI4f+NdqcNpVk75BQyyAhpB6RQ21/pH2/3vU6rK0Ja1bdnf4hxRQCxyADQvp82H7mhzqcFWWKE7s17Lk2oDdj7gAKr4/JrWdHjhHi2RJ/iZCynKNAG+aqmFEkR/bqcKBejCRGvBlUjzF0Cp53fd2/+N/xrLQzxyhGUHxBh0FqghYG7sWK31wVPHGi50Up6iBs5RviAdCp47NtvjbXuJFj41j+IwRiCT6MTIceMHdkn9xobvto36/u0bL6e6cGOAxiXH9RnPJ4o19hA7Lfq1RqpHIxVWbMAGSxBLIPTR4ar+ldUe/a/nSsbSsnKZyHoScmVLJuh+R1Ksr2Fd9JnGQPFuTHCefcg9RiQSG5HyWPFx9hz+NJ46xbdsgxkAxJdpEjH07z3N8rxy3cHjVGxmQSsJSvng/QQALKgJPyULWBJwN1mtMyxv1ncDKJMkXp667AKJJUHnZfDDuTVaxfG1UrkiUYqkYsIBYkA8te/wDCc8N886twclheMJ/MQj7iT9Nj2+G4JA7VzoPQQyEFTscgyODunHA+CRXI/AvjS0AZY3bY5+gOPMBiWJJoXVNfG75/trPwTH9J4mx1ImyHYKCRxu3EV8i/VfbmtZUUgEOQ8bYpTyUdinI5vlhV7L7Vz30G7NjKW2ulIJIiD5kc0OTVA1+V+7RPKetA0aFRM7BjP24oGvuUn7ft76yGZRPR8uYmzVobG3Cogf8AbqeofxQ0XHZd2MrtjHccnaVRrsEAlePg+6z88aA+LCAkQ6UAKQOVAyie5FKWr1Cr+oe2qzRvTAxpuWBRQzD3uiLPYgEfU+7SfWjEKB2w+cMspMJC7N1/N1Fz273qPFpo7yAxwd6xxAl42qiRwxrkcqVr++genxywk9Ee/fDx5o0dv+3tojlfv/vrocVRKHCYwJymckzE9gKYDdV8m0+ODoXVVsiZQcXr+biB+k1khbG7gfUFEgjiq0DDzkaWAq+P1BNksagIY7O+z5VhdMTe7mtA14RhqDisqYqlZJnISUttuvZz67B5/bpJMIUjhMBQYcguOqauRju2m6KH023wdM/8NeIK5w+m8XUMMsnpgK7ha8pfKqb5B5PH40nF4lujV1aL/BlyBiE2C1EgAXsJo9PudEhmHwqMRSqowtr4scbL1WoiyaJB4Wyabub1pZnhERaX/CMjmKwzMDSAnnkgMA3FVfzrP80elO67NvTgUoMQk+rkgj7hzwK9PzoniGXUklqrIcqJQnlbPtJ9R7E1wJOw4Gg0BiIaVxilPNFweoeD8Gj9990uhpXBxgTFvTCBCS0VmLFdxsV8lTyS3xqYcg+kcMJMqWtuKeCoIBI7Bvy/ZvjvoGBIUih3iKvLyGxikAD+FPtXvaE2b1BMPhYESgriKy4hjXbM1LySBffZR9/fV28IUvKf6USFcYWJG52H7hfFGiD91866TJVUbcIyBiBgwxSQB3F0TaUaEY541XKy13ZEZeJZQYEDNjWLNBb/AHckbaPp+dKH8DDjV2ZPLAvLKz0xO4kAdvzQO4fGp0tBm/UU9QA9XINDH5bbz3sEMK5PO/XaVCwmiLxESYquuTMT9IkkjlwvanAsMTq+AY+jjCObFACTN6Y/S3prcgA7AH1fnUxeIyu6Lvy7XKlRrgADCmIBJPpQVQkB9WmcfNlaKBg2SrFJCfoqNxChhYB9J70AedI0zZhB5eTbPCqnHgV6x/TVttJA52NzS1xz+dFzHRXlYzQ9Np8f0dEkg/tJrlmHtavTqPEvEpzBLIr5ylYYDSwqWty1lQTyxobl+3+dHz8mZZXZWzSOpj2ixAgBrsA9ypqmPJW9UE9CmJmnUo2Y9fR7mnG0H4YV7/kKdYUEsKQgPlI4OESrjGql3XvHf02a2fnXoVMvoYeaI806sCnIUhwL9VhASCGo3Q41h75UiZb8SZTg2GCWQxN2Kq5e42dq0Ro+I5AHm0ecFlghHMHt9x3HvuVufT9taq8l5Qi6x6i5CKQMez+le3eaAPpJ33wDt+dHzN6+bUjMZelFtZSDRo8x0bLc+q67D+dUfEdsoqfOBVyFYMZR02BiIrt+mCoJH7zoL42SXjiIlk37pmvoUWWmNbSeCLHz6q/nSHnzslkWXJG3GiJXy11uNWF3AsTXKfbfzrQxwxhhVlyQ6rKdxlAZqB9xqiST6f5GkcIOVkesxX8tGVVplHIPNcECQgDdzR40DaZBWcHqZLb8p/QIgANqj0seeBdh+Cf7aaQEFSDkupE/2Djn8/DD7R93zpOKPbMrqsxvLfcDPaj0fgj9LuAvwf8AxWSmAkERIbzCspmHA4P+xvjaft0UWdWVKvNo4vDLHvrkG6A/U+Nn40j4jA/9ShlzKby4DDGB28gHaSSH3WC1+yr0TxSJdr1B1EOKvtyNp4awouqe/v1OTjIonQJkAEwepcgAUOPSe4FE7hXqo6B6Lc0jKTnX5oUWjAHAIoH/AJZq9/ezoGNueSAn/wBSBAl90YRWo/fxwefTyN2ghQ0wVoZKGWaZsn0+0jdQHMfApK7m9A8PhjLxXBKjKsoUNlCibPuoncSSdpPt0G3gQkmG3ztywEAMPcf3NxQk/wBIrWTk9bplw/ie4Y3CgLuY3W4A/wCdXO3tWmPB44rxwYArDHYLvyAxAB4U17m59/x+dL5EOKEAkxlvytV5gWUv22WFn53/APnRB5uvUzX4iDugpQUsA1eyx7b99n81pzInkEu5Vzzc4G0FdoAAPyL6Rs2e9g6SlhgbzNY6Bx0WYGetxA9NUaWqHet386jISHquwghMvmYy48xXrA9LbRwDfGz50D+LvG2/PsC8tlmXgdgGquPlP/OjQJIsac5zBoSLLruB72eOJP8AxrJg6W5BHjY63JkBgJrqwLIA7l15I+2tcM6EwxHpwlRjuSoyCaUUCLPcXXr+NTVbEwZVc1mkdFfbILvk+n/qfnUEn1ptzdu6Mbupx2HIP7f3aSleLpTMscDKIEtTNYqiRf7QDY3fOqTxxbmDx45jMsHqMpPPBB23wR2Cg+rSBhVJdCyZwKtPQMvB+fV8HsenrtZuHGrGNpExlbbkUwnZqs3xyLBNkn7NdpGU7AXBaCZdmVIyE5ANnaef+xqFL8XepxcNelioYnURxSkHzC2LUcMfuY2aPYHSzYib1GzE2ebmKnc17itWAD7yaDL8DU+GQIEwkkGGAIZwu0s20HbxHfLJ8MfjjVireIYKNDKojbcsMSgDJCswB/PZW7W1+rUT45E0riE9Qy44rzVAgDkha4APBT79KZ86tHMrDBJGPCQCGorf3D4Wq2nnTM+SvXZGbEMwnxrsG9xU18ctY9P8aKcZQGhZY0N5MrEGf2im5rswq/R9usyKFFhlIhjZfJqGvJscm6J+Ka/qfOtXq7pICDjiTzEwIKE8+oHZQ99Xuv8AnWeuREuPIR5QRriJvHTbbtJIoiv077Cr/OiL+JwoGzyIYXjKwqW65G7uRYv6dD5HLaOsMQy2DJj7DlJsfqMW3dI87d3Bqhs/Hq0PxXNVWzmWTE2BoAwaI2N3bqUOT8L+NMDKjXJYl4NhyVAAgp93TY8t2L7fuocBhoK4hQxQKy4tATlCGLA9waN2QfusmtIQRo0TqyYiyDGiCruYimJpWN+2q2n551q4G0RxL1IjG3mNhWGgKNcDsAPn92s6PJ9Lo08PU8vAQwx+1k0xH7TdKL4o6BmFlOQjI2Ksnm5boEsW2/H/AFKvctdtESRSoZXxgxbIMgo0Qe9f/Q3321GPkb541Em1/NTL/h9u4gA8MeQR8v8AdehY8rukZDybgMksVgADD/a+CL7ffoofirRmN9rYexsVQ4dWo+qgSR/l2OPmz30D/iDHi3T8YJiJxweozKaUmtwugQu7Z+edG8Xduk7AyKRiJYOMHB9Xuqxfx9P476D/AMTZEamVixQAY29Wxw3JZtvz80R29Ng/OgZkxYzNTNhMnnA4stuBC0SBddWinH4A1TCwI0eEXg3eQE2lr9X7QTz6r3/jQsiUeZVjKWQ5pAj8vZvpqdu6+DRB6nz2+NU8MnUPF9YsGOSUrFqua4J7FSL/ANWg0PDtinFV2w76EoUoGNdvZfdAb3fPbS2cECIkjYQrDO0PG1Ad+3zFV389tG8LmasW5J3V8eU/4bb/API0x2MP2fN6nMeUKAsuZRwzWzHvn4b3e8c/T/nRKvI8Yjyeo+HuEcNnYa4H38XVEba/Oq+JyIZXUy4izeahvdEbuqA//JfKntRGmI9+zKjY5Z/RCuIar0jlLYhx+T8cj40XOxJHdk6mYoGQhLCMEEbQNt3ynyX7gnQ0ljTL1YyJcVW6+QCBEbbiyBwKcAHfd3pZJIhDHtbCAGHL6ekaIsWVofpc2RV3rURZC6bnzhU0xsQhQbAIBsmgOysPcdRTmOM7/EQy47j9Plq43FSv6vPCCr540RnZGYvSyXV8UAYURYdEmlN1vA7x8HaO9E6tmZkaPKVfH2eYxVdTESwPBANCt/7D8ca1wjN12EmeCYU42A1xyUBHLn7l+NEyATJI4kzgRJFaBCVoclVsco3IZvjtxorG8PyFuKNngdSMsKVgIC7WCmuKFH3dt3xrtbOCpR1ts+QEzXvFDuPdQBG2vQfuFnXaIxI8odSNd4YPlT+lcW/aAptrpWG4Hefd8ar4LkV5QdR2BjnYDywT5Fnv6Ate37uNaEGLkCSI/wBcw8zLuDSAALVLupf0/lPnteheEQZKiDemcwMcu8STLYYkVuoe79pHH50VmSkhZB1Mhz5WE2uKp4sUR6juJ59H21o2Yj+YKGTIULlQDd5YURsZdofdyL9Rf7e2i5WLk9KVennMOhGVZckB94PqVfTw/wC5uQddPizNJIhiyxGMiIiRcoAFNpBYDbYjAALL8nnUI0I8hpPLgHIVxkShvo9yu803NKOBTWQe3zpJYpTDIQcsEYycGEWSDyQpaix+V+NMYuLIzxdSKVKyZXtsmwBztJocoTVJ9uhReHM0cgMLK/ltovK7kE8bgLDUb6mmgnjIb+rkUZoIMJKRxgk1zSfLX2b8fGmjKwyQ4XMpp6Zdo2gBD3+RHyfV+RWszPwiy5dweowxUPM7Q5FhlFfpkcW33f213k26+8Y0W7zKOT5jiihtttkUCWXp9ux0GhGzhFYLmFWE/p4BBJsX+GHZPzzeqxIwSRD54qY4wGDLf87SK9XNMNLNApS1jxh6skMpmNUwPPejurn9mk1xIhDPceH0Wx4Q9ykihfB5O0Dmmsbv7aqtpgerGDFkkCZxuacBQKHLermO+FFcfjQnAaNA0U1gS1/ULu/ub5J52k9v40m2PF1ItwxSnnHZTvax6SrFR8vdApfHP918tESJEc4lf1RiPqA/nm/m/Xya0GvmxgrYhn3DHC+iYBjz2936g/d/vofikBZpG6eaHIiFRSmu5NoB/Ip/yK1j+LwjpoJEwy64VAsWUEFhwGv9Oh7ufjVfGYQZJ1MeKZScYNcpXsT3Abijt2ivVeg3ZVPX6gjzL8wLXqen2fj/AJfJ/wDkNZWJC8bRbU8QYF595knHpBoeoV7a5Su3OpXFQ5DskWN1POgt9U9wnuIug3cdOv50j4dgIrQmOHCH1Zy1SkkbgPaLo7l7r9ukGt4eaMBEU5HRk3dTIXg32cVy/wCGHbnQHxD0kHl5GBxHVlOUOCD7d1cvf+Z8aB4FihBAEiwVXy8wYK5NWfUq8nch4LN8aYoCCPYvh6nyjAqTaCiOAebiurP+2iGoYtiSgQDpmKGicgHcR/PBUizbfdWnMvGiPVDLSdaJg3WIs/kEGwK52/drLmdTDlU2DsMUQpvbtI43jsFvdt/PGn87IgHWDHFZVljItRYPddwr31e3QJ4yHqRrIkagZE20jJYjbXcruFgtXoPsvS8Hqjh6kcAYYsv/ALkn8UNwa2Bo/UPt/udOxybSgdsI/VmAIQ8Gh2BHuut3OkPMR9OFT5Eo2JIU9B27e9Lx+l+f9xoHz6kyEKQq648f/uCLYgghmB9FAD1/d31XIhDyykR4/UE8JNTsLIHcge0g/wCX9+plyEEGRvbED9CE2YyVK0QN5q2T9tfzqM7KqWVDJiLKJ4OWia7bgbuB9Qn2HQHxEXqo8aYxFzk/WLd9vYXRBHf9nb512q+E5KM8bRy4+4eYPohIJphdfIrs/wCT212oi2LIodNkSX5iQG8i6AHurdyCPs+3SvhyqTDtij5ScN/U7qurFc7ieDu+zUeHZ6tNGqPjBxmSpxDRJokhTQp+DuJsHnSv/C2VGzYoheAMPMrUcDLe0oTtvsACN37iBWq0q6RiOSo8XZ5aMkNkE3R4BN8KDY6l+rRZFhBbqRYvS8xCQTOeTs4NfBC1SfI51m48qNA7JPAq+RUtWOdoUGt20i9nHt767LyIgsreYiCNk46geWJpwm7b25ZgaDfA476D0KiMzxbkxAPMylGs7gdvqZQfvJI3L8aRw0UpIX8ireTobWJHNkWe3S593fvo75UaZcQabcJMuUJGIPkIoZd18EXu3fPb40t4dMuyVeu7r5MEN5dVqy1N7jfaun/H86BzxeNAmWJGxFk6EKlns3W4fUHFJ+3886BAwOU4EmKJRkrupDvsoavj9Swx/wC3R/HHYJlK0s53QQFXGOG2E7xuHq+oW+UJ9NfzqmOjtkGPfl2uSlt0gF4jPG7d7CRe/k2a0QLHCGIFJMdXVsoNsiJHN7uKvj7+OdExHULkSieIw9GHcvQNKK+4gcq1EgfF6JjxSdEKTmdRXyTv2BSfdx3r/s/dxqSsrQzlVzFdYYmANBmNchLNF/T6h2BI0UPw6lfH3zRyKZpyAuPVkED0mqVlPc/cdGyUaKCMvMoURzAHy10xog7b4AANrxusaD4fDMsmOQuYR1p94dlAA4C7/wDTXKVfbmtGkimMSqqZA6iTFiJAGRjW3+/HFXoBZ08eza80RAxlppMextJBDd/Yf2DtxqPF4z1JFabFV2eAAyY5s+4AH9xJAKkHijqniMEyKxVM10OKvsk5V1a6Ar9Q83/GmPHY5izIPOhQ0DB4yGBBJDCz8C7bixXGgBkOhmFTYol84TRgO4tt9oPfq0D6q7EDQ/DGUvCUnwhsmmJCwWSBXCnja4FhzzejZAmkl2bc9QmWQWobSpWwbIrpCqDDmzqo8wWh9Ocu1577U1cruscAkUpFX86nQbw2eL6GzJg9EEhYRwCmUV6lrsg+V5vjRcOWNo4mGUpAgblYFCsL94HwvI9N0eNJYGNlMIiwzkcYkgO5lALgmtw5qUg8Vxohxsry6+nMWUY1bestswbsSVI6m0nmqq9VKcWNCkrLktykanbApA54NAc7vwe2iZzRl5iJ3U9SMbOirBT8L2tt3PJ5HxpLyuT9Rryd5eA7TOOAK3hSU4Fg7h83xo2a8/VZ1iyT9aIbVyAFK0SWojiOzTLdnjUDy5KhkIkkZWllNCAfAogmuNvHNeqhpMTkIhRs0qcd2H0Ae9USAPeK4joXZ1GHjSLLCdsuwPOH35V0LG0sCPVY9oBG3Sro4i/TkZWxWtWyhuVrJon99/5gJAGqjTkSRI5VLZZHSiphEoIPNkCyCTfKmttaX8QjmueMSZafViCv0lcKOzbTfqU3ZY+3+dVyG2LKQm5OlCwPmKN2QQD9pHyezaHnzbXmVgpjE0AD+YqgTya7qK7pfq0WtDBlmd0vzindP70UA0w23ya/08+oXrtZ/hXOwSIqv/UBT5gtdMO54s3dcenXakKpgy5DTBT5wAZ0i20YClNpI5+IwQKk7kntqfD3yS0KMcwFTkgsyLTFSNlkDj5217vnQsSIGZQ8SqPPOQ/mL+xhdfIND6fxd/GheHxKVi6kcYYJlMP6ktdsPn7rIPq+ztqi0TZMkDf49XXDU8hbZ7N7b46tAWvYa6cZHqdR4gT5qL0kjgbLoWP0ySQxHN3qjY8TRTAxw7hhxijkn1LZNMR7RVVL3OmDAhkJCQdQ5URcdY8MFJUgfmwRs+RzqVTIjl8zG6rllPMSllMg2ABFUBgR+meWWvkHSqQSBJU6eUynFoFp6tmZjQNWJBVbvxpjHCeYjKLjhzkTBvW27cVHYXRJXutcazcKeJY5SiYYQYRDje1VuYEHiumGv199Bp+MI2zKGx3R4otpGQEP3e01aNzyeb0oMYeZp4zsGSpR/MiqMdXt77eF+n+TeqZDw9LKYDEaNkx1YNvqqtA/HAFmq78aI0sKTjjEA82oX6bbw/Tv5BAl2Fa+KGqJMa9AI6w8HI2Fskm6vjdwaP8AfZ/bUwwRmOctHAshxoe0xptoNAmuAP3/AHX/ABq3mokhHUbFMe7I2FYuOAb4Pz++u/xpWXxuMQzevHWsSKQMYSVCknbYI5T8KORWgN4XHGGhMawbhlTCuqWpzya/cTRtPtrQJJoQF2R43bK3DqkbQCC1V/az9h03g5QkeICSASebkUfQqyoYMF+Q9qbfsRek38QFK3WRSvmi4XEHqCkXXIPpv1fv0BcpI9p6awFTh8jrsvF9rs7QD/m9+dd4pHGWb0xsh8sbGSUINtxXNUCT/r7fGmMnMjreJUCjDLODj3ak1u47J+U50t41kR1JT4wUR4+5ZIDwxY7Cdo5BpgvyD/voDTxIZQrRx7BlWH8yf2dyoFkXX0z2u9Jx41NAOknplno+dJ5IBBPbeC3AU+y9aOTkwmU3JjmPzKekxnfv2E/7dTbVH8f21mY2VEDjkTY3TfKmC/QYHdwGC/AezZJ4OnUFxccFYVaGIN5WUAHKLd+y2D6r5Bk+3QXxoxEm+HD3DDZQDO1Vu9pa+Vq/qf2rTPg0sKphqZIZAYZyuyAqNvF7AQdqj5B78aSOSBDGOpGwOJIwZcQsALsUKraKI6fBN/xoQ4uNGd+1cMOJccn6jHsAFujwwNbRXq76b8SVTM/GIJRkwe7cCW+CQPvB9o7H50qrUrh3va+Nbri0D/8A27BseytaniGG7SyI0jBhLC+846kVVbd1mzYvf3X8aBbwqSISxmE4i7TkNtUNuBBF1/FEb+ODWgQmNEJiOGAmGdwUNQU3/HEV86ejWTzEQDygh8heYAAxJDDm/TXIu6fQIzK0DSJ5gOMTt0QCzciwpI9Xf0HjvogWRLGI5SrYpQY0G9ShqrNbiP8AL77f76nIji6mQ27FaI5MIcdM7gRRG/iupyNp7dtO5qSssjIMlHGNH6Qg9Rs3V93rgp2FitRlmVWyJFXKvrwkxhB2NXtPdk5Nt3HNdtAt4SyBIxJJjMreYIZIiB3G4rd9q9XPJ7anXeDSSL0lrMdT5hW3oF2lSBbUBV1a/DAnXaAuCqdSMN5Db5qUptsncQbKjt1SSdw0HEKAIT/6cKhnKEAmgTfFj2GjvI+dNeHqyul9VlOVIKGLtq77m7A+erXq13hkLhYwxy3+lIpLY6LzfegPSRRpKpgb1GgzIhjn3Ng30Ixey1og8PxfTr218Xo+LIplZd+JvE6A7YjuJCGr4/UBUkH9ujQRSdKZCcsjpptYxICKH2gcMT8qRQqtFcMZKIzQBMpBG3abFdx/ligSe4J71qBDDzN80W2bHLdSYsExjZK17WJFFQQGJ93xpTFyQYmYSxcY1krgmuWNtVglLr6ffub516HEHqG9csU7Ab3NG+bNGto7KdByFFELHkH6bbW6xUkj4G48Mb4P8aBDIyGAmdZZAN0I2jDsqDzRr3323V6PntozTyiWw87KcgDaMUChtJrdf8j6tfFaHku1TN0pN22M0coC/wAhfhSOL+DqWc9S1iJbrgENk2KK3YF8r3Gz886on6uwEyZRDNNVQCxwQti/j4sevSx6vSlXdmMTBFTiFQVJskqvILc+pD7aGpUAIGEQovMGByTwKajZu7rgD23/ABpdgBDIBGpQ46G2yjd2eN3dSCTbj3aUPRxSOYtzZo25DCyAoYG/f8dMVww73/vqxRyqgrm2OsL6gUn8bhdfnYdZ8aJ6VaODZ5s7SJyaBHu72WPH0r0WSNGiHUSAhZJgp6jVdMDbd+ebH2/21Q7kQSNzecjDGI9LKfVfejf1a+O3fUeLGQtIyjNjbppQRVcWWPK7uS3HI+BzoKFKUVCCcUVtlK2PiuO1dpNKeNlVV/pqWECV/U7Nw3f/AECKB3fPbQPTyS9V2HnaEyDpiJaoqRw3crZsuO3HxoMbT7kO7xEg5DA3Eg9NVTEURGL4k7mtLzkCSZukN/Uh3L5qhzyaU8KB8r92qOib1IgVj5rkea7dqajxt7/S0Q94Qkw8vb58gIlD70VPwAXAPpI+2u9nSsMeQIlAfxMkwOSdqbg5awSL/UFUF9tHV/CoIR0GSNBTSijklqvvxyHsfH2aQhgiWBNkGMU6MoIfKJHcem+eCa9f2/30U9mtPsmS89aMQWRSlkEU22zVUbaxY5q9NeK47kyJ/VbDJFtdJVAA7Haf2821i+ONZjQL08gLDimMiArc5pqut3PprsK92mvGsaPdPaYrxMYCd7lTwx5Nn0lftqtx/wBtE0xjRuZl3DKWpZqudNrA0VJAHK/CDuOb1fHsogcTlugw9U62TXzXBcj7uw1THijWVA4xR/USlCCxPIFkA/ceLX40BWjqBWOCfozCMhWIoft/Kfu54saGG8qK924TBvLj25C9/mr/AMyqtu2q5MP67iJi4EbBDkUGI+EHIXkUfg6Xy5YWKrI+Id2G20tG3Kfx+Yvz86tnzIEnLtihxFCQWRgP4LHuF/bWoIxMdQwqJiFmlu8lWFFeTX7TZAXutfGu1TGmj65KeVDLLN1dqNuLbF3dh7iPdfxt12kQ4plErFUyOMhRTTjaUKm2Ar2Ak+m7sXpbw/rCWH6cuwmYOZMpTQulsAeqxRWj6R312u1Gl4MdxiyrQZzCBT5RLbhf+Z3U2feOT/bQDCwZr6PT3wEFsltxFeqx8cXS36yPjXa7VDkGMBIodscr5lytSMTRH4JosDXp7D40scJFtWkwx9KYKeeLYmzzyvPq/B12u0wdneFK5l3S4YZo4E3FTfpb7uex42//AL01PhnrlhJjBzkI4IS2ICkEH/qd6P441Ou1UJDYY42EuOHDTsxERIIIbdt/FWN3e+dAXp9CURywAeWjDL0bWjwGK/KcGl/867XaKagVF53K6Pl0FGP2I7D/ALgo/UOryKTApDlozJKRUPY04HHPIPN/d2+ddrtEByyAkSswo4jlS0B4rbRPHpUWR0+5v+NA/wCL4CwkSR4N/l1AMkLMNu/m9o5U/AHyNdrtAPxlVLz9R4BKJcdS7wsb29gTXLWbUjgXzq7MrO5Lw9dM0eroN3IoA/8AU/1duRrtdogvgLIRjdKSEETS7dsRAI5NLYsMBW4nvrPwSvSj2yYyhYJ1ZRjMAQpFkLVhBY3Ke9CtdrtUGSZamEckQHQgbb5Y0OaUnimF3tFWt62fEn5yJFZQv0gV6G43dgNXLXfHHpu9drtZ6Awysk6guzq2S4CjFraNo43dgfVfU43VWqYEcqLjgyvICkwsYtc8UeDSV+0+/Xa7VXDOFLKEgtp3Rsdiax9vPB5FnYfxGRz/AG0GOSZUl3PkOBjxFT5UGm9VkKCd5PFx8ba/nXa7RFwJeuoMmWNkkn+UuxxsUjmzQFEAgjcSQe2u12u0H//Z"/>
          <p:cNvSpPr>
            <a:spLocks noChangeAspect="1" noChangeArrowheads="1"/>
          </p:cNvSpPr>
          <p:nvPr/>
        </p:nvSpPr>
        <p:spPr bwMode="auto">
          <a:xfrm>
            <a:off x="155575" y="-1143000"/>
            <a:ext cx="2381250" cy="2381250"/>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3100" name="AutoShape 28" descr="http://upload.wikimedia.org/wikipedia/commons/thumb/0/0b/Mineraly.sk_-_diatomit.jpg/250px-Mineraly.sk_-_diatomit.jpg"/>
          <p:cNvSpPr>
            <a:spLocks noChangeAspect="1" noChangeArrowheads="1"/>
          </p:cNvSpPr>
          <p:nvPr/>
        </p:nvSpPr>
        <p:spPr bwMode="auto">
          <a:xfrm>
            <a:off x="155575" y="-669925"/>
            <a:ext cx="2381250" cy="1400175"/>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3102" name="Picture 30" descr="http://upload.wikimedia.org/wikipedia/commons/thumb/0/0b/Mineraly.sk_-_diatomit.jpg/250px-Mineraly.sk_-_diatomit.jpg"/>
          <p:cNvPicPr>
            <a:picLocks noChangeAspect="1" noChangeArrowheads="1"/>
          </p:cNvPicPr>
          <p:nvPr/>
        </p:nvPicPr>
        <p:blipFill>
          <a:blip r:embed="rId3"/>
          <a:srcRect/>
          <a:stretch>
            <a:fillRect/>
          </a:stretch>
        </p:blipFill>
        <p:spPr bwMode="auto">
          <a:xfrm>
            <a:off x="6929454" y="4857760"/>
            <a:ext cx="1928826" cy="1500198"/>
          </a:xfrm>
          <a:prstGeom prst="rect">
            <a:avLst/>
          </a:prstGeom>
          <a:noFill/>
        </p:spPr>
      </p:pic>
      <p:sp>
        <p:nvSpPr>
          <p:cNvPr id="22" name="ZoneTexte 21"/>
          <p:cNvSpPr txBox="1"/>
          <p:nvPr/>
        </p:nvSpPr>
        <p:spPr>
          <a:xfrm>
            <a:off x="8001024" y="5929330"/>
            <a:ext cx="785818" cy="369332"/>
          </a:xfrm>
          <a:prstGeom prst="rect">
            <a:avLst/>
          </a:prstGeom>
          <a:noFill/>
        </p:spPr>
        <p:txBody>
          <a:bodyPr wrap="square" rtlCol="0">
            <a:spAutoFit/>
          </a:bodyPr>
          <a:lstStyle/>
          <a:p>
            <a:r>
              <a:rPr lang="fr-FR" dirty="0" err="1" smtClean="0"/>
              <a:t>Célite</a:t>
            </a:r>
            <a:endParaRPr lang="fr-F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6635080" cy="5411807"/>
          </a:xfrm>
        </p:spPr>
        <p:txBody>
          <a:bodyPr>
            <a:normAutofit/>
          </a:bodyPr>
          <a:lstStyle/>
          <a:p>
            <a:pPr>
              <a:buNone/>
            </a:pPr>
            <a:r>
              <a:rPr lang="fr-FR" dirty="0" smtClean="0"/>
              <a:t>   </a:t>
            </a:r>
            <a:r>
              <a:rPr lang="fr-FR" dirty="0" smtClean="0">
                <a:solidFill>
                  <a:schemeClr val="bg1"/>
                </a:solidFill>
              </a:rPr>
              <a:t>-</a:t>
            </a:r>
            <a:r>
              <a:rPr lang="fr-FR" dirty="0">
                <a:solidFill>
                  <a:schemeClr val="bg1"/>
                </a:solidFill>
              </a:rPr>
              <a:t>le matériel fritté : le verre fritté est obtenu par compression à température contrôlée de microbilles de verre. Selon le diamètre de ces grains et la température de frittage on obtient des porosités différentes, les porosités sont codées de </a:t>
            </a:r>
            <a:r>
              <a:rPr lang="fr-FR" dirty="0" smtClean="0">
                <a:solidFill>
                  <a:schemeClr val="bg1"/>
                </a:solidFill>
              </a:rPr>
              <a:t>0</a:t>
            </a:r>
          </a:p>
          <a:p>
            <a:pPr>
              <a:buNone/>
            </a:pPr>
            <a:r>
              <a:rPr lang="fr-FR" dirty="0" smtClean="0">
                <a:solidFill>
                  <a:schemeClr val="bg1"/>
                </a:solidFill>
              </a:rPr>
              <a:t> </a:t>
            </a:r>
            <a:r>
              <a:rPr lang="fr-FR" dirty="0">
                <a:solidFill>
                  <a:schemeClr val="bg1"/>
                </a:solidFill>
              </a:rPr>
              <a:t>(larges pores) à 4   </a:t>
            </a:r>
            <a:endParaRPr lang="fr-FR" dirty="0" smtClean="0">
              <a:solidFill>
                <a:schemeClr val="bg1"/>
              </a:solidFill>
            </a:endParaRPr>
          </a:p>
          <a:p>
            <a:pPr>
              <a:buNone/>
            </a:pPr>
            <a:r>
              <a:rPr lang="fr-FR" dirty="0" smtClean="0">
                <a:solidFill>
                  <a:schemeClr val="bg1"/>
                </a:solidFill>
              </a:rPr>
              <a:t> </a:t>
            </a:r>
            <a:r>
              <a:rPr lang="fr-FR" dirty="0">
                <a:solidFill>
                  <a:schemeClr val="bg1"/>
                </a:solidFill>
              </a:rPr>
              <a:t>(pores étroits</a:t>
            </a:r>
            <a:r>
              <a:rPr lang="fr-FR" dirty="0" smtClean="0">
                <a:solidFill>
                  <a:schemeClr val="bg1"/>
                </a:solidFill>
              </a:rPr>
              <a:t>),</a:t>
            </a:r>
          </a:p>
          <a:p>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899806163"/>
              </p:ext>
            </p:extLst>
          </p:nvPr>
        </p:nvGraphicFramePr>
        <p:xfrm>
          <a:off x="4860032" y="4869160"/>
          <a:ext cx="4078806" cy="1737360"/>
        </p:xfrm>
        <a:graphic>
          <a:graphicData uri="http://schemas.openxmlformats.org/drawingml/2006/table">
            <a:tbl>
              <a:tblPr firstRow="1" bandRow="1">
                <a:tableStyleId>{9DCAF9ED-07DC-4A11-8D7F-57B35C25682E}</a:tableStyleId>
              </a:tblPr>
              <a:tblGrid>
                <a:gridCol w="2039403"/>
                <a:gridCol w="2039403"/>
              </a:tblGrid>
              <a:tr h="538318">
                <a:tc>
                  <a:txBody>
                    <a:bodyPr/>
                    <a:lstStyle/>
                    <a:p>
                      <a:pPr algn="ctr"/>
                      <a:r>
                        <a:rPr lang="fr-FR" dirty="0" smtClean="0"/>
                        <a:t>Porosité</a:t>
                      </a:r>
                      <a:endParaRPr lang="fr-FR" dirty="0"/>
                    </a:p>
                  </a:txBody>
                  <a:tcPr/>
                </a:tc>
                <a:tc>
                  <a:txBody>
                    <a:bodyPr/>
                    <a:lstStyle/>
                    <a:p>
                      <a:pPr algn="ctr"/>
                      <a:r>
                        <a:rPr lang="fr-FR" dirty="0" smtClean="0"/>
                        <a:t>Diamètre des pores en micromètre</a:t>
                      </a:r>
                      <a:endParaRPr lang="fr-FR" dirty="0"/>
                    </a:p>
                  </a:txBody>
                  <a:tcPr/>
                </a:tc>
              </a:tr>
              <a:tr h="307610">
                <a:tc>
                  <a:txBody>
                    <a:bodyPr/>
                    <a:lstStyle/>
                    <a:p>
                      <a:pPr algn="ctr"/>
                      <a:r>
                        <a:rPr lang="fr-FR" dirty="0" smtClean="0"/>
                        <a:t>1</a:t>
                      </a:r>
                      <a:endParaRPr lang="fr-FR" b="0" dirty="0"/>
                    </a:p>
                  </a:txBody>
                  <a:tcPr/>
                </a:tc>
                <a:tc>
                  <a:txBody>
                    <a:bodyPr/>
                    <a:lstStyle/>
                    <a:p>
                      <a:r>
                        <a:rPr lang="fr-FR" dirty="0" smtClean="0"/>
                        <a:t>20</a:t>
                      </a:r>
                      <a:endParaRPr lang="fr-FR" dirty="0"/>
                    </a:p>
                  </a:txBody>
                  <a:tcPr/>
                </a:tc>
              </a:tr>
              <a:tr h="307610">
                <a:tc>
                  <a:txBody>
                    <a:bodyPr/>
                    <a:lstStyle/>
                    <a:p>
                      <a:pPr algn="ctr"/>
                      <a:r>
                        <a:rPr lang="fr-FR" dirty="0" smtClean="0"/>
                        <a:t>2</a:t>
                      </a:r>
                      <a:endParaRPr lang="fr-FR" b="0" dirty="0"/>
                    </a:p>
                  </a:txBody>
                  <a:tcPr/>
                </a:tc>
                <a:tc>
                  <a:txBody>
                    <a:bodyPr/>
                    <a:lstStyle/>
                    <a:p>
                      <a:r>
                        <a:rPr lang="fr-FR" dirty="0" smtClean="0"/>
                        <a:t>5</a:t>
                      </a:r>
                      <a:endParaRPr lang="fr-FR" dirty="0"/>
                    </a:p>
                  </a:txBody>
                  <a:tcPr/>
                </a:tc>
              </a:tr>
              <a:tr h="307610">
                <a:tc>
                  <a:txBody>
                    <a:bodyPr/>
                    <a:lstStyle/>
                    <a:p>
                      <a:pPr algn="ctr"/>
                      <a:r>
                        <a:rPr lang="fr-FR" dirty="0" smtClean="0"/>
                        <a:t>3</a:t>
                      </a:r>
                      <a:endParaRPr lang="fr-FR" b="0" dirty="0"/>
                    </a:p>
                  </a:txBody>
                  <a:tcPr/>
                </a:tc>
                <a:tc>
                  <a:txBody>
                    <a:bodyPr/>
                    <a:lstStyle/>
                    <a:p>
                      <a:r>
                        <a:rPr lang="fr-FR" dirty="0" smtClean="0"/>
                        <a:t>0,1</a:t>
                      </a:r>
                      <a:endParaRPr lang="fr-FR" dirty="0"/>
                    </a:p>
                  </a:txBody>
                  <a:tcPr/>
                </a:tc>
              </a:tr>
            </a:tbl>
          </a:graphicData>
        </a:graphic>
      </p:graphicFrame>
      <p:pic>
        <p:nvPicPr>
          <p:cNvPr id="1026" name="Picture 2" descr="Résultat de recherche d'images pour &quot;verre fritté&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268760"/>
            <a:ext cx="2517048" cy="18722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dirty="0" smtClean="0"/>
              <a:t>    </a:t>
            </a:r>
            <a:r>
              <a:rPr lang="fr-FR" dirty="0" smtClean="0">
                <a:solidFill>
                  <a:schemeClr val="bg1"/>
                </a:solidFill>
              </a:rPr>
              <a:t>La </a:t>
            </a:r>
            <a:r>
              <a:rPr lang="fr-FR" dirty="0">
                <a:solidFill>
                  <a:schemeClr val="bg1"/>
                </a:solidFill>
              </a:rPr>
              <a:t>filtration industrielle utilise des filtres en métaux frittés (bronze, par exemple).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smtClean="0">
                <a:solidFill>
                  <a:schemeClr val="bg1"/>
                </a:solidFill>
              </a:rPr>
              <a:t>Inconvénients</a:t>
            </a:r>
            <a:endParaRPr lang="fr-FR" b="1" dirty="0">
              <a:solidFill>
                <a:schemeClr val="bg1"/>
              </a:solidFill>
            </a:endParaRPr>
          </a:p>
        </p:txBody>
      </p:sp>
      <p:sp>
        <p:nvSpPr>
          <p:cNvPr id="3" name="Espace réservé du contenu 2"/>
          <p:cNvSpPr>
            <a:spLocks noGrp="1"/>
          </p:cNvSpPr>
          <p:nvPr>
            <p:ph idx="1"/>
          </p:nvPr>
        </p:nvSpPr>
        <p:spPr/>
        <p:txBody>
          <a:bodyPr>
            <a:normAutofit lnSpcReduction="10000"/>
          </a:bodyPr>
          <a:lstStyle/>
          <a:p>
            <a:pPr>
              <a:buNone/>
            </a:pPr>
            <a:r>
              <a:rPr lang="fr-FR" b="1" dirty="0" smtClean="0">
                <a:solidFill>
                  <a:schemeClr val="bg1"/>
                </a:solidFill>
              </a:rPr>
              <a:t>Le </a:t>
            </a:r>
            <a:r>
              <a:rPr lang="fr-FR" b="1" dirty="0">
                <a:solidFill>
                  <a:schemeClr val="bg1"/>
                </a:solidFill>
              </a:rPr>
              <a:t>colmatage : </a:t>
            </a:r>
            <a:r>
              <a:rPr lang="fr-FR" dirty="0">
                <a:solidFill>
                  <a:schemeClr val="bg1"/>
                </a:solidFill>
              </a:rPr>
              <a:t>c’est un phénomène de bouchage des pores dus a la pénétration de particules dans les interstices du matériau filtrant, pour l’évité en fait appel au adjuvent de filtration (ajouté à un réactif de manière à augmenter son activité)</a:t>
            </a:r>
          </a:p>
          <a:p>
            <a:pPr>
              <a:buNone/>
            </a:pPr>
            <a:r>
              <a:rPr lang="fr-FR" b="1" dirty="0" smtClean="0">
                <a:solidFill>
                  <a:schemeClr val="bg1"/>
                </a:solidFill>
              </a:rPr>
              <a:t>L’adsorption</a:t>
            </a:r>
            <a:r>
              <a:rPr lang="fr-FR" b="1" dirty="0">
                <a:solidFill>
                  <a:schemeClr val="bg1"/>
                </a:solidFill>
              </a:rPr>
              <a:t> : </a:t>
            </a:r>
            <a:r>
              <a:rPr lang="fr-FR" dirty="0" smtClean="0">
                <a:solidFill>
                  <a:schemeClr val="bg1"/>
                </a:solidFill>
              </a:rPr>
              <a:t>c’est la rétention </a:t>
            </a:r>
            <a:r>
              <a:rPr lang="fr-FR" dirty="0">
                <a:solidFill>
                  <a:schemeClr val="bg1"/>
                </a:solidFill>
              </a:rPr>
              <a:t>ou fixation de certains produits sur le </a:t>
            </a:r>
            <a:r>
              <a:rPr lang="fr-FR" dirty="0" smtClean="0">
                <a:solidFill>
                  <a:schemeClr val="bg1"/>
                </a:solidFill>
              </a:rPr>
              <a:t>filtre, pour diminué ce </a:t>
            </a:r>
            <a:r>
              <a:rPr lang="fr-FR" dirty="0" err="1" smtClean="0">
                <a:solidFill>
                  <a:schemeClr val="bg1"/>
                </a:solidFill>
              </a:rPr>
              <a:t>phénoméne</a:t>
            </a:r>
            <a:r>
              <a:rPr lang="fr-FR" dirty="0" smtClean="0">
                <a:solidFill>
                  <a:schemeClr val="bg1"/>
                </a:solidFill>
              </a:rPr>
              <a:t> en fait appel à une agitation.</a:t>
            </a:r>
            <a:endParaRPr lang="fr-FR" dirty="0">
              <a:solidFill>
                <a:schemeClr val="bg1"/>
              </a:solidFill>
            </a:endParaRPr>
          </a:p>
          <a:p>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u="sng" dirty="0" smtClean="0">
                <a:solidFill>
                  <a:schemeClr val="bg1"/>
                </a:solidFill>
              </a:rPr>
              <a:t>Les filtres </a:t>
            </a:r>
            <a:r>
              <a:rPr lang="fr-FR" b="1" u="sng" dirty="0">
                <a:solidFill>
                  <a:schemeClr val="bg1"/>
                </a:solidFill>
              </a:rPr>
              <a:t>membranaires</a:t>
            </a:r>
          </a:p>
        </p:txBody>
      </p:sp>
      <p:sp>
        <p:nvSpPr>
          <p:cNvPr id="3" name="Espace réservé du contenu 2"/>
          <p:cNvSpPr>
            <a:spLocks noGrp="1"/>
          </p:cNvSpPr>
          <p:nvPr>
            <p:ph idx="1"/>
          </p:nvPr>
        </p:nvSpPr>
        <p:spPr/>
        <p:txBody>
          <a:bodyPr>
            <a:normAutofit/>
          </a:bodyPr>
          <a:lstStyle/>
          <a:p>
            <a:pPr>
              <a:buNone/>
            </a:pPr>
            <a:r>
              <a:rPr lang="fr-FR" dirty="0" smtClean="0">
                <a:solidFill>
                  <a:schemeClr val="bg1"/>
                </a:solidFill>
              </a:rPr>
              <a:t>   Ils sont </a:t>
            </a:r>
            <a:r>
              <a:rPr lang="fr-FR" dirty="0">
                <a:solidFill>
                  <a:schemeClr val="bg1"/>
                </a:solidFill>
              </a:rPr>
              <a:t>constituées de cellulose, d’acétate de cellulose, de nitrate de cellulose ou de téflon. Le diamètre des pores est faible, et varie de 5 à 35 nm pour l’ultrafiltration  et de 0,1 à 8 µm pour la microfiltration. </a:t>
            </a:r>
          </a:p>
          <a:p>
            <a:endParaRPr lang="fr-F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rPr>
              <a:t>Avantages</a:t>
            </a:r>
            <a:endParaRPr lang="fr-FR" b="1" dirty="0">
              <a:solidFill>
                <a:schemeClr val="bg1"/>
              </a:solidFill>
            </a:endParaRPr>
          </a:p>
        </p:txBody>
      </p:sp>
      <p:sp>
        <p:nvSpPr>
          <p:cNvPr id="3" name="Espace réservé du contenu 2"/>
          <p:cNvSpPr>
            <a:spLocks noGrp="1"/>
          </p:cNvSpPr>
          <p:nvPr>
            <p:ph idx="1"/>
          </p:nvPr>
        </p:nvSpPr>
        <p:spPr/>
        <p:txBody>
          <a:bodyPr/>
          <a:lstStyle/>
          <a:p>
            <a:pPr>
              <a:buNone/>
            </a:pPr>
            <a:r>
              <a:rPr lang="fr-FR" dirty="0" smtClean="0"/>
              <a:t>    </a:t>
            </a:r>
            <a:r>
              <a:rPr lang="fr-FR" dirty="0" smtClean="0">
                <a:solidFill>
                  <a:schemeClr val="bg1"/>
                </a:solidFill>
              </a:rPr>
              <a:t>Les membranes de microfiltration permette une filtration rapide, malgré le faible diamètres des pores (de l’ordre du µm) cela est du au faible épaisseur et à la forte densité des pores ( 10</a:t>
            </a:r>
            <a:r>
              <a:rPr lang="fr-FR" baseline="30000" dirty="0" smtClean="0">
                <a:solidFill>
                  <a:schemeClr val="bg1"/>
                </a:solidFill>
              </a:rPr>
              <a:t>10</a:t>
            </a:r>
            <a:r>
              <a:rPr lang="fr-FR" dirty="0" smtClean="0">
                <a:solidFill>
                  <a:schemeClr val="bg1"/>
                </a:solidFill>
              </a:rPr>
              <a:t> pores /cm</a:t>
            </a:r>
            <a:r>
              <a:rPr lang="fr-FR" baseline="30000" dirty="0" smtClean="0">
                <a:solidFill>
                  <a:schemeClr val="bg1"/>
                </a:solidFill>
              </a:rPr>
              <a:t>2</a:t>
            </a:r>
            <a:r>
              <a:rPr lang="fr-FR" dirty="0" smtClean="0">
                <a:solidFill>
                  <a:schemeClr val="bg1"/>
                </a:solidFill>
              </a:rPr>
              <a:t>) .Ces membranes ne sont finalement constituées que par 15 à 35 p. 100 de leur volume par la matière, le reste étant occupé par des pores.</a:t>
            </a:r>
          </a:p>
          <a:p>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chemeClr val="bg1"/>
                </a:solidFill>
              </a:rPr>
              <a:t/>
            </a:r>
            <a:br>
              <a:rPr lang="fr-FR" b="1" dirty="0" smtClean="0">
                <a:solidFill>
                  <a:schemeClr val="bg1"/>
                </a:solidFill>
              </a:rPr>
            </a:br>
            <a:r>
              <a:rPr lang="fr-FR" b="1" dirty="0" smtClean="0">
                <a:solidFill>
                  <a:schemeClr val="bg1"/>
                </a:solidFill>
              </a:rPr>
              <a:t>Méthodes </a:t>
            </a:r>
            <a:r>
              <a:rPr lang="fr-FR" b="1" dirty="0">
                <a:solidFill>
                  <a:schemeClr val="bg1"/>
                </a:solidFill>
              </a:rPr>
              <a:t>de filtration au laboratoire</a:t>
            </a:r>
            <a:r>
              <a:rPr lang="fr-FR" dirty="0"/>
              <a:t/>
            </a:r>
            <a:br>
              <a:rPr lang="fr-FR" dirty="0"/>
            </a:br>
            <a:endParaRPr lang="fr-FR" dirty="0"/>
          </a:p>
        </p:txBody>
      </p:sp>
      <p:sp>
        <p:nvSpPr>
          <p:cNvPr id="3" name="Espace réservé du contenu 2"/>
          <p:cNvSpPr>
            <a:spLocks noGrp="1"/>
          </p:cNvSpPr>
          <p:nvPr>
            <p:ph idx="1"/>
          </p:nvPr>
        </p:nvSpPr>
        <p:spPr/>
        <p:txBody>
          <a:bodyPr/>
          <a:lstStyle/>
          <a:p>
            <a:pPr>
              <a:buFont typeface="Wingdings" pitchFamily="2" charset="2"/>
              <a:buChar char="Ø"/>
            </a:pPr>
            <a:r>
              <a:rPr lang="fr-FR" b="1" u="sng" dirty="0" smtClean="0">
                <a:solidFill>
                  <a:schemeClr val="bg1"/>
                </a:solidFill>
              </a:rPr>
              <a:t>Filtration </a:t>
            </a:r>
            <a:r>
              <a:rPr lang="fr-FR" b="1" u="sng" dirty="0">
                <a:solidFill>
                  <a:schemeClr val="bg1"/>
                </a:solidFill>
              </a:rPr>
              <a:t>gravimétrique</a:t>
            </a:r>
            <a:endParaRPr lang="fr-FR" dirty="0">
              <a:solidFill>
                <a:schemeClr val="bg1"/>
              </a:solidFill>
            </a:endParaRPr>
          </a:p>
          <a:p>
            <a:pPr>
              <a:buNone/>
            </a:pPr>
            <a:r>
              <a:rPr lang="fr-FR" dirty="0" smtClean="0">
                <a:solidFill>
                  <a:schemeClr val="bg1"/>
                </a:solidFill>
              </a:rPr>
              <a:t>    L’entonnoir </a:t>
            </a:r>
            <a:r>
              <a:rPr lang="fr-FR" dirty="0">
                <a:solidFill>
                  <a:schemeClr val="bg1"/>
                </a:solidFill>
              </a:rPr>
              <a:t>de laboratoire équipé d’un filtre papier est l’exemple type de cette méthode, la différence de pression est créée par la hauteur du liquide sur le </a:t>
            </a:r>
            <a:r>
              <a:rPr lang="fr-FR" dirty="0" smtClean="0">
                <a:solidFill>
                  <a:schemeClr val="bg1"/>
                </a:solidFill>
              </a:rPr>
              <a:t>filtre. </a:t>
            </a:r>
            <a:endParaRPr lang="fr-FR" dirty="0">
              <a:solidFill>
                <a:schemeClr val="bg1"/>
              </a:solidFill>
            </a:endParaRPr>
          </a:p>
          <a:p>
            <a:endParaRPr lang="fr-FR" dirty="0"/>
          </a:p>
        </p:txBody>
      </p:sp>
      <p:sp>
        <p:nvSpPr>
          <p:cNvPr id="4" name="Rectangle 3"/>
          <p:cNvSpPr/>
          <p:nvPr/>
        </p:nvSpPr>
        <p:spPr>
          <a:xfrm>
            <a:off x="5357818" y="4143380"/>
            <a:ext cx="3143272" cy="23574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434" name="AutoShape 2" descr="data:image/jpeg;base64,/9j/4AAQSkZJRgABAQAAAQABAAD/2wCEAAkGBxQHBhUIERIRFhURFRkaGBgWGB8cHxwXGiEcIiUaHxwhKCohHBolHyEaJD0hJSorLi4uGx82RDQtNykxMCsBCgoKDg0OGxAQGTciHyU3NCw0Ky80NC80LzQ3MDcsNiw0NSwvLiwvNCw3MjQ4NCwsNCwsLCw3LzQsLCw3LDcrNP/AABEIASMArQMBIgACEQEDEQH/xAAbAAEBAQADAQEAAAAAAAAAAAAABgUDBAcCAf/EAEYQAAIBAwMCAgINCgUDBQAAAAECAwAEEQUSIQYxEyJBUQcUFSMyNkJUYXGBkdEWF1JTcnOSo7O0MzeTsbIkYoI0RGN0of/EABoBAQACAwEAAAAAAAAAAAAAAAABAgMEBgX/xAAtEQEAAgAEAwYFBQAAAAAAAAAAAQIDBBExEmGRFBYhQVHhBhNScfAFIjKBof/aAAwDAQACEQMRAD8A9xpSlApSlApWdq+u22ioGuJ4o92doZhubGMhV+Ex5HCgnkVkr1VJqB22djdS+qSZTbx4PZgzjc6sM8orY4yBkUFPXW1DUItMt/bE8scSZA3SMFGT2GTxk+qsAaTf6n5rm9Fup7R2aDI9IzLKG3Ecg4RQcA4HIrt2PSNraXHtoxeLL+tnJlfB5wC+dq552rgAk4AzQdP8tUu0zZW13d98NHHtjIHciWTahw3lIBJznjg4o7O4F3aJcr2dQw+ojNc1ZmiL7XMtic+9SsVJ9McpLjA9AUs0YHqjHbOKDTpSuK6uFtLVrlzhI1LMfUqjJP3UHLSoTSvZIivb6GN/aqpcuiR7LuOSVWf4IkhXlcnC+UtgkZwMkcmvdbTaHcAy21usbSqiq92ondS6oWWEKQ2M7sb/AIOM4PAC3pWLa6749/e2vh49olBnd8PdEsnbHlxux6e2a7GjaqNR6dh1hl2CaBJSud20MoYjOOcZ9VBpUqK032RLa86kk0/xV8PbB4JEcm5pJDIGU5GABiPGQPhHk+i1oFKUoFKUoFZGr9TWujyeDNOofAIjUF5CCSMiNAXK5BGcYrXqV0SIaf1xeWm0AXCxXKHHpI8OTzHndlEO0ZAG08ZNB9r1Bdajxa6fKo9L3Z8AA+kBPNIx7H4IU8+YEV+fk7d6g3iXeozDn/DtFWFMdiNzB5CCMfKyCWwRxiopQZOk9NWukOZIYVDnGZGy8hxnGZHJdsZI5PA47CtalKBSlKBWZcP7W1+Jjwtwjx/XInnUD608Y5PHkHI9OnXQ1tC2nGUfCiIkH1od2PXyARj05x6aDv1w3tqt9ZvaSDKSoyMMkZVgQRkcjg9xXJG4ljEg7MAR9Rr5nmW2gad2CqgLMxOAFHJJPoAFBJaV0vc2dxDC09p4Nvt5jtVWaQIOA7MWUc9yiqeOCO9Zc3sezSRzW3i2YSaYzeJ4B8dmEniKjyFiNoPlyBnaAKtLDXbbUbk20NxBI6gMVR1YhTjkgHtyPvrji6ls5tR9zlu7ZpiSPDEilsjnG3Oc4oMbUOm7oapcXdpdRRrfqvjLJF4hR1QR7oiCuMqBw4YZGcc4re6e086RoFvppYMbeGOMsOASihc4+nFZnUXWtpoenzTtcW7SQrJiLxVDNIgz4YHfdnAxj013NN1tNTuo/BktnjlhaQFJMsSrKp2qBgoCSC2eGwMc0HZt9LS31iXVAX3zpEjAkbQIt+MDGc+ds5J9Hau9XQttbt7rUG06O4heZBlo1dSwHHJUHOOR94r7TVIZLNLwTRmOUqqOGG1mc4UA9iSeB6zQdylYOmdTRy6K+qXDRQIk80ZLuAvvcrRg5OOTgcfTWkurQNpp1ITRGELuMm8bAvfO7tig7lK6el6tBrEBntpoplB2lo3DANwcEj04I++u5QKmOrz7nX9pr3ogm8KQ/wDw3BCEkngKr+E5OM+TGRk1T1m9SaZ7s6DNp+cGRCFbGdrjlWxxnawU49OKDSpWX0xqR1fQIb5hhnQbxnO2RfK6kgDlXDDt3FalApSlApSlApSlBl9Or7W0/wBzzj/pmMS4/Vr/AIffknwymT+kG9FfPV3xTu//AKs3/Bq+w3tfqEoQdtxFkH0b4jggn9JlZcAdxG54xz3L+0W/sZLJ87JUZGwcHawIOD6Dg0Hn2gSpqFxpsNtbyxtaRFpi0LRqIzFt8Pfja+92R8KSDsySCBnDjnl1AWRKyJ4F3btJbRWJiigRXHwpGXcxUnGY224AO0DJr160txaWiWy52xqqjPqUYFc1B51JpBm6V1pVgzLNNd7fJ5n8gC4OMsM5x9tdu2J1PqSG6t1kVW0u4RWaN49sniwgAhgCpyCe2SBkZq6pQecdKyQSRadpftCc3NmuJJDE0QhdU2yOZCAJfEf5Klt2dxwQKzbC6aDpWw6Za3uxcWt3aCUeC2xRHMhL+L8BkIxgqSeewGces0oPJpdPmjtre+Z7mGKG61HeY4BMytLM2yTwmRsrt3jeFLDxBjyliOzaaWs/T9xeb9TKtdxTeL7WiQ74sAzLbhRuTgZzHuO3O1sV6hSgjuhriS6vp5WCyRhY1S5NsbaRyC/vbqwBbaCDuVVXLtgDkVY0pQKUpQea2uiQQdVX1hJbQHMiTxl40JKTKM444USrIMd859eTp+4Fr80tf9JPwrn6yj9o69Z6sOBIxtpfpEgLIeOSRIoGTkAO/HOa7debmYmt993oZfS1Nmb7gWvzS1/0k/CnuBa/NLX/AEk/CuXUtVg0qMSTzRxg5xvYAnHcKO7H6BmunDrT6l/6K1nnB7SMPCi57ESOMspwRlFbBHOMisVa4ltmS00ru5/cC1+aWv8ApJ+FcV1pVjZw+NLBZIo+U8caj7yK54unL+/O6e8it1PeO2j3MB3Hv0hI3Z4PveCB6M8alh0XZ2k/tlovGl/WXBMrevALZCjPOFAAJOAM1sVy15/lOjXtmKRtCOgnsdR4srBLv6YbdNg+uRgqAjK5XJbDA4rtRdE3F+N7Q6VaD0KLcXLf+Te9qO2eAfhY9HPpFK2a4Fa82C2NaeTzSbp686eYX0cemsITnxoo/BcLg7i6crsxlSFbOPMORivQtOvBqFkt0oIDjscZU9ipxkbgcg4J5Fc7oJEKMAQRgg8gg+gj1VLdCTGJZdLYljBtO8/K80kRY+nczQu2OcbwMmrxEVnSPNWZm0ayq6UpV1ClKUClKUClKUClKUClKUGT1Vo/u9oEmnBtpfayk9g8bK659a7lGQOcZ5HesSHpS6vDuu78qDyY7SMRjPbHiNvfaRnI4OTwRirGlVmlZ8ZhaLTG0sbSOlrTR38WKBd5xmR8vIcZxmR8scZx37YHorZpSrKlKUoFKztauY4oVtJJRG1w+yIk4JlwWAH0+X7eB3Irn0279u2YmIw3Idf0XUkMv2MCMjIPcEg5oO1UnpfvPWbpyoYTjHYE5gZRj0nBlYfW59dVlSjnZ1hvPbxgPtaHA/8A2qX8p5rV81XXxLIIYjIeyjJrqaXqS6i8yL3t5micc8MArDuPSrKeM96a3ZR6jpMlrNGkiMvKuMg45GQfUQD9lXVZugdSNrcEVytpMkU/KuzR/A27g+0MWweBjGQTyAOa/ND6ti1m4it1SRWmjmkAbHCwyiI5we7Mcj6BUf01ZR2dt094aIniCR32jG52tHyx9bHjmuj0RBbnqGwuJlh3Nb3ojZ8ZMq3flCk93CmTAHOC1B66rhjgEUVw4yCD9VeTafpC23sWLqdqirPJhZJgGZvAM43jKnxNgUE7YyDx5cGtDoWKOLqrbb3WmsohbxItPikEZyRtd23vErgggfBYg+kAYD0uldXU7v2jZNPtLNwFUd2diAq+oZYgZOAM5JABNcGi3MckT2iSrI9u2ybB7SkBiD/F9nbuDQaNKUoFKUoFKUoFKUoFKUoMbq7Rvd3Qns1O2QYeFwBlJkO5WGfpGD6wSPTWb0vrft+1j1Mrt9sN4dwpIzHdx+TBxxglSue596483FXUlqNuNN6mKHyw6r5SR8m7jXytz+lGmOPlRLxyTQVtSuoWkra+dkbndNC4fjaqKFDEk8ZwGXaMtlgcY8w3tLumuLbbIAsqeWQDkB8DJU+lD3B44IyAcgdyq2rFt01tolumT4HUd5D2WZ/EA9ciko7fR5BbjHb1c7qqTyMVJ2De1uqmU4yZZUJ9HvipKAPpwB9x+uqyopOsdU2jR8CFRjCr5fg8dvRx6uK/BbqMeVfLyOBwT6vVXJSrqvlEEa7FAAHoHFfMNukGdiKue+0AZ+6uSupqVyba28gDSP5Y1JwC5Bxk+hR3J54B4JwCEvrN97h2s98uXitiFt4ySWa7fK7AzE5jBZFA7qfFHZVFbHR+inQ9DW2c7pXJknfABeZ+WY44/wC0eoKo9FZlhbe6HUogBLQ6WMFj8u8kXJY4/QjbOOBmXtwCK6gUpSgUpSgUpXCt0jXZtA6+IqhiueQrEgEj0AkN9xoOalKUClKUCs3qLShrOjvZZ2scMjfoyIQyP/4uFPY9uxrtteIl8tiWHiOjOq+kqpAJ+oFl++uegk+nNUe5t4tQlCrKfeLyMfInXhXx6AT6McrLGc4XmsqR1uL3J6lS5Kg22pYguR2AlwRHITkAbx72T3PvY54Fb+kSsbc20jFnhOxmOMtgAhjjAyylScADJPGKD99yovdH2/tO88nk43AbQ23sGC8ZHorvUpQKUpQKlOo9Te2gl1KIB5IwYbSP9O4bu2PlEHA7cBJecMcburzMlsIEba8zbEIxkEgksM8ZVQzcg9u1T2jw+6vU7ShQLXSx4Fuo5Bm2gO+ckHw1xGDjILSjjnIbnTele4ujpZk7n5aRv0pXJZ39Hdyx7D6hWnSlApSlAry9ta1HUpJtRt478mOaaOFI/a3gEROyYfewlJJDeYbcZXhtvm9Qqf1Louz1O6NxLEx3sGdBI4jdlIO54wwRzwvwgchQOwFBP5u9Z1vUVW9mtxa+CY40WNgrtAjkMWGXTcfggj08+rqdL3El91I3UTyy5bS7OdoV2iNi6zeTlSwQMCw82cseSOKvLfR4ba4muETDXW3xOTzsUIMDsuFAHGK6tn0xbWN3DdRo6tbRLCmJHwY1BCq4ziTAJxuBwTnvQTFve3NtoVp1Q13LIbo2u+3KoIwtyyLhMLuVl3KdxJztbgbvL0Ly+vbfQL3qYX0mbO6uRHAUTwjFFKy7H43sSONwYYGODjJsrPpG0sr4XkcTAqSyLvcxox7skROxGOW8wAPmb1nPPL05bzaTNpRQ+FcvI8i7m5aVizHOcjLEnigjtSnu5INU1VL6VBp0rmKIIhQiOGKQq5I3MrZxgFcZY5OcDTtri46n1WSAXM1stvFbnEAQl5JULliXVvIMhdo/RznnAom0KBrW5tih23pYzDcfMXQIec+XyKBxiutf9K21+UZ0cNGixho5XjYxrnCMyMCyjJODkc0E3o3Uc+oXUG58Zs77ftAAaW3mSISY+TnDHbk43Y5xmtfoJZn6bh1a5upp3ubeJypVQq5XPkVRuyQRkknJGQBnFayaFBHKkixhfBhaBApICxPtyoA4+Sv1YrtafZJpthHYxDEcKKiDJOFUAAZPJ4HpoMXXZrbXtIk0ydLoxzLtOLabI+kZj4YHkH1isjR9cKaGdYlDtNZHwLzEbKzpHnEmxgGA2t4oGBw7cDNXNSfUduNH11OpCfepFFvdqcbPDYnZM3HZGOCTxtcnIwchVRuJEEikEEZBHIIPpB9VfVT3TDe5kjdOOxLW43RE581sxIXn9JDmM5JJ2q3yqoaJmNJKUrP1WUuV09M7p92SONkajzP95VRjnLg9gSCGFrWosbQ38O3xrljbWZI4G/vJ6Modhkz6VjUjORnc6f0aLp/Ro9KgBCQrgZxk+tjjALE5J49NYXT1qus9Qt1ECfBt1a2tFGNmwEb5hxzuZdoIONq553eWuoFKUoFKUoFKUoFKUoFKUoFKUoFKUoFYXWesWekaKRqL7YLjMR8rtu3K3l8gLDgHnjt3rdqM9mCwjvvY+uWkQMYU8RCfkuOAw+nBI+00GTFey3OlB4vGe+0ZxuBjKPPbNjPldQffI1BwBkOnGSATU2vWdrd2y3CG4ZXAIItZyCD9IQg/ZXB1Ug0jUIup1HEXvdzgd7ZyPOcct4TYYd8Aycc5E295H0h1FJpMzBLe5JntnJ8g3fDjLHthssPR5xzkgVixbWpHFDPg0jEnhlU33WtpY2jXMhuFVRyWtp1HPA5KYGSQOfXUy+pTwaMbibxkvdXcrEgQu0FuucHaik+SMl8YyWbBAOcdMXQ6y6tj0mIhrW1xNcOD5XI5RAw/7j247N+jzWdLKNY1OXqZgdr5httw7QRkgyDPI8V8t6MqsfHGSwrWvHFKcfDjC/bG/wCfnR2ujNWs9T0cQ6e+6K2xD8F12lQPKd4DE4xzz9ea3qj/AGKbGOz6LikjQKZmd3I7s+5hk/YAPsqwrK1ylKUClKUClKUClKUClKUClKUClKUCpX2U/wDLy9/cn/cVVVK+yn/l5e/uT/uKCmuYFurdrd1DI6lWVhkFWGCCDwQR6Kh9L0ePX7Gfpa/jMh06RUjl3HcYnQGN92SfEC8EHg7Qcc4F5Uv098dNT/atf6QomJmJ1hl6ppEXTenw9M2CGNtSlMby5JYIqFpH3ZB37AcAcAnOPQbe1t1tLZbaNQqRqFVQMAKowAAOwAqa6n+OOlfvrj+3lqqoTMzOspj2M/iPbfU//N6p6mPYz+I9t9T/APN6p6IKUpQKUpQKUpQKUpQKUpQKUpQKUpQKlfZT/wAvL39yf9xVVUr7Kf8Al5e/uT/uKCqqX6e+Omp/tWv9IVUVL9PfHTU/2rX+kKD56n+OOlfvrj+3lqqqV6n+OOlfvrj+3lqqoJj2M/iPbfU//N6p6mPYz+I9t9T/APN6p6BSlKBSlKBSlKBSlKBSlKBSlKBSlKBUl7JqNe9N+4sRUSX8qQLuBIw3mZuMfBjV25/RxySBVbUtfyDUPZAt7IEEWcEkzjuPEkKoh/7XC+L39DGgqal+nvjpqf7Vr/SFVFS/T3x01P8Aatf6QoPnqf446V++uP7eWqqpXqf446V++uP7eWqqglPY4DWuiPo8u3xLKeSI7Qfgk70b0/CR1bjtnHBBFVdS1rMNO9kKazJwL63SZB2HiQko/wC07K0fb0R1U0ClKUClKUClKUClKUClKUClKUClKUCpTo0G81rUNYO/3y58BN23/DtQV4A5/wAUzctyRt7VtdRakNH0KfUSQPBidskEjIBxkDkjOK6vRWnNpXSdtZPu3rCu/d33sMtn6dxNBt1L9PfHTU/2rX+kKqKl+nvjpqf7Vr/SFB89T/HHSv31x/by1VVK9T/HHSv31x/by1VUEp1sDZ6nYayu/wB5uhE+3b/hXI2dm7++eDyOQC1VdZHV+nHVemLixXdukicLt77gMjH05Ar76Y1P3a6dt9SyCZokY4BA3EDOAeQN2aDUpSlApSlApSlApSlApSlApSlApSlBJeyGfblrb6Coyb65RWG5l94jO+QnaMlSqhCOP8Qc1W1KOp1D2TF77LCzJ7ge+3DYBHpPkjcHPbiqugVL9PfHTU/2rX+kKqKl+nvjpqf7Vr/SFB89T/HHSv31x/by1VVK9T/HHSv31x/by1VUCpL2Pf8AoY7rQCMGyuXCLuY/9PKd8eNwBCgEpjkZjbmq2pQj3P8AZLB822/tD2wR4ls3c+kYWTHHfJoKulKUClKUClKUClKUClKUClKUClKw+ttXGhdKXGonOUjIUDIJdvKoBAJBLEDNBlexwDerea6f/eXkhQmPYfBi97j57sNq5z6yfpqxrL6X0z3G6dt9N4JhhRWIGAzgDc3/AJNk/bWpQKxNI0yS06jvb9tuy5MJTB58ke05Ho5rbpQYetaXJe9Q2N8m3ZayTNJk84eJ0GB6fMwrcpSgVG+yUfaNra6+OPaF3G7kR7z4L5jk+kDa2frUfWLKs3qTSxrWgT6Ydvv8ToCwyAzA4b7Dg/ZQaVKwehNXGudI29/zlowrZySHTysCSASdwPNb1ApSlApSlApU3191L+S+gm7UZkZkSPKO6gsyqWbYOygk4JG4gAHJrOuupZrLp+5ujNbyzQWQuAogkjHmMpVmDtkKQoGzIYFWzjIAC1pUhp/XUMl/fQzEotgclvCkxsVU3sTtwSHYgKOSACMg5rvnrWyFt7Y8YlSxVcRSEvt2kmNQu6RAGU70BXBBzQUFKj9b68gtdGj1GBi6vdxQPmKXcu5l3gx7Q4cRkkAjnK4ByAa2KQTRCUZwwBGQRwfoPI+o0H3UL7KF0d9jpq7z4t2sjhWC5jgBfBJzxu2Ht8mrqvMdbnOoeyRMfPtsrdIhlRjxJcSMQe58vhjn1n7cuDTjvFWj+pZrsuVvixvEeH32hS/lY/zb+YPwp+Vj/Nv5g/CsSlel2LCcT3nz3Lp7tv8AKx/m38wfhT8rH+bfzB+FYlKdiwjvPnuXT3bf5WP82/mD8KflY/zb+YPwrEpTsWEd589y6e7b/Kx/m38wfhT8rH+bfzB+FYlKdiwjvPnuXT3dr2Mrs+2b/TWDjw7ozIGYNhLgbsDGON4kPb5Qq6ry/R5Tp3sj28vn23sEkLYUY3xZkUk9xkeJ29Q+z1CvNxqcF5q7b9NzU5rK0xZ3nf77SUpSsTeKUpQT3X1lJqHTDW8SF3Mtsdo74SeJifsUE/ZWL1bpM13PqZjidvH02OOPHypAbjKj6fMv31d0oPONa0+4ez1jTltpybuMSQuApRsQwx7M7twk3K3BGMDvWz1w91DJbrbpcmE+IJ/aixmUcLtVfEI2KfPll5BC4IqupQeV2Wj3NroMx9rXjMuqW10qSOJJXgTwD8MttaTyN5d3GAM4wT6VKHubdXRjESASGUE8jsRngiu1Sgy5oZ4YWlNwMKCTiIdh9teS9HGTU7GTW/EUG9nkkPlzxuKjIJO3GOwJx669W6xSSTpO7SHd4ht5dm04O7acYPoOa8z6U1SAdMWy+NECIIwQXAwQoBGPWCDW5kojjmZc38T4l4y1a0jXWfHz2ht26Mi4dtx+rFctdT3Ug/Xw/wAa/jT3Ug/Xw/xr+NerrHq4KcPEmdeH/HbpXU91IP18P8a/jT3Ug/Xw/wAa/jTij1R8q/0z0duldT3Ug/Xw/wAa/jT3Ug/Xw/xr+NOKPU+Vf6Z6O3Sup7qQfr4f41/GnupB+vh/jX8acUep8q/0z0ZfWcntKwj1gDJsbiKbuRkKwyox3yCRg+uvX7aYXNus4zh1DDPfBGa8g6p1SA9M3K+NESYJAAHBySpAHfuSRXpHRCSJ0faLNu8QW8e/ccndtHc+k15eeiOOJh3nwta/ZrUtG0+H9w26UpWk6YpSlApSlApSlApSlB+MoZdpGQe4NTEvsd6ZLKZDYW+WJJwuOT9A4H2VUUoJT82+l/MIPuP40/NvpfzCD7j+NVdKCU/NvpfzCD7j+NPzb6X8wg+4/jVXSglPzb6X8wg+4/jT82+l/MIPuP41V0oJT82+l/MIPuP40/NvpfzCD7j+NVdKCXi9jvTIpRILC3ypBGVzyPoPB+o1TooRAgAAAwAPQK/aUClKUClKUClKUClKUClKUClKUClKUClKUClKUClKUClKUClKU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18436" name="AutoShape 4" descr="data:image/jpeg;base64,/9j/4AAQSkZJRgABAQAAAQABAAD/2wCEAAkGBxQHBhUIERIRFhURFRkaGBgWGB8cHxwXGiEcIiUaHxwhKCohHBolHyEaJD0hJSorLi4uGx82RDQtNykxMCsBCgoKDg0OGxAQGTciHyU3NCw0Ky80NC80LzQ3MDcsNiw0NSwvLiwvNCw3MjQ4NCwsNCwsLCw3LzQsLCw3LDcrNP/AABEIASMArQMBIgACEQEDEQH/xAAbAAEBAQADAQEAAAAAAAAAAAAABgUDBAcCAf/EAEYQAAIBAwMCAgINCgUDBQAAAAECAwAEEQUSIQYxEyJBUQcUFSMyNkJUYXGBkdEWF1JTcnOSo7O0MzeTsbIkYoI0RGN0of/EABoBAQACAwEAAAAAAAAAAAAAAAABAgMEBgX/xAAtEQEAAgAEAwYFBQAAAAAAAAAAAQIDBBExEmGRFBYhQVHhBhNScfAFIjKBof/aAAwDAQACEQMRAD8A9xpSlApSlApWdq+u22ioGuJ4o92doZhubGMhV+Ex5HCgnkVkr1VJqB22djdS+qSZTbx4PZgzjc6sM8orY4yBkUFPXW1DUItMt/bE8scSZA3SMFGT2GTxk+qsAaTf6n5rm9Fup7R2aDI9IzLKG3Ecg4RQcA4HIrt2PSNraXHtoxeLL+tnJlfB5wC+dq552rgAk4AzQdP8tUu0zZW13d98NHHtjIHciWTahw3lIBJznjg4o7O4F3aJcr2dQw+ojNc1ZmiL7XMtic+9SsVJ9McpLjA9AUs0YHqjHbOKDTpSuK6uFtLVrlzhI1LMfUqjJP3UHLSoTSvZIivb6GN/aqpcuiR7LuOSVWf4IkhXlcnC+UtgkZwMkcmvdbTaHcAy21usbSqiq92ondS6oWWEKQ2M7sb/AIOM4PAC3pWLa6749/e2vh49olBnd8PdEsnbHlxux6e2a7GjaqNR6dh1hl2CaBJSud20MoYjOOcZ9VBpUqK032RLa86kk0/xV8PbB4JEcm5pJDIGU5GABiPGQPhHk+i1oFKUoFKUoFZGr9TWujyeDNOofAIjUF5CCSMiNAXK5BGcYrXqV0SIaf1xeWm0AXCxXKHHpI8OTzHndlEO0ZAG08ZNB9r1Bdajxa6fKo9L3Z8AA+kBPNIx7H4IU8+YEV+fk7d6g3iXeozDn/DtFWFMdiNzB5CCMfKyCWwRxiopQZOk9NWukOZIYVDnGZGy8hxnGZHJdsZI5PA47CtalKBSlKBWZcP7W1+Jjwtwjx/XInnUD608Y5PHkHI9OnXQ1tC2nGUfCiIkH1od2PXyARj05x6aDv1w3tqt9ZvaSDKSoyMMkZVgQRkcjg9xXJG4ljEg7MAR9Rr5nmW2gad2CqgLMxOAFHJJPoAFBJaV0vc2dxDC09p4Nvt5jtVWaQIOA7MWUc9yiqeOCO9Zc3sezSRzW3i2YSaYzeJ4B8dmEniKjyFiNoPlyBnaAKtLDXbbUbk20NxBI6gMVR1YhTjkgHtyPvrji6ls5tR9zlu7ZpiSPDEilsjnG3Oc4oMbUOm7oapcXdpdRRrfqvjLJF4hR1QR7oiCuMqBw4YZGcc4re6e086RoFvppYMbeGOMsOASihc4+nFZnUXWtpoenzTtcW7SQrJiLxVDNIgz4YHfdnAxj013NN1tNTuo/BktnjlhaQFJMsSrKp2qBgoCSC2eGwMc0HZt9LS31iXVAX3zpEjAkbQIt+MDGc+ds5J9Hau9XQttbt7rUG06O4heZBlo1dSwHHJUHOOR94r7TVIZLNLwTRmOUqqOGG1mc4UA9iSeB6zQdylYOmdTRy6K+qXDRQIk80ZLuAvvcrRg5OOTgcfTWkurQNpp1ITRGELuMm8bAvfO7tig7lK6el6tBrEBntpoplB2lo3DANwcEj04I++u5QKmOrz7nX9pr3ogm8KQ/wDw3BCEkngKr+E5OM+TGRk1T1m9SaZ7s6DNp+cGRCFbGdrjlWxxnawU49OKDSpWX0xqR1fQIb5hhnQbxnO2RfK6kgDlXDDt3FalApSlApSlApSlBl9Or7W0/wBzzj/pmMS4/Vr/AIffknwymT+kG9FfPV3xTu//AKs3/Bq+w3tfqEoQdtxFkH0b4jggn9JlZcAdxG54xz3L+0W/sZLJ87JUZGwcHawIOD6Dg0Hn2gSpqFxpsNtbyxtaRFpi0LRqIzFt8Pfja+92R8KSDsySCBnDjnl1AWRKyJ4F3btJbRWJiigRXHwpGXcxUnGY224AO0DJr160txaWiWy52xqqjPqUYFc1B51JpBm6V1pVgzLNNd7fJ5n8gC4OMsM5x9tdu2J1PqSG6t1kVW0u4RWaN49sniwgAhgCpyCe2SBkZq6pQecdKyQSRadpftCc3NmuJJDE0QhdU2yOZCAJfEf5Klt2dxwQKzbC6aDpWw6Za3uxcWt3aCUeC2xRHMhL+L8BkIxgqSeewGces0oPJpdPmjtre+Z7mGKG61HeY4BMytLM2yTwmRsrt3jeFLDxBjyliOzaaWs/T9xeb9TKtdxTeL7WiQ74sAzLbhRuTgZzHuO3O1sV6hSgjuhriS6vp5WCyRhY1S5NsbaRyC/vbqwBbaCDuVVXLtgDkVY0pQKUpQea2uiQQdVX1hJbQHMiTxl40JKTKM444USrIMd859eTp+4Fr80tf9JPwrn6yj9o69Z6sOBIxtpfpEgLIeOSRIoGTkAO/HOa7debmYmt993oZfS1Nmb7gWvzS1/0k/CnuBa/NLX/AEk/CuXUtVg0qMSTzRxg5xvYAnHcKO7H6BmunDrT6l/6K1nnB7SMPCi57ESOMspwRlFbBHOMisVa4ltmS00ru5/cC1+aWv8ApJ+FcV1pVjZw+NLBZIo+U8caj7yK54unL+/O6e8it1PeO2j3MB3Hv0hI3Z4PveCB6M8alh0XZ2k/tlovGl/WXBMrevALZCjPOFAAJOAM1sVy15/lOjXtmKRtCOgnsdR4srBLv6YbdNg+uRgqAjK5XJbDA4rtRdE3F+N7Q6VaD0KLcXLf+Te9qO2eAfhY9HPpFK2a4Fa82C2NaeTzSbp686eYX0cemsITnxoo/BcLg7i6crsxlSFbOPMORivQtOvBqFkt0oIDjscZU9ipxkbgcg4J5Fc7oJEKMAQRgg8gg+gj1VLdCTGJZdLYljBtO8/K80kRY+nczQu2OcbwMmrxEVnSPNWZm0ayq6UpV1ClKUClKUClKUClKUClKUGT1Vo/u9oEmnBtpfayk9g8bK659a7lGQOcZ5HesSHpS6vDuu78qDyY7SMRjPbHiNvfaRnI4OTwRirGlVmlZ8ZhaLTG0sbSOlrTR38WKBd5xmR8vIcZxmR8scZx37YHorZpSrKlKUoFKztauY4oVtJJRG1w+yIk4JlwWAH0+X7eB3Irn0279u2YmIw3Idf0XUkMv2MCMjIPcEg5oO1UnpfvPWbpyoYTjHYE5gZRj0nBlYfW59dVlSjnZ1hvPbxgPtaHA/8A2qX8p5rV81XXxLIIYjIeyjJrqaXqS6i8yL3t5micc8MArDuPSrKeM96a3ZR6jpMlrNGkiMvKuMg45GQfUQD9lXVZugdSNrcEVytpMkU/KuzR/A27g+0MWweBjGQTyAOa/ND6ti1m4it1SRWmjmkAbHCwyiI5we7Mcj6BUf01ZR2dt094aIniCR32jG52tHyx9bHjmuj0RBbnqGwuJlh3Nb3ojZ8ZMq3flCk93CmTAHOC1B66rhjgEUVw4yCD9VeTafpC23sWLqdqirPJhZJgGZvAM43jKnxNgUE7YyDx5cGtDoWKOLqrbb3WmsohbxItPikEZyRtd23vErgggfBYg+kAYD0uldXU7v2jZNPtLNwFUd2diAq+oZYgZOAM5JABNcGi3MckT2iSrI9u2ybB7SkBiD/F9nbuDQaNKUoFKUoFKUoFKUoFKUoMbq7Rvd3Qns1O2QYeFwBlJkO5WGfpGD6wSPTWb0vrft+1j1Mrt9sN4dwpIzHdx+TBxxglSue596483FXUlqNuNN6mKHyw6r5SR8m7jXytz+lGmOPlRLxyTQVtSuoWkra+dkbndNC4fjaqKFDEk8ZwGXaMtlgcY8w3tLumuLbbIAsqeWQDkB8DJU+lD3B44IyAcgdyq2rFt01tolumT4HUd5D2WZ/EA9ciko7fR5BbjHb1c7qqTyMVJ2De1uqmU4yZZUJ9HvipKAPpwB9x+uqyopOsdU2jR8CFRjCr5fg8dvRx6uK/BbqMeVfLyOBwT6vVXJSrqvlEEa7FAAHoHFfMNukGdiKue+0AZ+6uSupqVyba28gDSP5Y1JwC5Bxk+hR3J54B4JwCEvrN97h2s98uXitiFt4ySWa7fK7AzE5jBZFA7qfFHZVFbHR+inQ9DW2c7pXJknfABeZ+WY44/wC0eoKo9FZlhbe6HUogBLQ6WMFj8u8kXJY4/QjbOOBmXtwCK6gUpSgUpSgUpXCt0jXZtA6+IqhiueQrEgEj0AkN9xoOalKUClKUCs3qLShrOjvZZ2scMjfoyIQyP/4uFPY9uxrtteIl8tiWHiOjOq+kqpAJ+oFl++uegk+nNUe5t4tQlCrKfeLyMfInXhXx6AT6McrLGc4XmsqR1uL3J6lS5Kg22pYguR2AlwRHITkAbx72T3PvY54Fb+kSsbc20jFnhOxmOMtgAhjjAyylScADJPGKD99yovdH2/tO88nk43AbQ23sGC8ZHorvUpQKUpQKlOo9Te2gl1KIB5IwYbSP9O4bu2PlEHA7cBJecMcburzMlsIEba8zbEIxkEgksM8ZVQzcg9u1T2jw+6vU7ShQLXSx4Fuo5Bm2gO+ckHw1xGDjILSjjnIbnTele4ujpZk7n5aRv0pXJZ39Hdyx7D6hWnSlApSlAry9ta1HUpJtRt478mOaaOFI/a3gEROyYfewlJJDeYbcZXhtvm9Qqf1Louz1O6NxLEx3sGdBI4jdlIO54wwRzwvwgchQOwFBP5u9Z1vUVW9mtxa+CY40WNgrtAjkMWGXTcfggj08+rqdL3El91I3UTyy5bS7OdoV2iNi6zeTlSwQMCw82cseSOKvLfR4ba4muETDXW3xOTzsUIMDsuFAHGK6tn0xbWN3DdRo6tbRLCmJHwY1BCq4ziTAJxuBwTnvQTFve3NtoVp1Q13LIbo2u+3KoIwtyyLhMLuVl3KdxJztbgbvL0Ly+vbfQL3qYX0mbO6uRHAUTwjFFKy7H43sSONwYYGODjJsrPpG0sr4XkcTAqSyLvcxox7skROxGOW8wAPmb1nPPL05bzaTNpRQ+FcvI8i7m5aVizHOcjLEnigjtSnu5INU1VL6VBp0rmKIIhQiOGKQq5I3MrZxgFcZY5OcDTtri46n1WSAXM1stvFbnEAQl5JULliXVvIMhdo/RznnAom0KBrW5tih23pYzDcfMXQIec+XyKBxiutf9K21+UZ0cNGixho5XjYxrnCMyMCyjJODkc0E3o3Uc+oXUG58Zs77ftAAaW3mSISY+TnDHbk43Y5xmtfoJZn6bh1a5upp3ubeJypVQq5XPkVRuyQRkknJGQBnFayaFBHKkixhfBhaBApICxPtyoA4+Sv1YrtafZJpthHYxDEcKKiDJOFUAAZPJ4HpoMXXZrbXtIk0ydLoxzLtOLabI+kZj4YHkH1isjR9cKaGdYlDtNZHwLzEbKzpHnEmxgGA2t4oGBw7cDNXNSfUduNH11OpCfepFFvdqcbPDYnZM3HZGOCTxtcnIwchVRuJEEikEEZBHIIPpB9VfVT3TDe5kjdOOxLW43RE581sxIXn9JDmM5JJ2q3yqoaJmNJKUrP1WUuV09M7p92SONkajzP95VRjnLg9gSCGFrWosbQ38O3xrljbWZI4G/vJ6Modhkz6VjUjORnc6f0aLp/Ro9KgBCQrgZxk+tjjALE5J49NYXT1qus9Qt1ECfBt1a2tFGNmwEb5hxzuZdoIONq553eWuoFKUoFKUoFKUoFKUoFKUoFKUoFKUoFYXWesWekaKRqL7YLjMR8rtu3K3l8gLDgHnjt3rdqM9mCwjvvY+uWkQMYU8RCfkuOAw+nBI+00GTFey3OlB4vGe+0ZxuBjKPPbNjPldQffI1BwBkOnGSATU2vWdrd2y3CG4ZXAIItZyCD9IQg/ZXB1Ug0jUIup1HEXvdzgd7ZyPOcct4TYYd8Aycc5E295H0h1FJpMzBLe5JntnJ8g3fDjLHthssPR5xzkgVixbWpHFDPg0jEnhlU33WtpY2jXMhuFVRyWtp1HPA5KYGSQOfXUy+pTwaMbibxkvdXcrEgQu0FuucHaik+SMl8YyWbBAOcdMXQ6y6tj0mIhrW1xNcOD5XI5RAw/7j247N+jzWdLKNY1OXqZgdr5httw7QRkgyDPI8V8t6MqsfHGSwrWvHFKcfDjC/bG/wCfnR2ujNWs9T0cQ6e+6K2xD8F12lQPKd4DE4xzz9ea3qj/AGKbGOz6LikjQKZmd3I7s+5hk/YAPsqwrK1ylKUClKUClKUClKUClKUClKUClKUCpX2U/wDLy9/cn/cVVVK+yn/l5e/uT/uKCmuYFurdrd1DI6lWVhkFWGCCDwQR6Kh9L0ePX7Gfpa/jMh06RUjl3HcYnQGN92SfEC8EHg7Qcc4F5Uv098dNT/atf6QomJmJ1hl6ppEXTenw9M2CGNtSlMby5JYIqFpH3ZB37AcAcAnOPQbe1t1tLZbaNQqRqFVQMAKowAAOwAqa6n+OOlfvrj+3lqqoTMzOspj2M/iPbfU//N6p6mPYz+I9t9T/APN6p6IKUpQKUpQKUpQKUpQKUpQKUpQKUpQKlfZT/wAvL39yf9xVVUr7Kf8Al5e/uT/uKCqqX6e+Omp/tWv9IVUVL9PfHTU/2rX+kKD56n+OOlfvrj+3lqqqV6n+OOlfvrj+3lqqoJj2M/iPbfU//N6p6mPYz+I9t9T/APN6p6BSlKBSlKBSlKBSlKBSlKBSlKBSlKBUl7JqNe9N+4sRUSX8qQLuBIw3mZuMfBjV25/RxySBVbUtfyDUPZAt7IEEWcEkzjuPEkKoh/7XC+L39DGgqal+nvjpqf7Vr/SFVFS/T3x01P8Aatf6QoPnqf446V++uP7eWqqpXqf446V++uP7eWqqglPY4DWuiPo8u3xLKeSI7Qfgk70b0/CR1bjtnHBBFVdS1rMNO9kKazJwL63SZB2HiQko/wC07K0fb0R1U0ClKUClKUClKUClKUClKUClKUClKUCpTo0G81rUNYO/3y58BN23/DtQV4A5/wAUzctyRt7VtdRakNH0KfUSQPBidskEjIBxkDkjOK6vRWnNpXSdtZPu3rCu/d33sMtn6dxNBt1L9PfHTU/2rX+kKqKl+nvjpqf7Vr/SFB89T/HHSv31x/by1VVK9T/HHSv31x/by1VUEp1sDZ6nYayu/wB5uhE+3b/hXI2dm7++eDyOQC1VdZHV+nHVemLixXdukicLt77gMjH05Ar76Y1P3a6dt9SyCZokY4BA3EDOAeQN2aDUpSlApSlApSlApSlApSlApSlApSlBJeyGfblrb6Coyb65RWG5l94jO+QnaMlSqhCOP8Qc1W1KOp1D2TF77LCzJ7ge+3DYBHpPkjcHPbiqugVL9PfHTU/2rX+kKqKl+nvjpqf7Vr/SFB89T/HHSv31x/by1VVK9T/HHSv31x/by1VUCpL2Pf8AoY7rQCMGyuXCLuY/9PKd8eNwBCgEpjkZjbmq2pQj3P8AZLB822/tD2wR4ls3c+kYWTHHfJoKulKUClKUClKUClKUClKUClKUClKw+ttXGhdKXGonOUjIUDIJdvKoBAJBLEDNBlexwDerea6f/eXkhQmPYfBi97j57sNq5z6yfpqxrL6X0z3G6dt9N4JhhRWIGAzgDc3/AJNk/bWpQKxNI0yS06jvb9tuy5MJTB58ke05Ho5rbpQYetaXJe9Q2N8m3ZayTNJk84eJ0GB6fMwrcpSgVG+yUfaNra6+OPaF3G7kR7z4L5jk+kDa2frUfWLKs3qTSxrWgT6Ydvv8ToCwyAzA4b7Dg/ZQaVKwehNXGudI29/zlowrZySHTysCSASdwPNb1ApSlApSlApU3191L+S+gm7UZkZkSPKO6gsyqWbYOygk4JG4gAHJrOuupZrLp+5ujNbyzQWQuAogkjHmMpVmDtkKQoGzIYFWzjIAC1pUhp/XUMl/fQzEotgclvCkxsVU3sTtwSHYgKOSACMg5rvnrWyFt7Y8YlSxVcRSEvt2kmNQu6RAGU70BXBBzQUFKj9b68gtdGj1GBi6vdxQPmKXcu5l3gx7Q4cRkkAjnK4ByAa2KQTRCUZwwBGQRwfoPI+o0H3UL7KF0d9jpq7z4t2sjhWC5jgBfBJzxu2Ht8mrqvMdbnOoeyRMfPtsrdIhlRjxJcSMQe58vhjn1n7cuDTjvFWj+pZrsuVvixvEeH32hS/lY/zb+YPwp+Vj/Nv5g/CsSlel2LCcT3nz3Lp7tv8AKx/m38wfhT8rH+bfzB+FYlKdiwjvPnuXT3bf5WP82/mD8KflY/zb+YPwrEpTsWEd589y6e7b/Kx/m38wfhT8rH+bfzB+FYlKdiwjvPnuXT3dr2Mrs+2b/TWDjw7ozIGYNhLgbsDGON4kPb5Qq6ry/R5Tp3sj28vn23sEkLYUY3xZkUk9xkeJ29Q+z1CvNxqcF5q7b9NzU5rK0xZ3nf77SUpSsTeKUpQT3X1lJqHTDW8SF3Mtsdo74SeJifsUE/ZWL1bpM13PqZjidvH02OOPHypAbjKj6fMv31d0oPONa0+4ez1jTltpybuMSQuApRsQwx7M7twk3K3BGMDvWz1w91DJbrbpcmE+IJ/aixmUcLtVfEI2KfPll5BC4IqupQeV2Wj3NroMx9rXjMuqW10qSOJJXgTwD8MttaTyN5d3GAM4wT6VKHubdXRjESASGUE8jsRngiu1Sgy5oZ4YWlNwMKCTiIdh9teS9HGTU7GTW/EUG9nkkPlzxuKjIJO3GOwJx669W6xSSTpO7SHd4ht5dm04O7acYPoOa8z6U1SAdMWy+NECIIwQXAwQoBGPWCDW5kojjmZc38T4l4y1a0jXWfHz2ht26Mi4dtx+rFctdT3Ug/Xw/wAa/jT3Ug/Xw/xr+NerrHq4KcPEmdeH/HbpXU91IP18P8a/jT3Ug/Xw/wAa/jTij1R8q/0z0duldT3Ug/Xw/wAa/jT3Ug/Xw/xr+NOKPU+Vf6Z6O3Sup7qQfr4f41/GnupB+vh/jX8acUep8q/0z0ZfWcntKwj1gDJsbiKbuRkKwyox3yCRg+uvX7aYXNus4zh1DDPfBGa8g6p1SA9M3K+NESYJAAHBySpAHfuSRXpHRCSJ0faLNu8QW8e/ccndtHc+k15eeiOOJh3nwta/ZrUtG0+H9w26UpWk6YpSlApSlApSlApSlB+MoZdpGQe4NTEvsd6ZLKZDYW+WJJwuOT9A4H2VUUoJT82+l/MIPuP40/NvpfzCD7j+NVdKCU/NvpfzCD7j+NPzb6X8wg+4/jVXSglPzb6X8wg+4/jT82+l/MIPuP41V0oJT82+l/MIPuP40/NvpfzCD7j+NVdKCXi9jvTIpRILC3ypBGVzyPoPB+o1TooRAgAAAwAPQK/aUClKUClKUClKUClKUClKUClKUClKUClKUClKUClKUClKUClKU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18438" name="Picture 6" descr="http://phys-chimie.voila.net/cinquieme/eau/filtration/filtration.gif"/>
          <p:cNvPicPr>
            <a:picLocks noChangeAspect="1" noChangeArrowheads="1"/>
          </p:cNvPicPr>
          <p:nvPr/>
        </p:nvPicPr>
        <p:blipFill>
          <a:blip r:embed="rId2"/>
          <a:srcRect/>
          <a:stretch>
            <a:fillRect/>
          </a:stretch>
        </p:blipFill>
        <p:spPr bwMode="auto">
          <a:xfrm>
            <a:off x="5357818" y="4143380"/>
            <a:ext cx="3143272" cy="2357454"/>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Font typeface="Wingdings" pitchFamily="2" charset="2"/>
              <a:buChar char="Ø"/>
            </a:pPr>
            <a:r>
              <a:rPr lang="fr-FR" b="1" u="sng" dirty="0" smtClean="0">
                <a:solidFill>
                  <a:schemeClr val="bg1"/>
                </a:solidFill>
              </a:rPr>
              <a:t>Filtration </a:t>
            </a:r>
            <a:r>
              <a:rPr lang="fr-FR" b="1" u="sng" dirty="0">
                <a:solidFill>
                  <a:schemeClr val="bg1"/>
                </a:solidFill>
              </a:rPr>
              <a:t>sous vide </a:t>
            </a:r>
            <a:endParaRPr lang="fr-FR" dirty="0">
              <a:solidFill>
                <a:schemeClr val="bg1"/>
              </a:solidFill>
            </a:endParaRPr>
          </a:p>
          <a:p>
            <a:pPr>
              <a:buNone/>
            </a:pPr>
            <a:r>
              <a:rPr lang="fr-FR" dirty="0" smtClean="0">
                <a:solidFill>
                  <a:schemeClr val="bg1"/>
                </a:solidFill>
              </a:rPr>
              <a:t>   Une </a:t>
            </a:r>
            <a:r>
              <a:rPr lang="fr-FR" dirty="0">
                <a:solidFill>
                  <a:schemeClr val="bg1"/>
                </a:solidFill>
              </a:rPr>
              <a:t>dépression est créée en aval du matériau filtrant, c’est le mode de filtration utilisé de </a:t>
            </a:r>
            <a:r>
              <a:rPr lang="fr-FR" dirty="0" err="1">
                <a:solidFill>
                  <a:schemeClr val="bg1"/>
                </a:solidFill>
              </a:rPr>
              <a:t>maniére</a:t>
            </a:r>
            <a:r>
              <a:rPr lang="fr-FR" dirty="0">
                <a:solidFill>
                  <a:schemeClr val="bg1"/>
                </a:solidFill>
              </a:rPr>
              <a:t> courante pour les verres frittés et les membranes filtrantes.</a:t>
            </a:r>
          </a:p>
          <a:p>
            <a:endParaRPr lang="fr-FR" dirty="0"/>
          </a:p>
        </p:txBody>
      </p:sp>
      <p:sp>
        <p:nvSpPr>
          <p:cNvPr id="4" name="Rectangle 3"/>
          <p:cNvSpPr/>
          <p:nvPr/>
        </p:nvSpPr>
        <p:spPr>
          <a:xfrm>
            <a:off x="4714876" y="3786190"/>
            <a:ext cx="3000396" cy="22145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rc_mi" descr="http://img.directindustry.fr/images_di/press-mg/filtration-sous-vide-accelerees-me-1-me-1c-P407883.jpg"/>
          <p:cNvPicPr/>
          <p:nvPr/>
        </p:nvPicPr>
        <p:blipFill>
          <a:blip r:embed="rId2"/>
          <a:srcRect/>
          <a:stretch>
            <a:fillRect/>
          </a:stretch>
        </p:blipFill>
        <p:spPr bwMode="auto">
          <a:xfrm>
            <a:off x="4714876" y="3786190"/>
            <a:ext cx="3000396" cy="2214578"/>
          </a:xfrm>
          <a:prstGeom prst="rect">
            <a:avLst/>
          </a:prstGeom>
          <a:noFill/>
          <a:ln w="9525">
            <a:noFill/>
            <a:miter lim="800000"/>
            <a:headEnd/>
            <a:tailEnd/>
          </a:ln>
        </p:spPr>
      </p:pic>
      <p:cxnSp>
        <p:nvCxnSpPr>
          <p:cNvPr id="7" name="Connecteur droit avec flèche 6"/>
          <p:cNvCxnSpPr/>
          <p:nvPr/>
        </p:nvCxnSpPr>
        <p:spPr>
          <a:xfrm rot="10800000">
            <a:off x="6715140" y="4929198"/>
            <a:ext cx="1428760" cy="78581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ZoneTexte 7"/>
          <p:cNvSpPr txBox="1"/>
          <p:nvPr/>
        </p:nvSpPr>
        <p:spPr>
          <a:xfrm>
            <a:off x="7643834" y="5715016"/>
            <a:ext cx="1500166" cy="369332"/>
          </a:xfrm>
          <a:prstGeom prst="rect">
            <a:avLst/>
          </a:prstGeom>
          <a:noFill/>
        </p:spPr>
        <p:txBody>
          <a:bodyPr wrap="square" rtlCol="0">
            <a:spAutoFit/>
          </a:bodyPr>
          <a:lstStyle/>
          <a:p>
            <a:r>
              <a:rPr lang="fr-FR" dirty="0" smtClean="0"/>
              <a:t>Pompe à vide</a:t>
            </a:r>
            <a:endParaRPr lang="fr-FR" dirty="0"/>
          </a:p>
        </p:txBody>
      </p:sp>
      <p:cxnSp>
        <p:nvCxnSpPr>
          <p:cNvPr id="10" name="Connecteur droit avec flèche 9"/>
          <p:cNvCxnSpPr/>
          <p:nvPr/>
        </p:nvCxnSpPr>
        <p:spPr>
          <a:xfrm flipV="1">
            <a:off x="4429124" y="5429264"/>
            <a:ext cx="1143008" cy="35719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ZoneTexte 12"/>
          <p:cNvSpPr txBox="1"/>
          <p:nvPr/>
        </p:nvSpPr>
        <p:spPr>
          <a:xfrm>
            <a:off x="3929058" y="5929330"/>
            <a:ext cx="1143008" cy="369332"/>
          </a:xfrm>
          <a:prstGeom prst="rect">
            <a:avLst/>
          </a:prstGeom>
          <a:noFill/>
        </p:spPr>
        <p:txBody>
          <a:bodyPr wrap="square" rtlCol="0">
            <a:spAutoFit/>
          </a:bodyPr>
          <a:lstStyle/>
          <a:p>
            <a:r>
              <a:rPr lang="fr-FR" dirty="0" smtClean="0"/>
              <a:t>Filtrat</a:t>
            </a:r>
            <a:endParaRPr lang="fr-FR" dirty="0"/>
          </a:p>
        </p:txBody>
      </p:sp>
      <p:sp>
        <p:nvSpPr>
          <p:cNvPr id="14" name="ZoneTexte 13"/>
          <p:cNvSpPr txBox="1"/>
          <p:nvPr/>
        </p:nvSpPr>
        <p:spPr>
          <a:xfrm>
            <a:off x="3214678" y="4572008"/>
            <a:ext cx="1357322" cy="369332"/>
          </a:xfrm>
          <a:prstGeom prst="rect">
            <a:avLst/>
          </a:prstGeom>
          <a:noFill/>
        </p:spPr>
        <p:txBody>
          <a:bodyPr wrap="square" rtlCol="0">
            <a:spAutoFit/>
          </a:bodyPr>
          <a:lstStyle/>
          <a:p>
            <a:r>
              <a:rPr lang="fr-FR" dirty="0" smtClean="0"/>
              <a:t>mélange</a:t>
            </a:r>
            <a:endParaRPr lang="fr-FR" dirty="0"/>
          </a:p>
        </p:txBody>
      </p:sp>
      <p:cxnSp>
        <p:nvCxnSpPr>
          <p:cNvPr id="15" name="Connecteur droit avec flèche 14"/>
          <p:cNvCxnSpPr/>
          <p:nvPr/>
        </p:nvCxnSpPr>
        <p:spPr>
          <a:xfrm flipV="1">
            <a:off x="4143372" y="4357694"/>
            <a:ext cx="1500198" cy="42862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Font typeface="Wingdings" pitchFamily="2" charset="2"/>
              <a:buChar char="Ø"/>
            </a:pPr>
            <a:r>
              <a:rPr lang="fr-FR" b="1" u="sng" dirty="0" smtClean="0">
                <a:solidFill>
                  <a:schemeClr val="bg1"/>
                </a:solidFill>
              </a:rPr>
              <a:t>Filtration </a:t>
            </a:r>
            <a:r>
              <a:rPr lang="fr-FR" b="1" u="sng" dirty="0">
                <a:solidFill>
                  <a:schemeClr val="bg1"/>
                </a:solidFill>
              </a:rPr>
              <a:t>sous pression</a:t>
            </a:r>
            <a:endParaRPr lang="fr-FR" dirty="0">
              <a:solidFill>
                <a:schemeClr val="bg1"/>
              </a:solidFill>
            </a:endParaRPr>
          </a:p>
          <a:p>
            <a:pPr>
              <a:buNone/>
            </a:pPr>
            <a:r>
              <a:rPr lang="fr-FR" dirty="0" smtClean="0">
                <a:solidFill>
                  <a:schemeClr val="bg1"/>
                </a:solidFill>
              </a:rPr>
              <a:t>    Evite </a:t>
            </a:r>
            <a:r>
              <a:rPr lang="fr-FR" dirty="0">
                <a:solidFill>
                  <a:schemeClr val="bg1"/>
                </a:solidFill>
              </a:rPr>
              <a:t>le moussage et l’évaporation du solvant, elle est d’un emploi fréquent dans l’industrie. Au laboratoire la microfiltration stérilisante </a:t>
            </a:r>
          </a:p>
          <a:p>
            <a:endParaRPr lang="fr-FR" dirty="0"/>
          </a:p>
        </p:txBody>
      </p:sp>
      <p:pic>
        <p:nvPicPr>
          <p:cNvPr id="4" name="Image 3" descr="http://www.hahnemuehle.com/fileadmin/user_upload/_processed_/csm_Celluloseacetat_Spritzenvorsatzfilter_41d98a5987.jpg"/>
          <p:cNvPicPr/>
          <p:nvPr/>
        </p:nvPicPr>
        <p:blipFill>
          <a:blip r:embed="rId2"/>
          <a:srcRect/>
          <a:stretch>
            <a:fillRect/>
          </a:stretch>
        </p:blipFill>
        <p:spPr bwMode="auto">
          <a:xfrm>
            <a:off x="2987824" y="3645024"/>
            <a:ext cx="5400600" cy="2473460"/>
          </a:xfrm>
          <a:prstGeom prst="rect">
            <a:avLst/>
          </a:prstGeom>
          <a:noFill/>
          <a:ln w="9525">
            <a:noFill/>
            <a:miter lim="800000"/>
            <a:headEnd/>
            <a:tailEnd/>
          </a:ln>
        </p:spPr>
      </p:pic>
      <p:cxnSp>
        <p:nvCxnSpPr>
          <p:cNvPr id="6" name="Connecteur droit avec flèche 5"/>
          <p:cNvCxnSpPr/>
          <p:nvPr/>
        </p:nvCxnSpPr>
        <p:spPr>
          <a:xfrm flipV="1">
            <a:off x="4714876" y="4881754"/>
            <a:ext cx="1214446" cy="33319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ZoneTexte 7"/>
          <p:cNvSpPr txBox="1"/>
          <p:nvPr/>
        </p:nvSpPr>
        <p:spPr>
          <a:xfrm>
            <a:off x="3929058" y="5000636"/>
            <a:ext cx="785818" cy="369332"/>
          </a:xfrm>
          <a:prstGeom prst="rect">
            <a:avLst/>
          </a:prstGeom>
          <a:noFill/>
        </p:spPr>
        <p:txBody>
          <a:bodyPr wrap="square" rtlCol="0">
            <a:spAutoFit/>
          </a:bodyPr>
          <a:lstStyle/>
          <a:p>
            <a:r>
              <a:rPr lang="fr-FR" dirty="0" smtClean="0"/>
              <a:t>Filtre</a:t>
            </a:r>
            <a:endParaRPr lang="fr-FR" dirty="0"/>
          </a:p>
        </p:txBody>
      </p:sp>
      <p:sp>
        <p:nvSpPr>
          <p:cNvPr id="10" name="ZoneTexte 9"/>
          <p:cNvSpPr txBox="1"/>
          <p:nvPr/>
        </p:nvSpPr>
        <p:spPr>
          <a:xfrm>
            <a:off x="3286116" y="4286256"/>
            <a:ext cx="1214446" cy="369332"/>
          </a:xfrm>
          <a:prstGeom prst="rect">
            <a:avLst/>
          </a:prstGeom>
          <a:noFill/>
        </p:spPr>
        <p:txBody>
          <a:bodyPr wrap="square" rtlCol="0">
            <a:spAutoFit/>
          </a:bodyPr>
          <a:lstStyle/>
          <a:p>
            <a:r>
              <a:rPr lang="fr-FR" dirty="0" smtClean="0"/>
              <a:t>Seringue</a:t>
            </a:r>
            <a:endParaRPr lang="fr-FR" dirty="0"/>
          </a:p>
        </p:txBody>
      </p:sp>
      <p:cxnSp>
        <p:nvCxnSpPr>
          <p:cNvPr id="11" name="Connecteur droit avec flèche 10"/>
          <p:cNvCxnSpPr/>
          <p:nvPr/>
        </p:nvCxnSpPr>
        <p:spPr>
          <a:xfrm>
            <a:off x="4214810" y="4500570"/>
            <a:ext cx="2000264" cy="285752"/>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ZoneTexte 12"/>
          <p:cNvSpPr txBox="1"/>
          <p:nvPr/>
        </p:nvSpPr>
        <p:spPr>
          <a:xfrm>
            <a:off x="3786182" y="5786454"/>
            <a:ext cx="1143008" cy="369332"/>
          </a:xfrm>
          <a:prstGeom prst="rect">
            <a:avLst/>
          </a:prstGeom>
          <a:noFill/>
        </p:spPr>
        <p:txBody>
          <a:bodyPr wrap="square" rtlCol="0">
            <a:spAutoFit/>
          </a:bodyPr>
          <a:lstStyle/>
          <a:p>
            <a:r>
              <a:rPr lang="fr-FR" dirty="0" smtClean="0"/>
              <a:t>Filtrat</a:t>
            </a:r>
            <a:endParaRPr lang="fr-FR" dirty="0"/>
          </a:p>
        </p:txBody>
      </p:sp>
      <p:cxnSp>
        <p:nvCxnSpPr>
          <p:cNvPr id="14" name="Connecteur droit avec flèche 13"/>
          <p:cNvCxnSpPr/>
          <p:nvPr/>
        </p:nvCxnSpPr>
        <p:spPr>
          <a:xfrm flipV="1">
            <a:off x="4500562" y="5929330"/>
            <a:ext cx="1214446" cy="7143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u="sng" dirty="0" smtClean="0">
                <a:solidFill>
                  <a:schemeClr val="bg1"/>
                </a:solidFill>
              </a:rPr>
              <a:t>Application </a:t>
            </a:r>
            <a:r>
              <a:rPr lang="fr-FR" b="1" u="sng" dirty="0">
                <a:solidFill>
                  <a:schemeClr val="bg1"/>
                </a:solidFill>
              </a:rPr>
              <a:t>de la filtration</a:t>
            </a:r>
            <a:r>
              <a:rPr lang="fr-FR" dirty="0">
                <a:solidFill>
                  <a:schemeClr val="bg1"/>
                </a:solidFill>
              </a:rPr>
              <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a:xfrm>
            <a:off x="457200" y="908720"/>
            <a:ext cx="8229600" cy="5688632"/>
          </a:xfrm>
        </p:spPr>
        <p:txBody>
          <a:bodyPr>
            <a:normAutofit fontScale="85000" lnSpcReduction="20000"/>
          </a:bodyPr>
          <a:lstStyle/>
          <a:p>
            <a:pPr>
              <a:buNone/>
            </a:pPr>
            <a:r>
              <a:rPr lang="fr-FR" dirty="0" smtClean="0"/>
              <a:t>    </a:t>
            </a:r>
            <a:r>
              <a:rPr lang="fr-FR" dirty="0" smtClean="0">
                <a:solidFill>
                  <a:schemeClr val="bg1"/>
                </a:solidFill>
              </a:rPr>
              <a:t>Les </a:t>
            </a:r>
            <a:r>
              <a:rPr lang="fr-FR" dirty="0">
                <a:solidFill>
                  <a:schemeClr val="bg1"/>
                </a:solidFill>
              </a:rPr>
              <a:t>applications de la filtration courante résultent de la séparation d’un solide dispersé dans un liquide pour obtenir :</a:t>
            </a:r>
          </a:p>
          <a:p>
            <a:pPr>
              <a:buNone/>
            </a:pPr>
            <a:r>
              <a:rPr lang="fr-FR" dirty="0">
                <a:solidFill>
                  <a:schemeClr val="bg1"/>
                </a:solidFill>
              </a:rPr>
              <a:t>-soit un liquide clarifié débarrassé des particules </a:t>
            </a:r>
            <a:r>
              <a:rPr lang="fr-FR" dirty="0" smtClean="0">
                <a:solidFill>
                  <a:schemeClr val="bg1"/>
                </a:solidFill>
              </a:rPr>
              <a:t>solides.</a:t>
            </a:r>
            <a:endParaRPr lang="fr-FR" dirty="0">
              <a:solidFill>
                <a:schemeClr val="bg1"/>
              </a:solidFill>
            </a:endParaRPr>
          </a:p>
          <a:p>
            <a:pPr>
              <a:buNone/>
            </a:pPr>
            <a:r>
              <a:rPr lang="fr-FR" dirty="0">
                <a:solidFill>
                  <a:schemeClr val="bg1"/>
                </a:solidFill>
              </a:rPr>
              <a:t>-soit un solide essore de l’excès de </a:t>
            </a:r>
            <a:r>
              <a:rPr lang="fr-FR" dirty="0" smtClean="0">
                <a:solidFill>
                  <a:schemeClr val="bg1"/>
                </a:solidFill>
              </a:rPr>
              <a:t>liquide.</a:t>
            </a:r>
            <a:endParaRPr lang="fr-FR" dirty="0">
              <a:solidFill>
                <a:schemeClr val="bg1"/>
              </a:solidFill>
            </a:endParaRPr>
          </a:p>
          <a:p>
            <a:pPr>
              <a:buNone/>
            </a:pPr>
            <a:r>
              <a:rPr lang="fr-FR" dirty="0">
                <a:solidFill>
                  <a:schemeClr val="bg1"/>
                </a:solidFill>
              </a:rPr>
              <a:t>Les applications de l’ultrafiltration et de la microfiltration sont plus analytique ; outre la clarification en général et les filtrations stériles, on peut citer également :</a:t>
            </a:r>
          </a:p>
          <a:p>
            <a:pPr>
              <a:buNone/>
            </a:pPr>
            <a:r>
              <a:rPr lang="fr-FR" dirty="0">
                <a:solidFill>
                  <a:schemeClr val="bg1"/>
                </a:solidFill>
              </a:rPr>
              <a:t>-les analyses microbiologiques et tests de </a:t>
            </a:r>
            <a:r>
              <a:rPr lang="fr-FR" dirty="0" smtClean="0">
                <a:solidFill>
                  <a:schemeClr val="bg1"/>
                </a:solidFill>
              </a:rPr>
              <a:t>stérilité.</a:t>
            </a:r>
            <a:endParaRPr lang="fr-FR" dirty="0">
              <a:solidFill>
                <a:schemeClr val="bg1"/>
              </a:solidFill>
            </a:endParaRPr>
          </a:p>
          <a:p>
            <a:pPr>
              <a:buNone/>
            </a:pPr>
            <a:r>
              <a:rPr lang="fr-FR" dirty="0">
                <a:solidFill>
                  <a:schemeClr val="bg1"/>
                </a:solidFill>
              </a:rPr>
              <a:t>-les analyses </a:t>
            </a:r>
            <a:r>
              <a:rPr lang="fr-FR" dirty="0" smtClean="0">
                <a:solidFill>
                  <a:schemeClr val="bg1"/>
                </a:solidFill>
              </a:rPr>
              <a:t>gravimétriques.</a:t>
            </a:r>
            <a:endParaRPr lang="fr-FR" dirty="0">
              <a:solidFill>
                <a:schemeClr val="bg1"/>
              </a:solidFill>
            </a:endParaRPr>
          </a:p>
          <a:p>
            <a:pPr>
              <a:buNone/>
            </a:pPr>
            <a:r>
              <a:rPr lang="fr-FR" dirty="0">
                <a:solidFill>
                  <a:schemeClr val="bg1"/>
                </a:solidFill>
              </a:rPr>
              <a:t>-les isolements des cellules d’un liquide </a:t>
            </a:r>
            <a:r>
              <a:rPr lang="fr-FR" dirty="0" smtClean="0">
                <a:solidFill>
                  <a:schemeClr val="bg1"/>
                </a:solidFill>
              </a:rPr>
              <a:t>céphalo-rachidien.</a:t>
            </a:r>
            <a:endParaRPr lang="fr-FR" dirty="0">
              <a:solidFill>
                <a:schemeClr val="bg1"/>
              </a:solidFill>
            </a:endParaRPr>
          </a:p>
          <a:p>
            <a:pPr>
              <a:buNone/>
            </a:pPr>
            <a:r>
              <a:rPr lang="fr-FR" dirty="0">
                <a:solidFill>
                  <a:schemeClr val="bg1"/>
                </a:solidFill>
              </a:rPr>
              <a:t>-les analyses de </a:t>
            </a:r>
            <a:r>
              <a:rPr lang="fr-FR" dirty="0" smtClean="0">
                <a:solidFill>
                  <a:schemeClr val="bg1"/>
                </a:solidFill>
              </a:rPr>
              <a:t>poussières.</a:t>
            </a:r>
            <a:endParaRPr lang="fr-FR" dirty="0">
              <a:solidFill>
                <a:schemeClr val="bg1"/>
              </a:solidFill>
            </a:endParaRPr>
          </a:p>
          <a:p>
            <a:pPr>
              <a:buNone/>
            </a:pPr>
            <a:r>
              <a:rPr lang="fr-FR" dirty="0">
                <a:solidFill>
                  <a:schemeClr val="bg1"/>
                </a:solidFill>
              </a:rPr>
              <a:t>-les isolements de </a:t>
            </a:r>
            <a:r>
              <a:rPr lang="fr-FR" dirty="0" smtClean="0">
                <a:solidFill>
                  <a:schemeClr val="bg1"/>
                </a:solidFill>
              </a:rPr>
              <a:t>virus.</a:t>
            </a:r>
            <a:endParaRPr lang="fr-FR" dirty="0">
              <a:solidFill>
                <a:schemeClr val="bg1"/>
              </a:solidFill>
            </a:endParaRPr>
          </a:p>
          <a:p>
            <a:endParaRPr lang="fr-F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bg1"/>
                </a:solidFill>
              </a:rPr>
              <a:t>2/ La dialyse</a:t>
            </a:r>
            <a:endParaRPr lang="fr-FR" dirty="0">
              <a:solidFill>
                <a:schemeClr val="bg1"/>
              </a:solidFill>
            </a:endParaRPr>
          </a:p>
        </p:txBody>
      </p:sp>
      <p:sp>
        <p:nvSpPr>
          <p:cNvPr id="3" name="Espace réservé du contenu 2"/>
          <p:cNvSpPr>
            <a:spLocks noGrp="1"/>
          </p:cNvSpPr>
          <p:nvPr>
            <p:ph idx="1"/>
          </p:nvPr>
        </p:nvSpPr>
        <p:spPr>
          <a:xfrm>
            <a:off x="457200" y="1600200"/>
            <a:ext cx="8147248" cy="4525963"/>
          </a:xfrm>
        </p:spPr>
        <p:txBody>
          <a:bodyPr>
            <a:normAutofit fontScale="92500" lnSpcReduction="10000"/>
          </a:bodyPr>
          <a:lstStyle/>
          <a:p>
            <a:pPr algn="just">
              <a:buNone/>
            </a:pPr>
            <a:r>
              <a:rPr lang="fr-FR" dirty="0" smtClean="0">
                <a:solidFill>
                  <a:schemeClr val="bg1"/>
                </a:solidFill>
              </a:rPr>
              <a:t>   La dialyse est une méthode de séparation qui permet d’éliminer d’une solution macromoléculaire des ions ou de petites molécules par leurs passage à travers une membrane jouant le rôle de tamis.</a:t>
            </a:r>
          </a:p>
          <a:p>
            <a:pPr algn="just">
              <a:buNone/>
            </a:pPr>
            <a:r>
              <a:rPr lang="fr-FR" dirty="0" smtClean="0">
                <a:solidFill>
                  <a:schemeClr val="bg1"/>
                </a:solidFill>
              </a:rPr>
              <a:t>    Le principe de cette méthode est la différence de concentration des constituants dissous entre les deux compartiments, dans ses conditions les solutés migrent pour égaliser les potentiels chimiques de part et d’autre de la membrane.</a:t>
            </a:r>
            <a:endParaRPr lang="fr-FR" dirty="0">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b="1" u="sng" dirty="0" smtClean="0">
                <a:solidFill>
                  <a:schemeClr val="bg1"/>
                </a:solidFill>
              </a:rPr>
              <a:t>Phénomène de diffusion libre</a:t>
            </a:r>
          </a:p>
        </p:txBody>
      </p:sp>
      <p:sp>
        <p:nvSpPr>
          <p:cNvPr id="3" name="Espace réservé du contenu 2"/>
          <p:cNvSpPr>
            <a:spLocks noGrp="1"/>
          </p:cNvSpPr>
          <p:nvPr>
            <p:ph idx="1"/>
          </p:nvPr>
        </p:nvSpPr>
        <p:spPr/>
        <p:txBody>
          <a:bodyPr>
            <a:normAutofit fontScale="85000" lnSpcReduction="20000"/>
          </a:bodyPr>
          <a:lstStyle/>
          <a:p>
            <a:pPr>
              <a:buNone/>
            </a:pPr>
            <a:r>
              <a:rPr lang="fr-FR" sz="2400" dirty="0" smtClean="0">
                <a:solidFill>
                  <a:schemeClr val="bg1"/>
                </a:solidFill>
              </a:rPr>
              <a:t>     La diffusion libre est un déplacement des particules ou des molécules d’un compartiment à un autre sous l’action de la concentration, le déplacement des molécules ce fait d’un compartiment plus concentré vers un compartiment moins concentré.</a:t>
            </a:r>
          </a:p>
          <a:p>
            <a:pPr>
              <a:buNone/>
            </a:pPr>
            <a:r>
              <a:rPr lang="fr-FR" sz="2400" dirty="0" smtClean="0">
                <a:solidFill>
                  <a:schemeClr val="bg1"/>
                </a:solidFill>
              </a:rPr>
              <a:t>L’équation fondamentale de la diffusion est donnée par la loi de </a:t>
            </a:r>
            <a:r>
              <a:rPr lang="fr-FR" sz="2400" dirty="0" err="1" smtClean="0">
                <a:solidFill>
                  <a:schemeClr val="bg1"/>
                </a:solidFill>
              </a:rPr>
              <a:t>Fick</a:t>
            </a:r>
            <a:r>
              <a:rPr lang="fr-FR" sz="2400" dirty="0" smtClean="0">
                <a:solidFill>
                  <a:schemeClr val="bg1"/>
                </a:solidFill>
              </a:rPr>
              <a:t>:</a:t>
            </a:r>
          </a:p>
          <a:p>
            <a:pPr>
              <a:buNone/>
            </a:pPr>
            <a:r>
              <a:rPr lang="fr-FR" sz="2400" dirty="0" smtClean="0">
                <a:solidFill>
                  <a:schemeClr val="bg1"/>
                </a:solidFill>
                <a:latin typeface="Times New Roman"/>
                <a:cs typeface="Times New Roman"/>
              </a:rPr>
              <a:t>ɸ=</a:t>
            </a:r>
            <a:r>
              <a:rPr lang="fr-FR" sz="2400" dirty="0" smtClean="0">
                <a:solidFill>
                  <a:schemeClr val="bg1"/>
                </a:solidFill>
              </a:rPr>
              <a:t>dm/</a:t>
            </a:r>
            <a:r>
              <a:rPr lang="fr-FR" sz="2400" dirty="0" err="1" smtClean="0">
                <a:solidFill>
                  <a:schemeClr val="bg1"/>
                </a:solidFill>
              </a:rPr>
              <a:t>dt</a:t>
            </a:r>
            <a:r>
              <a:rPr lang="fr-FR" sz="2400" dirty="0" smtClean="0">
                <a:solidFill>
                  <a:schemeClr val="bg1"/>
                </a:solidFill>
              </a:rPr>
              <a:t> =-D.S.(</a:t>
            </a:r>
            <a:r>
              <a:rPr lang="fr-FR" sz="2400" dirty="0" err="1" smtClean="0">
                <a:solidFill>
                  <a:schemeClr val="bg1"/>
                </a:solidFill>
              </a:rPr>
              <a:t>dC</a:t>
            </a:r>
            <a:r>
              <a:rPr lang="fr-FR" sz="2400" dirty="0" smtClean="0">
                <a:solidFill>
                  <a:schemeClr val="bg1"/>
                </a:solidFill>
              </a:rPr>
              <a:t>/</a:t>
            </a:r>
            <a:r>
              <a:rPr lang="fr-FR" sz="2400" dirty="0" err="1" smtClean="0">
                <a:solidFill>
                  <a:schemeClr val="bg1"/>
                </a:solidFill>
              </a:rPr>
              <a:t>dx</a:t>
            </a:r>
            <a:r>
              <a:rPr lang="fr-FR" sz="2400" dirty="0" smtClean="0">
                <a:solidFill>
                  <a:schemeClr val="bg1"/>
                </a:solidFill>
              </a:rPr>
              <a:t>)</a:t>
            </a:r>
          </a:p>
          <a:p>
            <a:pPr>
              <a:buNone/>
            </a:pPr>
            <a:r>
              <a:rPr lang="fr-FR" sz="2400" dirty="0" smtClean="0">
                <a:solidFill>
                  <a:schemeClr val="bg1"/>
                </a:solidFill>
                <a:latin typeface="Times New Roman"/>
                <a:cs typeface="Times New Roman"/>
              </a:rPr>
              <a:t>ɸ:le débit massique par unité de temps à travers une surface S (ou flux de matière</a:t>
            </a:r>
          </a:p>
          <a:p>
            <a:pPr>
              <a:buNone/>
            </a:pPr>
            <a:r>
              <a:rPr lang="fr-FR" sz="2400" dirty="0" smtClean="0">
                <a:solidFill>
                  <a:schemeClr val="bg1"/>
                </a:solidFill>
              </a:rPr>
              <a:t>dm: la masse de substrat.</a:t>
            </a:r>
          </a:p>
          <a:p>
            <a:pPr>
              <a:buNone/>
            </a:pPr>
            <a:r>
              <a:rPr lang="fr-FR" sz="2400" dirty="0" smtClean="0">
                <a:solidFill>
                  <a:schemeClr val="bg1"/>
                </a:solidFill>
              </a:rPr>
              <a:t>D:coefficient de diffusion(m2.S-1)</a:t>
            </a:r>
          </a:p>
          <a:p>
            <a:pPr>
              <a:buNone/>
            </a:pPr>
            <a:r>
              <a:rPr lang="fr-FR" sz="2400" dirty="0" smtClean="0">
                <a:solidFill>
                  <a:schemeClr val="bg1"/>
                </a:solidFill>
              </a:rPr>
              <a:t>S: La surface de diffusion</a:t>
            </a:r>
          </a:p>
          <a:p>
            <a:pPr>
              <a:buNone/>
            </a:pPr>
            <a:r>
              <a:rPr lang="fr-FR" sz="2400" dirty="0" smtClean="0">
                <a:solidFill>
                  <a:schemeClr val="bg1"/>
                </a:solidFill>
              </a:rPr>
              <a:t>X: la distance ou flux de substance à travers une section S.</a:t>
            </a:r>
          </a:p>
          <a:p>
            <a:pPr>
              <a:buNone/>
            </a:pPr>
            <a:r>
              <a:rPr lang="fr-FR" sz="2400" dirty="0" smtClean="0">
                <a:solidFill>
                  <a:schemeClr val="bg1"/>
                </a:solidFill>
              </a:rPr>
              <a:t> </a:t>
            </a:r>
          </a:p>
          <a:p>
            <a:pPr>
              <a:buNone/>
            </a:pPr>
            <a:endParaRPr lang="fr-FR" sz="2400" dirty="0" smtClean="0">
              <a:solidFill>
                <a:schemeClr val="bg1"/>
              </a:solidFill>
            </a:endParaRPr>
          </a:p>
          <a:p>
            <a:pPr>
              <a:buNone/>
            </a:pPr>
            <a:r>
              <a:rPr lang="fr-FR" dirty="0" smtClean="0">
                <a:solidFill>
                  <a:schemeClr val="bg1"/>
                </a:solidFill>
              </a:rPr>
              <a:t> </a:t>
            </a:r>
            <a:endParaRPr lang="fr-FR" dirty="0">
              <a:solidFill>
                <a:schemeClr val="bg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42918"/>
            <a:ext cx="8229600" cy="5857916"/>
          </a:xfrm>
        </p:spPr>
        <p:txBody>
          <a:bodyPr>
            <a:normAutofit fontScale="92500" lnSpcReduction="10000"/>
          </a:bodyPr>
          <a:lstStyle/>
          <a:p>
            <a:pPr>
              <a:buNone/>
            </a:pPr>
            <a:r>
              <a:rPr lang="fr-FR" sz="2400" b="1" dirty="0" smtClean="0">
                <a:solidFill>
                  <a:schemeClr val="bg1"/>
                </a:solidFill>
              </a:rPr>
              <a:t>Remarque: </a:t>
            </a:r>
          </a:p>
          <a:p>
            <a:pPr>
              <a:buNone/>
            </a:pPr>
            <a:r>
              <a:rPr lang="fr-FR" sz="2400" dirty="0" smtClean="0">
                <a:solidFill>
                  <a:schemeClr val="bg1"/>
                </a:solidFill>
              </a:rPr>
              <a:t>-D est une fonction des caractéristiques du milieu (température) et du soluté (coefficient de frottement f).</a:t>
            </a:r>
          </a:p>
          <a:p>
            <a:pPr>
              <a:buNone/>
            </a:pPr>
            <a:r>
              <a:rPr lang="fr-FR" sz="2400" dirty="0" smtClean="0">
                <a:solidFill>
                  <a:schemeClr val="bg1"/>
                </a:solidFill>
              </a:rPr>
              <a:t>D=K.T / f</a:t>
            </a:r>
          </a:p>
          <a:p>
            <a:pPr>
              <a:buNone/>
            </a:pPr>
            <a:r>
              <a:rPr lang="fr-FR" sz="2400" dirty="0" smtClean="0">
                <a:solidFill>
                  <a:schemeClr val="bg1"/>
                </a:solidFill>
              </a:rPr>
              <a:t>K: la constante de Boltzmann.</a:t>
            </a:r>
          </a:p>
          <a:p>
            <a:pPr>
              <a:buNone/>
            </a:pPr>
            <a:r>
              <a:rPr lang="fr-FR" sz="2400" dirty="0" smtClean="0">
                <a:solidFill>
                  <a:schemeClr val="bg1"/>
                </a:solidFill>
              </a:rPr>
              <a:t>f: le coefficient de frottement.</a:t>
            </a:r>
          </a:p>
          <a:p>
            <a:pPr>
              <a:buNone/>
            </a:pPr>
            <a:r>
              <a:rPr lang="fr-FR" sz="2400" dirty="0" smtClean="0">
                <a:solidFill>
                  <a:srgbClr val="FFFF00"/>
                </a:solidFill>
              </a:rPr>
              <a:t>La diffusion(D) augmente lorsque la température augmente(plus d’agitation moléculaire) ou l’</a:t>
            </a:r>
            <a:r>
              <a:rPr lang="fr-FR" sz="2400" dirty="0" err="1" smtClean="0">
                <a:solidFill>
                  <a:srgbClr val="FFFF00"/>
                </a:solidFill>
              </a:rPr>
              <a:t>orsque</a:t>
            </a:r>
            <a:r>
              <a:rPr lang="fr-FR" sz="2400" dirty="0" smtClean="0">
                <a:solidFill>
                  <a:srgbClr val="FFFF00"/>
                </a:solidFill>
              </a:rPr>
              <a:t> f diminue (moins de frottements). </a:t>
            </a:r>
          </a:p>
          <a:p>
            <a:pPr>
              <a:buNone/>
            </a:pPr>
            <a:r>
              <a:rPr lang="fr-FR" sz="2400" dirty="0" smtClean="0">
                <a:solidFill>
                  <a:schemeClr val="bg1"/>
                </a:solidFill>
              </a:rPr>
              <a:t>Selon Stockes: f=6</a:t>
            </a:r>
            <a:r>
              <a:rPr lang="el-GR" sz="2400" dirty="0" smtClean="0">
                <a:solidFill>
                  <a:schemeClr val="bg1"/>
                </a:solidFill>
              </a:rPr>
              <a:t>π</a:t>
            </a:r>
            <a:r>
              <a:rPr lang="fr-FR" sz="2400" dirty="0" err="1" smtClean="0">
                <a:solidFill>
                  <a:schemeClr val="bg1"/>
                </a:solidFill>
              </a:rPr>
              <a:t>ŋr</a:t>
            </a:r>
            <a:r>
              <a:rPr lang="fr-FR" sz="2400" dirty="0" smtClean="0">
                <a:solidFill>
                  <a:schemeClr val="bg1"/>
                </a:solidFill>
              </a:rPr>
              <a:t>.</a:t>
            </a:r>
          </a:p>
          <a:p>
            <a:pPr>
              <a:buNone/>
            </a:pPr>
            <a:r>
              <a:rPr lang="fr-FR" sz="2400" dirty="0" smtClean="0">
                <a:solidFill>
                  <a:schemeClr val="bg1"/>
                </a:solidFill>
              </a:rPr>
              <a:t>La formule de diffusion devient: D=</a:t>
            </a:r>
            <a:r>
              <a:rPr lang="fr-FR" sz="2400" dirty="0" err="1" smtClean="0">
                <a:solidFill>
                  <a:schemeClr val="bg1"/>
                </a:solidFill>
              </a:rPr>
              <a:t>k.T</a:t>
            </a:r>
            <a:r>
              <a:rPr lang="fr-FR" sz="2400" dirty="0" smtClean="0">
                <a:solidFill>
                  <a:schemeClr val="bg1"/>
                </a:solidFill>
              </a:rPr>
              <a:t>/ 6 </a:t>
            </a:r>
            <a:r>
              <a:rPr lang="el-GR" sz="2400" dirty="0" smtClean="0">
                <a:solidFill>
                  <a:schemeClr val="bg1"/>
                </a:solidFill>
              </a:rPr>
              <a:t>π</a:t>
            </a:r>
            <a:r>
              <a:rPr lang="fr-FR" sz="2400" dirty="0" err="1" smtClean="0">
                <a:solidFill>
                  <a:schemeClr val="bg1"/>
                </a:solidFill>
              </a:rPr>
              <a:t>ŋr</a:t>
            </a:r>
            <a:r>
              <a:rPr lang="fr-FR" sz="2400" dirty="0" smtClean="0">
                <a:solidFill>
                  <a:schemeClr val="bg1"/>
                </a:solidFill>
              </a:rPr>
              <a:t>.</a:t>
            </a:r>
          </a:p>
          <a:p>
            <a:pPr>
              <a:buNone/>
            </a:pPr>
            <a:r>
              <a:rPr lang="fr-FR" sz="2400" dirty="0" smtClean="0">
                <a:solidFill>
                  <a:srgbClr val="FFFF00"/>
                </a:solidFill>
              </a:rPr>
              <a:t>Donc f augmente quand la viscosité du milieu augmente ou que la particule est plus grande. </a:t>
            </a:r>
          </a:p>
          <a:p>
            <a:pPr>
              <a:buNone/>
            </a:pPr>
            <a:r>
              <a:rPr lang="fr-FR" sz="2400" b="1" dirty="0" smtClean="0">
                <a:solidFill>
                  <a:schemeClr val="bg1"/>
                </a:solidFill>
              </a:rPr>
              <a:t>Remarque :</a:t>
            </a:r>
          </a:p>
          <a:p>
            <a:pPr>
              <a:buNone/>
            </a:pPr>
            <a:r>
              <a:rPr lang="fr-FR" sz="2400" dirty="0" smtClean="0">
                <a:solidFill>
                  <a:schemeClr val="bg1"/>
                </a:solidFill>
              </a:rPr>
              <a:t>Le signe (-) est du au fait que la diffusion de la masse dm se fait vers les x croissants, donc </a:t>
            </a:r>
            <a:r>
              <a:rPr lang="fr-FR" sz="2400" dirty="0" err="1" smtClean="0">
                <a:solidFill>
                  <a:schemeClr val="bg1"/>
                </a:solidFill>
              </a:rPr>
              <a:t>dc</a:t>
            </a:r>
            <a:r>
              <a:rPr lang="fr-FR" sz="2400" dirty="0" smtClean="0">
                <a:solidFill>
                  <a:schemeClr val="bg1"/>
                </a:solidFill>
              </a:rPr>
              <a:t>/</a:t>
            </a:r>
            <a:r>
              <a:rPr lang="fr-FR" sz="2400" dirty="0" err="1" smtClean="0">
                <a:solidFill>
                  <a:schemeClr val="bg1"/>
                </a:solidFill>
              </a:rPr>
              <a:t>dx</a:t>
            </a:r>
            <a:r>
              <a:rPr lang="fr-FR" sz="2400" dirty="0" smtClean="0">
                <a:solidFill>
                  <a:schemeClr val="bg1"/>
                </a:solidFill>
              </a:rPr>
              <a:t> est négatif et le D est positif.</a:t>
            </a:r>
          </a:p>
          <a:p>
            <a:pPr>
              <a:buNone/>
            </a:pPr>
            <a:endParaRPr lang="fr-FR" sz="2400" dirty="0" smtClean="0">
              <a:solidFill>
                <a:srgbClr val="FFFF00"/>
              </a:solidFill>
            </a:endParaRPr>
          </a:p>
          <a:p>
            <a:pPr>
              <a:buNone/>
            </a:pPr>
            <a:endParaRPr lang="fr-FR" sz="2400" dirty="0" smtClean="0">
              <a:solidFill>
                <a:schemeClr val="bg1"/>
              </a:solidFill>
            </a:endParaRPr>
          </a:p>
          <a:p>
            <a:pPr>
              <a:buNone/>
            </a:pPr>
            <a:endParaRPr lang="fr-FR" dirty="0">
              <a:solidFill>
                <a:schemeClr val="bg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71480"/>
            <a:ext cx="8229600" cy="5857916"/>
          </a:xfrm>
        </p:spPr>
        <p:txBody>
          <a:bodyPr>
            <a:normAutofit fontScale="92500"/>
          </a:bodyPr>
          <a:lstStyle/>
          <a:p>
            <a:pPr algn="ctr">
              <a:buNone/>
            </a:pPr>
            <a:r>
              <a:rPr lang="fr-FR" sz="3600" b="1" dirty="0" smtClean="0">
                <a:solidFill>
                  <a:schemeClr val="bg1"/>
                </a:solidFill>
              </a:rPr>
              <a:t>Diffusion à travers une membrane</a:t>
            </a:r>
          </a:p>
          <a:p>
            <a:pPr>
              <a:buNone/>
            </a:pPr>
            <a:r>
              <a:rPr lang="fr-FR" sz="2400" dirty="0" smtClean="0"/>
              <a:t>   </a:t>
            </a:r>
            <a:r>
              <a:rPr lang="fr-FR" sz="2400" dirty="0" smtClean="0">
                <a:solidFill>
                  <a:schemeClr val="bg1"/>
                </a:solidFill>
              </a:rPr>
              <a:t>Les membranes utilisées en dialyse sont poreuse, l’effet tamis explique la perméabilité à certaines substances et l’imperméabilité à d’autre en fonction de leur taille cependant la technique de dialyse  montre deux phénomènes qui freines la séparation :</a:t>
            </a:r>
          </a:p>
          <a:p>
            <a:pPr>
              <a:buNone/>
            </a:pPr>
            <a:r>
              <a:rPr lang="fr-FR" sz="2400" dirty="0" smtClean="0">
                <a:solidFill>
                  <a:schemeClr val="bg1"/>
                </a:solidFill>
              </a:rPr>
              <a:t>-l’adsorption de certains solutés sur la membrane entrainant des modifications locales de concentration.</a:t>
            </a:r>
          </a:p>
          <a:p>
            <a:pPr>
              <a:buNone/>
            </a:pPr>
            <a:r>
              <a:rPr lang="fr-FR" sz="2400" dirty="0" smtClean="0">
                <a:solidFill>
                  <a:schemeClr val="bg1"/>
                </a:solidFill>
              </a:rPr>
              <a:t>-Phénomène électrostatiques.</a:t>
            </a:r>
          </a:p>
          <a:p>
            <a:pPr>
              <a:buNone/>
            </a:pPr>
            <a:r>
              <a:rPr lang="fr-FR" sz="2400" b="1" dirty="0" smtClean="0">
                <a:solidFill>
                  <a:schemeClr val="bg1"/>
                </a:solidFill>
              </a:rPr>
              <a:t>Remarque :</a:t>
            </a:r>
            <a:endParaRPr lang="fr-FR" sz="2400" dirty="0" smtClean="0">
              <a:solidFill>
                <a:schemeClr val="bg1"/>
              </a:solidFill>
            </a:endParaRPr>
          </a:p>
          <a:p>
            <a:pPr>
              <a:buNone/>
            </a:pPr>
            <a:r>
              <a:rPr lang="fr-FR" sz="2400" dirty="0" smtClean="0">
                <a:solidFill>
                  <a:schemeClr val="bg1"/>
                </a:solidFill>
              </a:rPr>
              <a:t>      Le caractère sélectif des membranes permet de séparer les grosses molécules des petites mais il introduit un autre phénomène d’osmose qui présente la diffusion des molécules d’eau d’un milieu moins concentré vers le milieu plus concentré cela engendre une diminution de la concentration à l’intérieur de mélange à séparer.</a:t>
            </a:r>
          </a:p>
          <a:p>
            <a:pPr>
              <a:buNone/>
            </a:pPr>
            <a:endParaRPr lang="fr-FR" sz="2400" dirty="0" smtClean="0">
              <a:solidFill>
                <a:schemeClr val="bg1"/>
              </a:solidFill>
            </a:endParaRPr>
          </a:p>
          <a:p>
            <a:pPr>
              <a:buNone/>
            </a:pPr>
            <a:endParaRPr lang="fr-FR" dirty="0" smtClean="0">
              <a:solidFill>
                <a:schemeClr val="bg1"/>
              </a:solidFill>
            </a:endParaRPr>
          </a:p>
          <a:p>
            <a:pPr>
              <a:buNone/>
            </a:pPr>
            <a:endParaRPr lang="fr-FR" dirty="0" smtClean="0">
              <a:solidFill>
                <a:schemeClr val="bg1"/>
              </a:solidFill>
            </a:endParaRPr>
          </a:p>
          <a:p>
            <a:pPr>
              <a:buNone/>
            </a:pPr>
            <a:endParaRPr lang="fr-FR" b="1" dirty="0" smtClean="0">
              <a:solidFill>
                <a:schemeClr val="bg1"/>
              </a:solidFill>
            </a:endParaRPr>
          </a:p>
          <a:p>
            <a:endParaRPr lang="fr-F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268760"/>
            <a:ext cx="8229600" cy="4306490"/>
          </a:xfrm>
        </p:spPr>
        <p:txBody>
          <a:bodyPr>
            <a:normAutofit/>
          </a:bodyPr>
          <a:lstStyle/>
          <a:p>
            <a:r>
              <a:rPr lang="fr-FR" sz="4800" b="1" dirty="0" smtClean="0">
                <a:solidFill>
                  <a:srgbClr val="FFFF00"/>
                </a:solidFill>
                <a:latin typeface="+mn-lt"/>
              </a:rPr>
              <a:t>3/Technique de centrifugation et ultracentrifugation</a:t>
            </a:r>
            <a:endParaRPr lang="fr-FR" sz="4800" b="1" dirty="0">
              <a:solidFill>
                <a:srgbClr val="FFFF00"/>
              </a:solidFill>
              <a:latin typeface="+mn-lt"/>
            </a:endParaRPr>
          </a:p>
        </p:txBody>
      </p:sp>
    </p:spTree>
    <p:extLst>
      <p:ext uri="{BB962C8B-B14F-4D97-AF65-F5344CB8AC3E}">
        <p14:creationId xmlns:p14="http://schemas.microsoft.com/office/powerpoint/2010/main" val="2174225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marL="0" indent="0" algn="just">
              <a:buNone/>
            </a:pPr>
            <a:r>
              <a:rPr lang="fr-FR" dirty="0" smtClean="0">
                <a:solidFill>
                  <a:schemeClr val="bg1"/>
                </a:solidFill>
              </a:rPr>
              <a:t>La </a:t>
            </a:r>
            <a:r>
              <a:rPr lang="fr-FR" dirty="0">
                <a:solidFill>
                  <a:schemeClr val="bg1"/>
                </a:solidFill>
              </a:rPr>
              <a:t>sédimentation est une technique d’analyse permettant de séparer </a:t>
            </a:r>
            <a:r>
              <a:rPr lang="fr-FR" u="sng" dirty="0">
                <a:solidFill>
                  <a:schemeClr val="bg1"/>
                </a:solidFill>
              </a:rPr>
              <a:t>une dispersion d’un solide au sein d’un liquide </a:t>
            </a:r>
            <a:r>
              <a:rPr lang="fr-FR" dirty="0">
                <a:solidFill>
                  <a:schemeClr val="bg1"/>
                </a:solidFill>
              </a:rPr>
              <a:t>ou </a:t>
            </a:r>
            <a:r>
              <a:rPr lang="fr-FR" u="sng" dirty="0" smtClean="0">
                <a:solidFill>
                  <a:schemeClr val="bg1"/>
                </a:solidFill>
              </a:rPr>
              <a:t>une dispersion d’un liquide au sein d’un autre liquide non miscible et </a:t>
            </a:r>
            <a:r>
              <a:rPr lang="fr-FR" u="sng" dirty="0">
                <a:solidFill>
                  <a:schemeClr val="bg1"/>
                </a:solidFill>
              </a:rPr>
              <a:t>de densité </a:t>
            </a:r>
            <a:r>
              <a:rPr lang="fr-FR" u="sng" dirty="0" smtClean="0">
                <a:solidFill>
                  <a:schemeClr val="bg1"/>
                </a:solidFill>
              </a:rPr>
              <a:t>différente</a:t>
            </a:r>
            <a:r>
              <a:rPr lang="fr-FR" dirty="0" smtClean="0">
                <a:solidFill>
                  <a:schemeClr val="bg1"/>
                </a:solidFill>
              </a:rPr>
              <a:t>.</a:t>
            </a:r>
            <a:endParaRPr lang="fr-FR" dirty="0">
              <a:solidFill>
                <a:schemeClr val="bg1"/>
              </a:solidFill>
            </a:endParaRPr>
          </a:p>
          <a:p>
            <a:endParaRPr lang="fr-FR" dirty="0"/>
          </a:p>
        </p:txBody>
      </p:sp>
    </p:spTree>
    <p:extLst>
      <p:ext uri="{BB962C8B-B14F-4D97-AF65-F5344CB8AC3E}">
        <p14:creationId xmlns:p14="http://schemas.microsoft.com/office/powerpoint/2010/main" val="14680968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1/Principe</a:t>
            </a:r>
            <a:r>
              <a:rPr lang="fr-FR" b="1" dirty="0">
                <a:solidFill>
                  <a:srgbClr val="FFFF00"/>
                </a:solidFill>
              </a:rPr>
              <a:t>:</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p:txBody>
          <a:bodyPr>
            <a:normAutofit fontScale="92500"/>
          </a:bodyPr>
          <a:lstStyle/>
          <a:p>
            <a:pPr marL="0" indent="0">
              <a:buNone/>
            </a:pPr>
            <a:r>
              <a:rPr lang="fr-FR" dirty="0" smtClean="0">
                <a:solidFill>
                  <a:schemeClr val="bg1"/>
                </a:solidFill>
              </a:rPr>
              <a:t>Considérons </a:t>
            </a:r>
            <a:r>
              <a:rPr lang="fr-FR" dirty="0">
                <a:solidFill>
                  <a:schemeClr val="bg1"/>
                </a:solidFill>
              </a:rPr>
              <a:t>une particule de masse m qui tourne autour d’un axe passant par o, à la distance x de celui-ci cette particule est soumise à une force centrifuge qui tend à l’éloigner de l’axe de rotation.</a:t>
            </a:r>
          </a:p>
          <a:p>
            <a:pPr marL="0" indent="0">
              <a:buNone/>
            </a:pPr>
            <a:r>
              <a:rPr lang="fr-FR" dirty="0">
                <a:solidFill>
                  <a:schemeClr val="bg1"/>
                </a:solidFill>
              </a:rPr>
              <a:t>   La force centrifuge est proportionnelle au carré de la vitesse angulaire de rotation (w) et proportionnelle à la distance à l’axe, son expression est:</a:t>
            </a:r>
          </a:p>
          <a:p>
            <a:pPr marL="0" indent="0" algn="ctr">
              <a:buNone/>
            </a:pPr>
            <a:r>
              <a:rPr lang="fr-FR" sz="3500" b="1" dirty="0">
                <a:solidFill>
                  <a:schemeClr val="bg1"/>
                </a:solidFill>
              </a:rPr>
              <a:t>F=m.W</a:t>
            </a:r>
            <a:r>
              <a:rPr lang="fr-FR" sz="3500" b="1" baseline="30000" dirty="0">
                <a:solidFill>
                  <a:schemeClr val="bg1"/>
                </a:solidFill>
              </a:rPr>
              <a:t>2</a:t>
            </a:r>
            <a:r>
              <a:rPr lang="fr-FR" sz="3500" b="1" dirty="0">
                <a:solidFill>
                  <a:schemeClr val="bg1"/>
                </a:solidFill>
              </a:rPr>
              <a:t>.x</a:t>
            </a:r>
          </a:p>
        </p:txBody>
      </p:sp>
    </p:spTree>
    <p:extLst>
      <p:ext uri="{BB962C8B-B14F-4D97-AF65-F5344CB8AC3E}">
        <p14:creationId xmlns:p14="http://schemas.microsoft.com/office/powerpoint/2010/main" val="1208877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2/Le </a:t>
            </a:r>
            <a:r>
              <a:rPr lang="fr-FR" b="1" dirty="0">
                <a:solidFill>
                  <a:srgbClr val="FFFF00"/>
                </a:solidFill>
              </a:rPr>
              <a:t>nombre de g:</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a:xfrm>
            <a:off x="457200" y="980728"/>
            <a:ext cx="8229600" cy="5145435"/>
          </a:xfrm>
        </p:spPr>
        <p:txBody>
          <a:bodyPr>
            <a:normAutofit fontScale="77500" lnSpcReduction="20000"/>
          </a:bodyPr>
          <a:lstStyle/>
          <a:p>
            <a:pPr marL="0" indent="0">
              <a:buNone/>
            </a:pPr>
            <a:r>
              <a:rPr lang="fr-FR" dirty="0">
                <a:solidFill>
                  <a:schemeClr val="bg1"/>
                </a:solidFill>
              </a:rPr>
              <a:t>Dans le langage utilisé au laboratoire, on dit qu’on centrifuge à 600g ou 5000g, le nombre g est une valeur qui dépend de:</a:t>
            </a:r>
          </a:p>
          <a:p>
            <a:pPr marL="0" indent="0">
              <a:buNone/>
            </a:pPr>
            <a:r>
              <a:rPr lang="fr-FR" dirty="0">
                <a:solidFill>
                  <a:schemeClr val="bg1"/>
                </a:solidFill>
              </a:rPr>
              <a:t>  N: la vitesse de rotation exprimée en tours /min</a:t>
            </a:r>
          </a:p>
          <a:p>
            <a:pPr marL="0" indent="0">
              <a:buNone/>
            </a:pPr>
            <a:r>
              <a:rPr lang="fr-FR" dirty="0">
                <a:solidFill>
                  <a:schemeClr val="bg1"/>
                </a:solidFill>
              </a:rPr>
              <a:t>   X:le rayon de centrifugation moyen exprimé par la distance séparant l’axe du rotor et le fond du tube de centrifugation</a:t>
            </a:r>
            <a:r>
              <a:rPr lang="fr-FR" dirty="0" smtClean="0">
                <a:solidFill>
                  <a:schemeClr val="bg1"/>
                </a:solidFill>
              </a:rPr>
              <a:t>.</a:t>
            </a:r>
          </a:p>
          <a:p>
            <a:pPr marL="0" indent="0">
              <a:buNone/>
            </a:pPr>
            <a:r>
              <a:rPr lang="fr-FR" dirty="0" smtClean="0">
                <a:solidFill>
                  <a:schemeClr val="bg1"/>
                </a:solidFill>
              </a:rPr>
              <a:t>   L’accélération centrifuge est égale à:</a:t>
            </a:r>
          </a:p>
          <a:p>
            <a:pPr marL="0" indent="0">
              <a:buNone/>
            </a:pPr>
            <a:r>
              <a:rPr lang="fr-FR" dirty="0" smtClean="0">
                <a:solidFill>
                  <a:schemeClr val="bg1"/>
                </a:solidFill>
              </a:rPr>
              <a:t>     </a:t>
            </a:r>
            <a:r>
              <a:rPr lang="el-GR" dirty="0">
                <a:solidFill>
                  <a:schemeClr val="bg1"/>
                </a:solidFill>
              </a:rPr>
              <a:t>δ</a:t>
            </a:r>
            <a:r>
              <a:rPr lang="fr-FR" dirty="0">
                <a:solidFill>
                  <a:schemeClr val="bg1"/>
                </a:solidFill>
              </a:rPr>
              <a:t>=w</a:t>
            </a:r>
            <a:r>
              <a:rPr lang="fr-FR" baseline="30000" dirty="0">
                <a:solidFill>
                  <a:schemeClr val="bg1"/>
                </a:solidFill>
              </a:rPr>
              <a:t>2</a:t>
            </a:r>
            <a:r>
              <a:rPr lang="fr-FR" dirty="0">
                <a:solidFill>
                  <a:schemeClr val="bg1"/>
                </a:solidFill>
              </a:rPr>
              <a:t>.X(m)  avec W=(2</a:t>
            </a:r>
            <a:r>
              <a:rPr lang="el-GR" dirty="0">
                <a:solidFill>
                  <a:schemeClr val="bg1"/>
                </a:solidFill>
              </a:rPr>
              <a:t>π</a:t>
            </a:r>
            <a:r>
              <a:rPr lang="fr-FR" dirty="0">
                <a:solidFill>
                  <a:schemeClr val="bg1"/>
                </a:solidFill>
              </a:rPr>
              <a:t>/60).n (n: nombre de tours /min)</a:t>
            </a:r>
          </a:p>
          <a:p>
            <a:pPr marL="0" indent="0">
              <a:buNone/>
            </a:pPr>
            <a:r>
              <a:rPr lang="fr-FR" dirty="0">
                <a:solidFill>
                  <a:schemeClr val="bg1"/>
                </a:solidFill>
              </a:rPr>
              <a:t>Donc : </a:t>
            </a:r>
            <a:r>
              <a:rPr lang="el-GR" dirty="0">
                <a:solidFill>
                  <a:schemeClr val="bg1"/>
                </a:solidFill>
              </a:rPr>
              <a:t>δ</a:t>
            </a:r>
            <a:r>
              <a:rPr lang="fr-FR" dirty="0">
                <a:solidFill>
                  <a:schemeClr val="bg1"/>
                </a:solidFill>
              </a:rPr>
              <a:t>= (2</a:t>
            </a:r>
            <a:r>
              <a:rPr lang="el-GR" dirty="0">
                <a:solidFill>
                  <a:schemeClr val="bg1"/>
                </a:solidFill>
              </a:rPr>
              <a:t>π</a:t>
            </a:r>
            <a:r>
              <a:rPr lang="fr-FR" dirty="0">
                <a:solidFill>
                  <a:schemeClr val="bg1"/>
                </a:solidFill>
              </a:rPr>
              <a:t>n/60)</a:t>
            </a:r>
            <a:r>
              <a:rPr lang="fr-FR" baseline="30000" dirty="0">
                <a:solidFill>
                  <a:schemeClr val="bg1"/>
                </a:solidFill>
              </a:rPr>
              <a:t>2</a:t>
            </a:r>
            <a:r>
              <a:rPr lang="fr-FR" dirty="0">
                <a:solidFill>
                  <a:schemeClr val="bg1"/>
                </a:solidFill>
              </a:rPr>
              <a:t>.X(m)</a:t>
            </a:r>
          </a:p>
          <a:p>
            <a:pPr marL="0" indent="0">
              <a:buNone/>
            </a:pPr>
            <a:r>
              <a:rPr lang="fr-FR" dirty="0">
                <a:solidFill>
                  <a:schemeClr val="bg1"/>
                </a:solidFill>
              </a:rPr>
              <a:t>Pour exprimer le nombre de g (</a:t>
            </a:r>
            <a:r>
              <a:rPr lang="fr-FR" dirty="0" err="1">
                <a:solidFill>
                  <a:schemeClr val="bg1"/>
                </a:solidFill>
              </a:rPr>
              <a:t>Ng</a:t>
            </a:r>
            <a:r>
              <a:rPr lang="fr-FR" dirty="0">
                <a:solidFill>
                  <a:schemeClr val="bg1"/>
                </a:solidFill>
              </a:rPr>
              <a:t>) il suffit de </a:t>
            </a:r>
            <a:r>
              <a:rPr lang="fr-FR" dirty="0" err="1">
                <a:solidFill>
                  <a:schemeClr val="bg1"/>
                </a:solidFill>
              </a:rPr>
              <a:t>déviser</a:t>
            </a:r>
            <a:r>
              <a:rPr lang="fr-FR" dirty="0">
                <a:solidFill>
                  <a:schemeClr val="bg1"/>
                </a:solidFill>
              </a:rPr>
              <a:t> par la valeur de g=9,81 m.S</a:t>
            </a:r>
            <a:r>
              <a:rPr lang="fr-FR" baseline="30000" dirty="0">
                <a:solidFill>
                  <a:schemeClr val="bg1"/>
                </a:solidFill>
              </a:rPr>
              <a:t>-2</a:t>
            </a:r>
            <a:r>
              <a:rPr lang="fr-FR" dirty="0">
                <a:solidFill>
                  <a:schemeClr val="bg1"/>
                </a:solidFill>
              </a:rPr>
              <a:t> </a:t>
            </a:r>
          </a:p>
          <a:p>
            <a:pPr marL="0" indent="0">
              <a:buNone/>
            </a:pPr>
            <a:r>
              <a:rPr lang="fr-FR" dirty="0">
                <a:solidFill>
                  <a:schemeClr val="bg1"/>
                </a:solidFill>
              </a:rPr>
              <a:t> </a:t>
            </a:r>
          </a:p>
          <a:p>
            <a:pPr marL="0" indent="0">
              <a:buNone/>
            </a:pPr>
            <a:r>
              <a:rPr lang="fr-FR" dirty="0">
                <a:solidFill>
                  <a:schemeClr val="bg1"/>
                </a:solidFill>
              </a:rPr>
              <a:t>Donc :</a:t>
            </a:r>
          </a:p>
          <a:p>
            <a:pPr marL="0" indent="0" algn="ctr">
              <a:buNone/>
            </a:pPr>
            <a:r>
              <a:rPr lang="fr-FR" dirty="0" err="1" smtClean="0">
                <a:solidFill>
                  <a:schemeClr val="bg1"/>
                </a:solidFill>
              </a:rPr>
              <a:t>Ng</a:t>
            </a:r>
            <a:r>
              <a:rPr lang="fr-FR" dirty="0" smtClean="0">
                <a:solidFill>
                  <a:schemeClr val="bg1"/>
                </a:solidFill>
              </a:rPr>
              <a:t>=(</a:t>
            </a:r>
            <a:r>
              <a:rPr lang="fr-FR" dirty="0">
                <a:solidFill>
                  <a:schemeClr val="bg1"/>
                </a:solidFill>
              </a:rPr>
              <a:t>2</a:t>
            </a:r>
            <a:r>
              <a:rPr lang="el-GR" dirty="0">
                <a:solidFill>
                  <a:schemeClr val="bg1"/>
                </a:solidFill>
              </a:rPr>
              <a:t>π</a:t>
            </a:r>
            <a:r>
              <a:rPr lang="fr-FR" dirty="0">
                <a:solidFill>
                  <a:schemeClr val="bg1"/>
                </a:solidFill>
              </a:rPr>
              <a:t>n)</a:t>
            </a:r>
            <a:r>
              <a:rPr lang="fr-FR" baseline="30000" dirty="0">
                <a:solidFill>
                  <a:schemeClr val="bg1"/>
                </a:solidFill>
              </a:rPr>
              <a:t>2</a:t>
            </a:r>
            <a:r>
              <a:rPr lang="fr-FR" dirty="0">
                <a:solidFill>
                  <a:schemeClr val="bg1"/>
                </a:solidFill>
              </a:rPr>
              <a:t> .X </a:t>
            </a:r>
            <a:r>
              <a:rPr lang="fr-FR" dirty="0" smtClean="0">
                <a:solidFill>
                  <a:schemeClr val="bg1"/>
                </a:solidFill>
              </a:rPr>
              <a:t>/(</a:t>
            </a:r>
            <a:r>
              <a:rPr lang="fr-FR" dirty="0">
                <a:solidFill>
                  <a:schemeClr val="bg1"/>
                </a:solidFill>
              </a:rPr>
              <a:t>60)</a:t>
            </a:r>
            <a:r>
              <a:rPr lang="fr-FR" baseline="30000" dirty="0">
                <a:solidFill>
                  <a:schemeClr val="bg1"/>
                </a:solidFill>
              </a:rPr>
              <a:t>2</a:t>
            </a:r>
            <a:r>
              <a:rPr lang="fr-FR" dirty="0">
                <a:solidFill>
                  <a:schemeClr val="bg1"/>
                </a:solidFill>
              </a:rPr>
              <a:t> .9,81</a:t>
            </a:r>
          </a:p>
          <a:p>
            <a:pPr marL="0" indent="0">
              <a:buNone/>
            </a:pPr>
            <a:r>
              <a:rPr lang="fr-FR" dirty="0"/>
              <a:t> </a:t>
            </a:r>
          </a:p>
          <a:p>
            <a:endParaRPr lang="fr-FR" dirty="0"/>
          </a:p>
        </p:txBody>
      </p:sp>
    </p:spTree>
    <p:extLst>
      <p:ext uri="{BB962C8B-B14F-4D97-AF65-F5344CB8AC3E}">
        <p14:creationId xmlns:p14="http://schemas.microsoft.com/office/powerpoint/2010/main" val="31321728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3/Sédimentation </a:t>
            </a:r>
            <a:r>
              <a:rPr lang="fr-FR" b="1" dirty="0">
                <a:solidFill>
                  <a:srgbClr val="FFFF00"/>
                </a:solidFill>
              </a:rPr>
              <a:t>sous l’effet de la pesanteur</a:t>
            </a:r>
            <a:endParaRPr lang="fr-FR" dirty="0">
              <a:solidFill>
                <a:srgbClr val="FFFF00"/>
              </a:solidFill>
            </a:endParaRPr>
          </a:p>
        </p:txBody>
      </p:sp>
      <p:sp>
        <p:nvSpPr>
          <p:cNvPr id="3" name="Espace réservé du contenu 2"/>
          <p:cNvSpPr>
            <a:spLocks noGrp="1"/>
          </p:cNvSpPr>
          <p:nvPr>
            <p:ph idx="1"/>
          </p:nvPr>
        </p:nvSpPr>
        <p:spPr/>
        <p:txBody>
          <a:bodyPr>
            <a:normAutofit lnSpcReduction="10000"/>
          </a:bodyPr>
          <a:lstStyle/>
          <a:p>
            <a:pPr marL="0" indent="0">
              <a:buNone/>
            </a:pPr>
            <a:r>
              <a:rPr lang="fr-FR" dirty="0" smtClean="0">
                <a:solidFill>
                  <a:schemeClr val="bg1"/>
                </a:solidFill>
              </a:rPr>
              <a:t>On considère une particule de masse m dispersée dans un </a:t>
            </a:r>
            <a:r>
              <a:rPr lang="fr-FR" dirty="0">
                <a:solidFill>
                  <a:schemeClr val="bg1"/>
                </a:solidFill>
              </a:rPr>
              <a:t>liquide de coefficient de viscosité ŋ (en négligeant un certain nombre de forces secondaires (mouvement browniens, forces électriques,….)trois forces s’appliquent à la particule </a:t>
            </a:r>
            <a:r>
              <a:rPr lang="fr-FR" dirty="0" smtClean="0">
                <a:solidFill>
                  <a:schemeClr val="bg1"/>
                </a:solidFill>
              </a:rPr>
              <a:t>:</a:t>
            </a:r>
          </a:p>
          <a:p>
            <a:pPr lvl="0">
              <a:buFont typeface="Wingdings" panose="05000000000000000000" pitchFamily="2" charset="2"/>
              <a:buChar char="ü"/>
            </a:pPr>
            <a:r>
              <a:rPr lang="fr-FR" dirty="0">
                <a:solidFill>
                  <a:schemeClr val="bg1"/>
                </a:solidFill>
              </a:rPr>
              <a:t>Le poids </a:t>
            </a:r>
            <a:r>
              <a:rPr lang="fr-FR" dirty="0" smtClean="0">
                <a:solidFill>
                  <a:schemeClr val="bg1"/>
                </a:solidFill>
              </a:rPr>
              <a:t>p,</a:t>
            </a:r>
          </a:p>
          <a:p>
            <a:pPr lvl="0">
              <a:buFont typeface="Wingdings" panose="05000000000000000000" pitchFamily="2" charset="2"/>
              <a:buChar char="ü"/>
            </a:pPr>
            <a:r>
              <a:rPr lang="fr-FR" dirty="0" smtClean="0">
                <a:solidFill>
                  <a:schemeClr val="bg1"/>
                </a:solidFill>
              </a:rPr>
              <a:t>La </a:t>
            </a:r>
            <a:r>
              <a:rPr lang="fr-FR" dirty="0">
                <a:solidFill>
                  <a:schemeClr val="bg1"/>
                </a:solidFill>
              </a:rPr>
              <a:t>poussé d</a:t>
            </a:r>
            <a:r>
              <a:rPr lang="fr-FR" dirty="0" smtClean="0">
                <a:solidFill>
                  <a:schemeClr val="bg1"/>
                </a:solidFill>
              </a:rPr>
              <a:t>’</a:t>
            </a:r>
            <a:r>
              <a:rPr lang="fr-FR" dirty="0" err="1" smtClean="0">
                <a:solidFill>
                  <a:schemeClr val="bg1"/>
                </a:solidFill>
              </a:rPr>
              <a:t>Archiméde</a:t>
            </a:r>
            <a:r>
              <a:rPr lang="fr-FR" dirty="0" smtClean="0">
                <a:solidFill>
                  <a:schemeClr val="bg1"/>
                </a:solidFill>
              </a:rPr>
              <a:t> A,</a:t>
            </a:r>
            <a:endParaRPr lang="fr-FR" dirty="0">
              <a:solidFill>
                <a:schemeClr val="bg1"/>
              </a:solidFill>
            </a:endParaRPr>
          </a:p>
          <a:p>
            <a:pPr>
              <a:buFont typeface="Wingdings" panose="05000000000000000000" pitchFamily="2" charset="2"/>
              <a:buChar char="ü"/>
            </a:pPr>
            <a:r>
              <a:rPr lang="fr-FR" dirty="0">
                <a:solidFill>
                  <a:schemeClr val="bg1"/>
                </a:solidFill>
              </a:rPr>
              <a:t>La force de frottement f,</a:t>
            </a:r>
          </a:p>
        </p:txBody>
      </p:sp>
    </p:spTree>
    <p:extLst>
      <p:ext uri="{BB962C8B-B14F-4D97-AF65-F5344CB8AC3E}">
        <p14:creationId xmlns:p14="http://schemas.microsoft.com/office/powerpoint/2010/main" val="1567772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Espace réservé du contenu 2"/>
              <p:cNvSpPr>
                <a:spLocks noGrp="1"/>
              </p:cNvSpPr>
              <p:nvPr>
                <p:ph idx="1"/>
              </p:nvPr>
            </p:nvSpPr>
            <p:spPr>
              <a:xfrm>
                <a:off x="457200" y="548681"/>
                <a:ext cx="8229600" cy="5472607"/>
              </a:xfrm>
            </p:spPr>
            <p:txBody>
              <a:bodyPr>
                <a:normAutofit fontScale="85000" lnSpcReduction="10000"/>
              </a:bodyPr>
              <a:lstStyle/>
              <a:p>
                <a:pPr marL="0" lvl="0" indent="0">
                  <a:buNone/>
                </a:pPr>
                <a:r>
                  <a:rPr lang="fr-FR" dirty="0" smtClean="0">
                    <a:solidFill>
                      <a:schemeClr val="bg1"/>
                    </a:solidFill>
                  </a:rPr>
                  <a:t>Le poids p=</a:t>
                </a:r>
                <a:r>
                  <a:rPr lang="fr-FR" dirty="0" err="1" smtClean="0">
                    <a:solidFill>
                      <a:schemeClr val="bg1"/>
                    </a:solidFill>
                  </a:rPr>
                  <a:t>m.g</a:t>
                </a:r>
                <a:r>
                  <a:rPr lang="fr-FR" dirty="0" smtClean="0">
                    <a:solidFill>
                      <a:schemeClr val="bg1"/>
                    </a:solidFill>
                  </a:rPr>
                  <a:t> </a:t>
                </a:r>
                <a:r>
                  <a:rPr lang="fr-FR" dirty="0">
                    <a:solidFill>
                      <a:schemeClr val="bg1"/>
                    </a:solidFill>
                  </a:rPr>
                  <a:t>(masse de la particule)</a:t>
                </a:r>
              </a:p>
              <a:p>
                <a:pPr marL="0" lvl="0" indent="0">
                  <a:buNone/>
                </a:pPr>
                <a:r>
                  <a:rPr lang="fr-FR" dirty="0" smtClean="0">
                    <a:solidFill>
                      <a:schemeClr val="bg1"/>
                    </a:solidFill>
                  </a:rPr>
                  <a:t>La poussé d’</a:t>
                </a:r>
                <a:r>
                  <a:rPr lang="fr-FR" dirty="0" err="1" smtClean="0">
                    <a:solidFill>
                      <a:schemeClr val="bg1"/>
                    </a:solidFill>
                  </a:rPr>
                  <a:t>Archiméde</a:t>
                </a:r>
                <a:r>
                  <a:rPr lang="fr-FR" dirty="0" smtClean="0">
                    <a:solidFill>
                      <a:schemeClr val="bg1"/>
                    </a:solidFill>
                  </a:rPr>
                  <a:t> A=m</a:t>
                </a:r>
                <a:r>
                  <a:rPr lang="fr-FR" dirty="0">
                    <a:solidFill>
                      <a:schemeClr val="bg1"/>
                    </a:solidFill>
                  </a:rPr>
                  <a:t>’.g(m’ : masse de liquide</a:t>
                </a:r>
                <a:r>
                  <a:rPr lang="fr-FR" dirty="0" smtClean="0">
                    <a:solidFill>
                      <a:schemeClr val="bg1"/>
                    </a:solidFill>
                  </a:rPr>
                  <a:t>) La force de frottement f</a:t>
                </a:r>
                <a:r>
                  <a:rPr lang="fr-FR" dirty="0">
                    <a:solidFill>
                      <a:schemeClr val="bg1"/>
                    </a:solidFill>
                  </a:rPr>
                  <a:t>, dont l’expression est donnée par la loi de stockes f=6π</a:t>
                </a:r>
                <a:r>
                  <a:rPr lang="fr-FR" dirty="0" err="1">
                    <a:solidFill>
                      <a:schemeClr val="bg1"/>
                    </a:solidFill>
                  </a:rPr>
                  <a:t>ŋrv</a:t>
                </a:r>
                <a:r>
                  <a:rPr lang="fr-FR" dirty="0">
                    <a:solidFill>
                      <a:schemeClr val="bg1"/>
                    </a:solidFill>
                  </a:rPr>
                  <a:t> ( v est la vitesse de </a:t>
                </a:r>
                <a:r>
                  <a:rPr lang="fr-FR" dirty="0" err="1">
                    <a:solidFill>
                      <a:schemeClr val="bg1"/>
                    </a:solidFill>
                  </a:rPr>
                  <a:t>sémidentation</a:t>
                </a:r>
                <a:r>
                  <a:rPr lang="fr-FR" dirty="0">
                    <a:solidFill>
                      <a:schemeClr val="bg1"/>
                    </a:solidFill>
                  </a:rPr>
                  <a:t>) Selon la loi de dynamique (en supposant P&gt;A)</a:t>
                </a:r>
              </a:p>
              <a:p>
                <a:pPr marL="0" indent="0">
                  <a:buNone/>
                </a:pPr>
                <a:r>
                  <a:rPr lang="fr-FR" dirty="0" err="1" smtClean="0">
                    <a:solidFill>
                      <a:schemeClr val="bg1"/>
                    </a:solidFill>
                  </a:rPr>
                  <a:t>m.dV</a:t>
                </a:r>
                <a:r>
                  <a:rPr lang="fr-FR" dirty="0" smtClean="0">
                    <a:solidFill>
                      <a:schemeClr val="bg1"/>
                    </a:solidFill>
                  </a:rPr>
                  <a:t>/</a:t>
                </a:r>
                <a:r>
                  <a:rPr lang="fr-FR" dirty="0" err="1" smtClean="0">
                    <a:solidFill>
                      <a:schemeClr val="bg1"/>
                    </a:solidFill>
                  </a:rPr>
                  <a:t>dt</a:t>
                </a:r>
                <a:r>
                  <a:rPr lang="fr-FR" dirty="0" smtClean="0">
                    <a:solidFill>
                      <a:schemeClr val="bg1"/>
                    </a:solidFill>
                  </a:rPr>
                  <a:t>=(P-(A+ 6π</a:t>
                </a:r>
                <a:r>
                  <a:rPr lang="fr-FR" dirty="0" err="1" smtClean="0">
                    <a:solidFill>
                      <a:schemeClr val="bg1"/>
                    </a:solidFill>
                  </a:rPr>
                  <a:t>ŋrv</a:t>
                </a:r>
                <a:r>
                  <a:rPr lang="fr-FR" dirty="0" smtClean="0">
                    <a:solidFill>
                      <a:schemeClr val="bg1"/>
                    </a:solidFill>
                  </a:rPr>
                  <a:t>)=P-A-6 π</a:t>
                </a:r>
                <a:r>
                  <a:rPr lang="fr-FR" dirty="0" err="1" smtClean="0">
                    <a:solidFill>
                      <a:schemeClr val="bg1"/>
                    </a:solidFill>
                  </a:rPr>
                  <a:t>ŋrv</a:t>
                </a:r>
                <a:r>
                  <a:rPr lang="fr-FR" dirty="0" smtClean="0">
                    <a:solidFill>
                      <a:schemeClr val="bg1"/>
                    </a:solidFill>
                  </a:rPr>
                  <a:t>		 </a:t>
                </a:r>
              </a:p>
              <a:p>
                <a:pPr marL="0" indent="0">
                  <a:buNone/>
                </a:pPr>
                <a:endParaRPr lang="fr-FR" dirty="0">
                  <a:solidFill>
                    <a:schemeClr val="bg1"/>
                  </a:solidFill>
                </a:endParaRPr>
              </a:p>
              <a:p>
                <a:pPr marL="0" indent="0">
                  <a:buNone/>
                </a:pPr>
                <a:r>
                  <a:rPr lang="fr-FR" dirty="0">
                    <a:solidFill>
                      <a:schemeClr val="bg1"/>
                    </a:solidFill>
                  </a:rPr>
                  <a:t>Au cours du temps la particule </a:t>
                </a:r>
                <a:endParaRPr lang="fr-FR" dirty="0" smtClean="0">
                  <a:solidFill>
                    <a:schemeClr val="bg1"/>
                  </a:solidFill>
                </a:endParaRPr>
              </a:p>
              <a:p>
                <a:pPr marL="0" indent="0">
                  <a:buNone/>
                </a:pPr>
                <a:r>
                  <a:rPr lang="fr-FR" dirty="0" smtClean="0">
                    <a:solidFill>
                      <a:schemeClr val="bg1"/>
                    </a:solidFill>
                  </a:rPr>
                  <a:t>montre </a:t>
                </a:r>
                <a:r>
                  <a:rPr lang="fr-FR" dirty="0">
                    <a:solidFill>
                      <a:schemeClr val="bg1"/>
                    </a:solidFill>
                  </a:rPr>
                  <a:t>une vitesse v constante donc :  </a:t>
                </a:r>
              </a:p>
              <a:p>
                <a:pPr marL="0" indent="0">
                  <a:buNone/>
                </a:pPr>
                <a:r>
                  <a:rPr lang="fr-FR" dirty="0">
                    <a:solidFill>
                      <a:schemeClr val="bg1"/>
                    </a:solidFill>
                  </a:rPr>
                  <a:t>P-A-6 π</a:t>
                </a:r>
                <a:r>
                  <a:rPr lang="fr-FR" dirty="0" err="1">
                    <a:solidFill>
                      <a:schemeClr val="bg1"/>
                    </a:solidFill>
                  </a:rPr>
                  <a:t>ŋrv</a:t>
                </a:r>
                <a:r>
                  <a:rPr lang="fr-FR" dirty="0">
                    <a:solidFill>
                      <a:schemeClr val="bg1"/>
                    </a:solidFill>
                  </a:rPr>
                  <a:t>=0</a:t>
                </a:r>
              </a:p>
              <a:p>
                <a:pPr marL="0" indent="0">
                  <a:buNone/>
                </a:pPr>
                <a:r>
                  <a:rPr lang="fr-FR" dirty="0">
                    <a:solidFill>
                      <a:schemeClr val="bg1"/>
                    </a:solidFill>
                  </a:rPr>
                  <a:t>P-A=6 π</a:t>
                </a:r>
                <a:r>
                  <a:rPr lang="fr-FR" dirty="0" err="1">
                    <a:solidFill>
                      <a:schemeClr val="bg1"/>
                    </a:solidFill>
                  </a:rPr>
                  <a:t>ŋrv</a:t>
                </a:r>
                <a:endParaRPr lang="fr-FR" dirty="0">
                  <a:solidFill>
                    <a:schemeClr val="bg1"/>
                  </a:solidFill>
                </a:endParaRPr>
              </a:p>
              <a:p>
                <a:pPr marL="0" indent="0">
                  <a:buNone/>
                </a:pPr>
                <a14:m>
                  <m:oMathPara xmlns:m="http://schemas.openxmlformats.org/officeDocument/2006/math">
                    <m:oMathParaPr>
                      <m:jc m:val="centerGroup"/>
                    </m:oMathParaPr>
                    <m:oMath xmlns:m="http://schemas.openxmlformats.org/officeDocument/2006/math">
                      <m:r>
                        <a:rPr lang="fr-FR" i="1">
                          <a:solidFill>
                            <a:schemeClr val="bg1"/>
                          </a:solidFill>
                          <a:latin typeface="Cambria Math"/>
                        </a:rPr>
                        <m:t>𝑉</m:t>
                      </m:r>
                      <m:r>
                        <a:rPr lang="fr-FR" i="1">
                          <a:solidFill>
                            <a:schemeClr val="bg1"/>
                          </a:solidFill>
                          <a:latin typeface="Cambria Math"/>
                        </a:rPr>
                        <m:t>=</m:t>
                      </m:r>
                      <m:r>
                        <a:rPr lang="fr-FR" i="1">
                          <a:solidFill>
                            <a:schemeClr val="bg1"/>
                          </a:solidFill>
                          <a:latin typeface="Cambria Math"/>
                        </a:rPr>
                        <m:t>𝑃</m:t>
                      </m:r>
                      <m:r>
                        <a:rPr lang="fr-FR" i="1">
                          <a:solidFill>
                            <a:schemeClr val="bg1"/>
                          </a:solidFill>
                          <a:latin typeface="Cambria Math"/>
                        </a:rPr>
                        <m:t>−</m:t>
                      </m:r>
                      <m:r>
                        <a:rPr lang="fr-FR" i="1">
                          <a:solidFill>
                            <a:schemeClr val="bg1"/>
                          </a:solidFill>
                          <a:latin typeface="Cambria Math"/>
                        </a:rPr>
                        <m:t>𝐴</m:t>
                      </m:r>
                      <m:r>
                        <a:rPr lang="fr-FR" i="1">
                          <a:solidFill>
                            <a:schemeClr val="bg1"/>
                          </a:solidFill>
                          <a:latin typeface="Cambria Math"/>
                        </a:rPr>
                        <m:t>/</m:t>
                      </m:r>
                      <m:r>
                        <a:rPr lang="fr-FR">
                          <a:solidFill>
                            <a:schemeClr val="bg1"/>
                          </a:solidFill>
                          <a:latin typeface="Cambria Math"/>
                        </a:rPr>
                        <m:t>6</m:t>
                      </m:r>
                      <m:r>
                        <a:rPr lang="fr-FR">
                          <a:solidFill>
                            <a:schemeClr val="bg1"/>
                          </a:solidFill>
                          <a:latin typeface="Cambria Math"/>
                        </a:rPr>
                        <m:t> </m:t>
                      </m:r>
                      <m:r>
                        <m:rPr>
                          <m:sty m:val="p"/>
                        </m:rPr>
                        <a:rPr lang="fr-FR">
                          <a:solidFill>
                            <a:schemeClr val="bg1"/>
                          </a:solidFill>
                          <a:latin typeface="Cambria Math"/>
                        </a:rPr>
                        <m:t>π</m:t>
                      </m:r>
                      <m:r>
                        <a:rPr lang="fr-FR">
                          <a:solidFill>
                            <a:schemeClr val="bg1"/>
                          </a:solidFill>
                          <a:latin typeface="Cambria Math"/>
                        </a:rPr>
                        <m:t>ŋ</m:t>
                      </m:r>
                      <m:r>
                        <m:rPr>
                          <m:sty m:val="p"/>
                        </m:rPr>
                        <a:rPr lang="fr-FR">
                          <a:solidFill>
                            <a:schemeClr val="bg1"/>
                          </a:solidFill>
                          <a:latin typeface="Cambria Math"/>
                        </a:rPr>
                        <m:t>r</m:t>
                      </m:r>
                    </m:oMath>
                  </m:oMathPara>
                </a14:m>
                <a:endParaRPr lang="fr-FR" dirty="0">
                  <a:solidFill>
                    <a:schemeClr val="bg1"/>
                  </a:solidFill>
                </a:endParaRPr>
              </a:p>
            </p:txBody>
          </p:sp>
        </mc:Choice>
        <mc:Fallback xmlns="">
          <p:sp>
            <p:nvSpPr>
              <p:cNvPr id="3" name="Espace réservé du contenu 2"/>
              <p:cNvSpPr>
                <a:spLocks noGrp="1" noRot="1" noChangeAspect="1" noMove="1" noResize="1" noEditPoints="1" noAdjustHandles="1" noChangeArrowheads="1" noChangeShapeType="1" noTextEdit="1"/>
              </p:cNvSpPr>
              <p:nvPr>
                <p:ph idx="1"/>
              </p:nvPr>
            </p:nvSpPr>
            <p:spPr>
              <a:xfrm>
                <a:off x="457200" y="548681"/>
                <a:ext cx="8229600" cy="5472607"/>
              </a:xfrm>
              <a:blipFill rotWithShape="1">
                <a:blip r:embed="rId2"/>
                <a:stretch>
                  <a:fillRect l="-1333" t="-1670" r="-593"/>
                </a:stretch>
              </a:blipFill>
            </p:spPr>
            <p:txBody>
              <a:bodyPr/>
              <a:lstStyle/>
              <a:p>
                <a:r>
                  <a:rPr lang="fr-FR">
                    <a:noFill/>
                  </a:rPr>
                  <a:t> </a:t>
                </a:r>
              </a:p>
            </p:txBody>
          </p:sp>
        </mc:Fallback>
      </mc:AlternateContent>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2852476"/>
            <a:ext cx="2232248" cy="2448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07960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92500" lnSpcReduction="10000"/>
          </a:bodyPr>
          <a:lstStyle/>
          <a:p>
            <a:pPr algn="just"/>
            <a:r>
              <a:rPr lang="fr-FR" dirty="0">
                <a:solidFill>
                  <a:schemeClr val="bg1"/>
                </a:solidFill>
              </a:rPr>
              <a:t>La séparation entre deux liquides non </a:t>
            </a:r>
            <a:r>
              <a:rPr lang="fr-FR" dirty="0" err="1">
                <a:solidFill>
                  <a:schemeClr val="bg1"/>
                </a:solidFill>
              </a:rPr>
              <a:t>méxibles</a:t>
            </a:r>
            <a:r>
              <a:rPr lang="fr-FR" dirty="0">
                <a:solidFill>
                  <a:schemeClr val="bg1"/>
                </a:solidFill>
              </a:rPr>
              <a:t> ou un solide dispersé dans un liquide peut se faire sous l’action de pesanteur lorsque la dispersion est formée d’une substance beaucoup plus dense que le liquide (Décantation) P&gt;</a:t>
            </a:r>
            <a:r>
              <a:rPr lang="fr-FR" dirty="0" err="1">
                <a:solidFill>
                  <a:schemeClr val="bg1"/>
                </a:solidFill>
              </a:rPr>
              <a:t>A+f</a:t>
            </a:r>
            <a:r>
              <a:rPr lang="fr-FR" dirty="0">
                <a:solidFill>
                  <a:schemeClr val="bg1"/>
                </a:solidFill>
              </a:rPr>
              <a:t>.</a:t>
            </a:r>
          </a:p>
          <a:p>
            <a:pPr algn="just"/>
            <a:r>
              <a:rPr lang="fr-FR" dirty="0">
                <a:solidFill>
                  <a:schemeClr val="bg1"/>
                </a:solidFill>
              </a:rPr>
              <a:t>  Lorsque la densité de la substance est plus faible, la </a:t>
            </a:r>
            <a:r>
              <a:rPr lang="fr-FR" dirty="0" err="1">
                <a:solidFill>
                  <a:schemeClr val="bg1"/>
                </a:solidFill>
              </a:rPr>
              <a:t>sedimentation</a:t>
            </a:r>
            <a:r>
              <a:rPr lang="fr-FR" dirty="0">
                <a:solidFill>
                  <a:schemeClr val="bg1"/>
                </a:solidFill>
              </a:rPr>
              <a:t> est </a:t>
            </a:r>
            <a:r>
              <a:rPr lang="fr-FR" dirty="0" err="1">
                <a:solidFill>
                  <a:schemeClr val="bg1"/>
                </a:solidFill>
              </a:rPr>
              <a:t>génée</a:t>
            </a:r>
            <a:r>
              <a:rPr lang="fr-FR" dirty="0">
                <a:solidFill>
                  <a:schemeClr val="bg1"/>
                </a:solidFill>
              </a:rPr>
              <a:t> par l’agitation thermique (due aux frottements visqueux), </a:t>
            </a:r>
            <a:r>
              <a:rPr lang="fr-FR" u="sng" dirty="0">
                <a:solidFill>
                  <a:schemeClr val="bg1"/>
                </a:solidFill>
              </a:rPr>
              <a:t>il faut avoir recours à des champs de forces plus intenses.</a:t>
            </a:r>
          </a:p>
          <a:p>
            <a:endParaRPr lang="fr-FR" dirty="0"/>
          </a:p>
          <a:p>
            <a:endParaRPr lang="fr-FR" dirty="0"/>
          </a:p>
        </p:txBody>
      </p:sp>
    </p:spTree>
    <p:extLst>
      <p:ext uri="{BB962C8B-B14F-4D97-AF65-F5344CB8AC3E}">
        <p14:creationId xmlns:p14="http://schemas.microsoft.com/office/powerpoint/2010/main" val="16168031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4/Sédimentation </a:t>
            </a:r>
            <a:r>
              <a:rPr lang="fr-FR" b="1" dirty="0">
                <a:solidFill>
                  <a:srgbClr val="FFFF00"/>
                </a:solidFill>
              </a:rPr>
              <a:t>par centrifugation : </a:t>
            </a:r>
            <a:endParaRPr lang="fr-FR" dirty="0">
              <a:solidFill>
                <a:srgbClr val="FFFF00"/>
              </a:solidFill>
            </a:endParaRPr>
          </a:p>
        </p:txBody>
      </p:sp>
      <p:sp>
        <p:nvSpPr>
          <p:cNvPr id="3" name="Espace réservé du contenu 2"/>
          <p:cNvSpPr>
            <a:spLocks noGrp="1"/>
          </p:cNvSpPr>
          <p:nvPr>
            <p:ph idx="1"/>
          </p:nvPr>
        </p:nvSpPr>
        <p:spPr>
          <a:xfrm>
            <a:off x="457200" y="1196752"/>
            <a:ext cx="8229600" cy="4929411"/>
          </a:xfrm>
        </p:spPr>
        <p:txBody>
          <a:bodyPr>
            <a:normAutofit fontScale="85000" lnSpcReduction="20000"/>
          </a:bodyPr>
          <a:lstStyle/>
          <a:p>
            <a:pPr marL="0" indent="0">
              <a:buNone/>
            </a:pPr>
            <a:r>
              <a:rPr lang="fr-FR" dirty="0">
                <a:solidFill>
                  <a:schemeClr val="bg1"/>
                </a:solidFill>
              </a:rPr>
              <a:t>Dans la centrifugation le poids est remplacé par la force centrifuge, la particule de masse m est soumise à trois forces :(en négligeant les forces d’agitation, brownienne,…).</a:t>
            </a:r>
          </a:p>
          <a:p>
            <a:pPr marL="0" indent="0">
              <a:buNone/>
            </a:pPr>
            <a:r>
              <a:rPr lang="fr-FR" dirty="0">
                <a:solidFill>
                  <a:schemeClr val="bg1"/>
                </a:solidFill>
              </a:rPr>
              <a:t> </a:t>
            </a:r>
          </a:p>
          <a:p>
            <a:pPr marL="0" lvl="0" indent="0">
              <a:buNone/>
            </a:pPr>
            <a:r>
              <a:rPr lang="fr-FR" dirty="0">
                <a:solidFill>
                  <a:schemeClr val="bg1"/>
                </a:solidFill>
              </a:rPr>
              <a:t>La force centrifuge : F=m.W</a:t>
            </a:r>
            <a:r>
              <a:rPr lang="fr-FR" baseline="30000" dirty="0">
                <a:solidFill>
                  <a:schemeClr val="bg1"/>
                </a:solidFill>
              </a:rPr>
              <a:t>2</a:t>
            </a:r>
            <a:r>
              <a:rPr lang="fr-FR" dirty="0">
                <a:solidFill>
                  <a:schemeClr val="bg1"/>
                </a:solidFill>
              </a:rPr>
              <a:t>.x</a:t>
            </a:r>
          </a:p>
          <a:p>
            <a:pPr marL="0" lvl="0" indent="0">
              <a:buNone/>
            </a:pPr>
            <a:r>
              <a:rPr lang="fr-FR" dirty="0">
                <a:solidFill>
                  <a:schemeClr val="bg1"/>
                </a:solidFill>
              </a:rPr>
              <a:t>La poussé d’</a:t>
            </a:r>
            <a:r>
              <a:rPr lang="fr-FR" dirty="0" err="1">
                <a:solidFill>
                  <a:schemeClr val="bg1"/>
                </a:solidFill>
              </a:rPr>
              <a:t>Archiméde</a:t>
            </a:r>
            <a:r>
              <a:rPr lang="fr-FR" dirty="0">
                <a:solidFill>
                  <a:schemeClr val="bg1"/>
                </a:solidFill>
              </a:rPr>
              <a:t> : A=m’.δ=m’.W</a:t>
            </a:r>
            <a:r>
              <a:rPr lang="fr-FR" baseline="30000" dirty="0">
                <a:solidFill>
                  <a:schemeClr val="bg1"/>
                </a:solidFill>
              </a:rPr>
              <a:t>2</a:t>
            </a:r>
            <a:r>
              <a:rPr lang="fr-FR" dirty="0">
                <a:solidFill>
                  <a:schemeClr val="bg1"/>
                </a:solidFill>
              </a:rPr>
              <a:t>.x.</a:t>
            </a:r>
          </a:p>
          <a:p>
            <a:pPr marL="0" lvl="0" indent="0">
              <a:buNone/>
            </a:pPr>
            <a:r>
              <a:rPr lang="fr-FR" dirty="0">
                <a:solidFill>
                  <a:schemeClr val="bg1"/>
                </a:solidFill>
              </a:rPr>
              <a:t>La force de frottement : f=6π</a:t>
            </a:r>
            <a:r>
              <a:rPr lang="fr-FR" dirty="0" err="1">
                <a:solidFill>
                  <a:schemeClr val="bg1"/>
                </a:solidFill>
              </a:rPr>
              <a:t>ŋrv</a:t>
            </a:r>
            <a:r>
              <a:rPr lang="fr-FR" dirty="0">
                <a:solidFill>
                  <a:schemeClr val="bg1"/>
                </a:solidFill>
              </a:rPr>
              <a:t> (v est la vitesse de sédimentation).</a:t>
            </a:r>
          </a:p>
          <a:p>
            <a:pPr marL="0" indent="0">
              <a:buNone/>
            </a:pPr>
            <a:r>
              <a:rPr lang="fr-FR" dirty="0">
                <a:solidFill>
                  <a:schemeClr val="bg1"/>
                </a:solidFill>
              </a:rPr>
              <a:t>Selon la loi de dynamique, on à :</a:t>
            </a:r>
          </a:p>
          <a:p>
            <a:pPr marL="0" indent="0">
              <a:buNone/>
            </a:pPr>
            <a:r>
              <a:rPr lang="fr-FR" dirty="0">
                <a:solidFill>
                  <a:schemeClr val="bg1"/>
                </a:solidFill>
              </a:rPr>
              <a:t>m. dv/</a:t>
            </a:r>
            <a:r>
              <a:rPr lang="fr-FR" dirty="0" err="1">
                <a:solidFill>
                  <a:schemeClr val="bg1"/>
                </a:solidFill>
              </a:rPr>
              <a:t>dt</a:t>
            </a:r>
            <a:r>
              <a:rPr lang="fr-FR" dirty="0">
                <a:solidFill>
                  <a:schemeClr val="bg1"/>
                </a:solidFill>
              </a:rPr>
              <a:t>=(F-A)-6π</a:t>
            </a:r>
            <a:r>
              <a:rPr lang="fr-FR" dirty="0" err="1">
                <a:solidFill>
                  <a:schemeClr val="bg1"/>
                </a:solidFill>
              </a:rPr>
              <a:t>ŋrv</a:t>
            </a:r>
            <a:endParaRPr lang="fr-FR" dirty="0">
              <a:solidFill>
                <a:schemeClr val="bg1"/>
              </a:solidFill>
            </a:endParaRPr>
          </a:p>
          <a:p>
            <a:pPr marL="0" indent="0">
              <a:buNone/>
            </a:pPr>
            <a:r>
              <a:rPr lang="fr-FR" dirty="0"/>
              <a:t> </a:t>
            </a:r>
          </a:p>
        </p:txBody>
      </p:sp>
    </p:spTree>
    <p:extLst>
      <p:ext uri="{BB962C8B-B14F-4D97-AF65-F5344CB8AC3E}">
        <p14:creationId xmlns:p14="http://schemas.microsoft.com/office/powerpoint/2010/main" val="31580498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80728"/>
            <a:ext cx="8229600" cy="5145435"/>
          </a:xfrm>
        </p:spPr>
        <p:txBody>
          <a:bodyPr>
            <a:normAutofit fontScale="92500" lnSpcReduction="20000"/>
          </a:bodyPr>
          <a:lstStyle/>
          <a:p>
            <a:pPr marL="0" indent="0">
              <a:buNone/>
            </a:pPr>
            <a:r>
              <a:rPr lang="fr-FR" dirty="0">
                <a:solidFill>
                  <a:schemeClr val="bg1"/>
                </a:solidFill>
              </a:rPr>
              <a:t>Le régime de vitesse de la particule est constant au cours de la sédimentation donc :</a:t>
            </a:r>
          </a:p>
          <a:p>
            <a:pPr marL="0" indent="0">
              <a:buNone/>
            </a:pPr>
            <a:r>
              <a:rPr lang="fr-FR" dirty="0">
                <a:solidFill>
                  <a:schemeClr val="bg1"/>
                </a:solidFill>
              </a:rPr>
              <a:t> </a:t>
            </a:r>
          </a:p>
          <a:p>
            <a:pPr marL="0" indent="0" algn="ctr">
              <a:buNone/>
            </a:pPr>
            <a:r>
              <a:rPr lang="fr-FR" dirty="0">
                <a:solidFill>
                  <a:schemeClr val="bg1"/>
                </a:solidFill>
              </a:rPr>
              <a:t>(F-A)= 6π</a:t>
            </a:r>
            <a:r>
              <a:rPr lang="fr-FR" dirty="0" err="1">
                <a:solidFill>
                  <a:schemeClr val="bg1"/>
                </a:solidFill>
              </a:rPr>
              <a:t>ŋrv</a:t>
            </a:r>
            <a:endParaRPr lang="fr-FR" dirty="0">
              <a:solidFill>
                <a:schemeClr val="bg1"/>
              </a:solidFill>
            </a:endParaRPr>
          </a:p>
          <a:p>
            <a:pPr marL="0" indent="0">
              <a:buNone/>
            </a:pPr>
            <a:r>
              <a:rPr lang="fr-FR" dirty="0">
                <a:solidFill>
                  <a:schemeClr val="bg1"/>
                </a:solidFill>
              </a:rPr>
              <a:t>Donc : v=(m-m’)W</a:t>
            </a:r>
            <a:r>
              <a:rPr lang="fr-FR" baseline="30000" dirty="0">
                <a:solidFill>
                  <a:schemeClr val="bg1"/>
                </a:solidFill>
              </a:rPr>
              <a:t>2</a:t>
            </a:r>
            <a:r>
              <a:rPr lang="fr-FR" dirty="0">
                <a:solidFill>
                  <a:schemeClr val="bg1"/>
                </a:solidFill>
              </a:rPr>
              <a:t>.x/6π</a:t>
            </a:r>
            <a:r>
              <a:rPr lang="fr-FR" dirty="0" err="1">
                <a:solidFill>
                  <a:schemeClr val="bg1"/>
                </a:solidFill>
              </a:rPr>
              <a:t>ŋr</a:t>
            </a:r>
            <a:endParaRPr lang="fr-FR" dirty="0">
              <a:solidFill>
                <a:schemeClr val="bg1"/>
              </a:solidFill>
            </a:endParaRPr>
          </a:p>
          <a:p>
            <a:pPr marL="0" indent="0">
              <a:buNone/>
            </a:pPr>
            <a:r>
              <a:rPr lang="fr-FR" dirty="0">
                <a:solidFill>
                  <a:schemeClr val="bg1"/>
                </a:solidFill>
              </a:rPr>
              <a:t>La vitesse de sédimentation dépend de :</a:t>
            </a:r>
          </a:p>
          <a:p>
            <a:pPr marL="0" lvl="0" indent="0">
              <a:buNone/>
            </a:pPr>
            <a:r>
              <a:rPr lang="fr-FR" dirty="0">
                <a:solidFill>
                  <a:schemeClr val="bg1"/>
                </a:solidFill>
              </a:rPr>
              <a:t>La vitesse de rotation du rotor w</a:t>
            </a:r>
          </a:p>
          <a:p>
            <a:pPr marL="0" lvl="0" indent="0">
              <a:buNone/>
            </a:pPr>
            <a:r>
              <a:rPr lang="fr-FR" dirty="0">
                <a:solidFill>
                  <a:schemeClr val="bg1"/>
                </a:solidFill>
              </a:rPr>
              <a:t>Du rayon de centrifugation X</a:t>
            </a:r>
          </a:p>
          <a:p>
            <a:pPr marL="0" lvl="0" indent="0">
              <a:buNone/>
            </a:pPr>
            <a:r>
              <a:rPr lang="fr-FR" dirty="0">
                <a:solidFill>
                  <a:schemeClr val="bg1"/>
                </a:solidFill>
              </a:rPr>
              <a:t>Différence des masses (volumiques)</a:t>
            </a:r>
          </a:p>
          <a:p>
            <a:pPr marL="0" lvl="0" indent="0">
              <a:buNone/>
            </a:pPr>
            <a:r>
              <a:rPr lang="fr-FR" dirty="0">
                <a:solidFill>
                  <a:schemeClr val="bg1"/>
                </a:solidFill>
              </a:rPr>
              <a:t>Du coefficient de viscosité de la phase dispersante</a:t>
            </a:r>
          </a:p>
          <a:p>
            <a:pPr marL="0" lvl="0" indent="0">
              <a:buNone/>
            </a:pPr>
            <a:r>
              <a:rPr lang="fr-FR" dirty="0">
                <a:solidFill>
                  <a:schemeClr val="bg1"/>
                </a:solidFill>
              </a:rPr>
              <a:t>La géométrie des particules dispersées</a:t>
            </a:r>
          </a:p>
        </p:txBody>
      </p:sp>
    </p:spTree>
    <p:extLst>
      <p:ext uri="{BB962C8B-B14F-4D97-AF65-F5344CB8AC3E}">
        <p14:creationId xmlns:p14="http://schemas.microsoft.com/office/powerpoint/2010/main" val="32337966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5/L’ultracentrifugation</a:t>
            </a:r>
            <a:r>
              <a:rPr lang="fr-FR" b="1" dirty="0">
                <a:solidFill>
                  <a:srgbClr val="FFFF00"/>
                </a:solidFill>
              </a:rPr>
              <a:t> :</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p:txBody>
          <a:bodyPr>
            <a:normAutofit/>
          </a:bodyPr>
          <a:lstStyle/>
          <a:p>
            <a:pPr marL="0" indent="0" algn="just">
              <a:buNone/>
            </a:pPr>
            <a:r>
              <a:rPr lang="fr-FR" dirty="0">
                <a:solidFill>
                  <a:schemeClr val="bg1"/>
                </a:solidFill>
              </a:rPr>
              <a:t>L’ultracentrifugation est utilisée pour la séparation des macromolécules ou de particules cellulaires, des organites à des fins analytiques ou </a:t>
            </a:r>
            <a:r>
              <a:rPr lang="fr-FR" dirty="0" err="1">
                <a:solidFill>
                  <a:schemeClr val="bg1"/>
                </a:solidFill>
              </a:rPr>
              <a:t>préparatives</a:t>
            </a:r>
            <a:r>
              <a:rPr lang="fr-FR" dirty="0">
                <a:solidFill>
                  <a:schemeClr val="bg1"/>
                </a:solidFill>
              </a:rPr>
              <a:t>. La vitesse obtenus par rotation est très grande, ainsi la concentration des particules à travers la cellule de mesure peut </a:t>
            </a:r>
            <a:r>
              <a:rPr lang="fr-FR" dirty="0" err="1">
                <a:solidFill>
                  <a:schemeClr val="bg1"/>
                </a:solidFill>
              </a:rPr>
              <a:t>étre</a:t>
            </a:r>
            <a:r>
              <a:rPr lang="fr-FR" dirty="0">
                <a:solidFill>
                  <a:schemeClr val="bg1"/>
                </a:solidFill>
              </a:rPr>
              <a:t> mesurée à l’aide d’un réfractomètre ou un spectrophotomètre après un balayage de la surface de séparation (cellule de mesure).</a:t>
            </a:r>
          </a:p>
          <a:p>
            <a:endParaRPr lang="fr-FR" dirty="0"/>
          </a:p>
        </p:txBody>
      </p:sp>
    </p:spTree>
    <p:extLst>
      <p:ext uri="{BB962C8B-B14F-4D97-AF65-F5344CB8AC3E}">
        <p14:creationId xmlns:p14="http://schemas.microsoft.com/office/powerpoint/2010/main" val="24094979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4509120"/>
            <a:ext cx="8229600" cy="2121099"/>
          </a:xfrm>
        </p:spPr>
        <p:txBody>
          <a:bodyPr/>
          <a:lstStyle/>
          <a:p>
            <a:pPr marL="0" indent="0">
              <a:buNone/>
            </a:pPr>
            <a:r>
              <a:rPr lang="fr-FR" sz="2800" dirty="0">
                <a:solidFill>
                  <a:schemeClr val="bg1"/>
                </a:solidFill>
              </a:rPr>
              <a:t>Au cours de l’ultracentrifugation, la </a:t>
            </a:r>
            <a:r>
              <a:rPr lang="fr-FR" sz="2800" dirty="0" smtClean="0">
                <a:solidFill>
                  <a:schemeClr val="bg1"/>
                </a:solidFill>
              </a:rPr>
              <a:t>frontière </a:t>
            </a:r>
            <a:r>
              <a:rPr lang="fr-FR" sz="2800" dirty="0">
                <a:solidFill>
                  <a:schemeClr val="bg1"/>
                </a:solidFill>
              </a:rPr>
              <a:t>de la zone ou le solvant est pur et la zone ou la protéine est en solution </a:t>
            </a:r>
            <a:r>
              <a:rPr lang="fr-FR" sz="2800" dirty="0" err="1">
                <a:solidFill>
                  <a:schemeClr val="bg1"/>
                </a:solidFill>
              </a:rPr>
              <a:t>homogéne</a:t>
            </a:r>
            <a:r>
              <a:rPr lang="fr-FR" sz="2800" dirty="0">
                <a:solidFill>
                  <a:schemeClr val="bg1"/>
                </a:solidFill>
              </a:rPr>
              <a:t> apparait dans le graphe dc/dx=f(x) sous la forme d’un pic.</a:t>
            </a:r>
          </a:p>
          <a:p>
            <a:endParaRPr lang="fr-F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60648"/>
            <a:ext cx="7488831"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0303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764704"/>
            <a:ext cx="8229600" cy="2697163"/>
          </a:xfrm>
        </p:spPr>
        <p:txBody>
          <a:bodyPr>
            <a:normAutofit lnSpcReduction="10000"/>
          </a:bodyPr>
          <a:lstStyle/>
          <a:p>
            <a:pPr marL="0" indent="0">
              <a:buNone/>
            </a:pPr>
            <a:r>
              <a:rPr lang="fr-FR" dirty="0">
                <a:solidFill>
                  <a:schemeClr val="bg1"/>
                </a:solidFill>
              </a:rPr>
              <a:t>Pour mesurer la vitesse de sédimentation il suffit de suivre le déplacement de ce pic en fonction du temps.</a:t>
            </a:r>
          </a:p>
          <a:p>
            <a:pPr marL="0" indent="0">
              <a:buNone/>
            </a:pPr>
            <a:r>
              <a:rPr lang="fr-FR" dirty="0">
                <a:solidFill>
                  <a:schemeClr val="bg1"/>
                </a:solidFill>
              </a:rPr>
              <a:t>La vitesse moyenne de sédimentation sera :</a:t>
            </a:r>
          </a:p>
          <a:p>
            <a:pPr marL="0" indent="0" algn="ctr">
              <a:buNone/>
            </a:pPr>
            <a:r>
              <a:rPr lang="fr-FR" dirty="0">
                <a:solidFill>
                  <a:schemeClr val="bg1"/>
                </a:solidFill>
              </a:rPr>
              <a:t>V=(x</a:t>
            </a:r>
            <a:r>
              <a:rPr lang="fr-FR" baseline="-25000" dirty="0">
                <a:solidFill>
                  <a:schemeClr val="bg1"/>
                </a:solidFill>
              </a:rPr>
              <a:t>2</a:t>
            </a:r>
            <a:r>
              <a:rPr lang="fr-FR" dirty="0">
                <a:solidFill>
                  <a:schemeClr val="bg1"/>
                </a:solidFill>
              </a:rPr>
              <a:t>-x</a:t>
            </a:r>
            <a:r>
              <a:rPr lang="fr-FR" baseline="-25000" dirty="0">
                <a:solidFill>
                  <a:schemeClr val="bg1"/>
                </a:solidFill>
              </a:rPr>
              <a:t>1</a:t>
            </a:r>
            <a:r>
              <a:rPr lang="fr-FR" dirty="0">
                <a:solidFill>
                  <a:schemeClr val="bg1"/>
                </a:solidFill>
              </a:rPr>
              <a:t>)/(t</a:t>
            </a:r>
            <a:r>
              <a:rPr lang="fr-FR" baseline="-25000" dirty="0">
                <a:solidFill>
                  <a:schemeClr val="bg1"/>
                </a:solidFill>
              </a:rPr>
              <a:t>2</a:t>
            </a:r>
            <a:r>
              <a:rPr lang="fr-FR" dirty="0">
                <a:solidFill>
                  <a:schemeClr val="bg1"/>
                </a:solidFill>
              </a:rPr>
              <a:t>-t</a:t>
            </a:r>
            <a:r>
              <a:rPr lang="fr-FR" baseline="-25000" dirty="0">
                <a:solidFill>
                  <a:schemeClr val="bg1"/>
                </a:solidFill>
              </a:rPr>
              <a:t>1</a:t>
            </a:r>
            <a:r>
              <a:rPr lang="fr-FR" dirty="0">
                <a:solidFill>
                  <a:schemeClr val="bg1"/>
                </a:solidFill>
              </a:rPr>
              <a:t>)</a:t>
            </a:r>
          </a:p>
          <a:p>
            <a:endParaRPr lang="fr-FR"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3429000"/>
            <a:ext cx="6048672" cy="257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107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marL="0" indent="0">
              <a:buNone/>
            </a:pPr>
            <a:r>
              <a:rPr lang="fr-FR" b="1" dirty="0">
                <a:solidFill>
                  <a:srgbClr val="FFFF00"/>
                </a:solidFill>
              </a:rPr>
              <a:t>Remarque : </a:t>
            </a:r>
            <a:endParaRPr lang="fr-FR" dirty="0">
              <a:solidFill>
                <a:srgbClr val="FFFF00"/>
              </a:solidFill>
            </a:endParaRPr>
          </a:p>
          <a:p>
            <a:pPr marL="0" indent="0" algn="just">
              <a:buNone/>
            </a:pPr>
            <a:r>
              <a:rPr lang="fr-FR" dirty="0">
                <a:solidFill>
                  <a:schemeClr val="bg1"/>
                </a:solidFill>
              </a:rPr>
              <a:t>Au cours du temps le phénomène de diffusion devient de plus en plus important et la sédimentation de plus en plus difficile, au bout d’un certain temps les deux phénomènes s’annulent et l’on atteint l’équilibre de sédimentation, ou les particules ne se déplacent plus.</a:t>
            </a:r>
          </a:p>
          <a:p>
            <a:endParaRPr lang="fr-FR" dirty="0"/>
          </a:p>
        </p:txBody>
      </p:sp>
    </p:spTree>
    <p:extLst>
      <p:ext uri="{BB962C8B-B14F-4D97-AF65-F5344CB8AC3E}">
        <p14:creationId xmlns:p14="http://schemas.microsoft.com/office/powerpoint/2010/main" val="974698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6/Centrifugation </a:t>
            </a:r>
            <a:r>
              <a:rPr lang="fr-FR" b="1" dirty="0">
                <a:solidFill>
                  <a:srgbClr val="FFFF00"/>
                </a:solidFill>
              </a:rPr>
              <a:t>dans un gradient de densité :</a:t>
            </a:r>
            <a:endParaRPr lang="fr-FR" dirty="0">
              <a:solidFill>
                <a:srgbClr val="FFFF00"/>
              </a:solidFill>
            </a:endParaRPr>
          </a:p>
        </p:txBody>
      </p:sp>
      <p:sp>
        <p:nvSpPr>
          <p:cNvPr id="3" name="Espace réservé du contenu 2"/>
          <p:cNvSpPr>
            <a:spLocks noGrp="1"/>
          </p:cNvSpPr>
          <p:nvPr>
            <p:ph idx="1"/>
          </p:nvPr>
        </p:nvSpPr>
        <p:spPr/>
        <p:txBody>
          <a:bodyPr>
            <a:normAutofit fontScale="85000" lnSpcReduction="20000"/>
          </a:bodyPr>
          <a:lstStyle/>
          <a:p>
            <a:pPr marL="0" indent="0" algn="just">
              <a:buNone/>
            </a:pPr>
            <a:r>
              <a:rPr lang="fr-FR" dirty="0">
                <a:solidFill>
                  <a:schemeClr val="bg1"/>
                </a:solidFill>
              </a:rPr>
              <a:t>Le domaine d’application de l’ultracentrifugation en gradient de densité est celui des macromolécules de masse moléculaire supérieure à 100 000daltons (ADN et certain ARN), des structures subcellulaires (ribosomes, virus…)</a:t>
            </a:r>
          </a:p>
          <a:p>
            <a:pPr marL="0" indent="0" algn="just">
              <a:buNone/>
            </a:pPr>
            <a:r>
              <a:rPr lang="fr-FR" dirty="0">
                <a:solidFill>
                  <a:schemeClr val="bg1"/>
                </a:solidFill>
              </a:rPr>
              <a:t>Ces macromolécules sédimente au sein d’un gradient de densité. A l’équilibre, elle se stabilise dans la zone du gradient, ou la densité est égale à celle de la molécule.</a:t>
            </a:r>
          </a:p>
          <a:p>
            <a:pPr marL="0" indent="0" algn="just">
              <a:buNone/>
            </a:pPr>
            <a:r>
              <a:rPr lang="fr-FR" dirty="0">
                <a:solidFill>
                  <a:schemeClr val="bg1"/>
                </a:solidFill>
              </a:rPr>
              <a:t>Les gradients de la densité sont prépares généralement par différente concentration de saccharose ou de chlorure de césium (le gradient s’établit pendant la centrifugation).</a:t>
            </a:r>
          </a:p>
          <a:p>
            <a:endParaRPr lang="fr-FR" dirty="0"/>
          </a:p>
        </p:txBody>
      </p:sp>
    </p:spTree>
    <p:extLst>
      <p:ext uri="{BB962C8B-B14F-4D97-AF65-F5344CB8AC3E}">
        <p14:creationId xmlns:p14="http://schemas.microsoft.com/office/powerpoint/2010/main" val="6011622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7/Appareillage</a:t>
            </a:r>
            <a:r>
              <a:rPr lang="fr-FR" b="1" dirty="0">
                <a:solidFill>
                  <a:srgbClr val="FFFF00"/>
                </a:solidFill>
              </a:rPr>
              <a:t> :</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a:xfrm>
            <a:off x="457200" y="836712"/>
            <a:ext cx="5482952" cy="5289451"/>
          </a:xfrm>
        </p:spPr>
        <p:txBody>
          <a:bodyPr>
            <a:normAutofit/>
          </a:bodyPr>
          <a:lstStyle/>
          <a:p>
            <a:pPr marL="0" indent="0">
              <a:buNone/>
            </a:pPr>
            <a:r>
              <a:rPr lang="fr-FR" b="1" dirty="0" smtClean="0">
                <a:solidFill>
                  <a:srgbClr val="FFFF00"/>
                </a:solidFill>
              </a:rPr>
              <a:t>7-1 Centrifugeurs </a:t>
            </a:r>
            <a:r>
              <a:rPr lang="fr-FR" b="1" dirty="0">
                <a:solidFill>
                  <a:srgbClr val="FFFF00"/>
                </a:solidFill>
              </a:rPr>
              <a:t>horizontaux :</a:t>
            </a:r>
            <a:endParaRPr lang="fr-FR" dirty="0">
              <a:solidFill>
                <a:srgbClr val="FFFF00"/>
              </a:solidFill>
            </a:endParaRPr>
          </a:p>
          <a:p>
            <a:pPr marL="0" indent="0" algn="just">
              <a:buNone/>
            </a:pPr>
            <a:r>
              <a:rPr lang="fr-FR" dirty="0">
                <a:solidFill>
                  <a:schemeClr val="bg1"/>
                </a:solidFill>
              </a:rPr>
              <a:t>Les pots sont horizontaux, en rotation ce type d’appareil présente quelques inconvénients :</a:t>
            </a:r>
          </a:p>
          <a:p>
            <a:pPr marL="0" indent="0" algn="just">
              <a:buNone/>
            </a:pPr>
            <a:r>
              <a:rPr lang="fr-FR" dirty="0" smtClean="0">
                <a:solidFill>
                  <a:schemeClr val="bg1"/>
                </a:solidFill>
              </a:rPr>
              <a:t>1 Mauvaise </a:t>
            </a:r>
            <a:r>
              <a:rPr lang="fr-FR" dirty="0">
                <a:solidFill>
                  <a:schemeClr val="bg1"/>
                </a:solidFill>
              </a:rPr>
              <a:t>aérodynamisme du </a:t>
            </a:r>
            <a:r>
              <a:rPr lang="fr-FR" dirty="0" smtClean="0">
                <a:solidFill>
                  <a:schemeClr val="bg1"/>
                </a:solidFill>
              </a:rPr>
              <a:t>rotor</a:t>
            </a:r>
            <a:r>
              <a:rPr lang="fr-FR" dirty="0">
                <a:solidFill>
                  <a:schemeClr val="bg1"/>
                </a:solidFill>
              </a:rPr>
              <a:t>.</a:t>
            </a:r>
          </a:p>
          <a:p>
            <a:pPr marL="0" indent="0" algn="just">
              <a:buNone/>
            </a:pPr>
            <a:r>
              <a:rPr lang="fr-FR" dirty="0" smtClean="0">
                <a:solidFill>
                  <a:schemeClr val="bg1"/>
                </a:solidFill>
              </a:rPr>
              <a:t>2 </a:t>
            </a:r>
            <a:r>
              <a:rPr lang="fr-FR" dirty="0">
                <a:solidFill>
                  <a:schemeClr val="bg1"/>
                </a:solidFill>
              </a:rPr>
              <a:t>les particules qui sédimentent doivent traverser une grande épaisseur de liquide.</a:t>
            </a:r>
          </a:p>
          <a:p>
            <a:endParaRPr lang="fr-FR"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2548" y="1553145"/>
            <a:ext cx="2787575" cy="3667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6851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32656"/>
            <a:ext cx="5410944" cy="5793507"/>
          </a:xfrm>
        </p:spPr>
        <p:txBody>
          <a:bodyPr>
            <a:normAutofit fontScale="92500" lnSpcReduction="20000"/>
          </a:bodyPr>
          <a:lstStyle/>
          <a:p>
            <a:pPr marL="0" indent="0">
              <a:buNone/>
            </a:pPr>
            <a:r>
              <a:rPr lang="fr-FR" b="1" dirty="0" smtClean="0">
                <a:solidFill>
                  <a:srgbClr val="FFFF00"/>
                </a:solidFill>
              </a:rPr>
              <a:t>7-2 Centrifugeurs </a:t>
            </a:r>
            <a:r>
              <a:rPr lang="fr-FR" b="1" dirty="0">
                <a:solidFill>
                  <a:srgbClr val="FFFF00"/>
                </a:solidFill>
              </a:rPr>
              <a:t>obliques :</a:t>
            </a:r>
            <a:endParaRPr lang="fr-FR" dirty="0">
              <a:solidFill>
                <a:srgbClr val="FFFF00"/>
              </a:solidFill>
            </a:endParaRPr>
          </a:p>
          <a:p>
            <a:pPr marL="0" indent="0" algn="just">
              <a:buNone/>
            </a:pPr>
            <a:r>
              <a:rPr lang="fr-FR" dirty="0">
                <a:solidFill>
                  <a:schemeClr val="bg1"/>
                </a:solidFill>
              </a:rPr>
              <a:t>Les tubes sont logés dans un rotor circulaire appelé couronne dans lequel ils sont inclinés à 45°.</a:t>
            </a:r>
          </a:p>
          <a:p>
            <a:pPr marL="0" indent="0" algn="just">
              <a:buNone/>
            </a:pPr>
            <a:r>
              <a:rPr lang="fr-FR" dirty="0">
                <a:solidFill>
                  <a:schemeClr val="bg1"/>
                </a:solidFill>
              </a:rPr>
              <a:t>Ce type des centrifugeurs présentent un bon aérodynamisme permettant d’atteindre des vitesses élevées. De plus la distance de migration est courte au sein d’un liquide, donc une molécule migre horizontalement, atteignant la paroi du tube et glisse le longue de celui-ci. Ceci favorise la sédimentation.</a:t>
            </a:r>
          </a:p>
          <a:p>
            <a:endParaRPr lang="fr-FR" dirty="0"/>
          </a:p>
        </p:txBody>
      </p:sp>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1340768"/>
            <a:ext cx="3078342" cy="4608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203209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16632"/>
            <a:ext cx="8229600" cy="1656184"/>
          </a:xfrm>
        </p:spPr>
        <p:txBody>
          <a:bodyPr>
            <a:normAutofit fontScale="90000"/>
          </a:bodyPr>
          <a:lstStyle/>
          <a:p>
            <a:r>
              <a:rPr lang="fr-FR" b="1" dirty="0" smtClean="0">
                <a:solidFill>
                  <a:srgbClr val="FFFF00"/>
                </a:solidFill>
              </a:rPr>
              <a:t/>
            </a:r>
            <a:br>
              <a:rPr lang="fr-FR" b="1" dirty="0" smtClean="0">
                <a:solidFill>
                  <a:srgbClr val="FFFF00"/>
                </a:solidFill>
              </a:rPr>
            </a:br>
            <a:r>
              <a:rPr lang="fr-FR" b="1" dirty="0" smtClean="0">
                <a:solidFill>
                  <a:srgbClr val="FFFF00"/>
                </a:solidFill>
              </a:rPr>
              <a:t>Condition </a:t>
            </a:r>
            <a:r>
              <a:rPr lang="fr-FR" b="1" dirty="0">
                <a:solidFill>
                  <a:srgbClr val="FFFF00"/>
                </a:solidFill>
              </a:rPr>
              <a:t>d’utilisation d’un centrifugeur :</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p:txBody>
          <a:bodyPr>
            <a:normAutofit fontScale="85000" lnSpcReduction="10000"/>
          </a:bodyPr>
          <a:lstStyle/>
          <a:p>
            <a:pPr lvl="0"/>
            <a:r>
              <a:rPr lang="fr-FR" dirty="0">
                <a:solidFill>
                  <a:schemeClr val="bg1"/>
                </a:solidFill>
              </a:rPr>
              <a:t>le démarrage d’un centrifugeur ne doit pouvoir se faire que si le couvercle est fermé et verrouillé.</a:t>
            </a:r>
          </a:p>
          <a:p>
            <a:pPr lvl="0"/>
            <a:r>
              <a:rPr lang="fr-FR" dirty="0">
                <a:solidFill>
                  <a:schemeClr val="bg1"/>
                </a:solidFill>
              </a:rPr>
              <a:t>Le centrifugeur doit  être équilibré puisque un mauvais équilibrage provoque des vibrations dangereuses.</a:t>
            </a:r>
          </a:p>
          <a:p>
            <a:pPr lvl="0"/>
            <a:r>
              <a:rPr lang="fr-FR" dirty="0">
                <a:solidFill>
                  <a:schemeClr val="bg1"/>
                </a:solidFill>
              </a:rPr>
              <a:t>Les tubes à centrifuger doivent être protégés contre la casse pour cela les tubes à fond rond (≠conique) sont disposés sur une cupule en caoutchouc.</a:t>
            </a:r>
          </a:p>
          <a:p>
            <a:pPr lvl="0"/>
            <a:r>
              <a:rPr lang="fr-FR" dirty="0">
                <a:solidFill>
                  <a:schemeClr val="bg1"/>
                </a:solidFill>
              </a:rPr>
              <a:t>Il existe des centrifugeurs réfrigérés, </a:t>
            </a:r>
            <a:r>
              <a:rPr lang="fr-FR" dirty="0" err="1">
                <a:solidFill>
                  <a:schemeClr val="bg1"/>
                </a:solidFill>
              </a:rPr>
              <a:t>thermostatés</a:t>
            </a:r>
            <a:r>
              <a:rPr lang="fr-FR" dirty="0">
                <a:solidFill>
                  <a:schemeClr val="bg1"/>
                </a:solidFill>
              </a:rPr>
              <a:t> à 4°C, utilisés pour le fractionnement des particules thermolabiles (enzymes, protéines……).</a:t>
            </a:r>
          </a:p>
          <a:p>
            <a:endParaRPr lang="fr-FR" dirty="0"/>
          </a:p>
        </p:txBody>
      </p:sp>
    </p:spTree>
    <p:extLst>
      <p:ext uri="{BB962C8B-B14F-4D97-AF65-F5344CB8AC3E}">
        <p14:creationId xmlns:p14="http://schemas.microsoft.com/office/powerpoint/2010/main" val="5403586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8/Application </a:t>
            </a:r>
            <a:r>
              <a:rPr lang="fr-FR" b="1" dirty="0">
                <a:solidFill>
                  <a:srgbClr val="FFFF00"/>
                </a:solidFill>
              </a:rPr>
              <a:t>de la centrifugation :</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p:txBody>
          <a:bodyPr>
            <a:normAutofit fontScale="92500" lnSpcReduction="20000"/>
          </a:bodyPr>
          <a:lstStyle/>
          <a:p>
            <a:pPr lvl="0"/>
            <a:r>
              <a:rPr lang="fr-FR" dirty="0">
                <a:solidFill>
                  <a:schemeClr val="bg1"/>
                </a:solidFill>
              </a:rPr>
              <a:t>Déterminer la constante de sédimentation (coefficient de sédimentation (</a:t>
            </a:r>
            <a:r>
              <a:rPr lang="fr-FR" dirty="0" err="1">
                <a:solidFill>
                  <a:schemeClr val="bg1"/>
                </a:solidFill>
              </a:rPr>
              <a:t>exp</a:t>
            </a:r>
            <a:r>
              <a:rPr lang="fr-FR" dirty="0">
                <a:solidFill>
                  <a:schemeClr val="bg1"/>
                </a:solidFill>
              </a:rPr>
              <a:t> : Acides </a:t>
            </a:r>
            <a:r>
              <a:rPr lang="fr-FR" dirty="0" err="1">
                <a:solidFill>
                  <a:schemeClr val="bg1"/>
                </a:solidFill>
              </a:rPr>
              <a:t>nucleiques</a:t>
            </a:r>
            <a:r>
              <a:rPr lang="fr-FR" dirty="0">
                <a:solidFill>
                  <a:schemeClr val="bg1"/>
                </a:solidFill>
              </a:rPr>
              <a:t>)</a:t>
            </a:r>
          </a:p>
          <a:p>
            <a:pPr lvl="0"/>
            <a:r>
              <a:rPr lang="fr-FR" dirty="0">
                <a:solidFill>
                  <a:schemeClr val="bg1"/>
                </a:solidFill>
              </a:rPr>
              <a:t>Déterminer la masse moléculaire.</a:t>
            </a:r>
          </a:p>
          <a:p>
            <a:pPr lvl="0"/>
            <a:r>
              <a:rPr lang="fr-FR" dirty="0">
                <a:solidFill>
                  <a:schemeClr val="bg1"/>
                </a:solidFill>
              </a:rPr>
              <a:t>Séparation d’un mélange</a:t>
            </a:r>
          </a:p>
          <a:p>
            <a:pPr lvl="0"/>
            <a:r>
              <a:rPr lang="fr-FR" dirty="0">
                <a:solidFill>
                  <a:schemeClr val="bg1"/>
                </a:solidFill>
              </a:rPr>
              <a:t>Purification des macromolécules </a:t>
            </a:r>
          </a:p>
          <a:p>
            <a:pPr lvl="0"/>
            <a:r>
              <a:rPr lang="fr-FR" dirty="0">
                <a:solidFill>
                  <a:schemeClr val="bg1"/>
                </a:solidFill>
              </a:rPr>
              <a:t>Séchage des </a:t>
            </a:r>
            <a:r>
              <a:rPr lang="fr-FR" dirty="0" err="1">
                <a:solidFill>
                  <a:schemeClr val="bg1"/>
                </a:solidFill>
              </a:rPr>
              <a:t>élements</a:t>
            </a:r>
            <a:r>
              <a:rPr lang="fr-FR" dirty="0">
                <a:solidFill>
                  <a:schemeClr val="bg1"/>
                </a:solidFill>
              </a:rPr>
              <a:t> solides en éliminant l’eau.</a:t>
            </a:r>
          </a:p>
          <a:p>
            <a:pPr lvl="0"/>
            <a:r>
              <a:rPr lang="fr-FR" dirty="0">
                <a:solidFill>
                  <a:schemeClr val="bg1"/>
                </a:solidFill>
              </a:rPr>
              <a:t>Vérification de la pureté d’un extrait macromoléculaire.</a:t>
            </a:r>
          </a:p>
          <a:p>
            <a:pPr marL="0" indent="0">
              <a:buNone/>
            </a:pPr>
            <a:r>
              <a:rPr lang="fr-FR" dirty="0">
                <a:solidFill>
                  <a:schemeClr val="bg1"/>
                </a:solidFill>
              </a:rPr>
              <a:t> </a:t>
            </a:r>
          </a:p>
          <a:p>
            <a:endParaRPr lang="fr-FR" dirty="0"/>
          </a:p>
        </p:txBody>
      </p:sp>
    </p:spTree>
    <p:extLst>
      <p:ext uri="{BB962C8B-B14F-4D97-AF65-F5344CB8AC3E}">
        <p14:creationId xmlns:p14="http://schemas.microsoft.com/office/powerpoint/2010/main" val="396573450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630</TotalTime>
  <Words>1413</Words>
  <Application>Microsoft Office PowerPoint</Application>
  <PresentationFormat>Affichage à l'écran (4:3)</PresentationFormat>
  <Paragraphs>195</Paragraphs>
  <Slides>39</Slides>
  <Notes>0</Notes>
  <HiddenSlides>0</HiddenSlides>
  <MMClips>0</MMClips>
  <ScaleCrop>false</ScaleCrop>
  <HeadingPairs>
    <vt:vector size="4" baseType="variant">
      <vt:variant>
        <vt:lpstr>Thème</vt:lpstr>
      </vt:variant>
      <vt:variant>
        <vt:i4>1</vt:i4>
      </vt:variant>
      <vt:variant>
        <vt:lpstr>Titres des diapositives</vt:lpstr>
      </vt:variant>
      <vt:variant>
        <vt:i4>39</vt:i4>
      </vt:variant>
    </vt:vector>
  </HeadingPairs>
  <TitlesOfParts>
    <vt:vector size="40" baseType="lpstr">
      <vt:lpstr>Thème Office</vt:lpstr>
      <vt:lpstr>Méthodes de fractionnement</vt:lpstr>
      <vt:lpstr>Présentation PowerPoint</vt:lpstr>
      <vt:lpstr>1/Définition</vt:lpstr>
      <vt:lpstr>2/Différents types de filtration </vt:lpstr>
      <vt:lpstr>3/Différents types de filtre </vt:lpstr>
      <vt:lpstr>Les filtres d’épaisseur </vt:lpstr>
      <vt:lpstr>Présentation PowerPoint</vt:lpstr>
      <vt:lpstr>Présentation PowerPoint</vt:lpstr>
      <vt:lpstr>Présentation PowerPoint</vt:lpstr>
      <vt:lpstr>Présentation PowerPoint</vt:lpstr>
      <vt:lpstr>Inconvénients</vt:lpstr>
      <vt:lpstr>Les filtres membranaires</vt:lpstr>
      <vt:lpstr>Avantages</vt:lpstr>
      <vt:lpstr> Méthodes de filtration au laboratoire </vt:lpstr>
      <vt:lpstr>Présentation PowerPoint</vt:lpstr>
      <vt:lpstr>Présentation PowerPoint</vt:lpstr>
      <vt:lpstr>Application de la filtration </vt:lpstr>
      <vt:lpstr>2/ La dialyse</vt:lpstr>
      <vt:lpstr>Phénomène de diffusion libre</vt:lpstr>
      <vt:lpstr>Présentation PowerPoint</vt:lpstr>
      <vt:lpstr>Présentation PowerPoint</vt:lpstr>
      <vt:lpstr>3/Technique de centrifugation et ultracentrifugation</vt:lpstr>
      <vt:lpstr>Présentation PowerPoint</vt:lpstr>
      <vt:lpstr>1/Principe: </vt:lpstr>
      <vt:lpstr>2/Le nombre de g: </vt:lpstr>
      <vt:lpstr>3/Sédimentation sous l’effet de la pesanteur</vt:lpstr>
      <vt:lpstr>Présentation PowerPoint</vt:lpstr>
      <vt:lpstr>Présentation PowerPoint</vt:lpstr>
      <vt:lpstr>4/Sédimentation par centrifugation : </vt:lpstr>
      <vt:lpstr>Présentation PowerPoint</vt:lpstr>
      <vt:lpstr>5/L’ultracentrifugation : </vt:lpstr>
      <vt:lpstr>Présentation PowerPoint</vt:lpstr>
      <vt:lpstr>Présentation PowerPoint</vt:lpstr>
      <vt:lpstr>Présentation PowerPoint</vt:lpstr>
      <vt:lpstr>6/Centrifugation dans un gradient de densité :</vt:lpstr>
      <vt:lpstr>7/Appareillage : </vt:lpstr>
      <vt:lpstr>Présentation PowerPoint</vt:lpstr>
      <vt:lpstr> Condition d’utilisation d’un centrifugeur : </vt:lpstr>
      <vt:lpstr>8/Application de la centrifugation :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Méthodes de fractionnement</dc:title>
  <dc:creator>Berriane</dc:creator>
  <cp:lastModifiedBy>Reyane-infor</cp:lastModifiedBy>
  <cp:revision>101</cp:revision>
  <dcterms:created xsi:type="dcterms:W3CDTF">2014-09-20T21:46:31Z</dcterms:created>
  <dcterms:modified xsi:type="dcterms:W3CDTF">2016-12-13T00:08:44Z</dcterms:modified>
</cp:coreProperties>
</file>