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7" r:id="rId1"/>
  </p:sldMasterIdLst>
  <p:notesMasterIdLst>
    <p:notesMasterId r:id="rId25"/>
  </p:notesMasterIdLst>
  <p:sldIdLst>
    <p:sldId id="256" r:id="rId2"/>
    <p:sldId id="257" r:id="rId3"/>
    <p:sldId id="282" r:id="rId4"/>
    <p:sldId id="258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</p:sldIdLst>
  <p:sldSz cx="9144000" cy="6858000" type="screen4x3"/>
  <p:notesSz cx="6858000" cy="910748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FF0066"/>
    <a:srgbClr val="0000CC"/>
    <a:srgbClr val="66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8" autoAdjust="0"/>
    <p:restoredTop sz="94670" autoAdjust="0"/>
  </p:normalViewPr>
  <p:slideViewPr>
    <p:cSldViewPr>
      <p:cViewPr varScale="1">
        <p:scale>
          <a:sx n="66" d="100"/>
          <a:sy n="66" d="100"/>
        </p:scale>
        <p:origin x="-5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686" y="-96"/>
      </p:cViewPr>
      <p:guideLst>
        <p:guide orient="horz" pos="2869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3409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82625"/>
            <a:ext cx="4554538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0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25938"/>
            <a:ext cx="5486400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40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40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9047EEA-02E0-46B0-8429-C0DC2359390A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DBAF24-C378-4A6F-A966-EA1B0A2D7F54}" type="slidenum">
              <a:rPr lang="fr-FR"/>
              <a:pPr/>
              <a:t>2</a:t>
            </a:fld>
            <a:endParaRPr lang="fr-FR"/>
          </a:p>
        </p:txBody>
      </p:sp>
      <p:sp>
        <p:nvSpPr>
          <p:cNvPr id="342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47EEA-02E0-46B0-8429-C0DC2359390A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68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2768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768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grpSp>
          <p:nvGrpSpPr>
            <p:cNvPr id="32768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32768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2769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2769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2769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C6F82C6-D156-4D4A-A73B-E6150BBBD85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32769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2770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9" grpId="0"/>
      <p:bldP spid="32770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7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770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70F67F1-30CA-4AAC-8C88-18CAACF5750F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9A22FED-9443-4CB2-B015-A1EB2F870F76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189C521-2321-4966-B33E-FCECBDB3B1B7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5F231A9-1E23-49E4-8536-8DF789EB178F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FA299D0-8095-453B-B8AF-4714063AB000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5806A39-F079-428A-A452-B3156C4A98E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9C29409-4FBA-4D47-B601-E2460536B811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E0EE761-940B-4B2A-95A4-3277957EB006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7692764-837A-4A39-9C69-A02E0DDD1110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0EB777-E231-4743-A83E-974821B800A4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1807FDE-2571-4D9A-BDD7-6B0425A778DC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2C0DD87-5A69-42A0-8211-90812912B31D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fr-FR"/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41E36DA4-CC7C-40F4-88B5-D06D65703912}" type="slidenum">
              <a:rPr lang="fr-FR"/>
              <a:pPr/>
              <a:t>‹N°›</a:t>
            </a:fld>
            <a:endParaRPr lang="fr-FR"/>
          </a:p>
        </p:txBody>
      </p:sp>
      <p:grpSp>
        <p:nvGrpSpPr>
          <p:cNvPr id="32666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2666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>
                <a:solidFill>
                  <a:schemeClr val="hlink"/>
                </a:solidFill>
              </a:endParaRPr>
            </a:p>
          </p:txBody>
        </p:sp>
        <p:sp>
          <p:nvSpPr>
            <p:cNvPr id="32666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>
                <a:solidFill>
                  <a:schemeClr val="hlink"/>
                </a:solidFill>
              </a:endParaRPr>
            </a:p>
          </p:txBody>
        </p:sp>
        <p:sp>
          <p:nvSpPr>
            <p:cNvPr id="32666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>
                <a:solidFill>
                  <a:schemeClr val="accent2"/>
                </a:solidFill>
              </a:endParaRPr>
            </a:p>
          </p:txBody>
        </p:sp>
        <p:sp>
          <p:nvSpPr>
            <p:cNvPr id="32666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>
                <a:solidFill>
                  <a:schemeClr val="hlink"/>
                </a:solidFill>
              </a:endParaRPr>
            </a:p>
          </p:txBody>
        </p:sp>
        <p:sp>
          <p:nvSpPr>
            <p:cNvPr id="32666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>
                <a:solidFill>
                  <a:schemeClr val="accent2"/>
                </a:solidFill>
              </a:endParaRPr>
            </a:p>
          </p:txBody>
        </p:sp>
        <p:sp>
          <p:nvSpPr>
            <p:cNvPr id="32666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>
                <a:solidFill>
                  <a:schemeClr val="accent2"/>
                </a:solidFill>
              </a:endParaRPr>
            </a:p>
          </p:txBody>
        </p:sp>
      </p:grpSp>
      <p:sp>
        <p:nvSpPr>
          <p:cNvPr id="32667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2667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2667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  <p:sldLayoutId id="2147483919" r:id="rId12"/>
    <p:sldLayoutId id="2147483920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70" grpId="0"/>
      <p:bldP spid="326671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serge.mehl.free.fr/dico/fonctions.html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7B32C465-9E0A-4F8A-82CA-9D3C35A23DCC}" type="slidenum">
              <a:rPr lang="fr-FR"/>
              <a:pPr/>
              <a:t>1</a:t>
            </a:fld>
            <a:endParaRPr 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88913"/>
            <a:ext cx="9144000" cy="6669087"/>
          </a:xfrm>
        </p:spPr>
        <p:txBody>
          <a:bodyPr/>
          <a:lstStyle/>
          <a:p>
            <a:pPr marL="609600" indent="-609600" algn="ctr"/>
            <a:r>
              <a:rPr lang="fr-FR" sz="3800" dirty="0">
                <a:solidFill>
                  <a:schemeClr val="accent2"/>
                </a:solidFill>
              </a:rPr>
              <a:t>Centre Universitaire Bordj Bou Arreridj </a:t>
            </a:r>
          </a:p>
          <a:p>
            <a:pPr marL="609600" indent="-609600" algn="ctr"/>
            <a:r>
              <a:rPr lang="fr-FR" sz="3000" dirty="0">
                <a:solidFill>
                  <a:schemeClr val="accent2"/>
                </a:solidFill>
              </a:rPr>
              <a:t>Année  </a:t>
            </a:r>
            <a:r>
              <a:rPr lang="fr-FR" sz="3000" dirty="0" smtClean="0">
                <a:solidFill>
                  <a:schemeClr val="accent2"/>
                </a:solidFill>
              </a:rPr>
              <a:t>2006-2007</a:t>
            </a:r>
            <a:endParaRPr lang="fr-FR" sz="3000" dirty="0">
              <a:solidFill>
                <a:schemeClr val="accent2"/>
              </a:solidFill>
            </a:endParaRPr>
          </a:p>
          <a:p>
            <a:pPr marL="609600" indent="-609600"/>
            <a:endParaRPr lang="fr-FR" b="1" dirty="0"/>
          </a:p>
          <a:p>
            <a:pPr marL="609600" indent="-609600" algn="ctr"/>
            <a:r>
              <a:rPr lang="fr-FR" sz="4300" dirty="0">
                <a:solidFill>
                  <a:srgbClr val="CC0000"/>
                </a:solidFill>
              </a:rPr>
              <a:t>Cours </a:t>
            </a:r>
          </a:p>
          <a:p>
            <a:pPr marL="609600" indent="-609600" algn="ctr"/>
            <a:r>
              <a:rPr lang="fr-FR" sz="4300" dirty="0">
                <a:solidFill>
                  <a:srgbClr val="CC0000"/>
                </a:solidFill>
              </a:rPr>
              <a:t> Théorie des Langages</a:t>
            </a:r>
          </a:p>
          <a:p>
            <a:pPr marL="609600" indent="-609600"/>
            <a:endParaRPr lang="fr-FR" dirty="0"/>
          </a:p>
          <a:p>
            <a:pPr marL="609600" indent="-609600"/>
            <a:endParaRPr lang="fr-FR" dirty="0"/>
          </a:p>
          <a:p>
            <a:pPr marL="609600" indent="-609600"/>
            <a:endParaRPr lang="fr-FR" b="1" dirty="0"/>
          </a:p>
          <a:p>
            <a:pPr marL="609600" indent="-609600" algn="r"/>
            <a:r>
              <a:rPr lang="fr-FR" sz="2100" dirty="0"/>
              <a:t>A.  </a:t>
            </a:r>
            <a:r>
              <a:rPr lang="fr-FR" sz="2100" dirty="0" err="1"/>
              <a:t>Mehemmel</a:t>
            </a:r>
            <a:r>
              <a:rPr lang="fr-FR" dirty="0"/>
              <a:t> </a:t>
            </a:r>
          </a:p>
          <a:p>
            <a:pPr marL="609600" indent="-609600"/>
            <a:endParaRPr lang="fr-FR" dirty="0"/>
          </a:p>
        </p:txBody>
      </p:sp>
      <p:pic>
        <p:nvPicPr>
          <p:cNvPr id="2053" name="Picture 5" descr="informa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5084763"/>
            <a:ext cx="1068388" cy="1241425"/>
          </a:xfrm>
          <a:prstGeom prst="rect">
            <a:avLst/>
          </a:prstGeom>
          <a:noFill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32138" y="4437063"/>
            <a:ext cx="3022600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B7A3B27-5F2E-4519-B0C3-4BCABC05BF25}" type="slidenum">
              <a:rPr lang="fr-FR"/>
              <a:pPr/>
              <a:t>2</a:t>
            </a:fld>
            <a:endParaRPr lang="fr-FR"/>
          </a:p>
        </p:txBody>
      </p:sp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76250"/>
            <a:ext cx="8012112" cy="504825"/>
          </a:xfrm>
        </p:spPr>
        <p:txBody>
          <a:bodyPr/>
          <a:lstStyle/>
          <a:p>
            <a:pPr algn="ctr"/>
            <a:r>
              <a:rPr lang="fr-FR" sz="4000"/>
              <a:t>Introduction </a:t>
            </a:r>
          </a:p>
        </p:txBody>
      </p:sp>
      <p:sp>
        <p:nvSpPr>
          <p:cNvPr id="197639" name="Rectangle 7"/>
          <p:cNvSpPr>
            <a:spLocks noChangeArrowheads="1"/>
          </p:cNvSpPr>
          <p:nvPr/>
        </p:nvSpPr>
        <p:spPr bwMode="auto">
          <a:xfrm>
            <a:off x="179388" y="1412875"/>
            <a:ext cx="87852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fr-FR" sz="32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Objectif: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initiation à la théorie des langages formels </a:t>
            </a:r>
          </a:p>
        </p:txBody>
      </p:sp>
      <p:sp>
        <p:nvSpPr>
          <p:cNvPr id="197640" name="Rectangle 8"/>
          <p:cNvSpPr>
            <a:spLocks noChangeArrowheads="1"/>
          </p:cNvSpPr>
          <p:nvPr/>
        </p:nvSpPr>
        <p:spPr bwMode="auto">
          <a:xfrm>
            <a:off x="395288" y="2133600"/>
            <a:ext cx="7777162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fr-FR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Langues (langages):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 supports 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de communication</a:t>
            </a:r>
            <a:r>
              <a:rPr lang="fr-FR" dirty="0"/>
              <a:t> </a:t>
            </a:r>
          </a:p>
        </p:txBody>
      </p:sp>
      <p:sp>
        <p:nvSpPr>
          <p:cNvPr id="197641" name="Rectangle 9"/>
          <p:cNvSpPr>
            <a:spLocks noChangeArrowheads="1"/>
          </p:cNvSpPr>
          <p:nvPr/>
        </p:nvSpPr>
        <p:spPr bwMode="auto">
          <a:xfrm>
            <a:off x="0" y="2852738"/>
            <a:ext cx="8729663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</a:pPr>
            <a:r>
              <a:rPr lang="fr-FR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 sz="28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Langages: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permettent de communiquer avec les machines. </a:t>
            </a:r>
          </a:p>
        </p:txBody>
      </p:sp>
      <p:sp>
        <p:nvSpPr>
          <p:cNvPr id="197642" name="Rectangle 10"/>
          <p:cNvSpPr>
            <a:spLocks noChangeArrowheads="1"/>
          </p:cNvSpPr>
          <p:nvPr/>
        </p:nvSpPr>
        <p:spPr bwMode="auto">
          <a:xfrm>
            <a:off x="468313" y="3675063"/>
            <a:ext cx="8280400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</a:pPr>
            <a:r>
              <a:rPr lang="fr-FR" sz="24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 sz="28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Langues: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permettent aux hommes d'échanger des informations  et des idées</a:t>
            </a:r>
          </a:p>
        </p:txBody>
      </p:sp>
      <p:sp>
        <p:nvSpPr>
          <p:cNvPr id="197643" name="Rectangle 11"/>
          <p:cNvSpPr>
            <a:spLocks noChangeArrowheads="1"/>
          </p:cNvSpPr>
          <p:nvPr/>
        </p:nvSpPr>
        <p:spPr bwMode="auto">
          <a:xfrm>
            <a:off x="395288" y="4962525"/>
            <a:ext cx="8353425" cy="1373188"/>
          </a:xfrm>
          <a:prstGeom prst="rect">
            <a:avLst/>
          </a:prstGeom>
          <a:solidFill>
            <a:srgbClr val="FFFF99">
              <a:alpha val="3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un langage de programmation: est le moyen privilégié dont dispose le programmeur pour communiquer ses algorithmes à l'ordinateur</a:t>
            </a:r>
            <a:r>
              <a:rPr lang="fr-FR" sz="280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7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7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9" grpId="0"/>
      <p:bldP spid="197640" grpId="0"/>
      <p:bldP spid="197641" grpId="0"/>
      <p:bldP spid="1976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347D47-21DB-4208-BA9F-EE1006CC0DEA}" type="slidenum">
              <a:rPr lang="fr-FR"/>
              <a:pPr/>
              <a:t>3</a:t>
            </a:fld>
            <a:endParaRPr lang="fr-FR"/>
          </a:p>
        </p:txBody>
      </p:sp>
      <p:sp>
        <p:nvSpPr>
          <p:cNvPr id="375812" name="Rectangle 4"/>
          <p:cNvSpPr>
            <a:spLocks noChangeArrowheads="1"/>
          </p:cNvSpPr>
          <p:nvPr/>
        </p:nvSpPr>
        <p:spPr bwMode="auto">
          <a:xfrm>
            <a:off x="611188" y="765175"/>
            <a:ext cx="7943850" cy="433388"/>
          </a:xfrm>
          <a:prstGeom prst="rect">
            <a:avLst/>
          </a:prstGeom>
          <a:solidFill>
            <a:srgbClr val="FFCC99">
              <a:alpha val="44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fr-FR" sz="28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idéal =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communication à l'aide d'un langage naturel …</a:t>
            </a:r>
          </a:p>
        </p:txBody>
      </p:sp>
      <p:sp>
        <p:nvSpPr>
          <p:cNvPr id="375813" name="Rectangle 5"/>
          <p:cNvSpPr>
            <a:spLocks noChangeArrowheads="1"/>
          </p:cNvSpPr>
          <p:nvPr/>
        </p:nvSpPr>
        <p:spPr bwMode="auto">
          <a:xfrm>
            <a:off x="0" y="1557338"/>
            <a:ext cx="8820150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fr-FR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Problème: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 les langues naturelles sont </a:t>
            </a:r>
            <a:r>
              <a:rPr lang="fr-FR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intrinsèquement </a:t>
            </a:r>
            <a:r>
              <a:rPr lang="fr-FR" sz="28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ambiguës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, le sens d'une phrase dépend souvent du contexte dans lequel la phrase est utilisée. </a:t>
            </a:r>
          </a:p>
        </p:txBody>
      </p:sp>
      <p:sp>
        <p:nvSpPr>
          <p:cNvPr id="375814" name="Rectangle 6"/>
          <p:cNvSpPr>
            <a:spLocks noChangeArrowheads="1"/>
          </p:cNvSpPr>
          <p:nvPr/>
        </p:nvSpPr>
        <p:spPr bwMode="auto">
          <a:xfrm>
            <a:off x="0" y="2946400"/>
            <a:ext cx="874871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Un langage de programmation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devra être </a:t>
            </a:r>
            <a:r>
              <a:rPr lang="fr-FR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non ambigu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si nous voulons que la machine exécute correctement nos ordres.</a:t>
            </a:r>
            <a:r>
              <a:rPr lang="fr-FR" sz="2800" dirty="0"/>
              <a:t> </a:t>
            </a:r>
          </a:p>
        </p:txBody>
      </p:sp>
      <p:sp>
        <p:nvSpPr>
          <p:cNvPr id="375815" name="Rectangle 7"/>
          <p:cNvSpPr>
            <a:spLocks noChangeArrowheads="1"/>
          </p:cNvSpPr>
          <p:nvPr/>
        </p:nvSpPr>
        <p:spPr bwMode="auto">
          <a:xfrm>
            <a:off x="1403350" y="5468938"/>
            <a:ext cx="65849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320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c'est la théorie des langages formels.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	</a:t>
            </a:r>
          </a:p>
        </p:txBody>
      </p:sp>
      <p:sp>
        <p:nvSpPr>
          <p:cNvPr id="375816" name="Rectangle 8"/>
          <p:cNvSpPr>
            <a:spLocks noChangeArrowheads="1"/>
          </p:cNvSpPr>
          <p:nvPr/>
        </p:nvSpPr>
        <p:spPr bwMode="auto">
          <a:xfrm>
            <a:off x="611188" y="4724400"/>
            <a:ext cx="7632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FR" sz="3200" dirty="0">
                <a:latin typeface="Times New Roman" pitchFamily="18" charset="0"/>
                <a:cs typeface="Times New Roman" pitchFamily="18" charset="0"/>
              </a:rPr>
              <a:t>C’est des </a:t>
            </a:r>
            <a:r>
              <a:rPr lang="fr-FR" sz="32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langages crées artificiellement</a:t>
            </a:r>
            <a:r>
              <a:rPr lang="fr-FR" sz="32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75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5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75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75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75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2" grpId="0" animBg="1"/>
      <p:bldP spid="375813" grpId="0"/>
      <p:bldP spid="375814" grpId="0"/>
      <p:bldP spid="375815" grpId="0"/>
      <p:bldP spid="3758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D0981D-0243-40D0-97B6-524B83E744D1}" type="slidenum">
              <a:rPr lang="fr-FR"/>
              <a:pPr/>
              <a:t>4</a:t>
            </a:fld>
            <a:endParaRPr lang="fr-FR"/>
          </a:p>
        </p:txBody>
      </p:sp>
      <p:sp>
        <p:nvSpPr>
          <p:cNvPr id="32973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6265863"/>
          </a:xfrm>
        </p:spPr>
        <p:txBody>
          <a:bodyPr/>
          <a:lstStyle/>
          <a:p>
            <a:pPr marL="609600" indent="-609600">
              <a:lnSpc>
                <a:spcPct val="110000"/>
              </a:lnSpc>
            </a:pPr>
            <a:r>
              <a:rPr lang="fr-FR" sz="2800" dirty="0">
                <a:solidFill>
                  <a:schemeClr val="accent1"/>
                </a:solidFill>
              </a:rPr>
              <a:t>En 1957 Chomsky:</a:t>
            </a:r>
            <a:r>
              <a:rPr lang="fr-FR" dirty="0"/>
              <a:t> </a:t>
            </a:r>
            <a:r>
              <a:rPr lang="fr-FR" sz="2800" dirty="0"/>
              <a:t>défini des langages à partir des grammaires génératives.</a:t>
            </a:r>
            <a:r>
              <a:rPr lang="fr-FR" dirty="0"/>
              <a:t> </a:t>
            </a:r>
          </a:p>
          <a:p>
            <a:pPr marL="609600" indent="-609600">
              <a:lnSpc>
                <a:spcPct val="110000"/>
              </a:lnSpc>
            </a:pPr>
            <a:r>
              <a:rPr lang="fr-FR" dirty="0">
                <a:solidFill>
                  <a:schemeClr val="accent1"/>
                </a:solidFill>
              </a:rPr>
              <a:t>les langages </a:t>
            </a:r>
            <a:r>
              <a:rPr lang="fr-FR" sz="2400" dirty="0"/>
              <a:t>(comme pour les langues naturelles) ont: </a:t>
            </a:r>
            <a:endParaRPr lang="fr-FR" sz="3600" dirty="0"/>
          </a:p>
          <a:p>
            <a:pPr marL="1752600" lvl="3" indent="-381000">
              <a:lnSpc>
                <a:spcPct val="110000"/>
              </a:lnSpc>
              <a:buFont typeface="Wingdings" pitchFamily="2" charset="2"/>
              <a:buChar char="Ø"/>
            </a:pPr>
            <a:r>
              <a:rPr lang="fr-FR" sz="2400" dirty="0">
                <a:solidFill>
                  <a:srgbClr val="CC0000"/>
                </a:solidFill>
              </a:rPr>
              <a:t>un </a:t>
            </a:r>
            <a:r>
              <a:rPr lang="fr-FR" sz="2400" b="1" dirty="0">
                <a:solidFill>
                  <a:srgbClr val="CC0000"/>
                </a:solidFill>
              </a:rPr>
              <a:t>alphabet</a:t>
            </a:r>
            <a:r>
              <a:rPr lang="fr-FR" sz="2400" dirty="0">
                <a:solidFill>
                  <a:srgbClr val="CC0000"/>
                </a:solidFill>
              </a:rPr>
              <a:t>,</a:t>
            </a:r>
          </a:p>
          <a:p>
            <a:pPr marL="1752600" lvl="3" indent="-381000">
              <a:lnSpc>
                <a:spcPct val="110000"/>
              </a:lnSpc>
              <a:buFont typeface="Wingdings" pitchFamily="2" charset="2"/>
              <a:buChar char="Ø"/>
            </a:pPr>
            <a:r>
              <a:rPr lang="fr-FR" sz="2400" dirty="0">
                <a:solidFill>
                  <a:srgbClr val="CC0000"/>
                </a:solidFill>
              </a:rPr>
              <a:t>des </a:t>
            </a:r>
            <a:r>
              <a:rPr lang="fr-FR" sz="2400" b="1" dirty="0">
                <a:solidFill>
                  <a:srgbClr val="CC0000"/>
                </a:solidFill>
              </a:rPr>
              <a:t>mots</a:t>
            </a:r>
          </a:p>
          <a:p>
            <a:pPr marL="1752600" lvl="3" indent="-381000">
              <a:lnSpc>
                <a:spcPct val="110000"/>
              </a:lnSpc>
              <a:buFont typeface="Wingdings" pitchFamily="2" charset="2"/>
              <a:buChar char="Ø"/>
            </a:pPr>
            <a:r>
              <a:rPr lang="fr-FR" sz="2400" dirty="0">
                <a:solidFill>
                  <a:srgbClr val="CC0000"/>
                </a:solidFill>
              </a:rPr>
              <a:t>et une </a:t>
            </a:r>
            <a:r>
              <a:rPr lang="fr-FR" sz="2400" b="1" dirty="0">
                <a:solidFill>
                  <a:srgbClr val="CC0000"/>
                </a:solidFill>
              </a:rPr>
              <a:t>grammaire</a:t>
            </a:r>
            <a:r>
              <a:rPr lang="fr-FR" dirty="0">
                <a:solidFill>
                  <a:srgbClr val="CC0000"/>
                </a:solidFill>
              </a:rPr>
              <a:t>.</a:t>
            </a:r>
            <a:endParaRPr lang="fr-FR" sz="2400" dirty="0">
              <a:solidFill>
                <a:srgbClr val="CC0000"/>
              </a:solidFill>
            </a:endParaRPr>
          </a:p>
          <a:p>
            <a:pPr marL="609600" indent="-609600">
              <a:lnSpc>
                <a:spcPct val="110000"/>
              </a:lnSpc>
            </a:pP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Un source bien écrit doit donc être fait de </a:t>
            </a:r>
            <a:r>
              <a:rPr lang="fr-FR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phrases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formées de </a:t>
            </a:r>
            <a:r>
              <a:rPr lang="fr-FR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mots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du langage dont l’assemblage doit respecter des </a:t>
            </a:r>
            <a:r>
              <a:rPr lang="fr-FR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règles 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de grammaire.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E5E8AD-9F43-4454-AB0F-B4B6AAFAA3F3}" type="slidenum">
              <a:rPr lang="fr-FR"/>
              <a:pPr/>
              <a:t>5</a:t>
            </a:fld>
            <a:endParaRPr lang="fr-FR"/>
          </a:p>
        </p:txBody>
      </p:sp>
      <p:sp>
        <p:nvSpPr>
          <p:cNvPr id="343044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179388" y="457200"/>
            <a:ext cx="8640762" cy="1371600"/>
          </a:xfrm>
        </p:spPr>
        <p:txBody>
          <a:bodyPr/>
          <a:lstStyle/>
          <a:p>
            <a:r>
              <a:rPr lang="fr-FR" sz="2800" dirty="0">
                <a:solidFill>
                  <a:schemeClr val="accent1"/>
                </a:solidFill>
              </a:rPr>
              <a:t>un ordinateur</a:t>
            </a:r>
            <a:r>
              <a:rPr lang="fr-FR" sz="2400" dirty="0"/>
              <a:t> ne comprend que son </a:t>
            </a:r>
            <a:r>
              <a:rPr lang="fr-FR" sz="2400" dirty="0">
                <a:solidFill>
                  <a:srgbClr val="CC0000"/>
                </a:solidFill>
              </a:rPr>
              <a:t>langage machine</a:t>
            </a:r>
            <a:r>
              <a:rPr lang="fr-FR" sz="2400" dirty="0">
                <a:solidFill>
                  <a:srgbClr val="660033"/>
                </a:solidFill>
              </a:rPr>
              <a:t>.</a:t>
            </a:r>
            <a:r>
              <a:rPr lang="fr-FR" sz="2400" dirty="0"/>
              <a:t> </a:t>
            </a:r>
            <a:br>
              <a:rPr lang="fr-FR" sz="2400" dirty="0"/>
            </a:br>
            <a:r>
              <a:rPr lang="fr-FR" sz="2400" dirty="0"/>
              <a:t>il est nécessaire d'utiliser un </a:t>
            </a:r>
            <a:r>
              <a:rPr lang="fr-FR" sz="2400" dirty="0">
                <a:solidFill>
                  <a:srgbClr val="CC0000"/>
                </a:solidFill>
              </a:rPr>
              <a:t>interprète</a:t>
            </a:r>
            <a:r>
              <a:rPr lang="fr-FR" sz="2400" dirty="0"/>
              <a:t> ou bien un </a:t>
            </a:r>
            <a:r>
              <a:rPr lang="fr-FR" sz="2400" dirty="0">
                <a:solidFill>
                  <a:srgbClr val="CC0000"/>
                </a:solidFill>
              </a:rPr>
              <a:t>compilateur</a:t>
            </a:r>
            <a:r>
              <a:rPr lang="fr-FR" sz="2400" dirty="0"/>
              <a:t>.</a:t>
            </a:r>
            <a:br>
              <a:rPr lang="fr-FR" sz="2400" dirty="0"/>
            </a:br>
            <a:r>
              <a:rPr lang="fr-FR" sz="2400" dirty="0"/>
              <a:t>	Pour communiquer avec des langages plus évolués</a:t>
            </a:r>
          </a:p>
        </p:txBody>
      </p:sp>
      <p:pic>
        <p:nvPicPr>
          <p:cNvPr id="343049" name="Picture 9" descr="interprete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71550" y="2214554"/>
            <a:ext cx="6840538" cy="1247775"/>
          </a:xfrm>
          <a:noFill/>
          <a:ln/>
        </p:spPr>
      </p:pic>
      <p:pic>
        <p:nvPicPr>
          <p:cNvPr id="343050" name="Picture 10" descr="compilateur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611188" y="3643314"/>
            <a:ext cx="7235825" cy="1289050"/>
          </a:xfrm>
          <a:noFill/>
          <a:ln/>
        </p:spPr>
      </p:pic>
      <p:sp>
        <p:nvSpPr>
          <p:cNvPr id="343051" name="Text Box 11"/>
          <p:cNvSpPr txBox="1">
            <a:spLocks noChangeArrowheads="1"/>
          </p:cNvSpPr>
          <p:nvPr/>
        </p:nvSpPr>
        <p:spPr bwMode="auto">
          <a:xfrm>
            <a:off x="0" y="521495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 dirty="0"/>
              <a:t>il y a toujours une étape </a:t>
            </a:r>
            <a:r>
              <a:rPr lang="fr-FR" sz="2400" dirty="0">
                <a:solidFill>
                  <a:srgbClr val="CC0000"/>
                </a:solidFill>
              </a:rPr>
              <a:t>d’analyse de source</a:t>
            </a:r>
            <a:r>
              <a:rPr lang="fr-FR" sz="2400" dirty="0"/>
              <a:t> pour pouvoir traduire une instruction en langage machine, il faut que </a:t>
            </a:r>
            <a:r>
              <a:rPr lang="fr-FR" sz="2400" dirty="0">
                <a:solidFill>
                  <a:srgbClr val="CC0000"/>
                </a:solidFill>
              </a:rPr>
              <a:t>l’instruction en langage évolué soit comprise.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0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08B685-9955-4F6A-B562-90C8272CBF81}" type="slidenum">
              <a:rPr lang="fr-FR"/>
              <a:pPr/>
              <a:t>6</a:t>
            </a:fld>
            <a:endParaRPr lang="fr-FR"/>
          </a:p>
        </p:txBody>
      </p:sp>
      <p:sp>
        <p:nvSpPr>
          <p:cNvPr id="344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r>
              <a:rPr lang="fr-FR"/>
              <a:t>Analyse en trois étapes: </a:t>
            </a:r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8785225" cy="5184775"/>
          </a:xfrm>
        </p:spPr>
        <p:txBody>
          <a:bodyPr/>
          <a:lstStyle/>
          <a:p>
            <a:pPr marL="609600" indent="-609600">
              <a:lnSpc>
                <a:spcPct val="120000"/>
              </a:lnSpc>
            </a:pPr>
            <a:r>
              <a:rPr lang="fr-FR" sz="2800" i="1" u="sng" dirty="0">
                <a:solidFill>
                  <a:schemeClr val="accent1"/>
                </a:solidFill>
              </a:rPr>
              <a:t>analyse lexicale:</a:t>
            </a:r>
            <a:r>
              <a:rPr lang="fr-FR" dirty="0"/>
              <a:t> </a:t>
            </a:r>
            <a:r>
              <a:rPr lang="fr-FR" sz="2400" dirty="0"/>
              <a:t>permet de décomposer le texte en entités élémentaires appelées </a:t>
            </a:r>
            <a:r>
              <a:rPr lang="fr-FR" sz="2400" dirty="0">
                <a:solidFill>
                  <a:srgbClr val="CC0000"/>
                </a:solidFill>
              </a:rPr>
              <a:t>lexèmes</a:t>
            </a:r>
            <a:r>
              <a:rPr lang="fr-FR" sz="2400" dirty="0"/>
              <a:t> (</a:t>
            </a:r>
            <a:r>
              <a:rPr lang="fr-FR" sz="2400" dirty="0" err="1">
                <a:solidFill>
                  <a:srgbClr val="CC0000"/>
                </a:solidFill>
              </a:rPr>
              <a:t>token</a:t>
            </a:r>
            <a:r>
              <a:rPr lang="fr-FR" sz="2400" dirty="0"/>
              <a:t> en anglais).</a:t>
            </a:r>
          </a:p>
          <a:p>
            <a:pPr marL="609600" indent="-609600">
              <a:lnSpc>
                <a:spcPct val="120000"/>
              </a:lnSpc>
            </a:pPr>
            <a:r>
              <a:rPr lang="fr-FR" sz="2800" i="1" u="sng" dirty="0">
                <a:solidFill>
                  <a:schemeClr val="accent1"/>
                </a:solidFill>
              </a:rPr>
              <a:t>analyse syntaxique:</a:t>
            </a:r>
            <a:r>
              <a:rPr lang="fr-FR" dirty="0"/>
              <a:t> </a:t>
            </a:r>
            <a:r>
              <a:rPr lang="fr-FR" sz="2400" dirty="0"/>
              <a:t>permet de reconnaître des combinaisons de lexèmes formant des </a:t>
            </a:r>
            <a:r>
              <a:rPr lang="fr-FR" sz="2400" dirty="0">
                <a:solidFill>
                  <a:srgbClr val="CC0000"/>
                </a:solidFill>
              </a:rPr>
              <a:t>entités syntaxiques</a:t>
            </a:r>
            <a:r>
              <a:rPr lang="fr-FR" sz="2400" dirty="0"/>
              <a:t>.</a:t>
            </a:r>
          </a:p>
          <a:p>
            <a:pPr marL="609600" indent="-609600">
              <a:lnSpc>
                <a:spcPct val="120000"/>
              </a:lnSpc>
            </a:pPr>
            <a:r>
              <a:rPr lang="fr-FR" sz="2800" i="1" u="sng" dirty="0">
                <a:solidFill>
                  <a:schemeClr val="accent1"/>
                </a:solidFill>
              </a:rPr>
              <a:t>analyse sémantique</a:t>
            </a:r>
            <a:r>
              <a:rPr lang="fr-FR" sz="2800" dirty="0"/>
              <a:t> </a:t>
            </a:r>
            <a:r>
              <a:rPr lang="fr-FR" sz="2400" dirty="0"/>
              <a:t>permet de gérer </a:t>
            </a:r>
            <a:r>
              <a:rPr lang="fr-FR" sz="2400" dirty="0">
                <a:solidFill>
                  <a:srgbClr val="CC0000"/>
                </a:solidFill>
              </a:rPr>
              <a:t>le typage</a:t>
            </a:r>
            <a:r>
              <a:rPr lang="fr-FR" sz="2400" dirty="0"/>
              <a:t> et générer le code objet directement compréhensible par la machine (ou bien un code intermédiaire qui devra être de nouveau traduit dans un code machine).</a:t>
            </a:r>
            <a:r>
              <a:rPr lang="fr-FR" dirty="0"/>
              <a:t> </a:t>
            </a:r>
            <a:r>
              <a:rPr lang="fr-FR" sz="2400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31D5C9-EC94-4020-91AA-CB87B2F88C88}" type="slidenum">
              <a:rPr lang="fr-FR"/>
              <a:pPr/>
              <a:t>7</a:t>
            </a:fld>
            <a:endParaRPr lang="fr-FR"/>
          </a:p>
        </p:txBody>
      </p:sp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549275"/>
            <a:ext cx="8507412" cy="503238"/>
          </a:xfrm>
        </p:spPr>
        <p:txBody>
          <a:bodyPr/>
          <a:lstStyle/>
          <a:p>
            <a:r>
              <a:rPr lang="fr-FR" sz="2800"/>
              <a:t>Exemple:</a:t>
            </a:r>
            <a:r>
              <a:rPr lang="fr-FR" sz="4000"/>
              <a:t> </a:t>
            </a:r>
          </a:p>
        </p:txBody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96975"/>
            <a:ext cx="8713788" cy="5472113"/>
          </a:xfrm>
        </p:spPr>
        <p:txBody>
          <a:bodyPr/>
          <a:lstStyle/>
          <a:p>
            <a:r>
              <a:rPr lang="fr-FR" sz="2800" b="1" u="sng" dirty="0">
                <a:solidFill>
                  <a:srgbClr val="660033"/>
                </a:solidFill>
              </a:rPr>
              <a:t>I</a:t>
            </a:r>
            <a:r>
              <a:rPr lang="fr-FR" sz="2800" b="1" dirty="0">
                <a:solidFill>
                  <a:srgbClr val="660033"/>
                </a:solidFill>
              </a:rPr>
              <a:t>  </a:t>
            </a:r>
            <a:r>
              <a:rPr lang="fr-FR" sz="2800" b="1" u="sng" dirty="0">
                <a:solidFill>
                  <a:srgbClr val="660033"/>
                </a:solidFill>
              </a:rPr>
              <a:t>=</a:t>
            </a:r>
            <a:r>
              <a:rPr lang="fr-FR" sz="2800" b="1" dirty="0">
                <a:solidFill>
                  <a:srgbClr val="660033"/>
                </a:solidFill>
              </a:rPr>
              <a:t>  </a:t>
            </a:r>
            <a:r>
              <a:rPr lang="fr-FR" sz="2800" b="1" u="sng" dirty="0">
                <a:solidFill>
                  <a:srgbClr val="660033"/>
                </a:solidFill>
              </a:rPr>
              <a:t>A</a:t>
            </a:r>
            <a:r>
              <a:rPr lang="fr-FR" sz="2800" b="1" dirty="0">
                <a:solidFill>
                  <a:srgbClr val="660033"/>
                </a:solidFill>
              </a:rPr>
              <a:t>  </a:t>
            </a:r>
            <a:r>
              <a:rPr lang="fr-FR" sz="2800" b="1" u="sng" dirty="0">
                <a:solidFill>
                  <a:srgbClr val="660033"/>
                </a:solidFill>
              </a:rPr>
              <a:t>+</a:t>
            </a:r>
            <a:r>
              <a:rPr lang="fr-FR" sz="2800" b="1" dirty="0">
                <a:solidFill>
                  <a:srgbClr val="660033"/>
                </a:solidFill>
              </a:rPr>
              <a:t>  </a:t>
            </a:r>
            <a:r>
              <a:rPr lang="fr-FR" sz="2800" b="1" u="sng" dirty="0">
                <a:solidFill>
                  <a:srgbClr val="660033"/>
                </a:solidFill>
              </a:rPr>
              <a:t>3</a:t>
            </a:r>
            <a:r>
              <a:rPr lang="fr-FR" sz="2800" b="1" dirty="0">
                <a:solidFill>
                  <a:srgbClr val="660033"/>
                </a:solidFill>
              </a:rPr>
              <a:t>  </a:t>
            </a:r>
            <a:r>
              <a:rPr lang="fr-FR" sz="2800" b="1" u="sng" dirty="0">
                <a:solidFill>
                  <a:srgbClr val="660033"/>
                </a:solidFill>
              </a:rPr>
              <a:t>;</a:t>
            </a:r>
            <a:r>
              <a:rPr lang="fr-FR" dirty="0"/>
              <a:t> 		   ( </a:t>
            </a:r>
            <a:r>
              <a:rPr lang="fr-FR" b="1" dirty="0"/>
              <a:t>I: </a:t>
            </a:r>
            <a:r>
              <a:rPr lang="fr-FR" dirty="0"/>
              <a:t> entier,    </a:t>
            </a:r>
            <a:r>
              <a:rPr lang="fr-FR" b="1" dirty="0"/>
              <a:t>A: </a:t>
            </a:r>
            <a:r>
              <a:rPr lang="fr-FR" dirty="0"/>
              <a:t> </a:t>
            </a:r>
            <a:r>
              <a:rPr lang="fr-FR" dirty="0" smtClean="0"/>
              <a:t>réel): </a:t>
            </a:r>
            <a:endParaRPr lang="fr-FR" dirty="0"/>
          </a:p>
          <a:p>
            <a:r>
              <a:rPr lang="fr-FR" sz="2800" b="1" u="sng" dirty="0">
                <a:solidFill>
                  <a:srgbClr val="0000CC"/>
                </a:solidFill>
              </a:rPr>
              <a:t>Analyse </a:t>
            </a:r>
            <a:r>
              <a:rPr lang="fr-FR" sz="2800" b="1" u="sng" dirty="0" err="1">
                <a:solidFill>
                  <a:srgbClr val="0000CC"/>
                </a:solidFill>
              </a:rPr>
              <a:t>lyxicale</a:t>
            </a:r>
            <a:r>
              <a:rPr lang="fr-FR" sz="2800" b="1" u="sng" dirty="0">
                <a:solidFill>
                  <a:srgbClr val="0000CC"/>
                </a:solidFill>
              </a:rPr>
              <a:t>:</a:t>
            </a:r>
          </a:p>
          <a:p>
            <a:r>
              <a:rPr lang="fr-FR" sz="2800" b="1" dirty="0">
                <a:solidFill>
                  <a:srgbClr val="CC0000"/>
                </a:solidFill>
              </a:rPr>
              <a:t>I  </a:t>
            </a:r>
            <a:r>
              <a:rPr lang="fr-FR" sz="2800" b="1" dirty="0"/>
              <a:t>:</a:t>
            </a:r>
            <a:r>
              <a:rPr lang="fr-FR" sz="2800" b="1" dirty="0">
                <a:solidFill>
                  <a:srgbClr val="CC0000"/>
                </a:solidFill>
              </a:rPr>
              <a:t> </a:t>
            </a:r>
            <a:r>
              <a:rPr lang="fr-FR" sz="2800" b="1" dirty="0"/>
              <a:t>identificateur 1 entier</a:t>
            </a:r>
          </a:p>
          <a:p>
            <a:r>
              <a:rPr lang="fr-FR" sz="2800" b="1" dirty="0">
                <a:solidFill>
                  <a:srgbClr val="CC0000"/>
                </a:solidFill>
              </a:rPr>
              <a:t>= </a:t>
            </a:r>
            <a:r>
              <a:rPr lang="fr-FR" sz="2800" b="1" dirty="0"/>
              <a:t>:</a:t>
            </a:r>
            <a:r>
              <a:rPr lang="fr-FR" sz="2800" b="1" dirty="0">
                <a:solidFill>
                  <a:srgbClr val="CC0000"/>
                </a:solidFill>
              </a:rPr>
              <a:t> </a:t>
            </a:r>
            <a:r>
              <a:rPr lang="fr-FR" sz="2800" b="1" dirty="0"/>
              <a:t>opérateur d’affectation </a:t>
            </a:r>
          </a:p>
          <a:p>
            <a:r>
              <a:rPr lang="fr-FR" sz="2800" b="1" dirty="0">
                <a:solidFill>
                  <a:srgbClr val="CC0000"/>
                </a:solidFill>
              </a:rPr>
              <a:t>A </a:t>
            </a:r>
            <a:r>
              <a:rPr lang="fr-FR" sz="2800" b="1" dirty="0"/>
              <a:t>: identificateur 2  </a:t>
            </a:r>
            <a:r>
              <a:rPr lang="fr-FR" sz="2800" b="1" dirty="0" smtClean="0"/>
              <a:t>réel </a:t>
            </a:r>
            <a:endParaRPr lang="fr-FR" sz="2800" b="1" dirty="0"/>
          </a:p>
          <a:p>
            <a:r>
              <a:rPr lang="fr-FR" sz="2800" b="1" dirty="0">
                <a:solidFill>
                  <a:srgbClr val="CC0000"/>
                </a:solidFill>
              </a:rPr>
              <a:t>+</a:t>
            </a:r>
            <a:r>
              <a:rPr lang="fr-FR" sz="2800" b="1" dirty="0"/>
              <a:t> : opérateur  </a:t>
            </a:r>
            <a:r>
              <a:rPr lang="fr-FR" sz="2800" b="1" dirty="0" smtClean="0"/>
              <a:t>arithmétique </a:t>
            </a:r>
            <a:endParaRPr lang="fr-FR" sz="2800" b="1" dirty="0"/>
          </a:p>
          <a:p>
            <a:r>
              <a:rPr lang="fr-FR" sz="2800" b="1" dirty="0">
                <a:solidFill>
                  <a:srgbClr val="CC0000"/>
                </a:solidFill>
              </a:rPr>
              <a:t>3 </a:t>
            </a:r>
            <a:r>
              <a:rPr lang="fr-FR" sz="2800" b="1" dirty="0"/>
              <a:t>:  constante “entier”</a:t>
            </a:r>
          </a:p>
          <a:p>
            <a:r>
              <a:rPr lang="fr-FR" sz="2800" b="1" dirty="0">
                <a:solidFill>
                  <a:srgbClr val="CC0000"/>
                </a:solidFill>
              </a:rPr>
              <a:t>;  </a:t>
            </a:r>
            <a:r>
              <a:rPr lang="fr-FR" sz="2800" b="1" dirty="0"/>
              <a:t>: point virgule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0DBA059-16BE-42A1-B335-62CF33BEB130}" type="slidenum">
              <a:rPr lang="fr-FR"/>
              <a:pPr/>
              <a:t>8</a:t>
            </a:fld>
            <a:endParaRPr lang="fr-FR"/>
          </a:p>
        </p:txBody>
      </p:sp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</p:spPr>
        <p:txBody>
          <a:bodyPr/>
          <a:lstStyle/>
          <a:p>
            <a:pPr marL="838200" indent="-838200"/>
            <a:r>
              <a:rPr lang="fr-FR" sz="3200">
                <a:solidFill>
                  <a:srgbClr val="0000CC"/>
                </a:solidFill>
              </a:rPr>
              <a:t>Analyse syntaxique</a:t>
            </a:r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968875"/>
          </a:xfrm>
        </p:spPr>
        <p:txBody>
          <a:bodyPr/>
          <a:lstStyle/>
          <a:p>
            <a:r>
              <a:rPr lang="fr-FR" sz="2800" dirty="0"/>
              <a:t>permet de reconnaître que cette combinaison de lexèmes forme une instruction C.</a:t>
            </a:r>
            <a:r>
              <a:rPr lang="fr-FR" dirty="0"/>
              <a:t> </a:t>
            </a:r>
            <a:br>
              <a:rPr lang="fr-FR" dirty="0"/>
            </a:br>
            <a:endParaRPr lang="fr-FR" dirty="0"/>
          </a:p>
        </p:txBody>
      </p:sp>
      <p:pic>
        <p:nvPicPr>
          <p:cNvPr id="3553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781299"/>
            <a:ext cx="3935206" cy="31018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7C5674-5C85-43DE-A063-27FE9F8E2210}" type="slidenum">
              <a:rPr lang="fr-FR"/>
              <a:pPr/>
              <a:t>9</a:t>
            </a:fld>
            <a:endParaRPr lang="fr-FR"/>
          </a:p>
        </p:txBody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700213"/>
            <a:ext cx="8785225" cy="4608512"/>
          </a:xfrm>
          <a:noFill/>
        </p:spPr>
        <p:txBody>
          <a:bodyPr/>
          <a:lstStyle/>
          <a:p>
            <a:pPr marL="609600" indent="-609600" algn="justLow"/>
            <a:r>
              <a:rPr lang="fr-FR" sz="2400"/>
              <a:t>vérifie le bon </a:t>
            </a:r>
            <a:r>
              <a:rPr lang="fr-FR" sz="2400">
                <a:solidFill>
                  <a:srgbClr val="CC0000"/>
                </a:solidFill>
              </a:rPr>
              <a:t>typage</a:t>
            </a:r>
            <a:r>
              <a:rPr lang="fr-FR" sz="2400"/>
              <a:t> des </a:t>
            </a:r>
            <a:r>
              <a:rPr lang="fr-FR" sz="2400" b="1"/>
              <a:t>opérandes</a:t>
            </a:r>
            <a:r>
              <a:rPr lang="fr-FR" sz="2400"/>
              <a:t>, </a:t>
            </a:r>
          </a:p>
          <a:p>
            <a:pPr marL="609600" indent="-609600" algn="justLow"/>
            <a:r>
              <a:rPr lang="fr-FR" sz="2400"/>
              <a:t>génère le code objet correspondant à cette instruction.</a:t>
            </a:r>
            <a:r>
              <a:rPr lang="fr-FR"/>
              <a:t> </a:t>
            </a:r>
          </a:p>
          <a:p>
            <a:pPr marL="609600" indent="-609600"/>
            <a:endParaRPr lang="fr-FR"/>
          </a:p>
        </p:txBody>
      </p:sp>
      <p:pic>
        <p:nvPicPr>
          <p:cNvPr id="3563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3143248"/>
            <a:ext cx="5242671" cy="2959330"/>
          </a:xfrm>
          <a:prstGeom prst="rect">
            <a:avLst/>
          </a:prstGeom>
          <a:noFill/>
        </p:spPr>
      </p:pic>
      <p:sp>
        <p:nvSpPr>
          <p:cNvPr id="356357" name="Rectangle 5"/>
          <p:cNvSpPr>
            <a:spLocks noGrp="1" noChangeArrowheads="1"/>
          </p:cNvSpPr>
          <p:nvPr>
            <p:ph type="title"/>
          </p:nvPr>
        </p:nvSpPr>
        <p:spPr>
          <a:xfrm>
            <a:off x="250825" y="620713"/>
            <a:ext cx="8435975" cy="936625"/>
          </a:xfrm>
        </p:spPr>
        <p:txBody>
          <a:bodyPr/>
          <a:lstStyle/>
          <a:p>
            <a:r>
              <a:rPr lang="fr-FR" sz="3600">
                <a:solidFill>
                  <a:srgbClr val="0000CC"/>
                </a:solidFill>
              </a:rPr>
              <a:t>Analyse sémantique: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659EF8-659C-4B3B-92CF-E04D89A63FB2}" type="slidenum">
              <a:rPr lang="fr-FR"/>
              <a:pPr/>
              <a:t>10</a:t>
            </a:fld>
            <a:endParaRPr lang="fr-FR"/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785225" cy="60483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 dirty="0"/>
              <a:t>Il y a plusieurs points communs entre l’analyse lexicale et l’analyse syntaxique. </a:t>
            </a:r>
          </a:p>
          <a:p>
            <a:pPr>
              <a:lnSpc>
                <a:spcPct val="90000"/>
              </a:lnSpc>
            </a:pPr>
            <a:r>
              <a:rPr lang="fr-FR" sz="2400" dirty="0"/>
              <a:t>Cette partie commune aux deux processus est l’essence même de la </a:t>
            </a:r>
            <a:r>
              <a:rPr lang="fr-FR" sz="2400" b="1" dirty="0">
                <a:solidFill>
                  <a:srgbClr val="CC0000"/>
                </a:solidFill>
              </a:rPr>
              <a:t>théorie des langages</a:t>
            </a:r>
            <a:r>
              <a:rPr lang="fr-FR" sz="2400" dirty="0">
                <a:solidFill>
                  <a:srgbClr val="CC0000"/>
                </a:solidFill>
              </a:rPr>
              <a:t>.</a:t>
            </a:r>
            <a:r>
              <a:rPr lang="fr-FR" sz="2400" dirty="0"/>
              <a:t> </a:t>
            </a:r>
          </a:p>
          <a:p>
            <a:pPr>
              <a:lnSpc>
                <a:spcPct val="90000"/>
              </a:lnSpc>
            </a:pPr>
            <a:r>
              <a:rPr lang="fr-FR" sz="2800" b="1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On trouvera donc dans cette théorie:</a:t>
            </a:r>
            <a:endParaRPr lang="fr-FR" sz="2800" u="sng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 dirty="0">
                <a:solidFill>
                  <a:srgbClr val="CC0000"/>
                </a:solidFill>
              </a:rPr>
              <a:t>Les concepts de langage et de grammaire,</a:t>
            </a:r>
          </a:p>
          <a:p>
            <a:pPr>
              <a:lnSpc>
                <a:spcPct val="90000"/>
              </a:lnSpc>
            </a:pPr>
            <a:r>
              <a:rPr lang="fr-FR" sz="2800" dirty="0">
                <a:solidFill>
                  <a:srgbClr val="CC0000"/>
                </a:solidFill>
              </a:rPr>
              <a:t>La catégorisation des grammaires et par la même des langages,</a:t>
            </a:r>
          </a:p>
          <a:p>
            <a:pPr>
              <a:lnSpc>
                <a:spcPct val="90000"/>
              </a:lnSpc>
            </a:pPr>
            <a:r>
              <a:rPr lang="fr-FR" sz="2800" dirty="0">
                <a:solidFill>
                  <a:srgbClr val="CC0000"/>
                </a:solidFill>
              </a:rPr>
              <a:t>Les propriétés des différentes catégories de langages et de grammaires,</a:t>
            </a:r>
          </a:p>
          <a:p>
            <a:pPr>
              <a:lnSpc>
                <a:spcPct val="90000"/>
              </a:lnSpc>
            </a:pPr>
            <a:r>
              <a:rPr lang="fr-FR" sz="2800" dirty="0">
                <a:solidFill>
                  <a:srgbClr val="CC0000"/>
                </a:solidFill>
              </a:rPr>
              <a:t>Les concepts algorithmiques permettant de chercher et/ou valider les mots et les phrases d’un langage</a:t>
            </a:r>
            <a:br>
              <a:rPr lang="fr-FR" sz="2800" dirty="0">
                <a:solidFill>
                  <a:srgbClr val="CC0000"/>
                </a:solidFill>
              </a:rPr>
            </a:br>
            <a:r>
              <a:rPr lang="fr-FR" sz="2800" dirty="0">
                <a:solidFill>
                  <a:srgbClr val="CC0000"/>
                </a:solidFill>
              </a:rPr>
              <a:t> ( les différents types d’automates)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20EE70-C598-4B75-92FA-2800EB5E613D}" type="slidenum">
              <a:rPr lang="fr-FR"/>
              <a:pPr/>
              <a:t>11</a:t>
            </a:fld>
            <a:endParaRPr lang="fr-FR"/>
          </a:p>
        </p:txBody>
      </p:sp>
      <p:sp>
        <p:nvSpPr>
          <p:cNvPr id="360452" name="WordArt 4"/>
          <p:cNvSpPr>
            <a:spLocks noChangeArrowheads="1" noChangeShapeType="1" noTextEdit="1"/>
          </p:cNvSpPr>
          <p:nvPr/>
        </p:nvSpPr>
        <p:spPr bwMode="auto">
          <a:xfrm>
            <a:off x="3203575" y="908050"/>
            <a:ext cx="2232025" cy="1081088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Modern No. 20"/>
              </a:rPr>
              <a:t>CHAP I</a:t>
            </a:r>
          </a:p>
        </p:txBody>
      </p:sp>
      <p:sp>
        <p:nvSpPr>
          <p:cNvPr id="360453" name="WordArt 5"/>
          <p:cNvSpPr>
            <a:spLocks noChangeArrowheads="1" noChangeShapeType="1" noTextEdit="1"/>
          </p:cNvSpPr>
          <p:nvPr/>
        </p:nvSpPr>
        <p:spPr bwMode="auto">
          <a:xfrm>
            <a:off x="1476375" y="2819400"/>
            <a:ext cx="6048375" cy="1617663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fr-FR" sz="3600" kern="10" spc="180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Rappels  mathématiques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57EE19-F892-4419-95B6-BC2E6EFD24BE}" type="slidenum">
              <a:rPr lang="fr-FR"/>
              <a:pPr/>
              <a:t>12</a:t>
            </a:fld>
            <a:endParaRPr lang="fr-FR"/>
          </a:p>
        </p:txBody>
      </p:sp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Ensemble = </a:t>
            </a:r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collection d'objets</a:t>
            </a:r>
            <a:r>
              <a:rPr lang="fr-FR" sz="4000"/>
              <a:t> 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856662" cy="5616575"/>
          </a:xfrm>
        </p:spPr>
        <p:txBody>
          <a:bodyPr/>
          <a:lstStyle/>
          <a:p>
            <a:r>
              <a:rPr lang="fr-FR" sz="2400" dirty="0"/>
              <a:t>Il sont désignés par des lettres majuscules A, B, W</a:t>
            </a:r>
          </a:p>
          <a:p>
            <a:r>
              <a:rPr lang="fr-FR" sz="2400" dirty="0"/>
              <a:t> L’ensemble vide, et est noté {} ou bien Ø. </a:t>
            </a:r>
          </a:p>
          <a:p>
            <a:r>
              <a:rPr lang="fr-FR" sz="2800" b="1" dirty="0">
                <a:solidFill>
                  <a:srgbClr val="0000CC"/>
                </a:solidFill>
              </a:rPr>
              <a:t>Exemple:</a:t>
            </a:r>
            <a:r>
              <a:rPr lang="fr-FR" sz="2800" dirty="0"/>
              <a:t> </a:t>
            </a:r>
          </a:p>
          <a:p>
            <a:r>
              <a:rPr lang="fr-FR" sz="2400" dirty="0"/>
              <a:t>l’ensemble des chiffres en base 10 est  {0,1,2,3,4,5,6,7,8, 9} </a:t>
            </a:r>
          </a:p>
          <a:p>
            <a:r>
              <a:rPr lang="fr-FR" sz="2400" dirty="0">
                <a:solidFill>
                  <a:srgbClr val="CC0000"/>
                </a:solidFill>
              </a:rPr>
              <a:t>{</a:t>
            </a:r>
            <a:r>
              <a:rPr lang="fr-FR" sz="2400" i="1" dirty="0">
                <a:solidFill>
                  <a:srgbClr val="CC0000"/>
                </a:solidFill>
              </a:rPr>
              <a:t>x</a:t>
            </a:r>
            <a:r>
              <a:rPr lang="fr-FR" sz="2400" dirty="0">
                <a:solidFill>
                  <a:srgbClr val="CC0000"/>
                </a:solidFill>
              </a:rPr>
              <a:t> / </a:t>
            </a:r>
            <a:r>
              <a:rPr lang="fr-FR" sz="2400" i="1" dirty="0">
                <a:solidFill>
                  <a:srgbClr val="CC0000"/>
                </a:solidFill>
              </a:rPr>
              <a:t>P</a:t>
            </a:r>
            <a:r>
              <a:rPr lang="fr-FR" sz="2400" dirty="0">
                <a:solidFill>
                  <a:srgbClr val="CC0000"/>
                </a:solidFill>
              </a:rPr>
              <a:t>(</a:t>
            </a:r>
            <a:r>
              <a:rPr lang="fr-FR" sz="2400" i="1" dirty="0">
                <a:solidFill>
                  <a:srgbClr val="CC0000"/>
                </a:solidFill>
              </a:rPr>
              <a:t>x</a:t>
            </a:r>
            <a:r>
              <a:rPr lang="fr-FR" sz="2400" dirty="0">
                <a:solidFill>
                  <a:srgbClr val="CC0000"/>
                </a:solidFill>
              </a:rPr>
              <a:t>)}</a:t>
            </a:r>
            <a:r>
              <a:rPr lang="fr-FR" sz="2400" dirty="0"/>
              <a:t> qui désigne l'ensemble contenant tous les objets </a:t>
            </a:r>
            <a:r>
              <a:rPr lang="fr-FR" sz="2400" i="1" dirty="0"/>
              <a:t>x</a:t>
            </a:r>
            <a:r>
              <a:rPr lang="fr-FR" sz="2400" dirty="0"/>
              <a:t> pour lesquels la condition </a:t>
            </a:r>
            <a:r>
              <a:rPr lang="fr-FR" sz="2400" i="1" dirty="0"/>
              <a:t>P</a:t>
            </a:r>
            <a:r>
              <a:rPr lang="fr-FR" sz="2400" dirty="0"/>
              <a:t> est vraie.</a:t>
            </a:r>
            <a:r>
              <a:rPr lang="fr-FR" dirty="0"/>
              <a:t> </a:t>
            </a:r>
          </a:p>
          <a:p>
            <a:r>
              <a:rPr lang="fr-FR" sz="2400" dirty="0"/>
              <a:t>{</a:t>
            </a:r>
            <a:r>
              <a:rPr lang="fr-FR" sz="2400" i="1" dirty="0"/>
              <a:t>x</a:t>
            </a:r>
            <a:r>
              <a:rPr lang="fr-FR" sz="2400" dirty="0"/>
              <a:t> / </a:t>
            </a:r>
            <a:r>
              <a:rPr lang="fr-FR" sz="2400" i="1" dirty="0"/>
              <a:t>x</a:t>
            </a:r>
            <a:r>
              <a:rPr lang="fr-FR" sz="2400" dirty="0"/>
              <a:t> est un entier pair} désigne l'ensemble des entiers pairs</a:t>
            </a:r>
          </a:p>
          <a:p>
            <a:r>
              <a:rPr lang="fr-FR" sz="2400" dirty="0"/>
              <a:t> {</a:t>
            </a:r>
            <a:r>
              <a:rPr lang="fr-FR" sz="2400" i="1" dirty="0"/>
              <a:t>x</a:t>
            </a:r>
            <a:r>
              <a:rPr lang="fr-FR" sz="2400" dirty="0"/>
              <a:t> / </a:t>
            </a:r>
            <a:r>
              <a:rPr lang="fr-FR" sz="2400" i="1" dirty="0"/>
              <a:t>x</a:t>
            </a:r>
            <a:r>
              <a:rPr lang="fr-FR" sz="2400" dirty="0"/>
              <a:t> a une moyenne &gt; 10} </a:t>
            </a:r>
          </a:p>
          <a:p>
            <a:r>
              <a:rPr lang="fr-FR" sz="2400" dirty="0">
                <a:solidFill>
                  <a:srgbClr val="CC0000"/>
                </a:solidFill>
              </a:rPr>
              <a:t>{</a:t>
            </a:r>
            <a:r>
              <a:rPr lang="fr-FR" sz="2400" i="1" dirty="0">
                <a:solidFill>
                  <a:srgbClr val="CC0000"/>
                </a:solidFill>
              </a:rPr>
              <a:t>x</a:t>
            </a:r>
            <a:r>
              <a:rPr lang="fr-FR" sz="2400" dirty="0">
                <a:solidFill>
                  <a:srgbClr val="CC0000"/>
                </a:solidFill>
              </a:rPr>
              <a:t> </a:t>
            </a:r>
            <a:r>
              <a:rPr lang="fr-FR" sz="2400" dirty="0">
                <a:solidFill>
                  <a:srgbClr val="CC0000"/>
                </a:solidFill>
                <a:sym typeface="Symbol" pitchFamily="18" charset="2"/>
              </a:rPr>
              <a:t></a:t>
            </a:r>
            <a:r>
              <a:rPr lang="fr-FR" sz="2400" dirty="0">
                <a:solidFill>
                  <a:srgbClr val="CC0000"/>
                </a:solidFill>
              </a:rPr>
              <a:t> </a:t>
            </a:r>
            <a:r>
              <a:rPr lang="fr-FR" sz="2400" i="1" dirty="0">
                <a:solidFill>
                  <a:srgbClr val="CC0000"/>
                </a:solidFill>
              </a:rPr>
              <a:t>A</a:t>
            </a:r>
            <a:r>
              <a:rPr lang="fr-FR" sz="2400" dirty="0">
                <a:solidFill>
                  <a:srgbClr val="CC0000"/>
                </a:solidFill>
              </a:rPr>
              <a:t> / </a:t>
            </a:r>
            <a:r>
              <a:rPr lang="fr-FR" sz="2400" i="1" dirty="0">
                <a:solidFill>
                  <a:srgbClr val="CC0000"/>
                </a:solidFill>
              </a:rPr>
              <a:t>P</a:t>
            </a:r>
            <a:r>
              <a:rPr lang="fr-FR" sz="2400" dirty="0">
                <a:solidFill>
                  <a:srgbClr val="CC0000"/>
                </a:solidFill>
              </a:rPr>
              <a:t>(</a:t>
            </a:r>
            <a:r>
              <a:rPr lang="fr-FR" sz="2400" i="1" dirty="0">
                <a:solidFill>
                  <a:srgbClr val="CC0000"/>
                </a:solidFill>
              </a:rPr>
              <a:t>x</a:t>
            </a:r>
            <a:r>
              <a:rPr lang="fr-FR" sz="2400" dirty="0">
                <a:solidFill>
                  <a:srgbClr val="CC0000"/>
                </a:solidFill>
              </a:rPr>
              <a:t>)}</a:t>
            </a:r>
            <a:r>
              <a:rPr lang="fr-FR" sz="2400" dirty="0"/>
              <a:t> 	comme   {</a:t>
            </a:r>
            <a:r>
              <a:rPr lang="fr-FR" sz="2400" i="1" dirty="0"/>
              <a:t>x</a:t>
            </a:r>
            <a:r>
              <a:rPr lang="fr-FR" sz="2400" dirty="0"/>
              <a:t> </a:t>
            </a:r>
            <a:r>
              <a:rPr lang="fr-FR" sz="2400" dirty="0">
                <a:sym typeface="Symbol" pitchFamily="18" charset="2"/>
              </a:rPr>
              <a:t></a:t>
            </a:r>
            <a:r>
              <a:rPr lang="fr-FR" sz="2400" dirty="0"/>
              <a:t> ℤ / </a:t>
            </a:r>
            <a:r>
              <a:rPr lang="fr-FR" sz="2400" i="1" dirty="0"/>
              <a:t>x</a:t>
            </a:r>
            <a:r>
              <a:rPr lang="fr-FR" sz="2400" dirty="0"/>
              <a:t> est un entier pair} </a:t>
            </a:r>
          </a:p>
          <a:p>
            <a:r>
              <a:rPr lang="fr-FR" sz="2400" dirty="0">
                <a:solidFill>
                  <a:srgbClr val="CC0000"/>
                </a:solidFill>
              </a:rPr>
              <a:t>{</a:t>
            </a:r>
            <a:r>
              <a:rPr lang="fr-FR" sz="2400" i="1" dirty="0">
                <a:solidFill>
                  <a:srgbClr val="CC0000"/>
                </a:solidFill>
              </a:rPr>
              <a:t>F</a:t>
            </a:r>
            <a:r>
              <a:rPr lang="fr-FR" sz="2400" dirty="0">
                <a:solidFill>
                  <a:srgbClr val="CC0000"/>
                </a:solidFill>
              </a:rPr>
              <a:t>(</a:t>
            </a:r>
            <a:r>
              <a:rPr lang="fr-FR" sz="2400" i="1" dirty="0">
                <a:solidFill>
                  <a:srgbClr val="CC0000"/>
                </a:solidFill>
              </a:rPr>
              <a:t>x</a:t>
            </a:r>
            <a:r>
              <a:rPr lang="fr-FR" sz="2400" dirty="0">
                <a:solidFill>
                  <a:srgbClr val="CC0000"/>
                </a:solidFill>
              </a:rPr>
              <a:t>) / </a:t>
            </a:r>
            <a:r>
              <a:rPr lang="fr-FR" sz="2400" i="1" dirty="0">
                <a:solidFill>
                  <a:srgbClr val="CC0000"/>
                </a:solidFill>
              </a:rPr>
              <a:t>x</a:t>
            </a:r>
            <a:r>
              <a:rPr lang="fr-FR" sz="2400" dirty="0">
                <a:solidFill>
                  <a:srgbClr val="CC0000"/>
                </a:solidFill>
              </a:rPr>
              <a:t> </a:t>
            </a:r>
            <a:r>
              <a:rPr lang="fr-FR" sz="2400" dirty="0">
                <a:solidFill>
                  <a:srgbClr val="CC0000"/>
                </a:solidFill>
                <a:sym typeface="Symbol" pitchFamily="18" charset="2"/>
              </a:rPr>
              <a:t> </a:t>
            </a:r>
            <a:r>
              <a:rPr lang="fr-FR" sz="2400" i="1" dirty="0">
                <a:solidFill>
                  <a:srgbClr val="CC0000"/>
                </a:solidFill>
              </a:rPr>
              <a:t>A</a:t>
            </a:r>
            <a:r>
              <a:rPr lang="fr-FR" sz="2400" dirty="0">
                <a:solidFill>
                  <a:srgbClr val="CC0000"/>
                </a:solidFill>
              </a:rPr>
              <a:t>}</a:t>
            </a:r>
            <a:r>
              <a:rPr lang="fr-FR" sz="2400" dirty="0"/>
              <a:t>  	comme   {2</a:t>
            </a:r>
            <a:r>
              <a:rPr lang="fr-FR" sz="2400" i="1" dirty="0"/>
              <a:t>x</a:t>
            </a:r>
            <a:r>
              <a:rPr lang="fr-FR" sz="2400" dirty="0"/>
              <a:t> / </a:t>
            </a:r>
            <a:r>
              <a:rPr lang="fr-FR" sz="2400" i="1" dirty="0"/>
              <a:t>x</a:t>
            </a:r>
            <a:r>
              <a:rPr lang="fr-FR" sz="2400" dirty="0"/>
              <a:t> </a:t>
            </a:r>
            <a:r>
              <a:rPr lang="fr-FR" sz="2400" dirty="0">
                <a:sym typeface="Symbol" pitchFamily="18" charset="2"/>
              </a:rPr>
              <a:t></a:t>
            </a:r>
            <a:r>
              <a:rPr lang="fr-FR" sz="2400" dirty="0"/>
              <a:t> ℤ}</a:t>
            </a:r>
          </a:p>
          <a:p>
            <a:r>
              <a:rPr lang="fr-FR" sz="2400" dirty="0">
                <a:solidFill>
                  <a:srgbClr val="CC0000"/>
                </a:solidFill>
              </a:rPr>
              <a:t>{</a:t>
            </a:r>
            <a:r>
              <a:rPr lang="fr-FR" sz="2400" i="1" dirty="0">
                <a:solidFill>
                  <a:srgbClr val="CC0000"/>
                </a:solidFill>
              </a:rPr>
              <a:t>F</a:t>
            </a:r>
            <a:r>
              <a:rPr lang="fr-FR" sz="2400" dirty="0">
                <a:solidFill>
                  <a:srgbClr val="CC0000"/>
                </a:solidFill>
              </a:rPr>
              <a:t>(</a:t>
            </a:r>
            <a:r>
              <a:rPr lang="fr-FR" sz="2400" i="1" dirty="0">
                <a:solidFill>
                  <a:srgbClr val="CC0000"/>
                </a:solidFill>
              </a:rPr>
              <a:t>x</a:t>
            </a:r>
            <a:r>
              <a:rPr lang="fr-FR" sz="2400" dirty="0">
                <a:solidFill>
                  <a:srgbClr val="CC0000"/>
                </a:solidFill>
              </a:rPr>
              <a:t>) / </a:t>
            </a:r>
            <a:r>
              <a:rPr lang="fr-FR" sz="2400" i="1" dirty="0">
                <a:solidFill>
                  <a:srgbClr val="CC0000"/>
                </a:solidFill>
              </a:rPr>
              <a:t>P</a:t>
            </a:r>
            <a:r>
              <a:rPr lang="fr-FR" sz="2400" dirty="0">
                <a:solidFill>
                  <a:srgbClr val="CC0000"/>
                </a:solidFill>
              </a:rPr>
              <a:t>(</a:t>
            </a:r>
            <a:r>
              <a:rPr lang="fr-FR" sz="2400" i="1" dirty="0">
                <a:solidFill>
                  <a:srgbClr val="CC0000"/>
                </a:solidFill>
              </a:rPr>
              <a:t>x</a:t>
            </a:r>
            <a:r>
              <a:rPr lang="fr-FR" sz="2400" dirty="0">
                <a:solidFill>
                  <a:srgbClr val="CC0000"/>
                </a:solidFill>
              </a:rPr>
              <a:t>)}</a:t>
            </a:r>
            <a:r>
              <a:rPr lang="fr-FR" sz="2400" dirty="0"/>
              <a:t> 	comme   {propriétaire de </a:t>
            </a:r>
            <a:r>
              <a:rPr lang="fr-FR" sz="2400" i="1" dirty="0"/>
              <a:t>x</a:t>
            </a:r>
            <a:r>
              <a:rPr lang="fr-FR" sz="2400" dirty="0"/>
              <a:t> / </a:t>
            </a:r>
            <a:r>
              <a:rPr lang="fr-FR" sz="2400" i="1" dirty="0"/>
              <a:t>x</a:t>
            </a:r>
            <a:r>
              <a:rPr lang="fr-FR" sz="2400" dirty="0"/>
              <a:t> est un chien}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C31FDE5-D6F0-4422-9985-31A27ED1E9D9}" type="slidenum">
              <a:rPr lang="fr-FR"/>
              <a:pPr/>
              <a:t>13</a:t>
            </a:fld>
            <a:endParaRPr lang="fr-FR"/>
          </a:p>
        </p:txBody>
      </p:sp>
      <p:sp>
        <p:nvSpPr>
          <p:cNvPr id="362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57200"/>
            <a:ext cx="8218487" cy="1458913"/>
          </a:xfrm>
        </p:spPr>
        <p:txBody>
          <a:bodyPr/>
          <a:lstStyle/>
          <a:p>
            <a:r>
              <a:rPr lang="fr-FR" sz="3600" dirty="0">
                <a:solidFill>
                  <a:srgbClr val="FF0000"/>
                </a:solidFill>
              </a:rPr>
              <a:t>(M,*)</a:t>
            </a:r>
            <a:r>
              <a:rPr lang="fr-FR" sz="3600" dirty="0"/>
              <a:t> est un </a:t>
            </a:r>
            <a:r>
              <a:rPr lang="fr-FR" sz="3600" dirty="0">
                <a:solidFill>
                  <a:srgbClr val="FF0000"/>
                </a:solidFill>
              </a:rPr>
              <a:t>MAGMA </a:t>
            </a:r>
            <a:r>
              <a:rPr lang="fr-FR" sz="3600" dirty="0"/>
              <a:t> si : </a:t>
            </a:r>
            <a:br>
              <a:rPr lang="fr-FR" sz="3600" dirty="0"/>
            </a:br>
            <a:r>
              <a:rPr lang="fr-FR" sz="3200" dirty="0"/>
              <a:t>M est un </a:t>
            </a:r>
            <a:r>
              <a:rPr lang="fr-FR" sz="3200" dirty="0">
                <a:solidFill>
                  <a:srgbClr val="FF0000"/>
                </a:solidFill>
              </a:rPr>
              <a:t>ensemble</a:t>
            </a:r>
            <a:r>
              <a:rPr lang="fr-FR" sz="3200" dirty="0"/>
              <a:t> avec une </a:t>
            </a:r>
            <a:r>
              <a:rPr lang="fr-FR" sz="3200" dirty="0">
                <a:solidFill>
                  <a:srgbClr val="FF0000"/>
                </a:solidFill>
              </a:rPr>
              <a:t>loi interne</a:t>
            </a:r>
            <a:r>
              <a:rPr lang="fr-FR" sz="3200" dirty="0"/>
              <a:t>  *.</a:t>
            </a:r>
            <a:r>
              <a:rPr lang="fr-FR" sz="4000" dirty="0"/>
              <a:t> </a:t>
            </a:r>
          </a:p>
        </p:txBody>
      </p:sp>
      <p:sp>
        <p:nvSpPr>
          <p:cNvPr id="362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916113"/>
            <a:ext cx="8928100" cy="4826000"/>
          </a:xfrm>
        </p:spPr>
        <p:txBody>
          <a:bodyPr/>
          <a:lstStyle/>
          <a:p>
            <a:r>
              <a:rPr lang="fr-FR" sz="2400" dirty="0"/>
              <a:t>R1.    *  est commutative,  </a:t>
            </a:r>
            <a:r>
              <a:rPr lang="fr-FR" sz="2400" dirty="0">
                <a:sym typeface="Wingdings" pitchFamily="2" charset="2"/>
              </a:rPr>
              <a:t></a:t>
            </a:r>
            <a:r>
              <a:rPr lang="fr-FR" sz="2400" dirty="0"/>
              <a:t> "magma commutatif " </a:t>
            </a:r>
          </a:p>
          <a:p>
            <a:r>
              <a:rPr lang="fr-FR" sz="2400" dirty="0"/>
              <a:t>R2.    *  est associative,  </a:t>
            </a:r>
            <a:r>
              <a:rPr lang="fr-FR" sz="2400" dirty="0">
                <a:sym typeface="Wingdings" pitchFamily="2" charset="2"/>
              </a:rPr>
              <a:t></a:t>
            </a:r>
            <a:r>
              <a:rPr lang="fr-FR" sz="2400" dirty="0"/>
              <a:t>  "magma associatif" </a:t>
            </a:r>
          </a:p>
          <a:p>
            <a:r>
              <a:rPr lang="fr-FR" sz="2400" dirty="0"/>
              <a:t>R3.    *  possède un élément neutre, </a:t>
            </a:r>
            <a:r>
              <a:rPr lang="fr-FR" sz="2400" dirty="0">
                <a:sym typeface="Wingdings" pitchFamily="2" charset="2"/>
              </a:rPr>
              <a:t></a:t>
            </a:r>
            <a:r>
              <a:rPr lang="fr-FR" sz="2400" dirty="0"/>
              <a:t> "magma unitaire " </a:t>
            </a:r>
          </a:p>
          <a:p>
            <a:r>
              <a:rPr lang="fr-FR" sz="2800" dirty="0">
                <a:solidFill>
                  <a:srgbClr val="0000CC"/>
                </a:solidFill>
              </a:rPr>
              <a:t>Définition :</a:t>
            </a:r>
            <a:r>
              <a:rPr lang="fr-FR" sz="2800" dirty="0"/>
              <a:t> </a:t>
            </a:r>
            <a:r>
              <a:rPr lang="fr-FR" sz="2400" dirty="0"/>
              <a:t>Dans un magma (M,*), un élément </a:t>
            </a:r>
            <a:r>
              <a:rPr lang="fr-FR" sz="2400" i="1" dirty="0"/>
              <a:t>x</a:t>
            </a:r>
            <a:r>
              <a:rPr lang="fr-FR" sz="2400" dirty="0"/>
              <a:t> est dit "</a:t>
            </a:r>
            <a:r>
              <a:rPr lang="fr-FR" sz="2400" dirty="0">
                <a:solidFill>
                  <a:srgbClr val="FF0000"/>
                </a:solidFill>
              </a:rPr>
              <a:t>régulier</a:t>
            </a:r>
            <a:r>
              <a:rPr lang="fr-FR" sz="2400" dirty="0"/>
              <a:t>" (ou "</a:t>
            </a:r>
            <a:r>
              <a:rPr lang="fr-FR" sz="2400" dirty="0">
                <a:solidFill>
                  <a:srgbClr val="FF0000"/>
                </a:solidFill>
              </a:rPr>
              <a:t>simplifiable</a:t>
            </a:r>
            <a:r>
              <a:rPr lang="fr-FR" sz="2400" dirty="0"/>
              <a:t>") à gauche si pour tout couple (</a:t>
            </a:r>
            <a:r>
              <a:rPr lang="fr-FR" sz="2400" dirty="0" err="1"/>
              <a:t>a,b</a:t>
            </a:r>
            <a:r>
              <a:rPr lang="fr-FR" sz="2400" dirty="0"/>
              <a:t>)</a:t>
            </a:r>
            <a:r>
              <a:rPr lang="fr-FR" sz="2400" dirty="0">
                <a:sym typeface="Symbol" pitchFamily="18" charset="2"/>
              </a:rPr>
              <a:t></a:t>
            </a:r>
            <a:r>
              <a:rPr lang="fr-FR" sz="2400" dirty="0"/>
              <a:t>M  nous avons :</a:t>
            </a:r>
            <a:r>
              <a:rPr lang="fr-FR" sz="2800" dirty="0"/>
              <a:t> </a:t>
            </a:r>
            <a:br>
              <a:rPr lang="fr-FR" sz="2800" dirty="0"/>
            </a:br>
            <a:r>
              <a:rPr lang="fr-FR" sz="2800" dirty="0"/>
              <a:t>		 x * a = x * b  </a:t>
            </a:r>
            <a:r>
              <a:rPr lang="fr-FR" sz="2800" dirty="0">
                <a:sym typeface="Symbol" pitchFamily="18" charset="2"/>
              </a:rPr>
              <a:t> </a:t>
            </a:r>
            <a:r>
              <a:rPr lang="fr-FR" sz="2800" dirty="0"/>
              <a:t>  a = b </a:t>
            </a:r>
          </a:p>
          <a:p>
            <a:r>
              <a:rPr lang="fr-FR" sz="2400" dirty="0"/>
              <a:t>nous définition de même un élément </a:t>
            </a:r>
            <a:r>
              <a:rPr lang="fr-FR" sz="2400" dirty="0">
                <a:solidFill>
                  <a:srgbClr val="FF0000"/>
                </a:solidFill>
              </a:rPr>
              <a:t>régulier à droite</a:t>
            </a:r>
            <a:r>
              <a:rPr lang="fr-FR" sz="2400" dirty="0"/>
              <a:t>. </a:t>
            </a:r>
          </a:p>
          <a:p>
            <a:r>
              <a:rPr lang="fr-FR" sz="2800" dirty="0">
                <a:solidFill>
                  <a:srgbClr val="0000CC"/>
                </a:solidFill>
              </a:rPr>
              <a:t>Exemple:</a:t>
            </a:r>
            <a:r>
              <a:rPr lang="fr-FR" sz="2800" dirty="0"/>
              <a:t> </a:t>
            </a:r>
            <a:r>
              <a:rPr lang="fr-FR" sz="2400" dirty="0"/>
              <a:t>dans (N,+)  </a:t>
            </a:r>
            <a:r>
              <a:rPr lang="fr-FR" sz="2400" u="sng" dirty="0"/>
              <a:t>tout élément</a:t>
            </a:r>
            <a:r>
              <a:rPr lang="fr-FR" sz="2400" dirty="0"/>
              <a:t> est régulier </a:t>
            </a:r>
            <a:br>
              <a:rPr lang="fr-FR" sz="2400" dirty="0"/>
            </a:br>
            <a:r>
              <a:rPr lang="fr-FR" sz="2400" dirty="0"/>
              <a:t>		 dans (N,*)  tout </a:t>
            </a:r>
            <a:r>
              <a:rPr lang="fr-FR" sz="2400" u="sng" dirty="0"/>
              <a:t>élément non nul</a:t>
            </a:r>
            <a:r>
              <a:rPr lang="fr-FR" sz="2400" dirty="0"/>
              <a:t> est régulier.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557C2B-A9E9-4F64-B4D1-F3608C844685}" type="slidenum">
              <a:rPr lang="fr-FR"/>
              <a:pPr/>
              <a:t>14</a:t>
            </a:fld>
            <a:endParaRPr lang="fr-FR"/>
          </a:p>
        </p:txBody>
      </p:sp>
      <p:sp>
        <p:nvSpPr>
          <p:cNvPr id="363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739775"/>
          </a:xfrm>
        </p:spPr>
        <p:txBody>
          <a:bodyPr/>
          <a:lstStyle/>
          <a:p>
            <a:r>
              <a:rPr lang="fr-FR" sz="4000" b="1">
                <a:solidFill>
                  <a:srgbClr val="0000CC"/>
                </a:solidFill>
              </a:rPr>
              <a:t>semi groupe:</a:t>
            </a:r>
            <a:r>
              <a:rPr lang="fr-FR" sz="4000"/>
              <a:t> </a:t>
            </a:r>
          </a:p>
        </p:txBody>
      </p:sp>
      <p:sp>
        <p:nvSpPr>
          <p:cNvPr id="363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96975"/>
            <a:ext cx="8856663" cy="5545138"/>
          </a:xfrm>
        </p:spPr>
        <p:txBody>
          <a:bodyPr/>
          <a:lstStyle/>
          <a:p>
            <a:r>
              <a:rPr lang="fr-FR" dirty="0"/>
              <a:t>est un magma (</a:t>
            </a:r>
            <a:r>
              <a:rPr lang="fr-FR" i="1" dirty="0"/>
              <a:t>E</a:t>
            </a:r>
            <a:r>
              <a:rPr lang="fr-FR" dirty="0"/>
              <a:t>, *)</a:t>
            </a:r>
          </a:p>
          <a:p>
            <a:r>
              <a:rPr lang="fr-FR" dirty="0">
                <a:solidFill>
                  <a:schemeClr val="accent1"/>
                </a:solidFill>
              </a:rPr>
              <a:t>Avec</a:t>
            </a:r>
            <a:r>
              <a:rPr lang="fr-FR" dirty="0"/>
              <a:t> </a:t>
            </a:r>
          </a:p>
          <a:p>
            <a:pPr>
              <a:lnSpc>
                <a:spcPct val="130000"/>
              </a:lnSpc>
            </a:pPr>
            <a:r>
              <a:rPr lang="fr-FR" sz="2800" dirty="0">
                <a:solidFill>
                  <a:srgbClr val="FF0000"/>
                </a:solidFill>
              </a:rPr>
              <a:t>* est </a:t>
            </a:r>
            <a:r>
              <a:rPr lang="fr-FR" sz="2800" dirty="0" err="1">
                <a:solidFill>
                  <a:srgbClr val="FF0000"/>
                </a:solidFill>
              </a:rPr>
              <a:t>Unifère</a:t>
            </a:r>
            <a:r>
              <a:rPr lang="fr-FR" sz="2800" dirty="0">
                <a:solidFill>
                  <a:srgbClr val="FF0000"/>
                </a:solidFill>
              </a:rPr>
              <a:t>:</a:t>
            </a:r>
            <a:r>
              <a:rPr lang="fr-FR" sz="2800" dirty="0"/>
              <a:t> elle possède un élément neutre. </a:t>
            </a:r>
          </a:p>
          <a:p>
            <a:pPr>
              <a:lnSpc>
                <a:spcPct val="130000"/>
              </a:lnSpc>
            </a:pPr>
            <a:r>
              <a:rPr lang="fr-FR" sz="2800" dirty="0">
                <a:solidFill>
                  <a:srgbClr val="FF0000"/>
                </a:solidFill>
              </a:rPr>
              <a:t>* est Associative</a:t>
            </a:r>
            <a:r>
              <a:rPr lang="fr-FR" sz="2800" dirty="0"/>
              <a:t>: (</a:t>
            </a:r>
            <a:r>
              <a:rPr lang="fr-FR" sz="2800" i="1" dirty="0"/>
              <a:t>x</a:t>
            </a:r>
            <a:r>
              <a:rPr lang="fr-FR" sz="2800" dirty="0"/>
              <a:t> * </a:t>
            </a:r>
            <a:r>
              <a:rPr lang="fr-FR" sz="2800" i="1" dirty="0"/>
              <a:t>y</a:t>
            </a:r>
            <a:r>
              <a:rPr lang="fr-FR" sz="2800" dirty="0"/>
              <a:t>) * </a:t>
            </a:r>
            <a:r>
              <a:rPr lang="fr-FR" sz="2800" i="1" dirty="0"/>
              <a:t>z</a:t>
            </a:r>
            <a:r>
              <a:rPr lang="fr-FR" sz="2800" dirty="0"/>
              <a:t> = </a:t>
            </a:r>
            <a:r>
              <a:rPr lang="fr-FR" sz="2800" i="1" dirty="0"/>
              <a:t>x</a:t>
            </a:r>
            <a:r>
              <a:rPr lang="fr-FR" sz="2800" dirty="0"/>
              <a:t> * (</a:t>
            </a:r>
            <a:r>
              <a:rPr lang="fr-FR" sz="2800" i="1" dirty="0"/>
              <a:t>y</a:t>
            </a:r>
            <a:r>
              <a:rPr lang="fr-FR" sz="2800" dirty="0"/>
              <a:t> * </a:t>
            </a:r>
            <a:r>
              <a:rPr lang="fr-FR" sz="2800" i="1" dirty="0"/>
              <a:t>z</a:t>
            </a:r>
            <a:r>
              <a:rPr lang="fr-FR" sz="2800" dirty="0"/>
              <a:t>) </a:t>
            </a:r>
          </a:p>
          <a:p>
            <a:pPr>
              <a:lnSpc>
                <a:spcPct val="130000"/>
              </a:lnSpc>
            </a:pPr>
            <a:r>
              <a:rPr lang="fr-FR" sz="2800" dirty="0">
                <a:solidFill>
                  <a:srgbClr val="FF0000"/>
                </a:solidFill>
              </a:rPr>
              <a:t> </a:t>
            </a:r>
            <a:r>
              <a:rPr lang="fr-FR" sz="2800" dirty="0" smtClean="0">
                <a:solidFill>
                  <a:srgbClr val="FF0000"/>
                </a:solidFill>
              </a:rPr>
              <a:t>* </a:t>
            </a:r>
            <a:r>
              <a:rPr lang="fr-FR" sz="2800" dirty="0">
                <a:solidFill>
                  <a:srgbClr val="FF0000"/>
                </a:solidFill>
              </a:rPr>
              <a:t>Régulière</a:t>
            </a:r>
            <a:r>
              <a:rPr lang="fr-FR" sz="2800" dirty="0"/>
              <a:t>: si    </a:t>
            </a:r>
            <a:r>
              <a:rPr lang="fr-FR" sz="2800" i="1" u="sng" dirty="0"/>
              <a:t>x</a:t>
            </a:r>
            <a:r>
              <a:rPr lang="fr-FR" sz="2800" u="sng" dirty="0"/>
              <a:t> * </a:t>
            </a:r>
            <a:r>
              <a:rPr lang="fr-FR" sz="2800" i="1" u="sng" dirty="0"/>
              <a:t>y</a:t>
            </a:r>
            <a:r>
              <a:rPr lang="fr-FR" sz="2800" u="sng" dirty="0"/>
              <a:t> = </a:t>
            </a:r>
            <a:r>
              <a:rPr lang="fr-FR" sz="2800" i="1" u="sng" dirty="0"/>
              <a:t>x</a:t>
            </a:r>
            <a:r>
              <a:rPr lang="fr-FR" sz="2800" u="sng" dirty="0"/>
              <a:t> * </a:t>
            </a:r>
            <a:r>
              <a:rPr lang="fr-FR" sz="2800" i="1" u="sng" dirty="0"/>
              <a:t>z</a:t>
            </a:r>
            <a:r>
              <a:rPr lang="fr-FR" sz="2800" dirty="0"/>
              <a:t> </a:t>
            </a:r>
            <a:br>
              <a:rPr lang="fr-FR" sz="2800" dirty="0"/>
            </a:br>
            <a:r>
              <a:rPr lang="fr-FR" sz="2800" dirty="0"/>
              <a:t>		     ou   </a:t>
            </a:r>
            <a:r>
              <a:rPr lang="fr-FR" sz="2800" i="1" u="sng" dirty="0"/>
              <a:t>y</a:t>
            </a:r>
            <a:r>
              <a:rPr lang="fr-FR" sz="2800" u="sng" dirty="0"/>
              <a:t> * </a:t>
            </a:r>
            <a:r>
              <a:rPr lang="fr-FR" sz="2800" i="1" u="sng" dirty="0"/>
              <a:t>x</a:t>
            </a:r>
            <a:r>
              <a:rPr lang="fr-FR" sz="2800" u="sng" dirty="0"/>
              <a:t> = </a:t>
            </a:r>
            <a:r>
              <a:rPr lang="fr-FR" sz="2800" i="1" u="sng" dirty="0"/>
              <a:t>z</a:t>
            </a:r>
            <a:r>
              <a:rPr lang="fr-FR" sz="2800" u="sng" dirty="0"/>
              <a:t> * </a:t>
            </a:r>
            <a:r>
              <a:rPr lang="fr-FR" sz="2800" i="1" u="sng" dirty="0"/>
              <a:t>x</a:t>
            </a:r>
            <a:r>
              <a:rPr lang="fr-FR" sz="2800" dirty="0"/>
              <a:t>, 	alors </a:t>
            </a:r>
            <a:r>
              <a:rPr lang="fr-FR" sz="2800" i="1" u="sng" dirty="0"/>
              <a:t>y</a:t>
            </a:r>
            <a:r>
              <a:rPr lang="fr-FR" sz="2800" u="sng" dirty="0"/>
              <a:t> = </a:t>
            </a:r>
            <a:r>
              <a:rPr lang="fr-FR" sz="2800" i="1" u="sng" dirty="0"/>
              <a:t>z</a:t>
            </a:r>
            <a:r>
              <a:rPr lang="fr-FR" sz="2800" dirty="0"/>
              <a:t>. </a:t>
            </a:r>
          </a:p>
          <a:p>
            <a:r>
              <a:rPr lang="fr-FR" sz="2800" dirty="0"/>
              <a:t>tout élément d'un semi groupe ne possède pas forcément d'inverse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3C0153-61A0-43E7-BB94-0A35A9549B88}" type="slidenum">
              <a:rPr lang="fr-FR"/>
              <a:pPr/>
              <a:t>15</a:t>
            </a:fld>
            <a:endParaRPr lang="fr-FR"/>
          </a:p>
        </p:txBody>
      </p:sp>
      <p:sp>
        <p:nvSpPr>
          <p:cNvPr id="365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620713"/>
            <a:ext cx="8928100" cy="612140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fr-FR" sz="2800" dirty="0">
                <a:solidFill>
                  <a:srgbClr val="0000CC"/>
                </a:solidFill>
              </a:rPr>
              <a:t>Un </a:t>
            </a:r>
            <a:r>
              <a:rPr lang="fr-FR" sz="2800" b="1" dirty="0">
                <a:solidFill>
                  <a:srgbClr val="0000CC"/>
                </a:solidFill>
              </a:rPr>
              <a:t>monoïde</a:t>
            </a:r>
            <a:r>
              <a:rPr lang="fr-FR" sz="2800" dirty="0"/>
              <a:t>  = un </a:t>
            </a:r>
            <a:r>
              <a:rPr lang="fr-FR" sz="2800" dirty="0">
                <a:solidFill>
                  <a:srgbClr val="FF0000"/>
                </a:solidFill>
              </a:rPr>
              <a:t>magma  </a:t>
            </a:r>
            <a:r>
              <a:rPr lang="fr-FR" sz="2800" u="sng" dirty="0">
                <a:solidFill>
                  <a:srgbClr val="FF0000"/>
                </a:solidFill>
              </a:rPr>
              <a:t>associatif</a:t>
            </a:r>
            <a:r>
              <a:rPr lang="fr-FR" sz="2800" dirty="0"/>
              <a:t>  et  </a:t>
            </a:r>
            <a:r>
              <a:rPr lang="fr-FR" sz="2800" u="sng" dirty="0" err="1">
                <a:solidFill>
                  <a:srgbClr val="FF0000"/>
                </a:solidFill>
              </a:rPr>
              <a:t>unifére</a:t>
            </a:r>
            <a:r>
              <a:rPr lang="fr-FR" sz="2800" u="sng" dirty="0"/>
              <a:t> </a:t>
            </a:r>
          </a:p>
          <a:p>
            <a:pPr>
              <a:lnSpc>
                <a:spcPct val="120000"/>
              </a:lnSpc>
            </a:pPr>
            <a:r>
              <a:rPr lang="fr-FR" sz="2800" dirty="0"/>
              <a:t>Dans un monoïde l’élément neutre est unique. </a:t>
            </a:r>
          </a:p>
          <a:p>
            <a:pPr>
              <a:lnSpc>
                <a:spcPct val="120000"/>
              </a:lnSpc>
            </a:pPr>
            <a:r>
              <a:rPr lang="fr-FR" sz="2800" u="sng" dirty="0"/>
              <a:t>En mathématiques</a:t>
            </a:r>
            <a:r>
              <a:rPr lang="fr-FR" sz="2800" dirty="0"/>
              <a:t>, il est </a:t>
            </a:r>
            <a:r>
              <a:rPr lang="fr-FR" sz="2800" dirty="0">
                <a:solidFill>
                  <a:srgbClr val="FF0000"/>
                </a:solidFill>
              </a:rPr>
              <a:t>rare</a:t>
            </a:r>
            <a:r>
              <a:rPr lang="fr-FR" sz="2800" dirty="0"/>
              <a:t> d'utiliser les monoïdes  </a:t>
            </a:r>
          </a:p>
          <a:p>
            <a:pPr>
              <a:lnSpc>
                <a:spcPct val="120000"/>
              </a:lnSpc>
            </a:pPr>
            <a:r>
              <a:rPr lang="fr-FR" sz="2800" u="sng" dirty="0"/>
              <a:t>En informatique théorique</a:t>
            </a:r>
            <a:r>
              <a:rPr lang="fr-FR" sz="2800" dirty="0"/>
              <a:t>, les </a:t>
            </a:r>
            <a:r>
              <a:rPr lang="fr-FR" sz="2800" dirty="0">
                <a:solidFill>
                  <a:srgbClr val="FF0000"/>
                </a:solidFill>
              </a:rPr>
              <a:t>monoïdes</a:t>
            </a:r>
            <a:r>
              <a:rPr lang="fr-FR" sz="2800" dirty="0"/>
              <a:t> sont parmi les structures les plus utilisées, notamment dans la théorie des codes et dans la théorie des langages.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4C60C1-94BC-4C95-A04D-7EBB03BF0D53}" type="slidenum">
              <a:rPr lang="fr-FR"/>
              <a:pPr/>
              <a:t>16</a:t>
            </a:fld>
            <a:endParaRPr lang="fr-FR"/>
          </a:p>
        </p:txBody>
      </p:sp>
      <p:sp>
        <p:nvSpPr>
          <p:cNvPr id="36659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76250"/>
            <a:ext cx="8435975" cy="739775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</a:rPr>
              <a:t>Homomorphisme</a:t>
            </a:r>
            <a:r>
              <a:rPr lang="fr-FR" sz="3600">
                <a:solidFill>
                  <a:srgbClr val="0000CC"/>
                </a:solidFill>
              </a:rPr>
              <a:t>:</a:t>
            </a:r>
            <a:r>
              <a:rPr lang="fr-FR" sz="4000"/>
              <a:t> </a:t>
            </a:r>
          </a:p>
        </p:txBody>
      </p:sp>
      <p:sp>
        <p:nvSpPr>
          <p:cNvPr id="366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9036050" cy="5400675"/>
          </a:xfrm>
        </p:spPr>
        <p:txBody>
          <a:bodyPr/>
          <a:lstStyle/>
          <a:p>
            <a:r>
              <a:rPr lang="fr-FR" sz="2400" dirty="0"/>
              <a:t>Pour deux  Magma </a:t>
            </a:r>
            <a:r>
              <a:rPr lang="fr-FR" sz="2400" dirty="0">
                <a:solidFill>
                  <a:srgbClr val="FF0000"/>
                </a:solidFill>
              </a:rPr>
              <a:t>(E, *)</a:t>
            </a:r>
            <a:r>
              <a:rPr lang="fr-FR" sz="2400" dirty="0"/>
              <a:t> et  </a:t>
            </a:r>
            <a:r>
              <a:rPr lang="fr-FR" sz="2400" dirty="0">
                <a:solidFill>
                  <a:srgbClr val="FF0000"/>
                </a:solidFill>
              </a:rPr>
              <a:t>(F, </a:t>
            </a:r>
            <a:r>
              <a:rPr lang="fr-FR" sz="2400" dirty="0">
                <a:solidFill>
                  <a:srgbClr val="FF0000"/>
                </a:solidFill>
                <a:sym typeface="Symbol" pitchFamily="18" charset="2"/>
              </a:rPr>
              <a:t></a:t>
            </a:r>
            <a:r>
              <a:rPr lang="fr-FR" sz="2400" dirty="0">
                <a:solidFill>
                  <a:srgbClr val="FF0000"/>
                </a:solidFill>
              </a:rPr>
              <a:t>)</a:t>
            </a:r>
          </a:p>
          <a:p>
            <a:r>
              <a:rPr lang="fr-FR" sz="2400" dirty="0"/>
              <a:t>f </a:t>
            </a:r>
            <a:r>
              <a:rPr lang="fr-FR" sz="2400" dirty="0">
                <a:solidFill>
                  <a:srgbClr val="FF0000"/>
                </a:solidFill>
              </a:rPr>
              <a:t>une application</a:t>
            </a:r>
            <a:r>
              <a:rPr lang="fr-FR" sz="2400" dirty="0"/>
              <a:t> de E dans F </a:t>
            </a:r>
          </a:p>
          <a:p>
            <a:r>
              <a:rPr lang="fr-FR" sz="2400" dirty="0">
                <a:solidFill>
                  <a:srgbClr val="FF0000"/>
                </a:solidFill>
              </a:rPr>
              <a:t>f est un homomorphisme</a:t>
            </a:r>
            <a:r>
              <a:rPr lang="fr-FR" sz="2400" dirty="0"/>
              <a:t> si et seulement </a:t>
            </a:r>
            <a:br>
              <a:rPr lang="fr-FR" sz="2400" dirty="0"/>
            </a:br>
            <a:r>
              <a:rPr lang="fr-FR" sz="2400" dirty="0"/>
              <a:t>	si pour tout couple (</a:t>
            </a:r>
            <a:r>
              <a:rPr lang="fr-FR" sz="2400" dirty="0" smtClean="0"/>
              <a:t>x ; y</a:t>
            </a:r>
            <a:r>
              <a:rPr lang="fr-FR" sz="2400" dirty="0"/>
              <a:t>) de   E x E   on a:  </a:t>
            </a:r>
          </a:p>
          <a:p>
            <a:pPr>
              <a:buFont typeface="Wingdings" pitchFamily="2" charset="2"/>
              <a:buNone/>
            </a:pPr>
            <a:r>
              <a:rPr lang="fr-FR" sz="2400" dirty="0"/>
              <a:t>				</a:t>
            </a:r>
            <a:r>
              <a:rPr lang="fr-FR" sz="2400" dirty="0">
                <a:solidFill>
                  <a:srgbClr val="FF0000"/>
                </a:solidFill>
              </a:rPr>
              <a:t>f(x * y) = f(x) </a:t>
            </a:r>
            <a:r>
              <a:rPr lang="fr-FR" sz="2400" dirty="0">
                <a:solidFill>
                  <a:srgbClr val="FF0000"/>
                </a:solidFill>
                <a:sym typeface="Symbol" pitchFamily="18" charset="2"/>
              </a:rPr>
              <a:t></a:t>
            </a:r>
            <a:r>
              <a:rPr lang="fr-FR" sz="2400" dirty="0">
                <a:solidFill>
                  <a:srgbClr val="FF0000"/>
                </a:solidFill>
              </a:rPr>
              <a:t>  f(y).</a:t>
            </a:r>
            <a:r>
              <a:rPr lang="fr-FR" sz="2400" dirty="0"/>
              <a:t>  </a:t>
            </a:r>
          </a:p>
          <a:p>
            <a:r>
              <a:rPr lang="fr-FR" sz="2400" dirty="0" smtClean="0">
                <a:solidFill>
                  <a:srgbClr val="FF0000"/>
                </a:solidFill>
              </a:rPr>
              <a:t> endomorphisme</a:t>
            </a:r>
            <a:r>
              <a:rPr lang="fr-FR" sz="2400" dirty="0" smtClean="0"/>
              <a:t> </a:t>
            </a:r>
            <a:r>
              <a:rPr lang="fr-FR" sz="2400" dirty="0"/>
              <a:t>si 	E = F </a:t>
            </a:r>
          </a:p>
          <a:p>
            <a:r>
              <a:rPr lang="fr-FR" sz="2400" dirty="0"/>
              <a:t>Un </a:t>
            </a:r>
            <a:r>
              <a:rPr lang="fr-FR" sz="2400" dirty="0">
                <a:solidFill>
                  <a:srgbClr val="FF0000"/>
                </a:solidFill>
              </a:rPr>
              <a:t>isomorphisme</a:t>
            </a:r>
            <a:r>
              <a:rPr lang="fr-FR" sz="2400" dirty="0"/>
              <a:t> est un homomorphisme  bijectif. </a:t>
            </a:r>
          </a:p>
        </p:txBody>
      </p:sp>
      <p:pic>
        <p:nvPicPr>
          <p:cNvPr id="3665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4365625"/>
            <a:ext cx="3167062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F0855E-7B2B-4F05-BC58-E8318033BA7A}" type="slidenum">
              <a:rPr lang="fr-FR"/>
              <a:pPr/>
              <a:t>17</a:t>
            </a:fld>
            <a:endParaRPr lang="fr-FR"/>
          </a:p>
        </p:txBody>
      </p:sp>
      <p:sp>
        <p:nvSpPr>
          <p:cNvPr id="367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03237"/>
          </a:xfrm>
        </p:spPr>
        <p:txBody>
          <a:bodyPr/>
          <a:lstStyle/>
          <a:p>
            <a:r>
              <a:rPr lang="fr-FR" sz="4000">
                <a:solidFill>
                  <a:srgbClr val="0000CC"/>
                </a:solidFill>
              </a:rPr>
              <a:t>Exemple</a:t>
            </a:r>
            <a:r>
              <a:rPr lang="fr-FR" sz="4000"/>
              <a:t> </a:t>
            </a:r>
          </a:p>
        </p:txBody>
      </p:sp>
      <p:sp>
        <p:nvSpPr>
          <p:cNvPr id="367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4721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fr-FR" dirty="0"/>
          </a:p>
          <a:p>
            <a:r>
              <a:rPr lang="fr-FR" sz="2800" dirty="0"/>
              <a:t>E: ensemble des chaînes de caractères avec la loi interne concaténation, notée : </a:t>
            </a:r>
            <a:r>
              <a:rPr lang="fr-FR" sz="2800" dirty="0">
                <a:sym typeface="Symbol" pitchFamily="18" charset="2"/>
              </a:rPr>
              <a:t></a:t>
            </a:r>
            <a:r>
              <a:rPr lang="fr-FR" sz="2800" dirty="0"/>
              <a:t> </a:t>
            </a:r>
          </a:p>
          <a:p>
            <a:r>
              <a:rPr lang="fr-FR" sz="2800" dirty="0"/>
              <a:t> (N,+) </a:t>
            </a:r>
          </a:p>
          <a:p>
            <a:r>
              <a:rPr lang="fr-FR" sz="2800" dirty="0"/>
              <a:t>La fonction longueur d’une chaîne est un homomorphisme de   E  dans  N </a:t>
            </a:r>
          </a:p>
          <a:p>
            <a:pPr>
              <a:buNone/>
            </a:pPr>
            <a:endParaRPr lang="fr-FR" sz="2800" dirty="0"/>
          </a:p>
          <a:p>
            <a:r>
              <a:rPr lang="fr-FR" sz="2800" b="1" dirty="0">
                <a:solidFill>
                  <a:srgbClr val="0000CC"/>
                </a:solidFill>
              </a:rPr>
              <a:t>Proposition:</a:t>
            </a:r>
            <a:r>
              <a:rPr lang="fr-FR" sz="2800" dirty="0"/>
              <a:t> Le composé de deux morphismes, quand il est défini, est un morphisme.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F8E79E-A84A-4CA9-91A1-D13BEA6F1005}" type="slidenum">
              <a:rPr lang="fr-FR"/>
              <a:pPr/>
              <a:t>18</a:t>
            </a:fld>
            <a:endParaRPr lang="fr-FR"/>
          </a:p>
        </p:txBody>
      </p:sp>
      <p:sp>
        <p:nvSpPr>
          <p:cNvPr id="3686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57200"/>
            <a:ext cx="8291512" cy="668338"/>
          </a:xfrm>
        </p:spPr>
        <p:txBody>
          <a:bodyPr/>
          <a:lstStyle/>
          <a:p>
            <a:r>
              <a:rPr lang="fr-FR" sz="3200">
                <a:solidFill>
                  <a:srgbClr val="0000CC"/>
                </a:solidFill>
              </a:rPr>
              <a:t>Exemple 2:</a:t>
            </a:r>
            <a:r>
              <a:rPr lang="fr-FR" sz="3200"/>
              <a:t> </a:t>
            </a:r>
            <a:r>
              <a:rPr lang="fr-FR" sz="4000">
                <a:sym typeface="Symbol" pitchFamily="18" charset="2"/>
              </a:rPr>
              <a:t> </a:t>
            </a:r>
          </a:p>
        </p:txBody>
      </p:sp>
      <p:sp>
        <p:nvSpPr>
          <p:cNvPr id="3686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1268413"/>
            <a:ext cx="8713788" cy="1944687"/>
          </a:xfrm>
        </p:spPr>
        <p:txBody>
          <a:bodyPr/>
          <a:lstStyle/>
          <a:p>
            <a:r>
              <a:rPr lang="fr-FR" dirty="0"/>
              <a:t>Montrer que le logarithme népérien est un homomorphisme de ]0, +</a:t>
            </a:r>
            <a:r>
              <a:rPr lang="fr-FR" dirty="0">
                <a:sym typeface="Symbol" pitchFamily="18" charset="2"/>
              </a:rPr>
              <a:t>[ dans R. </a:t>
            </a:r>
            <a:br>
              <a:rPr lang="fr-FR" dirty="0">
                <a:sym typeface="Symbol" pitchFamily="18" charset="2"/>
              </a:rPr>
            </a:br>
            <a:r>
              <a:rPr lang="fr-FR" dirty="0">
                <a:sym typeface="Symbol" pitchFamily="18" charset="2"/>
              </a:rPr>
              <a:t>On précisera les structures des ensembles.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D78571-B725-48A0-937D-87BFD0C46DE5}" type="slidenum">
              <a:rPr lang="fr-FR"/>
              <a:pPr/>
              <a:t>19</a:t>
            </a:fld>
            <a:endParaRPr lang="fr-FR"/>
          </a:p>
        </p:txBody>
      </p:sp>
      <p:sp>
        <p:nvSpPr>
          <p:cNvPr id="3696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549275"/>
            <a:ext cx="8507413" cy="1079500"/>
          </a:xfrm>
        </p:spPr>
        <p:txBody>
          <a:bodyPr/>
          <a:lstStyle/>
          <a:p>
            <a:r>
              <a:rPr lang="fr-FR" sz="2400" b="1" dirty="0">
                <a:solidFill>
                  <a:srgbClr val="0000CC"/>
                </a:solidFill>
              </a:rPr>
              <a:t>produit cartésien</a:t>
            </a:r>
            <a:r>
              <a:rPr lang="fr-FR" sz="2400" dirty="0"/>
              <a:t> E x F= {(</a:t>
            </a:r>
            <a:r>
              <a:rPr lang="fr-FR" sz="2400" dirty="0" err="1"/>
              <a:t>x,y</a:t>
            </a:r>
            <a:r>
              <a:rPr lang="fr-FR" sz="2400" dirty="0"/>
              <a:t>)/(x</a:t>
            </a:r>
            <a:r>
              <a:rPr lang="fr-FR" sz="2400" dirty="0">
                <a:sym typeface="Symbol" pitchFamily="18" charset="2"/>
              </a:rPr>
              <a:t></a:t>
            </a:r>
            <a:r>
              <a:rPr lang="fr-FR" sz="2400" dirty="0"/>
              <a:t>E)</a:t>
            </a:r>
            <a:r>
              <a:rPr lang="fr-FR" sz="2400" dirty="0">
                <a:sym typeface="Symbol" pitchFamily="18" charset="2"/>
              </a:rPr>
              <a:t></a:t>
            </a:r>
            <a:r>
              <a:rPr lang="fr-FR" sz="2400" dirty="0"/>
              <a:t>(y</a:t>
            </a:r>
            <a:r>
              <a:rPr lang="fr-FR" sz="2400" dirty="0">
                <a:sym typeface="Symbol" pitchFamily="18" charset="2"/>
              </a:rPr>
              <a:t></a:t>
            </a:r>
            <a:r>
              <a:rPr lang="fr-FR" sz="2400" dirty="0"/>
              <a:t>F) } </a:t>
            </a:r>
          </a:p>
          <a:p>
            <a:r>
              <a:rPr lang="fr-FR" sz="2400" dirty="0"/>
              <a:t>C’est aussi une </a:t>
            </a:r>
            <a:r>
              <a:rPr lang="fr-FR" sz="2400" b="1" dirty="0"/>
              <a:t>relation binaire R</a:t>
            </a:r>
            <a:r>
              <a:rPr lang="fr-FR" sz="2400" dirty="0"/>
              <a:t> et l'on note </a:t>
            </a:r>
            <a:r>
              <a:rPr lang="fr-FR" sz="2400" dirty="0">
                <a:solidFill>
                  <a:srgbClr val="FF0000"/>
                </a:solidFill>
              </a:rPr>
              <a:t>x R y.</a:t>
            </a:r>
            <a:endParaRPr lang="fr-FR" sz="2400" dirty="0"/>
          </a:p>
        </p:txBody>
      </p:sp>
      <p:graphicFrame>
        <p:nvGraphicFramePr>
          <p:cNvPr id="369719" name="Group 55"/>
          <p:cNvGraphicFramePr>
            <a:graphicFrameLocks noGrp="1"/>
          </p:cNvGraphicFramePr>
          <p:nvPr>
            <p:ph sz="half" idx="2"/>
          </p:nvPr>
        </p:nvGraphicFramePr>
        <p:xfrm>
          <a:off x="539750" y="1844675"/>
          <a:ext cx="8147050" cy="4479291"/>
        </p:xfrm>
        <a:graphic>
          <a:graphicData uri="http://schemas.openxmlformats.org/drawingml/2006/table">
            <a:tbl>
              <a:tblPr/>
              <a:tblGrid>
                <a:gridCol w="4073525"/>
                <a:gridCol w="4073525"/>
              </a:tblGrid>
              <a:tr h="6619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Relation binaire de E vers F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66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Relation binaire dans l’ensemble E.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Relation fonctionnelle de E dans F</a:t>
                      </a:r>
                      <a:r>
                        <a:rPr kumimoji="0" lang="fr-F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19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Propriétés :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133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Réflexive, Antiréflexive, </a:t>
                      </a:r>
                      <a:b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Symétrique, Antisymétrique, </a:t>
                      </a:r>
                      <a:b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Transitive.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Application,  </a:t>
                      </a:r>
                      <a:b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Injective,   Surjective.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Nouvelles définitions: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661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Relation </a:t>
                      </a:r>
                      <a:r>
                        <a:rPr kumimoji="0" lang="fr-FR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d'équivalence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dans E, </a:t>
                      </a:r>
                      <a:b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Relation </a:t>
                      </a:r>
                      <a:r>
                        <a:rPr kumimoji="0" lang="fr-FR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d'ordre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dans E.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de E  dans F, </a:t>
                      </a:r>
                      <a:b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fr-FR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Bijection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de E  sur F.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B4E018-7D2B-4DAB-9746-2C73355C1962}" type="slidenum">
              <a:rPr lang="fr-FR"/>
              <a:pPr/>
              <a:t>20</a:t>
            </a:fld>
            <a:endParaRPr lang="fr-FR"/>
          </a:p>
        </p:txBody>
      </p:sp>
      <p:sp>
        <p:nvSpPr>
          <p:cNvPr id="3717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856663" cy="595313"/>
          </a:xfrm>
        </p:spPr>
        <p:txBody>
          <a:bodyPr/>
          <a:lstStyle/>
          <a:p>
            <a:r>
              <a:rPr lang="fr-FR" sz="2800">
                <a:solidFill>
                  <a:srgbClr val="0000CC"/>
                </a:solidFill>
              </a:rPr>
              <a:t>Une relation binaire  </a:t>
            </a:r>
            <a:r>
              <a:rPr lang="fr-FR" sz="2800" i="1">
                <a:solidFill>
                  <a:srgbClr val="0000CC"/>
                </a:solidFill>
              </a:rPr>
              <a:t>R</a:t>
            </a:r>
            <a:r>
              <a:rPr lang="fr-FR" sz="2800">
                <a:solidFill>
                  <a:srgbClr val="0000CC"/>
                </a:solidFill>
              </a:rPr>
              <a:t>  dans l'ensemble E  peut être :</a:t>
            </a:r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8785225" cy="5040312"/>
          </a:xfrm>
        </p:spPr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Réflexive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		</a:t>
            </a:r>
            <a:r>
              <a:rPr lang="fr-FR" dirty="0">
                <a:sym typeface="Symbol" pitchFamily="18" charset="2"/>
              </a:rPr>
              <a:t></a:t>
            </a:r>
            <a:r>
              <a:rPr lang="fr-FR" dirty="0"/>
              <a:t>x </a:t>
            </a:r>
            <a:r>
              <a:rPr lang="fr-FR" dirty="0">
                <a:sym typeface="Symbol" pitchFamily="18" charset="2"/>
              </a:rPr>
              <a:t></a:t>
            </a:r>
            <a:r>
              <a:rPr lang="fr-FR" dirty="0"/>
              <a:t> E 	x </a:t>
            </a:r>
            <a:r>
              <a:rPr lang="fr-FR" i="1" dirty="0"/>
              <a:t>R </a:t>
            </a:r>
            <a:r>
              <a:rPr lang="fr-FR" dirty="0"/>
              <a:t>x 	</a:t>
            </a:r>
            <a:endParaRPr lang="fr-FR" b="1" dirty="0"/>
          </a:p>
          <a:p>
            <a:r>
              <a:rPr lang="fr-FR" b="1" dirty="0">
                <a:solidFill>
                  <a:srgbClr val="FF0000"/>
                </a:solidFill>
              </a:rPr>
              <a:t>Antiréflexive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	{ x  </a:t>
            </a:r>
            <a:r>
              <a:rPr lang="fr-FR" dirty="0">
                <a:sym typeface="Symbol" pitchFamily="18" charset="2"/>
              </a:rPr>
              <a:t></a:t>
            </a:r>
            <a:r>
              <a:rPr lang="fr-FR" dirty="0"/>
              <a:t> E  / x </a:t>
            </a:r>
            <a:r>
              <a:rPr lang="fr-FR" i="1" dirty="0"/>
              <a:t>R </a:t>
            </a:r>
            <a:r>
              <a:rPr lang="fr-FR" dirty="0"/>
              <a:t>x</a:t>
            </a:r>
            <a:r>
              <a:rPr lang="fr-FR" i="1" dirty="0"/>
              <a:t> </a:t>
            </a:r>
            <a:r>
              <a:rPr lang="fr-FR" dirty="0"/>
              <a:t>} = </a:t>
            </a:r>
            <a:r>
              <a:rPr lang="fr-FR" dirty="0">
                <a:sym typeface="Symbol" pitchFamily="18" charset="2"/>
              </a:rPr>
              <a:t></a:t>
            </a:r>
            <a:r>
              <a:rPr lang="fr-FR" dirty="0"/>
              <a:t> </a:t>
            </a:r>
            <a:endParaRPr lang="fr-FR" b="1" dirty="0"/>
          </a:p>
          <a:p>
            <a:r>
              <a:rPr lang="fr-FR" b="1" dirty="0">
                <a:solidFill>
                  <a:srgbClr val="FF0000"/>
                </a:solidFill>
              </a:rPr>
              <a:t>Symétrique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 	</a:t>
            </a:r>
            <a:r>
              <a:rPr lang="fr-FR" dirty="0">
                <a:sym typeface="Symbol" pitchFamily="18" charset="2"/>
              </a:rPr>
              <a:t></a:t>
            </a:r>
            <a:r>
              <a:rPr lang="fr-FR" dirty="0"/>
              <a:t>(x, y) </a:t>
            </a:r>
            <a:r>
              <a:rPr lang="fr-FR" dirty="0">
                <a:sym typeface="Symbol" pitchFamily="18" charset="2"/>
              </a:rPr>
              <a:t></a:t>
            </a:r>
            <a:r>
              <a:rPr lang="fr-FR" dirty="0"/>
              <a:t> E</a:t>
            </a:r>
            <a:r>
              <a:rPr lang="fr-FR" baseline="30000" dirty="0"/>
              <a:t>2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				x </a:t>
            </a:r>
            <a:r>
              <a:rPr lang="fr-FR" i="1" dirty="0"/>
              <a:t>R </a:t>
            </a:r>
            <a:r>
              <a:rPr lang="fr-FR" dirty="0"/>
              <a:t>y </a:t>
            </a:r>
            <a:r>
              <a:rPr lang="fr-FR" dirty="0">
                <a:sym typeface="Symbol" pitchFamily="18" charset="2"/>
              </a:rPr>
              <a:t></a:t>
            </a:r>
            <a:r>
              <a:rPr lang="fr-FR" dirty="0"/>
              <a:t>  y </a:t>
            </a:r>
            <a:r>
              <a:rPr lang="fr-FR" i="1" dirty="0"/>
              <a:t>R </a:t>
            </a:r>
            <a:r>
              <a:rPr lang="fr-FR" dirty="0"/>
              <a:t>x  </a:t>
            </a:r>
            <a:endParaRPr lang="fr-FR" b="1" dirty="0"/>
          </a:p>
          <a:p>
            <a:r>
              <a:rPr lang="fr-FR" b="1" dirty="0">
                <a:solidFill>
                  <a:srgbClr val="FF0000"/>
                </a:solidFill>
              </a:rPr>
              <a:t>Antisymétrique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	</a:t>
            </a:r>
            <a:r>
              <a:rPr lang="fr-FR" dirty="0">
                <a:sym typeface="Symbol" pitchFamily="18" charset="2"/>
              </a:rPr>
              <a:t></a:t>
            </a:r>
            <a:r>
              <a:rPr lang="fr-FR" dirty="0"/>
              <a:t>(x, y) </a:t>
            </a:r>
            <a:r>
              <a:rPr lang="fr-FR" dirty="0">
                <a:sym typeface="Symbol" pitchFamily="18" charset="2"/>
              </a:rPr>
              <a:t></a:t>
            </a:r>
            <a:r>
              <a:rPr lang="fr-FR" dirty="0"/>
              <a:t> E</a:t>
            </a:r>
            <a:r>
              <a:rPr lang="fr-FR" baseline="30000" dirty="0"/>
              <a:t>2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				(x </a:t>
            </a:r>
            <a:r>
              <a:rPr lang="fr-FR" i="1" dirty="0"/>
              <a:t>R </a:t>
            </a:r>
            <a:r>
              <a:rPr lang="fr-FR" dirty="0"/>
              <a:t>y)  </a:t>
            </a:r>
            <a:r>
              <a:rPr lang="fr-FR" dirty="0">
                <a:sym typeface="Symbol" pitchFamily="18" charset="2"/>
              </a:rPr>
              <a:t></a:t>
            </a:r>
            <a:r>
              <a:rPr lang="fr-FR" dirty="0"/>
              <a:t>  (y </a:t>
            </a:r>
            <a:r>
              <a:rPr lang="fr-FR" i="1" dirty="0"/>
              <a:t>R </a:t>
            </a:r>
            <a:r>
              <a:rPr lang="fr-FR" dirty="0"/>
              <a:t>x) </a:t>
            </a:r>
            <a:r>
              <a:rPr lang="fr-FR" dirty="0">
                <a:sym typeface="Symbol" pitchFamily="18" charset="2"/>
              </a:rPr>
              <a:t></a:t>
            </a:r>
            <a:r>
              <a:rPr lang="fr-FR" dirty="0"/>
              <a:t> x = y </a:t>
            </a:r>
            <a:endParaRPr lang="fr-FR" b="1" dirty="0"/>
          </a:p>
          <a:p>
            <a:r>
              <a:rPr lang="fr-FR" b="1" dirty="0">
                <a:solidFill>
                  <a:srgbClr val="FF0000"/>
                </a:solidFill>
              </a:rPr>
              <a:t>Transitive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		</a:t>
            </a:r>
            <a:r>
              <a:rPr lang="fr-FR" dirty="0">
                <a:sym typeface="Symbol" pitchFamily="18" charset="2"/>
              </a:rPr>
              <a:t></a:t>
            </a:r>
            <a:r>
              <a:rPr lang="fr-FR" dirty="0"/>
              <a:t>(x, y, z) </a:t>
            </a:r>
            <a:r>
              <a:rPr lang="fr-FR" dirty="0">
                <a:sym typeface="Symbol" pitchFamily="18" charset="2"/>
              </a:rPr>
              <a:t></a:t>
            </a:r>
            <a:r>
              <a:rPr lang="fr-FR" dirty="0"/>
              <a:t> E</a:t>
            </a:r>
            <a:r>
              <a:rPr lang="fr-FR" baseline="30000" dirty="0"/>
              <a:t>3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				(x </a:t>
            </a:r>
            <a:r>
              <a:rPr lang="fr-FR" i="1" dirty="0"/>
              <a:t>R </a:t>
            </a:r>
            <a:r>
              <a:rPr lang="fr-FR" dirty="0"/>
              <a:t>y)  </a:t>
            </a:r>
            <a:r>
              <a:rPr lang="fr-FR" dirty="0">
                <a:sym typeface="Symbol" pitchFamily="18" charset="2"/>
              </a:rPr>
              <a:t></a:t>
            </a:r>
            <a:r>
              <a:rPr lang="fr-FR" dirty="0"/>
              <a:t>  (y </a:t>
            </a:r>
            <a:r>
              <a:rPr lang="fr-FR" i="1" dirty="0"/>
              <a:t>R </a:t>
            </a:r>
            <a:r>
              <a:rPr lang="fr-FR" dirty="0"/>
              <a:t>z)  </a:t>
            </a:r>
            <a:r>
              <a:rPr lang="fr-FR" dirty="0">
                <a:sym typeface="Symbol" pitchFamily="18" charset="2"/>
              </a:rPr>
              <a:t></a:t>
            </a:r>
            <a:r>
              <a:rPr lang="fr-FR" dirty="0"/>
              <a:t> x </a:t>
            </a:r>
            <a:r>
              <a:rPr lang="fr-FR" i="1" dirty="0"/>
              <a:t>R</a:t>
            </a:r>
            <a:r>
              <a:rPr lang="fr-FR" dirty="0"/>
              <a:t> z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8F91F7-D611-46DC-B9FD-688652243E80}" type="slidenum">
              <a:rPr lang="fr-FR"/>
              <a:pPr/>
              <a:t>21</a:t>
            </a:fld>
            <a:endParaRPr lang="fr-FR"/>
          </a:p>
        </p:txBody>
      </p:sp>
      <p:sp>
        <p:nvSpPr>
          <p:cNvPr id="3727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68338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</a:rPr>
              <a:t>Relation d'équivalence</a:t>
            </a:r>
          </a:p>
        </p:txBody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25538"/>
            <a:ext cx="8713788" cy="5327650"/>
          </a:xfrm>
        </p:spPr>
        <p:txBody>
          <a:bodyPr/>
          <a:lstStyle/>
          <a:p>
            <a:r>
              <a:rPr lang="fr-FR" sz="2000" dirty="0"/>
              <a:t>Dans un ensemble E, on appelle ainsi une </a:t>
            </a:r>
            <a:r>
              <a:rPr lang="fr-FR" sz="2000" dirty="0">
                <a:hlinkClick r:id="rId3"/>
              </a:rPr>
              <a:t>relation binaire</a:t>
            </a:r>
            <a:r>
              <a:rPr lang="fr-FR" sz="2000" dirty="0"/>
              <a:t>, notée ici  </a:t>
            </a:r>
            <a:r>
              <a:rPr lang="fr-FR" sz="2000" i="1" dirty="0"/>
              <a:t>R</a:t>
            </a:r>
            <a:r>
              <a:rPr lang="fr-FR" sz="2000" dirty="0"/>
              <a:t>, à la fois : </a:t>
            </a:r>
            <a:r>
              <a:rPr lang="fr-FR" sz="2000" dirty="0">
                <a:solidFill>
                  <a:srgbClr val="FF0000"/>
                </a:solidFill>
              </a:rPr>
              <a:t>réflexive, symétrique et transitive.</a:t>
            </a:r>
            <a:r>
              <a:rPr lang="fr-FR" sz="2000" dirty="0"/>
              <a:t> </a:t>
            </a:r>
          </a:p>
          <a:p>
            <a:r>
              <a:rPr lang="fr-FR" sz="2000" dirty="0"/>
              <a:t>L'ensemble des classes d'équivalence forme une </a:t>
            </a:r>
            <a:r>
              <a:rPr lang="fr-FR" sz="2000" i="1" dirty="0">
                <a:solidFill>
                  <a:srgbClr val="FF0000"/>
                </a:solidFill>
              </a:rPr>
              <a:t>partition</a:t>
            </a:r>
            <a:r>
              <a:rPr lang="fr-FR" sz="2000" dirty="0">
                <a:solidFill>
                  <a:srgbClr val="FF0000"/>
                </a:solidFill>
              </a:rPr>
              <a:t> de E</a:t>
            </a:r>
            <a:r>
              <a:rPr lang="fr-FR" sz="2000" dirty="0"/>
              <a:t> : la réunion des classes est E tout entier </a:t>
            </a:r>
            <a:br>
              <a:rPr lang="fr-FR" sz="2000" dirty="0"/>
            </a:br>
            <a:r>
              <a:rPr lang="fr-FR" sz="2000" dirty="0"/>
              <a:t>et l'intersection de deux classes distinctes est vide.</a:t>
            </a:r>
          </a:p>
          <a:p>
            <a:r>
              <a:rPr lang="fr-FR" sz="2000" dirty="0"/>
              <a:t>L'ensemble des classes d'équivalence est appelé </a:t>
            </a:r>
            <a:r>
              <a:rPr lang="fr-FR" sz="2000" b="1" i="1" dirty="0">
                <a:solidFill>
                  <a:srgbClr val="FF0000"/>
                </a:solidFill>
              </a:rPr>
              <a:t>ensemble quotient</a:t>
            </a:r>
            <a:r>
              <a:rPr lang="fr-FR" sz="2000" dirty="0"/>
              <a:t> de E par la relation </a:t>
            </a:r>
            <a:r>
              <a:rPr lang="fr-FR" sz="2000" i="1" dirty="0"/>
              <a:t>R</a:t>
            </a:r>
            <a:r>
              <a:rPr lang="fr-FR" sz="2000" dirty="0"/>
              <a:t> et est souvent noté </a:t>
            </a:r>
            <a:r>
              <a:rPr lang="fr-FR" sz="2000" dirty="0">
                <a:solidFill>
                  <a:srgbClr val="FF0000"/>
                </a:solidFill>
              </a:rPr>
              <a:t>E/</a:t>
            </a:r>
            <a:r>
              <a:rPr lang="fr-FR" sz="2000" i="1" dirty="0">
                <a:solidFill>
                  <a:srgbClr val="FF0000"/>
                </a:solidFill>
              </a:rPr>
              <a:t>R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. </a:t>
            </a:r>
          </a:p>
          <a:p>
            <a:r>
              <a:rPr lang="fr-FR" sz="2000" u="sng" dirty="0">
                <a:solidFill>
                  <a:srgbClr val="0000CC"/>
                </a:solidFill>
              </a:rPr>
              <a:t>EXEMPLES :</a:t>
            </a:r>
            <a:r>
              <a:rPr lang="fr-FR" sz="2000" dirty="0"/>
              <a:t> </a:t>
            </a:r>
          </a:p>
          <a:p>
            <a:r>
              <a:rPr lang="fr-FR" sz="2000" dirty="0"/>
              <a:t>Le parallélisme sur un ensemble de droites (dans un plan) est une relation d'équivalence. </a:t>
            </a:r>
          </a:p>
          <a:p>
            <a:r>
              <a:rPr lang="fr-FR" sz="2000" dirty="0"/>
              <a:t>Si f est une application d'un ensemble </a:t>
            </a:r>
            <a:r>
              <a:rPr lang="fr-FR" sz="2000" b="1" i="1" dirty="0"/>
              <a:t>E</a:t>
            </a:r>
            <a:r>
              <a:rPr lang="fr-FR" sz="2000" dirty="0"/>
              <a:t> dans un ensemble </a:t>
            </a:r>
            <a:r>
              <a:rPr lang="fr-FR" sz="2000" b="1" i="1" dirty="0"/>
              <a:t>F</a:t>
            </a:r>
            <a:r>
              <a:rPr lang="fr-FR" sz="2000" dirty="0"/>
              <a:t>, alors la relation R définie par:  </a:t>
            </a:r>
            <a:br>
              <a:rPr lang="fr-FR" sz="2000" dirty="0"/>
            </a:br>
            <a:r>
              <a:rPr lang="fr-FR" sz="2000" dirty="0"/>
              <a:t>		</a:t>
            </a:r>
            <a:r>
              <a:rPr lang="fr-FR" sz="2000" dirty="0">
                <a:sym typeface="Symbol" pitchFamily="18" charset="2"/>
              </a:rPr>
              <a:t></a:t>
            </a:r>
            <a:r>
              <a:rPr lang="fr-FR" sz="2000" dirty="0"/>
              <a:t>(</a:t>
            </a:r>
            <a:r>
              <a:rPr lang="fr-FR" sz="2000" dirty="0" err="1"/>
              <a:t>x,y</a:t>
            </a:r>
            <a:r>
              <a:rPr lang="fr-FR" sz="2000" dirty="0"/>
              <a:t>) </a:t>
            </a:r>
            <a:r>
              <a:rPr lang="fr-FR" sz="2000" dirty="0">
                <a:sym typeface="Symbol" pitchFamily="18" charset="2"/>
              </a:rPr>
              <a:t></a:t>
            </a:r>
            <a:r>
              <a:rPr lang="fr-FR" sz="2000" dirty="0"/>
              <a:t> E</a:t>
            </a:r>
            <a:r>
              <a:rPr lang="fr-FR" sz="2000" baseline="30000" dirty="0"/>
              <a:t>2</a:t>
            </a:r>
            <a:r>
              <a:rPr lang="fr-FR" sz="2000" dirty="0"/>
              <a:t> , [x R y] </a:t>
            </a:r>
            <a:r>
              <a:rPr lang="fr-FR" sz="2000" dirty="0">
                <a:sym typeface="Symbol" pitchFamily="18" charset="2"/>
              </a:rPr>
              <a:t></a:t>
            </a:r>
            <a:r>
              <a:rPr lang="fr-FR" sz="2000" dirty="0"/>
              <a:t> [f(x) = f(y)] </a:t>
            </a:r>
            <a:br>
              <a:rPr lang="fr-FR" sz="2000" dirty="0"/>
            </a:br>
            <a:r>
              <a:rPr lang="fr-FR" sz="2000" dirty="0"/>
              <a:t>est une relation d'équivalence sur </a:t>
            </a:r>
            <a:r>
              <a:rPr lang="fr-FR" sz="2000" b="1" i="1" dirty="0"/>
              <a:t>E</a:t>
            </a:r>
            <a:r>
              <a:rPr lang="fr-FR" sz="2000" dirty="0"/>
              <a:t>. Ainsi toute application induit une relation d'équivalence sur </a:t>
            </a:r>
            <a:r>
              <a:rPr lang="fr-FR" sz="2000" dirty="0" smtClean="0"/>
              <a:t>son </a:t>
            </a:r>
            <a:r>
              <a:rPr lang="fr-FR" sz="2000" dirty="0"/>
              <a:t>ensemble de départ.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B1E551-084B-4793-AC73-3B0235AC6A2A}" type="slidenum">
              <a:rPr lang="fr-FR"/>
              <a:pPr/>
              <a:t>22</a:t>
            </a:fld>
            <a:endParaRPr lang="fr-FR"/>
          </a:p>
        </p:txBody>
      </p:sp>
      <p:sp>
        <p:nvSpPr>
          <p:cNvPr id="373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</a:rPr>
              <a:t>Relation d'ordre</a:t>
            </a:r>
            <a:r>
              <a:rPr lang="fr-FR" sz="4000"/>
              <a:t> </a:t>
            </a:r>
            <a:r>
              <a:rPr lang="fr-FR" sz="2800"/>
              <a:t>dans un ensemble E</a:t>
            </a:r>
          </a:p>
        </p:txBody>
      </p:sp>
      <p:sp>
        <p:nvSpPr>
          <p:cNvPr id="373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052513"/>
            <a:ext cx="8785225" cy="5616575"/>
          </a:xfrm>
        </p:spPr>
        <p:txBody>
          <a:bodyPr/>
          <a:lstStyle/>
          <a:p>
            <a:r>
              <a:rPr lang="fr-FR" sz="2400" b="1" dirty="0"/>
              <a:t>relation d'ordre</a:t>
            </a:r>
            <a:r>
              <a:rPr lang="fr-FR" sz="2400" dirty="0"/>
              <a:t> = Une relation binaire </a:t>
            </a:r>
            <a:r>
              <a:rPr lang="fr-FR" sz="2400" i="1" dirty="0"/>
              <a:t>R</a:t>
            </a:r>
            <a:r>
              <a:rPr lang="fr-FR" sz="2400" dirty="0"/>
              <a:t>  </a:t>
            </a:r>
            <a:r>
              <a:rPr lang="fr-FR" sz="2400" b="1" dirty="0">
                <a:solidFill>
                  <a:srgbClr val="FF0000"/>
                </a:solidFill>
              </a:rPr>
              <a:t>réflexive</a:t>
            </a:r>
            <a:r>
              <a:rPr lang="fr-FR" sz="2400" dirty="0"/>
              <a:t>, </a:t>
            </a:r>
            <a:r>
              <a:rPr lang="fr-FR" sz="2400" b="1" dirty="0">
                <a:solidFill>
                  <a:srgbClr val="FF0000"/>
                </a:solidFill>
              </a:rPr>
              <a:t>antisymétrique</a:t>
            </a:r>
            <a:r>
              <a:rPr lang="fr-FR" sz="2400" dirty="0"/>
              <a:t> et </a:t>
            </a:r>
            <a:r>
              <a:rPr lang="fr-FR" sz="2400" b="1" dirty="0" smtClean="0">
                <a:solidFill>
                  <a:srgbClr val="FF0000"/>
                </a:solidFill>
              </a:rPr>
              <a:t>transitive  </a:t>
            </a:r>
            <a:endParaRPr lang="fr-FR" sz="2400" b="1" dirty="0">
              <a:solidFill>
                <a:srgbClr val="FF0000"/>
              </a:solidFill>
            </a:endParaRPr>
          </a:p>
          <a:p>
            <a:r>
              <a:rPr lang="fr-FR" sz="2400" dirty="0"/>
              <a:t>Deux éléments x et y sont </a:t>
            </a:r>
            <a:r>
              <a:rPr lang="fr-FR" sz="2400" b="1" dirty="0">
                <a:solidFill>
                  <a:srgbClr val="FF0000"/>
                </a:solidFill>
              </a:rPr>
              <a:t>comparables</a:t>
            </a:r>
            <a:r>
              <a:rPr lang="fr-FR" sz="2400" dirty="0"/>
              <a:t> pour la relation </a:t>
            </a:r>
            <a:r>
              <a:rPr lang="fr-FR" sz="2400" i="1" dirty="0"/>
              <a:t>R</a:t>
            </a:r>
            <a:r>
              <a:rPr lang="fr-FR" sz="2400" dirty="0"/>
              <a:t>  si et seulement si : </a:t>
            </a:r>
            <a:r>
              <a:rPr lang="fr-FR" sz="2400" dirty="0" smtClean="0"/>
              <a:t> 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			</a:t>
            </a:r>
            <a:r>
              <a:rPr lang="fr-FR" sz="2800" dirty="0"/>
              <a:t>(x </a:t>
            </a:r>
            <a:r>
              <a:rPr lang="fr-FR" sz="2800" i="1" dirty="0"/>
              <a:t>R </a:t>
            </a:r>
            <a:r>
              <a:rPr lang="fr-FR" sz="2800" dirty="0"/>
              <a:t>y)  ν  (y </a:t>
            </a:r>
            <a:r>
              <a:rPr lang="fr-FR" sz="2800" i="1" dirty="0"/>
              <a:t>R </a:t>
            </a:r>
            <a:r>
              <a:rPr lang="fr-FR" sz="2800" dirty="0"/>
              <a:t>x)   = vraie </a:t>
            </a:r>
            <a:r>
              <a:rPr lang="fr-FR" sz="2800" dirty="0" smtClean="0"/>
              <a:t> </a:t>
            </a:r>
            <a:endParaRPr lang="fr-FR" sz="2800" dirty="0"/>
          </a:p>
          <a:p>
            <a:r>
              <a:rPr lang="fr-FR" sz="2400" i="1" dirty="0"/>
              <a:t>R</a:t>
            </a:r>
            <a:r>
              <a:rPr lang="fr-FR" sz="2400" dirty="0"/>
              <a:t>  est dite </a:t>
            </a:r>
            <a:r>
              <a:rPr lang="fr-FR" sz="2400" b="1" dirty="0">
                <a:solidFill>
                  <a:srgbClr val="FF0000"/>
                </a:solidFill>
              </a:rPr>
              <a:t>totale</a:t>
            </a:r>
            <a:r>
              <a:rPr lang="fr-FR" sz="2400" dirty="0"/>
              <a:t> dans l'ensemble E si </a:t>
            </a:r>
            <a:r>
              <a:rPr lang="fr-FR" sz="2400" dirty="0">
                <a:solidFill>
                  <a:schemeClr val="accent1"/>
                </a:solidFill>
              </a:rPr>
              <a:t>et seulement si</a:t>
            </a:r>
            <a:r>
              <a:rPr lang="fr-FR" sz="2400" dirty="0"/>
              <a:t> </a:t>
            </a:r>
            <a:r>
              <a:rPr lang="fr-FR" sz="2400" b="1" dirty="0">
                <a:solidFill>
                  <a:srgbClr val="FF0000"/>
                </a:solidFill>
              </a:rPr>
              <a:t>tous</a:t>
            </a:r>
            <a:r>
              <a:rPr lang="fr-FR" sz="2400" dirty="0">
                <a:solidFill>
                  <a:srgbClr val="FF0000"/>
                </a:solidFill>
              </a:rPr>
              <a:t> les éléments de E sont comparables</a:t>
            </a:r>
            <a:r>
              <a:rPr lang="fr-FR" sz="2400" dirty="0" smtClean="0">
                <a:solidFill>
                  <a:srgbClr val="FF0000"/>
                </a:solidFill>
              </a:rPr>
              <a:t>. </a:t>
            </a:r>
            <a:r>
              <a:rPr lang="fr-FR" sz="2400" dirty="0">
                <a:solidFill>
                  <a:srgbClr val="FF0000"/>
                </a:solidFill>
              </a:rPr>
              <a:t/>
            </a:r>
            <a:br>
              <a:rPr lang="fr-FR" sz="2400" dirty="0">
                <a:solidFill>
                  <a:srgbClr val="FF0000"/>
                </a:solidFill>
              </a:rPr>
            </a:br>
            <a:r>
              <a:rPr lang="fr-FR" sz="2400" dirty="0"/>
              <a:t> L'ensemble E est alors totalement ordonné par </a:t>
            </a:r>
            <a:r>
              <a:rPr lang="fr-FR" sz="2400" i="1" dirty="0"/>
              <a:t>R </a:t>
            </a:r>
            <a:r>
              <a:rPr lang="fr-FR" sz="2400" dirty="0"/>
              <a:t>. </a:t>
            </a:r>
            <a:r>
              <a:rPr lang="fr-FR" sz="2400" dirty="0" smtClean="0"/>
              <a:t> </a:t>
            </a:r>
            <a:endParaRPr lang="fr-FR" sz="2400" dirty="0"/>
          </a:p>
          <a:p>
            <a:pPr algn="justLow"/>
            <a:r>
              <a:rPr lang="fr-FR" sz="2400" dirty="0"/>
              <a:t>Une relation binaire </a:t>
            </a:r>
            <a:r>
              <a:rPr lang="fr-FR" sz="2400" i="1" dirty="0"/>
              <a:t>R</a:t>
            </a:r>
            <a:r>
              <a:rPr lang="fr-FR" sz="2400" dirty="0"/>
              <a:t>  </a:t>
            </a:r>
            <a:r>
              <a:rPr lang="fr-FR" sz="2400" dirty="0">
                <a:solidFill>
                  <a:srgbClr val="FF0000"/>
                </a:solidFill>
              </a:rPr>
              <a:t>antiréflexive</a:t>
            </a:r>
            <a:r>
              <a:rPr lang="fr-FR" sz="2400" dirty="0"/>
              <a:t>, </a:t>
            </a:r>
            <a:r>
              <a:rPr lang="fr-FR" sz="2400" dirty="0">
                <a:solidFill>
                  <a:srgbClr val="FF0000"/>
                </a:solidFill>
              </a:rPr>
              <a:t>antisymétrique</a:t>
            </a:r>
            <a:r>
              <a:rPr lang="fr-FR" sz="2400" dirty="0"/>
              <a:t> et </a:t>
            </a:r>
            <a:r>
              <a:rPr lang="fr-FR" sz="2400" dirty="0">
                <a:solidFill>
                  <a:srgbClr val="FF0000"/>
                </a:solidFill>
              </a:rPr>
              <a:t>transitive</a:t>
            </a:r>
            <a:r>
              <a:rPr lang="fr-FR" sz="2400" dirty="0"/>
              <a:t> dans l'ensemble E est appelée </a:t>
            </a:r>
            <a:r>
              <a:rPr lang="fr-FR" sz="2400" b="1" dirty="0">
                <a:solidFill>
                  <a:srgbClr val="FF0000"/>
                </a:solidFill>
              </a:rPr>
              <a:t>relation d'ordre strict</a:t>
            </a:r>
            <a:r>
              <a:rPr lang="fr-FR" sz="2400" dirty="0"/>
              <a:t> dans l'ensemble E . </a:t>
            </a:r>
            <a:r>
              <a:rPr lang="fr-FR" sz="2400" dirty="0" smtClean="0"/>
              <a:t> 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3F0640-BD0D-4A70-AC7A-DDDEB8A8AFF6}" type="slidenum">
              <a:rPr lang="fr-FR"/>
              <a:pPr/>
              <a:t>23</a:t>
            </a:fld>
            <a:endParaRPr lang="fr-FR"/>
          </a:p>
        </p:txBody>
      </p:sp>
      <p:sp>
        <p:nvSpPr>
          <p:cNvPr id="374790" name="WordArt 6"/>
          <p:cNvSpPr>
            <a:spLocks noChangeArrowheads="1" noChangeShapeType="1" noTextEdit="1"/>
          </p:cNvSpPr>
          <p:nvPr/>
        </p:nvSpPr>
        <p:spPr bwMode="auto">
          <a:xfrm>
            <a:off x="1763713" y="1700213"/>
            <a:ext cx="5688012" cy="338455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fr-FR" sz="3600" spc="180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Fin</a:t>
            </a:r>
          </a:p>
          <a:p>
            <a:pPr algn="ctr"/>
            <a:r>
              <a:rPr lang="fr-FR" sz="3600" spc="180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Chapitre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659</TotalTime>
  <Words>870</Words>
  <Application>Microsoft Office PowerPoint</Application>
  <PresentationFormat>Affichage à l'écran (4:3)</PresentationFormat>
  <Paragraphs>177</Paragraphs>
  <Slides>23</Slides>
  <Notes>23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Pixel</vt:lpstr>
      <vt:lpstr>Diapositive 1</vt:lpstr>
      <vt:lpstr>Introduction </vt:lpstr>
      <vt:lpstr>Diapositive 3</vt:lpstr>
      <vt:lpstr>Diapositive 4</vt:lpstr>
      <vt:lpstr>un ordinateur ne comprend que son langage machine.  il est nécessaire d'utiliser un interprète ou bien un compilateur.  Pour communiquer avec des langages plus évolués</vt:lpstr>
      <vt:lpstr>Analyse en trois étapes: </vt:lpstr>
      <vt:lpstr>Exemple: </vt:lpstr>
      <vt:lpstr>Analyse syntaxique</vt:lpstr>
      <vt:lpstr>Analyse sémantique:</vt:lpstr>
      <vt:lpstr>Diapositive 10</vt:lpstr>
      <vt:lpstr>Diapositive 11</vt:lpstr>
      <vt:lpstr>Ensemble = collection d'objets </vt:lpstr>
      <vt:lpstr>(M,*) est un MAGMA  si :  M est un ensemble avec une loi interne  *. </vt:lpstr>
      <vt:lpstr>semi groupe: </vt:lpstr>
      <vt:lpstr>Diapositive 15</vt:lpstr>
      <vt:lpstr>Homomorphisme: </vt:lpstr>
      <vt:lpstr>Exemple </vt:lpstr>
      <vt:lpstr>Exemple 2:  </vt:lpstr>
      <vt:lpstr>Diapositive 19</vt:lpstr>
      <vt:lpstr>Une relation binaire  R  dans l'ensemble E  peut être :</vt:lpstr>
      <vt:lpstr>Relation d'équivalence</vt:lpstr>
      <vt:lpstr>Relation d'ordre dans un ensemble E</vt:lpstr>
      <vt:lpstr>Diapositive 23</vt:lpstr>
    </vt:vector>
  </TitlesOfParts>
  <Company>ABBAS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ABBAS</dc:creator>
  <cp:lastModifiedBy>Mehemmel Abbas</cp:lastModifiedBy>
  <cp:revision>48</cp:revision>
  <dcterms:created xsi:type="dcterms:W3CDTF">2005-10-07T20:53:41Z</dcterms:created>
  <dcterms:modified xsi:type="dcterms:W3CDTF">2007-12-09T20:26:42Z</dcterms:modified>
</cp:coreProperties>
</file>