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>
  <p:sldMasterIdLst>
    <p:sldMasterId id="2147483735" r:id="rId1"/>
  </p:sldMasterIdLst>
  <p:notesMasterIdLst>
    <p:notesMasterId r:id="rId29"/>
  </p:notesMasterIdLst>
  <p:sldIdLst>
    <p:sldId id="295" r:id="rId2"/>
    <p:sldId id="293" r:id="rId3"/>
    <p:sldId id="258" r:id="rId4"/>
    <p:sldId id="294" r:id="rId5"/>
    <p:sldId id="274" r:id="rId6"/>
    <p:sldId id="262" r:id="rId7"/>
    <p:sldId id="263" r:id="rId8"/>
    <p:sldId id="265" r:id="rId9"/>
    <p:sldId id="266" r:id="rId10"/>
    <p:sldId id="267" r:id="rId11"/>
    <p:sldId id="268" r:id="rId12"/>
    <p:sldId id="287" r:id="rId13"/>
    <p:sldId id="288" r:id="rId14"/>
    <p:sldId id="270" r:id="rId15"/>
    <p:sldId id="290" r:id="rId16"/>
    <p:sldId id="289" r:id="rId17"/>
    <p:sldId id="278" r:id="rId18"/>
    <p:sldId id="296" r:id="rId19"/>
    <p:sldId id="297" r:id="rId20"/>
    <p:sldId id="298" r:id="rId21"/>
    <p:sldId id="299" r:id="rId22"/>
    <p:sldId id="300" r:id="rId23"/>
    <p:sldId id="302" r:id="rId24"/>
    <p:sldId id="303" r:id="rId25"/>
    <p:sldId id="304" r:id="rId26"/>
    <p:sldId id="306" r:id="rId27"/>
    <p:sldId id="305" r:id="rId28"/>
  </p:sldIdLst>
  <p:sldSz cx="9144000" cy="6858000" type="screen4x3"/>
  <p:notesSz cx="9144000" cy="6858000"/>
  <p:embeddedFontLst>
    <p:embeddedFont>
      <p:font typeface="Consolas" pitchFamily="49" charset="0"/>
      <p:regular r:id="rId30"/>
      <p:bold r:id="rId31"/>
      <p:italic r:id="rId32"/>
      <p:boldItalic r:id="rId33"/>
    </p:embeddedFont>
    <p:embeddedFont>
      <p:font typeface="Corbel" pitchFamily="34" charset="0"/>
      <p:regular r:id="rId34"/>
      <p:bold r:id="rId35"/>
      <p:italic r:id="rId36"/>
      <p:boldItalic r:id="rId37"/>
    </p:embeddedFont>
    <p:embeddedFont>
      <p:font typeface="Wingdings 2" pitchFamily="18" charset="2"/>
      <p:regular r:id="rId38"/>
    </p:embeddedFont>
    <p:embeddedFont>
      <p:font typeface="Wingdings 3" pitchFamily="18" charset="2"/>
      <p:regular r:id="rId39"/>
    </p:embeddedFont>
    <p:embeddedFont>
      <p:font typeface="Calibri" pitchFamily="34" charset="0"/>
      <p:regular r:id="rId40"/>
      <p:bold r:id="rId41"/>
      <p:italic r:id="rId42"/>
      <p:boldItalic r:id="rId43"/>
    </p:embeddedFont>
    <p:embeddedFont>
      <p:font typeface="Comic Sans MS" pitchFamily="66" charset="0"/>
      <p:regular r:id="rId44"/>
      <p:bold r:id="rId45"/>
    </p:embeddedFont>
  </p:embeddedFontLst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</p:showPr>
  <p:clrMru>
    <a:srgbClr val="FFFF66"/>
    <a:srgbClr val="B4A8D0"/>
    <a:srgbClr val="009900"/>
    <a:srgbClr val="FFFFFF"/>
    <a:srgbClr val="FF0000"/>
    <a:srgbClr val="0033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80" d="100"/>
          <a:sy n="80" d="100"/>
        </p:scale>
        <p:origin x="-216" y="3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5.fntdata"/><Relationship Id="rId42" Type="http://schemas.openxmlformats.org/officeDocument/2006/relationships/font" Target="fonts/font13.fntdata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4.fntdata"/><Relationship Id="rId38" Type="http://schemas.openxmlformats.org/officeDocument/2006/relationships/font" Target="fonts/font9.fntdata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41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3.fntdata"/><Relationship Id="rId37" Type="http://schemas.openxmlformats.org/officeDocument/2006/relationships/font" Target="fonts/font8.fntdata"/><Relationship Id="rId40" Type="http://schemas.openxmlformats.org/officeDocument/2006/relationships/font" Target="fonts/font11.fntdata"/><Relationship Id="rId45" Type="http://schemas.openxmlformats.org/officeDocument/2006/relationships/font" Target="fonts/font1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7.fntdata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2.fntdata"/><Relationship Id="rId44" Type="http://schemas.openxmlformats.org/officeDocument/2006/relationships/font" Target="fonts/font1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1.fntdata"/><Relationship Id="rId35" Type="http://schemas.openxmlformats.org/officeDocument/2006/relationships/font" Target="fonts/font6.fntdata"/><Relationship Id="rId43" Type="http://schemas.openxmlformats.org/officeDocument/2006/relationships/font" Target="fonts/font14.fntdata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74185323-39A7-47B2-843F-3F48950F2D7C}" type="datetimeFigureOut">
              <a:rPr lang="fr-FR"/>
              <a:pPr>
                <a:defRPr/>
              </a:pPr>
              <a:t>06/11/2013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32449242-C9B1-4FD8-B68B-A4BCF6C7261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fr-FR" smtClean="0"/>
          </a:p>
        </p:txBody>
      </p:sp>
      <p:sp>
        <p:nvSpPr>
          <p:cNvPr id="36868" name="Espace réservé de l'en-tête 3"/>
          <p:cNvSpPr>
            <a:spLocks noGrp="1"/>
          </p:cNvSpPr>
          <p:nvPr>
            <p:ph type="hdr" sz="quarter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fr-FR" smtClean="0"/>
              <a:t>SOCIAL  NETWORK</a:t>
            </a:r>
          </a:p>
        </p:txBody>
      </p:sp>
      <p:sp>
        <p:nvSpPr>
          <p:cNvPr id="36869" name="Espace réservé du numéro de diapositive 4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EB1EE42-72E8-417A-A065-0E8BF91EC84D}" type="slidenum">
              <a:rPr lang="fr-FR" smtClean="0"/>
              <a:pPr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378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BC335F7-CED2-431E-94D0-29654FF9FDE9}" type="slidenum">
              <a:rPr lang="fr-FR" smtClean="0"/>
              <a:pPr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389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D8E676F-B080-44D5-8A64-9F170B00CAC3}" type="slidenum">
              <a:rPr lang="fr-FR" smtClean="0"/>
              <a:pPr/>
              <a:t>3</a:t>
            </a:fld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3994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F248B20-A8D1-45C9-85EF-B5CECE172D45}" type="slidenum">
              <a:rPr lang="fr-FR" smtClean="0"/>
              <a:pPr/>
              <a:t>4</a:t>
            </a:fld>
            <a:endParaRPr lang="fr-FR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4096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F80F4CC-DB80-434A-A4E7-F30F875915BC}" type="slidenum">
              <a:rPr lang="fr-FR" smtClean="0"/>
              <a:pPr/>
              <a:t>5</a:t>
            </a:fld>
            <a:endParaRPr lang="fr-FR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4198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DBC67E2-70C4-44E8-B8AC-688B1D121153}" type="slidenum">
              <a:rPr lang="fr-FR" smtClean="0"/>
              <a:pPr/>
              <a:t>6</a:t>
            </a:fld>
            <a:endParaRPr lang="fr-FR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4301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B82FF19-4515-402D-955A-E8F7AAB7E902}" type="slidenum">
              <a:rPr lang="fr-FR" smtClean="0"/>
              <a:pPr/>
              <a:t>7</a:t>
            </a:fld>
            <a:endParaRPr lang="fr-FR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4403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5AD5613-887E-4566-93C2-2BA9A7DB7671}" type="slidenum">
              <a:rPr lang="fr-FR" smtClean="0"/>
              <a:pPr/>
              <a:t>8</a:t>
            </a:fld>
            <a:endParaRPr lang="fr-FR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4506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C6B2EA9-4A5D-4524-AEBA-C4E5BB057DC3}" type="slidenum">
              <a:rPr lang="fr-FR" smtClean="0"/>
              <a:pPr/>
              <a:t>9</a:t>
            </a:fld>
            <a:endParaRPr lang="fr-FR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4608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3B7D0EB-04B1-4F62-8128-9539CC258E94}" type="slidenum">
              <a:rPr lang="fr-FR" smtClean="0"/>
              <a:pPr/>
              <a:t>10</a:t>
            </a:fld>
            <a:endParaRPr lang="fr-FR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4710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7F4C86E-FB85-4BEC-B8EE-5D0EAB8F2919}" type="slidenum">
              <a:rPr lang="fr-FR" smtClean="0"/>
              <a:pPr/>
              <a:t>11</a:t>
            </a:fld>
            <a:endParaRPr lang="fr-FR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4813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A2B8FC1-4C18-451D-B9E9-86FB241DF97A}" type="slidenum">
              <a:rPr lang="fr-FR" smtClean="0"/>
              <a:pPr/>
              <a:t>12</a:t>
            </a:fld>
            <a:endParaRPr lang="fr-FR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4915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9EF3924-73DB-4959-B844-FC650E024551}" type="slidenum">
              <a:rPr lang="fr-FR" smtClean="0"/>
              <a:pPr/>
              <a:t>13</a:t>
            </a:fld>
            <a:endParaRPr lang="fr-FR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5018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D200C0B-6A60-4319-AC81-04BB160AC1B5}" type="slidenum">
              <a:rPr lang="fr-FR" smtClean="0"/>
              <a:pPr/>
              <a:t>14</a:t>
            </a:fld>
            <a:endParaRPr lang="fr-FR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5120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1260C30-BD50-4F3A-8136-AB3C1FE1467B}" type="slidenum">
              <a:rPr lang="fr-FR" smtClean="0"/>
              <a:pPr/>
              <a:t>15</a:t>
            </a:fld>
            <a:endParaRPr lang="fr-FR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5222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87C2780-8AD5-4C94-9F4A-5F4FAB3BBF69}" type="slidenum">
              <a:rPr lang="fr-FR" smtClean="0"/>
              <a:pPr/>
              <a:t>16</a:t>
            </a:fld>
            <a:endParaRPr lang="fr-FR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5325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122AABC-BF18-4934-929D-4250B73F8370}" type="slidenum">
              <a:rPr lang="fr-FR" smtClean="0"/>
              <a:pPr/>
              <a:t>17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365125" cy="6854825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309563" y="681038"/>
            <a:ext cx="46037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268288" y="681038"/>
            <a:ext cx="2857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249238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222250" y="681038"/>
            <a:ext cx="7938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255588" y="5046663"/>
            <a:ext cx="73025" cy="16922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255588" y="4797425"/>
            <a:ext cx="73025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255588" y="4637088"/>
            <a:ext cx="73025" cy="13811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255588" y="4541838"/>
            <a:ext cx="73025" cy="746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fr-FR" smtClean="0"/>
              <a:t>Cliquez pour modifier le style des sous-titres du masque</a:t>
            </a:r>
            <a:endParaRPr lang="en-US"/>
          </a:p>
        </p:txBody>
      </p:sp>
      <p:sp>
        <p:nvSpPr>
          <p:cNvPr id="15" name="Espace réservé de la date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fr-FR"/>
          </a:p>
        </p:txBody>
      </p:sp>
      <p:sp>
        <p:nvSpPr>
          <p:cNvPr id="16" name="Espace réservé du pied de page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fr-FR"/>
          </a:p>
        </p:txBody>
      </p:sp>
      <p:sp>
        <p:nvSpPr>
          <p:cNvPr id="17" name="Espace réservé du numéro de diapositive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6ADDC02-A125-4107-A84D-EECD64F3CD3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B3007C-B399-4248-907C-BB1E658C0CBB}" type="datetimeFigureOut">
              <a:rPr lang="fr-FR"/>
              <a:pPr>
                <a:defRPr/>
              </a:pPr>
              <a:t>06/11/2013</a:t>
            </a:fld>
            <a:endParaRPr lang="fr-FR"/>
          </a:p>
        </p:txBody>
      </p:sp>
      <p:sp>
        <p:nvSpPr>
          <p:cNvPr id="5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636AB1-DECD-44F4-A8D6-B997F2CBAA3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rme libre 3"/>
          <p:cNvSpPr>
            <a:spLocks/>
          </p:cNvSpPr>
          <p:nvPr/>
        </p:nvSpPr>
        <p:spPr bwMode="auto">
          <a:xfrm>
            <a:off x="4829175" y="1073150"/>
            <a:ext cx="4321175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Forme libre 4"/>
          <p:cNvSpPr>
            <a:spLocks/>
          </p:cNvSpPr>
          <p:nvPr/>
        </p:nvSpPr>
        <p:spPr bwMode="auto">
          <a:xfrm>
            <a:off x="374650" y="0"/>
            <a:ext cx="5513388" cy="661511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Forme libre 5"/>
          <p:cNvSpPr>
            <a:spLocks/>
          </p:cNvSpPr>
          <p:nvPr/>
        </p:nvSpPr>
        <p:spPr bwMode="auto">
          <a:xfrm rot="5236414">
            <a:off x="4461669" y="1483519"/>
            <a:ext cx="4114800" cy="1189038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Forme libre 6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8" name="Forme libre 7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9" name="Forme libre 8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0" name="Forme libre 9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1" name="Forme libre 10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2" name="Forme libre 11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3" name="Forme libre 12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4" name="Forme libre 13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5" name="Forme libre 14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6" name="Forme libre 15"/>
          <p:cNvSpPr>
            <a:spLocks/>
          </p:cNvSpPr>
          <p:nvPr/>
        </p:nvSpPr>
        <p:spPr bwMode="auto">
          <a:xfrm>
            <a:off x="366713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7" name="Forme libre 16"/>
          <p:cNvSpPr>
            <a:spLocks/>
          </p:cNvSpPr>
          <p:nvPr/>
        </p:nvSpPr>
        <p:spPr bwMode="auto">
          <a:xfrm>
            <a:off x="366713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8" name="Forme libre 17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363538" y="401638"/>
            <a:ext cx="8504237" cy="887412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20" name="Rectangle 19"/>
          <p:cNvSpPr/>
          <p:nvPr/>
        </p:nvSpPr>
        <p:spPr>
          <a:xfrm flipH="1">
            <a:off x="371475" y="681038"/>
            <a:ext cx="26988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411163" y="681038"/>
            <a:ext cx="26987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447675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23" name="Rectangle 22"/>
          <p:cNvSpPr/>
          <p:nvPr/>
        </p:nvSpPr>
        <p:spPr>
          <a:xfrm flipH="1">
            <a:off x="476250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24" name="Rectangle 23"/>
          <p:cNvSpPr/>
          <p:nvPr/>
        </p:nvSpPr>
        <p:spPr>
          <a:xfrm>
            <a:off x="500063" y="681038"/>
            <a:ext cx="36512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bIns="0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2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E731AFC-491E-4480-9B66-FC3E1E0B8E64}" type="datetimeFigureOut">
              <a:rPr lang="fr-FR"/>
              <a:pPr>
                <a:defRPr/>
              </a:pPr>
              <a:t>06/11/2013</a:t>
            </a:fld>
            <a:endParaRPr lang="fr-FR"/>
          </a:p>
        </p:txBody>
      </p:sp>
      <p:sp>
        <p:nvSpPr>
          <p:cNvPr id="2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fr-FR"/>
          </a:p>
        </p:txBody>
      </p:sp>
      <p:sp>
        <p:nvSpPr>
          <p:cNvPr id="2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66001FF-38A4-47D6-825E-9B811B41237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74F2947-452B-4A0D-A01E-1491033A67F3}" type="datetimeFigureOut">
              <a:rPr lang="fr-FR"/>
              <a:pPr>
                <a:defRPr/>
              </a:pPr>
              <a:t>06/11/2013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A184871-BE78-4F58-9B60-EDF49A7993E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01638"/>
            <a:ext cx="8867775" cy="887412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7313" y="681038"/>
            <a:ext cx="46037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7625" y="681038"/>
            <a:ext cx="26988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28575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0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 flipH="1">
            <a:off x="149225" y="681038"/>
            <a:ext cx="2857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 flipH="1">
            <a:off x="188913" y="681038"/>
            <a:ext cx="2857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 flipH="1">
            <a:off x="227013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15" name="Rectangle 14"/>
          <p:cNvSpPr/>
          <p:nvPr/>
        </p:nvSpPr>
        <p:spPr>
          <a:xfrm flipH="1">
            <a:off x="255588" y="681038"/>
            <a:ext cx="7937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79400" y="681038"/>
            <a:ext cx="36513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/>
          <a:lstStyle>
            <a:lvl1pPr>
              <a:defRPr sz="4000"/>
            </a:lvl1pPr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1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FA0EDC3-C4B3-4ACA-BBA3-044F7A9B00AD}" type="datetimeFigureOut">
              <a:rPr lang="fr-FR"/>
              <a:pPr>
                <a:defRPr/>
              </a:pPr>
              <a:t>06/11/2013</a:t>
            </a:fld>
            <a:endParaRPr lang="fr-FR"/>
          </a:p>
        </p:txBody>
      </p:sp>
      <p:sp>
        <p:nvSpPr>
          <p:cNvPr id="1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fr-FR"/>
          </a:p>
        </p:txBody>
      </p:sp>
      <p:sp>
        <p:nvSpPr>
          <p:cNvPr id="1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6438D9F-6B0E-48E5-8474-39E3F586C77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68EF0C-37F7-4040-9B43-258662F70B59}" type="datetimeFigureOut">
              <a:rPr lang="fr-FR"/>
              <a:pPr>
                <a:defRPr/>
              </a:pPr>
              <a:t>06/11/2013</a:t>
            </a:fld>
            <a:endParaRPr lang="fr-FR"/>
          </a:p>
        </p:txBody>
      </p:sp>
      <p:sp>
        <p:nvSpPr>
          <p:cNvPr id="4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3DE16D-4B8B-4093-B7F3-2F91E29D35E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5B8C656-9762-4B1F-9A75-68D86D30E207}" type="datetimeFigureOut">
              <a:rPr lang="fr-FR"/>
              <a:pPr>
                <a:defRPr/>
              </a:pPr>
              <a:t>06/11/2013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0E86E7D-620D-4003-98A6-7B46A330607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451F7B-0C0F-45E0-9565-30E79B4A086E}" type="datetimeFigureOut">
              <a:rPr lang="fr-FR"/>
              <a:pPr>
                <a:defRPr/>
              </a:pPr>
              <a:t>06/11/2013</a:t>
            </a:fld>
            <a:endParaRPr lang="fr-FR"/>
          </a:p>
        </p:txBody>
      </p:sp>
      <p:sp>
        <p:nvSpPr>
          <p:cNvPr id="6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B41C29-5B31-4C61-863E-5EB6429E543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68300" y="0"/>
            <a:ext cx="8777288" cy="1878013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cxnSp>
        <p:nvCxnSpPr>
          <p:cNvPr id="6" name="Connecteur droit 5"/>
          <p:cNvCxnSpPr/>
          <p:nvPr/>
        </p:nvCxnSpPr>
        <p:spPr>
          <a:xfrm flipV="1">
            <a:off x="363538" y="1884363"/>
            <a:ext cx="8782050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7" name="Groupe 19"/>
          <p:cNvGrpSpPr>
            <a:grpSpLocks/>
          </p:cNvGrpSpPr>
          <p:nvPr/>
        </p:nvGrpSpPr>
        <p:grpSpPr bwMode="auto">
          <a:xfrm rot="5400000">
            <a:off x="8515351" y="1219200"/>
            <a:ext cx="131762" cy="128587"/>
            <a:chOff x="6668087" y="1297746"/>
            <a:chExt cx="161840" cy="156602"/>
          </a:xfrm>
        </p:grpSpPr>
        <p:cxnSp>
          <p:nvCxnSpPr>
            <p:cNvPr id="8" name="Connecteur droit 7"/>
            <p:cNvCxnSpPr/>
            <p:nvPr/>
          </p:nvCxnSpPr>
          <p:spPr>
            <a:xfrm rot="16200000">
              <a:off x="6663593" y="1292574"/>
              <a:ext cx="88935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Connecteur droit 8"/>
            <p:cNvCxnSpPr/>
            <p:nvPr/>
          </p:nvCxnSpPr>
          <p:spPr>
            <a:xfrm rot="16200000" flipV="1">
              <a:off x="6685198" y="1391515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Connecteur droit 9"/>
            <p:cNvCxnSpPr/>
            <p:nvPr/>
          </p:nvCxnSpPr>
          <p:spPr>
            <a:xfrm rot="5400000" flipH="1">
              <a:off x="6744513" y="1291599"/>
              <a:ext cx="88935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e 25"/>
          <p:cNvGrpSpPr>
            <a:grpSpLocks/>
          </p:cNvGrpSpPr>
          <p:nvPr/>
        </p:nvGrpSpPr>
        <p:grpSpPr bwMode="auto">
          <a:xfrm rot="5400000">
            <a:off x="8667751" y="1371600"/>
            <a:ext cx="131762" cy="128587"/>
            <a:chOff x="6668087" y="1297746"/>
            <a:chExt cx="161840" cy="156602"/>
          </a:xfrm>
        </p:grpSpPr>
        <p:cxnSp>
          <p:nvCxnSpPr>
            <p:cNvPr id="12" name="Connecteur droit 11"/>
            <p:cNvCxnSpPr/>
            <p:nvPr/>
          </p:nvCxnSpPr>
          <p:spPr>
            <a:xfrm rot="16200000">
              <a:off x="6663593" y="1292574"/>
              <a:ext cx="88935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Connecteur droit 12"/>
            <p:cNvCxnSpPr/>
            <p:nvPr/>
          </p:nvCxnSpPr>
          <p:spPr>
            <a:xfrm rot="16200000" flipV="1">
              <a:off x="6685198" y="1391515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Connecteur droit 13"/>
            <p:cNvCxnSpPr/>
            <p:nvPr/>
          </p:nvCxnSpPr>
          <p:spPr>
            <a:xfrm rot="5400000" flipH="1">
              <a:off x="6744513" y="1291599"/>
              <a:ext cx="88935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oupe 29"/>
          <p:cNvGrpSpPr>
            <a:grpSpLocks/>
          </p:cNvGrpSpPr>
          <p:nvPr/>
        </p:nvGrpSpPr>
        <p:grpSpPr bwMode="auto">
          <a:xfrm rot="5400000">
            <a:off x="8320087" y="1474788"/>
            <a:ext cx="131763" cy="128588"/>
            <a:chOff x="6668087" y="1297746"/>
            <a:chExt cx="161840" cy="156602"/>
          </a:xfrm>
        </p:grpSpPr>
        <p:cxnSp>
          <p:nvCxnSpPr>
            <p:cNvPr id="16" name="Connecteur droit 15"/>
            <p:cNvCxnSpPr/>
            <p:nvPr/>
          </p:nvCxnSpPr>
          <p:spPr>
            <a:xfrm rot="16200000">
              <a:off x="6663592" y="1292574"/>
              <a:ext cx="88934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necteur droit 16"/>
            <p:cNvCxnSpPr/>
            <p:nvPr/>
          </p:nvCxnSpPr>
          <p:spPr>
            <a:xfrm rot="16200000" flipV="1">
              <a:off x="6685198" y="1391513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Connecteur droit 17"/>
            <p:cNvCxnSpPr/>
            <p:nvPr/>
          </p:nvCxnSpPr>
          <p:spPr>
            <a:xfrm rot="5400000" flipH="1">
              <a:off x="6744512" y="1291599"/>
              <a:ext cx="88934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r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fr-FR" noProof="0" smtClean="0"/>
              <a:t>Cliquez sur l'icône pour ajouter une image</a:t>
            </a:r>
            <a:endParaRPr lang="en-US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9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477000" y="55563"/>
            <a:ext cx="21336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D7424BC-22E8-4E77-91A0-BBDBFBD6C23A}" type="datetimeFigureOut">
              <a:rPr lang="fr-FR"/>
              <a:pPr>
                <a:defRPr/>
              </a:pPr>
              <a:t>06/11/2013</a:t>
            </a:fld>
            <a:endParaRPr lang="fr-FR"/>
          </a:p>
        </p:txBody>
      </p:sp>
      <p:sp>
        <p:nvSpPr>
          <p:cNvPr id="20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4400" y="55563"/>
            <a:ext cx="55626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fr-FR"/>
          </a:p>
        </p:txBody>
      </p:sp>
      <p:sp>
        <p:nvSpPr>
          <p:cNvPr id="21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55563"/>
            <a:ext cx="4572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2499076-3DC9-4644-B5A7-FA2FC7F27AF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26CD66-2489-492A-AD4B-A5545AB0F55D}" type="datetimeFigureOut">
              <a:rPr lang="fr-FR"/>
              <a:pPr>
                <a:defRPr/>
              </a:pPr>
              <a:t>06/11/2013</a:t>
            </a:fld>
            <a:endParaRPr lang="fr-FR"/>
          </a:p>
        </p:txBody>
      </p:sp>
      <p:sp>
        <p:nvSpPr>
          <p:cNvPr id="5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7CFDE8-1BD2-41B0-81EB-8F3C72134B7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972451-139C-4CEB-A8F3-9B3DBC3C166E}" type="datetimeFigureOut">
              <a:rPr lang="fr-FR"/>
              <a:pPr>
                <a:defRPr/>
              </a:pPr>
              <a:t>06/11/2013</a:t>
            </a:fld>
            <a:endParaRPr lang="fr-FR"/>
          </a:p>
        </p:txBody>
      </p:sp>
      <p:sp>
        <p:nvSpPr>
          <p:cNvPr id="5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9A0288-2386-42E5-8077-570BE0BAD6E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365125" cy="6854825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255588" y="5046663"/>
            <a:ext cx="73025" cy="16922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55588" y="4797425"/>
            <a:ext cx="73025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255588" y="4637088"/>
            <a:ext cx="73025" cy="13811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55588" y="4541838"/>
            <a:ext cx="73025" cy="746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63" y="681038"/>
            <a:ext cx="46037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8288" y="681038"/>
            <a:ext cx="28575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49238" y="681038"/>
            <a:ext cx="9525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222250" y="681038"/>
            <a:ext cx="7938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914400" y="512763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1036" name="Espace réservé du texte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19F09D22-CC6E-4DA1-A9FE-00F1F20CD7B1}" type="datetimeFigureOut">
              <a:rPr lang="fr-FR"/>
              <a:pPr>
                <a:defRPr/>
              </a:pPr>
              <a:t>06/11/2013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fr-FR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FF06C030-B11F-4353-A95C-F8E5067780B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26" r:id="rId1"/>
    <p:sldLayoutId id="2147483821" r:id="rId2"/>
    <p:sldLayoutId id="2147483827" r:id="rId3"/>
    <p:sldLayoutId id="2147483828" r:id="rId4"/>
    <p:sldLayoutId id="2147483829" r:id="rId5"/>
    <p:sldLayoutId id="2147483822" r:id="rId6"/>
    <p:sldLayoutId id="2147483830" r:id="rId7"/>
    <p:sldLayoutId id="2147483823" r:id="rId8"/>
    <p:sldLayoutId id="2147483831" r:id="rId9"/>
    <p:sldLayoutId id="2147483824" r:id="rId10"/>
    <p:sldLayoutId id="2147483825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 spc="-100">
          <a:solidFill>
            <a:srgbClr val="C1EEFF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9pPr>
      <a:extLst/>
    </p:titleStyle>
    <p:bodyStyle>
      <a:lvl1pPr marL="411163" indent="-342900" algn="l" rtl="0" eaLnBrk="0" fontAlgn="base" hangingPunct="0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0475" indent="-228600" algn="l" rtl="0" eaLnBrk="0" fontAlgn="base" hangingPunct="0">
        <a:spcBef>
          <a:spcPct val="20000"/>
        </a:spcBef>
        <a:spcAft>
          <a:spcPct val="0"/>
        </a:spcAft>
        <a:buClr>
          <a:srgbClr val="FEB80A"/>
        </a:buClr>
        <a:buFont typeface="Wingdings 3" pitchFamily="18" charset="2"/>
        <a:buChar char="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138" indent="-209550" algn="l" rtl="0" eaLnBrk="0" fontAlgn="base" hangingPunct="0">
        <a:spcBef>
          <a:spcPct val="20000"/>
        </a:spcBef>
        <a:spcAft>
          <a:spcPct val="0"/>
        </a:spcAft>
        <a:buClr>
          <a:srgbClr val="FEB80A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436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fr-FR" sz="1500">
              <a:solidFill>
                <a:srgbClr val="17175D"/>
              </a:solidFill>
            </a:endParaRPr>
          </a:p>
          <a:p>
            <a:pPr algn="ctr">
              <a:spcBef>
                <a:spcPct val="50000"/>
              </a:spcBef>
            </a:pPr>
            <a:endParaRPr lang="fr-FR" sz="1700">
              <a:solidFill>
                <a:srgbClr val="17175D"/>
              </a:solidFill>
            </a:endParaRPr>
          </a:p>
          <a:p>
            <a:pPr algn="ctr">
              <a:spcBef>
                <a:spcPct val="50000"/>
              </a:spcBef>
            </a:pPr>
            <a:endParaRPr lang="fr-FR" sz="1700">
              <a:solidFill>
                <a:srgbClr val="17175D"/>
              </a:solidFill>
            </a:endParaRPr>
          </a:p>
          <a:p>
            <a:pPr algn="ctr">
              <a:spcBef>
                <a:spcPct val="50000"/>
              </a:spcBef>
            </a:pPr>
            <a:endParaRPr lang="fr-FR" sz="1700">
              <a:solidFill>
                <a:srgbClr val="17175D"/>
              </a:solidFill>
            </a:endParaRPr>
          </a:p>
          <a:p>
            <a:pPr algn="ctr">
              <a:spcBef>
                <a:spcPct val="50000"/>
              </a:spcBef>
            </a:pPr>
            <a:endParaRPr lang="fr-FR" sz="1700">
              <a:solidFill>
                <a:srgbClr val="17175D"/>
              </a:solidFill>
            </a:endParaRPr>
          </a:p>
          <a:p>
            <a:pPr algn="ctr">
              <a:spcBef>
                <a:spcPct val="50000"/>
              </a:spcBef>
            </a:pPr>
            <a:endParaRPr lang="fr-FR" sz="1700">
              <a:solidFill>
                <a:srgbClr val="17175D"/>
              </a:solidFill>
            </a:endParaRPr>
          </a:p>
          <a:p>
            <a:pPr algn="ctr">
              <a:spcBef>
                <a:spcPct val="50000"/>
              </a:spcBef>
            </a:pPr>
            <a:endParaRPr lang="fr-FR" sz="1700">
              <a:solidFill>
                <a:srgbClr val="17175D"/>
              </a:solidFill>
            </a:endParaRPr>
          </a:p>
          <a:p>
            <a:pPr algn="ctr">
              <a:spcBef>
                <a:spcPct val="50000"/>
              </a:spcBef>
            </a:pPr>
            <a:endParaRPr lang="fr-FR" sz="1700">
              <a:solidFill>
                <a:srgbClr val="17175D"/>
              </a:solidFill>
            </a:endParaRPr>
          </a:p>
          <a:p>
            <a:pPr algn="ctr">
              <a:spcBef>
                <a:spcPct val="50000"/>
              </a:spcBef>
            </a:pPr>
            <a:endParaRPr lang="fr-FR" sz="1700">
              <a:solidFill>
                <a:srgbClr val="17175D"/>
              </a:solidFill>
            </a:endParaRPr>
          </a:p>
          <a:p>
            <a:pPr algn="ctr">
              <a:spcBef>
                <a:spcPct val="50000"/>
              </a:spcBef>
            </a:pPr>
            <a:endParaRPr lang="fr-FR" sz="1700" b="1">
              <a:solidFill>
                <a:srgbClr val="17175D"/>
              </a:solidFill>
            </a:endParaRPr>
          </a:p>
          <a:p>
            <a:pPr algn="ctr">
              <a:spcBef>
                <a:spcPct val="50000"/>
              </a:spcBef>
            </a:pPr>
            <a:r>
              <a:rPr lang="fr-FR" sz="1700" b="1">
                <a:solidFill>
                  <a:srgbClr val="17175D"/>
                </a:solidFill>
              </a:rPr>
              <a:t>       </a:t>
            </a:r>
            <a:r>
              <a:rPr lang="fr-FR">
                <a:solidFill>
                  <a:srgbClr val="1B1B6B"/>
                </a:solidFill>
              </a:rPr>
              <a:t> </a:t>
            </a: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0" y="160338"/>
            <a:ext cx="9144000" cy="1190625"/>
          </a:xfrm>
          <a:prstGeom prst="rect">
            <a:avLst/>
          </a:prstGeom>
          <a:gradFill rotWithShape="1">
            <a:gsLst>
              <a:gs pos="0">
                <a:srgbClr val="E1E1FF"/>
              </a:gs>
              <a:gs pos="100000">
                <a:schemeClr val="bg1"/>
              </a:gs>
            </a:gsLst>
            <a:lin ang="5400000" scaled="1"/>
          </a:gradFill>
          <a:ln w="508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1800">
                <a:solidFill>
                  <a:srgbClr val="002570"/>
                </a:solidFill>
                <a:cs typeface="Times New Roman" pitchFamily="18" charset="0"/>
              </a:rPr>
              <a:t>REPUBLIQUE ALGERIENNE DEMOCRATIQUE ET POPULAIRE MINISTERE DE L’ENSEIGNEMENT  SUPERIEUR ET DE LA RECHERCHE SCIENTIFIQUE</a:t>
            </a:r>
          </a:p>
          <a:p>
            <a:pPr algn="ctr"/>
            <a:r>
              <a:rPr lang="fr-FR" sz="1800">
                <a:solidFill>
                  <a:srgbClr val="002570"/>
                </a:solidFill>
                <a:cs typeface="Times New Roman" pitchFamily="18" charset="0"/>
              </a:rPr>
              <a:t>Université des Sciences et de la Technologie D’Oran  (USTO)</a:t>
            </a:r>
          </a:p>
          <a:p>
            <a:pPr algn="ctr"/>
            <a:r>
              <a:rPr lang="fr-FR" sz="1800">
                <a:solidFill>
                  <a:srgbClr val="002570"/>
                </a:solidFill>
                <a:cs typeface="Times New Roman" pitchFamily="18" charset="0"/>
              </a:rPr>
              <a:t>-MOHAMED BOUDAIF-</a:t>
            </a:r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0" y="1746250"/>
            <a:ext cx="9144000" cy="701675"/>
          </a:xfrm>
          <a:prstGeom prst="rect">
            <a:avLst/>
          </a:prstGeom>
          <a:gradFill rotWithShape="1">
            <a:gsLst>
              <a:gs pos="0">
                <a:srgbClr val="E1E1FF"/>
              </a:gs>
              <a:gs pos="100000">
                <a:schemeClr val="bg1"/>
              </a:gs>
            </a:gsLst>
            <a:lin ang="5400000" scaled="1"/>
          </a:gradFill>
          <a:ln w="508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000">
                <a:solidFill>
                  <a:srgbClr val="002B82"/>
                </a:solidFill>
              </a:rPr>
              <a:t>Faculté des sciences</a:t>
            </a:r>
          </a:p>
          <a:p>
            <a:pPr algn="ctr"/>
            <a:r>
              <a:rPr lang="fr-FR" sz="2000">
                <a:solidFill>
                  <a:srgbClr val="002B82"/>
                </a:solidFill>
              </a:rPr>
              <a:t>Département d’informatique</a:t>
            </a:r>
          </a:p>
        </p:txBody>
      </p:sp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309563" y="2638425"/>
            <a:ext cx="8583612" cy="3582988"/>
          </a:xfrm>
          <a:prstGeom prst="rect">
            <a:avLst/>
          </a:prstGeom>
          <a:noFill/>
          <a:ln w="5080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endParaRPr lang="fr-FR" sz="3400" dirty="0">
              <a:solidFill>
                <a:srgbClr val="FF0066"/>
              </a:solidFill>
              <a:latin typeface="Comic Sans MS" pitchFamily="66" charset="0"/>
            </a:endParaRPr>
          </a:p>
          <a:p>
            <a:pPr algn="ctr">
              <a:defRPr/>
            </a:pPr>
            <a:endParaRPr lang="fr-FR" sz="3400" dirty="0">
              <a:solidFill>
                <a:srgbClr val="FF0066"/>
              </a:solidFill>
              <a:latin typeface="Comic Sans MS" pitchFamily="66" charset="0"/>
            </a:endParaRPr>
          </a:p>
          <a:p>
            <a:pPr algn="ctr">
              <a:defRPr/>
            </a:pPr>
            <a:r>
              <a:rPr lang="fr-FR" sz="3400" dirty="0">
                <a:solidFill>
                  <a:srgbClr val="FF0066"/>
                </a:solidFill>
                <a:latin typeface="Comic Sans MS" pitchFamily="66" charset="0"/>
              </a:rPr>
              <a:t>Protocoles de liaison</a:t>
            </a:r>
            <a:r>
              <a:rPr lang="fr-FR" sz="34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de données       </a:t>
            </a:r>
          </a:p>
          <a:p>
            <a:pPr>
              <a:lnSpc>
                <a:spcPct val="130000"/>
              </a:lnSpc>
              <a:defRPr/>
            </a:pPr>
            <a:endParaRPr lang="fr-FR" dirty="0">
              <a:solidFill>
                <a:srgbClr val="002B82"/>
              </a:solidFill>
            </a:endParaRPr>
          </a:p>
          <a:p>
            <a:pPr>
              <a:lnSpc>
                <a:spcPct val="130000"/>
              </a:lnSpc>
              <a:defRPr/>
            </a:pPr>
            <a:r>
              <a:rPr lang="fr-FR" dirty="0">
                <a:solidFill>
                  <a:srgbClr val="002B82"/>
                </a:solidFill>
              </a:rPr>
              <a:t>				Dr  </a:t>
            </a:r>
            <a:r>
              <a:rPr lang="fr-FR" dirty="0" err="1">
                <a:solidFill>
                  <a:srgbClr val="002B82"/>
                </a:solidFill>
              </a:rPr>
              <a:t>Mekkakia</a:t>
            </a:r>
            <a:r>
              <a:rPr lang="fr-FR" dirty="0">
                <a:solidFill>
                  <a:srgbClr val="002B82"/>
                </a:solidFill>
              </a:rPr>
              <a:t> </a:t>
            </a:r>
            <a:r>
              <a:rPr lang="fr-FR" dirty="0" err="1">
                <a:solidFill>
                  <a:srgbClr val="002B82"/>
                </a:solidFill>
              </a:rPr>
              <a:t>Maaza</a:t>
            </a:r>
            <a:r>
              <a:rPr lang="fr-FR" dirty="0">
                <a:solidFill>
                  <a:srgbClr val="002B82"/>
                </a:solidFill>
              </a:rPr>
              <a:t> </a:t>
            </a:r>
            <a:r>
              <a:rPr lang="fr-FR" dirty="0" err="1">
                <a:solidFill>
                  <a:srgbClr val="002B82"/>
                </a:solidFill>
              </a:rPr>
              <a:t>Zoulikha</a:t>
            </a:r>
            <a:endParaRPr lang="fr-FR" dirty="0">
              <a:solidFill>
                <a:srgbClr val="002B82"/>
              </a:solidFill>
            </a:endParaRPr>
          </a:p>
          <a:p>
            <a:pPr>
              <a:lnSpc>
                <a:spcPct val="130000"/>
              </a:lnSpc>
              <a:defRPr/>
            </a:pPr>
            <a:endParaRPr lang="fr-FR" dirty="0">
              <a:solidFill>
                <a:srgbClr val="002B82"/>
              </a:solidFill>
            </a:endParaRPr>
          </a:p>
          <a:p>
            <a:pPr algn="ctr">
              <a:lnSpc>
                <a:spcPct val="130000"/>
              </a:lnSpc>
              <a:defRPr/>
            </a:pPr>
            <a:r>
              <a:rPr lang="fr-FR" dirty="0">
                <a:solidFill>
                  <a:srgbClr val="002B82"/>
                </a:solidFill>
              </a:rPr>
              <a:t>Cours 	M2 INETI</a:t>
            </a:r>
            <a:endParaRPr lang="fr-FR" dirty="0"/>
          </a:p>
        </p:txBody>
      </p:sp>
      <p:sp>
        <p:nvSpPr>
          <p:cNvPr id="8198" name="Text Box 6"/>
          <p:cNvSpPr txBox="1">
            <a:spLocks noChangeArrowheads="1"/>
          </p:cNvSpPr>
          <p:nvPr/>
        </p:nvSpPr>
        <p:spPr bwMode="auto">
          <a:xfrm flipV="1">
            <a:off x="4067175" y="5805488"/>
            <a:ext cx="255588" cy="7318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rot="10800000">
            <a:spAutoFit/>
          </a:bodyPr>
          <a:lstStyle/>
          <a:p>
            <a:pPr algn="ctr">
              <a:spcBef>
                <a:spcPct val="50000"/>
              </a:spcBef>
            </a:pPr>
            <a:endParaRPr lang="fr-FR" sz="42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491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491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491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491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70" decel="100000"/>
                                        <p:tgtEl>
                                          <p:spTgt spid="491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770" decel="100000"/>
                                        <p:tgtEl>
                                          <p:spTgt spid="491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9" dur="770" fill="hold"/>
                                        <p:tgtEl>
                                          <p:spTgt spid="491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1" dur="770" fill="hold"/>
                                        <p:tgtEl>
                                          <p:spTgt spid="491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70" decel="100000"/>
                                        <p:tgtEl>
                                          <p:spTgt spid="4915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770" decel="100000"/>
                                        <p:tgtEl>
                                          <p:spTgt spid="4915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8" dur="770" fill="hold"/>
                                        <p:tgtEl>
                                          <p:spTgt spid="4915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0" dur="770" fill="hold"/>
                                        <p:tgtEl>
                                          <p:spTgt spid="4915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28625" y="704850"/>
            <a:ext cx="8572500" cy="652463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sz="3200" dirty="0" smtClean="0">
                <a:solidFill>
                  <a:schemeClr val="tx2">
                    <a:satMod val="200000"/>
                  </a:schemeClr>
                </a:solidFill>
              </a:rPr>
              <a:t>Les services offerts à la couche réseau 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411480" eaLnBrk="1" fontAlgn="auto" hangingPunct="1">
              <a:spcAft>
                <a:spcPts val="0"/>
              </a:spcAft>
              <a:buFontTx/>
              <a:buNone/>
              <a:defRPr/>
            </a:pPr>
            <a:endParaRPr lang="fr-FR" dirty="0" smtClean="0"/>
          </a:p>
          <a:p>
            <a:pPr marL="411480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fr-FR" dirty="0" smtClean="0"/>
              <a:t>Trois services que la couche liaison de données peut offrir à la </a:t>
            </a:r>
          </a:p>
          <a:p>
            <a:pPr marL="411480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fr-FR" dirty="0" smtClean="0"/>
              <a:t>couche réseau (selon deux paramètres) :</a:t>
            </a:r>
          </a:p>
          <a:p>
            <a:pPr marL="411480" eaLnBrk="1" fontAlgn="auto" hangingPunct="1">
              <a:spcAft>
                <a:spcPts val="0"/>
              </a:spcAft>
              <a:buFontTx/>
              <a:buNone/>
              <a:defRPr/>
            </a:pPr>
            <a:endParaRPr lang="fr-FR" dirty="0" smtClean="0"/>
          </a:p>
          <a:p>
            <a:pPr marL="740664" lvl="1" eaLnBrk="1" fontAlgn="auto" hangingPunct="1">
              <a:spcAft>
                <a:spcPts val="0"/>
              </a:spcAft>
              <a:buFont typeface="Wingdings"/>
              <a:buChar char=""/>
              <a:defRPr/>
            </a:pPr>
            <a:r>
              <a:rPr lang="fr-FR" dirty="0" smtClean="0"/>
              <a:t>sans connexion, sans acquittement</a:t>
            </a:r>
          </a:p>
          <a:p>
            <a:pPr marL="1481328" lvl="4" indent="-210312" eaLnBrk="1" fontAlgn="auto" hangingPunct="1"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fr-FR" dirty="0" smtClean="0"/>
              <a:t>	</a:t>
            </a:r>
            <a:r>
              <a:rPr lang="fr-FR" i="1" dirty="0" smtClean="0"/>
              <a:t>(utilisé pour transporter la parole)</a:t>
            </a:r>
          </a:p>
          <a:p>
            <a:pPr marL="740664" lvl="1" eaLnBrk="1" fontAlgn="auto" hangingPunct="1">
              <a:spcAft>
                <a:spcPts val="0"/>
              </a:spcAft>
              <a:buFontTx/>
              <a:buNone/>
              <a:defRPr/>
            </a:pPr>
            <a:endParaRPr lang="fr-FR" dirty="0" smtClean="0"/>
          </a:p>
          <a:p>
            <a:pPr marL="740664" lvl="1" eaLnBrk="1" fontAlgn="auto" hangingPunct="1">
              <a:spcAft>
                <a:spcPts val="0"/>
              </a:spcAft>
              <a:buFont typeface="Wingdings"/>
              <a:buChar char=""/>
              <a:defRPr/>
            </a:pPr>
            <a:r>
              <a:rPr lang="fr-FR" dirty="0" smtClean="0"/>
              <a:t>sans connexion, avec acquittement</a:t>
            </a:r>
          </a:p>
          <a:p>
            <a:pPr marL="1481328" lvl="4" indent="-210312" eaLnBrk="1" fontAlgn="auto" hangingPunct="1"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fr-FR" dirty="0" smtClean="0"/>
              <a:t>	</a:t>
            </a:r>
            <a:r>
              <a:rPr lang="fr-FR" i="1" dirty="0" smtClean="0"/>
              <a:t>(utilisé pour des canaux peu fiables)</a:t>
            </a:r>
            <a:endParaRPr lang="fr-FR" dirty="0" smtClean="0"/>
          </a:p>
          <a:p>
            <a:pPr marL="740664" lvl="1" eaLnBrk="1" fontAlgn="auto" hangingPunct="1">
              <a:spcAft>
                <a:spcPts val="0"/>
              </a:spcAft>
              <a:buFontTx/>
              <a:buNone/>
              <a:defRPr/>
            </a:pPr>
            <a:endParaRPr lang="fr-FR" dirty="0" smtClean="0"/>
          </a:p>
          <a:p>
            <a:pPr marL="740664" lvl="1" eaLnBrk="1" fontAlgn="auto" hangingPunct="1">
              <a:spcAft>
                <a:spcPts val="0"/>
              </a:spcAft>
              <a:buFont typeface="Wingdings"/>
              <a:buChar char=""/>
              <a:defRPr/>
            </a:pPr>
            <a:r>
              <a:rPr lang="fr-FR" dirty="0" smtClean="0"/>
              <a:t>avec connexion, avec acquittement </a:t>
            </a:r>
          </a:p>
          <a:p>
            <a:pPr marL="1481328" lvl="4" indent="-210312" eaLnBrk="1" fontAlgn="auto" hangingPunct="1"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fr-FR" i="1" dirty="0" smtClean="0"/>
              <a:t>	(utilisé pour des transmissions fiables)</a:t>
            </a:r>
          </a:p>
          <a:p>
            <a:pPr marL="740664" lvl="1" eaLnBrk="1" fontAlgn="auto" hangingPunct="1">
              <a:spcAft>
                <a:spcPts val="0"/>
              </a:spcAft>
              <a:buFontTx/>
              <a:buNone/>
              <a:defRPr/>
            </a:pPr>
            <a:endParaRPr lang="fr-FR" i="1" dirty="0" smtClean="0"/>
          </a:p>
          <a:p>
            <a:pPr marL="411480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fr-FR" i="1" dirty="0" smtClean="0">
                <a:solidFill>
                  <a:srgbClr val="FF0000"/>
                </a:solidFill>
              </a:rPr>
              <a:t>Compromis entre performances et fiabilités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28625" y="704850"/>
            <a:ext cx="8572500" cy="652463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sz="3200" dirty="0" smtClean="0">
                <a:solidFill>
                  <a:schemeClr val="tx2">
                    <a:satMod val="200000"/>
                  </a:schemeClr>
                </a:solidFill>
              </a:rPr>
              <a:t>Les services offerts à la couche réseau 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411480" eaLnBrk="1" fontAlgn="auto" hangingPunct="1">
              <a:spcAft>
                <a:spcPts val="0"/>
              </a:spcAft>
              <a:buFontTx/>
              <a:buNone/>
              <a:defRPr/>
            </a:pPr>
            <a:endParaRPr lang="fr-FR" dirty="0" smtClean="0"/>
          </a:p>
          <a:p>
            <a:pPr marL="411480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fr-FR" dirty="0" smtClean="0"/>
              <a:t>Trois services  (selon trois paramètres):</a:t>
            </a:r>
          </a:p>
          <a:p>
            <a:pPr marL="411480" eaLnBrk="1" fontAlgn="auto" hangingPunct="1">
              <a:spcAft>
                <a:spcPts val="0"/>
              </a:spcAft>
              <a:buFontTx/>
              <a:buNone/>
              <a:defRPr/>
            </a:pPr>
            <a:endParaRPr lang="fr-FR" dirty="0" smtClean="0"/>
          </a:p>
          <a:p>
            <a:pPr marL="740664" lvl="1" eaLnBrk="1" fontAlgn="auto" hangingPunct="1">
              <a:spcAft>
                <a:spcPts val="0"/>
              </a:spcAft>
              <a:buFont typeface="Wingdings"/>
              <a:buChar char=""/>
              <a:defRPr/>
            </a:pPr>
            <a:r>
              <a:rPr lang="fr-FR" dirty="0" smtClean="0"/>
              <a:t>sans connexion, sans acquittement, sans contrôle de flux</a:t>
            </a:r>
          </a:p>
          <a:p>
            <a:pPr marL="1481328" lvl="4" indent="-210312" eaLnBrk="1" fontAlgn="auto" hangingPunct="1"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fr-FR" dirty="0" smtClean="0"/>
              <a:t>	</a:t>
            </a:r>
            <a:r>
              <a:rPr lang="fr-FR" i="1" dirty="0" smtClean="0"/>
              <a:t>(Support de transmission d’excellente qualité)</a:t>
            </a:r>
          </a:p>
          <a:p>
            <a:pPr marL="740664" lvl="1" eaLnBrk="1" fontAlgn="auto" hangingPunct="1">
              <a:spcAft>
                <a:spcPts val="0"/>
              </a:spcAft>
              <a:buFontTx/>
              <a:buNone/>
              <a:defRPr/>
            </a:pPr>
            <a:endParaRPr lang="fr-FR" dirty="0" smtClean="0"/>
          </a:p>
          <a:p>
            <a:pPr marL="740664" lvl="1" eaLnBrk="1" fontAlgn="auto" hangingPunct="1">
              <a:spcAft>
                <a:spcPts val="0"/>
              </a:spcAft>
              <a:buFont typeface="Wingdings"/>
              <a:buChar char=""/>
              <a:defRPr/>
            </a:pPr>
            <a:r>
              <a:rPr lang="fr-FR" dirty="0" smtClean="0"/>
              <a:t>sans connexion, avec acquittement, sans contrôle de flux</a:t>
            </a:r>
          </a:p>
          <a:p>
            <a:pPr marL="1481328" lvl="4" indent="-210312" eaLnBrk="1" fontAlgn="auto" hangingPunct="1"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fr-FR" dirty="0" smtClean="0"/>
              <a:t>	</a:t>
            </a:r>
            <a:r>
              <a:rPr lang="fr-FR" i="1" dirty="0" smtClean="0"/>
              <a:t>(pas de garantie ni duplication du message)</a:t>
            </a:r>
            <a:endParaRPr lang="fr-FR" dirty="0" smtClean="0"/>
          </a:p>
          <a:p>
            <a:pPr marL="740664" lvl="1" eaLnBrk="1" fontAlgn="auto" hangingPunct="1">
              <a:spcAft>
                <a:spcPts val="0"/>
              </a:spcAft>
              <a:buFontTx/>
              <a:buNone/>
              <a:defRPr/>
            </a:pPr>
            <a:endParaRPr lang="fr-FR" dirty="0" smtClean="0"/>
          </a:p>
          <a:p>
            <a:pPr marL="740664" lvl="1" eaLnBrk="1" fontAlgn="auto" hangingPunct="1">
              <a:spcAft>
                <a:spcPts val="0"/>
              </a:spcAft>
              <a:buFont typeface="Wingdings"/>
              <a:buChar char=""/>
              <a:defRPr/>
            </a:pPr>
            <a:r>
              <a:rPr lang="fr-FR" dirty="0" smtClean="0"/>
              <a:t>avec connexion, avec acquittement, avec contrôle de flux </a:t>
            </a:r>
          </a:p>
          <a:p>
            <a:pPr marL="1481328" lvl="4" indent="-210312" eaLnBrk="1" fontAlgn="auto" hangingPunct="1"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fr-FR" i="1" dirty="0" smtClean="0"/>
              <a:t>	(réelle  garantie et fiabilité , mais complexe)</a:t>
            </a:r>
          </a:p>
          <a:p>
            <a:pPr marL="740664" lvl="1" eaLnBrk="1" fontAlgn="auto" hangingPunct="1">
              <a:spcAft>
                <a:spcPts val="0"/>
              </a:spcAft>
              <a:buFontTx/>
              <a:buNone/>
              <a:defRPr/>
            </a:pPr>
            <a:endParaRPr lang="fr-FR" i="1" dirty="0" smtClean="0"/>
          </a:p>
          <a:p>
            <a:pPr marL="411480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fr-FR" i="1" dirty="0" smtClean="0">
                <a:solidFill>
                  <a:srgbClr val="FF0000"/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28625" y="704850"/>
            <a:ext cx="8572500" cy="652463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sz="3200" dirty="0" smtClean="0">
                <a:solidFill>
                  <a:schemeClr val="tx2">
                    <a:satMod val="200000"/>
                  </a:schemeClr>
                </a:solidFill>
              </a:rPr>
              <a:t>Les techniques de transmission de trames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11480" eaLnBrk="1" fontAlgn="auto" hangingPunct="1">
              <a:spcAft>
                <a:spcPts val="0"/>
              </a:spcAft>
              <a:buFontTx/>
              <a:buNone/>
              <a:defRPr/>
            </a:pPr>
            <a:endParaRPr lang="fr-FR" dirty="0" smtClean="0"/>
          </a:p>
          <a:p>
            <a:pPr marL="411480" eaLnBrk="1" fontAlgn="auto" hangingPunct="1">
              <a:spcAft>
                <a:spcPts val="0"/>
              </a:spcAft>
              <a:buFontTx/>
              <a:buNone/>
              <a:defRPr/>
            </a:pPr>
            <a:endParaRPr lang="fr-FR" dirty="0" smtClean="0"/>
          </a:p>
          <a:p>
            <a:pPr lvl="1" eaLnBrk="1" hangingPunct="1">
              <a:defRPr/>
            </a:pPr>
            <a:r>
              <a:rPr lang="fr-FR" dirty="0" smtClean="0"/>
              <a:t>Protocole  « Stop-and-</a:t>
            </a:r>
            <a:r>
              <a:rPr lang="fr-FR" dirty="0" err="1" smtClean="0"/>
              <a:t>Wait</a:t>
            </a:r>
            <a:r>
              <a:rPr lang="fr-FR" dirty="0" smtClean="0"/>
              <a:t> » </a:t>
            </a:r>
          </a:p>
          <a:p>
            <a:pPr lvl="2" eaLnBrk="1" hangingPunct="1">
              <a:defRPr/>
            </a:pPr>
            <a:r>
              <a:rPr lang="fr-FR" dirty="0" smtClean="0"/>
              <a:t>Connexion, </a:t>
            </a:r>
            <a:r>
              <a:rPr lang="fr-FR" dirty="0" err="1" smtClean="0"/>
              <a:t>Ack</a:t>
            </a:r>
            <a:endParaRPr lang="fr-FR" dirty="0" smtClean="0"/>
          </a:p>
          <a:p>
            <a:pPr lvl="1" eaLnBrk="1" hangingPunct="1">
              <a:defRPr/>
            </a:pPr>
            <a:r>
              <a:rPr lang="fr-FR" dirty="0" smtClean="0"/>
              <a:t>Protocoles à fenêtres</a:t>
            </a:r>
          </a:p>
          <a:p>
            <a:pPr lvl="2" eaLnBrk="1" hangingPunct="1">
              <a:defRPr/>
            </a:pPr>
            <a:r>
              <a:rPr lang="fr-FR" dirty="0" smtClean="0"/>
              <a:t>Connexion , </a:t>
            </a:r>
            <a:r>
              <a:rPr lang="fr-FR" dirty="0" err="1" smtClean="0"/>
              <a:t>Ack</a:t>
            </a:r>
            <a:r>
              <a:rPr lang="fr-FR" dirty="0" smtClean="0"/>
              <a:t>, Contrôle de flux</a:t>
            </a:r>
          </a:p>
          <a:p>
            <a:pPr marL="740664" lvl="1" eaLnBrk="1" fontAlgn="auto" hangingPunct="1">
              <a:spcAft>
                <a:spcPts val="0"/>
              </a:spcAft>
              <a:buFont typeface="Wingdings"/>
              <a:buChar char=""/>
              <a:defRPr/>
            </a:pPr>
            <a:endParaRPr lang="fr-FR" i="1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fr-FR" sz="3200" dirty="0" smtClean="0">
                <a:solidFill>
                  <a:schemeClr val="tx2">
                    <a:satMod val="200000"/>
                  </a:schemeClr>
                </a:solidFill>
              </a:rPr>
              <a:t>Protocole Stop-and-</a:t>
            </a:r>
            <a:r>
              <a:rPr lang="fr-FR" sz="3200" dirty="0" err="1" smtClean="0">
                <a:solidFill>
                  <a:schemeClr val="tx2">
                    <a:satMod val="200000"/>
                  </a:schemeClr>
                </a:solidFill>
              </a:rPr>
              <a:t>Wait</a:t>
            </a:r>
            <a:endParaRPr lang="fr-FR" sz="3200" dirty="0" smtClean="0">
              <a:solidFill>
                <a:schemeClr val="tx2">
                  <a:satMod val="200000"/>
                </a:schemeClr>
              </a:solidFill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642938" y="1357313"/>
            <a:ext cx="8077200" cy="4910137"/>
          </a:xfrm>
        </p:spPr>
        <p:txBody>
          <a:bodyPr>
            <a:normAutofit fontScale="77500" lnSpcReduction="20000"/>
          </a:bodyPr>
          <a:lstStyle/>
          <a:p>
            <a:pPr marL="411480" eaLnBrk="1" fontAlgn="auto" hangingPunct="1">
              <a:spcAft>
                <a:spcPts val="0"/>
              </a:spcAft>
              <a:buFontTx/>
              <a:buNone/>
              <a:defRPr/>
            </a:pPr>
            <a:endParaRPr lang="fr-FR" u="sng" dirty="0" smtClean="0"/>
          </a:p>
          <a:p>
            <a:pPr marL="411480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fr-FR" u="sng" dirty="0" smtClean="0"/>
              <a:t>Schéma classique</a:t>
            </a:r>
            <a:r>
              <a:rPr lang="fr-FR" dirty="0" smtClean="0"/>
              <a:t> :</a:t>
            </a:r>
          </a:p>
          <a:p>
            <a:pPr marL="740664" lvl="1" eaLnBrk="1" fontAlgn="auto" hangingPunct="1">
              <a:spcAft>
                <a:spcPts val="0"/>
              </a:spcAft>
              <a:buFont typeface="Wingdings"/>
              <a:buChar char=""/>
              <a:defRPr/>
            </a:pPr>
            <a:r>
              <a:rPr lang="fr-FR" dirty="0" smtClean="0"/>
              <a:t>Emetteur envoi une trame</a:t>
            </a:r>
          </a:p>
          <a:p>
            <a:pPr marL="740664" lvl="1" eaLnBrk="1" fontAlgn="auto" hangingPunct="1">
              <a:spcAft>
                <a:spcPts val="0"/>
              </a:spcAft>
              <a:buFont typeface="Wingdings"/>
              <a:buChar char=""/>
              <a:defRPr/>
            </a:pPr>
            <a:r>
              <a:rPr lang="fr-FR" dirty="0" smtClean="0"/>
              <a:t>Récepteur reçoit la trame et retourne un acquittement (ACK ou NACK)</a:t>
            </a:r>
          </a:p>
          <a:p>
            <a:pPr marL="740664" lvl="1" eaLnBrk="1" fontAlgn="auto" hangingPunct="1">
              <a:spcAft>
                <a:spcPts val="0"/>
              </a:spcAft>
              <a:buFont typeface="Wingdings"/>
              <a:buChar char=""/>
              <a:defRPr/>
            </a:pPr>
            <a:r>
              <a:rPr lang="fr-FR" dirty="0" smtClean="0"/>
              <a:t>Emetteur attend l’acquittement pour émettre la prochaine trame</a:t>
            </a:r>
          </a:p>
          <a:p>
            <a:pPr marL="740664" lvl="1" eaLnBrk="1" fontAlgn="auto" hangingPunct="1">
              <a:spcAft>
                <a:spcPts val="0"/>
              </a:spcAft>
              <a:buFont typeface="Wingdings"/>
              <a:buChar char=""/>
              <a:defRPr/>
            </a:pPr>
            <a:endParaRPr lang="fr-FR" dirty="0" smtClean="0"/>
          </a:p>
          <a:p>
            <a:pPr marL="740664" lvl="1" eaLnBrk="1" fontAlgn="auto" hangingPunct="1">
              <a:spcAft>
                <a:spcPts val="0"/>
              </a:spcAft>
              <a:buFont typeface="Wingdings"/>
              <a:buChar char=""/>
              <a:defRPr/>
            </a:pPr>
            <a:endParaRPr lang="fr-FR" dirty="0" smtClean="0"/>
          </a:p>
          <a:p>
            <a:pPr marL="740664" lvl="1" eaLnBrk="1" fontAlgn="auto" hangingPunct="1">
              <a:spcAft>
                <a:spcPts val="0"/>
              </a:spcAft>
              <a:buFont typeface="Wingdings"/>
              <a:buChar char=""/>
              <a:defRPr/>
            </a:pPr>
            <a:endParaRPr lang="fr-FR" dirty="0" smtClean="0"/>
          </a:p>
          <a:p>
            <a:pPr marL="740664" lvl="1" eaLnBrk="1" fontAlgn="auto" hangingPunct="1">
              <a:spcAft>
                <a:spcPts val="0"/>
              </a:spcAft>
              <a:buFont typeface="Wingdings"/>
              <a:buChar char=""/>
              <a:defRPr/>
            </a:pPr>
            <a:endParaRPr lang="fr-FR" dirty="0" smtClean="0"/>
          </a:p>
          <a:p>
            <a:pPr marL="740664" lvl="1" eaLnBrk="1" fontAlgn="auto" hangingPunct="1">
              <a:spcAft>
                <a:spcPts val="0"/>
              </a:spcAft>
              <a:buFont typeface="Wingdings"/>
              <a:buChar char=""/>
              <a:defRPr/>
            </a:pPr>
            <a:endParaRPr lang="fr-FR" dirty="0" smtClean="0"/>
          </a:p>
          <a:p>
            <a:pPr marL="740664" lvl="1" eaLnBrk="1" fontAlgn="auto" hangingPunct="1">
              <a:spcAft>
                <a:spcPts val="0"/>
              </a:spcAft>
              <a:buFont typeface="Wingdings"/>
              <a:buChar char=""/>
              <a:defRPr/>
            </a:pPr>
            <a:endParaRPr lang="fr-FR" dirty="0" smtClean="0"/>
          </a:p>
          <a:p>
            <a:pPr marL="740664" lvl="1" eaLnBrk="1" fontAlgn="auto" hangingPunct="1">
              <a:spcAft>
                <a:spcPts val="0"/>
              </a:spcAft>
              <a:buFont typeface="Wingdings"/>
              <a:buChar char=""/>
              <a:defRPr/>
            </a:pPr>
            <a:endParaRPr lang="fr-FR" dirty="0" smtClean="0"/>
          </a:p>
          <a:p>
            <a:pPr marL="740664" lvl="1" eaLnBrk="1" fontAlgn="auto" hangingPunct="1">
              <a:spcAft>
                <a:spcPts val="0"/>
              </a:spcAft>
              <a:buFont typeface="Wingdings"/>
              <a:buChar char=""/>
              <a:defRPr/>
            </a:pPr>
            <a:endParaRPr lang="fr-FR" dirty="0" smtClean="0"/>
          </a:p>
          <a:p>
            <a:pPr marL="411480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fr-FR" dirty="0" smtClean="0">
                <a:solidFill>
                  <a:srgbClr val="FFFF66"/>
                </a:solidFill>
              </a:rPr>
              <a:t>Utilisé pour la transmission de trames longues</a:t>
            </a:r>
          </a:p>
        </p:txBody>
      </p:sp>
      <p:sp>
        <p:nvSpPr>
          <p:cNvPr id="12292" name="Line 4"/>
          <p:cNvSpPr>
            <a:spLocks noChangeShapeType="1"/>
          </p:cNvSpPr>
          <p:nvPr/>
        </p:nvSpPr>
        <p:spPr bwMode="auto">
          <a:xfrm flipH="1">
            <a:off x="3733800" y="3490913"/>
            <a:ext cx="6350" cy="1995487"/>
          </a:xfrm>
          <a:prstGeom prst="line">
            <a:avLst/>
          </a:prstGeom>
          <a:noFill/>
          <a:ln w="1905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293" name="Line 5"/>
          <p:cNvSpPr>
            <a:spLocks noChangeShapeType="1"/>
          </p:cNvSpPr>
          <p:nvPr/>
        </p:nvSpPr>
        <p:spPr bwMode="auto">
          <a:xfrm flipH="1">
            <a:off x="5486400" y="3490913"/>
            <a:ext cx="6350" cy="1995487"/>
          </a:xfrm>
          <a:prstGeom prst="line">
            <a:avLst/>
          </a:prstGeom>
          <a:noFill/>
          <a:ln w="1905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3543300" y="3124200"/>
            <a:ext cx="349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 b="1">
                <a:solidFill>
                  <a:srgbClr val="FFFFFF"/>
                </a:solidFill>
                <a:latin typeface="Times New Roman" pitchFamily="18" charset="0"/>
              </a:rPr>
              <a:t>A</a:t>
            </a:r>
            <a:endParaRPr lang="fr-FR" sz="1800" b="1">
              <a:latin typeface="Times New Roman" pitchFamily="18" charset="0"/>
            </a:endParaRPr>
          </a:p>
        </p:txBody>
      </p:sp>
      <p:sp>
        <p:nvSpPr>
          <p:cNvPr id="12295" name="Text Box 7"/>
          <p:cNvSpPr txBox="1">
            <a:spLocks noChangeArrowheads="1"/>
          </p:cNvSpPr>
          <p:nvPr/>
        </p:nvSpPr>
        <p:spPr bwMode="auto">
          <a:xfrm>
            <a:off x="5340350" y="3124200"/>
            <a:ext cx="336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 b="1">
                <a:solidFill>
                  <a:srgbClr val="FFFFFF"/>
                </a:solidFill>
                <a:latin typeface="Times New Roman" pitchFamily="18" charset="0"/>
              </a:rPr>
              <a:t>B</a:t>
            </a:r>
            <a:endParaRPr lang="fr-FR">
              <a:latin typeface="Times New Roman" pitchFamily="18" charset="0"/>
            </a:endParaRPr>
          </a:p>
        </p:txBody>
      </p:sp>
      <p:sp>
        <p:nvSpPr>
          <p:cNvPr id="12296" name="Line 8"/>
          <p:cNvSpPr>
            <a:spLocks noChangeShapeType="1"/>
          </p:cNvSpPr>
          <p:nvPr/>
        </p:nvSpPr>
        <p:spPr bwMode="auto">
          <a:xfrm>
            <a:off x="3740150" y="3719513"/>
            <a:ext cx="17526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297" name="Line 9"/>
          <p:cNvSpPr>
            <a:spLocks noChangeShapeType="1"/>
          </p:cNvSpPr>
          <p:nvPr/>
        </p:nvSpPr>
        <p:spPr bwMode="auto">
          <a:xfrm>
            <a:off x="3740150" y="4786313"/>
            <a:ext cx="1746250" cy="3952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298" name="Line 10"/>
          <p:cNvSpPr>
            <a:spLocks noChangeShapeType="1"/>
          </p:cNvSpPr>
          <p:nvPr/>
        </p:nvSpPr>
        <p:spPr bwMode="auto">
          <a:xfrm flipH="1">
            <a:off x="3740150" y="4176713"/>
            <a:ext cx="175260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299" name="Text Box 12"/>
          <p:cNvSpPr txBox="1">
            <a:spLocks noChangeArrowheads="1"/>
          </p:cNvSpPr>
          <p:nvPr/>
        </p:nvSpPr>
        <p:spPr bwMode="auto">
          <a:xfrm>
            <a:off x="4267200" y="3567113"/>
            <a:ext cx="4826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T,a</a:t>
            </a:r>
          </a:p>
        </p:txBody>
      </p:sp>
      <p:sp>
        <p:nvSpPr>
          <p:cNvPr id="12300" name="Text Box 13"/>
          <p:cNvSpPr txBox="1">
            <a:spLocks noChangeArrowheads="1"/>
          </p:cNvSpPr>
          <p:nvPr/>
        </p:nvSpPr>
        <p:spPr bwMode="auto">
          <a:xfrm>
            <a:off x="4267200" y="4633913"/>
            <a:ext cx="4953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T,b</a:t>
            </a:r>
          </a:p>
        </p:txBody>
      </p:sp>
      <p:sp>
        <p:nvSpPr>
          <p:cNvPr id="12301" name="Text Box 14"/>
          <p:cNvSpPr txBox="1">
            <a:spLocks noChangeArrowheads="1"/>
          </p:cNvSpPr>
          <p:nvPr/>
        </p:nvSpPr>
        <p:spPr bwMode="auto">
          <a:xfrm>
            <a:off x="4286250" y="4100513"/>
            <a:ext cx="6667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ACK</a:t>
            </a:r>
            <a:endParaRPr lang="fr-FR" sz="1800">
              <a:solidFill>
                <a:schemeClr val="folHlink"/>
              </a:solidFill>
              <a:latin typeface="Times New Roman" pitchFamily="18" charset="0"/>
            </a:endParaRPr>
          </a:p>
        </p:txBody>
      </p:sp>
      <p:sp>
        <p:nvSpPr>
          <p:cNvPr id="12302" name="Line 16"/>
          <p:cNvSpPr>
            <a:spLocks noChangeShapeType="1"/>
          </p:cNvSpPr>
          <p:nvPr/>
        </p:nvSpPr>
        <p:spPr bwMode="auto">
          <a:xfrm>
            <a:off x="3379788" y="3719513"/>
            <a:ext cx="3603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303" name="Rectangle 17"/>
          <p:cNvSpPr>
            <a:spLocks noChangeArrowheads="1"/>
          </p:cNvSpPr>
          <p:nvPr/>
        </p:nvSpPr>
        <p:spPr bwMode="auto">
          <a:xfrm>
            <a:off x="2922588" y="3505200"/>
            <a:ext cx="438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(a)</a:t>
            </a:r>
          </a:p>
        </p:txBody>
      </p:sp>
      <p:sp>
        <p:nvSpPr>
          <p:cNvPr id="12304" name="Line 18"/>
          <p:cNvSpPr>
            <a:spLocks noChangeShapeType="1"/>
          </p:cNvSpPr>
          <p:nvPr/>
        </p:nvSpPr>
        <p:spPr bwMode="auto">
          <a:xfrm>
            <a:off x="3379788" y="4786313"/>
            <a:ext cx="3603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305" name="Rectangle 19"/>
          <p:cNvSpPr>
            <a:spLocks noChangeArrowheads="1"/>
          </p:cNvSpPr>
          <p:nvPr/>
        </p:nvSpPr>
        <p:spPr bwMode="auto">
          <a:xfrm>
            <a:off x="2922588" y="4572000"/>
            <a:ext cx="450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(b)</a:t>
            </a:r>
          </a:p>
        </p:txBody>
      </p:sp>
      <p:sp>
        <p:nvSpPr>
          <p:cNvPr id="12306" name="Line 20"/>
          <p:cNvSpPr>
            <a:spLocks noChangeShapeType="1"/>
          </p:cNvSpPr>
          <p:nvPr/>
        </p:nvSpPr>
        <p:spPr bwMode="auto">
          <a:xfrm>
            <a:off x="5492750" y="4098925"/>
            <a:ext cx="3603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307" name="Rectangle 21"/>
          <p:cNvSpPr>
            <a:spLocks noChangeArrowheads="1"/>
          </p:cNvSpPr>
          <p:nvPr/>
        </p:nvSpPr>
        <p:spPr bwMode="auto">
          <a:xfrm>
            <a:off x="5797550" y="3886200"/>
            <a:ext cx="438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(a)</a:t>
            </a:r>
          </a:p>
        </p:txBody>
      </p:sp>
      <p:sp>
        <p:nvSpPr>
          <p:cNvPr id="12308" name="Line 22"/>
          <p:cNvSpPr>
            <a:spLocks noChangeShapeType="1"/>
          </p:cNvSpPr>
          <p:nvPr/>
        </p:nvSpPr>
        <p:spPr bwMode="auto">
          <a:xfrm>
            <a:off x="5492750" y="5181600"/>
            <a:ext cx="3603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309" name="Rectangle 23"/>
          <p:cNvSpPr>
            <a:spLocks noChangeArrowheads="1"/>
          </p:cNvSpPr>
          <p:nvPr/>
        </p:nvSpPr>
        <p:spPr bwMode="auto">
          <a:xfrm>
            <a:off x="5797550" y="4953000"/>
            <a:ext cx="450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(b)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512763"/>
            <a:ext cx="7772400" cy="9144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fr-FR" sz="3200" dirty="0" smtClean="0">
                <a:solidFill>
                  <a:schemeClr val="tx2">
                    <a:satMod val="200000"/>
                  </a:schemeClr>
                </a:solidFill>
              </a:rPr>
              <a:t>Protocole Stop-and-</a:t>
            </a:r>
            <a:r>
              <a:rPr lang="fr-FR" sz="3200" dirty="0" err="1" smtClean="0">
                <a:solidFill>
                  <a:schemeClr val="tx2">
                    <a:satMod val="200000"/>
                  </a:schemeClr>
                </a:solidFill>
              </a:rPr>
              <a:t>Wait</a:t>
            </a:r>
            <a:r>
              <a:rPr lang="fr-FR" sz="3200" dirty="0" smtClean="0">
                <a:solidFill>
                  <a:schemeClr val="tx2">
                    <a:satMod val="200000"/>
                  </a:schemeClr>
                </a:solidFill>
              </a:rPr>
              <a:t> (Pb n°1)</a:t>
            </a:r>
          </a:p>
        </p:txBody>
      </p:sp>
      <p:sp>
        <p:nvSpPr>
          <p:cNvPr id="13315" name="Line 36"/>
          <p:cNvSpPr>
            <a:spLocks noChangeShapeType="1"/>
          </p:cNvSpPr>
          <p:nvPr/>
        </p:nvSpPr>
        <p:spPr bwMode="auto">
          <a:xfrm>
            <a:off x="2312988" y="5440363"/>
            <a:ext cx="0" cy="381000"/>
          </a:xfrm>
          <a:prstGeom prst="line">
            <a:avLst/>
          </a:prstGeom>
          <a:noFill/>
          <a:ln w="12700">
            <a:solidFill>
              <a:srgbClr val="FF0000"/>
            </a:solidFill>
            <a:round/>
            <a:headEnd type="triangle" w="med" len="med"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316" name="Text Box 37"/>
          <p:cNvSpPr txBox="1">
            <a:spLocks noChangeArrowheads="1"/>
          </p:cNvSpPr>
          <p:nvPr/>
        </p:nvSpPr>
        <p:spPr bwMode="auto">
          <a:xfrm>
            <a:off x="1093788" y="5821363"/>
            <a:ext cx="26162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 b="1">
                <a:solidFill>
                  <a:srgbClr val="FF0000"/>
                </a:solidFill>
                <a:latin typeface="Times New Roman" pitchFamily="18" charset="0"/>
              </a:rPr>
              <a:t>Perte d ’un acquittement</a:t>
            </a:r>
            <a:endParaRPr lang="fr-FR">
              <a:latin typeface="Times New Roman" pitchFamily="18" charset="0"/>
            </a:endParaRPr>
          </a:p>
        </p:txBody>
      </p:sp>
      <p:sp>
        <p:nvSpPr>
          <p:cNvPr id="13317" name="Line 38"/>
          <p:cNvSpPr>
            <a:spLocks noChangeShapeType="1"/>
          </p:cNvSpPr>
          <p:nvPr/>
        </p:nvSpPr>
        <p:spPr bwMode="auto">
          <a:xfrm flipH="1">
            <a:off x="1600200" y="3154363"/>
            <a:ext cx="6350" cy="2590800"/>
          </a:xfrm>
          <a:prstGeom prst="line">
            <a:avLst/>
          </a:prstGeom>
          <a:noFill/>
          <a:ln w="1905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318" name="Line 39"/>
          <p:cNvSpPr>
            <a:spLocks noChangeShapeType="1"/>
          </p:cNvSpPr>
          <p:nvPr/>
        </p:nvSpPr>
        <p:spPr bwMode="auto">
          <a:xfrm>
            <a:off x="3359150" y="3154363"/>
            <a:ext cx="0" cy="2590800"/>
          </a:xfrm>
          <a:prstGeom prst="line">
            <a:avLst/>
          </a:prstGeom>
          <a:noFill/>
          <a:ln w="1905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319" name="Line 40"/>
          <p:cNvSpPr>
            <a:spLocks noChangeShapeType="1"/>
          </p:cNvSpPr>
          <p:nvPr/>
        </p:nvSpPr>
        <p:spPr bwMode="auto">
          <a:xfrm>
            <a:off x="1606550" y="3382963"/>
            <a:ext cx="17526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320" name="Line 41"/>
          <p:cNvSpPr>
            <a:spLocks noChangeShapeType="1"/>
          </p:cNvSpPr>
          <p:nvPr/>
        </p:nvSpPr>
        <p:spPr bwMode="auto">
          <a:xfrm>
            <a:off x="1606550" y="4449763"/>
            <a:ext cx="17526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321" name="Line 42"/>
          <p:cNvSpPr>
            <a:spLocks noChangeShapeType="1"/>
          </p:cNvSpPr>
          <p:nvPr/>
        </p:nvSpPr>
        <p:spPr bwMode="auto">
          <a:xfrm flipH="1">
            <a:off x="1606550" y="3840163"/>
            <a:ext cx="175260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322" name="Line 43"/>
          <p:cNvSpPr>
            <a:spLocks noChangeShapeType="1"/>
          </p:cNvSpPr>
          <p:nvPr/>
        </p:nvSpPr>
        <p:spPr bwMode="auto">
          <a:xfrm flipH="1">
            <a:off x="2084388" y="4906963"/>
            <a:ext cx="1274762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323" name="Text Box 44"/>
          <p:cNvSpPr txBox="1">
            <a:spLocks noChangeArrowheads="1"/>
          </p:cNvSpPr>
          <p:nvPr/>
        </p:nvSpPr>
        <p:spPr bwMode="auto">
          <a:xfrm>
            <a:off x="2133600" y="3230563"/>
            <a:ext cx="4826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T,a</a:t>
            </a:r>
          </a:p>
        </p:txBody>
      </p:sp>
      <p:sp>
        <p:nvSpPr>
          <p:cNvPr id="13324" name="Text Box 45"/>
          <p:cNvSpPr txBox="1">
            <a:spLocks noChangeArrowheads="1"/>
          </p:cNvSpPr>
          <p:nvPr/>
        </p:nvSpPr>
        <p:spPr bwMode="auto">
          <a:xfrm>
            <a:off x="2133600" y="4297363"/>
            <a:ext cx="4953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T,b</a:t>
            </a:r>
          </a:p>
        </p:txBody>
      </p:sp>
      <p:sp>
        <p:nvSpPr>
          <p:cNvPr id="13325" name="Text Box 46"/>
          <p:cNvSpPr txBox="1">
            <a:spLocks noChangeArrowheads="1"/>
          </p:cNvSpPr>
          <p:nvPr/>
        </p:nvSpPr>
        <p:spPr bwMode="auto">
          <a:xfrm>
            <a:off x="2152650" y="3763963"/>
            <a:ext cx="6667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ACK</a:t>
            </a:r>
            <a:endParaRPr lang="fr-FR" sz="1800">
              <a:solidFill>
                <a:schemeClr val="folHlink"/>
              </a:solidFill>
              <a:latin typeface="Times New Roman" pitchFamily="18" charset="0"/>
            </a:endParaRPr>
          </a:p>
        </p:txBody>
      </p:sp>
      <p:sp>
        <p:nvSpPr>
          <p:cNvPr id="13326" name="Text Box 47"/>
          <p:cNvSpPr txBox="1">
            <a:spLocks noChangeArrowheads="1"/>
          </p:cNvSpPr>
          <p:nvPr/>
        </p:nvSpPr>
        <p:spPr bwMode="auto">
          <a:xfrm>
            <a:off x="2133600" y="4768850"/>
            <a:ext cx="666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ACK</a:t>
            </a:r>
            <a:endParaRPr lang="fr-FR" sz="1800">
              <a:solidFill>
                <a:schemeClr val="folHlink"/>
              </a:solidFill>
              <a:latin typeface="Times New Roman" pitchFamily="18" charset="0"/>
            </a:endParaRPr>
          </a:p>
        </p:txBody>
      </p:sp>
      <p:sp>
        <p:nvSpPr>
          <p:cNvPr id="13327" name="Line 48"/>
          <p:cNvSpPr>
            <a:spLocks noChangeShapeType="1"/>
          </p:cNvSpPr>
          <p:nvPr/>
        </p:nvSpPr>
        <p:spPr bwMode="auto">
          <a:xfrm>
            <a:off x="1246188" y="3382963"/>
            <a:ext cx="3603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328" name="Rectangle 49"/>
          <p:cNvSpPr>
            <a:spLocks noChangeArrowheads="1"/>
          </p:cNvSpPr>
          <p:nvPr/>
        </p:nvSpPr>
        <p:spPr bwMode="auto">
          <a:xfrm>
            <a:off x="788988" y="3168650"/>
            <a:ext cx="438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(a)</a:t>
            </a:r>
          </a:p>
        </p:txBody>
      </p:sp>
      <p:sp>
        <p:nvSpPr>
          <p:cNvPr id="13329" name="Line 50"/>
          <p:cNvSpPr>
            <a:spLocks noChangeShapeType="1"/>
          </p:cNvSpPr>
          <p:nvPr/>
        </p:nvSpPr>
        <p:spPr bwMode="auto">
          <a:xfrm>
            <a:off x="1246188" y="4449763"/>
            <a:ext cx="3603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330" name="Rectangle 51"/>
          <p:cNvSpPr>
            <a:spLocks noChangeArrowheads="1"/>
          </p:cNvSpPr>
          <p:nvPr/>
        </p:nvSpPr>
        <p:spPr bwMode="auto">
          <a:xfrm>
            <a:off x="788988" y="4235450"/>
            <a:ext cx="450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(b)</a:t>
            </a:r>
          </a:p>
        </p:txBody>
      </p:sp>
      <p:sp>
        <p:nvSpPr>
          <p:cNvPr id="13331" name="Line 52"/>
          <p:cNvSpPr>
            <a:spLocks noChangeShapeType="1"/>
          </p:cNvSpPr>
          <p:nvPr/>
        </p:nvSpPr>
        <p:spPr bwMode="auto">
          <a:xfrm>
            <a:off x="3359150" y="3760788"/>
            <a:ext cx="3603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332" name="Rectangle 53"/>
          <p:cNvSpPr>
            <a:spLocks noChangeArrowheads="1"/>
          </p:cNvSpPr>
          <p:nvPr/>
        </p:nvSpPr>
        <p:spPr bwMode="auto">
          <a:xfrm>
            <a:off x="3663950" y="3505200"/>
            <a:ext cx="438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(a)</a:t>
            </a:r>
          </a:p>
        </p:txBody>
      </p:sp>
      <p:sp>
        <p:nvSpPr>
          <p:cNvPr id="13333" name="Line 54"/>
          <p:cNvSpPr>
            <a:spLocks noChangeShapeType="1"/>
          </p:cNvSpPr>
          <p:nvPr/>
        </p:nvSpPr>
        <p:spPr bwMode="auto">
          <a:xfrm>
            <a:off x="3359150" y="4832350"/>
            <a:ext cx="3603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334" name="Rectangle 55"/>
          <p:cNvSpPr>
            <a:spLocks noChangeArrowheads="1"/>
          </p:cNvSpPr>
          <p:nvPr/>
        </p:nvSpPr>
        <p:spPr bwMode="auto">
          <a:xfrm>
            <a:off x="3663950" y="4572000"/>
            <a:ext cx="450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(b)</a:t>
            </a:r>
          </a:p>
        </p:txBody>
      </p:sp>
      <p:sp>
        <p:nvSpPr>
          <p:cNvPr id="13335" name="Line 56"/>
          <p:cNvSpPr>
            <a:spLocks noChangeShapeType="1"/>
          </p:cNvSpPr>
          <p:nvPr/>
        </p:nvSpPr>
        <p:spPr bwMode="auto">
          <a:xfrm>
            <a:off x="5916613" y="2576513"/>
            <a:ext cx="0" cy="3778250"/>
          </a:xfrm>
          <a:prstGeom prst="line">
            <a:avLst/>
          </a:prstGeom>
          <a:noFill/>
          <a:ln w="1905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336" name="Line 57"/>
          <p:cNvSpPr>
            <a:spLocks noChangeShapeType="1"/>
          </p:cNvSpPr>
          <p:nvPr/>
        </p:nvSpPr>
        <p:spPr bwMode="auto">
          <a:xfrm>
            <a:off x="7669213" y="2576513"/>
            <a:ext cx="0" cy="3778250"/>
          </a:xfrm>
          <a:prstGeom prst="line">
            <a:avLst/>
          </a:prstGeom>
          <a:noFill/>
          <a:ln w="1905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337" name="Text Box 58"/>
          <p:cNvSpPr txBox="1">
            <a:spLocks noChangeArrowheads="1"/>
          </p:cNvSpPr>
          <p:nvPr/>
        </p:nvSpPr>
        <p:spPr bwMode="auto">
          <a:xfrm>
            <a:off x="5719763" y="2209800"/>
            <a:ext cx="349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 b="1">
                <a:solidFill>
                  <a:srgbClr val="FFFFFF"/>
                </a:solidFill>
                <a:latin typeface="Times New Roman" pitchFamily="18" charset="0"/>
              </a:rPr>
              <a:t>A</a:t>
            </a:r>
            <a:endParaRPr lang="fr-FR" b="1">
              <a:latin typeface="Times New Roman" pitchFamily="18" charset="0"/>
            </a:endParaRPr>
          </a:p>
        </p:txBody>
      </p:sp>
      <p:sp>
        <p:nvSpPr>
          <p:cNvPr id="13338" name="Text Box 59"/>
          <p:cNvSpPr txBox="1">
            <a:spLocks noChangeArrowheads="1"/>
          </p:cNvSpPr>
          <p:nvPr/>
        </p:nvSpPr>
        <p:spPr bwMode="auto">
          <a:xfrm>
            <a:off x="7516813" y="2209800"/>
            <a:ext cx="336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 b="1">
                <a:solidFill>
                  <a:srgbClr val="FFFFFF"/>
                </a:solidFill>
                <a:latin typeface="Times New Roman" pitchFamily="18" charset="0"/>
              </a:rPr>
              <a:t>B</a:t>
            </a:r>
            <a:endParaRPr lang="fr-FR">
              <a:latin typeface="Times New Roman" pitchFamily="18" charset="0"/>
            </a:endParaRPr>
          </a:p>
        </p:txBody>
      </p:sp>
      <p:sp>
        <p:nvSpPr>
          <p:cNvPr id="13339" name="Line 60"/>
          <p:cNvSpPr>
            <a:spLocks noChangeShapeType="1"/>
          </p:cNvSpPr>
          <p:nvPr/>
        </p:nvSpPr>
        <p:spPr bwMode="auto">
          <a:xfrm>
            <a:off x="5916613" y="2805113"/>
            <a:ext cx="1219200" cy="2730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340" name="Text Box 61"/>
          <p:cNvSpPr txBox="1">
            <a:spLocks noChangeArrowheads="1"/>
          </p:cNvSpPr>
          <p:nvPr/>
        </p:nvSpPr>
        <p:spPr bwMode="auto">
          <a:xfrm>
            <a:off x="6424613" y="2652713"/>
            <a:ext cx="4826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T,a</a:t>
            </a:r>
            <a:endParaRPr lang="fr-FR" sz="1800">
              <a:solidFill>
                <a:schemeClr val="folHlink"/>
              </a:solidFill>
              <a:latin typeface="Times New Roman" pitchFamily="18" charset="0"/>
            </a:endParaRPr>
          </a:p>
        </p:txBody>
      </p:sp>
      <p:sp>
        <p:nvSpPr>
          <p:cNvPr id="13341" name="Text Box 62"/>
          <p:cNvSpPr txBox="1">
            <a:spLocks noChangeArrowheads="1"/>
          </p:cNvSpPr>
          <p:nvPr/>
        </p:nvSpPr>
        <p:spPr bwMode="auto">
          <a:xfrm>
            <a:off x="6373813" y="3671888"/>
            <a:ext cx="4826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T,a</a:t>
            </a:r>
          </a:p>
        </p:txBody>
      </p:sp>
      <p:sp>
        <p:nvSpPr>
          <p:cNvPr id="13342" name="Line 63"/>
          <p:cNvSpPr>
            <a:spLocks noChangeShapeType="1"/>
          </p:cNvSpPr>
          <p:nvPr/>
        </p:nvSpPr>
        <p:spPr bwMode="auto">
          <a:xfrm>
            <a:off x="5556250" y="2805113"/>
            <a:ext cx="3603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343" name="Rectangle 64"/>
          <p:cNvSpPr>
            <a:spLocks noChangeArrowheads="1"/>
          </p:cNvSpPr>
          <p:nvPr/>
        </p:nvSpPr>
        <p:spPr bwMode="auto">
          <a:xfrm>
            <a:off x="5099050" y="2590800"/>
            <a:ext cx="438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(a)</a:t>
            </a:r>
          </a:p>
        </p:txBody>
      </p:sp>
      <p:sp>
        <p:nvSpPr>
          <p:cNvPr id="13344" name="Line 65"/>
          <p:cNvSpPr>
            <a:spLocks noChangeShapeType="1"/>
          </p:cNvSpPr>
          <p:nvPr/>
        </p:nvSpPr>
        <p:spPr bwMode="auto">
          <a:xfrm>
            <a:off x="7669213" y="4283075"/>
            <a:ext cx="3603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345" name="Rectangle 66"/>
          <p:cNvSpPr>
            <a:spLocks noChangeArrowheads="1"/>
          </p:cNvSpPr>
          <p:nvPr/>
        </p:nvSpPr>
        <p:spPr bwMode="auto">
          <a:xfrm>
            <a:off x="7974013" y="4083050"/>
            <a:ext cx="438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(a)</a:t>
            </a:r>
          </a:p>
        </p:txBody>
      </p:sp>
      <p:sp>
        <p:nvSpPr>
          <p:cNvPr id="13346" name="Line 67"/>
          <p:cNvSpPr>
            <a:spLocks noChangeShapeType="1"/>
          </p:cNvSpPr>
          <p:nvPr/>
        </p:nvSpPr>
        <p:spPr bwMode="auto">
          <a:xfrm>
            <a:off x="7669213" y="5364163"/>
            <a:ext cx="3603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347" name="Rectangle 68"/>
          <p:cNvSpPr>
            <a:spLocks noChangeArrowheads="1"/>
          </p:cNvSpPr>
          <p:nvPr/>
        </p:nvSpPr>
        <p:spPr bwMode="auto">
          <a:xfrm>
            <a:off x="7974013" y="5149850"/>
            <a:ext cx="438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(a)</a:t>
            </a:r>
          </a:p>
        </p:txBody>
      </p:sp>
      <p:sp>
        <p:nvSpPr>
          <p:cNvPr id="13348" name="Line 69"/>
          <p:cNvSpPr>
            <a:spLocks noChangeShapeType="1"/>
          </p:cNvSpPr>
          <p:nvPr/>
        </p:nvSpPr>
        <p:spPr bwMode="auto">
          <a:xfrm>
            <a:off x="5688013" y="3886200"/>
            <a:ext cx="0" cy="990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349" name="Text Box 70"/>
          <p:cNvSpPr txBox="1">
            <a:spLocks noChangeArrowheads="1"/>
          </p:cNvSpPr>
          <p:nvPr/>
        </p:nvSpPr>
        <p:spPr bwMode="auto">
          <a:xfrm>
            <a:off x="4926013" y="4191000"/>
            <a:ext cx="6667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fr-FR" sz="1800">
                <a:latin typeface="Times New Roman" pitchFamily="18" charset="0"/>
              </a:rPr>
              <a:t>Time</a:t>
            </a:r>
          </a:p>
          <a:p>
            <a:pPr algn="ctr"/>
            <a:r>
              <a:rPr lang="fr-FR" sz="1800">
                <a:latin typeface="Times New Roman" pitchFamily="18" charset="0"/>
              </a:rPr>
              <a:t>out</a:t>
            </a:r>
          </a:p>
        </p:txBody>
      </p:sp>
      <p:sp>
        <p:nvSpPr>
          <p:cNvPr id="13350" name="Line 71"/>
          <p:cNvSpPr>
            <a:spLocks noChangeShapeType="1"/>
          </p:cNvSpPr>
          <p:nvPr/>
        </p:nvSpPr>
        <p:spPr bwMode="auto">
          <a:xfrm flipH="1">
            <a:off x="5535613" y="48768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Dot"/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351" name="Line 72"/>
          <p:cNvSpPr>
            <a:spLocks noChangeShapeType="1"/>
          </p:cNvSpPr>
          <p:nvPr/>
        </p:nvSpPr>
        <p:spPr bwMode="auto">
          <a:xfrm>
            <a:off x="5916613" y="4906963"/>
            <a:ext cx="175260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352" name="Line 73"/>
          <p:cNvSpPr>
            <a:spLocks noChangeShapeType="1"/>
          </p:cNvSpPr>
          <p:nvPr/>
        </p:nvSpPr>
        <p:spPr bwMode="auto">
          <a:xfrm flipH="1">
            <a:off x="5916613" y="5440363"/>
            <a:ext cx="175260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353" name="Text Box 74"/>
          <p:cNvSpPr txBox="1">
            <a:spLocks noChangeArrowheads="1"/>
          </p:cNvSpPr>
          <p:nvPr/>
        </p:nvSpPr>
        <p:spPr bwMode="auto">
          <a:xfrm>
            <a:off x="6424613" y="4738688"/>
            <a:ext cx="4826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T,a</a:t>
            </a:r>
          </a:p>
        </p:txBody>
      </p:sp>
      <p:sp>
        <p:nvSpPr>
          <p:cNvPr id="13354" name="Text Box 75"/>
          <p:cNvSpPr txBox="1">
            <a:spLocks noChangeArrowheads="1"/>
          </p:cNvSpPr>
          <p:nvPr/>
        </p:nvSpPr>
        <p:spPr bwMode="auto">
          <a:xfrm>
            <a:off x="6469063" y="5364163"/>
            <a:ext cx="6667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ACK</a:t>
            </a:r>
            <a:endParaRPr lang="fr-FR" sz="1800">
              <a:solidFill>
                <a:schemeClr val="folHlink"/>
              </a:solidFill>
              <a:latin typeface="Times New Roman" pitchFamily="18" charset="0"/>
            </a:endParaRPr>
          </a:p>
        </p:txBody>
      </p:sp>
      <p:sp>
        <p:nvSpPr>
          <p:cNvPr id="13355" name="Line 76"/>
          <p:cNvSpPr>
            <a:spLocks noChangeShapeType="1"/>
          </p:cNvSpPr>
          <p:nvPr/>
        </p:nvSpPr>
        <p:spPr bwMode="auto">
          <a:xfrm>
            <a:off x="5916613" y="3840163"/>
            <a:ext cx="175260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356" name="Line 77"/>
          <p:cNvSpPr>
            <a:spLocks noChangeShapeType="1"/>
          </p:cNvSpPr>
          <p:nvPr/>
        </p:nvSpPr>
        <p:spPr bwMode="auto">
          <a:xfrm flipH="1">
            <a:off x="6831013" y="4373563"/>
            <a:ext cx="83820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357" name="Text Box 78"/>
          <p:cNvSpPr txBox="1">
            <a:spLocks noChangeArrowheads="1"/>
          </p:cNvSpPr>
          <p:nvPr/>
        </p:nvSpPr>
        <p:spPr bwMode="auto">
          <a:xfrm>
            <a:off x="6469063" y="4235450"/>
            <a:ext cx="666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ACK</a:t>
            </a:r>
          </a:p>
        </p:txBody>
      </p:sp>
      <p:sp>
        <p:nvSpPr>
          <p:cNvPr id="13358" name="Line 79"/>
          <p:cNvSpPr>
            <a:spLocks noChangeShapeType="1"/>
          </p:cNvSpPr>
          <p:nvPr/>
        </p:nvSpPr>
        <p:spPr bwMode="auto">
          <a:xfrm>
            <a:off x="5688013" y="2849563"/>
            <a:ext cx="0" cy="990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359" name="Line 80"/>
          <p:cNvSpPr>
            <a:spLocks noChangeShapeType="1"/>
          </p:cNvSpPr>
          <p:nvPr/>
        </p:nvSpPr>
        <p:spPr bwMode="auto">
          <a:xfrm flipH="1">
            <a:off x="5535613" y="3840163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Dot"/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360" name="Text Box 81"/>
          <p:cNvSpPr txBox="1">
            <a:spLocks noChangeArrowheads="1"/>
          </p:cNvSpPr>
          <p:nvPr/>
        </p:nvSpPr>
        <p:spPr bwMode="auto">
          <a:xfrm>
            <a:off x="4926013" y="3078163"/>
            <a:ext cx="6667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fr-FR" sz="1800">
                <a:latin typeface="Times New Roman" pitchFamily="18" charset="0"/>
              </a:rPr>
              <a:t>Time</a:t>
            </a:r>
          </a:p>
          <a:p>
            <a:pPr algn="ctr"/>
            <a:r>
              <a:rPr lang="fr-FR" sz="1800">
                <a:latin typeface="Times New Roman" pitchFamily="18" charset="0"/>
              </a:rPr>
              <a:t>out</a:t>
            </a:r>
            <a:endParaRPr lang="fr-FR">
              <a:latin typeface="Times New Roman" pitchFamily="18" charset="0"/>
            </a:endParaRPr>
          </a:p>
        </p:txBody>
      </p:sp>
      <p:sp>
        <p:nvSpPr>
          <p:cNvPr id="13361" name="Line 82"/>
          <p:cNvSpPr>
            <a:spLocks noChangeShapeType="1"/>
          </p:cNvSpPr>
          <p:nvPr/>
        </p:nvSpPr>
        <p:spPr bwMode="auto">
          <a:xfrm>
            <a:off x="7897813" y="5440363"/>
            <a:ext cx="0" cy="457200"/>
          </a:xfrm>
          <a:prstGeom prst="line">
            <a:avLst/>
          </a:prstGeom>
          <a:noFill/>
          <a:ln w="15875">
            <a:solidFill>
              <a:srgbClr val="FF0000"/>
            </a:solidFill>
            <a:round/>
            <a:headEnd type="triangle" w="med" len="med"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362" name="Text Box 83"/>
          <p:cNvSpPr txBox="1">
            <a:spLocks noChangeArrowheads="1"/>
          </p:cNvSpPr>
          <p:nvPr/>
        </p:nvSpPr>
        <p:spPr bwMode="auto">
          <a:xfrm>
            <a:off x="7669213" y="5897563"/>
            <a:ext cx="1111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 b="1">
                <a:solidFill>
                  <a:srgbClr val="FF0000"/>
                </a:solidFill>
                <a:latin typeface="Times New Roman" pitchFamily="18" charset="0"/>
              </a:rPr>
              <a:t>Doublons</a:t>
            </a:r>
            <a:endParaRPr lang="fr-FR">
              <a:latin typeface="Times New Roman" pitchFamily="18" charset="0"/>
            </a:endParaRPr>
          </a:p>
        </p:txBody>
      </p:sp>
      <p:sp>
        <p:nvSpPr>
          <p:cNvPr id="13363" name="Text Box 84"/>
          <p:cNvSpPr txBox="1">
            <a:spLocks noChangeArrowheads="1"/>
          </p:cNvSpPr>
          <p:nvPr/>
        </p:nvSpPr>
        <p:spPr bwMode="auto">
          <a:xfrm>
            <a:off x="1371600" y="2773363"/>
            <a:ext cx="349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 b="1">
                <a:solidFill>
                  <a:srgbClr val="FFFFFF"/>
                </a:solidFill>
                <a:latin typeface="Times New Roman" pitchFamily="18" charset="0"/>
              </a:rPr>
              <a:t>A</a:t>
            </a:r>
            <a:endParaRPr lang="fr-FR" b="1">
              <a:latin typeface="Times New Roman" pitchFamily="18" charset="0"/>
            </a:endParaRPr>
          </a:p>
        </p:txBody>
      </p:sp>
      <p:sp>
        <p:nvSpPr>
          <p:cNvPr id="13364" name="Text Box 85"/>
          <p:cNvSpPr txBox="1">
            <a:spLocks noChangeArrowheads="1"/>
          </p:cNvSpPr>
          <p:nvPr/>
        </p:nvSpPr>
        <p:spPr bwMode="auto">
          <a:xfrm>
            <a:off x="3168650" y="2773363"/>
            <a:ext cx="336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 b="1">
                <a:solidFill>
                  <a:srgbClr val="FFFFFF"/>
                </a:solidFill>
                <a:latin typeface="Times New Roman" pitchFamily="18" charset="0"/>
              </a:rPr>
              <a:t>B</a:t>
            </a:r>
            <a:endParaRPr lang="fr-FR">
              <a:latin typeface="Times New Roman" pitchFamily="18" charset="0"/>
            </a:endParaRPr>
          </a:p>
        </p:txBody>
      </p:sp>
      <p:sp>
        <p:nvSpPr>
          <p:cNvPr id="13365" name="Text Box 86"/>
          <p:cNvSpPr txBox="1">
            <a:spLocks noChangeArrowheads="1"/>
          </p:cNvSpPr>
          <p:nvPr/>
        </p:nvSpPr>
        <p:spPr bwMode="auto">
          <a:xfrm>
            <a:off x="990600" y="1817688"/>
            <a:ext cx="7361238" cy="4000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r>
              <a:rPr lang="fr-FR" sz="2000" u="sng">
                <a:solidFill>
                  <a:srgbClr val="FFFFFF"/>
                </a:solidFill>
                <a:latin typeface="Times New Roman" pitchFamily="18" charset="0"/>
              </a:rPr>
              <a:t>Problème n°1</a:t>
            </a:r>
            <a:r>
              <a:rPr lang="fr-FR" sz="2000">
                <a:solidFill>
                  <a:srgbClr val="FFFFFF"/>
                </a:solidFill>
                <a:latin typeface="Times New Roman" pitchFamily="18" charset="0"/>
              </a:rPr>
              <a:t> : Perte d ’une trame ou d ’un ACK     (usage du Timer)</a:t>
            </a:r>
          </a:p>
        </p:txBody>
      </p:sp>
      <p:grpSp>
        <p:nvGrpSpPr>
          <p:cNvPr id="13366" name="Group 87"/>
          <p:cNvGrpSpPr>
            <a:grpSpLocks/>
          </p:cNvGrpSpPr>
          <p:nvPr/>
        </p:nvGrpSpPr>
        <p:grpSpPr bwMode="auto">
          <a:xfrm>
            <a:off x="7086600" y="2971800"/>
            <a:ext cx="152400" cy="228600"/>
            <a:chOff x="2256" y="2064"/>
            <a:chExt cx="96" cy="144"/>
          </a:xfrm>
        </p:grpSpPr>
        <p:sp>
          <p:nvSpPr>
            <p:cNvPr id="13370" name="Line 88"/>
            <p:cNvSpPr>
              <a:spLocks noChangeShapeType="1"/>
            </p:cNvSpPr>
            <p:nvPr/>
          </p:nvSpPr>
          <p:spPr bwMode="auto">
            <a:xfrm flipH="1">
              <a:off x="2256" y="2064"/>
              <a:ext cx="96" cy="144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13371" name="Line 89"/>
            <p:cNvSpPr>
              <a:spLocks noChangeShapeType="1"/>
            </p:cNvSpPr>
            <p:nvPr/>
          </p:nvSpPr>
          <p:spPr bwMode="auto">
            <a:xfrm>
              <a:off x="2256" y="2064"/>
              <a:ext cx="96" cy="144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fr-FR"/>
            </a:p>
          </p:txBody>
        </p:sp>
      </p:grpSp>
      <p:grpSp>
        <p:nvGrpSpPr>
          <p:cNvPr id="13367" name="Group 90"/>
          <p:cNvGrpSpPr>
            <a:grpSpLocks/>
          </p:cNvGrpSpPr>
          <p:nvPr/>
        </p:nvGrpSpPr>
        <p:grpSpPr bwMode="auto">
          <a:xfrm>
            <a:off x="1981200" y="5105400"/>
            <a:ext cx="152400" cy="228600"/>
            <a:chOff x="2256" y="2064"/>
            <a:chExt cx="96" cy="144"/>
          </a:xfrm>
        </p:grpSpPr>
        <p:sp>
          <p:nvSpPr>
            <p:cNvPr id="13368" name="Line 91"/>
            <p:cNvSpPr>
              <a:spLocks noChangeShapeType="1"/>
            </p:cNvSpPr>
            <p:nvPr/>
          </p:nvSpPr>
          <p:spPr bwMode="auto">
            <a:xfrm flipH="1">
              <a:off x="2256" y="2064"/>
              <a:ext cx="96" cy="144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13369" name="Line 92"/>
            <p:cNvSpPr>
              <a:spLocks noChangeShapeType="1"/>
            </p:cNvSpPr>
            <p:nvPr/>
          </p:nvSpPr>
          <p:spPr bwMode="auto">
            <a:xfrm>
              <a:off x="2256" y="2064"/>
              <a:ext cx="96" cy="144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fr-FR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285750"/>
            <a:ext cx="7772400" cy="9144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sz="3200" dirty="0" smtClean="0">
                <a:solidFill>
                  <a:schemeClr val="tx2">
                    <a:satMod val="200000"/>
                  </a:schemeClr>
                </a:solidFill>
              </a:rPr>
              <a:t>Protocole Stop-and-</a:t>
            </a:r>
            <a:r>
              <a:rPr lang="fr-FR" sz="3200" dirty="0" err="1" smtClean="0">
                <a:solidFill>
                  <a:schemeClr val="tx2">
                    <a:satMod val="200000"/>
                  </a:schemeClr>
                </a:solidFill>
              </a:rPr>
              <a:t>Wait</a:t>
            </a:r>
            <a:r>
              <a:rPr lang="fr-FR" sz="3200" dirty="0" smtClean="0">
                <a:solidFill>
                  <a:schemeClr val="tx2">
                    <a:satMod val="200000"/>
                  </a:schemeClr>
                </a:solidFill>
              </a:rPr>
              <a:t> (Pb N°2)</a:t>
            </a:r>
          </a:p>
        </p:txBody>
      </p:sp>
      <p:sp>
        <p:nvSpPr>
          <p:cNvPr id="14339" name="Text Box 48"/>
          <p:cNvSpPr txBox="1">
            <a:spLocks noChangeArrowheads="1"/>
          </p:cNvSpPr>
          <p:nvPr/>
        </p:nvSpPr>
        <p:spPr bwMode="auto">
          <a:xfrm>
            <a:off x="1068388" y="1285875"/>
            <a:ext cx="6503987" cy="4000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r>
              <a:rPr lang="fr-FR" sz="2000" u="sng">
                <a:solidFill>
                  <a:srgbClr val="FFFFFF"/>
                </a:solidFill>
                <a:latin typeface="Times New Roman" pitchFamily="18" charset="0"/>
              </a:rPr>
              <a:t>Problème n°2</a:t>
            </a:r>
            <a:r>
              <a:rPr lang="fr-FR" sz="2000">
                <a:solidFill>
                  <a:srgbClr val="FFFFFF"/>
                </a:solidFill>
                <a:latin typeface="Times New Roman" pitchFamily="18" charset="0"/>
              </a:rPr>
              <a:t> : Doublons  (numérotation des trames et ACK )</a:t>
            </a:r>
          </a:p>
        </p:txBody>
      </p:sp>
      <p:sp>
        <p:nvSpPr>
          <p:cNvPr id="14340" name="Line 49"/>
          <p:cNvSpPr>
            <a:spLocks noChangeShapeType="1"/>
          </p:cNvSpPr>
          <p:nvPr/>
        </p:nvSpPr>
        <p:spPr bwMode="auto">
          <a:xfrm>
            <a:off x="1371600" y="1936750"/>
            <a:ext cx="0" cy="4616450"/>
          </a:xfrm>
          <a:prstGeom prst="line">
            <a:avLst/>
          </a:prstGeom>
          <a:noFill/>
          <a:ln w="1905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341" name="Line 50"/>
          <p:cNvSpPr>
            <a:spLocks noChangeShapeType="1"/>
          </p:cNvSpPr>
          <p:nvPr/>
        </p:nvSpPr>
        <p:spPr bwMode="auto">
          <a:xfrm>
            <a:off x="3124200" y="1936750"/>
            <a:ext cx="0" cy="4616450"/>
          </a:xfrm>
          <a:prstGeom prst="line">
            <a:avLst/>
          </a:prstGeom>
          <a:noFill/>
          <a:ln w="1905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342" name="Text Box 51"/>
          <p:cNvSpPr txBox="1">
            <a:spLocks noChangeArrowheads="1"/>
          </p:cNvSpPr>
          <p:nvPr/>
        </p:nvSpPr>
        <p:spPr bwMode="auto">
          <a:xfrm>
            <a:off x="1174750" y="1570038"/>
            <a:ext cx="349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 b="1">
                <a:solidFill>
                  <a:srgbClr val="FFFFFF"/>
                </a:solidFill>
                <a:latin typeface="Times New Roman" pitchFamily="18" charset="0"/>
              </a:rPr>
              <a:t>A</a:t>
            </a:r>
            <a:endParaRPr lang="fr-FR" b="1">
              <a:latin typeface="Times New Roman" pitchFamily="18" charset="0"/>
            </a:endParaRPr>
          </a:p>
        </p:txBody>
      </p:sp>
      <p:sp>
        <p:nvSpPr>
          <p:cNvPr id="14343" name="Text Box 52"/>
          <p:cNvSpPr txBox="1">
            <a:spLocks noChangeArrowheads="1"/>
          </p:cNvSpPr>
          <p:nvPr/>
        </p:nvSpPr>
        <p:spPr bwMode="auto">
          <a:xfrm>
            <a:off x="2971800" y="1570038"/>
            <a:ext cx="336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 b="1">
                <a:solidFill>
                  <a:srgbClr val="FFFFFF"/>
                </a:solidFill>
                <a:latin typeface="Times New Roman" pitchFamily="18" charset="0"/>
              </a:rPr>
              <a:t>B</a:t>
            </a:r>
            <a:endParaRPr lang="fr-FR">
              <a:latin typeface="Times New Roman" pitchFamily="18" charset="0"/>
            </a:endParaRPr>
          </a:p>
        </p:txBody>
      </p:sp>
      <p:sp>
        <p:nvSpPr>
          <p:cNvPr id="14344" name="Text Box 53"/>
          <p:cNvSpPr txBox="1">
            <a:spLocks noChangeArrowheads="1"/>
          </p:cNvSpPr>
          <p:nvPr/>
        </p:nvSpPr>
        <p:spPr bwMode="auto">
          <a:xfrm>
            <a:off x="1752600" y="1890713"/>
            <a:ext cx="654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T,a,0</a:t>
            </a:r>
          </a:p>
        </p:txBody>
      </p:sp>
      <p:sp>
        <p:nvSpPr>
          <p:cNvPr id="14345" name="Text Box 54"/>
          <p:cNvSpPr txBox="1">
            <a:spLocks noChangeArrowheads="1"/>
          </p:cNvSpPr>
          <p:nvPr/>
        </p:nvSpPr>
        <p:spPr bwMode="auto">
          <a:xfrm>
            <a:off x="1860550" y="2895600"/>
            <a:ext cx="654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T,a,0</a:t>
            </a:r>
          </a:p>
        </p:txBody>
      </p:sp>
      <p:sp>
        <p:nvSpPr>
          <p:cNvPr id="14346" name="Line 55"/>
          <p:cNvSpPr>
            <a:spLocks noChangeShapeType="1"/>
          </p:cNvSpPr>
          <p:nvPr/>
        </p:nvSpPr>
        <p:spPr bwMode="auto">
          <a:xfrm flipV="1">
            <a:off x="1011238" y="2068513"/>
            <a:ext cx="360362" cy="79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347" name="Rectangle 56"/>
          <p:cNvSpPr>
            <a:spLocks noChangeArrowheads="1"/>
          </p:cNvSpPr>
          <p:nvPr/>
        </p:nvSpPr>
        <p:spPr bwMode="auto">
          <a:xfrm>
            <a:off x="554038" y="1828800"/>
            <a:ext cx="438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(a)</a:t>
            </a:r>
          </a:p>
        </p:txBody>
      </p:sp>
      <p:sp>
        <p:nvSpPr>
          <p:cNvPr id="14348" name="Line 57"/>
          <p:cNvSpPr>
            <a:spLocks noChangeShapeType="1"/>
          </p:cNvSpPr>
          <p:nvPr/>
        </p:nvSpPr>
        <p:spPr bwMode="auto">
          <a:xfrm>
            <a:off x="3124200" y="4343400"/>
            <a:ext cx="3603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349" name="Rectangle 58"/>
          <p:cNvSpPr>
            <a:spLocks noChangeArrowheads="1"/>
          </p:cNvSpPr>
          <p:nvPr/>
        </p:nvSpPr>
        <p:spPr bwMode="auto">
          <a:xfrm>
            <a:off x="3429000" y="4114800"/>
            <a:ext cx="6223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(b,1)</a:t>
            </a:r>
          </a:p>
        </p:txBody>
      </p:sp>
      <p:sp>
        <p:nvSpPr>
          <p:cNvPr id="14350" name="Line 59"/>
          <p:cNvSpPr>
            <a:spLocks noChangeShapeType="1"/>
          </p:cNvSpPr>
          <p:nvPr/>
        </p:nvSpPr>
        <p:spPr bwMode="auto">
          <a:xfrm>
            <a:off x="1371600" y="3962400"/>
            <a:ext cx="17526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351" name="Line 60"/>
          <p:cNvSpPr>
            <a:spLocks noChangeShapeType="1"/>
          </p:cNvSpPr>
          <p:nvPr/>
        </p:nvSpPr>
        <p:spPr bwMode="auto">
          <a:xfrm flipH="1">
            <a:off x="1371600" y="3459163"/>
            <a:ext cx="1752600" cy="4270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352" name="Text Box 61"/>
          <p:cNvSpPr txBox="1">
            <a:spLocks noChangeArrowheads="1"/>
          </p:cNvSpPr>
          <p:nvPr/>
        </p:nvSpPr>
        <p:spPr bwMode="auto">
          <a:xfrm>
            <a:off x="1752600" y="3810000"/>
            <a:ext cx="666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T,b,1</a:t>
            </a:r>
          </a:p>
        </p:txBody>
      </p:sp>
      <p:sp>
        <p:nvSpPr>
          <p:cNvPr id="14353" name="Text Box 62"/>
          <p:cNvSpPr txBox="1">
            <a:spLocks noChangeArrowheads="1"/>
          </p:cNvSpPr>
          <p:nvPr/>
        </p:nvSpPr>
        <p:spPr bwMode="auto">
          <a:xfrm>
            <a:off x="1752600" y="3382963"/>
            <a:ext cx="6667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ACK</a:t>
            </a:r>
          </a:p>
        </p:txBody>
      </p:sp>
      <p:sp>
        <p:nvSpPr>
          <p:cNvPr id="14354" name="Line 63"/>
          <p:cNvSpPr>
            <a:spLocks noChangeShapeType="1"/>
          </p:cNvSpPr>
          <p:nvPr/>
        </p:nvSpPr>
        <p:spPr bwMode="auto">
          <a:xfrm>
            <a:off x="1371600" y="3124200"/>
            <a:ext cx="17526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355" name="Line 64"/>
          <p:cNvSpPr>
            <a:spLocks noChangeShapeType="1"/>
          </p:cNvSpPr>
          <p:nvPr/>
        </p:nvSpPr>
        <p:spPr bwMode="auto">
          <a:xfrm>
            <a:off x="1143000" y="2057400"/>
            <a:ext cx="0" cy="990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356" name="Line 65"/>
          <p:cNvSpPr>
            <a:spLocks noChangeShapeType="1"/>
          </p:cNvSpPr>
          <p:nvPr/>
        </p:nvSpPr>
        <p:spPr bwMode="auto">
          <a:xfrm flipH="1">
            <a:off x="990600" y="3078163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Dot"/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357" name="Text Box 66"/>
          <p:cNvSpPr txBox="1">
            <a:spLocks noChangeArrowheads="1"/>
          </p:cNvSpPr>
          <p:nvPr/>
        </p:nvSpPr>
        <p:spPr bwMode="auto">
          <a:xfrm>
            <a:off x="381000" y="2316163"/>
            <a:ext cx="6667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fr-FR" sz="1800">
                <a:latin typeface="Times New Roman" pitchFamily="18" charset="0"/>
              </a:rPr>
              <a:t>Time</a:t>
            </a:r>
          </a:p>
          <a:p>
            <a:pPr algn="ctr"/>
            <a:r>
              <a:rPr lang="fr-FR" sz="1800">
                <a:latin typeface="Times New Roman" pitchFamily="18" charset="0"/>
              </a:rPr>
              <a:t>out</a:t>
            </a:r>
            <a:endParaRPr lang="fr-FR">
              <a:latin typeface="Times New Roman" pitchFamily="18" charset="0"/>
            </a:endParaRPr>
          </a:p>
        </p:txBody>
      </p:sp>
      <p:sp>
        <p:nvSpPr>
          <p:cNvPr id="14358" name="Line 67"/>
          <p:cNvSpPr>
            <a:spLocks noChangeShapeType="1"/>
          </p:cNvSpPr>
          <p:nvPr/>
        </p:nvSpPr>
        <p:spPr bwMode="auto">
          <a:xfrm>
            <a:off x="1371600" y="2087563"/>
            <a:ext cx="1752600" cy="3508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359" name="Line 68"/>
          <p:cNvSpPr>
            <a:spLocks noChangeShapeType="1"/>
          </p:cNvSpPr>
          <p:nvPr/>
        </p:nvSpPr>
        <p:spPr bwMode="auto">
          <a:xfrm flipH="1">
            <a:off x="2286000" y="2500313"/>
            <a:ext cx="819150" cy="198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360" name="Text Box 69"/>
          <p:cNvSpPr txBox="1">
            <a:spLocks noChangeArrowheads="1"/>
          </p:cNvSpPr>
          <p:nvPr/>
        </p:nvSpPr>
        <p:spPr bwMode="auto">
          <a:xfrm>
            <a:off x="1905000" y="2362200"/>
            <a:ext cx="666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ACK</a:t>
            </a:r>
          </a:p>
        </p:txBody>
      </p:sp>
      <p:sp>
        <p:nvSpPr>
          <p:cNvPr id="14361" name="Line 70"/>
          <p:cNvSpPr>
            <a:spLocks noChangeShapeType="1"/>
          </p:cNvSpPr>
          <p:nvPr/>
        </p:nvSpPr>
        <p:spPr bwMode="auto">
          <a:xfrm>
            <a:off x="3124200" y="2439988"/>
            <a:ext cx="3603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362" name="Rectangle 71"/>
          <p:cNvSpPr>
            <a:spLocks noChangeArrowheads="1"/>
          </p:cNvSpPr>
          <p:nvPr/>
        </p:nvSpPr>
        <p:spPr bwMode="auto">
          <a:xfrm>
            <a:off x="3429000" y="2239963"/>
            <a:ext cx="6096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(a,0)</a:t>
            </a:r>
          </a:p>
        </p:txBody>
      </p:sp>
      <p:sp>
        <p:nvSpPr>
          <p:cNvPr id="14363" name="Line 72"/>
          <p:cNvSpPr>
            <a:spLocks noChangeShapeType="1"/>
          </p:cNvSpPr>
          <p:nvPr/>
        </p:nvSpPr>
        <p:spPr bwMode="auto">
          <a:xfrm flipH="1">
            <a:off x="1371600" y="4405313"/>
            <a:ext cx="1752600" cy="7000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364" name="Text Box 73"/>
          <p:cNvSpPr txBox="1">
            <a:spLocks noChangeArrowheads="1"/>
          </p:cNvSpPr>
          <p:nvPr/>
        </p:nvSpPr>
        <p:spPr bwMode="auto">
          <a:xfrm>
            <a:off x="1924050" y="4329113"/>
            <a:ext cx="6667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ACK</a:t>
            </a:r>
          </a:p>
        </p:txBody>
      </p:sp>
      <p:sp>
        <p:nvSpPr>
          <p:cNvPr id="14365" name="Line 74"/>
          <p:cNvSpPr>
            <a:spLocks noChangeShapeType="1"/>
          </p:cNvSpPr>
          <p:nvPr/>
        </p:nvSpPr>
        <p:spPr bwMode="auto">
          <a:xfrm>
            <a:off x="1011238" y="3962400"/>
            <a:ext cx="3603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366" name="Rectangle 75"/>
          <p:cNvSpPr>
            <a:spLocks noChangeArrowheads="1"/>
          </p:cNvSpPr>
          <p:nvPr/>
        </p:nvSpPr>
        <p:spPr bwMode="auto">
          <a:xfrm>
            <a:off x="554038" y="3762375"/>
            <a:ext cx="450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(b)</a:t>
            </a:r>
          </a:p>
        </p:txBody>
      </p:sp>
      <p:sp>
        <p:nvSpPr>
          <p:cNvPr id="14367" name="Line 76"/>
          <p:cNvSpPr>
            <a:spLocks noChangeShapeType="1"/>
          </p:cNvSpPr>
          <p:nvPr/>
        </p:nvSpPr>
        <p:spPr bwMode="auto">
          <a:xfrm>
            <a:off x="1143000" y="3992563"/>
            <a:ext cx="0" cy="884237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368" name="Line 77"/>
          <p:cNvSpPr>
            <a:spLocks noChangeShapeType="1"/>
          </p:cNvSpPr>
          <p:nvPr/>
        </p:nvSpPr>
        <p:spPr bwMode="auto">
          <a:xfrm flipH="1">
            <a:off x="990600" y="48768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Dot"/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369" name="Text Box 78"/>
          <p:cNvSpPr txBox="1">
            <a:spLocks noChangeArrowheads="1"/>
          </p:cNvSpPr>
          <p:nvPr/>
        </p:nvSpPr>
        <p:spPr bwMode="auto">
          <a:xfrm>
            <a:off x="381000" y="4205288"/>
            <a:ext cx="6667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fr-FR" sz="1800">
                <a:latin typeface="Times New Roman" pitchFamily="18" charset="0"/>
              </a:rPr>
              <a:t>Time</a:t>
            </a:r>
          </a:p>
          <a:p>
            <a:pPr algn="ctr"/>
            <a:r>
              <a:rPr lang="fr-FR" sz="1800">
                <a:latin typeface="Times New Roman" pitchFamily="18" charset="0"/>
              </a:rPr>
              <a:t>out</a:t>
            </a:r>
            <a:endParaRPr lang="fr-FR">
              <a:latin typeface="Times New Roman" pitchFamily="18" charset="0"/>
            </a:endParaRPr>
          </a:p>
        </p:txBody>
      </p:sp>
      <p:sp>
        <p:nvSpPr>
          <p:cNvPr id="14370" name="Line 79"/>
          <p:cNvSpPr>
            <a:spLocks noChangeShapeType="1"/>
          </p:cNvSpPr>
          <p:nvPr/>
        </p:nvSpPr>
        <p:spPr bwMode="auto">
          <a:xfrm>
            <a:off x="1371600" y="4922838"/>
            <a:ext cx="1752600" cy="3349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371" name="Text Box 80"/>
          <p:cNvSpPr txBox="1">
            <a:spLocks noChangeArrowheads="1"/>
          </p:cNvSpPr>
          <p:nvPr/>
        </p:nvSpPr>
        <p:spPr bwMode="auto">
          <a:xfrm>
            <a:off x="2362200" y="4800600"/>
            <a:ext cx="666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T,b,1</a:t>
            </a:r>
          </a:p>
        </p:txBody>
      </p:sp>
      <p:sp>
        <p:nvSpPr>
          <p:cNvPr id="14372" name="Line 81"/>
          <p:cNvSpPr>
            <a:spLocks noChangeShapeType="1"/>
          </p:cNvSpPr>
          <p:nvPr/>
        </p:nvSpPr>
        <p:spPr bwMode="auto">
          <a:xfrm flipH="1">
            <a:off x="1371600" y="5334000"/>
            <a:ext cx="175260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373" name="Text Box 82"/>
          <p:cNvSpPr txBox="1">
            <a:spLocks noChangeArrowheads="1"/>
          </p:cNvSpPr>
          <p:nvPr/>
        </p:nvSpPr>
        <p:spPr bwMode="auto">
          <a:xfrm>
            <a:off x="2286000" y="5119688"/>
            <a:ext cx="6667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ACK</a:t>
            </a:r>
          </a:p>
        </p:txBody>
      </p:sp>
      <p:sp>
        <p:nvSpPr>
          <p:cNvPr id="14374" name="Line 83"/>
          <p:cNvSpPr>
            <a:spLocks noChangeShapeType="1"/>
          </p:cNvSpPr>
          <p:nvPr/>
        </p:nvSpPr>
        <p:spPr bwMode="auto">
          <a:xfrm>
            <a:off x="990600" y="5380038"/>
            <a:ext cx="3603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375" name="Rectangle 84"/>
          <p:cNvSpPr>
            <a:spLocks noChangeArrowheads="1"/>
          </p:cNvSpPr>
          <p:nvPr/>
        </p:nvSpPr>
        <p:spPr bwMode="auto">
          <a:xfrm>
            <a:off x="533400" y="5181600"/>
            <a:ext cx="438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(c)</a:t>
            </a:r>
          </a:p>
        </p:txBody>
      </p:sp>
      <p:sp>
        <p:nvSpPr>
          <p:cNvPr id="14376" name="Text Box 86"/>
          <p:cNvSpPr txBox="1">
            <a:spLocks noChangeArrowheads="1"/>
          </p:cNvSpPr>
          <p:nvPr/>
        </p:nvSpPr>
        <p:spPr bwMode="auto">
          <a:xfrm>
            <a:off x="2362200" y="5653088"/>
            <a:ext cx="654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T,c,2</a:t>
            </a:r>
          </a:p>
        </p:txBody>
      </p:sp>
      <p:sp>
        <p:nvSpPr>
          <p:cNvPr id="14377" name="Line 87"/>
          <p:cNvSpPr>
            <a:spLocks noChangeShapeType="1"/>
          </p:cNvSpPr>
          <p:nvPr/>
        </p:nvSpPr>
        <p:spPr bwMode="auto">
          <a:xfrm>
            <a:off x="1371600" y="5380038"/>
            <a:ext cx="1524000" cy="3349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378" name="Line 88"/>
          <p:cNvSpPr>
            <a:spLocks noChangeShapeType="1"/>
          </p:cNvSpPr>
          <p:nvPr/>
        </p:nvSpPr>
        <p:spPr bwMode="auto">
          <a:xfrm>
            <a:off x="1011238" y="6021388"/>
            <a:ext cx="3603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379" name="Rectangle 89"/>
          <p:cNvSpPr>
            <a:spLocks noChangeArrowheads="1"/>
          </p:cNvSpPr>
          <p:nvPr/>
        </p:nvSpPr>
        <p:spPr bwMode="auto">
          <a:xfrm>
            <a:off x="533400" y="5805488"/>
            <a:ext cx="450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(d)</a:t>
            </a:r>
          </a:p>
        </p:txBody>
      </p:sp>
      <p:sp>
        <p:nvSpPr>
          <p:cNvPr id="14380" name="Line 90"/>
          <p:cNvSpPr>
            <a:spLocks noChangeShapeType="1"/>
          </p:cNvSpPr>
          <p:nvPr/>
        </p:nvSpPr>
        <p:spPr bwMode="auto">
          <a:xfrm>
            <a:off x="1371600" y="6051550"/>
            <a:ext cx="1752600" cy="3492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381" name="Text Box 91"/>
          <p:cNvSpPr txBox="1">
            <a:spLocks noChangeArrowheads="1"/>
          </p:cNvSpPr>
          <p:nvPr/>
        </p:nvSpPr>
        <p:spPr bwMode="auto">
          <a:xfrm>
            <a:off x="1752600" y="6248400"/>
            <a:ext cx="666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T,d,3</a:t>
            </a:r>
          </a:p>
        </p:txBody>
      </p:sp>
      <p:sp>
        <p:nvSpPr>
          <p:cNvPr id="14382" name="Line 92"/>
          <p:cNvSpPr>
            <a:spLocks noChangeShapeType="1"/>
          </p:cNvSpPr>
          <p:nvPr/>
        </p:nvSpPr>
        <p:spPr bwMode="auto">
          <a:xfrm flipV="1">
            <a:off x="1143000" y="6629400"/>
            <a:ext cx="2743200" cy="0"/>
          </a:xfrm>
          <a:prstGeom prst="line">
            <a:avLst/>
          </a:prstGeom>
          <a:noFill/>
          <a:ln w="1587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383" name="Text Box 93"/>
          <p:cNvSpPr txBox="1">
            <a:spLocks noChangeArrowheads="1"/>
          </p:cNvSpPr>
          <p:nvPr/>
        </p:nvSpPr>
        <p:spPr bwMode="auto">
          <a:xfrm>
            <a:off x="3810000" y="6415088"/>
            <a:ext cx="52832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 b="1">
                <a:solidFill>
                  <a:srgbClr val="FF0000"/>
                </a:solidFill>
                <a:latin typeface="Times New Roman" pitchFamily="18" charset="0"/>
              </a:rPr>
              <a:t>Emetteur croit recevoir l’acquittement de la trame c</a:t>
            </a:r>
            <a:endParaRPr lang="fr-FR" sz="1800">
              <a:latin typeface="Times New Roman" pitchFamily="18" charset="0"/>
            </a:endParaRPr>
          </a:p>
        </p:txBody>
      </p:sp>
      <p:sp>
        <p:nvSpPr>
          <p:cNvPr id="14384" name="Line 94"/>
          <p:cNvSpPr>
            <a:spLocks noChangeShapeType="1"/>
          </p:cNvSpPr>
          <p:nvPr/>
        </p:nvSpPr>
        <p:spPr bwMode="auto">
          <a:xfrm>
            <a:off x="1143000" y="5943600"/>
            <a:ext cx="0" cy="685800"/>
          </a:xfrm>
          <a:prstGeom prst="line">
            <a:avLst/>
          </a:prstGeom>
          <a:noFill/>
          <a:ln w="1587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385" name="Line 95"/>
          <p:cNvSpPr>
            <a:spLocks noChangeShapeType="1"/>
          </p:cNvSpPr>
          <p:nvPr/>
        </p:nvSpPr>
        <p:spPr bwMode="auto">
          <a:xfrm flipV="1">
            <a:off x="1143000" y="5943600"/>
            <a:ext cx="228600" cy="0"/>
          </a:xfrm>
          <a:prstGeom prst="line">
            <a:avLst/>
          </a:prstGeom>
          <a:noFill/>
          <a:ln w="15875">
            <a:solidFill>
              <a:srgbClr val="FF0000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386" name="Line 96"/>
          <p:cNvSpPr>
            <a:spLocks noChangeShapeType="1"/>
          </p:cNvSpPr>
          <p:nvPr/>
        </p:nvSpPr>
        <p:spPr bwMode="auto">
          <a:xfrm>
            <a:off x="3124200" y="6400800"/>
            <a:ext cx="3603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387" name="Rectangle 97"/>
          <p:cNvSpPr>
            <a:spLocks noChangeArrowheads="1"/>
          </p:cNvSpPr>
          <p:nvPr/>
        </p:nvSpPr>
        <p:spPr bwMode="auto">
          <a:xfrm>
            <a:off x="3429000" y="6186488"/>
            <a:ext cx="6223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(d,3)</a:t>
            </a:r>
          </a:p>
        </p:txBody>
      </p:sp>
      <p:sp>
        <p:nvSpPr>
          <p:cNvPr id="14388" name="Line 98"/>
          <p:cNvSpPr>
            <a:spLocks noChangeShapeType="1"/>
          </p:cNvSpPr>
          <p:nvPr/>
        </p:nvSpPr>
        <p:spPr bwMode="auto">
          <a:xfrm flipH="1">
            <a:off x="6229350" y="2667000"/>
            <a:ext cx="6350" cy="2590800"/>
          </a:xfrm>
          <a:prstGeom prst="line">
            <a:avLst/>
          </a:prstGeom>
          <a:noFill/>
          <a:ln w="1905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389" name="Line 99"/>
          <p:cNvSpPr>
            <a:spLocks noChangeShapeType="1"/>
          </p:cNvSpPr>
          <p:nvPr/>
        </p:nvSpPr>
        <p:spPr bwMode="auto">
          <a:xfrm>
            <a:off x="7988300" y="2667000"/>
            <a:ext cx="0" cy="2590800"/>
          </a:xfrm>
          <a:prstGeom prst="line">
            <a:avLst/>
          </a:prstGeom>
          <a:noFill/>
          <a:ln w="1905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390" name="Line 100"/>
          <p:cNvSpPr>
            <a:spLocks noChangeShapeType="1"/>
          </p:cNvSpPr>
          <p:nvPr/>
        </p:nvSpPr>
        <p:spPr bwMode="auto">
          <a:xfrm>
            <a:off x="6235700" y="2895600"/>
            <a:ext cx="17526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391" name="Line 101"/>
          <p:cNvSpPr>
            <a:spLocks noChangeShapeType="1"/>
          </p:cNvSpPr>
          <p:nvPr/>
        </p:nvSpPr>
        <p:spPr bwMode="auto">
          <a:xfrm>
            <a:off x="6235700" y="3962400"/>
            <a:ext cx="17526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392" name="Line 102"/>
          <p:cNvSpPr>
            <a:spLocks noChangeShapeType="1"/>
          </p:cNvSpPr>
          <p:nvPr/>
        </p:nvSpPr>
        <p:spPr bwMode="auto">
          <a:xfrm flipH="1">
            <a:off x="6235700" y="3352800"/>
            <a:ext cx="175260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393" name="Line 103"/>
          <p:cNvSpPr>
            <a:spLocks noChangeShapeType="1"/>
          </p:cNvSpPr>
          <p:nvPr/>
        </p:nvSpPr>
        <p:spPr bwMode="auto">
          <a:xfrm flipH="1">
            <a:off x="6229350" y="4419600"/>
            <a:ext cx="175895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394" name="Text Box 104"/>
          <p:cNvSpPr txBox="1">
            <a:spLocks noChangeArrowheads="1"/>
          </p:cNvSpPr>
          <p:nvPr/>
        </p:nvSpPr>
        <p:spPr bwMode="auto">
          <a:xfrm>
            <a:off x="6762750" y="2743200"/>
            <a:ext cx="654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T,a,0</a:t>
            </a:r>
          </a:p>
        </p:txBody>
      </p:sp>
      <p:sp>
        <p:nvSpPr>
          <p:cNvPr id="14395" name="Text Box 105"/>
          <p:cNvSpPr txBox="1">
            <a:spLocks noChangeArrowheads="1"/>
          </p:cNvSpPr>
          <p:nvPr/>
        </p:nvSpPr>
        <p:spPr bwMode="auto">
          <a:xfrm>
            <a:off x="6762750" y="3810000"/>
            <a:ext cx="666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T,b,1</a:t>
            </a:r>
          </a:p>
        </p:txBody>
      </p:sp>
      <p:sp>
        <p:nvSpPr>
          <p:cNvPr id="14396" name="Text Box 106"/>
          <p:cNvSpPr txBox="1">
            <a:spLocks noChangeArrowheads="1"/>
          </p:cNvSpPr>
          <p:nvPr/>
        </p:nvSpPr>
        <p:spPr bwMode="auto">
          <a:xfrm>
            <a:off x="6781800" y="3276600"/>
            <a:ext cx="838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ACK,0</a:t>
            </a:r>
            <a:endParaRPr lang="fr-FR" sz="1800">
              <a:solidFill>
                <a:schemeClr val="folHlink"/>
              </a:solidFill>
              <a:latin typeface="Times New Roman" pitchFamily="18" charset="0"/>
            </a:endParaRPr>
          </a:p>
        </p:txBody>
      </p:sp>
      <p:sp>
        <p:nvSpPr>
          <p:cNvPr id="14397" name="Text Box 107"/>
          <p:cNvSpPr txBox="1">
            <a:spLocks noChangeArrowheads="1"/>
          </p:cNvSpPr>
          <p:nvPr/>
        </p:nvSpPr>
        <p:spPr bwMode="auto">
          <a:xfrm>
            <a:off x="6616700" y="4281488"/>
            <a:ext cx="10033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NACK,1</a:t>
            </a:r>
            <a:endParaRPr lang="fr-FR" sz="1800">
              <a:solidFill>
                <a:schemeClr val="folHlink"/>
              </a:solidFill>
              <a:latin typeface="Times New Roman" pitchFamily="18" charset="0"/>
            </a:endParaRPr>
          </a:p>
        </p:txBody>
      </p:sp>
      <p:sp>
        <p:nvSpPr>
          <p:cNvPr id="14398" name="Line 108"/>
          <p:cNvSpPr>
            <a:spLocks noChangeShapeType="1"/>
          </p:cNvSpPr>
          <p:nvPr/>
        </p:nvSpPr>
        <p:spPr bwMode="auto">
          <a:xfrm>
            <a:off x="5875338" y="2895600"/>
            <a:ext cx="3603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399" name="Rectangle 109"/>
          <p:cNvSpPr>
            <a:spLocks noChangeArrowheads="1"/>
          </p:cNvSpPr>
          <p:nvPr/>
        </p:nvSpPr>
        <p:spPr bwMode="auto">
          <a:xfrm>
            <a:off x="5418138" y="2681288"/>
            <a:ext cx="438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(a)</a:t>
            </a:r>
          </a:p>
        </p:txBody>
      </p:sp>
      <p:sp>
        <p:nvSpPr>
          <p:cNvPr id="14400" name="Line 110"/>
          <p:cNvSpPr>
            <a:spLocks noChangeShapeType="1"/>
          </p:cNvSpPr>
          <p:nvPr/>
        </p:nvSpPr>
        <p:spPr bwMode="auto">
          <a:xfrm>
            <a:off x="5875338" y="3962400"/>
            <a:ext cx="3603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401" name="Rectangle 111"/>
          <p:cNvSpPr>
            <a:spLocks noChangeArrowheads="1"/>
          </p:cNvSpPr>
          <p:nvPr/>
        </p:nvSpPr>
        <p:spPr bwMode="auto">
          <a:xfrm>
            <a:off x="5418138" y="3748088"/>
            <a:ext cx="450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(b)</a:t>
            </a:r>
          </a:p>
        </p:txBody>
      </p:sp>
      <p:sp>
        <p:nvSpPr>
          <p:cNvPr id="14402" name="Line 112"/>
          <p:cNvSpPr>
            <a:spLocks noChangeShapeType="1"/>
          </p:cNvSpPr>
          <p:nvPr/>
        </p:nvSpPr>
        <p:spPr bwMode="auto">
          <a:xfrm>
            <a:off x="7988300" y="3262313"/>
            <a:ext cx="3603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403" name="Rectangle 113"/>
          <p:cNvSpPr>
            <a:spLocks noChangeArrowheads="1"/>
          </p:cNvSpPr>
          <p:nvPr/>
        </p:nvSpPr>
        <p:spPr bwMode="auto">
          <a:xfrm>
            <a:off x="8293100" y="3048000"/>
            <a:ext cx="609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(a,0)</a:t>
            </a:r>
          </a:p>
        </p:txBody>
      </p:sp>
      <p:sp>
        <p:nvSpPr>
          <p:cNvPr id="14404" name="Line 114"/>
          <p:cNvSpPr>
            <a:spLocks noChangeShapeType="1"/>
          </p:cNvSpPr>
          <p:nvPr/>
        </p:nvSpPr>
        <p:spPr bwMode="auto">
          <a:xfrm>
            <a:off x="7988300" y="4329113"/>
            <a:ext cx="3603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405" name="Rectangle 115"/>
          <p:cNvSpPr>
            <a:spLocks noChangeArrowheads="1"/>
          </p:cNvSpPr>
          <p:nvPr/>
        </p:nvSpPr>
        <p:spPr bwMode="auto">
          <a:xfrm>
            <a:off x="8293100" y="4114800"/>
            <a:ext cx="6223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(b,1)</a:t>
            </a:r>
          </a:p>
        </p:txBody>
      </p:sp>
      <p:sp>
        <p:nvSpPr>
          <p:cNvPr id="14406" name="Line 116"/>
          <p:cNvSpPr>
            <a:spLocks noChangeShapeType="1"/>
          </p:cNvSpPr>
          <p:nvPr/>
        </p:nvSpPr>
        <p:spPr bwMode="auto">
          <a:xfrm>
            <a:off x="3124200" y="3429000"/>
            <a:ext cx="3603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fr-FR"/>
          </a:p>
        </p:txBody>
      </p:sp>
      <p:grpSp>
        <p:nvGrpSpPr>
          <p:cNvPr id="14407" name="Group 119"/>
          <p:cNvGrpSpPr>
            <a:grpSpLocks/>
          </p:cNvGrpSpPr>
          <p:nvPr/>
        </p:nvGrpSpPr>
        <p:grpSpPr bwMode="auto">
          <a:xfrm>
            <a:off x="3505200" y="3276600"/>
            <a:ext cx="152400" cy="228600"/>
            <a:chOff x="2256" y="2064"/>
            <a:chExt cx="96" cy="144"/>
          </a:xfrm>
        </p:grpSpPr>
        <p:sp>
          <p:nvSpPr>
            <p:cNvPr id="14419" name="Line 117"/>
            <p:cNvSpPr>
              <a:spLocks noChangeShapeType="1"/>
            </p:cNvSpPr>
            <p:nvPr/>
          </p:nvSpPr>
          <p:spPr bwMode="auto">
            <a:xfrm flipH="1">
              <a:off x="2256" y="2064"/>
              <a:ext cx="96" cy="144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14420" name="Line 118"/>
            <p:cNvSpPr>
              <a:spLocks noChangeShapeType="1"/>
            </p:cNvSpPr>
            <p:nvPr/>
          </p:nvSpPr>
          <p:spPr bwMode="auto">
            <a:xfrm>
              <a:off x="2256" y="2064"/>
              <a:ext cx="96" cy="144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fr-FR"/>
            </a:p>
          </p:txBody>
        </p:sp>
      </p:grpSp>
      <p:sp>
        <p:nvSpPr>
          <p:cNvPr id="14408" name="Line 120"/>
          <p:cNvSpPr>
            <a:spLocks noChangeShapeType="1"/>
          </p:cNvSpPr>
          <p:nvPr/>
        </p:nvSpPr>
        <p:spPr bwMode="auto">
          <a:xfrm>
            <a:off x="3124200" y="5257800"/>
            <a:ext cx="3603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fr-FR"/>
          </a:p>
        </p:txBody>
      </p:sp>
      <p:grpSp>
        <p:nvGrpSpPr>
          <p:cNvPr id="14409" name="Group 121"/>
          <p:cNvGrpSpPr>
            <a:grpSpLocks/>
          </p:cNvGrpSpPr>
          <p:nvPr/>
        </p:nvGrpSpPr>
        <p:grpSpPr bwMode="auto">
          <a:xfrm>
            <a:off x="3505200" y="5105400"/>
            <a:ext cx="152400" cy="228600"/>
            <a:chOff x="2256" y="2064"/>
            <a:chExt cx="96" cy="144"/>
          </a:xfrm>
        </p:grpSpPr>
        <p:sp>
          <p:nvSpPr>
            <p:cNvPr id="14417" name="Line 122"/>
            <p:cNvSpPr>
              <a:spLocks noChangeShapeType="1"/>
            </p:cNvSpPr>
            <p:nvPr/>
          </p:nvSpPr>
          <p:spPr bwMode="auto">
            <a:xfrm flipH="1">
              <a:off x="2256" y="2064"/>
              <a:ext cx="96" cy="144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14418" name="Line 123"/>
            <p:cNvSpPr>
              <a:spLocks noChangeShapeType="1"/>
            </p:cNvSpPr>
            <p:nvPr/>
          </p:nvSpPr>
          <p:spPr bwMode="auto">
            <a:xfrm>
              <a:off x="2256" y="2064"/>
              <a:ext cx="96" cy="144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fr-FR"/>
            </a:p>
          </p:txBody>
        </p:sp>
      </p:grpSp>
      <p:sp>
        <p:nvSpPr>
          <p:cNvPr id="14410" name="Text Box 125"/>
          <p:cNvSpPr txBox="1">
            <a:spLocks noChangeArrowheads="1"/>
          </p:cNvSpPr>
          <p:nvPr/>
        </p:nvSpPr>
        <p:spPr bwMode="auto">
          <a:xfrm>
            <a:off x="5029200" y="5943600"/>
            <a:ext cx="2025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 b="1">
                <a:solidFill>
                  <a:srgbClr val="FF0000"/>
                </a:solidFill>
                <a:latin typeface="Times New Roman" pitchFamily="18" charset="0"/>
              </a:rPr>
              <a:t>Perte de la trame c</a:t>
            </a:r>
            <a:endParaRPr lang="fr-FR" sz="1800">
              <a:latin typeface="Times New Roman" pitchFamily="18" charset="0"/>
            </a:endParaRPr>
          </a:p>
        </p:txBody>
      </p:sp>
      <p:sp>
        <p:nvSpPr>
          <p:cNvPr id="14411" name="Line 126"/>
          <p:cNvSpPr>
            <a:spLocks noChangeShapeType="1"/>
          </p:cNvSpPr>
          <p:nvPr/>
        </p:nvSpPr>
        <p:spPr bwMode="auto">
          <a:xfrm>
            <a:off x="3124200" y="5715000"/>
            <a:ext cx="1828800" cy="381000"/>
          </a:xfrm>
          <a:prstGeom prst="line">
            <a:avLst/>
          </a:prstGeom>
          <a:noFill/>
          <a:ln w="15875">
            <a:solidFill>
              <a:srgbClr val="FF0000"/>
            </a:solidFill>
            <a:round/>
            <a:headEnd type="triangle" w="med" len="med"/>
            <a:tailEnd/>
          </a:ln>
        </p:spPr>
        <p:txBody>
          <a:bodyPr wrap="none" anchor="ctr"/>
          <a:lstStyle/>
          <a:p>
            <a:endParaRPr lang="fr-FR"/>
          </a:p>
        </p:txBody>
      </p:sp>
      <p:grpSp>
        <p:nvGrpSpPr>
          <p:cNvPr id="14412" name="Group 127"/>
          <p:cNvGrpSpPr>
            <a:grpSpLocks/>
          </p:cNvGrpSpPr>
          <p:nvPr/>
        </p:nvGrpSpPr>
        <p:grpSpPr bwMode="auto">
          <a:xfrm>
            <a:off x="2895600" y="5638800"/>
            <a:ext cx="152400" cy="228600"/>
            <a:chOff x="2256" y="2064"/>
            <a:chExt cx="96" cy="144"/>
          </a:xfrm>
        </p:grpSpPr>
        <p:sp>
          <p:nvSpPr>
            <p:cNvPr id="14415" name="Line 128"/>
            <p:cNvSpPr>
              <a:spLocks noChangeShapeType="1"/>
            </p:cNvSpPr>
            <p:nvPr/>
          </p:nvSpPr>
          <p:spPr bwMode="auto">
            <a:xfrm flipH="1">
              <a:off x="2256" y="2064"/>
              <a:ext cx="96" cy="144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14416" name="Line 129"/>
            <p:cNvSpPr>
              <a:spLocks noChangeShapeType="1"/>
            </p:cNvSpPr>
            <p:nvPr/>
          </p:nvSpPr>
          <p:spPr bwMode="auto">
            <a:xfrm>
              <a:off x="2256" y="2064"/>
              <a:ext cx="96" cy="144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fr-FR"/>
            </a:p>
          </p:txBody>
        </p:sp>
      </p:grpSp>
      <p:sp>
        <p:nvSpPr>
          <p:cNvPr id="14413" name="Text Box 130"/>
          <p:cNvSpPr txBox="1">
            <a:spLocks noChangeArrowheads="1"/>
          </p:cNvSpPr>
          <p:nvPr/>
        </p:nvSpPr>
        <p:spPr bwMode="auto">
          <a:xfrm>
            <a:off x="4191000" y="4572000"/>
            <a:ext cx="14097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 b="1">
                <a:solidFill>
                  <a:srgbClr val="FF0000"/>
                </a:solidFill>
                <a:latin typeface="Times New Roman" pitchFamily="18" charset="0"/>
              </a:rPr>
              <a:t>Fausse perte</a:t>
            </a:r>
            <a:endParaRPr lang="fr-FR" sz="1800">
              <a:latin typeface="Times New Roman" pitchFamily="18" charset="0"/>
            </a:endParaRPr>
          </a:p>
        </p:txBody>
      </p:sp>
      <p:sp>
        <p:nvSpPr>
          <p:cNvPr id="14414" name="Line 131"/>
          <p:cNvSpPr>
            <a:spLocks noChangeShapeType="1"/>
          </p:cNvSpPr>
          <p:nvPr/>
        </p:nvSpPr>
        <p:spPr bwMode="auto">
          <a:xfrm flipV="1">
            <a:off x="1981200" y="4800600"/>
            <a:ext cx="2209800" cy="76200"/>
          </a:xfrm>
          <a:prstGeom prst="line">
            <a:avLst/>
          </a:prstGeom>
          <a:noFill/>
          <a:ln w="15875">
            <a:solidFill>
              <a:srgbClr val="FF0000"/>
            </a:solidFill>
            <a:round/>
            <a:headEnd type="triangle" w="med" len="med"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sz="3200" dirty="0" smtClean="0">
                <a:solidFill>
                  <a:schemeClr val="tx2">
                    <a:satMod val="200000"/>
                  </a:schemeClr>
                </a:solidFill>
              </a:rPr>
              <a:t>Protocole Stop-and-</a:t>
            </a:r>
            <a:r>
              <a:rPr lang="fr-FR" sz="3200" dirty="0" err="1" smtClean="0">
                <a:solidFill>
                  <a:schemeClr val="tx2">
                    <a:satMod val="200000"/>
                  </a:schemeClr>
                </a:solidFill>
              </a:rPr>
              <a:t>Wait</a:t>
            </a:r>
            <a:r>
              <a:rPr lang="fr-FR" sz="3200" dirty="0" smtClean="0">
                <a:solidFill>
                  <a:schemeClr val="tx2">
                    <a:satMod val="200000"/>
                  </a:schemeClr>
                </a:solidFill>
              </a:rPr>
              <a:t> : Exigences</a:t>
            </a:r>
          </a:p>
        </p:txBody>
      </p:sp>
      <p:sp>
        <p:nvSpPr>
          <p:cNvPr id="11267" name="Rectangle 61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411480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fr-FR" dirty="0" smtClean="0"/>
              <a:t>Ce protocole permet une transmission fiable en utilisant :</a:t>
            </a:r>
          </a:p>
          <a:p>
            <a:pPr marL="740664" lvl="1" eaLnBrk="1" fontAlgn="auto" hangingPunct="1">
              <a:spcAft>
                <a:spcPts val="0"/>
              </a:spcAft>
              <a:buFont typeface="Wingdings"/>
              <a:buChar char=""/>
              <a:defRPr/>
            </a:pPr>
            <a:r>
              <a:rPr lang="fr-FR" dirty="0" smtClean="0"/>
              <a:t>N°séquence (trame)</a:t>
            </a:r>
          </a:p>
          <a:p>
            <a:pPr marL="740664" lvl="1" eaLnBrk="1" fontAlgn="auto" hangingPunct="1">
              <a:spcAft>
                <a:spcPts val="0"/>
              </a:spcAft>
              <a:buFont typeface="Wingdings"/>
              <a:buChar char=""/>
              <a:defRPr/>
            </a:pPr>
            <a:r>
              <a:rPr lang="fr-FR" dirty="0" smtClean="0"/>
              <a:t>N°acquittement (ACK et NACK)</a:t>
            </a:r>
          </a:p>
          <a:p>
            <a:pPr marL="740664" lvl="1" eaLnBrk="1" fontAlgn="auto" hangingPunct="1">
              <a:spcAft>
                <a:spcPts val="0"/>
              </a:spcAft>
              <a:buFont typeface="Wingdings"/>
              <a:buChar char=""/>
              <a:defRPr/>
            </a:pPr>
            <a:r>
              <a:rPr lang="fr-FR" dirty="0" err="1" smtClean="0"/>
              <a:t>Timer</a:t>
            </a:r>
            <a:endParaRPr lang="fr-FR" dirty="0" smtClean="0"/>
          </a:p>
          <a:p>
            <a:pPr marL="740664" lvl="1" eaLnBrk="1" fontAlgn="auto" hangingPunct="1">
              <a:spcAft>
                <a:spcPts val="0"/>
              </a:spcAft>
              <a:buFont typeface="Wingdings"/>
              <a:buChar char=""/>
              <a:defRPr/>
            </a:pPr>
            <a:r>
              <a:rPr lang="fr-FR" dirty="0" smtClean="0"/>
              <a:t>CRC (</a:t>
            </a:r>
            <a:r>
              <a:rPr lang="fr-FR" dirty="0" err="1" smtClean="0"/>
              <a:t>Cyclic</a:t>
            </a:r>
            <a:r>
              <a:rPr lang="fr-FR" dirty="0" smtClean="0"/>
              <a:t> </a:t>
            </a:r>
            <a:r>
              <a:rPr lang="fr-FR" dirty="0" err="1" smtClean="0"/>
              <a:t>Redundancy</a:t>
            </a:r>
            <a:r>
              <a:rPr lang="fr-FR" dirty="0" smtClean="0"/>
              <a:t> Check)/FCS (Frame Check </a:t>
            </a:r>
            <a:r>
              <a:rPr lang="fr-FR" dirty="0" err="1" smtClean="0"/>
              <a:t>Sequence</a:t>
            </a:r>
            <a:r>
              <a:rPr lang="fr-FR" dirty="0" smtClean="0"/>
              <a:t>)</a:t>
            </a:r>
          </a:p>
          <a:p>
            <a:pPr marL="1261364" lvl="3" eaLnBrk="1" fontAlgn="auto" hangingPunct="1">
              <a:spcAft>
                <a:spcPts val="0"/>
              </a:spcAft>
              <a:buFont typeface="Wingdings"/>
              <a:buChar char=""/>
              <a:defRPr/>
            </a:pPr>
            <a:r>
              <a:rPr lang="fr-FR" sz="2000" dirty="0" smtClean="0"/>
              <a:t>contrôle de redondance cyclique/ Séquence de contrôle de trame)</a:t>
            </a:r>
          </a:p>
          <a:p>
            <a:pPr marL="740664" lvl="1" eaLnBrk="1" fontAlgn="auto" hangingPunct="1">
              <a:spcAft>
                <a:spcPts val="0"/>
              </a:spcAft>
              <a:buFont typeface="Wingdings"/>
              <a:buChar char=""/>
              <a:defRPr/>
            </a:pPr>
            <a:endParaRPr lang="fr-FR" dirty="0" smtClean="0"/>
          </a:p>
          <a:p>
            <a:pPr marL="740664" lvl="1" eaLnBrk="1" fontAlgn="auto" hangingPunct="1">
              <a:spcAft>
                <a:spcPts val="0"/>
              </a:spcAft>
              <a:buFont typeface="Wingdings"/>
              <a:buChar char=""/>
              <a:defRPr/>
            </a:pPr>
            <a:endParaRPr lang="fr-FR" dirty="0" smtClean="0"/>
          </a:p>
          <a:p>
            <a:pPr marL="740664" lvl="1" eaLnBrk="1" fontAlgn="auto" hangingPunct="1">
              <a:spcAft>
                <a:spcPts val="0"/>
              </a:spcAft>
              <a:buFont typeface="Wingdings"/>
              <a:buChar char=""/>
              <a:defRPr/>
            </a:pPr>
            <a:endParaRPr lang="fr-FR" dirty="0" smtClean="0"/>
          </a:p>
          <a:p>
            <a:pPr marL="740664" lvl="1" eaLnBrk="1" fontAlgn="auto" hangingPunct="1">
              <a:spcAft>
                <a:spcPts val="0"/>
              </a:spcAft>
              <a:buFont typeface="Wingdings"/>
              <a:buChar char=""/>
              <a:defRPr/>
            </a:pPr>
            <a:endParaRPr lang="fr-FR" dirty="0" smtClean="0"/>
          </a:p>
          <a:p>
            <a:pPr marL="411480" algn="ctr" eaLnBrk="1" fontAlgn="auto" hangingPunct="1">
              <a:spcAft>
                <a:spcPts val="0"/>
              </a:spcAft>
              <a:buFontTx/>
              <a:buNone/>
              <a:defRPr/>
            </a:pPr>
            <a:endParaRPr lang="fr-FR" i="1" dirty="0" smtClean="0">
              <a:solidFill>
                <a:srgbClr val="FF0000"/>
              </a:solidFill>
            </a:endParaRPr>
          </a:p>
          <a:p>
            <a:pPr marL="411480"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fr-FR" i="1" dirty="0" smtClean="0">
                <a:solidFill>
                  <a:srgbClr val="FF0000"/>
                </a:solidFill>
              </a:rPr>
              <a:t>Ce protocole est aussi connu sous les termes « de protocoles à bits alternés »</a:t>
            </a:r>
            <a:endParaRPr lang="fr-FR" dirty="0" smtClean="0">
              <a:solidFill>
                <a:srgbClr val="FF0000"/>
              </a:solidFill>
            </a:endParaRPr>
          </a:p>
          <a:p>
            <a:pPr marL="411480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fr-FR" dirty="0" smtClean="0"/>
              <a:t>Inconvénient : un faible taux d’utilisation du canal</a:t>
            </a:r>
          </a:p>
          <a:p>
            <a:pPr marL="411480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fr-FR" dirty="0" smtClean="0"/>
              <a:t>                     (</a:t>
            </a:r>
            <a:r>
              <a:rPr lang="fr-FR" dirty="0" smtClean="0">
                <a:solidFill>
                  <a:srgbClr val="FFFF66"/>
                </a:solidFill>
              </a:rPr>
              <a:t>Comment améliorer ce taux ?)</a:t>
            </a:r>
            <a:endParaRPr lang="fr-FR" dirty="0" smtClean="0"/>
          </a:p>
        </p:txBody>
      </p:sp>
      <p:sp>
        <p:nvSpPr>
          <p:cNvPr id="15364" name="Text Box 62"/>
          <p:cNvSpPr txBox="1">
            <a:spLocks noChangeArrowheads="1"/>
          </p:cNvSpPr>
          <p:nvPr/>
        </p:nvSpPr>
        <p:spPr bwMode="auto">
          <a:xfrm>
            <a:off x="4286250" y="3714750"/>
            <a:ext cx="606425" cy="28416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fr-FR" sz="1800">
                <a:solidFill>
                  <a:srgbClr val="FF0000"/>
                </a:solidFill>
                <a:latin typeface="Times New Roman" pitchFamily="18" charset="0"/>
              </a:rPr>
              <a:t>FLAG</a:t>
            </a:r>
            <a:endParaRPr lang="fr-FR" sz="1800">
              <a:solidFill>
                <a:schemeClr val="bg2"/>
              </a:solidFill>
              <a:latin typeface="Times New Roman" pitchFamily="18" charset="0"/>
            </a:endParaRPr>
          </a:p>
        </p:txBody>
      </p:sp>
      <p:sp>
        <p:nvSpPr>
          <p:cNvPr id="15365" name="Text Box 63"/>
          <p:cNvSpPr txBox="1">
            <a:spLocks noChangeArrowheads="1"/>
          </p:cNvSpPr>
          <p:nvPr/>
        </p:nvSpPr>
        <p:spPr bwMode="auto">
          <a:xfrm>
            <a:off x="8115300" y="3763963"/>
            <a:ext cx="606425" cy="28416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fr-FR" sz="1800">
                <a:solidFill>
                  <a:srgbClr val="FF0000"/>
                </a:solidFill>
                <a:latin typeface="Times New Roman" pitchFamily="18" charset="0"/>
              </a:rPr>
              <a:t>FLAG</a:t>
            </a:r>
            <a:endParaRPr lang="fr-FR" sz="1800">
              <a:solidFill>
                <a:schemeClr val="bg2"/>
              </a:solidFill>
              <a:latin typeface="Times New Roman" pitchFamily="18" charset="0"/>
            </a:endParaRPr>
          </a:p>
        </p:txBody>
      </p:sp>
      <p:sp>
        <p:nvSpPr>
          <p:cNvPr id="15366" name="Text Box 64"/>
          <p:cNvSpPr txBox="1">
            <a:spLocks noChangeArrowheads="1"/>
          </p:cNvSpPr>
          <p:nvPr/>
        </p:nvSpPr>
        <p:spPr bwMode="auto">
          <a:xfrm>
            <a:off x="5522913" y="3763963"/>
            <a:ext cx="1066800" cy="28416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fr-FR" sz="1800">
                <a:solidFill>
                  <a:schemeClr val="bg2"/>
                </a:solidFill>
                <a:latin typeface="Times New Roman" pitchFamily="18" charset="0"/>
              </a:rPr>
              <a:t>N°TRAME</a:t>
            </a:r>
          </a:p>
        </p:txBody>
      </p:sp>
      <p:sp>
        <p:nvSpPr>
          <p:cNvPr id="15367" name="AutoShape 66"/>
          <p:cNvSpPr>
            <a:spLocks/>
          </p:cNvSpPr>
          <p:nvPr/>
        </p:nvSpPr>
        <p:spPr bwMode="auto">
          <a:xfrm>
            <a:off x="4008438" y="3657600"/>
            <a:ext cx="228600" cy="533400"/>
          </a:xfrm>
          <a:prstGeom prst="leftBrace">
            <a:avLst>
              <a:gd name="adj1" fmla="val 19444"/>
              <a:gd name="adj2" fmla="val 50000"/>
            </a:avLst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5368" name="Text Box 67"/>
          <p:cNvSpPr txBox="1">
            <a:spLocks noChangeArrowheads="1"/>
          </p:cNvSpPr>
          <p:nvPr/>
        </p:nvSpPr>
        <p:spPr bwMode="auto">
          <a:xfrm>
            <a:off x="2103438" y="3733800"/>
            <a:ext cx="1905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Trame de données</a:t>
            </a:r>
            <a:endParaRPr lang="fr-FR">
              <a:latin typeface="Times New Roman" pitchFamily="18" charset="0"/>
            </a:endParaRPr>
          </a:p>
        </p:txBody>
      </p:sp>
      <p:sp>
        <p:nvSpPr>
          <p:cNvPr id="15369" name="Text Box 69"/>
          <p:cNvSpPr txBox="1">
            <a:spLocks noChangeArrowheads="1"/>
          </p:cNvSpPr>
          <p:nvPr/>
        </p:nvSpPr>
        <p:spPr bwMode="auto">
          <a:xfrm>
            <a:off x="7688263" y="3763963"/>
            <a:ext cx="415925" cy="28416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fr-FR" sz="1800">
                <a:solidFill>
                  <a:schemeClr val="bg2"/>
                </a:solidFill>
                <a:latin typeface="Times New Roman" pitchFamily="18" charset="0"/>
              </a:rPr>
              <a:t>FCS</a:t>
            </a:r>
          </a:p>
        </p:txBody>
      </p:sp>
      <p:sp>
        <p:nvSpPr>
          <p:cNvPr id="15370" name="Text Box 70"/>
          <p:cNvSpPr txBox="1">
            <a:spLocks noChangeArrowheads="1"/>
          </p:cNvSpPr>
          <p:nvPr/>
        </p:nvSpPr>
        <p:spPr bwMode="auto">
          <a:xfrm>
            <a:off x="6600825" y="3763963"/>
            <a:ext cx="1076325" cy="28416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fr-FR" sz="1800">
                <a:solidFill>
                  <a:schemeClr val="bg2"/>
                </a:solidFill>
                <a:latin typeface="Times New Roman" pitchFamily="18" charset="0"/>
              </a:rPr>
              <a:t>DONNEES</a:t>
            </a:r>
          </a:p>
        </p:txBody>
      </p:sp>
      <p:sp>
        <p:nvSpPr>
          <p:cNvPr id="15371" name="Text Box 73"/>
          <p:cNvSpPr txBox="1">
            <a:spLocks noChangeArrowheads="1"/>
          </p:cNvSpPr>
          <p:nvPr/>
        </p:nvSpPr>
        <p:spPr bwMode="auto">
          <a:xfrm>
            <a:off x="4694238" y="4373563"/>
            <a:ext cx="596900" cy="27463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fr-FR" sz="1800">
                <a:solidFill>
                  <a:srgbClr val="FF0000"/>
                </a:solidFill>
                <a:latin typeface="Times New Roman" pitchFamily="18" charset="0"/>
              </a:rPr>
              <a:t>FLAG</a:t>
            </a:r>
            <a:endParaRPr lang="fr-FR" sz="1800">
              <a:solidFill>
                <a:schemeClr val="bg2"/>
              </a:solidFill>
              <a:latin typeface="Times New Roman" pitchFamily="18" charset="0"/>
            </a:endParaRPr>
          </a:p>
        </p:txBody>
      </p:sp>
      <p:sp>
        <p:nvSpPr>
          <p:cNvPr id="15372" name="Text Box 74"/>
          <p:cNvSpPr txBox="1">
            <a:spLocks noChangeArrowheads="1"/>
          </p:cNvSpPr>
          <p:nvPr/>
        </p:nvSpPr>
        <p:spPr bwMode="auto">
          <a:xfrm>
            <a:off x="7404100" y="4373563"/>
            <a:ext cx="596900" cy="27463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fr-FR" sz="1800">
                <a:solidFill>
                  <a:srgbClr val="FF0000"/>
                </a:solidFill>
                <a:latin typeface="Times New Roman" pitchFamily="18" charset="0"/>
              </a:rPr>
              <a:t>FLAG</a:t>
            </a:r>
            <a:endParaRPr lang="fr-FR" sz="1800">
              <a:solidFill>
                <a:schemeClr val="bg2"/>
              </a:solidFill>
              <a:latin typeface="Times New Roman" pitchFamily="18" charset="0"/>
            </a:endParaRPr>
          </a:p>
        </p:txBody>
      </p:sp>
      <p:sp>
        <p:nvSpPr>
          <p:cNvPr id="15373" name="Text Box 75"/>
          <p:cNvSpPr txBox="1">
            <a:spLocks noChangeArrowheads="1"/>
          </p:cNvSpPr>
          <p:nvPr/>
        </p:nvSpPr>
        <p:spPr bwMode="auto">
          <a:xfrm>
            <a:off x="5907088" y="4373563"/>
            <a:ext cx="1054100" cy="27463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fr-FR" sz="1800">
                <a:solidFill>
                  <a:schemeClr val="bg2"/>
                </a:solidFill>
                <a:latin typeface="Times New Roman" pitchFamily="18" charset="0"/>
              </a:rPr>
              <a:t>ACK + N°</a:t>
            </a:r>
          </a:p>
        </p:txBody>
      </p:sp>
      <p:sp>
        <p:nvSpPr>
          <p:cNvPr id="15374" name="AutoShape 76"/>
          <p:cNvSpPr>
            <a:spLocks/>
          </p:cNvSpPr>
          <p:nvPr/>
        </p:nvSpPr>
        <p:spPr bwMode="auto">
          <a:xfrm>
            <a:off x="4389438" y="4267200"/>
            <a:ext cx="228600" cy="533400"/>
          </a:xfrm>
          <a:prstGeom prst="leftBrace">
            <a:avLst>
              <a:gd name="adj1" fmla="val 19444"/>
              <a:gd name="adj2" fmla="val 50000"/>
            </a:avLst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5375" name="Text Box 77"/>
          <p:cNvSpPr txBox="1">
            <a:spLocks noChangeArrowheads="1"/>
          </p:cNvSpPr>
          <p:nvPr/>
        </p:nvSpPr>
        <p:spPr bwMode="auto">
          <a:xfrm>
            <a:off x="2103438" y="4343400"/>
            <a:ext cx="2266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Trame d ’acquittement</a:t>
            </a:r>
            <a:endParaRPr lang="fr-FR">
              <a:latin typeface="Times New Roman" pitchFamily="18" charset="0"/>
            </a:endParaRPr>
          </a:p>
        </p:txBody>
      </p:sp>
      <p:sp>
        <p:nvSpPr>
          <p:cNvPr id="15376" name="Text Box 78"/>
          <p:cNvSpPr txBox="1">
            <a:spLocks noChangeArrowheads="1"/>
          </p:cNvSpPr>
          <p:nvPr/>
        </p:nvSpPr>
        <p:spPr bwMode="auto">
          <a:xfrm>
            <a:off x="6978650" y="4373563"/>
            <a:ext cx="406400" cy="27463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fr-FR" sz="1800">
                <a:solidFill>
                  <a:schemeClr val="bg2"/>
                </a:solidFill>
                <a:latin typeface="Times New Roman" pitchFamily="18" charset="0"/>
              </a:rPr>
              <a:t>FCS</a:t>
            </a:r>
          </a:p>
        </p:txBody>
      </p:sp>
      <p:sp>
        <p:nvSpPr>
          <p:cNvPr id="15377" name="Line 80"/>
          <p:cNvSpPr>
            <a:spLocks noChangeShapeType="1"/>
          </p:cNvSpPr>
          <p:nvPr/>
        </p:nvSpPr>
        <p:spPr bwMode="auto">
          <a:xfrm flipH="1">
            <a:off x="8496300" y="2971800"/>
            <a:ext cx="0" cy="76200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 type="none" w="sm" len="sm"/>
            <a:tailEnd type="triangle" w="sm" len="sm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5378" name="Text Box 81"/>
          <p:cNvSpPr txBox="1">
            <a:spLocks noChangeArrowheads="1"/>
          </p:cNvSpPr>
          <p:nvPr/>
        </p:nvSpPr>
        <p:spPr bwMode="auto">
          <a:xfrm>
            <a:off x="7924800" y="2667000"/>
            <a:ext cx="1028700" cy="2746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fr-FR" sz="1800">
                <a:solidFill>
                  <a:schemeClr val="bg2"/>
                </a:solidFill>
                <a:latin typeface="Times New Roman" pitchFamily="18" charset="0"/>
              </a:rPr>
              <a:t> 01111110 </a:t>
            </a:r>
          </a:p>
        </p:txBody>
      </p:sp>
      <p:sp>
        <p:nvSpPr>
          <p:cNvPr id="15379" name="Text Box 84"/>
          <p:cNvSpPr txBox="1">
            <a:spLocks noChangeArrowheads="1"/>
          </p:cNvSpPr>
          <p:nvPr/>
        </p:nvSpPr>
        <p:spPr bwMode="auto">
          <a:xfrm>
            <a:off x="4930775" y="3763963"/>
            <a:ext cx="581025" cy="28416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fr-FR" sz="1800">
                <a:solidFill>
                  <a:schemeClr val="bg2"/>
                </a:solidFill>
                <a:latin typeface="Times New Roman" pitchFamily="18" charset="0"/>
              </a:rPr>
              <a:t>TYPE</a:t>
            </a:r>
          </a:p>
        </p:txBody>
      </p:sp>
      <p:sp>
        <p:nvSpPr>
          <p:cNvPr id="15380" name="Text Box 85"/>
          <p:cNvSpPr txBox="1">
            <a:spLocks noChangeArrowheads="1"/>
          </p:cNvSpPr>
          <p:nvPr/>
        </p:nvSpPr>
        <p:spPr bwMode="auto">
          <a:xfrm>
            <a:off x="5308600" y="4364038"/>
            <a:ext cx="581025" cy="28416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fr-FR" sz="1800">
                <a:solidFill>
                  <a:schemeClr val="bg2"/>
                </a:solidFill>
                <a:latin typeface="Times New Roman" pitchFamily="18" charset="0"/>
              </a:rPr>
              <a:t>TYPE</a:t>
            </a:r>
          </a:p>
        </p:txBody>
      </p:sp>
      <p:sp>
        <p:nvSpPr>
          <p:cNvPr id="15381" name="AutoShape 86"/>
          <p:cNvSpPr>
            <a:spLocks/>
          </p:cNvSpPr>
          <p:nvPr/>
        </p:nvSpPr>
        <p:spPr bwMode="auto">
          <a:xfrm>
            <a:off x="1905000" y="3810000"/>
            <a:ext cx="152400" cy="914400"/>
          </a:xfrm>
          <a:prstGeom prst="leftBrace">
            <a:avLst>
              <a:gd name="adj1" fmla="val 50000"/>
              <a:gd name="adj2" fmla="val 50000"/>
            </a:avLst>
          </a:prstGeom>
          <a:noFill/>
          <a:ln w="12700">
            <a:solidFill>
              <a:srgbClr val="FFFFFF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5382" name="Text Box 87"/>
          <p:cNvSpPr txBox="1">
            <a:spLocks noChangeArrowheads="1"/>
          </p:cNvSpPr>
          <p:nvPr/>
        </p:nvSpPr>
        <p:spPr bwMode="auto">
          <a:xfrm>
            <a:off x="228600" y="3930650"/>
            <a:ext cx="1905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Les différentes</a:t>
            </a:r>
          </a:p>
          <a:p>
            <a:pPr algn="ctr"/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trames utilisées</a:t>
            </a:r>
            <a:endParaRPr lang="fr-FR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smtClean="0">
                <a:solidFill>
                  <a:schemeClr val="tx2">
                    <a:satMod val="200000"/>
                  </a:schemeClr>
                </a:solidFill>
              </a:rPr>
              <a:t>1</a:t>
            </a:r>
            <a:r>
              <a:rPr lang="fr-FR" baseline="30000" smtClean="0">
                <a:solidFill>
                  <a:schemeClr val="tx2">
                    <a:satMod val="200000"/>
                  </a:schemeClr>
                </a:solidFill>
              </a:rPr>
              <a:t>ère </a:t>
            </a:r>
            <a:r>
              <a:rPr lang="fr-FR" smtClean="0">
                <a:solidFill>
                  <a:schemeClr val="tx2">
                    <a:satMod val="200000"/>
                  </a:schemeClr>
                </a:solidFill>
              </a:rPr>
              <a:t>amélioration : Communication bidirectionnelle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411480" eaLnBrk="1" fontAlgn="auto" hangingPunct="1">
              <a:spcAft>
                <a:spcPts val="0"/>
              </a:spcAft>
              <a:buFontTx/>
              <a:buNone/>
              <a:defRPr/>
            </a:pPr>
            <a:endParaRPr lang="fr-FR" sz="2400" dirty="0" smtClean="0"/>
          </a:p>
          <a:p>
            <a:pPr marL="411480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fr-FR" sz="2400" dirty="0" smtClean="0"/>
              <a:t>Technique du « </a:t>
            </a:r>
            <a:r>
              <a:rPr lang="fr-FR" sz="2400" dirty="0" err="1" smtClean="0">
                <a:solidFill>
                  <a:srgbClr val="FFFF66"/>
                </a:solidFill>
              </a:rPr>
              <a:t>piggyback</a:t>
            </a:r>
            <a:r>
              <a:rPr lang="fr-FR" sz="2400" dirty="0" smtClean="0"/>
              <a:t> » : Inclusion du champ ACK dans les trames de données.</a:t>
            </a:r>
          </a:p>
          <a:p>
            <a:pPr marL="411480" eaLnBrk="1" fontAlgn="auto" hangingPunct="1">
              <a:spcAft>
                <a:spcPts val="0"/>
              </a:spcAft>
              <a:buFontTx/>
              <a:buNone/>
              <a:defRPr/>
            </a:pPr>
            <a:endParaRPr lang="fr-FR" sz="2400" dirty="0" smtClean="0"/>
          </a:p>
          <a:p>
            <a:pPr marL="740664" lvl="1" eaLnBrk="1" fontAlgn="auto" hangingPunct="1">
              <a:spcAft>
                <a:spcPts val="0"/>
              </a:spcAft>
              <a:buFont typeface="Wingdings"/>
              <a:buChar char=""/>
              <a:defRPr/>
            </a:pPr>
            <a:endParaRPr lang="fr-FR" dirty="0" smtClean="0"/>
          </a:p>
          <a:p>
            <a:pPr marL="740664" lvl="1" eaLnBrk="1" fontAlgn="auto" hangingPunct="1">
              <a:spcAft>
                <a:spcPts val="0"/>
              </a:spcAft>
              <a:buFont typeface="Wingdings"/>
              <a:buChar char=""/>
              <a:defRPr/>
            </a:pPr>
            <a:endParaRPr lang="fr-FR" dirty="0" smtClean="0"/>
          </a:p>
          <a:p>
            <a:pPr marL="740664" lvl="1" eaLnBrk="1" fontAlgn="auto" hangingPunct="1">
              <a:spcAft>
                <a:spcPts val="0"/>
              </a:spcAft>
              <a:buFont typeface="Wingdings"/>
              <a:buChar char=""/>
              <a:defRPr/>
            </a:pPr>
            <a:endParaRPr lang="fr-FR" dirty="0" smtClean="0"/>
          </a:p>
          <a:p>
            <a:pPr marL="740664" lvl="1" eaLnBrk="1" fontAlgn="auto" hangingPunct="1">
              <a:spcAft>
                <a:spcPts val="0"/>
              </a:spcAft>
              <a:buFont typeface="Wingdings"/>
              <a:buChar char=""/>
              <a:defRPr/>
            </a:pPr>
            <a:endParaRPr lang="fr-FR" dirty="0" smtClean="0"/>
          </a:p>
          <a:p>
            <a:pPr marL="740664" lvl="1" eaLnBrk="1" fontAlgn="auto" hangingPunct="1">
              <a:spcAft>
                <a:spcPts val="0"/>
              </a:spcAft>
              <a:buFont typeface="Wingdings"/>
              <a:buChar char=""/>
              <a:defRPr/>
            </a:pPr>
            <a:endParaRPr lang="fr-FR" dirty="0" smtClean="0"/>
          </a:p>
          <a:p>
            <a:pPr marL="740664" lvl="1" eaLnBrk="1" fontAlgn="auto" hangingPunct="1">
              <a:spcAft>
                <a:spcPts val="0"/>
              </a:spcAft>
              <a:buFont typeface="Wingdings"/>
              <a:buChar char=""/>
              <a:defRPr/>
            </a:pPr>
            <a:endParaRPr lang="fr-FR" dirty="0" smtClean="0"/>
          </a:p>
          <a:p>
            <a:pPr marL="411480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fr-FR" dirty="0" smtClean="0"/>
              <a:t> </a:t>
            </a:r>
            <a:endParaRPr lang="fr-FR" i="1" dirty="0" smtClean="0">
              <a:solidFill>
                <a:srgbClr val="FF0000"/>
              </a:solidFill>
            </a:endParaRPr>
          </a:p>
        </p:txBody>
      </p:sp>
      <p:sp>
        <p:nvSpPr>
          <p:cNvPr id="16388" name="Text Box 7"/>
          <p:cNvSpPr txBox="1">
            <a:spLocks noChangeArrowheads="1"/>
          </p:cNvSpPr>
          <p:nvPr/>
        </p:nvSpPr>
        <p:spPr bwMode="auto">
          <a:xfrm>
            <a:off x="1219200" y="3276600"/>
            <a:ext cx="1860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Trame de données</a:t>
            </a:r>
            <a:endParaRPr lang="fr-FR">
              <a:solidFill>
                <a:srgbClr val="FFFFFF"/>
              </a:solidFill>
              <a:latin typeface="Times New Roman" pitchFamily="18" charset="0"/>
            </a:endParaRPr>
          </a:p>
        </p:txBody>
      </p:sp>
      <p:sp>
        <p:nvSpPr>
          <p:cNvPr id="16389" name="Text Box 15"/>
          <p:cNvSpPr txBox="1">
            <a:spLocks noChangeArrowheads="1"/>
          </p:cNvSpPr>
          <p:nvPr/>
        </p:nvSpPr>
        <p:spPr bwMode="auto">
          <a:xfrm>
            <a:off x="1219200" y="3886200"/>
            <a:ext cx="1860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Trame de contrôle</a:t>
            </a:r>
            <a:endParaRPr lang="fr-FR">
              <a:solidFill>
                <a:srgbClr val="FFFFFF"/>
              </a:solidFill>
              <a:latin typeface="Times New Roman" pitchFamily="18" charset="0"/>
            </a:endParaRPr>
          </a:p>
        </p:txBody>
      </p:sp>
      <p:sp>
        <p:nvSpPr>
          <p:cNvPr id="16390" name="Text Box 21"/>
          <p:cNvSpPr txBox="1">
            <a:spLocks noChangeArrowheads="1"/>
          </p:cNvSpPr>
          <p:nvPr/>
        </p:nvSpPr>
        <p:spPr bwMode="auto">
          <a:xfrm>
            <a:off x="3429000" y="3317875"/>
            <a:ext cx="596900" cy="2746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fr-FR" sz="1800">
                <a:solidFill>
                  <a:srgbClr val="FF0000"/>
                </a:solidFill>
                <a:latin typeface="Times New Roman" pitchFamily="18" charset="0"/>
              </a:rPr>
              <a:t>FLAG</a:t>
            </a:r>
            <a:endParaRPr lang="fr-FR" sz="1800">
              <a:solidFill>
                <a:schemeClr val="bg2"/>
              </a:solidFill>
              <a:latin typeface="Times New Roman" pitchFamily="18" charset="0"/>
            </a:endParaRPr>
          </a:p>
        </p:txBody>
      </p:sp>
      <p:sp>
        <p:nvSpPr>
          <p:cNvPr id="16391" name="Text Box 22"/>
          <p:cNvSpPr txBox="1">
            <a:spLocks noChangeArrowheads="1"/>
          </p:cNvSpPr>
          <p:nvPr/>
        </p:nvSpPr>
        <p:spPr bwMode="auto">
          <a:xfrm>
            <a:off x="8013700" y="3317875"/>
            <a:ext cx="596900" cy="2746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fr-FR" sz="1800">
                <a:solidFill>
                  <a:srgbClr val="FF0000"/>
                </a:solidFill>
                <a:latin typeface="Times New Roman" pitchFamily="18" charset="0"/>
              </a:rPr>
              <a:t>FLAG</a:t>
            </a:r>
            <a:endParaRPr lang="fr-FR" sz="1800">
              <a:solidFill>
                <a:schemeClr val="bg2"/>
              </a:solidFill>
              <a:latin typeface="Times New Roman" pitchFamily="18" charset="0"/>
            </a:endParaRPr>
          </a:p>
        </p:txBody>
      </p:sp>
      <p:sp>
        <p:nvSpPr>
          <p:cNvPr id="16392" name="Text Box 23"/>
          <p:cNvSpPr txBox="1">
            <a:spLocks noChangeArrowheads="1"/>
          </p:cNvSpPr>
          <p:nvPr/>
        </p:nvSpPr>
        <p:spPr bwMode="auto">
          <a:xfrm>
            <a:off x="4657725" y="3317875"/>
            <a:ext cx="1057275" cy="2746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fr-FR" sz="1800">
                <a:solidFill>
                  <a:schemeClr val="bg2"/>
                </a:solidFill>
                <a:latin typeface="Times New Roman" pitchFamily="18" charset="0"/>
              </a:rPr>
              <a:t>N°TRAME</a:t>
            </a:r>
          </a:p>
        </p:txBody>
      </p:sp>
      <p:sp>
        <p:nvSpPr>
          <p:cNvPr id="16393" name="Text Box 24"/>
          <p:cNvSpPr txBox="1">
            <a:spLocks noChangeArrowheads="1"/>
          </p:cNvSpPr>
          <p:nvPr/>
        </p:nvSpPr>
        <p:spPr bwMode="auto">
          <a:xfrm>
            <a:off x="7575550" y="3317875"/>
            <a:ext cx="406400" cy="2746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fr-FR" sz="1800">
                <a:solidFill>
                  <a:schemeClr val="bg2"/>
                </a:solidFill>
                <a:latin typeface="Times New Roman" pitchFamily="18" charset="0"/>
              </a:rPr>
              <a:t>FCS</a:t>
            </a:r>
          </a:p>
        </p:txBody>
      </p:sp>
      <p:sp>
        <p:nvSpPr>
          <p:cNvPr id="16394" name="Text Box 25"/>
          <p:cNvSpPr txBox="1">
            <a:spLocks noChangeArrowheads="1"/>
          </p:cNvSpPr>
          <p:nvPr/>
        </p:nvSpPr>
        <p:spPr bwMode="auto">
          <a:xfrm>
            <a:off x="6643688" y="3317875"/>
            <a:ext cx="901700" cy="2746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fr-FR" sz="1800">
                <a:solidFill>
                  <a:schemeClr val="bg2"/>
                </a:solidFill>
                <a:latin typeface="Times New Roman" pitchFamily="18" charset="0"/>
              </a:rPr>
              <a:t>PAQUET</a:t>
            </a:r>
          </a:p>
        </p:txBody>
      </p:sp>
      <p:sp>
        <p:nvSpPr>
          <p:cNvPr id="16395" name="Text Box 26"/>
          <p:cNvSpPr txBox="1">
            <a:spLocks noChangeArrowheads="1"/>
          </p:cNvSpPr>
          <p:nvPr/>
        </p:nvSpPr>
        <p:spPr bwMode="auto">
          <a:xfrm>
            <a:off x="5745163" y="3317875"/>
            <a:ext cx="868362" cy="2746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fr-FR" sz="1800">
                <a:solidFill>
                  <a:schemeClr val="bg2"/>
                </a:solidFill>
                <a:latin typeface="Times New Roman" pitchFamily="18" charset="0"/>
              </a:rPr>
              <a:t>ACK+N°</a:t>
            </a:r>
          </a:p>
        </p:txBody>
      </p:sp>
      <p:sp>
        <p:nvSpPr>
          <p:cNvPr id="16396" name="Text Box 34"/>
          <p:cNvSpPr txBox="1">
            <a:spLocks noChangeArrowheads="1"/>
          </p:cNvSpPr>
          <p:nvPr/>
        </p:nvSpPr>
        <p:spPr bwMode="auto">
          <a:xfrm>
            <a:off x="4056063" y="3317875"/>
            <a:ext cx="571500" cy="2746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fr-FR" sz="1800">
                <a:solidFill>
                  <a:schemeClr val="bg2"/>
                </a:solidFill>
                <a:latin typeface="Times New Roman" pitchFamily="18" charset="0"/>
              </a:rPr>
              <a:t>TYPE</a:t>
            </a:r>
          </a:p>
        </p:txBody>
      </p:sp>
      <p:sp>
        <p:nvSpPr>
          <p:cNvPr id="16397" name="Text Box 35"/>
          <p:cNvSpPr txBox="1">
            <a:spLocks noChangeArrowheads="1"/>
          </p:cNvSpPr>
          <p:nvPr/>
        </p:nvSpPr>
        <p:spPr bwMode="auto">
          <a:xfrm>
            <a:off x="3452813" y="3929063"/>
            <a:ext cx="596900" cy="27463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fr-FR" sz="1800">
                <a:solidFill>
                  <a:srgbClr val="FF0000"/>
                </a:solidFill>
                <a:latin typeface="Times New Roman" pitchFamily="18" charset="0"/>
              </a:rPr>
              <a:t>FLAG</a:t>
            </a:r>
            <a:endParaRPr lang="fr-FR" sz="1800">
              <a:solidFill>
                <a:schemeClr val="bg2"/>
              </a:solidFill>
              <a:latin typeface="Times New Roman" pitchFamily="18" charset="0"/>
            </a:endParaRPr>
          </a:p>
        </p:txBody>
      </p:sp>
      <p:sp>
        <p:nvSpPr>
          <p:cNvPr id="16398" name="Text Box 36"/>
          <p:cNvSpPr txBox="1">
            <a:spLocks noChangeArrowheads="1"/>
          </p:cNvSpPr>
          <p:nvPr/>
        </p:nvSpPr>
        <p:spPr bwMode="auto">
          <a:xfrm>
            <a:off x="5956300" y="3929063"/>
            <a:ext cx="596900" cy="27463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fr-FR" sz="1800">
                <a:solidFill>
                  <a:srgbClr val="FF0000"/>
                </a:solidFill>
                <a:latin typeface="Times New Roman" pitchFamily="18" charset="0"/>
              </a:rPr>
              <a:t>FLAG</a:t>
            </a:r>
            <a:endParaRPr lang="fr-FR" sz="1800">
              <a:solidFill>
                <a:schemeClr val="bg2"/>
              </a:solidFill>
              <a:latin typeface="Times New Roman" pitchFamily="18" charset="0"/>
            </a:endParaRPr>
          </a:p>
        </p:txBody>
      </p:sp>
      <p:sp>
        <p:nvSpPr>
          <p:cNvPr id="16399" name="Text Box 38"/>
          <p:cNvSpPr txBox="1">
            <a:spLocks noChangeArrowheads="1"/>
          </p:cNvSpPr>
          <p:nvPr/>
        </p:nvSpPr>
        <p:spPr bwMode="auto">
          <a:xfrm>
            <a:off x="4948238" y="3929063"/>
            <a:ext cx="406400" cy="27463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fr-FR" sz="1800">
                <a:solidFill>
                  <a:schemeClr val="bg2"/>
                </a:solidFill>
                <a:latin typeface="Times New Roman" pitchFamily="18" charset="0"/>
              </a:rPr>
              <a:t>FCS</a:t>
            </a:r>
          </a:p>
        </p:txBody>
      </p:sp>
      <p:sp>
        <p:nvSpPr>
          <p:cNvPr id="16400" name="Text Box 40"/>
          <p:cNvSpPr txBox="1">
            <a:spLocks noChangeArrowheads="1"/>
          </p:cNvSpPr>
          <p:nvPr/>
        </p:nvSpPr>
        <p:spPr bwMode="auto">
          <a:xfrm>
            <a:off x="4064000" y="3929063"/>
            <a:ext cx="868363" cy="27463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fr-FR" sz="1800">
                <a:solidFill>
                  <a:schemeClr val="bg2"/>
                </a:solidFill>
                <a:latin typeface="Times New Roman" pitchFamily="18" charset="0"/>
              </a:rPr>
              <a:t>ACK+N°</a:t>
            </a:r>
          </a:p>
        </p:txBody>
      </p:sp>
      <p:sp>
        <p:nvSpPr>
          <p:cNvPr id="16401" name="Text Box 41"/>
          <p:cNvSpPr txBox="1">
            <a:spLocks noChangeArrowheads="1"/>
          </p:cNvSpPr>
          <p:nvPr/>
        </p:nvSpPr>
        <p:spPr bwMode="auto">
          <a:xfrm>
            <a:off x="5368925" y="3929063"/>
            <a:ext cx="571500" cy="27463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fr-FR" sz="1800">
                <a:solidFill>
                  <a:schemeClr val="bg2"/>
                </a:solidFill>
                <a:latin typeface="Times New Roman" pitchFamily="18" charset="0"/>
              </a:rPr>
              <a:t>TYPE</a:t>
            </a:r>
          </a:p>
        </p:txBody>
      </p:sp>
      <p:sp>
        <p:nvSpPr>
          <p:cNvPr id="16402" name="AutoShape 42"/>
          <p:cNvSpPr>
            <a:spLocks/>
          </p:cNvSpPr>
          <p:nvPr/>
        </p:nvSpPr>
        <p:spPr bwMode="auto">
          <a:xfrm>
            <a:off x="3124200" y="3200400"/>
            <a:ext cx="228600" cy="533400"/>
          </a:xfrm>
          <a:prstGeom prst="leftBrace">
            <a:avLst>
              <a:gd name="adj1" fmla="val 19444"/>
              <a:gd name="adj2" fmla="val 50000"/>
            </a:avLst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6403" name="AutoShape 43"/>
          <p:cNvSpPr>
            <a:spLocks/>
          </p:cNvSpPr>
          <p:nvPr/>
        </p:nvSpPr>
        <p:spPr bwMode="auto">
          <a:xfrm>
            <a:off x="3124200" y="3810000"/>
            <a:ext cx="228600" cy="533400"/>
          </a:xfrm>
          <a:prstGeom prst="leftBrace">
            <a:avLst>
              <a:gd name="adj1" fmla="val 19444"/>
              <a:gd name="adj2" fmla="val 50000"/>
            </a:avLst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smtClean="0">
                <a:solidFill>
                  <a:schemeClr val="tx2">
                    <a:satMod val="200000"/>
                  </a:schemeClr>
                </a:solidFill>
              </a:rPr>
              <a:t>2</a:t>
            </a:r>
            <a:r>
              <a:rPr lang="fr-FR" baseline="30000" smtClean="0">
                <a:solidFill>
                  <a:schemeClr val="tx2">
                    <a:satMod val="200000"/>
                  </a:schemeClr>
                </a:solidFill>
              </a:rPr>
              <a:t>ième</a:t>
            </a:r>
            <a:r>
              <a:rPr lang="fr-FR" smtClean="0">
                <a:solidFill>
                  <a:schemeClr val="tx2">
                    <a:satMod val="200000"/>
                  </a:schemeClr>
                </a:solidFill>
              </a:rPr>
              <a:t> amélioration : Le pipeline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>
          <a:xfrm>
            <a:off x="609600" y="1295400"/>
            <a:ext cx="7931150" cy="4794250"/>
          </a:xfrm>
        </p:spPr>
        <p:txBody>
          <a:bodyPr>
            <a:normAutofit fontScale="70000" lnSpcReduction="20000"/>
          </a:bodyPr>
          <a:lstStyle/>
          <a:p>
            <a:pPr marL="411480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fr-FR" smtClean="0"/>
              <a:t>L’émetteur peut envoyer plusieurs trames en attendant un acquittement</a:t>
            </a:r>
          </a:p>
          <a:p>
            <a:pPr marL="411480" eaLnBrk="1" fontAlgn="auto" hangingPunct="1">
              <a:spcAft>
                <a:spcPts val="0"/>
              </a:spcAft>
              <a:buFontTx/>
              <a:buNone/>
              <a:defRPr/>
            </a:pPr>
            <a:endParaRPr lang="fr-FR" smtClean="0"/>
          </a:p>
          <a:p>
            <a:pPr marL="411480" eaLnBrk="1" fontAlgn="auto" hangingPunct="1">
              <a:spcAft>
                <a:spcPts val="0"/>
              </a:spcAft>
              <a:buFontTx/>
              <a:buNone/>
              <a:defRPr/>
            </a:pPr>
            <a:endParaRPr lang="fr-FR" smtClean="0"/>
          </a:p>
          <a:p>
            <a:pPr marL="411480" eaLnBrk="1" fontAlgn="auto" hangingPunct="1">
              <a:spcAft>
                <a:spcPts val="0"/>
              </a:spcAft>
              <a:buFontTx/>
              <a:buNone/>
              <a:defRPr/>
            </a:pPr>
            <a:endParaRPr lang="fr-FR" smtClean="0"/>
          </a:p>
          <a:p>
            <a:pPr marL="411480" eaLnBrk="1" fontAlgn="auto" hangingPunct="1">
              <a:spcAft>
                <a:spcPts val="0"/>
              </a:spcAft>
              <a:buFontTx/>
              <a:buNone/>
              <a:defRPr/>
            </a:pPr>
            <a:endParaRPr lang="fr-FR" smtClean="0"/>
          </a:p>
          <a:p>
            <a:pPr marL="411480" eaLnBrk="1" fontAlgn="auto" hangingPunct="1">
              <a:spcAft>
                <a:spcPts val="0"/>
              </a:spcAft>
              <a:buFontTx/>
              <a:buNone/>
              <a:defRPr/>
            </a:pPr>
            <a:endParaRPr lang="fr-FR" smtClean="0"/>
          </a:p>
          <a:p>
            <a:pPr marL="411480" eaLnBrk="1" fontAlgn="auto" hangingPunct="1">
              <a:spcAft>
                <a:spcPts val="0"/>
              </a:spcAft>
              <a:buFontTx/>
              <a:buNone/>
              <a:defRPr/>
            </a:pPr>
            <a:endParaRPr lang="fr-FR" smtClean="0"/>
          </a:p>
          <a:p>
            <a:pPr marL="411480" eaLnBrk="1" fontAlgn="auto" hangingPunct="1">
              <a:spcAft>
                <a:spcPts val="0"/>
              </a:spcAft>
              <a:buFontTx/>
              <a:buNone/>
              <a:defRPr/>
            </a:pPr>
            <a:endParaRPr lang="fr-FR" smtClean="0"/>
          </a:p>
          <a:p>
            <a:pPr marL="411480" eaLnBrk="1" fontAlgn="auto" hangingPunct="1">
              <a:spcAft>
                <a:spcPts val="0"/>
              </a:spcAft>
              <a:buFontTx/>
              <a:buNone/>
              <a:defRPr/>
            </a:pPr>
            <a:endParaRPr lang="fr-FR" smtClean="0"/>
          </a:p>
          <a:p>
            <a:pPr marL="411480" eaLnBrk="1" fontAlgn="auto" hangingPunct="1">
              <a:spcAft>
                <a:spcPts val="0"/>
              </a:spcAft>
              <a:buFontTx/>
              <a:buNone/>
              <a:defRPr/>
            </a:pPr>
            <a:endParaRPr lang="fr-FR" smtClean="0"/>
          </a:p>
          <a:p>
            <a:pPr marL="411480" eaLnBrk="1" fontAlgn="auto" hangingPunct="1">
              <a:spcAft>
                <a:spcPts val="0"/>
              </a:spcAft>
              <a:buFontTx/>
              <a:buNone/>
              <a:defRPr/>
            </a:pPr>
            <a:endParaRPr lang="fr-FR" smtClean="0"/>
          </a:p>
          <a:p>
            <a:pPr marL="411480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fr-FR" smtClean="0"/>
              <a:t>Problème : </a:t>
            </a:r>
            <a:r>
              <a:rPr lang="fr-FR" smtClean="0">
                <a:solidFill>
                  <a:srgbClr val="FFFF66"/>
                </a:solidFill>
              </a:rPr>
              <a:t>plus de contrôle du flux</a:t>
            </a:r>
            <a:r>
              <a:rPr lang="fr-FR" smtClean="0"/>
              <a:t> (risque de saturation du récepteur)</a:t>
            </a:r>
          </a:p>
          <a:p>
            <a:pPr marL="411480" eaLnBrk="1" fontAlgn="auto" hangingPunct="1">
              <a:spcAft>
                <a:spcPts val="0"/>
              </a:spcAft>
              <a:buFontTx/>
              <a:buNone/>
              <a:defRPr/>
            </a:pPr>
            <a:endParaRPr lang="fr-FR" smtClean="0"/>
          </a:p>
          <a:p>
            <a:pPr marL="411480" eaLnBrk="1" fontAlgn="auto" hangingPunct="1">
              <a:spcAft>
                <a:spcPts val="0"/>
              </a:spcAft>
              <a:buFontTx/>
              <a:buNone/>
              <a:defRPr/>
            </a:pPr>
            <a:endParaRPr lang="fr-FR" smtClean="0"/>
          </a:p>
          <a:p>
            <a:pPr marL="411480" eaLnBrk="1" fontAlgn="auto" hangingPunct="1">
              <a:spcAft>
                <a:spcPts val="0"/>
              </a:spcAft>
              <a:buFontTx/>
              <a:buNone/>
              <a:defRPr/>
            </a:pPr>
            <a:endParaRPr lang="fr-FR" smtClean="0"/>
          </a:p>
        </p:txBody>
      </p:sp>
      <p:sp>
        <p:nvSpPr>
          <p:cNvPr id="17412" name="Line 18"/>
          <p:cNvSpPr>
            <a:spLocks noChangeShapeType="1"/>
          </p:cNvSpPr>
          <p:nvPr/>
        </p:nvSpPr>
        <p:spPr bwMode="auto">
          <a:xfrm>
            <a:off x="1503363" y="2424113"/>
            <a:ext cx="0" cy="2266950"/>
          </a:xfrm>
          <a:prstGeom prst="line">
            <a:avLst/>
          </a:prstGeom>
          <a:noFill/>
          <a:ln w="1905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7413" name="Line 19"/>
          <p:cNvSpPr>
            <a:spLocks noChangeShapeType="1"/>
          </p:cNvSpPr>
          <p:nvPr/>
        </p:nvSpPr>
        <p:spPr bwMode="auto">
          <a:xfrm>
            <a:off x="3255963" y="2424113"/>
            <a:ext cx="0" cy="2266950"/>
          </a:xfrm>
          <a:prstGeom prst="line">
            <a:avLst/>
          </a:prstGeom>
          <a:noFill/>
          <a:ln w="1905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7414" name="Text Box 20"/>
          <p:cNvSpPr txBox="1">
            <a:spLocks noChangeArrowheads="1"/>
          </p:cNvSpPr>
          <p:nvPr/>
        </p:nvSpPr>
        <p:spPr bwMode="auto">
          <a:xfrm>
            <a:off x="1306513" y="2057400"/>
            <a:ext cx="349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 b="1">
                <a:solidFill>
                  <a:srgbClr val="FFFFFF"/>
                </a:solidFill>
                <a:latin typeface="Times New Roman" pitchFamily="18" charset="0"/>
              </a:rPr>
              <a:t>A</a:t>
            </a:r>
            <a:endParaRPr lang="fr-FR" b="1">
              <a:latin typeface="Times New Roman" pitchFamily="18" charset="0"/>
            </a:endParaRPr>
          </a:p>
        </p:txBody>
      </p:sp>
      <p:sp>
        <p:nvSpPr>
          <p:cNvPr id="17415" name="Text Box 21"/>
          <p:cNvSpPr txBox="1">
            <a:spLocks noChangeArrowheads="1"/>
          </p:cNvSpPr>
          <p:nvPr/>
        </p:nvSpPr>
        <p:spPr bwMode="auto">
          <a:xfrm>
            <a:off x="3103563" y="2057400"/>
            <a:ext cx="336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 b="1">
                <a:solidFill>
                  <a:srgbClr val="FFFFFF"/>
                </a:solidFill>
                <a:latin typeface="Times New Roman" pitchFamily="18" charset="0"/>
              </a:rPr>
              <a:t>B</a:t>
            </a:r>
            <a:endParaRPr lang="fr-FR">
              <a:latin typeface="Times New Roman" pitchFamily="18" charset="0"/>
            </a:endParaRPr>
          </a:p>
        </p:txBody>
      </p:sp>
      <p:sp>
        <p:nvSpPr>
          <p:cNvPr id="17416" name="Line 22"/>
          <p:cNvSpPr>
            <a:spLocks noChangeShapeType="1"/>
          </p:cNvSpPr>
          <p:nvPr/>
        </p:nvSpPr>
        <p:spPr bwMode="auto">
          <a:xfrm>
            <a:off x="1503363" y="2652713"/>
            <a:ext cx="17526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7417" name="Line 23"/>
          <p:cNvSpPr>
            <a:spLocks noChangeShapeType="1"/>
          </p:cNvSpPr>
          <p:nvPr/>
        </p:nvSpPr>
        <p:spPr bwMode="auto">
          <a:xfrm>
            <a:off x="1503363" y="3719513"/>
            <a:ext cx="17526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7418" name="Line 24"/>
          <p:cNvSpPr>
            <a:spLocks noChangeShapeType="1"/>
          </p:cNvSpPr>
          <p:nvPr/>
        </p:nvSpPr>
        <p:spPr bwMode="auto">
          <a:xfrm flipH="1">
            <a:off x="1503363" y="3109913"/>
            <a:ext cx="175260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7419" name="Line 25"/>
          <p:cNvSpPr>
            <a:spLocks noChangeShapeType="1"/>
          </p:cNvSpPr>
          <p:nvPr/>
        </p:nvSpPr>
        <p:spPr bwMode="auto">
          <a:xfrm flipH="1">
            <a:off x="1524000" y="4176713"/>
            <a:ext cx="1731963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7420" name="Text Box 26"/>
          <p:cNvSpPr txBox="1">
            <a:spLocks noChangeArrowheads="1"/>
          </p:cNvSpPr>
          <p:nvPr/>
        </p:nvSpPr>
        <p:spPr bwMode="auto">
          <a:xfrm>
            <a:off x="1884363" y="2500313"/>
            <a:ext cx="654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T,a,0</a:t>
            </a:r>
          </a:p>
        </p:txBody>
      </p:sp>
      <p:sp>
        <p:nvSpPr>
          <p:cNvPr id="17421" name="Text Box 27"/>
          <p:cNvSpPr txBox="1">
            <a:spLocks noChangeArrowheads="1"/>
          </p:cNvSpPr>
          <p:nvPr/>
        </p:nvSpPr>
        <p:spPr bwMode="auto">
          <a:xfrm>
            <a:off x="1884363" y="3581400"/>
            <a:ext cx="666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T,b,1</a:t>
            </a:r>
          </a:p>
        </p:txBody>
      </p:sp>
      <p:sp>
        <p:nvSpPr>
          <p:cNvPr id="17422" name="Text Box 28"/>
          <p:cNvSpPr txBox="1">
            <a:spLocks noChangeArrowheads="1"/>
          </p:cNvSpPr>
          <p:nvPr/>
        </p:nvSpPr>
        <p:spPr bwMode="auto">
          <a:xfrm>
            <a:off x="1905000" y="2971800"/>
            <a:ext cx="838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ACK,0</a:t>
            </a:r>
          </a:p>
        </p:txBody>
      </p:sp>
      <p:sp>
        <p:nvSpPr>
          <p:cNvPr id="17423" name="Text Box 29"/>
          <p:cNvSpPr txBox="1">
            <a:spLocks noChangeArrowheads="1"/>
          </p:cNvSpPr>
          <p:nvPr/>
        </p:nvSpPr>
        <p:spPr bwMode="auto">
          <a:xfrm>
            <a:off x="1905000" y="4038600"/>
            <a:ext cx="838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ACK,1</a:t>
            </a:r>
          </a:p>
        </p:txBody>
      </p:sp>
      <p:sp>
        <p:nvSpPr>
          <p:cNvPr id="17424" name="Line 30"/>
          <p:cNvSpPr>
            <a:spLocks noChangeShapeType="1"/>
          </p:cNvSpPr>
          <p:nvPr/>
        </p:nvSpPr>
        <p:spPr bwMode="auto">
          <a:xfrm>
            <a:off x="1143000" y="2652713"/>
            <a:ext cx="3603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7425" name="Rectangle 31"/>
          <p:cNvSpPr>
            <a:spLocks noChangeArrowheads="1"/>
          </p:cNvSpPr>
          <p:nvPr/>
        </p:nvSpPr>
        <p:spPr bwMode="auto">
          <a:xfrm>
            <a:off x="685800" y="2438400"/>
            <a:ext cx="438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(a)</a:t>
            </a:r>
          </a:p>
        </p:txBody>
      </p:sp>
      <p:sp>
        <p:nvSpPr>
          <p:cNvPr id="17426" name="Line 32"/>
          <p:cNvSpPr>
            <a:spLocks noChangeShapeType="1"/>
          </p:cNvSpPr>
          <p:nvPr/>
        </p:nvSpPr>
        <p:spPr bwMode="auto">
          <a:xfrm>
            <a:off x="1143000" y="3719513"/>
            <a:ext cx="3603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7427" name="Rectangle 33"/>
          <p:cNvSpPr>
            <a:spLocks noChangeArrowheads="1"/>
          </p:cNvSpPr>
          <p:nvPr/>
        </p:nvSpPr>
        <p:spPr bwMode="auto">
          <a:xfrm>
            <a:off x="685800" y="3505200"/>
            <a:ext cx="450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(b)</a:t>
            </a:r>
          </a:p>
        </p:txBody>
      </p:sp>
      <p:sp>
        <p:nvSpPr>
          <p:cNvPr id="17428" name="Line 34"/>
          <p:cNvSpPr>
            <a:spLocks noChangeShapeType="1"/>
          </p:cNvSpPr>
          <p:nvPr/>
        </p:nvSpPr>
        <p:spPr bwMode="auto">
          <a:xfrm>
            <a:off x="3255963" y="3033713"/>
            <a:ext cx="3603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7429" name="Rectangle 35"/>
          <p:cNvSpPr>
            <a:spLocks noChangeArrowheads="1"/>
          </p:cNvSpPr>
          <p:nvPr/>
        </p:nvSpPr>
        <p:spPr bwMode="auto">
          <a:xfrm>
            <a:off x="3560763" y="2819400"/>
            <a:ext cx="609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(a,0)</a:t>
            </a:r>
          </a:p>
        </p:txBody>
      </p:sp>
      <p:sp>
        <p:nvSpPr>
          <p:cNvPr id="17430" name="Line 36"/>
          <p:cNvSpPr>
            <a:spLocks noChangeShapeType="1"/>
          </p:cNvSpPr>
          <p:nvPr/>
        </p:nvSpPr>
        <p:spPr bwMode="auto">
          <a:xfrm>
            <a:off x="3255963" y="4094163"/>
            <a:ext cx="3603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7431" name="Rectangle 37"/>
          <p:cNvSpPr>
            <a:spLocks noChangeArrowheads="1"/>
          </p:cNvSpPr>
          <p:nvPr/>
        </p:nvSpPr>
        <p:spPr bwMode="auto">
          <a:xfrm>
            <a:off x="3560763" y="3886200"/>
            <a:ext cx="6223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(b,1)</a:t>
            </a:r>
          </a:p>
        </p:txBody>
      </p:sp>
      <p:sp>
        <p:nvSpPr>
          <p:cNvPr id="17432" name="Line 39"/>
          <p:cNvSpPr>
            <a:spLocks noChangeShapeType="1"/>
          </p:cNvSpPr>
          <p:nvPr/>
        </p:nvSpPr>
        <p:spPr bwMode="auto">
          <a:xfrm>
            <a:off x="4038600" y="3505200"/>
            <a:ext cx="9144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7433" name="Line 40"/>
          <p:cNvSpPr>
            <a:spLocks noChangeShapeType="1"/>
          </p:cNvSpPr>
          <p:nvPr/>
        </p:nvSpPr>
        <p:spPr bwMode="auto">
          <a:xfrm>
            <a:off x="5873750" y="2424113"/>
            <a:ext cx="0" cy="2266950"/>
          </a:xfrm>
          <a:prstGeom prst="line">
            <a:avLst/>
          </a:prstGeom>
          <a:noFill/>
          <a:ln w="1905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7434" name="Line 41"/>
          <p:cNvSpPr>
            <a:spLocks noChangeShapeType="1"/>
          </p:cNvSpPr>
          <p:nvPr/>
        </p:nvSpPr>
        <p:spPr bwMode="auto">
          <a:xfrm>
            <a:off x="7626350" y="2424113"/>
            <a:ext cx="0" cy="2266950"/>
          </a:xfrm>
          <a:prstGeom prst="line">
            <a:avLst/>
          </a:prstGeom>
          <a:noFill/>
          <a:ln w="1905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7435" name="Text Box 42"/>
          <p:cNvSpPr txBox="1">
            <a:spLocks noChangeArrowheads="1"/>
          </p:cNvSpPr>
          <p:nvPr/>
        </p:nvSpPr>
        <p:spPr bwMode="auto">
          <a:xfrm>
            <a:off x="5676900" y="2057400"/>
            <a:ext cx="349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 b="1">
                <a:solidFill>
                  <a:srgbClr val="FFFFFF"/>
                </a:solidFill>
                <a:latin typeface="Times New Roman" pitchFamily="18" charset="0"/>
              </a:rPr>
              <a:t>A</a:t>
            </a:r>
            <a:endParaRPr lang="fr-FR" b="1">
              <a:latin typeface="Times New Roman" pitchFamily="18" charset="0"/>
            </a:endParaRPr>
          </a:p>
        </p:txBody>
      </p:sp>
      <p:sp>
        <p:nvSpPr>
          <p:cNvPr id="17436" name="Text Box 43"/>
          <p:cNvSpPr txBox="1">
            <a:spLocks noChangeArrowheads="1"/>
          </p:cNvSpPr>
          <p:nvPr/>
        </p:nvSpPr>
        <p:spPr bwMode="auto">
          <a:xfrm>
            <a:off x="7473950" y="2057400"/>
            <a:ext cx="336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 b="1">
                <a:solidFill>
                  <a:srgbClr val="FFFFFF"/>
                </a:solidFill>
                <a:latin typeface="Times New Roman" pitchFamily="18" charset="0"/>
              </a:rPr>
              <a:t>B</a:t>
            </a:r>
            <a:endParaRPr lang="fr-FR">
              <a:latin typeface="Times New Roman" pitchFamily="18" charset="0"/>
            </a:endParaRPr>
          </a:p>
        </p:txBody>
      </p:sp>
      <p:sp>
        <p:nvSpPr>
          <p:cNvPr id="17437" name="Line 44"/>
          <p:cNvSpPr>
            <a:spLocks noChangeShapeType="1"/>
          </p:cNvSpPr>
          <p:nvPr/>
        </p:nvSpPr>
        <p:spPr bwMode="auto">
          <a:xfrm>
            <a:off x="5873750" y="2652713"/>
            <a:ext cx="17526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7438" name="Line 45"/>
          <p:cNvSpPr>
            <a:spLocks noChangeShapeType="1"/>
          </p:cNvSpPr>
          <p:nvPr/>
        </p:nvSpPr>
        <p:spPr bwMode="auto">
          <a:xfrm>
            <a:off x="5873750" y="2971800"/>
            <a:ext cx="17526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7439" name="Text Box 48"/>
          <p:cNvSpPr txBox="1">
            <a:spLocks noChangeArrowheads="1"/>
          </p:cNvSpPr>
          <p:nvPr/>
        </p:nvSpPr>
        <p:spPr bwMode="auto">
          <a:xfrm>
            <a:off x="6254750" y="2438400"/>
            <a:ext cx="654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T,a,0</a:t>
            </a:r>
          </a:p>
        </p:txBody>
      </p:sp>
      <p:sp>
        <p:nvSpPr>
          <p:cNvPr id="17440" name="Text Box 49"/>
          <p:cNvSpPr txBox="1">
            <a:spLocks noChangeArrowheads="1"/>
          </p:cNvSpPr>
          <p:nvPr/>
        </p:nvSpPr>
        <p:spPr bwMode="auto">
          <a:xfrm>
            <a:off x="6254750" y="2771775"/>
            <a:ext cx="666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T,b,1</a:t>
            </a:r>
          </a:p>
        </p:txBody>
      </p:sp>
      <p:sp>
        <p:nvSpPr>
          <p:cNvPr id="17441" name="Line 52"/>
          <p:cNvSpPr>
            <a:spLocks noChangeShapeType="1"/>
          </p:cNvSpPr>
          <p:nvPr/>
        </p:nvSpPr>
        <p:spPr bwMode="auto">
          <a:xfrm>
            <a:off x="5513388" y="2652713"/>
            <a:ext cx="3603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7442" name="Rectangle 53"/>
          <p:cNvSpPr>
            <a:spLocks noChangeArrowheads="1"/>
          </p:cNvSpPr>
          <p:nvPr/>
        </p:nvSpPr>
        <p:spPr bwMode="auto">
          <a:xfrm>
            <a:off x="5056188" y="2438400"/>
            <a:ext cx="438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(a)</a:t>
            </a:r>
          </a:p>
        </p:txBody>
      </p:sp>
      <p:sp>
        <p:nvSpPr>
          <p:cNvPr id="17443" name="Line 54"/>
          <p:cNvSpPr>
            <a:spLocks noChangeShapeType="1"/>
          </p:cNvSpPr>
          <p:nvPr/>
        </p:nvSpPr>
        <p:spPr bwMode="auto">
          <a:xfrm>
            <a:off x="5513388" y="2971800"/>
            <a:ext cx="3603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7444" name="Rectangle 55"/>
          <p:cNvSpPr>
            <a:spLocks noChangeArrowheads="1"/>
          </p:cNvSpPr>
          <p:nvPr/>
        </p:nvSpPr>
        <p:spPr bwMode="auto">
          <a:xfrm>
            <a:off x="5056188" y="2757488"/>
            <a:ext cx="450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(b)</a:t>
            </a:r>
          </a:p>
        </p:txBody>
      </p:sp>
      <p:sp>
        <p:nvSpPr>
          <p:cNvPr id="17445" name="Line 56"/>
          <p:cNvSpPr>
            <a:spLocks noChangeShapeType="1"/>
          </p:cNvSpPr>
          <p:nvPr/>
        </p:nvSpPr>
        <p:spPr bwMode="auto">
          <a:xfrm>
            <a:off x="7626350" y="3019425"/>
            <a:ext cx="3603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7446" name="Rectangle 57"/>
          <p:cNvSpPr>
            <a:spLocks noChangeArrowheads="1"/>
          </p:cNvSpPr>
          <p:nvPr/>
        </p:nvSpPr>
        <p:spPr bwMode="auto">
          <a:xfrm>
            <a:off x="7931150" y="2819400"/>
            <a:ext cx="609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(a,0)</a:t>
            </a:r>
          </a:p>
        </p:txBody>
      </p:sp>
      <p:sp>
        <p:nvSpPr>
          <p:cNvPr id="17447" name="Line 58"/>
          <p:cNvSpPr>
            <a:spLocks noChangeShapeType="1"/>
          </p:cNvSpPr>
          <p:nvPr/>
        </p:nvSpPr>
        <p:spPr bwMode="auto">
          <a:xfrm>
            <a:off x="7626350" y="3338513"/>
            <a:ext cx="3603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7448" name="Rectangle 59"/>
          <p:cNvSpPr>
            <a:spLocks noChangeArrowheads="1"/>
          </p:cNvSpPr>
          <p:nvPr/>
        </p:nvSpPr>
        <p:spPr bwMode="auto">
          <a:xfrm>
            <a:off x="7931150" y="3138488"/>
            <a:ext cx="6223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(b,1)</a:t>
            </a:r>
          </a:p>
        </p:txBody>
      </p:sp>
      <p:sp>
        <p:nvSpPr>
          <p:cNvPr id="17449" name="Line 60"/>
          <p:cNvSpPr>
            <a:spLocks noChangeShapeType="1"/>
          </p:cNvSpPr>
          <p:nvPr/>
        </p:nvSpPr>
        <p:spPr bwMode="auto">
          <a:xfrm>
            <a:off x="5873750" y="3276600"/>
            <a:ext cx="17526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7450" name="Text Box 61"/>
          <p:cNvSpPr txBox="1">
            <a:spLocks noChangeArrowheads="1"/>
          </p:cNvSpPr>
          <p:nvPr/>
        </p:nvSpPr>
        <p:spPr bwMode="auto">
          <a:xfrm>
            <a:off x="6254750" y="3076575"/>
            <a:ext cx="654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T,c,2</a:t>
            </a:r>
          </a:p>
        </p:txBody>
      </p:sp>
      <p:sp>
        <p:nvSpPr>
          <p:cNvPr id="17451" name="Line 62"/>
          <p:cNvSpPr>
            <a:spLocks noChangeShapeType="1"/>
          </p:cNvSpPr>
          <p:nvPr/>
        </p:nvSpPr>
        <p:spPr bwMode="auto">
          <a:xfrm>
            <a:off x="5513388" y="3276600"/>
            <a:ext cx="3603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7452" name="Line 64"/>
          <p:cNvSpPr>
            <a:spLocks noChangeShapeType="1"/>
          </p:cNvSpPr>
          <p:nvPr/>
        </p:nvSpPr>
        <p:spPr bwMode="auto">
          <a:xfrm>
            <a:off x="7626350" y="3643313"/>
            <a:ext cx="3603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7453" name="Rectangle 65"/>
          <p:cNvSpPr>
            <a:spLocks noChangeArrowheads="1"/>
          </p:cNvSpPr>
          <p:nvPr/>
        </p:nvSpPr>
        <p:spPr bwMode="auto">
          <a:xfrm>
            <a:off x="7931150" y="3443288"/>
            <a:ext cx="6096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(c,2)</a:t>
            </a:r>
          </a:p>
        </p:txBody>
      </p:sp>
      <p:sp>
        <p:nvSpPr>
          <p:cNvPr id="17454" name="Rectangle 66"/>
          <p:cNvSpPr>
            <a:spLocks noChangeArrowheads="1"/>
          </p:cNvSpPr>
          <p:nvPr/>
        </p:nvSpPr>
        <p:spPr bwMode="auto">
          <a:xfrm>
            <a:off x="5048250" y="3062288"/>
            <a:ext cx="438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(c)</a:t>
            </a:r>
          </a:p>
        </p:txBody>
      </p:sp>
      <p:sp>
        <p:nvSpPr>
          <p:cNvPr id="17455" name="Line 68"/>
          <p:cNvSpPr>
            <a:spLocks noChangeShapeType="1"/>
          </p:cNvSpPr>
          <p:nvPr/>
        </p:nvSpPr>
        <p:spPr bwMode="auto">
          <a:xfrm flipH="1">
            <a:off x="5867400" y="3124200"/>
            <a:ext cx="1752600" cy="53340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7456" name="Line 69"/>
          <p:cNvSpPr>
            <a:spLocks noChangeShapeType="1"/>
          </p:cNvSpPr>
          <p:nvPr/>
        </p:nvSpPr>
        <p:spPr bwMode="auto">
          <a:xfrm flipH="1">
            <a:off x="5867400" y="3352800"/>
            <a:ext cx="1752600" cy="53340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7457" name="Line 70"/>
          <p:cNvSpPr>
            <a:spLocks noChangeShapeType="1"/>
          </p:cNvSpPr>
          <p:nvPr/>
        </p:nvSpPr>
        <p:spPr bwMode="auto">
          <a:xfrm flipH="1">
            <a:off x="5867400" y="3657600"/>
            <a:ext cx="1752600" cy="53340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21"/>
          <p:cNvSpPr txBox="1">
            <a:spLocks noChangeArrowheads="1"/>
          </p:cNvSpPr>
          <p:nvPr/>
        </p:nvSpPr>
        <p:spPr bwMode="auto">
          <a:xfrm>
            <a:off x="3048000" y="4357688"/>
            <a:ext cx="3168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Trames qui peuvent êtres émises</a:t>
            </a:r>
            <a:endParaRPr lang="fr-FR">
              <a:solidFill>
                <a:srgbClr val="FFFFFF"/>
              </a:solidFill>
              <a:latin typeface="Times New Roman" pitchFamily="18" charset="0"/>
            </a:endParaRPr>
          </a:p>
        </p:txBody>
      </p:sp>
      <p:sp>
        <p:nvSpPr>
          <p:cNvPr id="18435" name="Text Box 14"/>
          <p:cNvSpPr txBox="1">
            <a:spLocks noChangeArrowheads="1"/>
          </p:cNvSpPr>
          <p:nvPr/>
        </p:nvSpPr>
        <p:spPr bwMode="auto">
          <a:xfrm>
            <a:off x="3971925" y="3640138"/>
            <a:ext cx="863600" cy="579437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fr-FR" sz="3200">
                <a:latin typeface="Times New Roman" pitchFamily="18" charset="0"/>
              </a:rPr>
              <a:t>   </a:t>
            </a:r>
          </a:p>
        </p:txBody>
      </p:sp>
      <p:sp>
        <p:nvSpPr>
          <p:cNvPr id="14340" name="Rectangle 2"/>
          <p:cNvSpPr>
            <a:spLocks noGrp="1" noChangeArrowheads="1"/>
          </p:cNvSpPr>
          <p:nvPr>
            <p:ph type="title"/>
          </p:nvPr>
        </p:nvSpPr>
        <p:spPr>
          <a:xfrm>
            <a:off x="857250" y="285750"/>
            <a:ext cx="7772400" cy="9144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fr-FR" sz="3200" dirty="0" smtClean="0">
                <a:solidFill>
                  <a:schemeClr val="tx2">
                    <a:satMod val="200000"/>
                  </a:schemeClr>
                </a:solidFill>
              </a:rPr>
              <a:t>Protocole à fenêtres glissantes </a:t>
            </a:r>
            <a:r>
              <a:rPr lang="fr-FR" sz="2400" dirty="0" smtClean="0">
                <a:solidFill>
                  <a:schemeClr val="tx2">
                    <a:satMod val="200000"/>
                  </a:schemeClr>
                </a:solidFill>
              </a:rPr>
              <a:t>(contrôle de flux)</a:t>
            </a:r>
          </a:p>
        </p:txBody>
      </p:sp>
      <p:sp>
        <p:nvSpPr>
          <p:cNvPr id="18437" name="Rectangle 3"/>
          <p:cNvSpPr>
            <a:spLocks noGrp="1" noChangeArrowheads="1"/>
          </p:cNvSpPr>
          <p:nvPr>
            <p:ph idx="1"/>
          </p:nvPr>
        </p:nvSpPr>
        <p:spPr>
          <a:xfrm>
            <a:off x="609600" y="1285875"/>
            <a:ext cx="8077200" cy="4803775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fr-FR" u="sng" smtClean="0"/>
              <a:t>Principe</a:t>
            </a:r>
            <a:r>
              <a:rPr lang="fr-FR" smtClean="0"/>
              <a:t> : </a:t>
            </a:r>
          </a:p>
          <a:p>
            <a:pPr lvl="1" eaLnBrk="1" hangingPunct="1"/>
            <a:r>
              <a:rPr lang="fr-FR" smtClean="0"/>
              <a:t>plusieurs trames émises à la suite</a:t>
            </a:r>
          </a:p>
          <a:p>
            <a:pPr lvl="1" eaLnBrk="1" hangingPunct="1"/>
            <a:r>
              <a:rPr lang="fr-FR" smtClean="0"/>
              <a:t>Trames numérotées sur « n » bits et modulo 2</a:t>
            </a:r>
            <a:r>
              <a:rPr lang="fr-FR" baseline="30000" smtClean="0"/>
              <a:t>n</a:t>
            </a:r>
          </a:p>
          <a:p>
            <a:pPr lvl="1" eaLnBrk="1" hangingPunct="1"/>
            <a:r>
              <a:rPr lang="fr-FR" smtClean="0"/>
              <a:t>Taille des fenêtres : 2</a:t>
            </a:r>
            <a:r>
              <a:rPr lang="fr-FR" baseline="30000" smtClean="0"/>
              <a:t>n</a:t>
            </a:r>
            <a:r>
              <a:rPr lang="fr-FR" smtClean="0"/>
              <a:t>-1</a:t>
            </a:r>
            <a:endParaRPr lang="fr-FR" baseline="30000" smtClean="0"/>
          </a:p>
          <a:p>
            <a:pPr lvl="1" eaLnBrk="1" hangingPunct="1"/>
            <a:endParaRPr lang="fr-FR" smtClean="0"/>
          </a:p>
          <a:p>
            <a:pPr eaLnBrk="1" hangingPunct="1">
              <a:buFontTx/>
              <a:buNone/>
            </a:pPr>
            <a:endParaRPr lang="fr-FR" smtClean="0"/>
          </a:p>
        </p:txBody>
      </p:sp>
      <p:sp>
        <p:nvSpPr>
          <p:cNvPr id="18438" name="Text Box 4"/>
          <p:cNvSpPr txBox="1">
            <a:spLocks noChangeArrowheads="1"/>
          </p:cNvSpPr>
          <p:nvPr/>
        </p:nvSpPr>
        <p:spPr bwMode="auto">
          <a:xfrm>
            <a:off x="3041650" y="3422650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fr-FR">
              <a:latin typeface="Times New Roman" pitchFamily="18" charset="0"/>
            </a:endParaRPr>
          </a:p>
        </p:txBody>
      </p:sp>
      <p:sp>
        <p:nvSpPr>
          <p:cNvPr id="18439" name="Text Box 5"/>
          <p:cNvSpPr txBox="1">
            <a:spLocks noChangeArrowheads="1"/>
          </p:cNvSpPr>
          <p:nvPr/>
        </p:nvSpPr>
        <p:spPr bwMode="auto">
          <a:xfrm>
            <a:off x="3167063" y="3759200"/>
            <a:ext cx="196850" cy="35718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lIns="36000" tIns="36000" rIns="36000" bIns="36000">
            <a:spAutoFit/>
          </a:bodyPr>
          <a:lstStyle/>
          <a:p>
            <a:r>
              <a:rPr lang="fr-FR" sz="1800">
                <a:solidFill>
                  <a:schemeClr val="bg2"/>
                </a:solidFill>
                <a:latin typeface="Times New Roman" pitchFamily="18" charset="0"/>
              </a:rPr>
              <a:t>0</a:t>
            </a:r>
            <a:endParaRPr lang="fr-FR">
              <a:latin typeface="Times New Roman" pitchFamily="18" charset="0"/>
            </a:endParaRPr>
          </a:p>
        </p:txBody>
      </p:sp>
      <p:sp>
        <p:nvSpPr>
          <p:cNvPr id="18440" name="Text Box 6"/>
          <p:cNvSpPr txBox="1">
            <a:spLocks noChangeArrowheads="1"/>
          </p:cNvSpPr>
          <p:nvPr/>
        </p:nvSpPr>
        <p:spPr bwMode="auto">
          <a:xfrm>
            <a:off x="3448050" y="3759200"/>
            <a:ext cx="196850" cy="35718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lIns="36000" tIns="36000" rIns="36000" bIns="36000">
            <a:spAutoFit/>
          </a:bodyPr>
          <a:lstStyle/>
          <a:p>
            <a:r>
              <a:rPr lang="fr-FR" sz="1800">
                <a:solidFill>
                  <a:schemeClr val="bg2"/>
                </a:solidFill>
                <a:latin typeface="Times New Roman" pitchFamily="18" charset="0"/>
              </a:rPr>
              <a:t>1</a:t>
            </a:r>
            <a:endParaRPr lang="fr-FR">
              <a:latin typeface="Times New Roman" pitchFamily="18" charset="0"/>
            </a:endParaRPr>
          </a:p>
        </p:txBody>
      </p:sp>
      <p:sp>
        <p:nvSpPr>
          <p:cNvPr id="18441" name="Text Box 7"/>
          <p:cNvSpPr txBox="1">
            <a:spLocks noChangeArrowheads="1"/>
          </p:cNvSpPr>
          <p:nvPr/>
        </p:nvSpPr>
        <p:spPr bwMode="auto">
          <a:xfrm>
            <a:off x="3729038" y="3759200"/>
            <a:ext cx="196850" cy="35718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lIns="36000" tIns="36000" rIns="36000" bIns="36000">
            <a:spAutoFit/>
          </a:bodyPr>
          <a:lstStyle/>
          <a:p>
            <a:r>
              <a:rPr lang="fr-FR" sz="1800">
                <a:solidFill>
                  <a:schemeClr val="bg2"/>
                </a:solidFill>
                <a:latin typeface="Times New Roman" pitchFamily="18" charset="0"/>
              </a:rPr>
              <a:t>2</a:t>
            </a:r>
            <a:endParaRPr lang="fr-FR">
              <a:latin typeface="Times New Roman" pitchFamily="18" charset="0"/>
            </a:endParaRPr>
          </a:p>
        </p:txBody>
      </p:sp>
      <p:sp>
        <p:nvSpPr>
          <p:cNvPr id="18442" name="Text Box 8"/>
          <p:cNvSpPr txBox="1">
            <a:spLocks noChangeArrowheads="1"/>
          </p:cNvSpPr>
          <p:nvPr/>
        </p:nvSpPr>
        <p:spPr bwMode="auto">
          <a:xfrm>
            <a:off x="4010025" y="3749675"/>
            <a:ext cx="196850" cy="35718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lIns="36000" tIns="36000" rIns="36000" bIns="36000">
            <a:spAutoFit/>
          </a:bodyPr>
          <a:lstStyle/>
          <a:p>
            <a:r>
              <a:rPr lang="fr-FR" sz="1800">
                <a:solidFill>
                  <a:schemeClr val="bg2"/>
                </a:solidFill>
                <a:latin typeface="Times New Roman" pitchFamily="18" charset="0"/>
              </a:rPr>
              <a:t>3</a:t>
            </a:r>
            <a:endParaRPr lang="fr-FR">
              <a:latin typeface="Times New Roman" pitchFamily="18" charset="0"/>
            </a:endParaRPr>
          </a:p>
        </p:txBody>
      </p:sp>
      <p:sp>
        <p:nvSpPr>
          <p:cNvPr id="18443" name="Text Box 9"/>
          <p:cNvSpPr txBox="1">
            <a:spLocks noChangeArrowheads="1"/>
          </p:cNvSpPr>
          <p:nvPr/>
        </p:nvSpPr>
        <p:spPr bwMode="auto">
          <a:xfrm>
            <a:off x="4292600" y="3759200"/>
            <a:ext cx="196850" cy="35718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lIns="36000" tIns="36000" rIns="36000" bIns="36000">
            <a:spAutoFit/>
          </a:bodyPr>
          <a:lstStyle/>
          <a:p>
            <a:r>
              <a:rPr lang="fr-FR" sz="1800">
                <a:solidFill>
                  <a:schemeClr val="bg2"/>
                </a:solidFill>
                <a:latin typeface="Times New Roman" pitchFamily="18" charset="0"/>
              </a:rPr>
              <a:t>0</a:t>
            </a:r>
            <a:endParaRPr lang="fr-FR">
              <a:latin typeface="Times New Roman" pitchFamily="18" charset="0"/>
            </a:endParaRPr>
          </a:p>
        </p:txBody>
      </p:sp>
      <p:sp>
        <p:nvSpPr>
          <p:cNvPr id="18444" name="Text Box 10"/>
          <p:cNvSpPr txBox="1">
            <a:spLocks noChangeArrowheads="1"/>
          </p:cNvSpPr>
          <p:nvPr/>
        </p:nvSpPr>
        <p:spPr bwMode="auto">
          <a:xfrm>
            <a:off x="4573588" y="3759200"/>
            <a:ext cx="196850" cy="35718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lIns="36000" tIns="36000" rIns="36000" bIns="36000">
            <a:spAutoFit/>
          </a:bodyPr>
          <a:lstStyle/>
          <a:p>
            <a:r>
              <a:rPr lang="fr-FR" sz="1800">
                <a:solidFill>
                  <a:schemeClr val="bg2"/>
                </a:solidFill>
                <a:latin typeface="Times New Roman" pitchFamily="18" charset="0"/>
              </a:rPr>
              <a:t>1</a:t>
            </a:r>
            <a:endParaRPr lang="fr-FR">
              <a:latin typeface="Times New Roman" pitchFamily="18" charset="0"/>
            </a:endParaRPr>
          </a:p>
        </p:txBody>
      </p:sp>
      <p:sp>
        <p:nvSpPr>
          <p:cNvPr id="18445" name="Text Box 11"/>
          <p:cNvSpPr txBox="1">
            <a:spLocks noChangeArrowheads="1"/>
          </p:cNvSpPr>
          <p:nvPr/>
        </p:nvSpPr>
        <p:spPr bwMode="auto">
          <a:xfrm>
            <a:off x="4854575" y="3759200"/>
            <a:ext cx="196850" cy="35718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lIns="36000" tIns="36000" rIns="36000" bIns="36000">
            <a:spAutoFit/>
          </a:bodyPr>
          <a:lstStyle/>
          <a:p>
            <a:r>
              <a:rPr lang="fr-FR" sz="1800">
                <a:solidFill>
                  <a:schemeClr val="bg2"/>
                </a:solidFill>
                <a:latin typeface="Times New Roman" pitchFamily="18" charset="0"/>
              </a:rPr>
              <a:t>2</a:t>
            </a:r>
            <a:endParaRPr lang="fr-FR">
              <a:latin typeface="Times New Roman" pitchFamily="18" charset="0"/>
            </a:endParaRPr>
          </a:p>
        </p:txBody>
      </p:sp>
      <p:sp>
        <p:nvSpPr>
          <p:cNvPr id="18446" name="Text Box 12"/>
          <p:cNvSpPr txBox="1">
            <a:spLocks noChangeArrowheads="1"/>
          </p:cNvSpPr>
          <p:nvPr/>
        </p:nvSpPr>
        <p:spPr bwMode="auto">
          <a:xfrm>
            <a:off x="5137150" y="3759200"/>
            <a:ext cx="196850" cy="35718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lIns="36000" tIns="36000" rIns="36000" bIns="36000">
            <a:spAutoFit/>
          </a:bodyPr>
          <a:lstStyle/>
          <a:p>
            <a:r>
              <a:rPr lang="fr-FR" sz="1800">
                <a:solidFill>
                  <a:schemeClr val="bg2"/>
                </a:solidFill>
                <a:latin typeface="Times New Roman" pitchFamily="18" charset="0"/>
              </a:rPr>
              <a:t>3</a:t>
            </a:r>
            <a:endParaRPr lang="fr-FR">
              <a:latin typeface="Times New Roman" pitchFamily="18" charset="0"/>
            </a:endParaRPr>
          </a:p>
        </p:txBody>
      </p:sp>
      <p:sp>
        <p:nvSpPr>
          <p:cNvPr id="18447" name="Line 15"/>
          <p:cNvSpPr>
            <a:spLocks noChangeShapeType="1"/>
          </p:cNvSpPr>
          <p:nvPr/>
        </p:nvSpPr>
        <p:spPr bwMode="auto">
          <a:xfrm>
            <a:off x="5410200" y="3886200"/>
            <a:ext cx="1447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8448" name="Text Box 16"/>
          <p:cNvSpPr txBox="1">
            <a:spLocks noChangeArrowheads="1"/>
          </p:cNvSpPr>
          <p:nvPr/>
        </p:nvSpPr>
        <p:spPr bwMode="auto">
          <a:xfrm>
            <a:off x="5867400" y="3505200"/>
            <a:ext cx="2914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N° de Séquence (n° de trame)</a:t>
            </a:r>
            <a:endParaRPr lang="fr-FR">
              <a:solidFill>
                <a:srgbClr val="FFFFFF"/>
              </a:solidFill>
              <a:latin typeface="Times New Roman" pitchFamily="18" charset="0"/>
            </a:endParaRPr>
          </a:p>
        </p:txBody>
      </p:sp>
      <p:sp>
        <p:nvSpPr>
          <p:cNvPr id="18449" name="Text Box 17"/>
          <p:cNvSpPr txBox="1">
            <a:spLocks noChangeArrowheads="1"/>
          </p:cNvSpPr>
          <p:nvPr/>
        </p:nvSpPr>
        <p:spPr bwMode="auto">
          <a:xfrm>
            <a:off x="914400" y="3810000"/>
            <a:ext cx="1111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 b="1">
                <a:solidFill>
                  <a:srgbClr val="FFFFFF"/>
                </a:solidFill>
                <a:latin typeface="Times New Roman" pitchFamily="18" charset="0"/>
              </a:rPr>
              <a:t>Emetteur</a:t>
            </a:r>
            <a:endParaRPr lang="fr-FR" sz="1800">
              <a:solidFill>
                <a:srgbClr val="FFFFFF"/>
              </a:solidFill>
              <a:latin typeface="Times New Roman" pitchFamily="18" charset="0"/>
            </a:endParaRPr>
          </a:p>
        </p:txBody>
      </p:sp>
      <p:sp>
        <p:nvSpPr>
          <p:cNvPr id="18450" name="Line 18"/>
          <p:cNvSpPr>
            <a:spLocks noChangeShapeType="1"/>
          </p:cNvSpPr>
          <p:nvPr/>
        </p:nvSpPr>
        <p:spPr bwMode="auto">
          <a:xfrm>
            <a:off x="3209925" y="3533775"/>
            <a:ext cx="685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8451" name="Text Box 19"/>
          <p:cNvSpPr txBox="1">
            <a:spLocks noChangeArrowheads="1"/>
          </p:cNvSpPr>
          <p:nvPr/>
        </p:nvSpPr>
        <p:spPr bwMode="auto">
          <a:xfrm>
            <a:off x="2717800" y="3138488"/>
            <a:ext cx="1987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Trames déjà émises</a:t>
            </a:r>
            <a:endParaRPr lang="fr-FR">
              <a:solidFill>
                <a:srgbClr val="FFFFFF"/>
              </a:solidFill>
              <a:latin typeface="Times New Roman" pitchFamily="18" charset="0"/>
            </a:endParaRPr>
          </a:p>
        </p:txBody>
      </p:sp>
      <p:sp>
        <p:nvSpPr>
          <p:cNvPr id="18452" name="Line 20"/>
          <p:cNvSpPr>
            <a:spLocks noChangeShapeType="1"/>
          </p:cNvSpPr>
          <p:nvPr/>
        </p:nvSpPr>
        <p:spPr bwMode="auto">
          <a:xfrm>
            <a:off x="3962400" y="4357688"/>
            <a:ext cx="914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8453" name="Text Box 36"/>
          <p:cNvSpPr txBox="1">
            <a:spLocks noChangeArrowheads="1"/>
          </p:cNvSpPr>
          <p:nvPr/>
        </p:nvSpPr>
        <p:spPr bwMode="auto">
          <a:xfrm>
            <a:off x="2819400" y="5029200"/>
            <a:ext cx="1949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Trames déjà reçues</a:t>
            </a:r>
            <a:endParaRPr lang="fr-FR">
              <a:solidFill>
                <a:srgbClr val="FFFFFF"/>
              </a:solidFill>
              <a:latin typeface="Times New Roman" pitchFamily="18" charset="0"/>
            </a:endParaRPr>
          </a:p>
        </p:txBody>
      </p:sp>
      <p:sp>
        <p:nvSpPr>
          <p:cNvPr id="18454" name="Text Box 38"/>
          <p:cNvSpPr txBox="1">
            <a:spLocks noChangeArrowheads="1"/>
          </p:cNvSpPr>
          <p:nvPr/>
        </p:nvSpPr>
        <p:spPr bwMode="auto">
          <a:xfrm>
            <a:off x="3378200" y="6248400"/>
            <a:ext cx="3130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Trames qui peuvent êtres reçues</a:t>
            </a:r>
            <a:endParaRPr lang="fr-FR">
              <a:solidFill>
                <a:srgbClr val="FFFFFF"/>
              </a:solidFill>
              <a:latin typeface="Times New Roman" pitchFamily="18" charset="0"/>
            </a:endParaRPr>
          </a:p>
        </p:txBody>
      </p:sp>
      <p:sp>
        <p:nvSpPr>
          <p:cNvPr id="18455" name="AutoShape 40"/>
          <p:cNvSpPr>
            <a:spLocks/>
          </p:cNvSpPr>
          <p:nvPr/>
        </p:nvSpPr>
        <p:spPr bwMode="auto">
          <a:xfrm>
            <a:off x="2286000" y="3200400"/>
            <a:ext cx="228600" cy="1524000"/>
          </a:xfrm>
          <a:prstGeom prst="leftBrace">
            <a:avLst>
              <a:gd name="adj1" fmla="val 55556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8456" name="Text Box 41"/>
          <p:cNvSpPr txBox="1">
            <a:spLocks noChangeArrowheads="1"/>
          </p:cNvSpPr>
          <p:nvPr/>
        </p:nvSpPr>
        <p:spPr bwMode="auto">
          <a:xfrm>
            <a:off x="914400" y="5715000"/>
            <a:ext cx="1187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 b="1">
                <a:solidFill>
                  <a:srgbClr val="FFFFFF"/>
                </a:solidFill>
                <a:latin typeface="Times New Roman" pitchFamily="18" charset="0"/>
              </a:rPr>
              <a:t>Récepteur</a:t>
            </a:r>
            <a:endParaRPr lang="fr-FR" sz="1800">
              <a:solidFill>
                <a:srgbClr val="FFFFFF"/>
              </a:solidFill>
              <a:latin typeface="Times New Roman" pitchFamily="18" charset="0"/>
            </a:endParaRPr>
          </a:p>
        </p:txBody>
      </p:sp>
      <p:sp>
        <p:nvSpPr>
          <p:cNvPr id="18457" name="AutoShape 42"/>
          <p:cNvSpPr>
            <a:spLocks/>
          </p:cNvSpPr>
          <p:nvPr/>
        </p:nvSpPr>
        <p:spPr bwMode="auto">
          <a:xfrm>
            <a:off x="2286000" y="5105400"/>
            <a:ext cx="228600" cy="1524000"/>
          </a:xfrm>
          <a:prstGeom prst="leftBrace">
            <a:avLst>
              <a:gd name="adj1" fmla="val 55556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8458" name="Text Box 44"/>
          <p:cNvSpPr txBox="1">
            <a:spLocks noChangeArrowheads="1"/>
          </p:cNvSpPr>
          <p:nvPr/>
        </p:nvSpPr>
        <p:spPr bwMode="auto">
          <a:xfrm>
            <a:off x="4003675" y="5530850"/>
            <a:ext cx="863600" cy="579438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fr-FR" sz="3200">
                <a:latin typeface="Times New Roman" pitchFamily="18" charset="0"/>
              </a:rPr>
              <a:t>   </a:t>
            </a:r>
          </a:p>
        </p:txBody>
      </p:sp>
      <p:sp>
        <p:nvSpPr>
          <p:cNvPr id="18459" name="Text Box 45"/>
          <p:cNvSpPr txBox="1">
            <a:spLocks noChangeArrowheads="1"/>
          </p:cNvSpPr>
          <p:nvPr/>
        </p:nvSpPr>
        <p:spPr bwMode="auto">
          <a:xfrm>
            <a:off x="3198813" y="5649913"/>
            <a:ext cx="196850" cy="35718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lIns="36000" tIns="36000" rIns="36000" bIns="36000">
            <a:spAutoFit/>
          </a:bodyPr>
          <a:lstStyle/>
          <a:p>
            <a:r>
              <a:rPr lang="fr-FR" sz="1800">
                <a:solidFill>
                  <a:schemeClr val="bg2"/>
                </a:solidFill>
                <a:latin typeface="Times New Roman" pitchFamily="18" charset="0"/>
              </a:rPr>
              <a:t>0</a:t>
            </a:r>
            <a:endParaRPr lang="fr-FR">
              <a:latin typeface="Times New Roman" pitchFamily="18" charset="0"/>
            </a:endParaRPr>
          </a:p>
        </p:txBody>
      </p:sp>
      <p:sp>
        <p:nvSpPr>
          <p:cNvPr id="18460" name="Text Box 46"/>
          <p:cNvSpPr txBox="1">
            <a:spLocks noChangeArrowheads="1"/>
          </p:cNvSpPr>
          <p:nvPr/>
        </p:nvSpPr>
        <p:spPr bwMode="auto">
          <a:xfrm>
            <a:off x="3479800" y="5649913"/>
            <a:ext cx="196850" cy="35718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lIns="36000" tIns="36000" rIns="36000" bIns="36000">
            <a:spAutoFit/>
          </a:bodyPr>
          <a:lstStyle/>
          <a:p>
            <a:r>
              <a:rPr lang="fr-FR" sz="1800">
                <a:solidFill>
                  <a:schemeClr val="bg2"/>
                </a:solidFill>
                <a:latin typeface="Times New Roman" pitchFamily="18" charset="0"/>
              </a:rPr>
              <a:t>1</a:t>
            </a:r>
            <a:endParaRPr lang="fr-FR">
              <a:latin typeface="Times New Roman" pitchFamily="18" charset="0"/>
            </a:endParaRPr>
          </a:p>
        </p:txBody>
      </p:sp>
      <p:sp>
        <p:nvSpPr>
          <p:cNvPr id="18461" name="Text Box 47"/>
          <p:cNvSpPr txBox="1">
            <a:spLocks noChangeArrowheads="1"/>
          </p:cNvSpPr>
          <p:nvPr/>
        </p:nvSpPr>
        <p:spPr bwMode="auto">
          <a:xfrm>
            <a:off x="3760788" y="5649913"/>
            <a:ext cx="196850" cy="35718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lIns="36000" tIns="36000" rIns="36000" bIns="36000">
            <a:spAutoFit/>
          </a:bodyPr>
          <a:lstStyle/>
          <a:p>
            <a:r>
              <a:rPr lang="fr-FR" sz="1800">
                <a:solidFill>
                  <a:schemeClr val="bg2"/>
                </a:solidFill>
                <a:latin typeface="Times New Roman" pitchFamily="18" charset="0"/>
              </a:rPr>
              <a:t>2</a:t>
            </a:r>
            <a:endParaRPr lang="fr-FR">
              <a:latin typeface="Times New Roman" pitchFamily="18" charset="0"/>
            </a:endParaRPr>
          </a:p>
        </p:txBody>
      </p:sp>
      <p:sp>
        <p:nvSpPr>
          <p:cNvPr id="18462" name="Text Box 48"/>
          <p:cNvSpPr txBox="1">
            <a:spLocks noChangeArrowheads="1"/>
          </p:cNvSpPr>
          <p:nvPr/>
        </p:nvSpPr>
        <p:spPr bwMode="auto">
          <a:xfrm>
            <a:off x="4041775" y="5640388"/>
            <a:ext cx="196850" cy="35718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lIns="36000" tIns="36000" rIns="36000" bIns="36000">
            <a:spAutoFit/>
          </a:bodyPr>
          <a:lstStyle/>
          <a:p>
            <a:r>
              <a:rPr lang="fr-FR" sz="1800">
                <a:solidFill>
                  <a:schemeClr val="bg2"/>
                </a:solidFill>
                <a:latin typeface="Times New Roman" pitchFamily="18" charset="0"/>
              </a:rPr>
              <a:t>3</a:t>
            </a:r>
            <a:endParaRPr lang="fr-FR">
              <a:latin typeface="Times New Roman" pitchFamily="18" charset="0"/>
            </a:endParaRPr>
          </a:p>
        </p:txBody>
      </p:sp>
      <p:sp>
        <p:nvSpPr>
          <p:cNvPr id="18463" name="Text Box 49"/>
          <p:cNvSpPr txBox="1">
            <a:spLocks noChangeArrowheads="1"/>
          </p:cNvSpPr>
          <p:nvPr/>
        </p:nvSpPr>
        <p:spPr bwMode="auto">
          <a:xfrm>
            <a:off x="4324350" y="5649913"/>
            <a:ext cx="196850" cy="35718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lIns="36000" tIns="36000" rIns="36000" bIns="36000">
            <a:spAutoFit/>
          </a:bodyPr>
          <a:lstStyle/>
          <a:p>
            <a:r>
              <a:rPr lang="fr-FR" sz="1800">
                <a:solidFill>
                  <a:schemeClr val="bg2"/>
                </a:solidFill>
                <a:latin typeface="Times New Roman" pitchFamily="18" charset="0"/>
              </a:rPr>
              <a:t>0</a:t>
            </a:r>
            <a:endParaRPr lang="fr-FR">
              <a:latin typeface="Times New Roman" pitchFamily="18" charset="0"/>
            </a:endParaRPr>
          </a:p>
        </p:txBody>
      </p:sp>
      <p:sp>
        <p:nvSpPr>
          <p:cNvPr id="18464" name="Text Box 50"/>
          <p:cNvSpPr txBox="1">
            <a:spLocks noChangeArrowheads="1"/>
          </p:cNvSpPr>
          <p:nvPr/>
        </p:nvSpPr>
        <p:spPr bwMode="auto">
          <a:xfrm>
            <a:off x="4605338" y="5649913"/>
            <a:ext cx="196850" cy="35718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lIns="36000" tIns="36000" rIns="36000" bIns="36000">
            <a:spAutoFit/>
          </a:bodyPr>
          <a:lstStyle/>
          <a:p>
            <a:r>
              <a:rPr lang="fr-FR" sz="1800">
                <a:solidFill>
                  <a:schemeClr val="bg2"/>
                </a:solidFill>
                <a:latin typeface="Times New Roman" pitchFamily="18" charset="0"/>
              </a:rPr>
              <a:t>1</a:t>
            </a:r>
            <a:endParaRPr lang="fr-FR">
              <a:latin typeface="Times New Roman" pitchFamily="18" charset="0"/>
            </a:endParaRPr>
          </a:p>
        </p:txBody>
      </p:sp>
      <p:sp>
        <p:nvSpPr>
          <p:cNvPr id="18465" name="Text Box 51"/>
          <p:cNvSpPr txBox="1">
            <a:spLocks noChangeArrowheads="1"/>
          </p:cNvSpPr>
          <p:nvPr/>
        </p:nvSpPr>
        <p:spPr bwMode="auto">
          <a:xfrm>
            <a:off x="4886325" y="5649913"/>
            <a:ext cx="196850" cy="35718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lIns="36000" tIns="36000" rIns="36000" bIns="36000">
            <a:spAutoFit/>
          </a:bodyPr>
          <a:lstStyle/>
          <a:p>
            <a:r>
              <a:rPr lang="fr-FR" sz="1800">
                <a:solidFill>
                  <a:schemeClr val="bg2"/>
                </a:solidFill>
                <a:latin typeface="Times New Roman" pitchFamily="18" charset="0"/>
              </a:rPr>
              <a:t>2</a:t>
            </a:r>
            <a:endParaRPr lang="fr-FR">
              <a:latin typeface="Times New Roman" pitchFamily="18" charset="0"/>
            </a:endParaRPr>
          </a:p>
        </p:txBody>
      </p:sp>
      <p:sp>
        <p:nvSpPr>
          <p:cNvPr id="18466" name="Text Box 52"/>
          <p:cNvSpPr txBox="1">
            <a:spLocks noChangeArrowheads="1"/>
          </p:cNvSpPr>
          <p:nvPr/>
        </p:nvSpPr>
        <p:spPr bwMode="auto">
          <a:xfrm>
            <a:off x="5168900" y="5649913"/>
            <a:ext cx="196850" cy="35718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lIns="36000" tIns="36000" rIns="36000" bIns="36000">
            <a:spAutoFit/>
          </a:bodyPr>
          <a:lstStyle/>
          <a:p>
            <a:r>
              <a:rPr lang="fr-FR" sz="1800">
                <a:solidFill>
                  <a:schemeClr val="bg2"/>
                </a:solidFill>
                <a:latin typeface="Times New Roman" pitchFamily="18" charset="0"/>
              </a:rPr>
              <a:t>3</a:t>
            </a:r>
            <a:endParaRPr lang="fr-FR">
              <a:latin typeface="Times New Roman" pitchFamily="18" charset="0"/>
            </a:endParaRPr>
          </a:p>
        </p:txBody>
      </p:sp>
      <p:sp>
        <p:nvSpPr>
          <p:cNvPr id="18467" name="Line 53"/>
          <p:cNvSpPr>
            <a:spLocks noChangeShapeType="1"/>
          </p:cNvSpPr>
          <p:nvPr/>
        </p:nvSpPr>
        <p:spPr bwMode="auto">
          <a:xfrm>
            <a:off x="3241675" y="5424488"/>
            <a:ext cx="685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8468" name="Line 55"/>
          <p:cNvSpPr>
            <a:spLocks noChangeShapeType="1"/>
          </p:cNvSpPr>
          <p:nvPr/>
        </p:nvSpPr>
        <p:spPr bwMode="auto">
          <a:xfrm>
            <a:off x="3924300" y="6262688"/>
            <a:ext cx="9525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8469" name="Line 56"/>
          <p:cNvSpPr>
            <a:spLocks noChangeShapeType="1"/>
          </p:cNvSpPr>
          <p:nvPr/>
        </p:nvSpPr>
        <p:spPr bwMode="auto">
          <a:xfrm flipV="1">
            <a:off x="5029200" y="5181600"/>
            <a:ext cx="6858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8470" name="Text Box 57"/>
          <p:cNvSpPr txBox="1">
            <a:spLocks noChangeArrowheads="1"/>
          </p:cNvSpPr>
          <p:nvPr/>
        </p:nvSpPr>
        <p:spPr bwMode="auto">
          <a:xfrm>
            <a:off x="5715000" y="4876800"/>
            <a:ext cx="27511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Fenêtre glissante (taille = 3)</a:t>
            </a:r>
            <a:endParaRPr lang="fr-FR">
              <a:solidFill>
                <a:srgbClr val="FFFFFF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dirty="0" smtClean="0">
                <a:solidFill>
                  <a:schemeClr val="tx2">
                    <a:satMod val="200000"/>
                  </a:schemeClr>
                </a:solidFill>
              </a:rPr>
              <a:t>Détection d’erreur ou de perte 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411480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fr-FR" u="sng" dirty="0" smtClean="0"/>
              <a:t>Détection d’une perte</a:t>
            </a:r>
            <a:r>
              <a:rPr lang="fr-FR" dirty="0" smtClean="0"/>
              <a:t> :</a:t>
            </a:r>
          </a:p>
          <a:p>
            <a:pPr marL="740664" lvl="1" eaLnBrk="1" fontAlgn="auto" hangingPunct="1">
              <a:spcAft>
                <a:spcPts val="0"/>
              </a:spcAft>
              <a:buFont typeface="Wingdings"/>
              <a:buChar char=""/>
              <a:defRPr/>
            </a:pPr>
            <a:r>
              <a:rPr lang="fr-FR" dirty="0" smtClean="0"/>
              <a:t>Le </a:t>
            </a:r>
            <a:r>
              <a:rPr lang="fr-FR" dirty="0" err="1" smtClean="0"/>
              <a:t>Timer</a:t>
            </a:r>
            <a:r>
              <a:rPr lang="fr-FR" dirty="0" smtClean="0"/>
              <a:t> de l ’émetteur permet de détecter une perte</a:t>
            </a:r>
          </a:p>
          <a:p>
            <a:pPr marL="740664" lvl="1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fr-FR" i="1" dirty="0" smtClean="0"/>
              <a:t>L ’émetteur émet à nouveau la trame perdue</a:t>
            </a:r>
          </a:p>
          <a:p>
            <a:pPr marL="740664" lvl="1" eaLnBrk="1" fontAlgn="auto" hangingPunct="1">
              <a:spcAft>
                <a:spcPts val="0"/>
              </a:spcAft>
              <a:buFont typeface="Wingdings"/>
              <a:buChar char=""/>
              <a:defRPr/>
            </a:pPr>
            <a:endParaRPr lang="fr-FR" dirty="0" smtClean="0"/>
          </a:p>
          <a:p>
            <a:pPr marL="740664" lvl="1" eaLnBrk="1" fontAlgn="auto" hangingPunct="1">
              <a:spcAft>
                <a:spcPts val="0"/>
              </a:spcAft>
              <a:buFont typeface="Wingdings"/>
              <a:buChar char=""/>
              <a:defRPr/>
            </a:pPr>
            <a:endParaRPr lang="fr-FR" dirty="0" smtClean="0"/>
          </a:p>
          <a:p>
            <a:pPr marL="411480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fr-FR" u="sng" dirty="0" smtClean="0"/>
              <a:t>Détection d ’une erreur côté récepteur</a:t>
            </a:r>
            <a:r>
              <a:rPr lang="fr-FR" dirty="0" smtClean="0"/>
              <a:t> :</a:t>
            </a:r>
            <a:endParaRPr lang="fr-FR" u="sng" dirty="0" smtClean="0"/>
          </a:p>
          <a:p>
            <a:pPr marL="740664" lvl="1" eaLnBrk="1" fontAlgn="auto" hangingPunct="1">
              <a:spcAft>
                <a:spcPts val="0"/>
              </a:spcAft>
              <a:buFont typeface="Wingdings"/>
              <a:buChar char=""/>
              <a:defRPr/>
            </a:pPr>
            <a:r>
              <a:rPr lang="fr-FR" dirty="0" smtClean="0"/>
              <a:t>Vérification du FCS</a:t>
            </a:r>
          </a:p>
          <a:p>
            <a:pPr marL="740664" lvl="1" eaLnBrk="1" fontAlgn="auto" hangingPunct="1">
              <a:spcAft>
                <a:spcPts val="0"/>
              </a:spcAft>
              <a:buFont typeface="Wingdings"/>
              <a:buChar char=""/>
              <a:defRPr/>
            </a:pPr>
            <a:r>
              <a:rPr lang="fr-FR" dirty="0" smtClean="0"/>
              <a:t>Réception de la trame « (x) </a:t>
            </a:r>
            <a:r>
              <a:rPr lang="fr-FR" dirty="0" err="1" smtClean="0"/>
              <a:t>mod</a:t>
            </a:r>
            <a:r>
              <a:rPr lang="fr-FR" dirty="0" smtClean="0"/>
              <a:t> n » avant la trame « (x-1) </a:t>
            </a:r>
            <a:r>
              <a:rPr lang="fr-FR" dirty="0" err="1" smtClean="0"/>
              <a:t>mod</a:t>
            </a:r>
            <a:r>
              <a:rPr lang="fr-FR" dirty="0" smtClean="0"/>
              <a:t> n »</a:t>
            </a:r>
          </a:p>
          <a:p>
            <a:pPr marL="411480" eaLnBrk="1" fontAlgn="auto" hangingPunct="1">
              <a:spcAft>
                <a:spcPts val="0"/>
              </a:spcAft>
              <a:buFontTx/>
              <a:buNone/>
              <a:defRPr/>
            </a:pPr>
            <a:endParaRPr lang="fr-FR" dirty="0" smtClean="0"/>
          </a:p>
          <a:p>
            <a:pPr marL="411480" eaLnBrk="1" fontAlgn="auto" hangingPunct="1">
              <a:spcAft>
                <a:spcPts val="0"/>
              </a:spcAft>
              <a:buFontTx/>
              <a:buNone/>
              <a:defRPr/>
            </a:pPr>
            <a:endParaRPr lang="fr-FR" dirty="0" smtClean="0"/>
          </a:p>
          <a:p>
            <a:pPr marL="411480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fr-FR" u="sng" dirty="0" smtClean="0"/>
              <a:t>Deux possibilités pour récupérer une erreur</a:t>
            </a:r>
            <a:r>
              <a:rPr lang="fr-FR" dirty="0" smtClean="0"/>
              <a:t> :</a:t>
            </a:r>
          </a:p>
          <a:p>
            <a:pPr marL="740664" lvl="1" eaLnBrk="1" fontAlgn="auto" hangingPunct="1">
              <a:spcAft>
                <a:spcPts val="0"/>
              </a:spcAft>
              <a:buFont typeface="Wingdings"/>
              <a:buChar char=""/>
              <a:defRPr/>
            </a:pPr>
            <a:r>
              <a:rPr lang="fr-FR" dirty="0" smtClean="0"/>
              <a:t>« GO-BACK-N »</a:t>
            </a:r>
          </a:p>
          <a:p>
            <a:pPr marL="740664" lvl="1" eaLnBrk="1" fontAlgn="auto" hangingPunct="1">
              <a:spcAft>
                <a:spcPts val="0"/>
              </a:spcAft>
              <a:buFont typeface="Wingdings"/>
              <a:buChar char=""/>
              <a:defRPr/>
            </a:pPr>
            <a:r>
              <a:rPr lang="fr-FR" dirty="0" smtClean="0"/>
              <a:t>« </a:t>
            </a:r>
            <a:r>
              <a:rPr lang="fr-FR" dirty="0" err="1" smtClean="0"/>
              <a:t>Selective</a:t>
            </a:r>
            <a:r>
              <a:rPr lang="fr-FR" dirty="0" smtClean="0"/>
              <a:t> </a:t>
            </a:r>
            <a:r>
              <a:rPr lang="fr-FR" dirty="0" err="1" smtClean="0"/>
              <a:t>Repeat</a:t>
            </a:r>
            <a:r>
              <a:rPr lang="fr-FR" dirty="0" smtClean="0"/>
              <a:t> » </a:t>
            </a:r>
          </a:p>
          <a:p>
            <a:pPr marL="1481328" lvl="4" indent="-210312" eaLnBrk="1" fontAlgn="auto" hangingPunct="1"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fr-FR" dirty="0" smtClean="0">
                <a:solidFill>
                  <a:srgbClr val="FFFF66"/>
                </a:solidFill>
              </a:rPr>
              <a:t>Dans tous les cas, l ’émetteur doit mémoriser les trames non acquittées</a:t>
            </a:r>
            <a:endParaRPr lang="fr-F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sz="3600" dirty="0" smtClean="0">
                <a:solidFill>
                  <a:schemeClr val="tx2">
                    <a:satMod val="200000"/>
                  </a:schemeClr>
                </a:solidFill>
              </a:rPr>
              <a:t>« GO-BACK-N »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>
          <a:xfrm>
            <a:off x="928688" y="1214438"/>
            <a:ext cx="7772400" cy="45720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fr-FR" u="sng" smtClean="0"/>
              <a:t>« GO-BACK-N »</a:t>
            </a:r>
            <a:r>
              <a:rPr lang="fr-FR" smtClean="0"/>
              <a:t> :</a:t>
            </a:r>
          </a:p>
          <a:p>
            <a:pPr lvl="1" eaLnBrk="1" hangingPunct="1"/>
            <a:r>
              <a:rPr lang="fr-FR" smtClean="0"/>
              <a:t>La transmission est reprise depuis la trame perdue ou erronée  </a:t>
            </a:r>
            <a:r>
              <a:rPr lang="fr-FR" sz="2400" smtClean="0"/>
              <a:t>(</a:t>
            </a:r>
            <a:r>
              <a:rPr lang="fr-FR" sz="2400" smtClean="0">
                <a:solidFill>
                  <a:srgbClr val="FFFF66"/>
                </a:solidFill>
              </a:rPr>
              <a:t>Méthode simple mais peu efficace)</a:t>
            </a:r>
          </a:p>
          <a:p>
            <a:pPr eaLnBrk="1" hangingPunct="1">
              <a:buFontTx/>
              <a:buNone/>
            </a:pPr>
            <a:endParaRPr lang="fr-FR" smtClean="0"/>
          </a:p>
        </p:txBody>
      </p:sp>
      <p:sp>
        <p:nvSpPr>
          <p:cNvPr id="20484" name="Line 5"/>
          <p:cNvSpPr>
            <a:spLocks noChangeShapeType="1"/>
          </p:cNvSpPr>
          <p:nvPr/>
        </p:nvSpPr>
        <p:spPr bwMode="auto">
          <a:xfrm>
            <a:off x="3581400" y="2971800"/>
            <a:ext cx="0" cy="3419475"/>
          </a:xfrm>
          <a:prstGeom prst="line">
            <a:avLst/>
          </a:prstGeom>
          <a:noFill/>
          <a:ln w="1905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0485" name="Line 6"/>
          <p:cNvSpPr>
            <a:spLocks noChangeShapeType="1"/>
          </p:cNvSpPr>
          <p:nvPr/>
        </p:nvSpPr>
        <p:spPr bwMode="auto">
          <a:xfrm>
            <a:off x="5334000" y="2971800"/>
            <a:ext cx="0" cy="3419475"/>
          </a:xfrm>
          <a:prstGeom prst="line">
            <a:avLst/>
          </a:prstGeom>
          <a:noFill/>
          <a:ln w="1905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0486" name="Text Box 7"/>
          <p:cNvSpPr txBox="1">
            <a:spLocks noChangeArrowheads="1"/>
          </p:cNvSpPr>
          <p:nvPr/>
        </p:nvSpPr>
        <p:spPr bwMode="auto">
          <a:xfrm>
            <a:off x="3384550" y="2605088"/>
            <a:ext cx="349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 b="1">
                <a:solidFill>
                  <a:srgbClr val="FFFFFF"/>
                </a:solidFill>
                <a:latin typeface="Times New Roman" pitchFamily="18" charset="0"/>
              </a:rPr>
              <a:t>A</a:t>
            </a:r>
            <a:endParaRPr lang="fr-FR" b="1">
              <a:latin typeface="Times New Roman" pitchFamily="18" charset="0"/>
            </a:endParaRPr>
          </a:p>
        </p:txBody>
      </p:sp>
      <p:sp>
        <p:nvSpPr>
          <p:cNvPr id="20487" name="Text Box 8"/>
          <p:cNvSpPr txBox="1">
            <a:spLocks noChangeArrowheads="1"/>
          </p:cNvSpPr>
          <p:nvPr/>
        </p:nvSpPr>
        <p:spPr bwMode="auto">
          <a:xfrm>
            <a:off x="5181600" y="2605088"/>
            <a:ext cx="336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 b="1">
                <a:solidFill>
                  <a:srgbClr val="FFFFFF"/>
                </a:solidFill>
                <a:latin typeface="Times New Roman" pitchFamily="18" charset="0"/>
              </a:rPr>
              <a:t>B</a:t>
            </a:r>
            <a:endParaRPr lang="fr-FR">
              <a:latin typeface="Times New Roman" pitchFamily="18" charset="0"/>
            </a:endParaRPr>
          </a:p>
        </p:txBody>
      </p:sp>
      <p:sp>
        <p:nvSpPr>
          <p:cNvPr id="20488" name="Line 9"/>
          <p:cNvSpPr>
            <a:spLocks noChangeShapeType="1"/>
          </p:cNvSpPr>
          <p:nvPr/>
        </p:nvSpPr>
        <p:spPr bwMode="auto">
          <a:xfrm>
            <a:off x="3581400" y="3200400"/>
            <a:ext cx="17526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0489" name="Line 10"/>
          <p:cNvSpPr>
            <a:spLocks noChangeShapeType="1"/>
          </p:cNvSpPr>
          <p:nvPr/>
        </p:nvSpPr>
        <p:spPr bwMode="auto">
          <a:xfrm>
            <a:off x="3581400" y="3733800"/>
            <a:ext cx="17526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0490" name="Text Box 11"/>
          <p:cNvSpPr txBox="1">
            <a:spLocks noChangeArrowheads="1"/>
          </p:cNvSpPr>
          <p:nvPr/>
        </p:nvSpPr>
        <p:spPr bwMode="auto">
          <a:xfrm>
            <a:off x="3962400" y="2986088"/>
            <a:ext cx="654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T,a,0</a:t>
            </a:r>
          </a:p>
        </p:txBody>
      </p:sp>
      <p:sp>
        <p:nvSpPr>
          <p:cNvPr id="20491" name="Text Box 12"/>
          <p:cNvSpPr txBox="1">
            <a:spLocks noChangeArrowheads="1"/>
          </p:cNvSpPr>
          <p:nvPr/>
        </p:nvSpPr>
        <p:spPr bwMode="auto">
          <a:xfrm>
            <a:off x="3962400" y="3533775"/>
            <a:ext cx="666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T,b,1</a:t>
            </a:r>
          </a:p>
        </p:txBody>
      </p:sp>
      <p:sp>
        <p:nvSpPr>
          <p:cNvPr id="20492" name="Line 13"/>
          <p:cNvSpPr>
            <a:spLocks noChangeShapeType="1"/>
          </p:cNvSpPr>
          <p:nvPr/>
        </p:nvSpPr>
        <p:spPr bwMode="auto">
          <a:xfrm>
            <a:off x="3221038" y="3200400"/>
            <a:ext cx="3603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0493" name="Rectangle 14"/>
          <p:cNvSpPr>
            <a:spLocks noChangeArrowheads="1"/>
          </p:cNvSpPr>
          <p:nvPr/>
        </p:nvSpPr>
        <p:spPr bwMode="auto">
          <a:xfrm>
            <a:off x="2763838" y="2986088"/>
            <a:ext cx="438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(a)</a:t>
            </a:r>
          </a:p>
        </p:txBody>
      </p:sp>
      <p:sp>
        <p:nvSpPr>
          <p:cNvPr id="20494" name="Line 15"/>
          <p:cNvSpPr>
            <a:spLocks noChangeShapeType="1"/>
          </p:cNvSpPr>
          <p:nvPr/>
        </p:nvSpPr>
        <p:spPr bwMode="auto">
          <a:xfrm>
            <a:off x="3221038" y="3733800"/>
            <a:ext cx="3603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0495" name="Rectangle 16"/>
          <p:cNvSpPr>
            <a:spLocks noChangeArrowheads="1"/>
          </p:cNvSpPr>
          <p:nvPr/>
        </p:nvSpPr>
        <p:spPr bwMode="auto">
          <a:xfrm>
            <a:off x="2763838" y="3519488"/>
            <a:ext cx="450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(b)</a:t>
            </a:r>
          </a:p>
        </p:txBody>
      </p:sp>
      <p:sp>
        <p:nvSpPr>
          <p:cNvPr id="20496" name="Line 17"/>
          <p:cNvSpPr>
            <a:spLocks noChangeShapeType="1"/>
          </p:cNvSpPr>
          <p:nvPr/>
        </p:nvSpPr>
        <p:spPr bwMode="auto">
          <a:xfrm>
            <a:off x="5334000" y="3581400"/>
            <a:ext cx="3603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0497" name="Rectangle 18"/>
          <p:cNvSpPr>
            <a:spLocks noChangeArrowheads="1"/>
          </p:cNvSpPr>
          <p:nvPr/>
        </p:nvSpPr>
        <p:spPr bwMode="auto">
          <a:xfrm>
            <a:off x="5638800" y="3367088"/>
            <a:ext cx="6096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(a,0)</a:t>
            </a:r>
          </a:p>
        </p:txBody>
      </p:sp>
      <p:sp>
        <p:nvSpPr>
          <p:cNvPr id="20498" name="Line 19"/>
          <p:cNvSpPr>
            <a:spLocks noChangeShapeType="1"/>
          </p:cNvSpPr>
          <p:nvPr/>
        </p:nvSpPr>
        <p:spPr bwMode="auto">
          <a:xfrm>
            <a:off x="5334000" y="4114800"/>
            <a:ext cx="3603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0499" name="Rectangle 20"/>
          <p:cNvSpPr>
            <a:spLocks noChangeArrowheads="1"/>
          </p:cNvSpPr>
          <p:nvPr/>
        </p:nvSpPr>
        <p:spPr bwMode="auto">
          <a:xfrm>
            <a:off x="5638800" y="3886200"/>
            <a:ext cx="152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Trame erronée</a:t>
            </a:r>
          </a:p>
        </p:txBody>
      </p:sp>
      <p:sp>
        <p:nvSpPr>
          <p:cNvPr id="20500" name="Line 21"/>
          <p:cNvSpPr>
            <a:spLocks noChangeShapeType="1"/>
          </p:cNvSpPr>
          <p:nvPr/>
        </p:nvSpPr>
        <p:spPr bwMode="auto">
          <a:xfrm>
            <a:off x="3581400" y="4267200"/>
            <a:ext cx="17526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0501" name="Text Box 22"/>
          <p:cNvSpPr txBox="1">
            <a:spLocks noChangeArrowheads="1"/>
          </p:cNvSpPr>
          <p:nvPr/>
        </p:nvSpPr>
        <p:spPr bwMode="auto">
          <a:xfrm>
            <a:off x="3962400" y="4067175"/>
            <a:ext cx="654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T,c,2</a:t>
            </a:r>
          </a:p>
        </p:txBody>
      </p:sp>
      <p:sp>
        <p:nvSpPr>
          <p:cNvPr id="20502" name="Line 23"/>
          <p:cNvSpPr>
            <a:spLocks noChangeShapeType="1"/>
          </p:cNvSpPr>
          <p:nvPr/>
        </p:nvSpPr>
        <p:spPr bwMode="auto">
          <a:xfrm>
            <a:off x="3221038" y="4267200"/>
            <a:ext cx="3603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0503" name="Line 24"/>
          <p:cNvSpPr>
            <a:spLocks noChangeShapeType="1"/>
          </p:cNvSpPr>
          <p:nvPr/>
        </p:nvSpPr>
        <p:spPr bwMode="auto">
          <a:xfrm>
            <a:off x="5334000" y="4648200"/>
            <a:ext cx="3603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0504" name="Rectangle 26"/>
          <p:cNvSpPr>
            <a:spLocks noChangeArrowheads="1"/>
          </p:cNvSpPr>
          <p:nvPr/>
        </p:nvSpPr>
        <p:spPr bwMode="auto">
          <a:xfrm>
            <a:off x="2755900" y="4052888"/>
            <a:ext cx="438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(c)</a:t>
            </a:r>
          </a:p>
        </p:txBody>
      </p:sp>
      <p:sp>
        <p:nvSpPr>
          <p:cNvPr id="20505" name="Line 27"/>
          <p:cNvSpPr>
            <a:spLocks noChangeShapeType="1"/>
          </p:cNvSpPr>
          <p:nvPr/>
        </p:nvSpPr>
        <p:spPr bwMode="auto">
          <a:xfrm flipH="1">
            <a:off x="3575050" y="3671888"/>
            <a:ext cx="1752600" cy="53340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0506" name="Line 28"/>
          <p:cNvSpPr>
            <a:spLocks noChangeShapeType="1"/>
          </p:cNvSpPr>
          <p:nvPr/>
        </p:nvSpPr>
        <p:spPr bwMode="auto">
          <a:xfrm flipH="1">
            <a:off x="3575050" y="4191000"/>
            <a:ext cx="1752600" cy="533400"/>
          </a:xfrm>
          <a:prstGeom prst="line">
            <a:avLst/>
          </a:prstGeom>
          <a:noFill/>
          <a:ln w="9525">
            <a:solidFill>
              <a:srgbClr val="FF0000"/>
            </a:solidFill>
            <a:prstDash val="sysDot"/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0507" name="Line 30"/>
          <p:cNvSpPr>
            <a:spLocks noChangeShapeType="1"/>
          </p:cNvSpPr>
          <p:nvPr/>
        </p:nvSpPr>
        <p:spPr bwMode="auto">
          <a:xfrm flipH="1">
            <a:off x="5334000" y="4191000"/>
            <a:ext cx="2133600" cy="0"/>
          </a:xfrm>
          <a:prstGeom prst="line">
            <a:avLst/>
          </a:prstGeom>
          <a:noFill/>
          <a:ln w="12700">
            <a:solidFill>
              <a:srgbClr val="FF0000"/>
            </a:solidFill>
            <a:prstDash val="dash"/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0508" name="Rectangle 31"/>
          <p:cNvSpPr>
            <a:spLocks noChangeArrowheads="1"/>
          </p:cNvSpPr>
          <p:nvPr/>
        </p:nvSpPr>
        <p:spPr bwMode="auto">
          <a:xfrm>
            <a:off x="7416800" y="3976688"/>
            <a:ext cx="7366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0000"/>
                </a:solidFill>
                <a:latin typeface="Times New Roman" pitchFamily="18" charset="0"/>
              </a:rPr>
              <a:t>REJ,1</a:t>
            </a:r>
          </a:p>
        </p:txBody>
      </p:sp>
      <p:sp>
        <p:nvSpPr>
          <p:cNvPr id="20509" name="Line 32"/>
          <p:cNvSpPr>
            <a:spLocks noChangeShapeType="1"/>
          </p:cNvSpPr>
          <p:nvPr/>
        </p:nvSpPr>
        <p:spPr bwMode="auto">
          <a:xfrm>
            <a:off x="3560763" y="4862513"/>
            <a:ext cx="17526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0510" name="Line 33"/>
          <p:cNvSpPr>
            <a:spLocks noChangeShapeType="1"/>
          </p:cNvSpPr>
          <p:nvPr/>
        </p:nvSpPr>
        <p:spPr bwMode="auto">
          <a:xfrm>
            <a:off x="3200400" y="4862513"/>
            <a:ext cx="3603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0511" name="Rectangle 34"/>
          <p:cNvSpPr>
            <a:spLocks noChangeArrowheads="1"/>
          </p:cNvSpPr>
          <p:nvPr/>
        </p:nvSpPr>
        <p:spPr bwMode="auto">
          <a:xfrm>
            <a:off x="2743200" y="4648200"/>
            <a:ext cx="450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(b)</a:t>
            </a:r>
          </a:p>
        </p:txBody>
      </p:sp>
      <p:sp>
        <p:nvSpPr>
          <p:cNvPr id="20512" name="Line 35"/>
          <p:cNvSpPr>
            <a:spLocks noChangeShapeType="1"/>
          </p:cNvSpPr>
          <p:nvPr/>
        </p:nvSpPr>
        <p:spPr bwMode="auto">
          <a:xfrm>
            <a:off x="5313363" y="5243513"/>
            <a:ext cx="3603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fr-FR"/>
          </a:p>
        </p:txBody>
      </p:sp>
      <p:grpSp>
        <p:nvGrpSpPr>
          <p:cNvPr id="20513" name="Group 36"/>
          <p:cNvGrpSpPr>
            <a:grpSpLocks/>
          </p:cNvGrpSpPr>
          <p:nvPr/>
        </p:nvGrpSpPr>
        <p:grpSpPr bwMode="auto">
          <a:xfrm>
            <a:off x="5715000" y="4495800"/>
            <a:ext cx="152400" cy="228600"/>
            <a:chOff x="2256" y="2064"/>
            <a:chExt cx="96" cy="144"/>
          </a:xfrm>
        </p:grpSpPr>
        <p:sp>
          <p:nvSpPr>
            <p:cNvPr id="20533" name="Line 37"/>
            <p:cNvSpPr>
              <a:spLocks noChangeShapeType="1"/>
            </p:cNvSpPr>
            <p:nvPr/>
          </p:nvSpPr>
          <p:spPr bwMode="auto">
            <a:xfrm flipH="1">
              <a:off x="2256" y="2064"/>
              <a:ext cx="96" cy="144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20534" name="Line 38"/>
            <p:cNvSpPr>
              <a:spLocks noChangeShapeType="1"/>
            </p:cNvSpPr>
            <p:nvPr/>
          </p:nvSpPr>
          <p:spPr bwMode="auto">
            <a:xfrm>
              <a:off x="2256" y="2064"/>
              <a:ext cx="96" cy="144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fr-FR"/>
            </a:p>
          </p:txBody>
        </p:sp>
      </p:grpSp>
      <p:sp>
        <p:nvSpPr>
          <p:cNvPr id="20514" name="Rectangle 39"/>
          <p:cNvSpPr>
            <a:spLocks noChangeArrowheads="1"/>
          </p:cNvSpPr>
          <p:nvPr/>
        </p:nvSpPr>
        <p:spPr bwMode="auto">
          <a:xfrm>
            <a:off x="5638800" y="5029200"/>
            <a:ext cx="6223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(b,1)</a:t>
            </a:r>
          </a:p>
        </p:txBody>
      </p:sp>
      <p:sp>
        <p:nvSpPr>
          <p:cNvPr id="20515" name="Line 40"/>
          <p:cNvSpPr>
            <a:spLocks noChangeShapeType="1"/>
          </p:cNvSpPr>
          <p:nvPr/>
        </p:nvSpPr>
        <p:spPr bwMode="auto">
          <a:xfrm>
            <a:off x="3560763" y="5334000"/>
            <a:ext cx="17526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0516" name="Line 41"/>
          <p:cNvSpPr>
            <a:spLocks noChangeShapeType="1"/>
          </p:cNvSpPr>
          <p:nvPr/>
        </p:nvSpPr>
        <p:spPr bwMode="auto">
          <a:xfrm>
            <a:off x="3200400" y="5334000"/>
            <a:ext cx="3603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0517" name="Rectangle 42"/>
          <p:cNvSpPr>
            <a:spLocks noChangeArrowheads="1"/>
          </p:cNvSpPr>
          <p:nvPr/>
        </p:nvSpPr>
        <p:spPr bwMode="auto">
          <a:xfrm>
            <a:off x="2743200" y="5119688"/>
            <a:ext cx="438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(c)</a:t>
            </a:r>
          </a:p>
        </p:txBody>
      </p:sp>
      <p:sp>
        <p:nvSpPr>
          <p:cNvPr id="20518" name="Line 43"/>
          <p:cNvSpPr>
            <a:spLocks noChangeShapeType="1"/>
          </p:cNvSpPr>
          <p:nvPr/>
        </p:nvSpPr>
        <p:spPr bwMode="auto">
          <a:xfrm>
            <a:off x="5313363" y="5715000"/>
            <a:ext cx="3603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0519" name="Rectangle 44"/>
          <p:cNvSpPr>
            <a:spLocks noChangeArrowheads="1"/>
          </p:cNvSpPr>
          <p:nvPr/>
        </p:nvSpPr>
        <p:spPr bwMode="auto">
          <a:xfrm>
            <a:off x="5638800" y="5500688"/>
            <a:ext cx="6096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(c,2)</a:t>
            </a:r>
          </a:p>
        </p:txBody>
      </p:sp>
      <p:sp>
        <p:nvSpPr>
          <p:cNvPr id="20520" name="Line 45"/>
          <p:cNvSpPr>
            <a:spLocks noChangeShapeType="1"/>
          </p:cNvSpPr>
          <p:nvPr/>
        </p:nvSpPr>
        <p:spPr bwMode="auto">
          <a:xfrm flipH="1">
            <a:off x="3581400" y="5791200"/>
            <a:ext cx="1752600" cy="53340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0521" name="Text Box 46"/>
          <p:cNvSpPr txBox="1">
            <a:spLocks noChangeArrowheads="1"/>
          </p:cNvSpPr>
          <p:nvPr/>
        </p:nvSpPr>
        <p:spPr bwMode="auto">
          <a:xfrm>
            <a:off x="3962400" y="4662488"/>
            <a:ext cx="6667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T,b,1</a:t>
            </a:r>
          </a:p>
        </p:txBody>
      </p:sp>
      <p:sp>
        <p:nvSpPr>
          <p:cNvPr id="20522" name="Text Box 47"/>
          <p:cNvSpPr txBox="1">
            <a:spLocks noChangeArrowheads="1"/>
          </p:cNvSpPr>
          <p:nvPr/>
        </p:nvSpPr>
        <p:spPr bwMode="auto">
          <a:xfrm>
            <a:off x="3962400" y="5119688"/>
            <a:ext cx="654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T,c,2</a:t>
            </a:r>
          </a:p>
        </p:txBody>
      </p:sp>
      <p:sp>
        <p:nvSpPr>
          <p:cNvPr id="20523" name="Line 48"/>
          <p:cNvSpPr>
            <a:spLocks noChangeShapeType="1"/>
          </p:cNvSpPr>
          <p:nvPr/>
        </p:nvSpPr>
        <p:spPr bwMode="auto">
          <a:xfrm flipH="1">
            <a:off x="2514600" y="4191000"/>
            <a:ext cx="10668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triangle" w="sm" len="sm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0524" name="Rectangle 49"/>
          <p:cNvSpPr>
            <a:spLocks noChangeArrowheads="1"/>
          </p:cNvSpPr>
          <p:nvPr/>
        </p:nvSpPr>
        <p:spPr bwMode="auto">
          <a:xfrm>
            <a:off x="1676400" y="3976688"/>
            <a:ext cx="8382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ACK,1</a:t>
            </a:r>
          </a:p>
        </p:txBody>
      </p:sp>
      <p:sp>
        <p:nvSpPr>
          <p:cNvPr id="20525" name="Line 50"/>
          <p:cNvSpPr>
            <a:spLocks noChangeShapeType="1"/>
          </p:cNvSpPr>
          <p:nvPr/>
        </p:nvSpPr>
        <p:spPr bwMode="auto">
          <a:xfrm flipH="1">
            <a:off x="2514600" y="6324600"/>
            <a:ext cx="10668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triangle" w="sm" len="sm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0526" name="Rectangle 51"/>
          <p:cNvSpPr>
            <a:spLocks noChangeArrowheads="1"/>
          </p:cNvSpPr>
          <p:nvPr/>
        </p:nvSpPr>
        <p:spPr bwMode="auto">
          <a:xfrm>
            <a:off x="1676400" y="6110288"/>
            <a:ext cx="8382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ACK,3</a:t>
            </a:r>
          </a:p>
        </p:txBody>
      </p:sp>
      <p:sp>
        <p:nvSpPr>
          <p:cNvPr id="20527" name="Line 52"/>
          <p:cNvSpPr>
            <a:spLocks noChangeShapeType="1"/>
          </p:cNvSpPr>
          <p:nvPr/>
        </p:nvSpPr>
        <p:spPr bwMode="auto">
          <a:xfrm>
            <a:off x="3560763" y="5867400"/>
            <a:ext cx="17526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0528" name="Line 53"/>
          <p:cNvSpPr>
            <a:spLocks noChangeShapeType="1"/>
          </p:cNvSpPr>
          <p:nvPr/>
        </p:nvSpPr>
        <p:spPr bwMode="auto">
          <a:xfrm>
            <a:off x="3200400" y="5867400"/>
            <a:ext cx="3603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0529" name="Rectangle 54"/>
          <p:cNvSpPr>
            <a:spLocks noChangeArrowheads="1"/>
          </p:cNvSpPr>
          <p:nvPr/>
        </p:nvSpPr>
        <p:spPr bwMode="auto">
          <a:xfrm>
            <a:off x="2743200" y="5653088"/>
            <a:ext cx="450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(d)</a:t>
            </a:r>
          </a:p>
        </p:txBody>
      </p:sp>
      <p:sp>
        <p:nvSpPr>
          <p:cNvPr id="20530" name="Line 55"/>
          <p:cNvSpPr>
            <a:spLocks noChangeShapeType="1"/>
          </p:cNvSpPr>
          <p:nvPr/>
        </p:nvSpPr>
        <p:spPr bwMode="auto">
          <a:xfrm>
            <a:off x="5313363" y="6248400"/>
            <a:ext cx="3603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0531" name="Rectangle 56"/>
          <p:cNvSpPr>
            <a:spLocks noChangeArrowheads="1"/>
          </p:cNvSpPr>
          <p:nvPr/>
        </p:nvSpPr>
        <p:spPr bwMode="auto">
          <a:xfrm>
            <a:off x="5638800" y="6034088"/>
            <a:ext cx="6223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(d,3)</a:t>
            </a:r>
          </a:p>
        </p:txBody>
      </p:sp>
      <p:sp>
        <p:nvSpPr>
          <p:cNvPr id="20532" name="Text Box 57"/>
          <p:cNvSpPr txBox="1">
            <a:spLocks noChangeArrowheads="1"/>
          </p:cNvSpPr>
          <p:nvPr/>
        </p:nvSpPr>
        <p:spPr bwMode="auto">
          <a:xfrm>
            <a:off x="3962400" y="5653088"/>
            <a:ext cx="6667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T,d,3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sz="3600" dirty="0" smtClean="0">
                <a:solidFill>
                  <a:schemeClr val="tx2">
                    <a:satMod val="200000"/>
                  </a:schemeClr>
                </a:solidFill>
              </a:rPr>
              <a:t>« SELECTIVE-REPEAT »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>
          <a:xfrm>
            <a:off x="928688" y="1143000"/>
            <a:ext cx="7772400" cy="45720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fr-FR" u="sng" smtClean="0"/>
              <a:t>« Selective Repeat »</a:t>
            </a:r>
            <a:r>
              <a:rPr lang="fr-FR" smtClean="0"/>
              <a:t> :</a:t>
            </a:r>
          </a:p>
          <a:p>
            <a:pPr lvl="1" eaLnBrk="1" hangingPunct="1"/>
            <a:r>
              <a:rPr lang="fr-FR" smtClean="0"/>
              <a:t>Seule la trame perdue ou erronée est retransmise</a:t>
            </a:r>
          </a:p>
          <a:p>
            <a:pPr lvl="3" eaLnBrk="1" hangingPunct="1">
              <a:buFontTx/>
              <a:buNone/>
            </a:pPr>
            <a:r>
              <a:rPr lang="fr-FR" smtClean="0"/>
              <a:t>		</a:t>
            </a:r>
            <a:r>
              <a:rPr lang="fr-FR" smtClean="0">
                <a:solidFill>
                  <a:srgbClr val="FFFF66"/>
                </a:solidFill>
              </a:rPr>
              <a:t>Plus efficace que le GO-BACK-N</a:t>
            </a:r>
            <a:endParaRPr lang="fr-FR" smtClean="0"/>
          </a:p>
          <a:p>
            <a:pPr lvl="3" eaLnBrk="1" hangingPunct="1">
              <a:buFontTx/>
              <a:buNone/>
            </a:pPr>
            <a:r>
              <a:rPr lang="fr-FR" smtClean="0"/>
              <a:t>		</a:t>
            </a:r>
            <a:r>
              <a:rPr lang="fr-FR" smtClean="0">
                <a:solidFill>
                  <a:srgbClr val="FFFF66"/>
                </a:solidFill>
              </a:rPr>
              <a:t>Implémentation plus complexe</a:t>
            </a:r>
          </a:p>
          <a:p>
            <a:pPr lvl="3" eaLnBrk="1" hangingPunct="1">
              <a:buFontTx/>
              <a:buNone/>
            </a:pPr>
            <a:r>
              <a:rPr lang="fr-FR" smtClean="0">
                <a:solidFill>
                  <a:srgbClr val="FFFF66"/>
                </a:solidFill>
              </a:rPr>
              <a:t>		Mémorisation des trames côté récepteur</a:t>
            </a:r>
            <a:endParaRPr lang="fr-FR" smtClean="0"/>
          </a:p>
          <a:p>
            <a:pPr lvl="1" eaLnBrk="1" hangingPunct="1"/>
            <a:endParaRPr lang="fr-FR" smtClean="0"/>
          </a:p>
        </p:txBody>
      </p:sp>
      <p:sp>
        <p:nvSpPr>
          <p:cNvPr id="21508" name="Line 7"/>
          <p:cNvSpPr>
            <a:spLocks noChangeShapeType="1"/>
          </p:cNvSpPr>
          <p:nvPr/>
        </p:nvSpPr>
        <p:spPr bwMode="auto">
          <a:xfrm>
            <a:off x="1219200" y="2209800"/>
            <a:ext cx="1219200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 type="none" w="sm" len="sm"/>
            <a:tailEnd type="triangle" w="sm" len="sm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1509" name="Line 8"/>
          <p:cNvSpPr>
            <a:spLocks noChangeShapeType="1"/>
          </p:cNvSpPr>
          <p:nvPr/>
        </p:nvSpPr>
        <p:spPr bwMode="auto">
          <a:xfrm>
            <a:off x="3581400" y="3590925"/>
            <a:ext cx="0" cy="3022600"/>
          </a:xfrm>
          <a:prstGeom prst="line">
            <a:avLst/>
          </a:prstGeom>
          <a:noFill/>
          <a:ln w="1905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1510" name="Line 9"/>
          <p:cNvSpPr>
            <a:spLocks noChangeShapeType="1"/>
          </p:cNvSpPr>
          <p:nvPr/>
        </p:nvSpPr>
        <p:spPr bwMode="auto">
          <a:xfrm>
            <a:off x="5334000" y="3590925"/>
            <a:ext cx="0" cy="3022600"/>
          </a:xfrm>
          <a:prstGeom prst="line">
            <a:avLst/>
          </a:prstGeom>
          <a:noFill/>
          <a:ln w="1905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1511" name="Text Box 10"/>
          <p:cNvSpPr txBox="1">
            <a:spLocks noChangeArrowheads="1"/>
          </p:cNvSpPr>
          <p:nvPr/>
        </p:nvSpPr>
        <p:spPr bwMode="auto">
          <a:xfrm>
            <a:off x="3384550" y="3224213"/>
            <a:ext cx="349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 b="1">
                <a:solidFill>
                  <a:srgbClr val="FFFFFF"/>
                </a:solidFill>
                <a:latin typeface="Times New Roman" pitchFamily="18" charset="0"/>
              </a:rPr>
              <a:t>A</a:t>
            </a:r>
            <a:endParaRPr lang="fr-FR" b="1">
              <a:latin typeface="Times New Roman" pitchFamily="18" charset="0"/>
            </a:endParaRPr>
          </a:p>
        </p:txBody>
      </p:sp>
      <p:sp>
        <p:nvSpPr>
          <p:cNvPr id="21512" name="Text Box 11"/>
          <p:cNvSpPr txBox="1">
            <a:spLocks noChangeArrowheads="1"/>
          </p:cNvSpPr>
          <p:nvPr/>
        </p:nvSpPr>
        <p:spPr bwMode="auto">
          <a:xfrm>
            <a:off x="5181600" y="3224213"/>
            <a:ext cx="336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 b="1">
                <a:solidFill>
                  <a:srgbClr val="FFFFFF"/>
                </a:solidFill>
                <a:latin typeface="Times New Roman" pitchFamily="18" charset="0"/>
              </a:rPr>
              <a:t>B</a:t>
            </a:r>
            <a:endParaRPr lang="fr-FR">
              <a:latin typeface="Times New Roman" pitchFamily="18" charset="0"/>
            </a:endParaRPr>
          </a:p>
        </p:txBody>
      </p:sp>
      <p:sp>
        <p:nvSpPr>
          <p:cNvPr id="21513" name="Line 12"/>
          <p:cNvSpPr>
            <a:spLocks noChangeShapeType="1"/>
          </p:cNvSpPr>
          <p:nvPr/>
        </p:nvSpPr>
        <p:spPr bwMode="auto">
          <a:xfrm>
            <a:off x="3581400" y="3819525"/>
            <a:ext cx="17526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1514" name="Line 13"/>
          <p:cNvSpPr>
            <a:spLocks noChangeShapeType="1"/>
          </p:cNvSpPr>
          <p:nvPr/>
        </p:nvSpPr>
        <p:spPr bwMode="auto">
          <a:xfrm>
            <a:off x="3581400" y="4352925"/>
            <a:ext cx="17526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1515" name="Text Box 14"/>
          <p:cNvSpPr txBox="1">
            <a:spLocks noChangeArrowheads="1"/>
          </p:cNvSpPr>
          <p:nvPr/>
        </p:nvSpPr>
        <p:spPr bwMode="auto">
          <a:xfrm>
            <a:off x="3962400" y="3605213"/>
            <a:ext cx="654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T,a,0</a:t>
            </a:r>
          </a:p>
        </p:txBody>
      </p:sp>
      <p:sp>
        <p:nvSpPr>
          <p:cNvPr id="21516" name="Text Box 15"/>
          <p:cNvSpPr txBox="1">
            <a:spLocks noChangeArrowheads="1"/>
          </p:cNvSpPr>
          <p:nvPr/>
        </p:nvSpPr>
        <p:spPr bwMode="auto">
          <a:xfrm>
            <a:off x="3962400" y="4152900"/>
            <a:ext cx="666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T,b,1</a:t>
            </a:r>
          </a:p>
        </p:txBody>
      </p:sp>
      <p:sp>
        <p:nvSpPr>
          <p:cNvPr id="21517" name="Line 16"/>
          <p:cNvSpPr>
            <a:spLocks noChangeShapeType="1"/>
          </p:cNvSpPr>
          <p:nvPr/>
        </p:nvSpPr>
        <p:spPr bwMode="auto">
          <a:xfrm>
            <a:off x="3221038" y="3819525"/>
            <a:ext cx="3603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1518" name="Rectangle 17"/>
          <p:cNvSpPr>
            <a:spLocks noChangeArrowheads="1"/>
          </p:cNvSpPr>
          <p:nvPr/>
        </p:nvSpPr>
        <p:spPr bwMode="auto">
          <a:xfrm>
            <a:off x="2763838" y="3605213"/>
            <a:ext cx="438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(a)</a:t>
            </a:r>
          </a:p>
        </p:txBody>
      </p:sp>
      <p:sp>
        <p:nvSpPr>
          <p:cNvPr id="21519" name="Line 18"/>
          <p:cNvSpPr>
            <a:spLocks noChangeShapeType="1"/>
          </p:cNvSpPr>
          <p:nvPr/>
        </p:nvSpPr>
        <p:spPr bwMode="auto">
          <a:xfrm>
            <a:off x="3221038" y="4352925"/>
            <a:ext cx="3603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1520" name="Rectangle 19"/>
          <p:cNvSpPr>
            <a:spLocks noChangeArrowheads="1"/>
          </p:cNvSpPr>
          <p:nvPr/>
        </p:nvSpPr>
        <p:spPr bwMode="auto">
          <a:xfrm>
            <a:off x="2763838" y="4138613"/>
            <a:ext cx="450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(b)</a:t>
            </a:r>
          </a:p>
        </p:txBody>
      </p:sp>
      <p:sp>
        <p:nvSpPr>
          <p:cNvPr id="21521" name="Line 20"/>
          <p:cNvSpPr>
            <a:spLocks noChangeShapeType="1"/>
          </p:cNvSpPr>
          <p:nvPr/>
        </p:nvSpPr>
        <p:spPr bwMode="auto">
          <a:xfrm>
            <a:off x="5334000" y="4200525"/>
            <a:ext cx="3603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1522" name="Rectangle 21"/>
          <p:cNvSpPr>
            <a:spLocks noChangeArrowheads="1"/>
          </p:cNvSpPr>
          <p:nvPr/>
        </p:nvSpPr>
        <p:spPr bwMode="auto">
          <a:xfrm>
            <a:off x="5638800" y="3986213"/>
            <a:ext cx="6096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(a,0)</a:t>
            </a:r>
          </a:p>
        </p:txBody>
      </p:sp>
      <p:sp>
        <p:nvSpPr>
          <p:cNvPr id="21523" name="Line 22"/>
          <p:cNvSpPr>
            <a:spLocks noChangeShapeType="1"/>
          </p:cNvSpPr>
          <p:nvPr/>
        </p:nvSpPr>
        <p:spPr bwMode="auto">
          <a:xfrm>
            <a:off x="5334000" y="4733925"/>
            <a:ext cx="3603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1524" name="Rectangle 23"/>
          <p:cNvSpPr>
            <a:spLocks noChangeArrowheads="1"/>
          </p:cNvSpPr>
          <p:nvPr/>
        </p:nvSpPr>
        <p:spPr bwMode="auto">
          <a:xfrm>
            <a:off x="5638800" y="4505325"/>
            <a:ext cx="152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Trame erronée</a:t>
            </a:r>
          </a:p>
        </p:txBody>
      </p:sp>
      <p:sp>
        <p:nvSpPr>
          <p:cNvPr id="21525" name="Line 24"/>
          <p:cNvSpPr>
            <a:spLocks noChangeShapeType="1"/>
          </p:cNvSpPr>
          <p:nvPr/>
        </p:nvSpPr>
        <p:spPr bwMode="auto">
          <a:xfrm>
            <a:off x="3581400" y="4886325"/>
            <a:ext cx="17526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1526" name="Text Box 25"/>
          <p:cNvSpPr txBox="1">
            <a:spLocks noChangeArrowheads="1"/>
          </p:cNvSpPr>
          <p:nvPr/>
        </p:nvSpPr>
        <p:spPr bwMode="auto">
          <a:xfrm>
            <a:off x="3962400" y="4686300"/>
            <a:ext cx="654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T,c,2</a:t>
            </a:r>
          </a:p>
        </p:txBody>
      </p:sp>
      <p:sp>
        <p:nvSpPr>
          <p:cNvPr id="21527" name="Line 26"/>
          <p:cNvSpPr>
            <a:spLocks noChangeShapeType="1"/>
          </p:cNvSpPr>
          <p:nvPr/>
        </p:nvSpPr>
        <p:spPr bwMode="auto">
          <a:xfrm>
            <a:off x="3221038" y="4886325"/>
            <a:ext cx="3603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1528" name="Line 27"/>
          <p:cNvSpPr>
            <a:spLocks noChangeShapeType="1"/>
          </p:cNvSpPr>
          <p:nvPr/>
        </p:nvSpPr>
        <p:spPr bwMode="auto">
          <a:xfrm>
            <a:off x="5334000" y="5267325"/>
            <a:ext cx="3603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1529" name="Rectangle 28"/>
          <p:cNvSpPr>
            <a:spLocks noChangeArrowheads="1"/>
          </p:cNvSpPr>
          <p:nvPr/>
        </p:nvSpPr>
        <p:spPr bwMode="auto">
          <a:xfrm>
            <a:off x="2755900" y="4672013"/>
            <a:ext cx="438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(c)</a:t>
            </a:r>
          </a:p>
        </p:txBody>
      </p:sp>
      <p:sp>
        <p:nvSpPr>
          <p:cNvPr id="21530" name="Line 29"/>
          <p:cNvSpPr>
            <a:spLocks noChangeShapeType="1"/>
          </p:cNvSpPr>
          <p:nvPr/>
        </p:nvSpPr>
        <p:spPr bwMode="auto">
          <a:xfrm flipH="1">
            <a:off x="3575050" y="4291013"/>
            <a:ext cx="1752600" cy="53340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1531" name="Line 30"/>
          <p:cNvSpPr>
            <a:spLocks noChangeShapeType="1"/>
          </p:cNvSpPr>
          <p:nvPr/>
        </p:nvSpPr>
        <p:spPr bwMode="auto">
          <a:xfrm flipH="1">
            <a:off x="3575050" y="4810125"/>
            <a:ext cx="1752600" cy="533400"/>
          </a:xfrm>
          <a:prstGeom prst="line">
            <a:avLst/>
          </a:prstGeom>
          <a:noFill/>
          <a:ln w="9525">
            <a:solidFill>
              <a:srgbClr val="FF0000"/>
            </a:solidFill>
            <a:prstDash val="sysDot"/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1532" name="Line 31"/>
          <p:cNvSpPr>
            <a:spLocks noChangeShapeType="1"/>
          </p:cNvSpPr>
          <p:nvPr/>
        </p:nvSpPr>
        <p:spPr bwMode="auto">
          <a:xfrm flipH="1">
            <a:off x="5334000" y="4810125"/>
            <a:ext cx="2133600" cy="0"/>
          </a:xfrm>
          <a:prstGeom prst="line">
            <a:avLst/>
          </a:prstGeom>
          <a:noFill/>
          <a:ln w="12700">
            <a:solidFill>
              <a:srgbClr val="FF0000"/>
            </a:solidFill>
            <a:prstDash val="dash"/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1533" name="Rectangle 32"/>
          <p:cNvSpPr>
            <a:spLocks noChangeArrowheads="1"/>
          </p:cNvSpPr>
          <p:nvPr/>
        </p:nvSpPr>
        <p:spPr bwMode="auto">
          <a:xfrm>
            <a:off x="7416800" y="4595813"/>
            <a:ext cx="8636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0000"/>
                </a:solidFill>
                <a:latin typeface="Times New Roman" pitchFamily="18" charset="0"/>
              </a:rPr>
              <a:t>SREJ,1</a:t>
            </a:r>
          </a:p>
        </p:txBody>
      </p:sp>
      <p:sp>
        <p:nvSpPr>
          <p:cNvPr id="21534" name="Line 33"/>
          <p:cNvSpPr>
            <a:spLocks noChangeShapeType="1"/>
          </p:cNvSpPr>
          <p:nvPr/>
        </p:nvSpPr>
        <p:spPr bwMode="auto">
          <a:xfrm>
            <a:off x="3560763" y="5481638"/>
            <a:ext cx="17526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1535" name="Line 34"/>
          <p:cNvSpPr>
            <a:spLocks noChangeShapeType="1"/>
          </p:cNvSpPr>
          <p:nvPr/>
        </p:nvSpPr>
        <p:spPr bwMode="auto">
          <a:xfrm>
            <a:off x="3200400" y="5481638"/>
            <a:ext cx="3603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1536" name="Rectangle 35"/>
          <p:cNvSpPr>
            <a:spLocks noChangeArrowheads="1"/>
          </p:cNvSpPr>
          <p:nvPr/>
        </p:nvSpPr>
        <p:spPr bwMode="auto">
          <a:xfrm>
            <a:off x="2743200" y="5267325"/>
            <a:ext cx="450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(b)</a:t>
            </a:r>
          </a:p>
        </p:txBody>
      </p:sp>
      <p:sp>
        <p:nvSpPr>
          <p:cNvPr id="21537" name="Line 36"/>
          <p:cNvSpPr>
            <a:spLocks noChangeShapeType="1"/>
          </p:cNvSpPr>
          <p:nvPr/>
        </p:nvSpPr>
        <p:spPr bwMode="auto">
          <a:xfrm>
            <a:off x="5313363" y="5862638"/>
            <a:ext cx="3603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1538" name="Rectangle 40"/>
          <p:cNvSpPr>
            <a:spLocks noChangeArrowheads="1"/>
          </p:cNvSpPr>
          <p:nvPr/>
        </p:nvSpPr>
        <p:spPr bwMode="auto">
          <a:xfrm>
            <a:off x="5638800" y="5648325"/>
            <a:ext cx="6223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(b,1)</a:t>
            </a:r>
          </a:p>
        </p:txBody>
      </p:sp>
      <p:sp>
        <p:nvSpPr>
          <p:cNvPr id="21539" name="Line 46"/>
          <p:cNvSpPr>
            <a:spLocks noChangeShapeType="1"/>
          </p:cNvSpPr>
          <p:nvPr/>
        </p:nvSpPr>
        <p:spPr bwMode="auto">
          <a:xfrm flipH="1">
            <a:off x="3581400" y="5943600"/>
            <a:ext cx="1752600" cy="53340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1540" name="Rectangle 47"/>
          <p:cNvSpPr>
            <a:spLocks noChangeArrowheads="1"/>
          </p:cNvSpPr>
          <p:nvPr/>
        </p:nvSpPr>
        <p:spPr bwMode="auto">
          <a:xfrm>
            <a:off x="5638800" y="5043488"/>
            <a:ext cx="781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Buffer</a:t>
            </a:r>
          </a:p>
        </p:txBody>
      </p:sp>
      <p:sp>
        <p:nvSpPr>
          <p:cNvPr id="21541" name="Text Box 48"/>
          <p:cNvSpPr txBox="1">
            <a:spLocks noChangeArrowheads="1"/>
          </p:cNvSpPr>
          <p:nvPr/>
        </p:nvSpPr>
        <p:spPr bwMode="auto">
          <a:xfrm>
            <a:off x="3981450" y="5272088"/>
            <a:ext cx="6667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T,b,1</a:t>
            </a:r>
          </a:p>
        </p:txBody>
      </p:sp>
      <p:sp>
        <p:nvSpPr>
          <p:cNvPr id="21542" name="Line 49"/>
          <p:cNvSpPr>
            <a:spLocks noChangeShapeType="1"/>
          </p:cNvSpPr>
          <p:nvPr/>
        </p:nvSpPr>
        <p:spPr bwMode="auto">
          <a:xfrm flipH="1">
            <a:off x="2514600" y="6477000"/>
            <a:ext cx="10668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triangle" w="sm" len="sm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1543" name="Rectangle 50"/>
          <p:cNvSpPr>
            <a:spLocks noChangeArrowheads="1"/>
          </p:cNvSpPr>
          <p:nvPr/>
        </p:nvSpPr>
        <p:spPr bwMode="auto">
          <a:xfrm>
            <a:off x="1676400" y="6262688"/>
            <a:ext cx="8382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ACK,3</a:t>
            </a:r>
          </a:p>
        </p:txBody>
      </p:sp>
      <p:sp>
        <p:nvSpPr>
          <p:cNvPr id="21544" name="Line 51"/>
          <p:cNvSpPr>
            <a:spLocks noChangeShapeType="1"/>
          </p:cNvSpPr>
          <p:nvPr/>
        </p:nvSpPr>
        <p:spPr bwMode="auto">
          <a:xfrm flipH="1">
            <a:off x="2514600" y="4800600"/>
            <a:ext cx="10668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triangle" w="sm" len="sm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1545" name="Rectangle 52"/>
          <p:cNvSpPr>
            <a:spLocks noChangeArrowheads="1"/>
          </p:cNvSpPr>
          <p:nvPr/>
        </p:nvSpPr>
        <p:spPr bwMode="auto">
          <a:xfrm>
            <a:off x="1676400" y="4586288"/>
            <a:ext cx="8382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FF"/>
                </a:solidFill>
                <a:latin typeface="Times New Roman" pitchFamily="18" charset="0"/>
              </a:rPr>
              <a:t>ACK,1</a:t>
            </a:r>
          </a:p>
        </p:txBody>
      </p:sp>
      <p:sp>
        <p:nvSpPr>
          <p:cNvPr id="21546" name="Rectangle 53"/>
          <p:cNvSpPr>
            <a:spLocks noChangeArrowheads="1"/>
          </p:cNvSpPr>
          <p:nvPr/>
        </p:nvSpPr>
        <p:spPr bwMode="auto">
          <a:xfrm>
            <a:off x="6115050" y="5653088"/>
            <a:ext cx="22733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0000"/>
                </a:solidFill>
                <a:latin typeface="Times New Roman" pitchFamily="18" charset="0"/>
              </a:rPr>
              <a:t>(B ordonne les trames)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fr-FR" dirty="0" smtClean="0">
                <a:solidFill>
                  <a:schemeClr val="tx2">
                    <a:satMod val="200000"/>
                  </a:schemeClr>
                </a:solidFill>
              </a:rPr>
              <a:t>Norme HDLC </a:t>
            </a:r>
            <a:br>
              <a:rPr lang="fr-FR" dirty="0" smtClean="0">
                <a:solidFill>
                  <a:schemeClr val="tx2">
                    <a:satMod val="200000"/>
                  </a:schemeClr>
                </a:solidFill>
              </a:rPr>
            </a:br>
            <a:r>
              <a:rPr lang="fr-FR" dirty="0" smtClean="0">
                <a:solidFill>
                  <a:schemeClr val="tx2">
                    <a:satMod val="200000"/>
                  </a:schemeClr>
                </a:solidFill>
              </a:rPr>
              <a:t>(High </a:t>
            </a:r>
            <a:r>
              <a:rPr lang="fr-FR" dirty="0" err="1" smtClean="0">
                <a:solidFill>
                  <a:schemeClr val="tx2">
                    <a:satMod val="200000"/>
                  </a:schemeClr>
                </a:solidFill>
              </a:rPr>
              <a:t>Level</a:t>
            </a:r>
            <a:r>
              <a:rPr lang="fr-FR" dirty="0" smtClean="0">
                <a:solidFill>
                  <a:schemeClr val="tx2">
                    <a:satMod val="200000"/>
                  </a:schemeClr>
                </a:solidFill>
              </a:rPr>
              <a:t> Data Link Control)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740664" lvl="1" eaLnBrk="1" fontAlgn="auto" hangingPunct="1">
              <a:spcAft>
                <a:spcPts val="0"/>
              </a:spcAft>
              <a:buClr>
                <a:srgbClr val="EA157A"/>
              </a:buClr>
              <a:buFont typeface="Wingdings"/>
              <a:buChar char=""/>
              <a:defRPr/>
            </a:pPr>
            <a:r>
              <a:rPr lang="fr-FR" dirty="0" smtClean="0"/>
              <a:t>Normalisé par ISO </a:t>
            </a:r>
          </a:p>
          <a:p>
            <a:pPr marL="740664" lvl="1" eaLnBrk="1" fontAlgn="auto" hangingPunct="1">
              <a:spcAft>
                <a:spcPts val="0"/>
              </a:spcAft>
              <a:buClr>
                <a:srgbClr val="EA157A"/>
              </a:buClr>
              <a:buFont typeface="Wingdings"/>
              <a:buChar char=""/>
              <a:defRPr/>
            </a:pPr>
            <a:r>
              <a:rPr lang="fr-FR" dirty="0" smtClean="0"/>
              <a:t>Trois modes de fonctionnement  :</a:t>
            </a:r>
          </a:p>
          <a:p>
            <a:pPr marL="740664" lvl="1" eaLnBrk="1" fontAlgn="auto" hangingPunct="1">
              <a:spcAft>
                <a:spcPts val="0"/>
              </a:spcAft>
              <a:buClr>
                <a:srgbClr val="EA157A"/>
              </a:buClr>
              <a:buFont typeface="Wingdings"/>
              <a:buChar char=""/>
              <a:defRPr/>
            </a:pPr>
            <a:endParaRPr lang="fr-FR" dirty="0" smtClean="0"/>
          </a:p>
          <a:p>
            <a:pPr marL="740664" lvl="1" eaLnBrk="1" fontAlgn="auto" hangingPunct="1">
              <a:spcAft>
                <a:spcPts val="0"/>
              </a:spcAft>
              <a:buClr>
                <a:srgbClr val="EA157A"/>
              </a:buClr>
              <a:buFont typeface="Wingdings"/>
              <a:buChar char=""/>
              <a:defRPr/>
            </a:pPr>
            <a:endParaRPr lang="fr-FR" dirty="0" smtClean="0"/>
          </a:p>
          <a:p>
            <a:pPr marL="740664" lvl="1" eaLnBrk="1" fontAlgn="auto" hangingPunct="1">
              <a:spcAft>
                <a:spcPts val="0"/>
              </a:spcAft>
              <a:buClr>
                <a:srgbClr val="EA157A"/>
              </a:buClr>
              <a:buFont typeface="Wingdings"/>
              <a:buChar char=""/>
              <a:defRPr/>
            </a:pPr>
            <a:r>
              <a:rPr lang="fr-FR" sz="2100" dirty="0" smtClean="0">
                <a:solidFill>
                  <a:srgbClr val="FFFF66"/>
                </a:solidFill>
              </a:rPr>
              <a:t>Normal </a:t>
            </a:r>
            <a:r>
              <a:rPr lang="fr-FR" sz="2100" dirty="0" err="1" smtClean="0">
                <a:solidFill>
                  <a:srgbClr val="FFFF66"/>
                </a:solidFill>
              </a:rPr>
              <a:t>Response</a:t>
            </a:r>
            <a:r>
              <a:rPr lang="fr-FR" sz="2100" dirty="0" smtClean="0">
                <a:solidFill>
                  <a:srgbClr val="FFFF66"/>
                </a:solidFill>
              </a:rPr>
              <a:t> Mode (NRM)</a:t>
            </a:r>
            <a:r>
              <a:rPr lang="fr-FR" sz="2100" dirty="0" smtClean="0"/>
              <a:t>	</a:t>
            </a:r>
          </a:p>
          <a:p>
            <a:pPr marL="740664" lvl="1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fr-FR" sz="1900" dirty="0" smtClean="0"/>
              <a:t>Point-to-point ou multipoint</a:t>
            </a:r>
          </a:p>
          <a:p>
            <a:pPr marL="740664" lvl="1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fr-FR" sz="1900" dirty="0" smtClean="0"/>
              <a:t>Un secondaire ne peut émettre que sur invitation du primaire</a:t>
            </a:r>
          </a:p>
          <a:p>
            <a:pPr marL="740664" lvl="1" eaLnBrk="1" fontAlgn="auto" hangingPunct="1">
              <a:spcAft>
                <a:spcPts val="0"/>
              </a:spcAft>
              <a:buFont typeface="Wingdings"/>
              <a:buChar char=""/>
              <a:defRPr/>
            </a:pPr>
            <a:endParaRPr lang="fr-FR" sz="2200" dirty="0" smtClean="0">
              <a:solidFill>
                <a:srgbClr val="FFFF66"/>
              </a:solidFill>
            </a:endParaRPr>
          </a:p>
          <a:p>
            <a:pPr marL="740664" lvl="1" eaLnBrk="1" fontAlgn="auto" hangingPunct="1">
              <a:spcAft>
                <a:spcPts val="0"/>
              </a:spcAft>
              <a:buFont typeface="Wingdings"/>
              <a:buChar char=""/>
              <a:defRPr/>
            </a:pPr>
            <a:r>
              <a:rPr lang="fr-FR" sz="2100" dirty="0" err="1" smtClean="0">
                <a:solidFill>
                  <a:srgbClr val="FFFF66"/>
                </a:solidFill>
              </a:rPr>
              <a:t>Asynchronous</a:t>
            </a:r>
            <a:r>
              <a:rPr lang="fr-FR" sz="2100" dirty="0" smtClean="0">
                <a:solidFill>
                  <a:srgbClr val="FFFF66"/>
                </a:solidFill>
              </a:rPr>
              <a:t> </a:t>
            </a:r>
            <a:r>
              <a:rPr lang="fr-FR" sz="2100" dirty="0" err="1" smtClean="0">
                <a:solidFill>
                  <a:srgbClr val="FFFF66"/>
                </a:solidFill>
              </a:rPr>
              <a:t>Response</a:t>
            </a:r>
            <a:r>
              <a:rPr lang="fr-FR" sz="2100" dirty="0" smtClean="0">
                <a:solidFill>
                  <a:srgbClr val="FFFF66"/>
                </a:solidFill>
              </a:rPr>
              <a:t> Mode (ARM</a:t>
            </a:r>
            <a:r>
              <a:rPr lang="fr-FR" sz="2200" dirty="0" smtClean="0">
                <a:solidFill>
                  <a:srgbClr val="FFFF66"/>
                </a:solidFill>
              </a:rPr>
              <a:t>)</a:t>
            </a:r>
            <a:r>
              <a:rPr lang="fr-FR" sz="2300" dirty="0" smtClean="0"/>
              <a:t>	</a:t>
            </a:r>
          </a:p>
          <a:p>
            <a:pPr marL="740664" lvl="1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fr-FR" sz="1900" i="1" dirty="0" smtClean="0"/>
              <a:t>Point-to-point</a:t>
            </a:r>
            <a:endParaRPr lang="fr-FR" sz="1900" dirty="0" smtClean="0"/>
          </a:p>
          <a:p>
            <a:pPr marL="740664" lvl="1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fr-FR" sz="1900" i="1" dirty="0" smtClean="0"/>
              <a:t>Secondaire initie une transmission sans invitation</a:t>
            </a:r>
            <a:endParaRPr lang="fr-FR" sz="1900" dirty="0" smtClean="0"/>
          </a:p>
          <a:p>
            <a:pPr marL="740664" lvl="1" eaLnBrk="1" fontAlgn="auto" hangingPunct="1">
              <a:spcAft>
                <a:spcPts val="0"/>
              </a:spcAft>
              <a:buFontTx/>
              <a:buNone/>
              <a:defRPr/>
            </a:pPr>
            <a:endParaRPr lang="fr-FR" sz="2300" dirty="0" smtClean="0"/>
          </a:p>
          <a:p>
            <a:pPr marL="740664" lvl="1" eaLnBrk="1" fontAlgn="auto" hangingPunct="1">
              <a:spcAft>
                <a:spcPts val="0"/>
              </a:spcAft>
              <a:buFont typeface="Wingdings"/>
              <a:buChar char=""/>
              <a:defRPr/>
            </a:pPr>
            <a:r>
              <a:rPr lang="fr-FR" sz="2100" dirty="0" err="1" smtClean="0">
                <a:solidFill>
                  <a:srgbClr val="FFFF66"/>
                </a:solidFill>
              </a:rPr>
              <a:t>Asynchronous</a:t>
            </a:r>
            <a:r>
              <a:rPr lang="fr-FR" sz="2100" dirty="0" smtClean="0">
                <a:solidFill>
                  <a:srgbClr val="FFFF66"/>
                </a:solidFill>
              </a:rPr>
              <a:t> </a:t>
            </a:r>
            <a:r>
              <a:rPr lang="fr-FR" sz="2100" dirty="0" err="1" smtClean="0">
                <a:solidFill>
                  <a:srgbClr val="FFFF66"/>
                </a:solidFill>
              </a:rPr>
              <a:t>Balanced</a:t>
            </a:r>
            <a:r>
              <a:rPr lang="fr-FR" sz="2100" dirty="0" smtClean="0">
                <a:solidFill>
                  <a:srgbClr val="FFFF66"/>
                </a:solidFill>
              </a:rPr>
              <a:t> Mode (ABM)</a:t>
            </a:r>
            <a:r>
              <a:rPr lang="fr-FR" sz="2300" dirty="0" smtClean="0"/>
              <a:t>	</a:t>
            </a:r>
          </a:p>
          <a:p>
            <a:pPr marL="740664" lvl="1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fr-FR" sz="1700" i="1" dirty="0" smtClean="0"/>
              <a:t>Point-to-point</a:t>
            </a:r>
          </a:p>
          <a:p>
            <a:pPr marL="740664" lvl="1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fr-FR" sz="1700" i="1" dirty="0" smtClean="0"/>
              <a:t>Full-duplex</a:t>
            </a:r>
          </a:p>
          <a:p>
            <a:pPr marL="740664" lvl="1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fr-FR" sz="1700" i="1" dirty="0" smtClean="0"/>
              <a:t>Le + performant et le + utilisé</a:t>
            </a:r>
            <a:endParaRPr lang="fr-FR" sz="1700" dirty="0" smtClean="0"/>
          </a:p>
          <a:p>
            <a:pPr marL="411480" eaLnBrk="1" fontAlgn="auto" hangingPunct="1">
              <a:spcAft>
                <a:spcPts val="0"/>
              </a:spcAft>
              <a:buFontTx/>
              <a:buNone/>
              <a:defRPr/>
            </a:pPr>
            <a:endParaRPr lang="fr-FR" dirty="0" smtClean="0"/>
          </a:p>
        </p:txBody>
      </p:sp>
      <p:sp>
        <p:nvSpPr>
          <p:cNvPr id="22532" name="Rectangle 19"/>
          <p:cNvSpPr>
            <a:spLocks noChangeArrowheads="1"/>
          </p:cNvSpPr>
          <p:nvPr/>
        </p:nvSpPr>
        <p:spPr bwMode="auto">
          <a:xfrm>
            <a:off x="5334000" y="2749550"/>
            <a:ext cx="762000" cy="381000"/>
          </a:xfrm>
          <a:prstGeom prst="rect">
            <a:avLst/>
          </a:prstGeom>
          <a:solidFill>
            <a:srgbClr val="FFFFFF"/>
          </a:solidFill>
          <a:ln w="25400">
            <a:solidFill>
              <a:schemeClr val="bg2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/>
            <a:r>
              <a:rPr lang="fr-FR" sz="1400">
                <a:solidFill>
                  <a:schemeClr val="bg2"/>
                </a:solidFill>
                <a:latin typeface="Times New Roman" pitchFamily="18" charset="0"/>
              </a:rPr>
              <a:t>Primaire</a:t>
            </a:r>
          </a:p>
        </p:txBody>
      </p:sp>
      <p:sp>
        <p:nvSpPr>
          <p:cNvPr id="22533" name="Rectangle 20"/>
          <p:cNvSpPr>
            <a:spLocks noChangeArrowheads="1"/>
          </p:cNvSpPr>
          <p:nvPr/>
        </p:nvSpPr>
        <p:spPr bwMode="auto">
          <a:xfrm>
            <a:off x="6324600" y="3282950"/>
            <a:ext cx="914400" cy="374650"/>
          </a:xfrm>
          <a:prstGeom prst="rect">
            <a:avLst/>
          </a:prstGeom>
          <a:solidFill>
            <a:srgbClr val="FFFFFF"/>
          </a:solidFill>
          <a:ln w="25400">
            <a:solidFill>
              <a:schemeClr val="bg2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/>
            <a:r>
              <a:rPr lang="fr-FR" sz="1400">
                <a:solidFill>
                  <a:schemeClr val="bg2"/>
                </a:solidFill>
                <a:latin typeface="Times New Roman" pitchFamily="18" charset="0"/>
              </a:rPr>
              <a:t>Secondaire</a:t>
            </a:r>
            <a:endParaRPr lang="fr-FR" sz="1800">
              <a:solidFill>
                <a:schemeClr val="bg2"/>
              </a:solidFill>
              <a:latin typeface="Times New Roman" pitchFamily="18" charset="0"/>
            </a:endParaRPr>
          </a:p>
        </p:txBody>
      </p:sp>
      <p:sp>
        <p:nvSpPr>
          <p:cNvPr id="22534" name="Line 21"/>
          <p:cNvSpPr>
            <a:spLocks noChangeShapeType="1"/>
          </p:cNvSpPr>
          <p:nvPr/>
        </p:nvSpPr>
        <p:spPr bwMode="auto">
          <a:xfrm flipV="1">
            <a:off x="6096000" y="2895600"/>
            <a:ext cx="1981200" cy="0"/>
          </a:xfrm>
          <a:prstGeom prst="line">
            <a:avLst/>
          </a:prstGeom>
          <a:noFill/>
          <a:ln w="25400">
            <a:solidFill>
              <a:srgbClr val="FFFFFF"/>
            </a:solidFill>
            <a:round/>
            <a:headEnd type="triangle" w="sm" len="sm"/>
            <a:tailEnd type="none" w="sm" len="sm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2535" name="Line 22"/>
          <p:cNvSpPr>
            <a:spLocks noChangeShapeType="1"/>
          </p:cNvSpPr>
          <p:nvPr/>
        </p:nvSpPr>
        <p:spPr bwMode="auto">
          <a:xfrm flipV="1">
            <a:off x="6705600" y="2901950"/>
            <a:ext cx="0" cy="381000"/>
          </a:xfrm>
          <a:prstGeom prst="line">
            <a:avLst/>
          </a:prstGeom>
          <a:noFill/>
          <a:ln w="25400">
            <a:solidFill>
              <a:srgbClr val="FFFFFF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2536" name="Rectangle 23"/>
          <p:cNvSpPr>
            <a:spLocks noChangeArrowheads="1"/>
          </p:cNvSpPr>
          <p:nvPr/>
        </p:nvSpPr>
        <p:spPr bwMode="auto">
          <a:xfrm>
            <a:off x="7391400" y="3282950"/>
            <a:ext cx="914400" cy="381000"/>
          </a:xfrm>
          <a:prstGeom prst="rect">
            <a:avLst/>
          </a:prstGeom>
          <a:solidFill>
            <a:srgbClr val="FFFFFF"/>
          </a:solidFill>
          <a:ln w="25400">
            <a:solidFill>
              <a:schemeClr val="bg2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/>
            <a:r>
              <a:rPr lang="fr-FR" sz="1400">
                <a:solidFill>
                  <a:schemeClr val="bg2"/>
                </a:solidFill>
                <a:latin typeface="Times New Roman" pitchFamily="18" charset="0"/>
              </a:rPr>
              <a:t>Secondaire</a:t>
            </a:r>
          </a:p>
        </p:txBody>
      </p:sp>
      <p:sp>
        <p:nvSpPr>
          <p:cNvPr id="22537" name="Line 24"/>
          <p:cNvSpPr>
            <a:spLocks noChangeShapeType="1"/>
          </p:cNvSpPr>
          <p:nvPr/>
        </p:nvSpPr>
        <p:spPr bwMode="auto">
          <a:xfrm flipV="1">
            <a:off x="7772400" y="2901950"/>
            <a:ext cx="0" cy="381000"/>
          </a:xfrm>
          <a:prstGeom prst="line">
            <a:avLst/>
          </a:prstGeom>
          <a:noFill/>
          <a:ln w="25400">
            <a:solidFill>
              <a:srgbClr val="FFFFFF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2538" name="Text Box 29"/>
          <p:cNvSpPr txBox="1">
            <a:spLocks noChangeArrowheads="1"/>
          </p:cNvSpPr>
          <p:nvPr/>
        </p:nvSpPr>
        <p:spPr bwMode="auto">
          <a:xfrm>
            <a:off x="7086600" y="2590800"/>
            <a:ext cx="1042988" cy="3048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r>
              <a:rPr lang="fr-FR" sz="1400">
                <a:solidFill>
                  <a:srgbClr val="FFFFFF"/>
                </a:solidFill>
                <a:latin typeface="Times New Roman" pitchFamily="18" charset="0"/>
              </a:rPr>
              <a:t>Half-duplex</a:t>
            </a:r>
          </a:p>
        </p:txBody>
      </p:sp>
      <p:sp>
        <p:nvSpPr>
          <p:cNvPr id="22539" name="Rectangle 30"/>
          <p:cNvSpPr>
            <a:spLocks noChangeArrowheads="1"/>
          </p:cNvSpPr>
          <p:nvPr/>
        </p:nvSpPr>
        <p:spPr bwMode="auto">
          <a:xfrm>
            <a:off x="5943600" y="5665788"/>
            <a:ext cx="838200" cy="354012"/>
          </a:xfrm>
          <a:prstGeom prst="rect">
            <a:avLst/>
          </a:prstGeom>
          <a:solidFill>
            <a:srgbClr val="FFFFFF"/>
          </a:solidFill>
          <a:ln w="25400">
            <a:solidFill>
              <a:schemeClr val="bg2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/>
            <a:r>
              <a:rPr lang="fr-FR" sz="1400">
                <a:solidFill>
                  <a:schemeClr val="bg2"/>
                </a:solidFill>
                <a:latin typeface="Times New Roman" pitchFamily="18" charset="0"/>
              </a:rPr>
              <a:t>Prim/Sec</a:t>
            </a:r>
          </a:p>
        </p:txBody>
      </p:sp>
      <p:sp>
        <p:nvSpPr>
          <p:cNvPr id="22540" name="Rectangle 31"/>
          <p:cNvSpPr>
            <a:spLocks noChangeArrowheads="1"/>
          </p:cNvSpPr>
          <p:nvPr/>
        </p:nvSpPr>
        <p:spPr bwMode="auto">
          <a:xfrm>
            <a:off x="8229600" y="5665788"/>
            <a:ext cx="762000" cy="354012"/>
          </a:xfrm>
          <a:prstGeom prst="rect">
            <a:avLst/>
          </a:prstGeom>
          <a:solidFill>
            <a:srgbClr val="FFFFFF"/>
          </a:solidFill>
          <a:ln w="25400">
            <a:solidFill>
              <a:schemeClr val="bg2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/>
            <a:r>
              <a:rPr lang="fr-FR" sz="1400">
                <a:solidFill>
                  <a:schemeClr val="bg2"/>
                </a:solidFill>
                <a:latin typeface="Times New Roman" pitchFamily="18" charset="0"/>
              </a:rPr>
              <a:t>Prim/Sec</a:t>
            </a:r>
          </a:p>
        </p:txBody>
      </p:sp>
      <p:sp>
        <p:nvSpPr>
          <p:cNvPr id="22541" name="Text Box 33"/>
          <p:cNvSpPr txBox="1">
            <a:spLocks noChangeArrowheads="1"/>
          </p:cNvSpPr>
          <p:nvPr/>
        </p:nvSpPr>
        <p:spPr bwMode="auto">
          <a:xfrm>
            <a:off x="7064375" y="5562600"/>
            <a:ext cx="1012825" cy="3048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r>
              <a:rPr lang="fr-FR" sz="1400">
                <a:solidFill>
                  <a:srgbClr val="FFFFFF"/>
                </a:solidFill>
                <a:latin typeface="Times New Roman" pitchFamily="18" charset="0"/>
              </a:rPr>
              <a:t>Full-duplex</a:t>
            </a:r>
          </a:p>
        </p:txBody>
      </p:sp>
      <p:sp>
        <p:nvSpPr>
          <p:cNvPr id="22542" name="Rectangle 34"/>
          <p:cNvSpPr>
            <a:spLocks noChangeArrowheads="1"/>
          </p:cNvSpPr>
          <p:nvPr/>
        </p:nvSpPr>
        <p:spPr bwMode="auto">
          <a:xfrm>
            <a:off x="5715000" y="4241800"/>
            <a:ext cx="838200" cy="381000"/>
          </a:xfrm>
          <a:prstGeom prst="rect">
            <a:avLst/>
          </a:prstGeom>
          <a:solidFill>
            <a:srgbClr val="FFFFFF"/>
          </a:solidFill>
          <a:ln w="25400">
            <a:solidFill>
              <a:schemeClr val="bg2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/>
            <a:r>
              <a:rPr lang="fr-FR" sz="1400">
                <a:solidFill>
                  <a:schemeClr val="bg2"/>
                </a:solidFill>
                <a:latin typeface="Times New Roman" pitchFamily="18" charset="0"/>
              </a:rPr>
              <a:t>Primaire</a:t>
            </a:r>
          </a:p>
        </p:txBody>
      </p:sp>
      <p:sp>
        <p:nvSpPr>
          <p:cNvPr id="22543" name="Rectangle 35"/>
          <p:cNvSpPr>
            <a:spLocks noChangeArrowheads="1"/>
          </p:cNvSpPr>
          <p:nvPr/>
        </p:nvSpPr>
        <p:spPr bwMode="auto">
          <a:xfrm>
            <a:off x="8001000" y="4241800"/>
            <a:ext cx="914400" cy="381000"/>
          </a:xfrm>
          <a:prstGeom prst="rect">
            <a:avLst/>
          </a:prstGeom>
          <a:solidFill>
            <a:srgbClr val="FFFFFF"/>
          </a:solidFill>
          <a:ln w="25400">
            <a:solidFill>
              <a:schemeClr val="bg2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/>
            <a:r>
              <a:rPr lang="fr-FR" sz="1400">
                <a:solidFill>
                  <a:schemeClr val="bg2"/>
                </a:solidFill>
                <a:latin typeface="Times New Roman" pitchFamily="18" charset="0"/>
              </a:rPr>
              <a:t>Secondaire</a:t>
            </a:r>
          </a:p>
        </p:txBody>
      </p:sp>
      <p:sp>
        <p:nvSpPr>
          <p:cNvPr id="22544" name="Line 36"/>
          <p:cNvSpPr>
            <a:spLocks noChangeShapeType="1"/>
          </p:cNvSpPr>
          <p:nvPr/>
        </p:nvSpPr>
        <p:spPr bwMode="auto">
          <a:xfrm>
            <a:off x="6553200" y="4470400"/>
            <a:ext cx="1447800" cy="0"/>
          </a:xfrm>
          <a:prstGeom prst="line">
            <a:avLst/>
          </a:prstGeom>
          <a:noFill/>
          <a:ln w="25400">
            <a:solidFill>
              <a:srgbClr val="FFFFFF"/>
            </a:solidFill>
            <a:round/>
            <a:headEnd type="triangle" w="sm" len="sm"/>
            <a:tailEnd type="triangle" w="sm" len="sm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2545" name="Text Box 37"/>
          <p:cNvSpPr txBox="1">
            <a:spLocks noChangeArrowheads="1"/>
          </p:cNvSpPr>
          <p:nvPr/>
        </p:nvSpPr>
        <p:spPr bwMode="auto">
          <a:xfrm>
            <a:off x="6759575" y="4191000"/>
            <a:ext cx="1012825" cy="3048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r>
              <a:rPr lang="fr-FR" sz="1400">
                <a:solidFill>
                  <a:srgbClr val="FFFFFF"/>
                </a:solidFill>
                <a:latin typeface="Times New Roman" pitchFamily="18" charset="0"/>
              </a:rPr>
              <a:t>Full-duplex</a:t>
            </a:r>
          </a:p>
        </p:txBody>
      </p:sp>
      <p:sp>
        <p:nvSpPr>
          <p:cNvPr id="22546" name="Line 38"/>
          <p:cNvSpPr>
            <a:spLocks noChangeShapeType="1"/>
          </p:cNvSpPr>
          <p:nvPr/>
        </p:nvSpPr>
        <p:spPr bwMode="auto">
          <a:xfrm>
            <a:off x="6781800" y="5845175"/>
            <a:ext cx="1447800" cy="0"/>
          </a:xfrm>
          <a:prstGeom prst="line">
            <a:avLst/>
          </a:prstGeom>
          <a:noFill/>
          <a:ln w="25400">
            <a:solidFill>
              <a:srgbClr val="FFFFFF"/>
            </a:solidFill>
            <a:round/>
            <a:headEnd type="triangle" w="sm" len="sm"/>
            <a:tailEnd type="triangle" w="sm" len="sm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2547" name="Line 41"/>
          <p:cNvSpPr>
            <a:spLocks noChangeShapeType="1"/>
          </p:cNvSpPr>
          <p:nvPr/>
        </p:nvSpPr>
        <p:spPr bwMode="auto">
          <a:xfrm flipV="1">
            <a:off x="6248400" y="2895600"/>
            <a:ext cx="2057400" cy="6350"/>
          </a:xfrm>
          <a:prstGeom prst="line">
            <a:avLst/>
          </a:prstGeom>
          <a:noFill/>
          <a:ln w="25400" cap="rnd">
            <a:solidFill>
              <a:srgbClr val="FFFFFF"/>
            </a:solidFill>
            <a:prstDash val="sysDot"/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2548" name="AutoShape 43"/>
          <p:cNvSpPr>
            <a:spLocks/>
          </p:cNvSpPr>
          <p:nvPr/>
        </p:nvSpPr>
        <p:spPr bwMode="auto">
          <a:xfrm>
            <a:off x="4800600" y="2743200"/>
            <a:ext cx="152400" cy="914400"/>
          </a:xfrm>
          <a:prstGeom prst="rightBrace">
            <a:avLst>
              <a:gd name="adj1" fmla="val 50000"/>
              <a:gd name="adj2" fmla="val 50000"/>
            </a:avLst>
          </a:prstGeom>
          <a:noFill/>
          <a:ln w="12700">
            <a:solidFill>
              <a:srgbClr val="FFFFFF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2549" name="AutoShape 44"/>
          <p:cNvSpPr>
            <a:spLocks/>
          </p:cNvSpPr>
          <p:nvPr/>
        </p:nvSpPr>
        <p:spPr bwMode="auto">
          <a:xfrm>
            <a:off x="5410200" y="3886200"/>
            <a:ext cx="152400" cy="1066800"/>
          </a:xfrm>
          <a:prstGeom prst="rightBrace">
            <a:avLst>
              <a:gd name="adj1" fmla="val 58333"/>
              <a:gd name="adj2" fmla="val 50000"/>
            </a:avLst>
          </a:prstGeom>
          <a:noFill/>
          <a:ln w="12700">
            <a:solidFill>
              <a:srgbClr val="FFFFFF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2550" name="AutoShape 45"/>
          <p:cNvSpPr>
            <a:spLocks/>
          </p:cNvSpPr>
          <p:nvPr/>
        </p:nvSpPr>
        <p:spPr bwMode="auto">
          <a:xfrm>
            <a:off x="5410200" y="5334000"/>
            <a:ext cx="152400" cy="1066800"/>
          </a:xfrm>
          <a:prstGeom prst="rightBrace">
            <a:avLst>
              <a:gd name="adj1" fmla="val 58333"/>
              <a:gd name="adj2" fmla="val 50000"/>
            </a:avLst>
          </a:prstGeom>
          <a:noFill/>
          <a:ln w="12700">
            <a:solidFill>
              <a:srgbClr val="FFFFFF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sz="3600" dirty="0" smtClean="0">
                <a:solidFill>
                  <a:schemeClr val="tx2">
                    <a:satMod val="200000"/>
                  </a:schemeClr>
                </a:solidFill>
              </a:rPr>
              <a:t>La trame HDLC « générique »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>
          <a:xfrm>
            <a:off x="500063" y="1784350"/>
            <a:ext cx="8358187" cy="4572000"/>
          </a:xfrm>
        </p:spPr>
        <p:txBody>
          <a:bodyPr/>
          <a:lstStyle/>
          <a:p>
            <a:pPr eaLnBrk="1" hangingPunct="1"/>
            <a:r>
              <a:rPr lang="fr-FR" sz="2000" smtClean="0"/>
              <a:t>T(1bit)  : type de trame </a:t>
            </a:r>
          </a:p>
          <a:p>
            <a:pPr eaLnBrk="1" hangingPunct="1"/>
            <a:r>
              <a:rPr lang="fr-FR" sz="2000" smtClean="0"/>
              <a:t>N(S) et N(R) (6bits) Numéro de trame émises et reçues</a:t>
            </a:r>
          </a:p>
          <a:p>
            <a:pPr eaLnBrk="1" hangingPunct="1"/>
            <a:r>
              <a:rPr lang="fr-FR" sz="2000" smtClean="0"/>
              <a:t>P/F(1bit): Demande de réponse immédiate à la suite d’envoi d’une trame</a:t>
            </a:r>
          </a:p>
        </p:txBody>
      </p:sp>
      <p:sp>
        <p:nvSpPr>
          <p:cNvPr id="23556" name="Text Box 5"/>
          <p:cNvSpPr txBox="1">
            <a:spLocks noChangeArrowheads="1"/>
          </p:cNvSpPr>
          <p:nvPr/>
        </p:nvSpPr>
        <p:spPr bwMode="auto">
          <a:xfrm>
            <a:off x="4284663" y="3421063"/>
            <a:ext cx="1990725" cy="398462"/>
          </a:xfrm>
          <a:prstGeom prst="rect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fr-FR" sz="1400" i="1">
                <a:solidFill>
                  <a:schemeClr val="bg2"/>
                </a:solidFill>
                <a:latin typeface="Times New Roman" pitchFamily="18" charset="0"/>
              </a:rPr>
              <a:t>Information</a:t>
            </a:r>
            <a:endParaRPr lang="fr-FR" sz="1000" i="1">
              <a:latin typeface="Times New Roman" pitchFamily="18" charset="0"/>
            </a:endParaRPr>
          </a:p>
        </p:txBody>
      </p:sp>
      <p:sp>
        <p:nvSpPr>
          <p:cNvPr id="23557" name="Text Box 6"/>
          <p:cNvSpPr txBox="1">
            <a:spLocks noChangeArrowheads="1"/>
          </p:cNvSpPr>
          <p:nvPr/>
        </p:nvSpPr>
        <p:spPr bwMode="auto">
          <a:xfrm>
            <a:off x="6276975" y="3421063"/>
            <a:ext cx="914400" cy="398462"/>
          </a:xfrm>
          <a:prstGeom prst="rect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fr-FR" sz="1400">
                <a:solidFill>
                  <a:srgbClr val="000000"/>
                </a:solidFill>
                <a:latin typeface="Times New Roman" pitchFamily="18" charset="0"/>
              </a:rPr>
              <a:t>FCS</a:t>
            </a:r>
          </a:p>
        </p:txBody>
      </p:sp>
      <p:sp>
        <p:nvSpPr>
          <p:cNvPr id="23558" name="Text Box 7"/>
          <p:cNvSpPr txBox="1">
            <a:spLocks noChangeArrowheads="1"/>
          </p:cNvSpPr>
          <p:nvPr/>
        </p:nvSpPr>
        <p:spPr bwMode="auto">
          <a:xfrm>
            <a:off x="3370263" y="3421063"/>
            <a:ext cx="914400" cy="398462"/>
          </a:xfrm>
          <a:prstGeom prst="rect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fr-FR" sz="1400" i="1">
                <a:solidFill>
                  <a:schemeClr val="bg2"/>
                </a:solidFill>
                <a:latin typeface="Times New Roman" pitchFamily="18" charset="0"/>
              </a:rPr>
              <a:t>Contrôle</a:t>
            </a:r>
          </a:p>
        </p:txBody>
      </p:sp>
      <p:sp>
        <p:nvSpPr>
          <p:cNvPr id="23559" name="Text Box 8"/>
          <p:cNvSpPr txBox="1">
            <a:spLocks noChangeArrowheads="1"/>
          </p:cNvSpPr>
          <p:nvPr/>
        </p:nvSpPr>
        <p:spPr bwMode="auto">
          <a:xfrm>
            <a:off x="2465388" y="3421063"/>
            <a:ext cx="914400" cy="398462"/>
          </a:xfrm>
          <a:prstGeom prst="rect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fr-FR" sz="1400" i="1">
                <a:solidFill>
                  <a:schemeClr val="bg2"/>
                </a:solidFill>
                <a:latin typeface="Times New Roman" pitchFamily="18" charset="0"/>
              </a:rPr>
              <a:t>Adresse</a:t>
            </a:r>
          </a:p>
        </p:txBody>
      </p:sp>
      <p:sp>
        <p:nvSpPr>
          <p:cNvPr id="23560" name="Text Box 9"/>
          <p:cNvSpPr txBox="1">
            <a:spLocks noChangeArrowheads="1"/>
          </p:cNvSpPr>
          <p:nvPr/>
        </p:nvSpPr>
        <p:spPr bwMode="auto">
          <a:xfrm>
            <a:off x="1524000" y="3421063"/>
            <a:ext cx="946150" cy="398462"/>
          </a:xfrm>
          <a:prstGeom prst="rect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fr-FR" sz="1400" i="1">
                <a:solidFill>
                  <a:schemeClr val="bg2"/>
                </a:solidFill>
                <a:latin typeface="Times New Roman" pitchFamily="18" charset="0"/>
              </a:rPr>
              <a:t>Flag</a:t>
            </a:r>
            <a:endParaRPr lang="fr-FR" sz="1400" i="1">
              <a:latin typeface="Times New Roman" pitchFamily="18" charset="0"/>
            </a:endParaRPr>
          </a:p>
        </p:txBody>
      </p:sp>
      <p:sp>
        <p:nvSpPr>
          <p:cNvPr id="23561" name="Text Box 10"/>
          <p:cNvSpPr txBox="1">
            <a:spLocks noChangeArrowheads="1"/>
          </p:cNvSpPr>
          <p:nvPr/>
        </p:nvSpPr>
        <p:spPr bwMode="auto">
          <a:xfrm>
            <a:off x="7192963" y="3421063"/>
            <a:ext cx="914400" cy="398462"/>
          </a:xfrm>
          <a:prstGeom prst="rect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fr-FR" sz="1400">
                <a:solidFill>
                  <a:srgbClr val="000000"/>
                </a:solidFill>
                <a:latin typeface="Times New Roman" pitchFamily="18" charset="0"/>
              </a:rPr>
              <a:t>Flag</a:t>
            </a:r>
          </a:p>
        </p:txBody>
      </p:sp>
      <p:sp>
        <p:nvSpPr>
          <p:cNvPr id="23562" name="Text Box 11"/>
          <p:cNvSpPr txBox="1">
            <a:spLocks noChangeArrowheads="1"/>
          </p:cNvSpPr>
          <p:nvPr/>
        </p:nvSpPr>
        <p:spPr bwMode="auto">
          <a:xfrm>
            <a:off x="1646238" y="3205163"/>
            <a:ext cx="696912" cy="255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fr-FR" sz="1000">
                <a:solidFill>
                  <a:srgbClr val="FFFFFF"/>
                </a:solidFill>
                <a:latin typeface="Times New Roman" pitchFamily="18" charset="0"/>
              </a:rPr>
              <a:t>8 bits</a:t>
            </a:r>
          </a:p>
        </p:txBody>
      </p:sp>
      <p:sp>
        <p:nvSpPr>
          <p:cNvPr id="23563" name="Text Box 12"/>
          <p:cNvSpPr txBox="1">
            <a:spLocks noChangeArrowheads="1"/>
          </p:cNvSpPr>
          <p:nvPr/>
        </p:nvSpPr>
        <p:spPr bwMode="auto">
          <a:xfrm>
            <a:off x="2514600" y="3206750"/>
            <a:ext cx="696913" cy="25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fr-FR" sz="1000">
                <a:solidFill>
                  <a:srgbClr val="FFFFFF"/>
                </a:solidFill>
                <a:latin typeface="Times New Roman" pitchFamily="18" charset="0"/>
              </a:rPr>
              <a:t>8 bits</a:t>
            </a:r>
          </a:p>
        </p:txBody>
      </p:sp>
      <p:sp>
        <p:nvSpPr>
          <p:cNvPr id="23564" name="Text Box 13"/>
          <p:cNvSpPr txBox="1">
            <a:spLocks noChangeArrowheads="1"/>
          </p:cNvSpPr>
          <p:nvPr/>
        </p:nvSpPr>
        <p:spPr bwMode="auto">
          <a:xfrm>
            <a:off x="3419475" y="3205163"/>
            <a:ext cx="696913" cy="255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fr-FR" sz="1000">
                <a:solidFill>
                  <a:srgbClr val="FFFFFF"/>
                </a:solidFill>
                <a:latin typeface="Times New Roman" pitchFamily="18" charset="0"/>
              </a:rPr>
              <a:t>8 bits</a:t>
            </a:r>
          </a:p>
        </p:txBody>
      </p:sp>
      <p:sp>
        <p:nvSpPr>
          <p:cNvPr id="23565" name="Text Box 14"/>
          <p:cNvSpPr txBox="1">
            <a:spLocks noChangeArrowheads="1"/>
          </p:cNvSpPr>
          <p:nvPr/>
        </p:nvSpPr>
        <p:spPr bwMode="auto">
          <a:xfrm>
            <a:off x="6315075" y="3205163"/>
            <a:ext cx="804863" cy="255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fr-FR" sz="1000">
                <a:solidFill>
                  <a:srgbClr val="FFFFFF"/>
                </a:solidFill>
                <a:latin typeface="Times New Roman" pitchFamily="18" charset="0"/>
              </a:rPr>
              <a:t>16/32 bits</a:t>
            </a:r>
          </a:p>
        </p:txBody>
      </p:sp>
      <p:sp>
        <p:nvSpPr>
          <p:cNvPr id="23566" name="Text Box 15"/>
          <p:cNvSpPr txBox="1">
            <a:spLocks noChangeArrowheads="1"/>
          </p:cNvSpPr>
          <p:nvPr/>
        </p:nvSpPr>
        <p:spPr bwMode="auto">
          <a:xfrm>
            <a:off x="7291388" y="3205163"/>
            <a:ext cx="698500" cy="255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fr-FR" sz="1000">
                <a:solidFill>
                  <a:srgbClr val="FFFFFF"/>
                </a:solidFill>
                <a:latin typeface="Times New Roman" pitchFamily="18" charset="0"/>
              </a:rPr>
              <a:t>8 bits</a:t>
            </a:r>
          </a:p>
        </p:txBody>
      </p:sp>
      <p:sp>
        <p:nvSpPr>
          <p:cNvPr id="23567" name="Text Box 16"/>
          <p:cNvSpPr txBox="1">
            <a:spLocks noChangeArrowheads="1"/>
          </p:cNvSpPr>
          <p:nvPr/>
        </p:nvSpPr>
        <p:spPr bwMode="auto">
          <a:xfrm>
            <a:off x="2800350" y="4325938"/>
            <a:ext cx="1012825" cy="398462"/>
          </a:xfrm>
          <a:prstGeom prst="rect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fr-FR" sz="1400" i="1">
                <a:solidFill>
                  <a:schemeClr val="bg2"/>
                </a:solidFill>
                <a:latin typeface="Times New Roman" pitchFamily="18" charset="0"/>
              </a:rPr>
              <a:t>N(S)</a:t>
            </a:r>
          </a:p>
        </p:txBody>
      </p:sp>
      <p:sp>
        <p:nvSpPr>
          <p:cNvPr id="23568" name="Text Box 17"/>
          <p:cNvSpPr txBox="1">
            <a:spLocks noChangeArrowheads="1"/>
          </p:cNvSpPr>
          <p:nvPr/>
        </p:nvSpPr>
        <p:spPr bwMode="auto">
          <a:xfrm>
            <a:off x="2401888" y="4325938"/>
            <a:ext cx="398462" cy="398462"/>
          </a:xfrm>
          <a:prstGeom prst="rect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fr-FR" sz="1400" i="1">
                <a:solidFill>
                  <a:schemeClr val="bg2"/>
                </a:solidFill>
                <a:latin typeface="Times New Roman" pitchFamily="18" charset="0"/>
              </a:rPr>
              <a:t>0</a:t>
            </a:r>
          </a:p>
        </p:txBody>
      </p:sp>
      <p:sp>
        <p:nvSpPr>
          <p:cNvPr id="23569" name="Text Box 18"/>
          <p:cNvSpPr txBox="1">
            <a:spLocks noChangeArrowheads="1"/>
          </p:cNvSpPr>
          <p:nvPr/>
        </p:nvSpPr>
        <p:spPr bwMode="auto">
          <a:xfrm>
            <a:off x="3813175" y="4325938"/>
            <a:ext cx="500063" cy="398462"/>
          </a:xfrm>
          <a:prstGeom prst="rect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fr-FR" sz="1400" i="1">
                <a:solidFill>
                  <a:schemeClr val="bg2"/>
                </a:solidFill>
                <a:latin typeface="Times New Roman" pitchFamily="18" charset="0"/>
              </a:rPr>
              <a:t>P/F</a:t>
            </a:r>
          </a:p>
        </p:txBody>
      </p:sp>
      <p:sp>
        <p:nvSpPr>
          <p:cNvPr id="23570" name="Text Box 19"/>
          <p:cNvSpPr txBox="1">
            <a:spLocks noChangeArrowheads="1"/>
          </p:cNvSpPr>
          <p:nvPr/>
        </p:nvSpPr>
        <p:spPr bwMode="auto">
          <a:xfrm>
            <a:off x="4313238" y="4325938"/>
            <a:ext cx="904875" cy="398462"/>
          </a:xfrm>
          <a:prstGeom prst="rect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fr-FR" sz="1400" i="1">
                <a:solidFill>
                  <a:schemeClr val="bg2"/>
                </a:solidFill>
                <a:latin typeface="Times New Roman" pitchFamily="18" charset="0"/>
              </a:rPr>
              <a:t>N(R)</a:t>
            </a:r>
          </a:p>
        </p:txBody>
      </p:sp>
      <p:sp>
        <p:nvSpPr>
          <p:cNvPr id="23571" name="Line 20"/>
          <p:cNvSpPr>
            <a:spLocks noChangeShapeType="1"/>
          </p:cNvSpPr>
          <p:nvPr/>
        </p:nvSpPr>
        <p:spPr bwMode="auto">
          <a:xfrm flipH="1">
            <a:off x="2401888" y="3819525"/>
            <a:ext cx="977900" cy="506413"/>
          </a:xfrm>
          <a:prstGeom prst="line">
            <a:avLst/>
          </a:prstGeom>
          <a:noFill/>
          <a:ln w="9525">
            <a:solidFill>
              <a:srgbClr val="FFFFFF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fr-FR"/>
          </a:p>
        </p:txBody>
      </p:sp>
      <p:sp>
        <p:nvSpPr>
          <p:cNvPr id="23572" name="Line 21"/>
          <p:cNvSpPr>
            <a:spLocks noChangeShapeType="1"/>
          </p:cNvSpPr>
          <p:nvPr/>
        </p:nvSpPr>
        <p:spPr bwMode="auto">
          <a:xfrm>
            <a:off x="4284663" y="3819525"/>
            <a:ext cx="939800" cy="506413"/>
          </a:xfrm>
          <a:prstGeom prst="line">
            <a:avLst/>
          </a:prstGeom>
          <a:noFill/>
          <a:ln w="9525">
            <a:solidFill>
              <a:srgbClr val="FFFFFF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fr-FR"/>
          </a:p>
        </p:txBody>
      </p:sp>
      <p:sp>
        <p:nvSpPr>
          <p:cNvPr id="23573" name="Text Box 22"/>
          <p:cNvSpPr txBox="1">
            <a:spLocks noChangeArrowheads="1"/>
          </p:cNvSpPr>
          <p:nvPr/>
        </p:nvSpPr>
        <p:spPr bwMode="auto">
          <a:xfrm>
            <a:off x="5305425" y="4398963"/>
            <a:ext cx="2847975" cy="255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fr-FR" sz="1400">
                <a:solidFill>
                  <a:srgbClr val="FFFFFF"/>
                </a:solidFill>
                <a:latin typeface="Times New Roman" pitchFamily="18" charset="0"/>
              </a:rPr>
              <a:t>Trame d’information (données)</a:t>
            </a:r>
          </a:p>
        </p:txBody>
      </p:sp>
      <p:sp>
        <p:nvSpPr>
          <p:cNvPr id="23574" name="Text Box 23"/>
          <p:cNvSpPr txBox="1">
            <a:spLocks noChangeArrowheads="1"/>
          </p:cNvSpPr>
          <p:nvPr/>
        </p:nvSpPr>
        <p:spPr bwMode="auto">
          <a:xfrm>
            <a:off x="3198813" y="5049838"/>
            <a:ext cx="614362" cy="398462"/>
          </a:xfrm>
          <a:prstGeom prst="rect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fr-FR" sz="1400" i="1">
                <a:solidFill>
                  <a:schemeClr val="bg2"/>
                </a:solidFill>
                <a:latin typeface="Times New Roman" pitchFamily="18" charset="0"/>
              </a:rPr>
              <a:t>N(S)</a:t>
            </a:r>
          </a:p>
        </p:txBody>
      </p:sp>
      <p:sp>
        <p:nvSpPr>
          <p:cNvPr id="23575" name="Text Box 24"/>
          <p:cNvSpPr txBox="1">
            <a:spLocks noChangeArrowheads="1"/>
          </p:cNvSpPr>
          <p:nvPr/>
        </p:nvSpPr>
        <p:spPr bwMode="auto">
          <a:xfrm>
            <a:off x="2401888" y="5049838"/>
            <a:ext cx="398462" cy="398462"/>
          </a:xfrm>
          <a:prstGeom prst="rect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fr-FR" sz="1400" i="1">
                <a:solidFill>
                  <a:schemeClr val="bg2"/>
                </a:solidFill>
                <a:latin typeface="Times New Roman" pitchFamily="18" charset="0"/>
              </a:rPr>
              <a:t>1</a:t>
            </a:r>
          </a:p>
        </p:txBody>
      </p:sp>
      <p:sp>
        <p:nvSpPr>
          <p:cNvPr id="23576" name="Text Box 25"/>
          <p:cNvSpPr txBox="1">
            <a:spLocks noChangeArrowheads="1"/>
          </p:cNvSpPr>
          <p:nvPr/>
        </p:nvSpPr>
        <p:spPr bwMode="auto">
          <a:xfrm>
            <a:off x="3813175" y="5049838"/>
            <a:ext cx="500063" cy="398462"/>
          </a:xfrm>
          <a:prstGeom prst="rect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fr-FR" sz="1400" i="1">
                <a:solidFill>
                  <a:schemeClr val="bg2"/>
                </a:solidFill>
                <a:latin typeface="Times New Roman" pitchFamily="18" charset="0"/>
              </a:rPr>
              <a:t>P/F</a:t>
            </a:r>
          </a:p>
        </p:txBody>
      </p:sp>
      <p:sp>
        <p:nvSpPr>
          <p:cNvPr id="23577" name="Text Box 26"/>
          <p:cNvSpPr txBox="1">
            <a:spLocks noChangeArrowheads="1"/>
          </p:cNvSpPr>
          <p:nvPr/>
        </p:nvSpPr>
        <p:spPr bwMode="auto">
          <a:xfrm>
            <a:off x="4313238" y="5049838"/>
            <a:ext cx="904875" cy="398462"/>
          </a:xfrm>
          <a:prstGeom prst="rect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fr-FR" sz="1400" i="1">
                <a:solidFill>
                  <a:schemeClr val="bg2"/>
                </a:solidFill>
                <a:latin typeface="Times New Roman" pitchFamily="18" charset="0"/>
              </a:rPr>
              <a:t>N(R)</a:t>
            </a:r>
          </a:p>
        </p:txBody>
      </p:sp>
      <p:sp>
        <p:nvSpPr>
          <p:cNvPr id="23578" name="Text Box 27"/>
          <p:cNvSpPr txBox="1">
            <a:spLocks noChangeArrowheads="1"/>
          </p:cNvSpPr>
          <p:nvPr/>
        </p:nvSpPr>
        <p:spPr bwMode="auto">
          <a:xfrm>
            <a:off x="2800350" y="5049838"/>
            <a:ext cx="398463" cy="398462"/>
          </a:xfrm>
          <a:prstGeom prst="rect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fr-FR" sz="1400" i="1">
                <a:solidFill>
                  <a:schemeClr val="bg2"/>
                </a:solidFill>
                <a:latin typeface="Times New Roman" pitchFamily="18" charset="0"/>
              </a:rPr>
              <a:t>0</a:t>
            </a:r>
          </a:p>
        </p:txBody>
      </p:sp>
      <p:sp>
        <p:nvSpPr>
          <p:cNvPr id="23579" name="Text Box 28"/>
          <p:cNvSpPr txBox="1">
            <a:spLocks noChangeArrowheads="1"/>
          </p:cNvSpPr>
          <p:nvPr/>
        </p:nvSpPr>
        <p:spPr bwMode="auto">
          <a:xfrm>
            <a:off x="5305425" y="5084763"/>
            <a:ext cx="2389188" cy="255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fr-FR" sz="1400">
                <a:solidFill>
                  <a:srgbClr val="FFFFFF"/>
                </a:solidFill>
                <a:latin typeface="Times New Roman" pitchFamily="18" charset="0"/>
              </a:rPr>
              <a:t>Trame de supervision</a:t>
            </a:r>
          </a:p>
        </p:txBody>
      </p:sp>
      <p:sp>
        <p:nvSpPr>
          <p:cNvPr id="23580" name="Text Box 29"/>
          <p:cNvSpPr txBox="1">
            <a:spLocks noChangeArrowheads="1"/>
          </p:cNvSpPr>
          <p:nvPr/>
        </p:nvSpPr>
        <p:spPr bwMode="auto">
          <a:xfrm>
            <a:off x="3198813" y="5773738"/>
            <a:ext cx="614362" cy="398462"/>
          </a:xfrm>
          <a:prstGeom prst="rect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fr-FR" sz="1000">
              <a:latin typeface="Times New Roman" pitchFamily="18" charset="0"/>
            </a:endParaRPr>
          </a:p>
        </p:txBody>
      </p:sp>
      <p:sp>
        <p:nvSpPr>
          <p:cNvPr id="23581" name="Text Box 30"/>
          <p:cNvSpPr txBox="1">
            <a:spLocks noChangeArrowheads="1"/>
          </p:cNvSpPr>
          <p:nvPr/>
        </p:nvSpPr>
        <p:spPr bwMode="auto">
          <a:xfrm>
            <a:off x="2401888" y="5773738"/>
            <a:ext cx="398462" cy="398462"/>
          </a:xfrm>
          <a:prstGeom prst="rect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fr-FR" sz="1400" i="1">
                <a:solidFill>
                  <a:schemeClr val="bg2"/>
                </a:solidFill>
                <a:latin typeface="Times New Roman" pitchFamily="18" charset="0"/>
              </a:rPr>
              <a:t>1</a:t>
            </a:r>
          </a:p>
        </p:txBody>
      </p:sp>
      <p:sp>
        <p:nvSpPr>
          <p:cNvPr id="23582" name="Text Box 31"/>
          <p:cNvSpPr txBox="1">
            <a:spLocks noChangeArrowheads="1"/>
          </p:cNvSpPr>
          <p:nvPr/>
        </p:nvSpPr>
        <p:spPr bwMode="auto">
          <a:xfrm>
            <a:off x="3813175" y="5773738"/>
            <a:ext cx="500063" cy="398462"/>
          </a:xfrm>
          <a:prstGeom prst="rect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fr-FR" sz="1400" i="1">
                <a:solidFill>
                  <a:schemeClr val="bg2"/>
                </a:solidFill>
                <a:latin typeface="Times New Roman" pitchFamily="18" charset="0"/>
              </a:rPr>
              <a:t>P/F</a:t>
            </a:r>
          </a:p>
        </p:txBody>
      </p:sp>
      <p:sp>
        <p:nvSpPr>
          <p:cNvPr id="23583" name="Text Box 32"/>
          <p:cNvSpPr txBox="1">
            <a:spLocks noChangeArrowheads="1"/>
          </p:cNvSpPr>
          <p:nvPr/>
        </p:nvSpPr>
        <p:spPr bwMode="auto">
          <a:xfrm>
            <a:off x="4313238" y="5773738"/>
            <a:ext cx="904875" cy="398462"/>
          </a:xfrm>
          <a:prstGeom prst="rect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endParaRPr lang="fr-FR" sz="500" i="1">
              <a:latin typeface="Times New Roman" pitchFamily="18" charset="0"/>
            </a:endParaRPr>
          </a:p>
        </p:txBody>
      </p:sp>
      <p:sp>
        <p:nvSpPr>
          <p:cNvPr id="23584" name="Text Box 33"/>
          <p:cNvSpPr txBox="1">
            <a:spLocks noChangeArrowheads="1"/>
          </p:cNvSpPr>
          <p:nvPr/>
        </p:nvSpPr>
        <p:spPr bwMode="auto">
          <a:xfrm>
            <a:off x="2800350" y="5773738"/>
            <a:ext cx="398463" cy="398462"/>
          </a:xfrm>
          <a:prstGeom prst="rect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fr-FR" sz="1400" i="1">
                <a:solidFill>
                  <a:schemeClr val="bg2"/>
                </a:solidFill>
                <a:latin typeface="Times New Roman" pitchFamily="18" charset="0"/>
              </a:rPr>
              <a:t>1</a:t>
            </a:r>
          </a:p>
        </p:txBody>
      </p:sp>
      <p:sp>
        <p:nvSpPr>
          <p:cNvPr id="23585" name="Text Box 34"/>
          <p:cNvSpPr txBox="1">
            <a:spLocks noChangeArrowheads="1"/>
          </p:cNvSpPr>
          <p:nvPr/>
        </p:nvSpPr>
        <p:spPr bwMode="auto">
          <a:xfrm>
            <a:off x="5305425" y="5808663"/>
            <a:ext cx="2389188" cy="255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fr-FR" sz="1400">
                <a:solidFill>
                  <a:srgbClr val="FFFFFF"/>
                </a:solidFill>
                <a:latin typeface="Times New Roman" pitchFamily="18" charset="0"/>
              </a:rPr>
              <a:t>Trame non numérotée</a:t>
            </a:r>
          </a:p>
        </p:txBody>
      </p:sp>
      <p:sp>
        <p:nvSpPr>
          <p:cNvPr id="23586" name="Line 35"/>
          <p:cNvSpPr>
            <a:spLocks noChangeShapeType="1"/>
          </p:cNvSpPr>
          <p:nvPr/>
        </p:nvSpPr>
        <p:spPr bwMode="auto">
          <a:xfrm>
            <a:off x="2401888" y="4724400"/>
            <a:ext cx="0" cy="325438"/>
          </a:xfrm>
          <a:prstGeom prst="line">
            <a:avLst/>
          </a:prstGeom>
          <a:noFill/>
          <a:ln w="9525">
            <a:solidFill>
              <a:srgbClr val="FFFFFF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fr-FR"/>
          </a:p>
        </p:txBody>
      </p:sp>
      <p:sp>
        <p:nvSpPr>
          <p:cNvPr id="23587" name="Line 36"/>
          <p:cNvSpPr>
            <a:spLocks noChangeShapeType="1"/>
          </p:cNvSpPr>
          <p:nvPr/>
        </p:nvSpPr>
        <p:spPr bwMode="auto">
          <a:xfrm>
            <a:off x="5218113" y="4746625"/>
            <a:ext cx="0" cy="325438"/>
          </a:xfrm>
          <a:prstGeom prst="line">
            <a:avLst/>
          </a:prstGeom>
          <a:noFill/>
          <a:ln w="9525">
            <a:solidFill>
              <a:srgbClr val="FFFFFF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fr-FR"/>
          </a:p>
        </p:txBody>
      </p:sp>
      <p:sp>
        <p:nvSpPr>
          <p:cNvPr id="23588" name="Line 37"/>
          <p:cNvSpPr>
            <a:spLocks noChangeShapeType="1"/>
          </p:cNvSpPr>
          <p:nvPr/>
        </p:nvSpPr>
        <p:spPr bwMode="auto">
          <a:xfrm>
            <a:off x="2401888" y="5448300"/>
            <a:ext cx="0" cy="325438"/>
          </a:xfrm>
          <a:prstGeom prst="line">
            <a:avLst/>
          </a:prstGeom>
          <a:noFill/>
          <a:ln w="9525">
            <a:solidFill>
              <a:srgbClr val="FFFFFF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fr-FR"/>
          </a:p>
        </p:txBody>
      </p:sp>
      <p:sp>
        <p:nvSpPr>
          <p:cNvPr id="23589" name="Line 38"/>
          <p:cNvSpPr>
            <a:spLocks noChangeShapeType="1"/>
          </p:cNvSpPr>
          <p:nvPr/>
        </p:nvSpPr>
        <p:spPr bwMode="auto">
          <a:xfrm>
            <a:off x="5218113" y="5470525"/>
            <a:ext cx="0" cy="325438"/>
          </a:xfrm>
          <a:prstGeom prst="line">
            <a:avLst/>
          </a:prstGeom>
          <a:noFill/>
          <a:ln w="9525">
            <a:solidFill>
              <a:srgbClr val="FFFFFF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fr-FR" dirty="0" smtClean="0">
                <a:solidFill>
                  <a:schemeClr val="tx2">
                    <a:satMod val="200000"/>
                  </a:schemeClr>
                </a:solidFill>
              </a:rPr>
              <a:t>PPP (Point-to-Point Protocol)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>
          <a:xfrm>
            <a:off x="785813" y="1784350"/>
            <a:ext cx="8143875" cy="4572000"/>
          </a:xfrm>
        </p:spPr>
        <p:txBody>
          <a:bodyPr>
            <a:normAutofit fontScale="70000" lnSpcReduction="20000"/>
          </a:bodyPr>
          <a:lstStyle/>
          <a:p>
            <a:pPr marL="411480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fr-FR" dirty="0" smtClean="0"/>
              <a:t>SLIP est prédécesseur de PPP, mais trop rigide (manque de modularité).</a:t>
            </a:r>
          </a:p>
          <a:p>
            <a:pPr marL="411480" eaLnBrk="1" fontAlgn="auto" hangingPunct="1">
              <a:spcAft>
                <a:spcPts val="0"/>
              </a:spcAft>
              <a:buFontTx/>
              <a:buNone/>
              <a:defRPr/>
            </a:pPr>
            <a:endParaRPr lang="fr-FR" dirty="0" smtClean="0"/>
          </a:p>
          <a:p>
            <a:pPr marL="411480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fr-FR" u="sng" dirty="0" smtClean="0"/>
              <a:t>Objectif</a:t>
            </a:r>
            <a:r>
              <a:rPr lang="fr-FR" dirty="0" smtClean="0"/>
              <a:t> :</a:t>
            </a:r>
            <a:r>
              <a:rPr lang="fr-FR" u="sng" dirty="0" smtClean="0"/>
              <a:t> </a:t>
            </a:r>
            <a:endParaRPr lang="fr-FR" dirty="0" smtClean="0"/>
          </a:p>
          <a:p>
            <a:pPr marL="740664" lvl="1" eaLnBrk="1" fontAlgn="auto" hangingPunct="1">
              <a:spcAft>
                <a:spcPts val="0"/>
              </a:spcAft>
              <a:buFont typeface="Wingdings"/>
              <a:buChar char=""/>
              <a:defRPr/>
            </a:pPr>
            <a:r>
              <a:rPr lang="fr-FR" dirty="0" smtClean="0"/>
              <a:t>Faire transiter des paquets de données sur des liaisons point-à-point</a:t>
            </a:r>
          </a:p>
          <a:p>
            <a:pPr marL="740664" lvl="1" eaLnBrk="1" fontAlgn="auto" hangingPunct="1">
              <a:spcAft>
                <a:spcPts val="0"/>
              </a:spcAft>
              <a:buFont typeface="Wingdings"/>
              <a:buChar char=""/>
              <a:defRPr/>
            </a:pPr>
            <a:r>
              <a:rPr lang="fr-FR" dirty="0" smtClean="0"/>
              <a:t>Accéder à Internet depuis un poste isolé (via un modem)</a:t>
            </a:r>
          </a:p>
          <a:p>
            <a:pPr marL="740664" lvl="1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fr-FR" i="1" dirty="0" smtClean="0"/>
              <a:t> </a:t>
            </a:r>
            <a:endParaRPr lang="fr-FR" dirty="0" smtClean="0"/>
          </a:p>
          <a:p>
            <a:pPr marL="411480" eaLnBrk="1" fontAlgn="auto" hangingPunct="1">
              <a:spcAft>
                <a:spcPts val="0"/>
              </a:spcAft>
              <a:buFontTx/>
              <a:buNone/>
              <a:defRPr/>
            </a:pPr>
            <a:endParaRPr lang="fr-FR" dirty="0" smtClean="0"/>
          </a:p>
          <a:p>
            <a:pPr marL="411480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fr-FR" u="sng" dirty="0" smtClean="0"/>
              <a:t>Caractéristiques</a:t>
            </a:r>
            <a:r>
              <a:rPr lang="fr-FR" dirty="0" smtClean="0"/>
              <a:t> :</a:t>
            </a:r>
            <a:endParaRPr lang="fr-FR" u="sng" dirty="0" smtClean="0"/>
          </a:p>
          <a:p>
            <a:pPr marL="740664" lvl="1" eaLnBrk="1" fontAlgn="auto" hangingPunct="1">
              <a:spcAft>
                <a:spcPts val="0"/>
              </a:spcAft>
              <a:buFont typeface="Wingdings"/>
              <a:buChar char=""/>
              <a:defRPr/>
            </a:pPr>
            <a:r>
              <a:rPr lang="fr-FR" dirty="0" smtClean="0"/>
              <a:t>Communication bidirectionnelle et garde l’ordre des paquets</a:t>
            </a:r>
          </a:p>
          <a:p>
            <a:pPr marL="740664" lvl="1" eaLnBrk="1" fontAlgn="auto" hangingPunct="1">
              <a:spcAft>
                <a:spcPts val="0"/>
              </a:spcAft>
              <a:buFont typeface="Wingdings"/>
              <a:buChar char=""/>
              <a:defRPr/>
            </a:pPr>
            <a:r>
              <a:rPr lang="fr-FR" dirty="0" smtClean="0"/>
              <a:t>Supporte divers protocoles de niveau réseau (IP,IPX,…)</a:t>
            </a:r>
          </a:p>
          <a:p>
            <a:pPr marL="740664" lvl="1" eaLnBrk="1" fontAlgn="auto" hangingPunct="1">
              <a:spcAft>
                <a:spcPts val="0"/>
              </a:spcAft>
              <a:buFont typeface="Wingdings"/>
              <a:buChar char=""/>
              <a:defRPr/>
            </a:pPr>
            <a:r>
              <a:rPr lang="fr-FR" dirty="0" smtClean="0"/>
              <a:t>Contrôle d’accès via des procédures d’authentifications</a:t>
            </a:r>
          </a:p>
          <a:p>
            <a:pPr marL="740664" lvl="1" eaLnBrk="1" fontAlgn="auto" hangingPunct="1">
              <a:spcAft>
                <a:spcPts val="0"/>
              </a:spcAft>
              <a:buFont typeface="Wingdings"/>
              <a:buChar char=""/>
              <a:defRPr/>
            </a:pPr>
            <a:r>
              <a:rPr lang="fr-FR" dirty="0" smtClean="0"/>
              <a:t>Optimisation de la communication</a:t>
            </a:r>
          </a:p>
          <a:p>
            <a:pPr marL="740664" lvl="1" eaLnBrk="1" fontAlgn="auto" hangingPunct="1">
              <a:spcAft>
                <a:spcPts val="0"/>
              </a:spcAft>
              <a:buFont typeface="Wingdings"/>
              <a:buChar char=""/>
              <a:defRPr/>
            </a:pPr>
            <a:r>
              <a:rPr lang="fr-FR" dirty="0" smtClean="0"/>
              <a:t>Modularité</a:t>
            </a:r>
          </a:p>
          <a:p>
            <a:pPr marL="740664" lvl="1" eaLnBrk="1" fontAlgn="auto" hangingPunct="1">
              <a:spcAft>
                <a:spcPts val="0"/>
              </a:spcAft>
              <a:buFont typeface="Wingdings"/>
              <a:buChar char=""/>
              <a:defRPr/>
            </a:pPr>
            <a:r>
              <a:rPr lang="fr-FR" dirty="0" smtClean="0"/>
              <a:t>Contrôle d ’erreurs</a:t>
            </a:r>
          </a:p>
          <a:p>
            <a:pPr marL="740664" lvl="1" eaLnBrk="1" fontAlgn="auto" hangingPunct="1">
              <a:spcAft>
                <a:spcPts val="0"/>
              </a:spcAft>
              <a:buFont typeface="Wingdings"/>
              <a:buChar char=""/>
              <a:defRPr/>
            </a:pPr>
            <a:endParaRPr lang="fr-F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fr-FR" sz="3600" dirty="0" smtClean="0">
                <a:solidFill>
                  <a:schemeClr val="tx2">
                    <a:satMod val="200000"/>
                  </a:schemeClr>
                </a:solidFill>
              </a:rPr>
              <a:t>Composants de PPP</a:t>
            </a:r>
            <a:endParaRPr lang="fr-FR" sz="3600" dirty="0"/>
          </a:p>
        </p:txBody>
      </p:sp>
      <p:sp>
        <p:nvSpPr>
          <p:cNvPr id="2560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fr-FR" sz="2400" smtClean="0"/>
              <a:t>1) Trame HDLC</a:t>
            </a:r>
          </a:p>
          <a:p>
            <a:pPr>
              <a:buFontTx/>
              <a:buNone/>
            </a:pPr>
            <a:endParaRPr lang="fr-FR" sz="2400" smtClean="0"/>
          </a:p>
          <a:p>
            <a:pPr>
              <a:buFontTx/>
              <a:buNone/>
            </a:pPr>
            <a:r>
              <a:rPr lang="fr-FR" sz="2400" smtClean="0"/>
              <a:t>2) Protocole de contrôle de liaison (LCP : Link Control Protocol) </a:t>
            </a:r>
          </a:p>
          <a:p>
            <a:pPr lvl="1"/>
            <a:r>
              <a:rPr lang="fr-FR" sz="2400" smtClean="0"/>
              <a:t>Etablissement, maintien et libération de la connexion</a:t>
            </a:r>
          </a:p>
          <a:p>
            <a:pPr lvl="1"/>
            <a:r>
              <a:rPr lang="fr-FR" sz="2400" smtClean="0"/>
              <a:t>Négociation d ’options (taille des trames,…)</a:t>
            </a:r>
          </a:p>
          <a:p>
            <a:pPr lvl="1"/>
            <a:endParaRPr lang="fr-FR" sz="2400" smtClean="0"/>
          </a:p>
          <a:p>
            <a:pPr>
              <a:buFontTx/>
              <a:buNone/>
            </a:pPr>
            <a:r>
              <a:rPr lang="fr-FR" sz="2400" smtClean="0"/>
              <a:t>3) Protocole de contrôle réseau (NCP : Network Control Protocol)</a:t>
            </a:r>
          </a:p>
          <a:p>
            <a:pPr lvl="1"/>
            <a:r>
              <a:rPr lang="fr-FR" sz="2400" smtClean="0"/>
              <a:t>Une famille de protocoles de contrôle réseau (IPC,IPXCP,NBTP,...) qui configure les protocoles de la couche réseau</a:t>
            </a:r>
          </a:p>
          <a:p>
            <a:endParaRPr lang="fr-FR" sz="2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fr-FR" sz="3600" dirty="0" smtClean="0"/>
              <a:t>Interconnexion de réseaux</a:t>
            </a:r>
            <a:endParaRPr lang="fr-FR" sz="3600" dirty="0"/>
          </a:p>
        </p:txBody>
      </p:sp>
      <p:sp>
        <p:nvSpPr>
          <p:cNvPr id="26627" name="Espace réservé du contenu 2"/>
          <p:cNvSpPr>
            <a:spLocks noGrp="1"/>
          </p:cNvSpPr>
          <p:nvPr>
            <p:ph idx="1"/>
          </p:nvPr>
        </p:nvSpPr>
        <p:spPr>
          <a:xfrm>
            <a:off x="500063" y="1357313"/>
            <a:ext cx="8643937" cy="5500687"/>
          </a:xfrm>
        </p:spPr>
        <p:txBody>
          <a:bodyPr/>
          <a:lstStyle/>
          <a:p>
            <a:r>
              <a:rPr lang="fr-FR" sz="2400" smtClean="0"/>
              <a:t>Couche Physique : modem, répéteur, concentrateur</a:t>
            </a:r>
          </a:p>
          <a:p>
            <a:pPr>
              <a:buFont typeface="Wingdings" pitchFamily="2" charset="2"/>
              <a:buNone/>
            </a:pPr>
            <a:r>
              <a:rPr lang="fr-FR" sz="2400" smtClean="0"/>
              <a:t>		 </a:t>
            </a:r>
            <a:r>
              <a:rPr lang="fr-FR" sz="2000" smtClean="0"/>
              <a:t>techniques de modulation adaptées au support physique</a:t>
            </a:r>
          </a:p>
          <a:p>
            <a:pPr>
              <a:buFont typeface="Wingdings" pitchFamily="2" charset="2"/>
              <a:buNone/>
            </a:pPr>
            <a:r>
              <a:rPr lang="fr-FR" sz="2000" smtClean="0"/>
              <a:t>		 ex.: interconnexion entre brins (segments) d'un seul Ethernet</a:t>
            </a:r>
          </a:p>
          <a:p>
            <a:r>
              <a:rPr lang="fr-FR" sz="2400" smtClean="0"/>
              <a:t>Couche  Liaison de données : pont</a:t>
            </a:r>
          </a:p>
          <a:p>
            <a:pPr>
              <a:buFont typeface="Wingdings" pitchFamily="2" charset="2"/>
              <a:buNone/>
            </a:pPr>
            <a:r>
              <a:rPr lang="fr-FR" sz="2400" smtClean="0"/>
              <a:t>		</a:t>
            </a:r>
            <a:r>
              <a:rPr lang="fr-FR" sz="2000" smtClean="0"/>
              <a:t>conversion entre différentes méthodes d’accès</a:t>
            </a:r>
          </a:p>
          <a:p>
            <a:pPr>
              <a:buFont typeface="Wingdings" pitchFamily="2" charset="2"/>
              <a:buNone/>
            </a:pPr>
            <a:r>
              <a:rPr lang="fr-FR" sz="2000" smtClean="0"/>
              <a:t>		 ex.: interconnexion de réseaux locaux</a:t>
            </a:r>
          </a:p>
          <a:p>
            <a:r>
              <a:rPr lang="fr-FR" sz="2400" smtClean="0"/>
              <a:t>Couche Réseau : routeur</a:t>
            </a:r>
          </a:p>
          <a:p>
            <a:pPr>
              <a:buFont typeface="Wingdings" pitchFamily="2" charset="2"/>
              <a:buNone/>
            </a:pPr>
            <a:r>
              <a:rPr lang="fr-FR" sz="2400" smtClean="0"/>
              <a:t>		</a:t>
            </a:r>
            <a:r>
              <a:rPr lang="fr-FR" sz="2000" smtClean="0"/>
              <a:t> Interconnecter des sous-réseaux co-localisés ou distants à travers des 	liaisons longues distances</a:t>
            </a:r>
          </a:p>
          <a:p>
            <a:r>
              <a:rPr lang="fr-FR" sz="2400" smtClean="0"/>
              <a:t>Couches supérieures : passerelle, (relai, convertisseur de protocoles)</a:t>
            </a:r>
          </a:p>
          <a:p>
            <a:pPr>
              <a:buFont typeface="Wingdings" pitchFamily="2" charset="2"/>
              <a:buNone/>
            </a:pPr>
            <a:r>
              <a:rPr lang="fr-FR" sz="2400" smtClean="0"/>
              <a:t>		</a:t>
            </a:r>
            <a:r>
              <a:rPr lang="fr-FR" sz="2000" smtClean="0"/>
              <a:t>interopérabilité de niveau applicatif</a:t>
            </a:r>
          </a:p>
          <a:p>
            <a:pPr>
              <a:buFont typeface="Wingdings" pitchFamily="2" charset="2"/>
              <a:buNone/>
            </a:pPr>
            <a:r>
              <a:rPr lang="fr-FR" sz="2000" smtClean="0"/>
              <a:t>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fr-FR" sz="3600" dirty="0" smtClean="0"/>
              <a:t>Modem (couche1)</a:t>
            </a:r>
            <a:endParaRPr lang="fr-FR" sz="3600" dirty="0"/>
          </a:p>
        </p:txBody>
      </p:sp>
      <p:sp>
        <p:nvSpPr>
          <p:cNvPr id="27651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sz="2800" smtClean="0"/>
              <a:t>Permet de transformer un signal numérique en un signal transportable sur une ligne téléphonique (modulation), et également l'inverse (démodulation), afin d'échanger des données sur un réseau.</a:t>
            </a:r>
          </a:p>
          <a:p>
            <a:r>
              <a:rPr lang="fr-FR" sz="2800" smtClean="0"/>
              <a:t>Ou adaptation entre deux supports physiques de communication différents</a:t>
            </a:r>
          </a:p>
          <a:p>
            <a:endParaRPr lang="fr-F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fr-FR" sz="3600" dirty="0" smtClean="0"/>
              <a:t>Répéteur (couche1)</a:t>
            </a:r>
            <a:endParaRPr lang="fr-FR" sz="3600" dirty="0"/>
          </a:p>
        </p:txBody>
      </p:sp>
      <p:sp>
        <p:nvSpPr>
          <p:cNvPr id="28675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sz="2800" smtClean="0"/>
              <a:t>Régénérer un signal affaibli pendant le transport (extension de la couverture du réseau) </a:t>
            </a:r>
          </a:p>
          <a:p>
            <a:r>
              <a:rPr lang="fr-FR" sz="2800" smtClean="0"/>
              <a:t>Relie deux brins Ethernet (au sein d'un seul réseau Ethernet)</a:t>
            </a:r>
          </a:p>
          <a:p>
            <a:endParaRPr lang="fr-FR" sz="2800" smtClean="0"/>
          </a:p>
          <a:p>
            <a:pPr lvl="1"/>
            <a:r>
              <a:rPr lang="fr-FR" sz="2400" smtClean="0"/>
              <a:t>dispositif actif non configurable</a:t>
            </a:r>
          </a:p>
          <a:p>
            <a:pPr lvl="1"/>
            <a:r>
              <a:rPr lang="fr-FR" sz="2400" smtClean="0"/>
              <a:t>permet d'augmenter la distance entre deux stations Ethernet</a:t>
            </a:r>
          </a:p>
          <a:p>
            <a:pPr lvl="1"/>
            <a:r>
              <a:rPr lang="fr-FR" sz="2400" smtClean="0"/>
              <a:t>reçoit, amplifie et retransmet les signaux.</a:t>
            </a:r>
          </a:p>
          <a:p>
            <a:endParaRPr lang="fr-FR" sz="2800" smtClean="0"/>
          </a:p>
          <a:p>
            <a:endParaRPr lang="fr-FR" smtClean="0"/>
          </a:p>
          <a:p>
            <a:endParaRPr lang="fr-F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fr-FR" sz="3600" dirty="0" smtClean="0"/>
              <a:t>Concentrateur/Hub (couche1)</a:t>
            </a:r>
            <a:endParaRPr lang="fr-FR" sz="3600" dirty="0"/>
          </a:p>
        </p:txBody>
      </p:sp>
      <p:sp>
        <p:nvSpPr>
          <p:cNvPr id="29699" name="Espace réservé du contenu 2"/>
          <p:cNvSpPr>
            <a:spLocks noGrp="1"/>
          </p:cNvSpPr>
          <p:nvPr>
            <p:ph idx="1"/>
          </p:nvPr>
        </p:nvSpPr>
        <p:spPr>
          <a:xfrm>
            <a:off x="914400" y="1357313"/>
            <a:ext cx="7772400" cy="4999037"/>
          </a:xfrm>
        </p:spPr>
        <p:txBody>
          <a:bodyPr/>
          <a:lstStyle/>
          <a:p>
            <a:r>
              <a:rPr lang="fr-FR" sz="2800" smtClean="0"/>
              <a:t>Permet le partage d'un seul point d’accès au réseau local entre plusieurs stations</a:t>
            </a:r>
          </a:p>
          <a:p>
            <a:r>
              <a:rPr lang="fr-FR" sz="2800" smtClean="0"/>
              <a:t>A une fonction de répéteur, mais :</a:t>
            </a:r>
          </a:p>
          <a:p>
            <a:pPr lvl="3"/>
            <a:r>
              <a:rPr lang="fr-FR" sz="2000" smtClean="0"/>
              <a:t>permet de mixer différents médias (paire torsadée, AUI, Thinethernet, fibre optique),</a:t>
            </a:r>
          </a:p>
          <a:p>
            <a:pPr lvl="3"/>
            <a:r>
              <a:rPr lang="fr-FR" sz="2000" smtClean="0"/>
              <a:t>D’employer une topologie physique en étoile (Ethernet 10BaseT)</a:t>
            </a:r>
          </a:p>
          <a:p>
            <a:pPr lvl="1"/>
            <a:r>
              <a:rPr lang="fr-FR" sz="2400" smtClean="0"/>
              <a:t>Souvent composé d'un châssis pouvant contenir N cartes</a:t>
            </a:r>
          </a:p>
          <a:p>
            <a:pPr lvl="1"/>
            <a:r>
              <a:rPr lang="fr-FR" sz="2400" smtClean="0"/>
              <a:t>Comprend généralement un agent SNMP (configurable).</a:t>
            </a:r>
          </a:p>
          <a:p>
            <a:pPr lvl="1"/>
            <a:r>
              <a:rPr lang="sv-SE" sz="2400" smtClean="0"/>
              <a:t> Hub plat : 8, 16, 24, 32 ports</a:t>
            </a:r>
          </a:p>
          <a:p>
            <a:pPr lvl="1"/>
            <a:r>
              <a:rPr lang="fr-FR" sz="2400" smtClean="0"/>
              <a:t>Carte dans chassis : 8,16,24 ports.</a:t>
            </a:r>
          </a:p>
          <a:p>
            <a:endParaRPr lang="fr-FR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fr-FR" sz="3600" dirty="0" smtClean="0"/>
              <a:t>Pont/Bridge (couche2)</a:t>
            </a:r>
            <a:endParaRPr lang="fr-FR" sz="3600" dirty="0"/>
          </a:p>
        </p:txBody>
      </p:sp>
      <p:sp>
        <p:nvSpPr>
          <p:cNvPr id="30723" name="Espace réservé du contenu 2"/>
          <p:cNvSpPr>
            <a:spLocks noGrp="1"/>
          </p:cNvSpPr>
          <p:nvPr>
            <p:ph idx="1"/>
          </p:nvPr>
        </p:nvSpPr>
        <p:spPr>
          <a:xfrm>
            <a:off x="500063" y="1357313"/>
            <a:ext cx="8643937" cy="5357812"/>
          </a:xfrm>
        </p:spPr>
        <p:txBody>
          <a:bodyPr/>
          <a:lstStyle/>
          <a:p>
            <a:r>
              <a:rPr lang="fr-FR" sz="2800" smtClean="0"/>
              <a:t>Soient deux réseaux locaux distincts, les informations passant de l'un à l'autre doivent obtenir le droit d’accès au médium du second réseau.</a:t>
            </a:r>
          </a:p>
          <a:p>
            <a:r>
              <a:rPr lang="fr-FR" sz="2800" smtClean="0"/>
              <a:t>Fonctionne comme un récepteur sur le premier réseau et comme un émetteur sur le second  (et vice-versa).</a:t>
            </a:r>
          </a:p>
          <a:p>
            <a:r>
              <a:rPr lang="fr-FR" sz="2800" smtClean="0"/>
              <a:t>Offre les services des répéteurs, avec en plus :</a:t>
            </a:r>
          </a:p>
          <a:p>
            <a:pPr lvl="2"/>
            <a:r>
              <a:rPr lang="fr-FR" sz="2200" smtClean="0"/>
              <a:t>Permet de segmenter le réseau en sous-réseaux indépendants</a:t>
            </a:r>
          </a:p>
          <a:p>
            <a:pPr lvl="2"/>
            <a:r>
              <a:rPr lang="fr-FR" sz="2200" b="1" smtClean="0"/>
              <a:t>Permet de diminuer la charge du réseau</a:t>
            </a:r>
          </a:p>
          <a:p>
            <a:pPr lvl="2"/>
            <a:r>
              <a:rPr lang="fr-FR" sz="2200" b="1" smtClean="0"/>
              <a:t>Sécurisation des échanges entre segments</a:t>
            </a:r>
          </a:p>
          <a:p>
            <a:pPr lvl="2"/>
            <a:r>
              <a:rPr lang="fr-FR" sz="2200" smtClean="0"/>
              <a:t>Capable de convertir des trames de formats différents (ex : Ehernet - TokenRing).</a:t>
            </a:r>
          </a:p>
          <a:p>
            <a:pPr lvl="2"/>
            <a:r>
              <a:rPr lang="fr-FR" sz="2200" smtClean="0"/>
              <a:t>Administration et filtrage configurable à distance (agent SNMP)</a:t>
            </a:r>
          </a:p>
          <a:p>
            <a:endParaRPr lang="fr-FR" sz="2800" smtClean="0"/>
          </a:p>
          <a:p>
            <a:endParaRPr lang="fr-FR" smtClean="0"/>
          </a:p>
          <a:p>
            <a:endParaRPr lang="fr-F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fr-FR" sz="3200" dirty="0" smtClean="0"/>
              <a:t>Commutateurs/</a:t>
            </a:r>
            <a:r>
              <a:rPr lang="fr-FR" sz="3200" dirty="0" err="1" smtClean="0"/>
              <a:t>Switches</a:t>
            </a:r>
            <a:r>
              <a:rPr lang="fr-FR" sz="3200" dirty="0" smtClean="0"/>
              <a:t> (couche 2)</a:t>
            </a:r>
            <a:endParaRPr lang="fr-FR" sz="3200" dirty="0"/>
          </a:p>
        </p:txBody>
      </p:sp>
      <p:sp>
        <p:nvSpPr>
          <p:cNvPr id="31747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sz="2800" smtClean="0"/>
              <a:t>Mêmes fonction qu’un pont mais utilisent des ports dédiés et non partagés,</a:t>
            </a:r>
          </a:p>
          <a:p>
            <a:r>
              <a:rPr lang="fr-FR" sz="2800" smtClean="0"/>
              <a:t>Commute les trames au niveau MAC</a:t>
            </a:r>
          </a:p>
          <a:p>
            <a:r>
              <a:rPr lang="fr-FR" sz="2800" smtClean="0"/>
              <a:t>Peut gérer simultanément plusieurs liaisons</a:t>
            </a:r>
          </a:p>
          <a:p>
            <a:endParaRPr lang="fr-F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fr-FR" sz="3200" dirty="0" smtClean="0"/>
              <a:t>Routeur (couche 3)</a:t>
            </a:r>
            <a:endParaRPr lang="fr-FR" dirty="0"/>
          </a:p>
        </p:txBody>
      </p:sp>
      <p:sp>
        <p:nvSpPr>
          <p:cNvPr id="32771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sz="2800" smtClean="0"/>
              <a:t>Des stations interconnectés aux moyens de HUBs forment un sous-réseaux, un routeur a pour objectif d’interconnecter ces sous-réseaux co-localisés ou distants à travers des liaisons longues distances,</a:t>
            </a:r>
          </a:p>
          <a:p>
            <a:r>
              <a:rPr lang="fr-FR" sz="2800" smtClean="0"/>
              <a:t>Avantages par rapport aux Ponts :</a:t>
            </a:r>
          </a:p>
          <a:p>
            <a:pPr lvl="2"/>
            <a:r>
              <a:rPr lang="fr-FR" sz="2200" smtClean="0"/>
              <a:t>le routeur est indépendant des couches physique/liaison Donc approprié pour interconnecter des réseaux physiques de nature différente (ex. Token Ring / X.25)</a:t>
            </a:r>
          </a:p>
          <a:p>
            <a:pPr lvl="2"/>
            <a:r>
              <a:rPr lang="fr-FR" sz="2200" smtClean="0"/>
              <a:t>Permet des interconnexions à travers des réseaux longues distances</a:t>
            </a:r>
          </a:p>
          <a:p>
            <a:endParaRPr lang="fr-F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fr-FR" sz="3200" dirty="0" smtClean="0"/>
              <a:t>Coupe-feux/</a:t>
            </a:r>
            <a:r>
              <a:rPr lang="fr-FR" sz="3200" dirty="0" err="1" smtClean="0"/>
              <a:t>FireWall</a:t>
            </a:r>
            <a:r>
              <a:rPr lang="fr-FR" sz="3200" dirty="0" smtClean="0"/>
              <a:t> (couche 3)</a:t>
            </a:r>
            <a:endParaRPr lang="fr-FR" dirty="0"/>
          </a:p>
        </p:txBody>
      </p:sp>
      <p:sp>
        <p:nvSpPr>
          <p:cNvPr id="33795" name="Espace réservé du contenu 2"/>
          <p:cNvSpPr>
            <a:spLocks noGrp="1"/>
          </p:cNvSpPr>
          <p:nvPr>
            <p:ph idx="1"/>
          </p:nvPr>
        </p:nvSpPr>
        <p:spPr>
          <a:xfrm>
            <a:off x="500063" y="1357313"/>
            <a:ext cx="8429625" cy="4999037"/>
          </a:xfrm>
        </p:spPr>
        <p:txBody>
          <a:bodyPr/>
          <a:lstStyle/>
          <a:p>
            <a:r>
              <a:rPr lang="fr-FR" sz="2800" smtClean="0"/>
              <a:t>Routeur aux fonctionnalités étendues</a:t>
            </a:r>
          </a:p>
          <a:p>
            <a:r>
              <a:rPr lang="fr-FR" sz="2800" smtClean="0"/>
              <a:t>permet une sécurité accrue (Access Control List)</a:t>
            </a:r>
          </a:p>
          <a:p>
            <a:r>
              <a:rPr lang="fr-FR" sz="2800" smtClean="0"/>
              <a:t>placés en front d'accès extérieur  afin de protéger le(s) réseau(x) interne(s)</a:t>
            </a:r>
          </a:p>
          <a:p>
            <a:pPr lvl="2"/>
            <a:r>
              <a:rPr lang="fr-FR" sz="2200" smtClean="0"/>
              <a:t>Mise en œuvre des fonctionnalités étendues entre la couche liaison Ethernet et la couche réseau IP par filtrage au niveau trame Ethernet et IP : </a:t>
            </a:r>
            <a:r>
              <a:rPr lang="fr-FR" sz="1600" smtClean="0"/>
              <a:t>vérifier si les règles de sécurité (définies par l'administrateur) autorisent le transfert du paquet vers le destinataire</a:t>
            </a:r>
          </a:p>
          <a:p>
            <a:pPr lvl="2"/>
            <a:r>
              <a:rPr lang="fr-FR" sz="2200" smtClean="0"/>
              <a:t>Filtrage des requêtes FTP, HTTP, et autres services</a:t>
            </a:r>
          </a:p>
          <a:p>
            <a:pPr lvl="2"/>
            <a:r>
              <a:rPr lang="fr-FR" sz="2200" smtClean="0"/>
              <a:t>Prévention contre les chevaux de Troie ou virus par filtrage E-mail, etc,</a:t>
            </a:r>
          </a:p>
          <a:p>
            <a:pPr lvl="2"/>
            <a:r>
              <a:rPr lang="fr-FR" sz="2200" smtClean="0"/>
              <a:t> Vérification et enregistrement de toutes les communications.</a:t>
            </a:r>
          </a:p>
          <a:p>
            <a:endParaRPr lang="fr-FR" sz="2800" smtClean="0"/>
          </a:p>
          <a:p>
            <a:endParaRPr lang="fr-F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fr-FR" sz="3200" dirty="0" smtClean="0"/>
              <a:t>Passerelle/Gateway (couche 4+)</a:t>
            </a:r>
            <a:endParaRPr lang="fr-FR" dirty="0"/>
          </a:p>
        </p:txBody>
      </p:sp>
      <p:sp>
        <p:nvSpPr>
          <p:cNvPr id="34819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sz="2800" smtClean="0"/>
              <a:t>Opère sur les 7 couches OSI, effectue les conversions nécessaires pour interconnecter des réseaux totalement différents</a:t>
            </a:r>
          </a:p>
          <a:p>
            <a:r>
              <a:rPr lang="fr-FR" sz="2800" smtClean="0"/>
              <a:t>Donc, permet d’inter-fonctionner des systèmes d’information hétérogènes (ex: entre messageries d’entreprise, serveurs de fichiers, d’impression, …)</a:t>
            </a:r>
          </a:p>
          <a:p>
            <a:pPr lvl="2"/>
            <a:r>
              <a:rPr lang="fr-FR" sz="2200" smtClean="0"/>
              <a:t>Constitué d’un ordi doté de 2 cartes réseaux </a:t>
            </a:r>
          </a:p>
          <a:p>
            <a:pPr lvl="2"/>
            <a:r>
              <a:rPr lang="fr-FR" sz="2200" smtClean="0"/>
              <a:t>+ logiciel spécifique sui se charge de convertir  les données entre les 2 réseaux</a:t>
            </a:r>
          </a:p>
          <a:p>
            <a:endParaRPr lang="fr-F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étro">
  <a:themeElements>
    <a:clrScheme name="Mé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é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é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2410</TotalTime>
  <Words>1444</Words>
  <Application>Microsoft PowerPoint</Application>
  <PresentationFormat>Affichage à l'écran (4:3)</PresentationFormat>
  <Paragraphs>496</Paragraphs>
  <Slides>27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9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27</vt:i4>
      </vt:variant>
    </vt:vector>
  </HeadingPairs>
  <TitlesOfParts>
    <vt:vector size="37" baseType="lpstr">
      <vt:lpstr>Arial</vt:lpstr>
      <vt:lpstr>Consolas</vt:lpstr>
      <vt:lpstr>Corbel</vt:lpstr>
      <vt:lpstr>Wingdings</vt:lpstr>
      <vt:lpstr>Wingdings 2</vt:lpstr>
      <vt:lpstr>Wingdings 3</vt:lpstr>
      <vt:lpstr>Calibri</vt:lpstr>
      <vt:lpstr>Times New Roman</vt:lpstr>
      <vt:lpstr>Comic Sans MS</vt:lpstr>
      <vt:lpstr>Métro</vt:lpstr>
      <vt:lpstr>Diapositive 1</vt:lpstr>
      <vt:lpstr>Les services offerts à la couche réseau </vt:lpstr>
      <vt:lpstr>Les services offerts à la couche réseau </vt:lpstr>
      <vt:lpstr>Les techniques de transmission de trames</vt:lpstr>
      <vt:lpstr>Protocole Stop-and-Wait</vt:lpstr>
      <vt:lpstr>Protocole Stop-and-Wait (Pb n°1)</vt:lpstr>
      <vt:lpstr>Protocole Stop-and-Wait (Pb N°2)</vt:lpstr>
      <vt:lpstr>Protocole Stop-and-Wait : Exigences</vt:lpstr>
      <vt:lpstr>1ère amélioration : Communication bidirectionnelle</vt:lpstr>
      <vt:lpstr>2ième amélioration : Le pipeline</vt:lpstr>
      <vt:lpstr>Protocole à fenêtres glissantes (contrôle de flux)</vt:lpstr>
      <vt:lpstr>Détection d’erreur ou de perte </vt:lpstr>
      <vt:lpstr>« GO-BACK-N »</vt:lpstr>
      <vt:lpstr>« SELECTIVE-REPEAT »</vt:lpstr>
      <vt:lpstr>Norme HDLC  (High Level Data Link Control)</vt:lpstr>
      <vt:lpstr>La trame HDLC « générique »</vt:lpstr>
      <vt:lpstr>PPP (Point-to-Point Protocol)</vt:lpstr>
      <vt:lpstr>Composants de PPP</vt:lpstr>
      <vt:lpstr>Interconnexion de réseaux</vt:lpstr>
      <vt:lpstr>Modem (couche1)</vt:lpstr>
      <vt:lpstr>Répéteur (couche1)</vt:lpstr>
      <vt:lpstr>Concentrateur/Hub (couche1)</vt:lpstr>
      <vt:lpstr>Pont/Bridge (couche2)</vt:lpstr>
      <vt:lpstr>Commutateurs/Switches (couche 2)</vt:lpstr>
      <vt:lpstr>Routeur (couche 3)</vt:lpstr>
      <vt:lpstr>Coupe-feux/FireWall (couche 3)</vt:lpstr>
      <vt:lpstr>Passerelle/Gateway (couche 4+)</vt:lpstr>
    </vt:vector>
  </TitlesOfParts>
  <Company>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 protocoles de liaison : HDLC, PPP, X25.2</dc:title>
  <dc:creator>Remsi</dc:creator>
  <cp:lastModifiedBy>windows</cp:lastModifiedBy>
  <cp:revision>1434</cp:revision>
  <dcterms:created xsi:type="dcterms:W3CDTF">2000-02-05T16:06:07Z</dcterms:created>
  <dcterms:modified xsi:type="dcterms:W3CDTF">2013-11-06T11:07:49Z</dcterms:modified>
</cp:coreProperties>
</file>