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3" r:id="rId2"/>
    <p:sldId id="322" r:id="rId3"/>
    <p:sldId id="324" r:id="rId4"/>
    <p:sldId id="325" r:id="rId5"/>
    <p:sldId id="326" r:id="rId6"/>
    <p:sldId id="327" r:id="rId7"/>
    <p:sldId id="328" r:id="rId8"/>
    <p:sldId id="329" r:id="rId9"/>
    <p:sldId id="330" r:id="rId10"/>
    <p:sldId id="331" r:id="rId11"/>
    <p:sldId id="332" r:id="rId12"/>
    <p:sldId id="333" r:id="rId13"/>
    <p:sldId id="334" r:id="rId14"/>
    <p:sldId id="335" r:id="rId15"/>
    <p:sldId id="336" r:id="rId16"/>
    <p:sldId id="337" r:id="rId17"/>
    <p:sldId id="338" r:id="rId18"/>
    <p:sldId id="339" r:id="rId1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82" autoAdjust="0"/>
    <p:restoredTop sz="94660"/>
  </p:normalViewPr>
  <p:slideViewPr>
    <p:cSldViewPr>
      <p:cViewPr>
        <p:scale>
          <a:sx n="75" d="100"/>
          <a:sy n="75" d="100"/>
        </p:scale>
        <p:origin x="-1254" y="192"/>
      </p:cViewPr>
      <p:guideLst>
        <p:guide orient="horz" pos="2160"/>
        <p:guide pos="2880"/>
      </p:guideLst>
    </p:cSldViewPr>
  </p:slideViewPr>
  <p:notesTextViewPr>
    <p:cViewPr>
      <p:scale>
        <a:sx n="100" d="100"/>
        <a:sy n="100" d="100"/>
      </p:scale>
      <p:origin x="0" y="0"/>
    </p:cViewPr>
  </p:notesTextViewPr>
  <p:notesViewPr>
    <p:cSldViewPr>
      <p:cViewPr varScale="1">
        <p:scale>
          <a:sx n="69" d="100"/>
          <a:sy n="69" d="100"/>
        </p:scale>
        <p:origin x="-2310"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1.wmf"/><Relationship Id="rId5" Type="http://schemas.openxmlformats.org/officeDocument/2006/relationships/image" Target="../media/image6.wmf"/><Relationship Id="rId4"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1.wmf"/><Relationship Id="rId5" Type="http://schemas.openxmlformats.org/officeDocument/2006/relationships/image" Target="../media/image10.wmf"/><Relationship Id="rId4"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wmf"/><Relationship Id="rId5" Type="http://schemas.openxmlformats.org/officeDocument/2006/relationships/image" Target="../media/image19.wmf"/><Relationship Id="rId4" Type="http://schemas.openxmlformats.org/officeDocument/2006/relationships/image" Target="../media/image1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1.wmf"/></Relationships>
</file>

<file path=ppt/drawings/_rels/vmlDrawing11.v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28.wmf"/><Relationship Id="rId7" Type="http://schemas.openxmlformats.org/officeDocument/2006/relationships/image" Target="../media/image32.wmf"/><Relationship Id="rId2" Type="http://schemas.openxmlformats.org/officeDocument/2006/relationships/image" Target="../media/image27.wmf"/><Relationship Id="rId1" Type="http://schemas.openxmlformats.org/officeDocument/2006/relationships/image" Target="../media/image1.wmf"/><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 Id="rId9" Type="http://schemas.openxmlformats.org/officeDocument/2006/relationships/image" Target="../media/image34.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36.wmf"/><Relationship Id="rId7" Type="http://schemas.openxmlformats.org/officeDocument/2006/relationships/image" Target="../media/image40.wmf"/><Relationship Id="rId2" Type="http://schemas.openxmlformats.org/officeDocument/2006/relationships/image" Target="../media/image35.wmf"/><Relationship Id="rId1" Type="http://schemas.openxmlformats.org/officeDocument/2006/relationships/image" Target="../media/image1.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7.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1.wmf"/><Relationship Id="rId5" Type="http://schemas.openxmlformats.org/officeDocument/2006/relationships/image" Target="../media/image44.wmf"/><Relationship Id="rId4" Type="http://schemas.openxmlformats.org/officeDocument/2006/relationships/image" Target="../media/image4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1.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655C94-DFA4-4981-A68E-D579C19D7829}" type="datetimeFigureOut">
              <a:rPr lang="fr-FR" smtClean="0"/>
              <a:pPr/>
              <a:t>02/09/2012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59CA47-FC6E-4485-AAE1-0264500D85FF}"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 est le rapport de l'intensité de rayonnement dans une direction donnée à  l'intensité de rayonnement moyenne dans toutes les directions. L'intensité  de rayonnement moyenne est égale à la puissance totale rayonnée par l'antenne divisée par 4</a:t>
            </a:r>
            <a:r>
              <a:rPr lang="fr-FR" sz="1200" dirty="0" smtClean="0">
                <a:sym typeface="Symbol"/>
              </a:rPr>
              <a:t></a:t>
            </a:r>
            <a:r>
              <a:rPr lang="fr-FR" sz="1200" dirty="0" smtClean="0"/>
              <a:t>. Si la direction n'est pas spécifiée, la direction du maximum de rayonnement  est prise. Ce qui indique tout simplement que la directivité d'une antenne non isotrope est égale au rapport de son intensité de rayonnement dans une direction donnée à celle d'une source isotrope, c'est-à-dire: </a:t>
            </a:r>
          </a:p>
          <a:p>
            <a:endParaRPr lang="fr-FR" dirty="0"/>
          </a:p>
        </p:txBody>
      </p:sp>
      <p:sp>
        <p:nvSpPr>
          <p:cNvPr id="4" name="Espace réservé du numéro de diapositive 3"/>
          <p:cNvSpPr>
            <a:spLocks noGrp="1"/>
          </p:cNvSpPr>
          <p:nvPr>
            <p:ph type="sldNum" sz="quarter" idx="10"/>
          </p:nvPr>
        </p:nvSpPr>
        <p:spPr/>
        <p:txBody>
          <a:bodyPr/>
          <a:lstStyle/>
          <a:p>
            <a:fld id="{F559CA47-FC6E-4485-AAE1-0264500D85FF}" type="slidenum">
              <a:rPr lang="fr-FR" smtClean="0"/>
              <a:pPr/>
              <a:t>18</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A863F4-D77D-4D5F-A8C1-39CB5FF13AFB}" type="slidenum">
              <a:rPr lang="fr-FR" smtClean="0"/>
              <a:pPr/>
              <a:t>‹N°›</a:t>
            </a:fld>
            <a:endParaRPr lang="fr-F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F5D98C-C9EA-43B1-91FD-52673628A782}" type="datetimeFigureOut">
              <a:rPr lang="fr-FR" smtClean="0"/>
              <a:pPr/>
              <a:t>02/09/2012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A863F4-D77D-4D5F-A8C1-39CB5FF13AF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notesSlide" Target="../notesSlides/notesSlide3.xml"/><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oleObject" Target="../embeddings/oleObject8.bin"/><Relationship Id="rId10" Type="http://schemas.openxmlformats.org/officeDocument/2006/relationships/oleObject" Target="../embeddings/oleObject13.bin"/><Relationship Id="rId4" Type="http://schemas.openxmlformats.org/officeDocument/2006/relationships/oleObject" Target="../embeddings/oleObject7.bin"/><Relationship Id="rId9" Type="http://schemas.openxmlformats.org/officeDocument/2006/relationships/oleObject" Target="../embeddings/oleObject12.bin"/></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notesSlide" Target="../notesSlides/notesSlide4.xml"/><Relationship Id="rId7"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6.bin"/><Relationship Id="rId5" Type="http://schemas.openxmlformats.org/officeDocument/2006/relationships/oleObject" Target="../embeddings/oleObject15.bin"/><Relationship Id="rId10" Type="http://schemas.openxmlformats.org/officeDocument/2006/relationships/oleObject" Target="../embeddings/oleObject20.bin"/><Relationship Id="rId4" Type="http://schemas.openxmlformats.org/officeDocument/2006/relationships/oleObject" Target="../embeddings/oleObject14.bin"/><Relationship Id="rId9" Type="http://schemas.openxmlformats.org/officeDocument/2006/relationships/oleObject" Target="../embeddings/oleObject19.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23.bin"/><Relationship Id="rId5" Type="http://schemas.openxmlformats.org/officeDocument/2006/relationships/oleObject" Target="../embeddings/oleObject22.bin"/><Relationship Id="rId4" Type="http://schemas.openxmlformats.org/officeDocument/2006/relationships/oleObject" Target="../embeddings/oleObject21.bin"/></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6.bin"/><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7.xml"/><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29.bin"/><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8.xml"/><Relationship Id="rId7" Type="http://schemas.openxmlformats.org/officeDocument/2006/relationships/image" Target="../media/image20.png"/><Relationship Id="rId12" Type="http://schemas.openxmlformats.org/officeDocument/2006/relationships/oleObject" Target="../embeddings/oleObject36.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32.bin"/><Relationship Id="rId11" Type="http://schemas.openxmlformats.org/officeDocument/2006/relationships/oleObject" Target="../embeddings/oleObject35.bin"/><Relationship Id="rId5" Type="http://schemas.openxmlformats.org/officeDocument/2006/relationships/oleObject" Target="../embeddings/oleObject31.bin"/><Relationship Id="rId10" Type="http://schemas.openxmlformats.org/officeDocument/2006/relationships/oleObject" Target="../embeddings/oleObject34.bin"/><Relationship Id="rId4" Type="http://schemas.openxmlformats.org/officeDocument/2006/relationships/oleObject" Target="../embeddings/oleObject30.bin"/><Relationship Id="rId9" Type="http://schemas.openxmlformats.org/officeDocument/2006/relationships/oleObject" Target="../embeddings/oleObject33.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41.bin"/><Relationship Id="rId3" Type="http://schemas.openxmlformats.org/officeDocument/2006/relationships/notesSlide" Target="../notesSlides/notesSlide9.xml"/><Relationship Id="rId7" Type="http://schemas.openxmlformats.org/officeDocument/2006/relationships/oleObject" Target="../embeddings/oleObject40.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39.bin"/><Relationship Id="rId5" Type="http://schemas.openxmlformats.org/officeDocument/2006/relationships/oleObject" Target="../embeddings/oleObject38.bin"/><Relationship Id="rId4" Type="http://schemas.openxmlformats.org/officeDocument/2006/relationships/oleObject" Target="../embeddings/oleObject37.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46.bin"/><Relationship Id="rId3" Type="http://schemas.openxmlformats.org/officeDocument/2006/relationships/notesSlide" Target="../notesSlides/notesSlide10.xml"/><Relationship Id="rId7" Type="http://schemas.openxmlformats.org/officeDocument/2006/relationships/oleObject" Target="../embeddings/oleObject45.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44.bin"/><Relationship Id="rId5" Type="http://schemas.openxmlformats.org/officeDocument/2006/relationships/oleObject" Target="../embeddings/oleObject43.bin"/><Relationship Id="rId4" Type="http://schemas.openxmlformats.org/officeDocument/2006/relationships/oleObject" Target="../embeddings/oleObject42.bin"/><Relationship Id="rId9" Type="http://schemas.openxmlformats.org/officeDocument/2006/relationships/image" Target="../media/image26.emf"/></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51.bin"/><Relationship Id="rId13" Type="http://schemas.openxmlformats.org/officeDocument/2006/relationships/oleObject" Target="../embeddings/oleObject56.bin"/><Relationship Id="rId3" Type="http://schemas.openxmlformats.org/officeDocument/2006/relationships/notesSlide" Target="../notesSlides/notesSlide11.xml"/><Relationship Id="rId7" Type="http://schemas.openxmlformats.org/officeDocument/2006/relationships/oleObject" Target="../embeddings/oleObject50.bin"/><Relationship Id="rId12" Type="http://schemas.openxmlformats.org/officeDocument/2006/relationships/oleObject" Target="../embeddings/oleObject55.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49.bin"/><Relationship Id="rId11" Type="http://schemas.openxmlformats.org/officeDocument/2006/relationships/oleObject" Target="../embeddings/oleObject54.bin"/><Relationship Id="rId5" Type="http://schemas.openxmlformats.org/officeDocument/2006/relationships/oleObject" Target="../embeddings/oleObject48.bin"/><Relationship Id="rId10" Type="http://schemas.openxmlformats.org/officeDocument/2006/relationships/oleObject" Target="../embeddings/oleObject53.bin"/><Relationship Id="rId4" Type="http://schemas.openxmlformats.org/officeDocument/2006/relationships/oleObject" Target="../embeddings/oleObject47.bin"/><Relationship Id="rId9" Type="http://schemas.openxmlformats.org/officeDocument/2006/relationships/oleObject" Target="../embeddings/oleObject52.bin"/><Relationship Id="rId14" Type="http://schemas.openxmlformats.org/officeDocument/2006/relationships/oleObject" Target="../embeddings/oleObject57.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60.bin"/><Relationship Id="rId5" Type="http://schemas.openxmlformats.org/officeDocument/2006/relationships/oleObject" Target="../embeddings/oleObject59.bin"/><Relationship Id="rId4" Type="http://schemas.openxmlformats.org/officeDocument/2006/relationships/oleObject" Target="../embeddings/oleObject58.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63.bin"/><Relationship Id="rId5" Type="http://schemas.openxmlformats.org/officeDocument/2006/relationships/oleObject" Target="../embeddings/oleObject62.bin"/><Relationship Id="rId4" Type="http://schemas.openxmlformats.org/officeDocument/2006/relationships/oleObject" Target="../embeddings/oleObject61.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68.bin"/><Relationship Id="rId3" Type="http://schemas.openxmlformats.org/officeDocument/2006/relationships/notesSlide" Target="../notesSlides/notesSlide14.xml"/><Relationship Id="rId7" Type="http://schemas.openxmlformats.org/officeDocument/2006/relationships/oleObject" Target="../embeddings/oleObject67.bin"/><Relationship Id="rId12" Type="http://schemas.openxmlformats.org/officeDocument/2006/relationships/oleObject" Target="../embeddings/oleObject72.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66.bin"/><Relationship Id="rId11" Type="http://schemas.openxmlformats.org/officeDocument/2006/relationships/oleObject" Target="../embeddings/oleObject71.bin"/><Relationship Id="rId5" Type="http://schemas.openxmlformats.org/officeDocument/2006/relationships/oleObject" Target="../embeddings/oleObject65.bin"/><Relationship Id="rId10" Type="http://schemas.openxmlformats.org/officeDocument/2006/relationships/oleObject" Target="../embeddings/oleObject70.bin"/><Relationship Id="rId4" Type="http://schemas.openxmlformats.org/officeDocument/2006/relationships/oleObject" Target="../embeddings/oleObject64.bin"/><Relationship Id="rId9" Type="http://schemas.openxmlformats.org/officeDocument/2006/relationships/oleObject" Target="../embeddings/oleObject69.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75.bin"/><Relationship Id="rId5" Type="http://schemas.openxmlformats.org/officeDocument/2006/relationships/oleObject" Target="../embeddings/oleObject74.bin"/><Relationship Id="rId4" Type="http://schemas.openxmlformats.org/officeDocument/2006/relationships/oleObject" Target="../embeddings/oleObject73.bin"/></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80.bin"/><Relationship Id="rId3" Type="http://schemas.openxmlformats.org/officeDocument/2006/relationships/notesSlide" Target="../notesSlides/notesSlide16.xml"/><Relationship Id="rId7" Type="http://schemas.openxmlformats.org/officeDocument/2006/relationships/oleObject" Target="../embeddings/oleObject79.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oleObject78.bin"/><Relationship Id="rId5" Type="http://schemas.openxmlformats.org/officeDocument/2006/relationships/oleObject" Target="../embeddings/oleObject77.bin"/><Relationship Id="rId10" Type="http://schemas.openxmlformats.org/officeDocument/2006/relationships/oleObject" Target="../embeddings/oleObject82.bin"/><Relationship Id="rId4" Type="http://schemas.openxmlformats.org/officeDocument/2006/relationships/oleObject" Target="../embeddings/oleObject76.bin"/><Relationship Id="rId9" Type="http://schemas.openxmlformats.org/officeDocument/2006/relationships/oleObject" Target="../embeddings/oleObject81.bin"/></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87.bin"/><Relationship Id="rId3" Type="http://schemas.openxmlformats.org/officeDocument/2006/relationships/notesSlide" Target="../notesSlides/notesSlide17.xml"/><Relationship Id="rId7" Type="http://schemas.openxmlformats.org/officeDocument/2006/relationships/oleObject" Target="../embeddings/oleObject86.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85.bin"/><Relationship Id="rId5" Type="http://schemas.openxmlformats.org/officeDocument/2006/relationships/oleObject" Target="../embeddings/oleObject84.bin"/><Relationship Id="rId4" Type="http://schemas.openxmlformats.org/officeDocument/2006/relationships/oleObject" Target="../embeddings/oleObject83.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90.bin"/><Relationship Id="rId5" Type="http://schemas.openxmlformats.org/officeDocument/2006/relationships/oleObject" Target="../embeddings/oleObject89.bin"/><Relationship Id="rId4" Type="http://schemas.openxmlformats.org/officeDocument/2006/relationships/oleObject" Target="../embeddings/oleObject88.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21444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ar-DZ" sz="4800" b="1" dirty="0" smtClean="0"/>
              <a:t>جامعة عمار </a:t>
            </a:r>
            <a:r>
              <a:rPr lang="ar-DZ" sz="4800" b="1" dirty="0" err="1" smtClean="0"/>
              <a:t>ثليجي</a:t>
            </a:r>
            <a:r>
              <a:rPr lang="ar-DZ" sz="4800" b="1" dirty="0" smtClean="0"/>
              <a:t> </a:t>
            </a:r>
            <a:r>
              <a:rPr lang="ar-DZ" sz="4800" b="1" dirty="0" err="1" smtClean="0"/>
              <a:t>بالأغــواط</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4626"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4627"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4628" name="Équation" r:id="rId6" imgW="114120" imgH="215640" progId="Equation.3">
              <p:embed/>
            </p:oleObj>
          </a:graphicData>
        </a:graphic>
      </p:graphicFrame>
      <p:sp>
        <p:nvSpPr>
          <p:cNvPr id="10" name="Rectangle 9"/>
          <p:cNvSpPr/>
          <p:nvPr/>
        </p:nvSpPr>
        <p:spPr>
          <a:xfrm>
            <a:off x="428596" y="1714488"/>
            <a:ext cx="8715404" cy="1015663"/>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pPr algn="ctr"/>
            <a:r>
              <a:rPr lang="ar-DZ" sz="6000" dirty="0" smtClean="0">
                <a:solidFill>
                  <a:srgbClr val="FFFF00"/>
                </a:solidFill>
              </a:rPr>
              <a:t>كلية التكنولوجيا</a:t>
            </a:r>
            <a:r>
              <a:rPr lang="fr-FR" sz="6000" dirty="0" smtClean="0">
                <a:solidFill>
                  <a:srgbClr val="FFFF00"/>
                </a:solidFill>
              </a:rPr>
              <a:t> </a:t>
            </a:r>
            <a:endParaRPr lang="fr-FR" sz="60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Rectangle 10"/>
          <p:cNvSpPr>
            <a:spLocks noChangeArrowheads="1"/>
          </p:cNvSpPr>
          <p:nvPr/>
        </p:nvSpPr>
        <p:spPr bwMode="auto">
          <a:xfrm>
            <a:off x="2643174" y="2857496"/>
            <a:ext cx="4176713" cy="74930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algn="ctr"/>
            <a:r>
              <a:rPr lang="ar-DZ" sz="3200" b="1" dirty="0" smtClean="0">
                <a:solidFill>
                  <a:srgbClr val="FF0000"/>
                </a:solidFill>
              </a:rPr>
              <a:t>قسم ألا كترو نيات</a:t>
            </a:r>
            <a:r>
              <a:rPr lang="fr-FR" sz="3200" b="1" dirty="0" smtClean="0">
                <a:solidFill>
                  <a:srgbClr val="FF0000"/>
                </a:solidFill>
              </a:rPr>
              <a:t> </a:t>
            </a:r>
            <a:endParaRPr lang="fr-FR" sz="3200" b="1" dirty="0">
              <a:solidFill>
                <a:srgbClr val="FF0000"/>
              </a:solidFill>
            </a:endParaRPr>
          </a:p>
        </p:txBody>
      </p:sp>
      <p:sp>
        <p:nvSpPr>
          <p:cNvPr id="15" name="Rectangle 12"/>
          <p:cNvSpPr>
            <a:spLocks noChangeArrowheads="1"/>
          </p:cNvSpPr>
          <p:nvPr/>
        </p:nvSpPr>
        <p:spPr bwMode="auto">
          <a:xfrm>
            <a:off x="2643174" y="4071942"/>
            <a:ext cx="4032250" cy="1357322"/>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algn="ctr"/>
            <a:r>
              <a:rPr lang="fr-FR" sz="3200" b="1" dirty="0" smtClean="0">
                <a:solidFill>
                  <a:srgbClr val="FF0000"/>
                </a:solidFill>
              </a:rPr>
              <a:t>3°Licence Systèmes Télécommunication &amp; Réseaux</a:t>
            </a:r>
            <a:endParaRPr lang="fr-FR" sz="3200" b="1" dirty="0">
              <a:solidFill>
                <a:srgbClr val="FF0000"/>
              </a:solidFill>
            </a:endParaRPr>
          </a:p>
        </p:txBody>
      </p:sp>
      <p:sp>
        <p:nvSpPr>
          <p:cNvPr id="17" name="Rectangle 14"/>
          <p:cNvSpPr txBox="1">
            <a:spLocks noChangeArrowheads="1"/>
          </p:cNvSpPr>
          <p:nvPr/>
        </p:nvSpPr>
        <p:spPr>
          <a:xfrm>
            <a:off x="214282" y="5429264"/>
            <a:ext cx="2808288" cy="550863"/>
          </a:xfrm>
          <a:prstGeom prst="rect">
            <a:avLst/>
          </a:prstGeom>
        </p:spPr>
        <p:txBody>
          <a:bodyPr vert="horz" lIns="91440" tIns="45720" rIns="91440" bIns="45720" rtlCol="0">
            <a:normAutofit fontScale="92500"/>
          </a:bodyPr>
          <a:lstStyle/>
          <a:p>
            <a:pPr marL="342900" marR="0" lvl="0" indent="-342900" algn="l" defTabSz="914400" rtl="1" eaLnBrk="1" fontAlgn="auto" latinLnBrk="0" hangingPunct="1">
              <a:lnSpc>
                <a:spcPct val="80000"/>
              </a:lnSpc>
              <a:spcBef>
                <a:spcPct val="20000"/>
              </a:spcBef>
              <a:spcAft>
                <a:spcPts val="0"/>
              </a:spcAft>
              <a:buClrTx/>
              <a:buSzTx/>
              <a:tabLst/>
              <a:defRPr/>
            </a:pPr>
            <a:r>
              <a:rPr kumimoji="0" lang="ar-DZ" sz="3200" b="1" i="0" u="none" strike="noStrike" kern="1200" cap="none" spc="0" normalizeH="0" baseline="0" noProof="0" dirty="0" smtClean="0">
                <a:ln>
                  <a:noFill/>
                </a:ln>
                <a:solidFill>
                  <a:schemeClr val="tx1"/>
                </a:solidFill>
                <a:effectLst/>
                <a:uLnTx/>
                <a:uFillTx/>
                <a:latin typeface="+mn-lt"/>
                <a:ea typeface="Majalla UI"/>
                <a:cs typeface="+mn-cs"/>
              </a:rPr>
              <a:t>لسنة 2011_2012</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par>
                          <p:cTn id="14" fill="hold">
                            <p:stCondLst>
                              <p:cond delay="500"/>
                            </p:stCondLst>
                            <p:childTnLst>
                              <p:par>
                                <p:cTn id="15" presetID="29"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ppt_x</p:attrName>
                                        </p:attrNameLst>
                                      </p:cBhvr>
                                      <p:tavLst>
                                        <p:tav tm="0">
                                          <p:val>
                                            <p:strVal val="#ppt_x-.2"/>
                                          </p:val>
                                        </p:tav>
                                        <p:tav tm="100000">
                                          <p:val>
                                            <p:strVal val="#ppt_x"/>
                                          </p:val>
                                        </p:tav>
                                      </p:tavLst>
                                    </p:anim>
                                    <p:anim calcmode="lin" valueType="num">
                                      <p:cBhvr>
                                        <p:cTn id="18"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2"/>
                                        </p:tgtEl>
                                      </p:cBhvr>
                                    </p:animEffect>
                                  </p:childTnLst>
                                </p:cTn>
                              </p:par>
                            </p:childTnLst>
                          </p:cTn>
                        </p:par>
                        <p:par>
                          <p:cTn id="20" fill="hold">
                            <p:stCondLst>
                              <p:cond delay="1500"/>
                            </p:stCondLst>
                            <p:childTnLst>
                              <p:par>
                                <p:cTn id="21" presetID="9"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dissolve">
                                      <p:cBhvr>
                                        <p:cTn id="23" dur="500"/>
                                        <p:tgtEl>
                                          <p:spTgt spid="15"/>
                                        </p:tgtEl>
                                      </p:cBhvr>
                                    </p:animEffect>
                                  </p:childTnLst>
                                </p:cTn>
                              </p:par>
                            </p:childTnLst>
                          </p:cTn>
                        </p:par>
                        <p:par>
                          <p:cTn id="24" fill="hold">
                            <p:stCondLst>
                              <p:cond delay="2000"/>
                            </p:stCondLst>
                            <p:childTnLst>
                              <p:par>
                                <p:cTn id="25" presetID="8" presetClass="entr" presetSubtype="16" fill="hold" grpId="0" nodeType="afterEffect">
                                  <p:stCondLst>
                                    <p:cond delay="0"/>
                                  </p:stCondLst>
                                  <p:childTnLst>
                                    <p:set>
                                      <p:cBhvr>
                                        <p:cTn id="26" dur="1" fill="hold">
                                          <p:stCondLst>
                                            <p:cond delay="0"/>
                                          </p:stCondLst>
                                        </p:cTn>
                                        <p:tgtEl>
                                          <p:spTgt spid="17">
                                            <p:txEl>
                                              <p:pRg st="0" end="0"/>
                                            </p:txEl>
                                          </p:spTgt>
                                        </p:tgtEl>
                                        <p:attrNameLst>
                                          <p:attrName>style.visibility</p:attrName>
                                        </p:attrNameLst>
                                      </p:cBhvr>
                                      <p:to>
                                        <p:strVal val="visible"/>
                                      </p:to>
                                    </p:set>
                                    <p:animEffect transition="in" filter="diamond(in)">
                                      <p:cBhvr>
                                        <p:cTn id="27" dur="2000"/>
                                        <p:tgtEl>
                                          <p:spTgt spid="1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4">
                                            <p:bg/>
                                          </p:spTgt>
                                        </p:tgtEl>
                                        <p:attrNameLst>
                                          <p:attrName>style.visibility</p:attrName>
                                        </p:attrNameLst>
                                      </p:cBhvr>
                                      <p:to>
                                        <p:strVal val="visible"/>
                                      </p:to>
                                    </p:set>
                                    <p:animEffect transition="in" filter="wipe(down)">
                                      <p:cBhvr>
                                        <p:cTn id="32" dur="500"/>
                                        <p:tgtEl>
                                          <p:spTgt spid="14">
                                            <p:bg/>
                                          </p:spTgt>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4">
                                            <p:txEl>
                                              <p:pRg st="0" end="0"/>
                                            </p:txEl>
                                          </p:spTgt>
                                        </p:tgtEl>
                                        <p:attrNameLst>
                                          <p:attrName>style.visibility</p:attrName>
                                        </p:attrNameLst>
                                      </p:cBhvr>
                                      <p:to>
                                        <p:strVal val="visible"/>
                                      </p:to>
                                    </p:set>
                                    <p:animEffect transition="in" filter="wipe(down)">
                                      <p:cBhvr>
                                        <p:cTn id="35"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build="allAtOnce" animBg="1"/>
      <p:bldP spid="12" grpId="0" animBg="1"/>
      <p:bldP spid="15" grpId="0" animBg="1"/>
      <p:bldP spid="1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21444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4800" b="1" i="1" u="sng" dirty="0" smtClean="0"/>
              <a:t>PLAN</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3602"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3603"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3604" name="Équation" r:id="rId6" imgW="114120" imgH="215640" progId="Equation.3">
              <p:embed/>
            </p:oleObj>
          </a:graphicData>
        </a:graphic>
      </p:graphicFrame>
      <p:sp>
        <p:nvSpPr>
          <p:cNvPr id="10" name="Rectangle 9"/>
          <p:cNvSpPr/>
          <p:nvPr/>
        </p:nvSpPr>
        <p:spPr>
          <a:xfrm>
            <a:off x="714348" y="1714489"/>
            <a:ext cx="8429652" cy="2677656"/>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800" b="1" i="1" dirty="0" smtClean="0"/>
              <a:t>Introduction historique</a:t>
            </a:r>
          </a:p>
          <a:p>
            <a:r>
              <a:rPr lang="fr-FR" sz="2800" b="1" i="1" dirty="0" smtClean="0"/>
              <a:t>Méthodes d’analyse </a:t>
            </a:r>
          </a:p>
          <a:p>
            <a:r>
              <a:rPr lang="fr-FR" sz="2800" b="1" i="1" dirty="0" smtClean="0"/>
              <a:t>Paramètres fondamentaux</a:t>
            </a:r>
          </a:p>
          <a:p>
            <a:r>
              <a:rPr lang="fr-FR" sz="2800" b="1" i="1" dirty="0" smtClean="0"/>
              <a:t>Équation de Maxwell   voir 1° Partie Propagation </a:t>
            </a:r>
          </a:p>
          <a:p>
            <a:r>
              <a:rPr lang="fr-FR" sz="2800" b="1" i="1" dirty="0" smtClean="0"/>
              <a:t>Rayonnement d’un dipôle </a:t>
            </a:r>
          </a:p>
          <a:p>
            <a:r>
              <a:rPr lang="fr-FR" sz="2800" b="1" i="1" dirty="0" smtClean="0">
                <a:solidFill>
                  <a:srgbClr val="FF0000"/>
                </a:solidFill>
              </a:rPr>
              <a:t>Antennes filaires</a:t>
            </a:r>
          </a:p>
        </p:txBody>
      </p:sp>
      <p:pic>
        <p:nvPicPr>
          <p:cNvPr id="12" name="Picture 4" descr="maxwell"/>
          <p:cNvPicPr>
            <a:picLocks noChangeAspect="1" noChangeArrowheads="1"/>
          </p:cNvPicPr>
          <p:nvPr/>
        </p:nvPicPr>
        <p:blipFill>
          <a:blip r:embed="rId7"/>
          <a:srcRect/>
          <a:stretch>
            <a:fillRect/>
          </a:stretch>
        </p:blipFill>
        <p:spPr bwMode="auto">
          <a:xfrm>
            <a:off x="7353300" y="2386018"/>
            <a:ext cx="1790700" cy="1828800"/>
          </a:xfrm>
          <a:prstGeom prst="rect">
            <a:avLst/>
          </a:prstGeom>
          <a:noFill/>
        </p:spPr>
      </p:pic>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blinds(horizontal)">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blinds(horizontal)">
                                      <p:cBhvr>
                                        <p:cTn id="23" dur="500"/>
                                        <p:tgtEl>
                                          <p:spTgt spid="1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blinds(horizontal)">
                                      <p:cBhvr>
                                        <p:cTn id="28" dur="500"/>
                                        <p:tgtEl>
                                          <p:spTgt spid="10">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0">
                                            <p:txEl>
                                              <p:pRg st="4" end="4"/>
                                            </p:txEl>
                                          </p:spTgt>
                                        </p:tgtEl>
                                        <p:attrNameLst>
                                          <p:attrName>style.visibility</p:attrName>
                                        </p:attrNameLst>
                                      </p:cBhvr>
                                      <p:to>
                                        <p:strVal val="visible"/>
                                      </p:to>
                                    </p:set>
                                    <p:animEffect transition="in" filter="blinds(horizontal)">
                                      <p:cBhvr>
                                        <p:cTn id="33" dur="500"/>
                                        <p:tgtEl>
                                          <p:spTgt spid="10">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0">
                                            <p:txEl>
                                              <p:pRg st="5" end="5"/>
                                            </p:txEl>
                                          </p:spTgt>
                                        </p:tgtEl>
                                        <p:attrNameLst>
                                          <p:attrName>style.visibility</p:attrName>
                                        </p:attrNameLst>
                                      </p:cBhvr>
                                      <p:to>
                                        <p:strVal val="visible"/>
                                      </p:to>
                                    </p:set>
                                    <p:animEffect transition="in" filter="blinds(horizontal)">
                                      <p:cBhvr>
                                        <p:cTn id="38"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5650"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5651"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5652" name="Équation" r:id="rId6" imgW="114120" imgH="215640" progId="Equation.3">
              <p:embed/>
            </p:oleObj>
          </a:graphicData>
        </a:graphic>
      </p:graphicFrame>
      <p:sp>
        <p:nvSpPr>
          <p:cNvPr id="10" name="Rectangle 9"/>
          <p:cNvSpPr/>
          <p:nvPr/>
        </p:nvSpPr>
        <p:spPr>
          <a:xfrm>
            <a:off x="714348" y="1000108"/>
            <a:ext cx="8429652" cy="6924973"/>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pPr marL="0" lvl="1"/>
            <a:r>
              <a:rPr lang="fr-FR" sz="2800" b="1" i="1" dirty="0" smtClean="0">
                <a:solidFill>
                  <a:srgbClr val="FF0000"/>
                </a:solidFill>
              </a:rPr>
              <a:t> </a:t>
            </a:r>
            <a:r>
              <a:rPr lang="fr-FR" sz="2800" b="1" dirty="0" smtClean="0"/>
              <a:t>Dipôle électrique de très faible longueur</a:t>
            </a:r>
            <a:br>
              <a:rPr lang="fr-FR" sz="2800" b="1" dirty="0" smtClean="0"/>
            </a:br>
            <a:r>
              <a:rPr lang="fr-FR" sz="2800" b="1" dirty="0" smtClean="0"/>
              <a:t> ( le petit dipôle):</a:t>
            </a:r>
          </a:p>
          <a:p>
            <a:pPr marL="0" lvl="1"/>
            <a:r>
              <a:rPr lang="fr-FR" sz="2800" b="1" dirty="0" smtClean="0"/>
              <a:t>	</a:t>
            </a:r>
            <a:r>
              <a:rPr lang="fr-FR" sz="2000" dirty="0" smtClean="0"/>
              <a:t>La notion courant constant n’a pas de sens physique; c’est un concept mathématique permettant de discrétiser une antenne filaire de longueur </a:t>
            </a:r>
            <a:r>
              <a:rPr lang="fr-FR" sz="2000" dirty="0" err="1" smtClean="0"/>
              <a:t>quelcon</a:t>
            </a:r>
            <a:r>
              <a:rPr lang="fr-FR" sz="2000" dirty="0" smtClean="0"/>
              <a:t> que </a:t>
            </a:r>
            <a:r>
              <a:rPr lang="fr-FR" sz="2000" dirty="0" smtClean="0"/>
              <a:t>en doublets électriques de longueur très inférieure à la longueur d’onde.</a:t>
            </a:r>
          </a:p>
          <a:p>
            <a:endParaRPr lang="fr-FR" sz="2800" b="1" dirty="0" smtClean="0"/>
          </a:p>
          <a:p>
            <a:endParaRPr lang="fr-FR" sz="2800" b="1" i="1" dirty="0" smtClean="0">
              <a:solidFill>
                <a:srgbClr val="FF0000"/>
              </a:solidFill>
            </a:endParaRPr>
          </a:p>
          <a:p>
            <a:endParaRPr lang="fr-FR" sz="2800" b="1" i="1" dirty="0" smtClean="0">
              <a:solidFill>
                <a:srgbClr val="FF0000"/>
              </a:solidFill>
            </a:endParaRPr>
          </a:p>
          <a:p>
            <a:pPr marL="0" lvl="1"/>
            <a:r>
              <a:rPr lang="fr-FR" sz="2000" dirty="0" smtClean="0"/>
              <a:t>Le potentiel vecteur </a:t>
            </a:r>
            <a:r>
              <a:rPr lang="fr-FR" sz="2000" dirty="0" err="1" smtClean="0"/>
              <a:t>élementaire</a:t>
            </a:r>
            <a:r>
              <a:rPr lang="fr-FR" sz="2000" dirty="0" smtClean="0"/>
              <a:t> est </a:t>
            </a: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7" name="Rectangle 89"/>
          <p:cNvSpPr>
            <a:spLocks noGrp="1" noChangeArrowheads="1"/>
          </p:cNvSpPr>
          <p:nvPr>
            <p:ph type="title"/>
          </p:nvPr>
        </p:nvSpPr>
        <p:spPr bwMode="auto">
          <a:xfrm>
            <a:off x="0" y="285750"/>
            <a:ext cx="8786842"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b="1" dirty="0" smtClean="0"/>
              <a:t>le petit dipôle ou (Small </a:t>
            </a:r>
            <a:r>
              <a:rPr lang="fr-FR" b="1" dirty="0" err="1" smtClean="0"/>
              <a:t>dipole</a:t>
            </a:r>
            <a:r>
              <a:rPr lang="fr-FR" b="1" dirty="0" smtClean="0"/>
              <a:t>)</a:t>
            </a:r>
            <a:endParaRPr lang="fr-FR" dirty="0"/>
          </a:p>
        </p:txBody>
      </p:sp>
      <p:graphicFrame>
        <p:nvGraphicFramePr>
          <p:cNvPr id="155653" name="Object 5"/>
          <p:cNvGraphicFramePr>
            <a:graphicFrameLocks noChangeAspect="1"/>
          </p:cNvGraphicFramePr>
          <p:nvPr/>
        </p:nvGraphicFramePr>
        <p:xfrm>
          <a:off x="1857356" y="3071810"/>
          <a:ext cx="6535738" cy="1227137"/>
        </p:xfrm>
        <a:graphic>
          <a:graphicData uri="http://schemas.openxmlformats.org/presentationml/2006/ole">
            <p:oleObj spid="_x0000_s155653" name="Équation" r:id="rId7" imgW="3111500" imgH="584200" progId="Equation.3">
              <p:embed/>
            </p:oleObj>
          </a:graphicData>
        </a:graphic>
      </p:graphicFrame>
      <p:graphicFrame>
        <p:nvGraphicFramePr>
          <p:cNvPr id="18" name="Object 102"/>
          <p:cNvGraphicFramePr>
            <a:graphicFrameLocks noChangeAspect="1"/>
          </p:cNvGraphicFramePr>
          <p:nvPr/>
        </p:nvGraphicFramePr>
        <p:xfrm>
          <a:off x="2143108" y="3143248"/>
          <a:ext cx="5703888" cy="1025525"/>
        </p:xfrm>
        <a:graphic>
          <a:graphicData uri="http://schemas.openxmlformats.org/presentationml/2006/ole">
            <p:oleObj spid="_x0000_s155654" name="Équation" r:id="rId8" imgW="2527200" imgH="457200" progId="Equation.3">
              <p:embed/>
            </p:oleObj>
          </a:graphicData>
        </a:graphic>
      </p:graphicFrame>
      <p:grpSp>
        <p:nvGrpSpPr>
          <p:cNvPr id="37" name="Groupe 36"/>
          <p:cNvGrpSpPr/>
          <p:nvPr/>
        </p:nvGrpSpPr>
        <p:grpSpPr>
          <a:xfrm>
            <a:off x="4500562" y="3071810"/>
            <a:ext cx="571504" cy="714380"/>
            <a:chOff x="3313091" y="3500437"/>
            <a:chExt cx="571504" cy="714380"/>
          </a:xfrm>
        </p:grpSpPr>
        <p:cxnSp>
          <p:nvCxnSpPr>
            <p:cNvPr id="19" name="Connecteur droit 18"/>
            <p:cNvCxnSpPr/>
            <p:nvPr/>
          </p:nvCxnSpPr>
          <p:spPr>
            <a:xfrm rot="5400000">
              <a:off x="3205934" y="3679032"/>
              <a:ext cx="714380" cy="357190"/>
            </a:xfrm>
            <a:prstGeom prst="line">
              <a:avLst/>
            </a:prstGeom>
            <a:ln/>
            <a:scene3d>
              <a:camera prst="orthographicFront">
                <a:rot lat="0" lon="0" rev="10800000"/>
              </a:camera>
              <a:lightRig rig="threePt" dir="t"/>
            </a:scene3d>
          </p:spPr>
          <p:style>
            <a:lnRef idx="3">
              <a:schemeClr val="accent2"/>
            </a:lnRef>
            <a:fillRef idx="0">
              <a:schemeClr val="accent2"/>
            </a:fillRef>
            <a:effectRef idx="2">
              <a:schemeClr val="accent2"/>
            </a:effectRef>
            <a:fontRef idx="minor">
              <a:schemeClr val="tx1"/>
            </a:fontRef>
          </p:style>
        </p:cxnSp>
        <p:cxnSp>
          <p:nvCxnSpPr>
            <p:cNvPr id="20" name="Connecteur droit 19"/>
            <p:cNvCxnSpPr/>
            <p:nvPr/>
          </p:nvCxnSpPr>
          <p:spPr>
            <a:xfrm>
              <a:off x="3313091" y="3714751"/>
              <a:ext cx="571504" cy="357190"/>
            </a:xfrm>
            <a:prstGeom prst="line">
              <a:avLst/>
            </a:prstGeom>
            <a:ln/>
          </p:spPr>
          <p:style>
            <a:lnRef idx="3">
              <a:schemeClr val="accent2"/>
            </a:lnRef>
            <a:fillRef idx="0">
              <a:schemeClr val="accent2"/>
            </a:fillRef>
            <a:effectRef idx="2">
              <a:schemeClr val="accent2"/>
            </a:effectRef>
            <a:fontRef idx="minor">
              <a:schemeClr val="tx1"/>
            </a:fontRef>
          </p:style>
        </p:cxnSp>
      </p:grpSp>
      <p:graphicFrame>
        <p:nvGraphicFramePr>
          <p:cNvPr id="45" name="Object 107"/>
          <p:cNvGraphicFramePr>
            <a:graphicFrameLocks noChangeAspect="1"/>
          </p:cNvGraphicFramePr>
          <p:nvPr/>
        </p:nvGraphicFramePr>
        <p:xfrm>
          <a:off x="1643042" y="5715016"/>
          <a:ext cx="1143008" cy="609602"/>
        </p:xfrm>
        <a:graphic>
          <a:graphicData uri="http://schemas.openxmlformats.org/presentationml/2006/ole">
            <p:oleObj spid="_x0000_s155657" name="Équation" r:id="rId9" imgW="863225" imgH="469696" progId="Equation.3">
              <p:embed/>
            </p:oleObj>
          </a:graphicData>
        </a:graphic>
      </p:graphicFrame>
      <p:graphicFrame>
        <p:nvGraphicFramePr>
          <p:cNvPr id="46" name="Object 110"/>
          <p:cNvGraphicFramePr>
            <a:graphicFrameLocks noChangeAspect="1"/>
          </p:cNvGraphicFramePr>
          <p:nvPr/>
        </p:nvGraphicFramePr>
        <p:xfrm>
          <a:off x="1000100" y="4929198"/>
          <a:ext cx="3252787" cy="762000"/>
        </p:xfrm>
        <a:graphic>
          <a:graphicData uri="http://schemas.openxmlformats.org/presentationml/2006/ole">
            <p:oleObj spid="_x0000_s155658" name="Équation" r:id="rId10" imgW="1790640" imgH="419040" progId="Equation.3">
              <p:embed/>
            </p:oleObj>
          </a:graphicData>
        </a:graphic>
      </p:graphicFrame>
      <p:grpSp>
        <p:nvGrpSpPr>
          <p:cNvPr id="47" name="Group 17"/>
          <p:cNvGrpSpPr>
            <a:grpSpLocks/>
          </p:cNvGrpSpPr>
          <p:nvPr/>
        </p:nvGrpSpPr>
        <p:grpSpPr bwMode="auto">
          <a:xfrm>
            <a:off x="5500694" y="4214842"/>
            <a:ext cx="2928958" cy="2500306"/>
            <a:chOff x="4680" y="10967"/>
            <a:chExt cx="3379" cy="2105"/>
          </a:xfrm>
        </p:grpSpPr>
        <p:sp>
          <p:nvSpPr>
            <p:cNvPr id="48" name="Line 18"/>
            <p:cNvSpPr>
              <a:spLocks noChangeAspect="1" noChangeShapeType="1"/>
            </p:cNvSpPr>
            <p:nvPr/>
          </p:nvSpPr>
          <p:spPr bwMode="auto">
            <a:xfrm flipV="1">
              <a:off x="5363" y="11002"/>
              <a:ext cx="1" cy="2070"/>
            </a:xfrm>
            <a:prstGeom prst="line">
              <a:avLst/>
            </a:prstGeom>
            <a:noFill/>
            <a:ln w="6350">
              <a:solidFill>
                <a:srgbClr val="000000"/>
              </a:solidFill>
              <a:round/>
              <a:headEnd type="none" w="sm" len="sm"/>
              <a:tailEnd type="triangle" w="sm" len="sm"/>
            </a:ln>
            <a:effectLst/>
          </p:spPr>
          <p:txBody>
            <a:bodyPr vert="horz" wrap="square" lIns="91440" tIns="45720" rIns="91440" bIns="45720" numCol="1" anchor="t" anchorCtr="0" compatLnSpc="1">
              <a:prstTxWarp prst="textNoShape">
                <a:avLst/>
              </a:prstTxWarp>
            </a:bodyPr>
            <a:lstStyle/>
            <a:p>
              <a:endParaRPr lang="fr-FR"/>
            </a:p>
          </p:txBody>
        </p:sp>
        <p:sp>
          <p:nvSpPr>
            <p:cNvPr id="49" name="Line 19"/>
            <p:cNvSpPr>
              <a:spLocks noChangeAspect="1" noChangeShapeType="1"/>
            </p:cNvSpPr>
            <p:nvPr/>
          </p:nvSpPr>
          <p:spPr bwMode="auto">
            <a:xfrm>
              <a:off x="5363" y="12217"/>
              <a:ext cx="2014" cy="1"/>
            </a:xfrm>
            <a:prstGeom prst="line">
              <a:avLst/>
            </a:prstGeom>
            <a:noFill/>
            <a:ln w="9525">
              <a:solidFill>
                <a:srgbClr val="000000"/>
              </a:solidFill>
              <a:round/>
              <a:headEnd type="none" w="sm" len="sm"/>
              <a:tailEnd type="triangle" w="sm" len="sm"/>
            </a:ln>
            <a:effectLst/>
          </p:spPr>
          <p:txBody>
            <a:bodyPr vert="horz" wrap="square" lIns="91440" tIns="45720" rIns="91440" bIns="45720" numCol="1" anchor="t" anchorCtr="0" compatLnSpc="1">
              <a:prstTxWarp prst="textNoShape">
                <a:avLst/>
              </a:prstTxWarp>
            </a:bodyPr>
            <a:lstStyle/>
            <a:p>
              <a:endParaRPr lang="fr-FR"/>
            </a:p>
          </p:txBody>
        </p:sp>
        <p:sp>
          <p:nvSpPr>
            <p:cNvPr id="50" name="Line 20"/>
            <p:cNvSpPr>
              <a:spLocks noChangeAspect="1" noChangeShapeType="1"/>
            </p:cNvSpPr>
            <p:nvPr/>
          </p:nvSpPr>
          <p:spPr bwMode="auto">
            <a:xfrm>
              <a:off x="5363" y="11477"/>
              <a:ext cx="1501" cy="741"/>
            </a:xfrm>
            <a:prstGeom prst="line">
              <a:avLst/>
            </a:prstGeom>
            <a:noFill/>
            <a:ln w="9525">
              <a:solidFill>
                <a:srgbClr val="000000"/>
              </a:solidFill>
              <a:prstDash val="sysDot"/>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1" name="Line 21"/>
            <p:cNvSpPr>
              <a:spLocks noChangeAspect="1" noChangeShapeType="1"/>
            </p:cNvSpPr>
            <p:nvPr/>
          </p:nvSpPr>
          <p:spPr bwMode="auto">
            <a:xfrm flipH="1">
              <a:off x="5363" y="12217"/>
              <a:ext cx="1482" cy="741"/>
            </a:xfrm>
            <a:prstGeom prst="line">
              <a:avLst/>
            </a:prstGeom>
            <a:noFill/>
            <a:ln w="9525">
              <a:solidFill>
                <a:srgbClr val="000000"/>
              </a:solidFill>
              <a:prstDash val="sysDot"/>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2" name="Line 22"/>
            <p:cNvSpPr>
              <a:spLocks noChangeAspect="1" noChangeShapeType="1"/>
            </p:cNvSpPr>
            <p:nvPr/>
          </p:nvSpPr>
          <p:spPr bwMode="auto">
            <a:xfrm>
              <a:off x="5363" y="11491"/>
              <a:ext cx="1" cy="599"/>
            </a:xfrm>
            <a:prstGeom prst="line">
              <a:avLst/>
            </a:prstGeom>
            <a:noFill/>
            <a:ln w="2857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3" name="Line 23"/>
            <p:cNvSpPr>
              <a:spLocks noChangeAspect="1" noChangeShapeType="1"/>
            </p:cNvSpPr>
            <p:nvPr/>
          </p:nvSpPr>
          <p:spPr bwMode="auto">
            <a:xfrm flipV="1">
              <a:off x="5362" y="12328"/>
              <a:ext cx="1" cy="627"/>
            </a:xfrm>
            <a:prstGeom prst="line">
              <a:avLst/>
            </a:prstGeom>
            <a:noFill/>
            <a:ln w="2857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4" name="Line 24"/>
            <p:cNvSpPr>
              <a:spLocks noChangeAspect="1" noChangeShapeType="1"/>
            </p:cNvSpPr>
            <p:nvPr/>
          </p:nvSpPr>
          <p:spPr bwMode="auto">
            <a:xfrm flipH="1">
              <a:off x="4680" y="12103"/>
              <a:ext cx="684" cy="1"/>
            </a:xfrm>
            <a:prstGeom prst="line">
              <a:avLst/>
            </a:prstGeom>
            <a:noFill/>
            <a:ln w="12700">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5" name="Line 25"/>
            <p:cNvSpPr>
              <a:spLocks noChangeAspect="1" noChangeShapeType="1"/>
            </p:cNvSpPr>
            <p:nvPr/>
          </p:nvSpPr>
          <p:spPr bwMode="auto">
            <a:xfrm flipH="1">
              <a:off x="4708" y="12302"/>
              <a:ext cx="656" cy="1"/>
            </a:xfrm>
            <a:prstGeom prst="line">
              <a:avLst/>
            </a:prstGeom>
            <a:noFill/>
            <a:ln w="12700">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fr-FR"/>
            </a:p>
          </p:txBody>
        </p:sp>
        <p:sp>
          <p:nvSpPr>
            <p:cNvPr id="56" name="Line 26"/>
            <p:cNvSpPr>
              <a:spLocks noChangeAspect="1" noChangeShapeType="1"/>
            </p:cNvSpPr>
            <p:nvPr/>
          </p:nvSpPr>
          <p:spPr bwMode="auto">
            <a:xfrm>
              <a:off x="4936" y="12103"/>
              <a:ext cx="158" cy="1"/>
            </a:xfrm>
            <a:prstGeom prst="line">
              <a:avLst/>
            </a:prstGeom>
            <a:noFill/>
            <a:ln w="9525">
              <a:solidFill>
                <a:srgbClr val="000000"/>
              </a:solidFill>
              <a:round/>
              <a:headEnd type="none" w="sm" len="sm"/>
              <a:tailEnd type="triangle" w="sm" len="sm"/>
            </a:ln>
            <a:effectLst/>
          </p:spPr>
          <p:txBody>
            <a:bodyPr vert="horz" wrap="square" lIns="91440" tIns="45720" rIns="91440" bIns="45720" numCol="1" anchor="t" anchorCtr="0" compatLnSpc="1">
              <a:prstTxWarp prst="textNoShape">
                <a:avLst/>
              </a:prstTxWarp>
            </a:bodyPr>
            <a:lstStyle/>
            <a:p>
              <a:endParaRPr lang="fr-FR"/>
            </a:p>
          </p:txBody>
        </p:sp>
        <p:sp>
          <p:nvSpPr>
            <p:cNvPr id="57" name="Line 27"/>
            <p:cNvSpPr>
              <a:spLocks noChangeAspect="1" noChangeShapeType="1"/>
            </p:cNvSpPr>
            <p:nvPr/>
          </p:nvSpPr>
          <p:spPr bwMode="auto">
            <a:xfrm flipH="1">
              <a:off x="4951" y="12302"/>
              <a:ext cx="171" cy="1"/>
            </a:xfrm>
            <a:prstGeom prst="line">
              <a:avLst/>
            </a:prstGeom>
            <a:noFill/>
            <a:ln w="9525">
              <a:solidFill>
                <a:srgbClr val="000000"/>
              </a:solidFill>
              <a:round/>
              <a:headEnd type="none" w="sm" len="sm"/>
              <a:tailEnd type="triangle" w="sm" len="sm"/>
            </a:ln>
            <a:effectLst/>
          </p:spPr>
          <p:txBody>
            <a:bodyPr vert="horz" wrap="square" lIns="91440" tIns="45720" rIns="91440" bIns="45720" numCol="1" anchor="t" anchorCtr="0" compatLnSpc="1">
              <a:prstTxWarp prst="textNoShape">
                <a:avLst/>
              </a:prstTxWarp>
            </a:bodyPr>
            <a:lstStyle/>
            <a:p>
              <a:endParaRPr lang="fr-FR"/>
            </a:p>
          </p:txBody>
        </p:sp>
        <p:sp>
          <p:nvSpPr>
            <p:cNvPr id="58" name="Rectangle 28"/>
            <p:cNvSpPr>
              <a:spLocks noChangeAspect="1" noChangeArrowheads="1"/>
            </p:cNvSpPr>
            <p:nvPr/>
          </p:nvSpPr>
          <p:spPr bwMode="auto">
            <a:xfrm>
              <a:off x="7471" y="12075"/>
              <a:ext cx="588" cy="303"/>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9" name="Rectangle 29"/>
            <p:cNvSpPr>
              <a:spLocks noChangeAspect="1" noChangeArrowheads="1"/>
            </p:cNvSpPr>
            <p:nvPr/>
          </p:nvSpPr>
          <p:spPr bwMode="auto">
            <a:xfrm>
              <a:off x="5449" y="10967"/>
              <a:ext cx="286" cy="300"/>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0" name="Rectangle 30"/>
            <p:cNvSpPr>
              <a:spLocks noChangeAspect="1" noChangeArrowheads="1"/>
            </p:cNvSpPr>
            <p:nvPr/>
          </p:nvSpPr>
          <p:spPr bwMode="auto">
            <a:xfrm>
              <a:off x="6844" y="12247"/>
              <a:ext cx="280" cy="332"/>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I</a:t>
              </a:r>
              <a:r>
                <a:rPr kumimoji="0" lang="fr-FR" sz="1100" b="1" i="0" u="none" strike="noStrike" cap="none" normalizeH="0" baseline="-2500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1" name="Rectangle 31"/>
            <p:cNvSpPr>
              <a:spLocks noChangeAspect="1" noChangeArrowheads="1"/>
            </p:cNvSpPr>
            <p:nvPr/>
          </p:nvSpPr>
          <p:spPr bwMode="auto">
            <a:xfrm>
              <a:off x="4922" y="12787"/>
              <a:ext cx="385" cy="257"/>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2" name="Rectangle 32"/>
            <p:cNvSpPr>
              <a:spLocks noChangeAspect="1" noChangeArrowheads="1"/>
            </p:cNvSpPr>
            <p:nvPr/>
          </p:nvSpPr>
          <p:spPr bwMode="auto">
            <a:xfrm>
              <a:off x="5007" y="11364"/>
              <a:ext cx="300" cy="257"/>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3" name="Rectangle 33"/>
            <p:cNvSpPr>
              <a:spLocks noChangeAspect="1" noChangeArrowheads="1"/>
            </p:cNvSpPr>
            <p:nvPr/>
          </p:nvSpPr>
          <p:spPr bwMode="auto">
            <a:xfrm>
              <a:off x="5435" y="11933"/>
              <a:ext cx="171" cy="272"/>
            </a:xfrm>
            <a:prstGeom prst="rect">
              <a:avLst/>
            </a:prstGeom>
            <a:noFill/>
            <a:ln w="12700">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rPr>
                <a:t>0</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4" name="Line 34"/>
            <p:cNvSpPr>
              <a:spLocks noChangeAspect="1" noChangeShapeType="1"/>
            </p:cNvSpPr>
            <p:nvPr/>
          </p:nvSpPr>
          <p:spPr bwMode="auto">
            <a:xfrm flipV="1">
              <a:off x="5362" y="12428"/>
              <a:ext cx="1" cy="215"/>
            </a:xfrm>
            <a:prstGeom prst="line">
              <a:avLst/>
            </a:prstGeom>
            <a:noFill/>
            <a:ln w="12700">
              <a:solidFill>
                <a:srgbClr val="000000"/>
              </a:solidFill>
              <a:round/>
              <a:headEnd type="none" w="sm" len="med"/>
              <a:tailEnd type="triangle" w="med" len="sm"/>
            </a:ln>
            <a:effectLst/>
          </p:spPr>
          <p:txBody>
            <a:bodyPr vert="horz" wrap="square" lIns="91440" tIns="45720" rIns="91440" bIns="45720" numCol="1" anchor="t" anchorCtr="0" compatLnSpc="1">
              <a:prstTxWarp prst="textNoShape">
                <a:avLst/>
              </a:prstTxWarp>
            </a:bodyPr>
            <a:lstStyle/>
            <a:p>
              <a:endParaRPr lang="fr-FR"/>
            </a:p>
          </p:txBody>
        </p:sp>
        <p:sp>
          <p:nvSpPr>
            <p:cNvPr id="65" name="Line 35"/>
            <p:cNvSpPr>
              <a:spLocks noChangeAspect="1" noChangeShapeType="1"/>
            </p:cNvSpPr>
            <p:nvPr/>
          </p:nvSpPr>
          <p:spPr bwMode="auto">
            <a:xfrm flipV="1">
              <a:off x="5363" y="11652"/>
              <a:ext cx="1" cy="215"/>
            </a:xfrm>
            <a:prstGeom prst="line">
              <a:avLst/>
            </a:prstGeom>
            <a:noFill/>
            <a:ln w="12700">
              <a:solidFill>
                <a:srgbClr val="000000"/>
              </a:solidFill>
              <a:round/>
              <a:headEnd type="none" w="sm" len="med"/>
              <a:tailEnd type="triangle" w="med" len="sm"/>
            </a:ln>
            <a:effectLst/>
          </p:spPr>
          <p:txBody>
            <a:bodyPr vert="horz" wrap="square" lIns="91440" tIns="45720" rIns="91440" bIns="45720" numCol="1" anchor="t" anchorCtr="0" compatLnSpc="1">
              <a:prstTxWarp prst="textNoShape">
                <a:avLst/>
              </a:prstTxWarp>
            </a:bodyPr>
            <a:lstStyle/>
            <a:p>
              <a:endParaRPr lang="fr-F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
                                            <p:txEl>
                                              <p:pRg st="1" end="1"/>
                                            </p:txEl>
                                          </p:spTgt>
                                        </p:tgtEl>
                                        <p:attrNameLst>
                                          <p:attrName>style.visibility</p:attrName>
                                        </p:attrNameLst>
                                      </p:cBhvr>
                                      <p:to>
                                        <p:strVal val="visible"/>
                                      </p:to>
                                    </p:set>
                                    <p:animEffect transition="in" filter="blinds(horizontal)">
                                      <p:cBhvr>
                                        <p:cTn id="10" dur="500"/>
                                        <p:tgtEl>
                                          <p:spTgt spid="10">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nodeType="clickEffect">
                                  <p:stCondLst>
                                    <p:cond delay="0"/>
                                  </p:stCondLst>
                                  <p:childTnLst>
                                    <p:animEffect transition="out" filter="blinds(horizontal)">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par>
                                <p:cTn id="28" presetID="3" presetClass="exit" presetSubtype="10" fill="hold" nodeType="withEffect">
                                  <p:stCondLst>
                                    <p:cond delay="0"/>
                                  </p:stCondLst>
                                  <p:childTnLst>
                                    <p:animEffect transition="out" filter="blinds(horizontal)">
                                      <p:cBhvr>
                                        <p:cTn id="29" dur="500"/>
                                        <p:tgtEl>
                                          <p:spTgt spid="37"/>
                                        </p:tgtEl>
                                      </p:cBhvr>
                                    </p:animEffect>
                                    <p:set>
                                      <p:cBhvr>
                                        <p:cTn id="30" dur="1" fill="hold">
                                          <p:stCondLst>
                                            <p:cond delay="499"/>
                                          </p:stCondLst>
                                        </p:cTn>
                                        <p:tgtEl>
                                          <p:spTgt spid="3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55653"/>
                                        </p:tgtEl>
                                        <p:attrNameLst>
                                          <p:attrName>style.visibility</p:attrName>
                                        </p:attrNameLst>
                                      </p:cBhvr>
                                      <p:to>
                                        <p:strVal val="visible"/>
                                      </p:to>
                                    </p:set>
                                    <p:anim calcmode="lin" valueType="num">
                                      <p:cBhvr additive="base">
                                        <p:cTn id="35" dur="500" fill="hold"/>
                                        <p:tgtEl>
                                          <p:spTgt spid="155653"/>
                                        </p:tgtEl>
                                        <p:attrNameLst>
                                          <p:attrName>ppt_x</p:attrName>
                                        </p:attrNameLst>
                                      </p:cBhvr>
                                      <p:tavLst>
                                        <p:tav tm="0">
                                          <p:val>
                                            <p:strVal val="#ppt_x"/>
                                          </p:val>
                                        </p:tav>
                                        <p:tav tm="100000">
                                          <p:val>
                                            <p:strVal val="#ppt_x"/>
                                          </p:val>
                                        </p:tav>
                                      </p:tavLst>
                                    </p:anim>
                                    <p:anim calcmode="lin" valueType="num">
                                      <p:cBhvr additive="base">
                                        <p:cTn id="36" dur="500" fill="hold"/>
                                        <p:tgtEl>
                                          <p:spTgt spid="15565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fill="hold"/>
                                        <p:tgtEl>
                                          <p:spTgt spid="47"/>
                                        </p:tgtEl>
                                        <p:attrNameLst>
                                          <p:attrName>ppt_x</p:attrName>
                                        </p:attrNameLst>
                                      </p:cBhvr>
                                      <p:tavLst>
                                        <p:tav tm="0">
                                          <p:val>
                                            <p:strVal val="#ppt_x"/>
                                          </p:val>
                                        </p:tav>
                                        <p:tav tm="100000">
                                          <p:val>
                                            <p:strVal val="#ppt_x"/>
                                          </p:val>
                                        </p:tav>
                                      </p:tavLst>
                                    </p:anim>
                                    <p:anim calcmode="lin" valueType="num">
                                      <p:cBhvr additive="base">
                                        <p:cTn id="4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0">
                                            <p:txEl>
                                              <p:pRg st="5" end="5"/>
                                            </p:txEl>
                                          </p:spTgt>
                                        </p:tgtEl>
                                        <p:attrNameLst>
                                          <p:attrName>style.visibility</p:attrName>
                                        </p:attrNameLst>
                                      </p:cBhvr>
                                      <p:to>
                                        <p:strVal val="visible"/>
                                      </p:to>
                                    </p:set>
                                    <p:animEffect transition="in" filter="blinds(horizontal)">
                                      <p:cBhvr>
                                        <p:cTn id="47" dur="500"/>
                                        <p:tgtEl>
                                          <p:spTgt spid="10">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nodeType="click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checkerboard(across)">
                                      <p:cBhvr>
                                        <p:cTn id="52" dur="500"/>
                                        <p:tgtEl>
                                          <p:spTgt spid="46"/>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nodeType="click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checkerboard(across)">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21444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4800" b="1" dirty="0" smtClean="0"/>
              <a:t>PETIT DIPÔLE</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7698"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7699"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7700" name="Équation" r:id="rId6" imgW="114120" imgH="215640" progId="Equation.3">
              <p:embed/>
            </p:oleObj>
          </a:graphicData>
        </a:graphic>
      </p:graphicFrame>
      <p:sp>
        <p:nvSpPr>
          <p:cNvPr id="10" name="Rectangle 9"/>
          <p:cNvSpPr/>
          <p:nvPr/>
        </p:nvSpPr>
        <p:spPr>
          <a:xfrm>
            <a:off x="714348" y="1285860"/>
            <a:ext cx="8429652" cy="4832092"/>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pPr lvl="1">
              <a:buNone/>
            </a:pPr>
            <a:r>
              <a:rPr lang="fr-FR" sz="2000" b="1" i="1" dirty="0" smtClean="0">
                <a:solidFill>
                  <a:schemeClr val="tx2">
                    <a:lumMod val="75000"/>
                  </a:schemeClr>
                </a:solidFill>
              </a:rPr>
              <a:t>la longueur du dipôle est faible: </a:t>
            </a: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r>
              <a:rPr lang="fr-FR" sz="2000" b="1" i="1" dirty="0" smtClean="0">
                <a:solidFill>
                  <a:schemeClr val="tx2">
                    <a:lumMod val="75000"/>
                  </a:schemeClr>
                </a:solidFill>
              </a:rPr>
              <a:t>On peut considérer que</a:t>
            </a: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r>
              <a:rPr lang="fr-FR" sz="2000" b="1" i="1" dirty="0" smtClean="0">
                <a:solidFill>
                  <a:schemeClr val="tx2">
                    <a:lumMod val="75000"/>
                  </a:schemeClr>
                </a:solidFill>
              </a:rPr>
              <a:t>Dans ce cas, on prend l’approximation suivante pour la phase et le module </a:t>
            </a: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r>
              <a:rPr lang="fr-FR" sz="2000" b="1" i="1" dirty="0" smtClean="0">
                <a:solidFill>
                  <a:schemeClr val="tx2">
                    <a:lumMod val="75000"/>
                  </a:schemeClr>
                </a:solidFill>
              </a:rPr>
              <a:t> l’intégration est réduite à:</a:t>
            </a: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endParaRPr lang="fr-FR" sz="2000" b="1" i="1" dirty="0" smtClean="0">
              <a:solidFill>
                <a:schemeClr val="tx2">
                  <a:lumMod val="75000"/>
                </a:schemeClr>
              </a:solidFill>
            </a:endParaRPr>
          </a:p>
          <a:p>
            <a:pPr lvl="1">
              <a:buNone/>
            </a:pPr>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157701" name="Object 5"/>
          <p:cNvGraphicFramePr>
            <a:graphicFrameLocks noChangeAspect="1"/>
          </p:cNvGraphicFramePr>
          <p:nvPr/>
        </p:nvGraphicFramePr>
        <p:xfrm>
          <a:off x="785813" y="2598737"/>
          <a:ext cx="7834312" cy="830263"/>
        </p:xfrm>
        <a:graphic>
          <a:graphicData uri="http://schemas.openxmlformats.org/presentationml/2006/ole">
            <p:oleObj spid="_x0000_s157701" name="Équation" r:id="rId7" imgW="4203360" imgH="444240" progId="Equation.3">
              <p:embed/>
            </p:oleObj>
          </a:graphicData>
        </a:graphic>
      </p:graphicFrame>
      <p:graphicFrame>
        <p:nvGraphicFramePr>
          <p:cNvPr id="157702" name="Object 6"/>
          <p:cNvGraphicFramePr>
            <a:graphicFrameLocks noChangeAspect="1"/>
          </p:cNvGraphicFramePr>
          <p:nvPr/>
        </p:nvGraphicFramePr>
        <p:xfrm>
          <a:off x="5072073" y="1500174"/>
          <a:ext cx="2857513" cy="815634"/>
        </p:xfrm>
        <a:graphic>
          <a:graphicData uri="http://schemas.openxmlformats.org/presentationml/2006/ole">
            <p:oleObj spid="_x0000_s157702" name="Équation" r:id="rId8" imgW="736560" imgH="393480" progId="Equation.3">
              <p:embed/>
            </p:oleObj>
          </a:graphicData>
        </a:graphic>
      </p:graphicFrame>
      <p:graphicFrame>
        <p:nvGraphicFramePr>
          <p:cNvPr id="157703" name="Object 7"/>
          <p:cNvGraphicFramePr>
            <a:graphicFrameLocks noChangeAspect="1"/>
          </p:cNvGraphicFramePr>
          <p:nvPr/>
        </p:nvGraphicFramePr>
        <p:xfrm>
          <a:off x="3571868" y="3857628"/>
          <a:ext cx="1138237" cy="469900"/>
        </p:xfrm>
        <a:graphic>
          <a:graphicData uri="http://schemas.openxmlformats.org/presentationml/2006/ole">
            <p:oleObj spid="_x0000_s157703" name="Équation" r:id="rId9" imgW="368280" imgH="152280" progId="Equation.3">
              <p:embed/>
            </p:oleObj>
          </a:graphicData>
        </a:graphic>
      </p:graphicFrame>
      <p:graphicFrame>
        <p:nvGraphicFramePr>
          <p:cNvPr id="157704" name="Object 8"/>
          <p:cNvGraphicFramePr>
            <a:graphicFrameLocks noChangeAspect="1"/>
          </p:cNvGraphicFramePr>
          <p:nvPr/>
        </p:nvGraphicFramePr>
        <p:xfrm>
          <a:off x="2928926" y="4929198"/>
          <a:ext cx="2808288" cy="744538"/>
        </p:xfrm>
        <a:graphic>
          <a:graphicData uri="http://schemas.openxmlformats.org/presentationml/2006/ole">
            <p:oleObj spid="_x0000_s157704" name="Équation" r:id="rId10" imgW="1675673" imgH="444307"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157702"/>
                                        </p:tgtEl>
                                        <p:attrNameLst>
                                          <p:attrName>style.visibility</p:attrName>
                                        </p:attrNameLst>
                                      </p:cBhvr>
                                      <p:to>
                                        <p:strVal val="visible"/>
                                      </p:to>
                                    </p:set>
                                    <p:anim calcmode="lin" valueType="num">
                                      <p:cBhvr additive="base">
                                        <p:cTn id="17" dur="500" fill="hold"/>
                                        <p:tgtEl>
                                          <p:spTgt spid="157702"/>
                                        </p:tgtEl>
                                        <p:attrNameLst>
                                          <p:attrName>ppt_x</p:attrName>
                                        </p:attrNameLst>
                                      </p:cBhvr>
                                      <p:tavLst>
                                        <p:tav tm="0">
                                          <p:val>
                                            <p:strVal val="#ppt_x"/>
                                          </p:val>
                                        </p:tav>
                                        <p:tav tm="100000">
                                          <p:val>
                                            <p:strVal val="#ppt_x"/>
                                          </p:val>
                                        </p:tav>
                                      </p:tavLst>
                                    </p:anim>
                                    <p:anim calcmode="lin" valueType="num">
                                      <p:cBhvr additive="base">
                                        <p:cTn id="18" dur="500" fill="hold"/>
                                        <p:tgtEl>
                                          <p:spTgt spid="15770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Effect transition="in" filter="blinds(horizontal)">
                                      <p:cBhvr>
                                        <p:cTn id="23" dur="500"/>
                                        <p:tgtEl>
                                          <p:spTgt spid="10">
                                            <p:txEl>
                                              <p:pRg st="3" end="3"/>
                                            </p:txEl>
                                          </p:spTgt>
                                        </p:tgtEl>
                                      </p:cBhvr>
                                    </p:animEffect>
                                  </p:childTnLst>
                                </p:cTn>
                              </p:par>
                            </p:childTnLst>
                          </p:cTn>
                        </p:par>
                        <p:par>
                          <p:cTn id="24" fill="hold">
                            <p:stCondLst>
                              <p:cond delay="500"/>
                            </p:stCondLst>
                            <p:childTnLst>
                              <p:par>
                                <p:cTn id="25" presetID="2" presetClass="entr" presetSubtype="4" fill="hold" nodeType="afterEffect">
                                  <p:stCondLst>
                                    <p:cond delay="0"/>
                                  </p:stCondLst>
                                  <p:childTnLst>
                                    <p:set>
                                      <p:cBhvr>
                                        <p:cTn id="26" dur="1" fill="hold">
                                          <p:stCondLst>
                                            <p:cond delay="0"/>
                                          </p:stCondLst>
                                        </p:cTn>
                                        <p:tgtEl>
                                          <p:spTgt spid="157701"/>
                                        </p:tgtEl>
                                        <p:attrNameLst>
                                          <p:attrName>style.visibility</p:attrName>
                                        </p:attrNameLst>
                                      </p:cBhvr>
                                      <p:to>
                                        <p:strVal val="visible"/>
                                      </p:to>
                                    </p:set>
                                    <p:anim calcmode="lin" valueType="num">
                                      <p:cBhvr additive="base">
                                        <p:cTn id="27" dur="500" fill="hold"/>
                                        <p:tgtEl>
                                          <p:spTgt spid="157701"/>
                                        </p:tgtEl>
                                        <p:attrNameLst>
                                          <p:attrName>ppt_x</p:attrName>
                                        </p:attrNameLst>
                                      </p:cBhvr>
                                      <p:tavLst>
                                        <p:tav tm="0">
                                          <p:val>
                                            <p:strVal val="#ppt_x"/>
                                          </p:val>
                                        </p:tav>
                                        <p:tav tm="100000">
                                          <p:val>
                                            <p:strVal val="#ppt_x"/>
                                          </p:val>
                                        </p:tav>
                                      </p:tavLst>
                                    </p:anim>
                                    <p:anim calcmode="lin" valueType="num">
                                      <p:cBhvr additive="base">
                                        <p:cTn id="28" dur="500" fill="hold"/>
                                        <p:tgtEl>
                                          <p:spTgt spid="15770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0">
                                            <p:txEl>
                                              <p:pRg st="7" end="7"/>
                                            </p:txEl>
                                          </p:spTgt>
                                        </p:tgtEl>
                                        <p:attrNameLst>
                                          <p:attrName>style.visibility</p:attrName>
                                        </p:attrNameLst>
                                      </p:cBhvr>
                                      <p:to>
                                        <p:strVal val="visible"/>
                                      </p:to>
                                    </p:set>
                                    <p:animEffect transition="in" filter="blinds(horizontal)">
                                      <p:cBhvr>
                                        <p:cTn id="33" dur="500"/>
                                        <p:tgtEl>
                                          <p:spTgt spid="10">
                                            <p:txEl>
                                              <p:pRg st="7" end="7"/>
                                            </p:txEl>
                                          </p:spTgt>
                                        </p:tgtEl>
                                      </p:cBhvr>
                                    </p:animEffect>
                                  </p:childTnLst>
                                </p:cTn>
                              </p:par>
                              <p:par>
                                <p:cTn id="34" presetID="2" presetClass="entr" presetSubtype="4" fill="hold" nodeType="withEffect">
                                  <p:stCondLst>
                                    <p:cond delay="0"/>
                                  </p:stCondLst>
                                  <p:childTnLst>
                                    <p:set>
                                      <p:cBhvr>
                                        <p:cTn id="35" dur="1" fill="hold">
                                          <p:stCondLst>
                                            <p:cond delay="0"/>
                                          </p:stCondLst>
                                        </p:cTn>
                                        <p:tgtEl>
                                          <p:spTgt spid="157703"/>
                                        </p:tgtEl>
                                        <p:attrNameLst>
                                          <p:attrName>style.visibility</p:attrName>
                                        </p:attrNameLst>
                                      </p:cBhvr>
                                      <p:to>
                                        <p:strVal val="visible"/>
                                      </p:to>
                                    </p:set>
                                    <p:anim calcmode="lin" valueType="num">
                                      <p:cBhvr additive="base">
                                        <p:cTn id="36" dur="500" fill="hold"/>
                                        <p:tgtEl>
                                          <p:spTgt spid="157703"/>
                                        </p:tgtEl>
                                        <p:attrNameLst>
                                          <p:attrName>ppt_x</p:attrName>
                                        </p:attrNameLst>
                                      </p:cBhvr>
                                      <p:tavLst>
                                        <p:tav tm="0">
                                          <p:val>
                                            <p:strVal val="#ppt_x"/>
                                          </p:val>
                                        </p:tav>
                                        <p:tav tm="100000">
                                          <p:val>
                                            <p:strVal val="#ppt_x"/>
                                          </p:val>
                                        </p:tav>
                                      </p:tavLst>
                                    </p:anim>
                                    <p:anim calcmode="lin" valueType="num">
                                      <p:cBhvr additive="base">
                                        <p:cTn id="37" dur="500" fill="hold"/>
                                        <p:tgtEl>
                                          <p:spTgt spid="15770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blinds(horizontal)">
                                      <p:cBhvr>
                                        <p:cTn id="42" dur="500"/>
                                        <p:tgtEl>
                                          <p:spTgt spid="10">
                                            <p:txEl>
                                              <p:pRg st="10" end="10"/>
                                            </p:txEl>
                                          </p:spTgt>
                                        </p:tgtEl>
                                      </p:cBhvr>
                                    </p:animEffect>
                                  </p:childTnLst>
                                </p:cTn>
                              </p:par>
                              <p:par>
                                <p:cTn id="43" presetID="2" presetClass="entr" presetSubtype="4" fill="hold" nodeType="withEffect">
                                  <p:stCondLst>
                                    <p:cond delay="0"/>
                                  </p:stCondLst>
                                  <p:childTnLst>
                                    <p:set>
                                      <p:cBhvr>
                                        <p:cTn id="44" dur="1" fill="hold">
                                          <p:stCondLst>
                                            <p:cond delay="0"/>
                                          </p:stCondLst>
                                        </p:cTn>
                                        <p:tgtEl>
                                          <p:spTgt spid="157704"/>
                                        </p:tgtEl>
                                        <p:attrNameLst>
                                          <p:attrName>style.visibility</p:attrName>
                                        </p:attrNameLst>
                                      </p:cBhvr>
                                      <p:to>
                                        <p:strVal val="visible"/>
                                      </p:to>
                                    </p:set>
                                    <p:anim calcmode="lin" valueType="num">
                                      <p:cBhvr additive="base">
                                        <p:cTn id="45" dur="500" fill="hold"/>
                                        <p:tgtEl>
                                          <p:spTgt spid="157704"/>
                                        </p:tgtEl>
                                        <p:attrNameLst>
                                          <p:attrName>ppt_x</p:attrName>
                                        </p:attrNameLst>
                                      </p:cBhvr>
                                      <p:tavLst>
                                        <p:tav tm="0">
                                          <p:val>
                                            <p:strVal val="#ppt_x"/>
                                          </p:val>
                                        </p:tav>
                                        <p:tav tm="100000">
                                          <p:val>
                                            <p:strVal val="#ppt_x"/>
                                          </p:val>
                                        </p:tav>
                                      </p:tavLst>
                                    </p:anim>
                                    <p:anim calcmode="lin" valueType="num">
                                      <p:cBhvr additive="base">
                                        <p:cTn id="46" dur="500" fill="hold"/>
                                        <p:tgtEl>
                                          <p:spTgt spid="1577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85725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200" b="1" dirty="0" smtClean="0"/>
              <a:t>ANTENNES  FILAIRES DE LONGUEUR QUELCONQUE</a:t>
            </a:r>
            <a:endParaRPr lang="fr-FR" sz="32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8722"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8723"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8724" name="Équation" r:id="rId6" imgW="114120" imgH="215640" progId="Equation.3">
              <p:embed/>
            </p:oleObj>
          </a:graphicData>
        </a:graphic>
      </p:graphicFrame>
      <p:sp>
        <p:nvSpPr>
          <p:cNvPr id="10" name="Rectangle 9"/>
          <p:cNvSpPr/>
          <p:nvPr/>
        </p:nvSpPr>
        <p:spPr>
          <a:xfrm>
            <a:off x="500034" y="1071547"/>
            <a:ext cx="8643966" cy="5262979"/>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800" b="1" dirty="0" smtClean="0"/>
              <a:t>Distribution de courant </a:t>
            </a:r>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a:p>
            <a:endParaRPr lang="fr-FR" sz="2800" b="1" dirty="0" smtClean="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pic>
        <p:nvPicPr>
          <p:cNvPr id="12" name="Image 11"/>
          <p:cNvPicPr/>
          <p:nvPr/>
        </p:nvPicPr>
        <p:blipFill>
          <a:blip r:embed="rId7"/>
          <a:srcRect/>
          <a:stretch>
            <a:fillRect/>
          </a:stretch>
        </p:blipFill>
        <p:spPr bwMode="auto">
          <a:xfrm>
            <a:off x="3428960" y="1214422"/>
            <a:ext cx="5715040" cy="5076820"/>
          </a:xfrm>
          <a:prstGeom prst="rect">
            <a:avLst/>
          </a:prstGeom>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785818"/>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4800" dirty="0" smtClean="0"/>
              <a:t/>
            </a:r>
            <a:br>
              <a:rPr lang="fr-FR" sz="4800" dirty="0" smtClean="0"/>
            </a:br>
            <a:r>
              <a:rPr lang="fr-FR" sz="4800" b="1" dirty="0" smtClean="0"/>
              <a:t> </a:t>
            </a:r>
            <a:r>
              <a:rPr lang="fr-FR" sz="3600" b="1" dirty="0" smtClean="0"/>
              <a:t>ANTENNES  FILAIRES DE LONGUEUR FINIE</a:t>
            </a:r>
            <a:r>
              <a:rPr lang="fr-FR" sz="4800" b="1" dirty="0" smtClean="0"/>
              <a:t/>
            </a:r>
            <a:br>
              <a:rPr lang="fr-FR" sz="4800" b="1" dirty="0" smtClean="0"/>
            </a:br>
            <a:r>
              <a:rPr lang="fr-FR" sz="4800" dirty="0" smtClean="0"/>
              <a:t> </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59746"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59747"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59748" name="Équation" r:id="rId6" imgW="114120" imgH="215640" progId="Equation.3">
              <p:embed/>
            </p:oleObj>
          </a:graphicData>
        </a:graphic>
      </p:graphicFrame>
      <p:sp>
        <p:nvSpPr>
          <p:cNvPr id="10" name="Rectangle 9"/>
          <p:cNvSpPr/>
          <p:nvPr/>
        </p:nvSpPr>
        <p:spPr>
          <a:xfrm>
            <a:off x="428596" y="1071547"/>
            <a:ext cx="8715404" cy="3354765"/>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pPr lvl="1" algn="just">
              <a:buNone/>
            </a:pPr>
            <a:r>
              <a:rPr lang="fr-FR" sz="2000" dirty="0" smtClean="0"/>
              <a:t>Considérons le cas simple d'une antenne filaire rectiligne de longueur orienté le long de l'axe z et centré à l'origine O des coordonnées</a:t>
            </a:r>
          </a:p>
          <a:p>
            <a:pPr lvl="1" algn="just">
              <a:buNone/>
            </a:pPr>
            <a:r>
              <a:rPr lang="fr-FR" sz="2000" dirty="0" smtClean="0"/>
              <a:t>La méthode de calcul consiste à subdiviser le dipôle de longueur finie en un nombre de dipôles infinitésimal de longueur dz’.  Si le nombre de subdivision est assez grand, cette longueur s'approche de 0 . </a:t>
            </a: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Titre 4"/>
          <p:cNvSpPr txBox="1">
            <a:spLocks/>
          </p:cNvSpPr>
          <p:nvPr/>
        </p:nvSpPr>
        <p:spPr>
          <a:xfrm>
            <a:off x="357158" y="2571744"/>
            <a:ext cx="6143668" cy="4286256"/>
          </a:xfrm>
          <a:prstGeom prst="rect">
            <a:avLst/>
          </a:prstGeom>
          <a:blipFill>
            <a:blip r:embed="rId7"/>
            <a:tile tx="0" ty="0" sx="100000" sy="100000" flip="none" algn="tl"/>
          </a:blip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vert="horz" lIns="91440" tIns="45720" rIns="91440" bIns="45720" rtlCol="0" anchor="ctr">
            <a:normAutofit fontScale="67500" lnSpcReduction="20000"/>
          </a:bodyPr>
          <a:lstStyle/>
          <a:p>
            <a:pPr marL="180000" lvl="1">
              <a:buNone/>
            </a:pPr>
            <a:r>
              <a:rPr kumimoji="0" lang="fr-FR" sz="4400" b="0" i="0" u="none" strike="noStrike" kern="1200" cap="none" spc="0" normalizeH="0" baseline="0" noProof="0" dirty="0" smtClean="0">
                <a:ln>
                  <a:noFill/>
                </a:ln>
                <a:solidFill>
                  <a:schemeClr val="tx1"/>
                </a:solidFill>
                <a:effectLst/>
                <a:uLnTx/>
                <a:uFillTx/>
                <a:latin typeface="+mj-lt"/>
                <a:ea typeface="+mj-ea"/>
                <a:cs typeface="+mj-cs"/>
              </a:rPr>
              <a:t/>
            </a:r>
            <a:br>
              <a:rPr kumimoji="0" lang="fr-FR" sz="4400" b="0" i="0" u="none" strike="noStrike" kern="1200" cap="none" spc="0" normalizeH="0" baseline="0" noProof="0" dirty="0" smtClean="0">
                <a:ln>
                  <a:noFill/>
                </a:ln>
                <a:solidFill>
                  <a:schemeClr val="tx1"/>
                </a:solidFill>
                <a:effectLst/>
                <a:uLnTx/>
                <a:uFillTx/>
                <a:latin typeface="+mj-lt"/>
                <a:ea typeface="+mj-ea"/>
                <a:cs typeface="+mj-cs"/>
              </a:rPr>
            </a:br>
            <a:r>
              <a:rPr kumimoji="0" lang="fr-FR" sz="4400" b="1" i="0" u="none" strike="noStrike" kern="1200" cap="none" spc="0" normalizeH="0" baseline="0" noProof="0" dirty="0" smtClean="0">
                <a:ln>
                  <a:noFill/>
                </a:ln>
                <a:solidFill>
                  <a:schemeClr val="tx1"/>
                </a:solidFill>
                <a:effectLst/>
                <a:uLnTx/>
                <a:uFillTx/>
                <a:latin typeface="+mj-lt"/>
                <a:ea typeface="+mj-ea"/>
                <a:cs typeface="+mj-cs"/>
              </a:rPr>
              <a:t> </a:t>
            </a:r>
            <a:r>
              <a:rPr lang="fr-FR" sz="4700" dirty="0" smtClean="0"/>
              <a:t>Soit un dipôle infinitésimal qui se situe sur l'axe des z à z'.  le champ électrique et magnétique dans la </a:t>
            </a:r>
            <a:r>
              <a:rPr lang="fr-FR" sz="4700" dirty="0" smtClean="0">
                <a:solidFill>
                  <a:srgbClr val="FF0000"/>
                </a:solidFill>
              </a:rPr>
              <a:t>zone lointaine</a:t>
            </a:r>
            <a:r>
              <a:rPr lang="fr-FR" sz="4700" dirty="0" smtClean="0"/>
              <a:t>, déjà calculés,  sont:</a:t>
            </a:r>
          </a:p>
          <a:p>
            <a:pPr lvl="1">
              <a:buNone/>
            </a:pPr>
            <a:endParaRPr lang="fr-FR" sz="2500" b="1" i="1" dirty="0" smtClean="0">
              <a:solidFill>
                <a:schemeClr val="tx2">
                  <a:lumMod val="75000"/>
                </a:schemeClr>
              </a:solidFill>
            </a:endParaRPr>
          </a:p>
          <a:p>
            <a:pPr lvl="1">
              <a:buNone/>
            </a:pPr>
            <a:endParaRPr lang="fr-FR" sz="2500" b="1" i="1" dirty="0" smtClean="0">
              <a:solidFill>
                <a:schemeClr val="tx2">
                  <a:lumMod val="75000"/>
                </a:schemeClr>
              </a:solidFill>
            </a:endParaRPr>
          </a:p>
          <a:p>
            <a:pPr lvl="1">
              <a:buNone/>
            </a:pPr>
            <a:endParaRPr lang="fr-FR" sz="2500" b="1" i="1" dirty="0" smtClean="0">
              <a:solidFill>
                <a:schemeClr val="tx2">
                  <a:lumMod val="75000"/>
                </a:schemeClr>
              </a:solidFill>
            </a:endParaRPr>
          </a:p>
          <a:p>
            <a:pPr lvl="1">
              <a:buNone/>
            </a:pPr>
            <a:endParaRPr lang="fr-FR" sz="2500" b="1" i="1" dirty="0" smtClean="0">
              <a:solidFill>
                <a:schemeClr val="tx2">
                  <a:lumMod val="75000"/>
                </a:schemeClr>
              </a:solidFill>
            </a:endParaRPr>
          </a:p>
          <a:p>
            <a:pPr lvl="1">
              <a:buNone/>
            </a:pPr>
            <a:endParaRPr lang="fr-FR" sz="2500" b="1" i="1" dirty="0" smtClean="0">
              <a:solidFill>
                <a:schemeClr val="tx2">
                  <a:lumMod val="75000"/>
                </a:schemeClr>
              </a:solidFill>
            </a:endParaRPr>
          </a:p>
          <a:p>
            <a:pPr lvl="1">
              <a:buNone/>
            </a:pPr>
            <a:endParaRPr lang="fr-FR" sz="2500" b="1" i="1" dirty="0" smtClean="0">
              <a:solidFill>
                <a:schemeClr val="tx2">
                  <a:lumMod val="75000"/>
                </a:schemeClr>
              </a:solidFill>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1" i="0" u="none" strike="noStrike" kern="1200" cap="none" spc="0" normalizeH="0" baseline="0" noProof="0" dirty="0" smtClean="0">
                <a:ln>
                  <a:noFill/>
                </a:ln>
                <a:solidFill>
                  <a:schemeClr val="tx1"/>
                </a:solidFill>
                <a:effectLst/>
                <a:uLnTx/>
                <a:uFillTx/>
                <a:latin typeface="+mj-lt"/>
                <a:ea typeface="+mj-ea"/>
                <a:cs typeface="+mj-cs"/>
              </a:rPr>
              <a:t/>
            </a:r>
            <a:br>
              <a:rPr kumimoji="0" lang="fr-FR" sz="4400" b="1" i="0" u="none" strike="noStrike" kern="1200" cap="none" spc="0" normalizeH="0" baseline="0" noProof="0" dirty="0" smtClean="0">
                <a:ln>
                  <a:noFill/>
                </a:ln>
                <a:solidFill>
                  <a:schemeClr val="tx1"/>
                </a:solidFill>
                <a:effectLst/>
                <a:uLnTx/>
                <a:uFillTx/>
                <a:latin typeface="+mj-lt"/>
                <a:ea typeface="+mj-ea"/>
                <a:cs typeface="+mj-cs"/>
              </a:rPr>
            </a:br>
            <a:r>
              <a:rPr kumimoji="0" lang="fr-FR" sz="4400" b="0" i="0" u="none" strike="noStrike" kern="1200" cap="none" spc="0" normalizeH="0" baseline="0" noProof="0" dirty="0" smtClean="0">
                <a:ln>
                  <a:noFill/>
                </a:ln>
                <a:solidFill>
                  <a:schemeClr val="tx1"/>
                </a:solidFill>
                <a:effectLst/>
                <a:uLnTx/>
                <a:uFillTx/>
                <a:latin typeface="+mj-lt"/>
                <a:ea typeface="+mj-ea"/>
                <a:cs typeface="+mj-cs"/>
              </a:rPr>
              <a:t>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15" name="Picture 36"/>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928662" y="4857760"/>
            <a:ext cx="4334382" cy="2000240"/>
          </a:xfrm>
          <a:prstGeom prst="rect">
            <a:avLst/>
          </a:prstGeom>
          <a:noFill/>
        </p:spPr>
      </p:pic>
      <p:grpSp>
        <p:nvGrpSpPr>
          <p:cNvPr id="17" name="Group 5"/>
          <p:cNvGrpSpPr>
            <a:grpSpLocks/>
          </p:cNvGrpSpPr>
          <p:nvPr/>
        </p:nvGrpSpPr>
        <p:grpSpPr bwMode="auto">
          <a:xfrm>
            <a:off x="5429256" y="3214686"/>
            <a:ext cx="3500277" cy="3357586"/>
            <a:chOff x="2125" y="12216"/>
            <a:chExt cx="4456" cy="3122"/>
          </a:xfrm>
        </p:grpSpPr>
        <p:sp>
          <p:nvSpPr>
            <p:cNvPr id="18" name="Line 6"/>
            <p:cNvSpPr>
              <a:spLocks noChangeAspect="1" noChangeShapeType="1"/>
            </p:cNvSpPr>
            <p:nvPr/>
          </p:nvSpPr>
          <p:spPr bwMode="auto">
            <a:xfrm flipV="1">
              <a:off x="3603" y="12285"/>
              <a:ext cx="0" cy="1863"/>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9" name="Line 7"/>
            <p:cNvSpPr>
              <a:spLocks noChangeAspect="1" noChangeShapeType="1"/>
            </p:cNvSpPr>
            <p:nvPr/>
          </p:nvSpPr>
          <p:spPr bwMode="auto">
            <a:xfrm flipH="1">
              <a:off x="2125" y="14141"/>
              <a:ext cx="1482" cy="752"/>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0" name="Line 8"/>
            <p:cNvSpPr>
              <a:spLocks noChangeAspect="1" noChangeShapeType="1"/>
            </p:cNvSpPr>
            <p:nvPr/>
          </p:nvSpPr>
          <p:spPr bwMode="auto">
            <a:xfrm>
              <a:off x="3593" y="14141"/>
              <a:ext cx="1675" cy="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1" name="Line 9"/>
            <p:cNvSpPr>
              <a:spLocks noChangeAspect="1" noChangeShapeType="1"/>
            </p:cNvSpPr>
            <p:nvPr/>
          </p:nvSpPr>
          <p:spPr bwMode="auto">
            <a:xfrm>
              <a:off x="3598" y="12868"/>
              <a:ext cx="1" cy="2401"/>
            </a:xfrm>
            <a:prstGeom prst="line">
              <a:avLst/>
            </a:prstGeom>
            <a:noFill/>
            <a:ln w="28575">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2" name="Line 10"/>
            <p:cNvSpPr>
              <a:spLocks noChangeAspect="1" noChangeShapeType="1"/>
            </p:cNvSpPr>
            <p:nvPr/>
          </p:nvSpPr>
          <p:spPr bwMode="auto">
            <a:xfrm>
              <a:off x="3460" y="13194"/>
              <a:ext cx="327" cy="1"/>
            </a:xfrm>
            <a:prstGeom prst="line">
              <a:avLst/>
            </a:prstGeom>
            <a:noFill/>
            <a:ln w="1270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3" name="Line 11"/>
            <p:cNvSpPr>
              <a:spLocks noChangeAspect="1" noChangeShapeType="1"/>
            </p:cNvSpPr>
            <p:nvPr/>
          </p:nvSpPr>
          <p:spPr bwMode="auto">
            <a:xfrm flipV="1">
              <a:off x="3438" y="13527"/>
              <a:ext cx="349" cy="9"/>
            </a:xfrm>
            <a:prstGeom prst="line">
              <a:avLst/>
            </a:prstGeom>
            <a:noFill/>
            <a:ln w="1270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4" name="Line 12"/>
            <p:cNvSpPr>
              <a:spLocks noChangeAspect="1" noChangeShapeType="1"/>
            </p:cNvSpPr>
            <p:nvPr/>
          </p:nvSpPr>
          <p:spPr bwMode="auto">
            <a:xfrm>
              <a:off x="3268" y="13179"/>
              <a:ext cx="1" cy="386"/>
            </a:xfrm>
            <a:prstGeom prst="line">
              <a:avLst/>
            </a:prstGeom>
            <a:noFill/>
            <a:ln w="6350">
              <a:solidFill>
                <a:srgbClr val="000000"/>
              </a:solidFill>
              <a:round/>
              <a:headEnd type="triangle" w="sm" len="med"/>
              <a:tailEnd type="triangle" w="sm" len="sm"/>
            </a:ln>
          </p:spPr>
          <p:txBody>
            <a:bodyPr vert="horz" wrap="square" lIns="91440" tIns="45720" rIns="91440" bIns="45720" numCol="1" anchor="t" anchorCtr="0" compatLnSpc="1">
              <a:prstTxWarp prst="textNoShape">
                <a:avLst/>
              </a:prstTxWarp>
            </a:bodyPr>
            <a:lstStyle/>
            <a:p>
              <a:endParaRPr lang="fr-FR"/>
            </a:p>
          </p:txBody>
        </p:sp>
        <p:sp>
          <p:nvSpPr>
            <p:cNvPr id="25" name="Line 13"/>
            <p:cNvSpPr>
              <a:spLocks noChangeAspect="1" noChangeShapeType="1"/>
            </p:cNvSpPr>
            <p:nvPr/>
          </p:nvSpPr>
          <p:spPr bwMode="auto">
            <a:xfrm>
              <a:off x="3608" y="13357"/>
              <a:ext cx="490" cy="1"/>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6" name="Line 14"/>
            <p:cNvSpPr>
              <a:spLocks noChangeAspect="1" noChangeShapeType="1"/>
            </p:cNvSpPr>
            <p:nvPr/>
          </p:nvSpPr>
          <p:spPr bwMode="auto">
            <a:xfrm>
              <a:off x="3949" y="13357"/>
              <a:ext cx="1" cy="786"/>
            </a:xfrm>
            <a:prstGeom prst="line">
              <a:avLst/>
            </a:prstGeom>
            <a:noFill/>
            <a:ln w="6350">
              <a:solidFill>
                <a:srgbClr val="000000"/>
              </a:solidFill>
              <a:round/>
              <a:headEnd type="triangle" w="med" len="sm"/>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7" name="Line 15"/>
            <p:cNvSpPr>
              <a:spLocks noChangeAspect="1" noChangeShapeType="1"/>
            </p:cNvSpPr>
            <p:nvPr/>
          </p:nvSpPr>
          <p:spPr bwMode="auto">
            <a:xfrm flipV="1">
              <a:off x="3608" y="12542"/>
              <a:ext cx="1586" cy="801"/>
            </a:xfrm>
            <a:prstGeom prst="line">
              <a:avLst/>
            </a:prstGeom>
            <a:noFill/>
            <a:ln w="63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8" name="Line 16"/>
            <p:cNvSpPr>
              <a:spLocks noChangeAspect="1" noChangeShapeType="1"/>
            </p:cNvSpPr>
            <p:nvPr/>
          </p:nvSpPr>
          <p:spPr bwMode="auto">
            <a:xfrm flipV="1">
              <a:off x="3608" y="12557"/>
              <a:ext cx="1571" cy="1571"/>
            </a:xfrm>
            <a:prstGeom prst="line">
              <a:avLst/>
            </a:prstGeom>
            <a:noFill/>
            <a:ln w="63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9" name="Oval 17"/>
            <p:cNvSpPr>
              <a:spLocks noChangeAspect="1" noChangeArrowheads="1"/>
            </p:cNvSpPr>
            <p:nvPr/>
          </p:nvSpPr>
          <p:spPr bwMode="auto">
            <a:xfrm>
              <a:off x="5171" y="12513"/>
              <a:ext cx="53" cy="60"/>
            </a:xfrm>
            <a:prstGeom prst="ellipse">
              <a:avLst/>
            </a:prstGeom>
            <a:solidFill>
              <a:srgbClr val="000000"/>
            </a:solid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30" name="Arc 18"/>
            <p:cNvSpPr>
              <a:spLocks noChangeAspect="1"/>
            </p:cNvSpPr>
            <p:nvPr/>
          </p:nvSpPr>
          <p:spPr bwMode="auto">
            <a:xfrm flipH="1" flipV="1">
              <a:off x="3601" y="13691"/>
              <a:ext cx="8" cy="1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rgbClr val="000000"/>
            </a:solid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31" name="Rectangle 19"/>
            <p:cNvSpPr>
              <a:spLocks noChangeAspect="1" noChangeArrowheads="1"/>
            </p:cNvSpPr>
            <p:nvPr/>
          </p:nvSpPr>
          <p:spPr bwMode="auto">
            <a:xfrm>
              <a:off x="2127" y="14513"/>
              <a:ext cx="312"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2" name="Rectangle 20"/>
            <p:cNvSpPr>
              <a:spLocks noChangeAspect="1" noChangeArrowheads="1"/>
            </p:cNvSpPr>
            <p:nvPr/>
          </p:nvSpPr>
          <p:spPr bwMode="auto">
            <a:xfrm>
              <a:off x="5252" y="14067"/>
              <a:ext cx="179" cy="26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3" name="Rectangle 21"/>
            <p:cNvSpPr>
              <a:spLocks noChangeAspect="1" noChangeArrowheads="1"/>
            </p:cNvSpPr>
            <p:nvPr/>
          </p:nvSpPr>
          <p:spPr bwMode="auto">
            <a:xfrm>
              <a:off x="3697" y="12216"/>
              <a:ext cx="268" cy="224"/>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4" name="Rectangle 22"/>
            <p:cNvSpPr>
              <a:spLocks noChangeAspect="1" noChangeArrowheads="1"/>
            </p:cNvSpPr>
            <p:nvPr/>
          </p:nvSpPr>
          <p:spPr bwMode="auto">
            <a:xfrm>
              <a:off x="2912" y="13224"/>
              <a:ext cx="297"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dz'’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5" name="Rectangle 23"/>
            <p:cNvSpPr>
              <a:spLocks noChangeAspect="1" noChangeArrowheads="1"/>
            </p:cNvSpPr>
            <p:nvPr/>
          </p:nvSpPr>
          <p:spPr bwMode="auto">
            <a:xfrm>
              <a:off x="4127" y="13116"/>
              <a:ext cx="267" cy="282"/>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6" name="Rectangle 24"/>
            <p:cNvSpPr>
              <a:spLocks noChangeAspect="1" noChangeArrowheads="1"/>
            </p:cNvSpPr>
            <p:nvPr/>
          </p:nvSpPr>
          <p:spPr bwMode="auto">
            <a:xfrm>
              <a:off x="3682" y="14171"/>
              <a:ext cx="179"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7" name="Rectangle 25"/>
            <p:cNvSpPr>
              <a:spLocks noChangeAspect="1" noChangeArrowheads="1"/>
            </p:cNvSpPr>
            <p:nvPr/>
          </p:nvSpPr>
          <p:spPr bwMode="auto">
            <a:xfrm>
              <a:off x="4230" y="12676"/>
              <a:ext cx="179" cy="222"/>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8" name="Rectangle 26"/>
            <p:cNvSpPr>
              <a:spLocks noChangeAspect="1" noChangeArrowheads="1"/>
            </p:cNvSpPr>
            <p:nvPr/>
          </p:nvSpPr>
          <p:spPr bwMode="auto">
            <a:xfrm>
              <a:off x="4556" y="13210"/>
              <a:ext cx="120"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9" name="Rectangle 27"/>
            <p:cNvSpPr>
              <a:spLocks noChangeAspect="1" noChangeArrowheads="1"/>
            </p:cNvSpPr>
            <p:nvPr/>
          </p:nvSpPr>
          <p:spPr bwMode="auto">
            <a:xfrm>
              <a:off x="5361" y="12271"/>
              <a:ext cx="208" cy="26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M</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0" name="Rectangle 28"/>
            <p:cNvSpPr>
              <a:spLocks noChangeAspect="1" noChangeArrowheads="1"/>
            </p:cNvSpPr>
            <p:nvPr/>
          </p:nvSpPr>
          <p:spPr bwMode="auto">
            <a:xfrm>
              <a:off x="5623" y="12235"/>
              <a:ext cx="958" cy="374"/>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 r, </a:t>
              </a:r>
              <a:r>
                <a:rPr kumimoji="0" lang="el-GR" sz="1000" b="1" i="0" u="none" strike="noStrike" cap="none" normalizeH="0" baseline="0" dirty="0" smtClean="0">
                  <a:ln>
                    <a:noFill/>
                  </a:ln>
                  <a:solidFill>
                    <a:schemeClr val="tx1"/>
                  </a:solidFill>
                  <a:effectLst/>
                  <a:latin typeface="Gulim"/>
                  <a:ea typeface="Gulim"/>
                  <a:cs typeface="Arial" pitchFamily="34" charset="0"/>
                </a:rPr>
                <a:t>θ</a:t>
              </a:r>
              <a:r>
                <a:rPr lang="fr-FR" sz="1000" b="1" dirty="0" smtClean="0">
                  <a:latin typeface="Gulim"/>
                  <a:ea typeface="Gulim"/>
                  <a:cs typeface="Arial" pitchFamily="34" charset="0"/>
                </a:rPr>
                <a:t>, </a:t>
              </a:r>
              <a:r>
                <a:rPr kumimoji="0" lang="az-Cyrl-AZ" sz="1000" b="1" i="0" u="none" strike="noStrike" cap="none" normalizeH="0" baseline="0" dirty="0" smtClean="0">
                  <a:ln>
                    <a:noFill/>
                  </a:ln>
                  <a:solidFill>
                    <a:schemeClr val="tx1"/>
                  </a:solidFill>
                  <a:effectLst/>
                  <a:latin typeface="Gulim"/>
                  <a:ea typeface="Gulim"/>
                  <a:cs typeface="Arial" pitchFamily="34" charset="0"/>
                </a:rPr>
                <a:t>ф</a:t>
              </a:r>
              <a:r>
                <a:rPr kumimoji="0" lang="fr-FR" sz="1000" b="1" i="0" u="none" strike="noStrike" cap="none" normalizeH="0" baseline="0" dirty="0" smtClean="0">
                  <a:ln>
                    <a:noFill/>
                  </a:ln>
                  <a:solidFill>
                    <a:schemeClr val="tx1"/>
                  </a:solidFill>
                  <a:effectLst/>
                  <a:latin typeface="Gulim"/>
                  <a:ea typeface="Gulim"/>
                  <a:cs typeface="Arial" pitchFamily="34" charset="0"/>
                </a:rPr>
                <a:t>)</a:t>
              </a: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      </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 name="Rectangle 29"/>
            <p:cNvSpPr>
              <a:spLocks noChangeAspect="1" noChangeArrowheads="1"/>
            </p:cNvSpPr>
            <p:nvPr/>
          </p:nvSpPr>
          <p:spPr bwMode="auto">
            <a:xfrm>
              <a:off x="5608" y="12542"/>
              <a:ext cx="766" cy="293"/>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(x, y, 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2" name="Rectangle 30"/>
            <p:cNvSpPr>
              <a:spLocks noChangeAspect="1" noChangeArrowheads="1"/>
            </p:cNvSpPr>
            <p:nvPr/>
          </p:nvSpPr>
          <p:spPr bwMode="auto">
            <a:xfrm>
              <a:off x="3401" y="13239"/>
              <a:ext cx="149" cy="252"/>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P</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3" name="Rectangle 31"/>
            <p:cNvSpPr>
              <a:spLocks noChangeAspect="1" noChangeArrowheads="1"/>
            </p:cNvSpPr>
            <p:nvPr/>
          </p:nvSpPr>
          <p:spPr bwMode="auto">
            <a:xfrm>
              <a:off x="3149" y="15021"/>
              <a:ext cx="357" cy="31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4" name="Rectangle 32"/>
            <p:cNvSpPr>
              <a:spLocks noChangeAspect="1" noChangeArrowheads="1"/>
            </p:cNvSpPr>
            <p:nvPr/>
          </p:nvSpPr>
          <p:spPr bwMode="auto">
            <a:xfrm>
              <a:off x="3248" y="12690"/>
              <a:ext cx="258" cy="27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5" name="Arc 33"/>
            <p:cNvSpPr>
              <a:spLocks noChangeAspect="1"/>
            </p:cNvSpPr>
            <p:nvPr/>
          </p:nvSpPr>
          <p:spPr bwMode="auto">
            <a:xfrm>
              <a:off x="3598" y="13723"/>
              <a:ext cx="208" cy="20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type="triangle" w="sm" len="sm"/>
            </a:ln>
          </p:spPr>
          <p:txBody>
            <a:bodyPr vert="horz" wrap="square" lIns="91440" tIns="45720" rIns="91440" bIns="45720" numCol="1" anchor="t" anchorCtr="0" compatLnSpc="1">
              <a:prstTxWarp prst="textNoShape">
                <a:avLst/>
              </a:prstTxWarp>
            </a:bodyPr>
            <a:lstStyle/>
            <a:p>
              <a:endParaRPr lang="fr-FR"/>
            </a:p>
          </p:txBody>
        </p:sp>
        <p:sp>
          <p:nvSpPr>
            <p:cNvPr id="46" name="Text Box 35"/>
            <p:cNvSpPr txBox="1">
              <a:spLocks noChangeArrowheads="1"/>
            </p:cNvSpPr>
            <p:nvPr/>
          </p:nvSpPr>
          <p:spPr bwMode="auto">
            <a:xfrm>
              <a:off x="3582" y="13461"/>
              <a:ext cx="380" cy="4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blinds(horizontal)">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bg/>
                                          </p:spTgt>
                                        </p:tgtEl>
                                        <p:attrNameLst>
                                          <p:attrName>style.visibility</p:attrName>
                                        </p:attrNameLst>
                                      </p:cBhvr>
                                      <p:to>
                                        <p:strVal val="visible"/>
                                      </p:to>
                                    </p:set>
                                    <p:anim calcmode="lin" valueType="num">
                                      <p:cBhvr additive="base">
                                        <p:cTn id="23"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24" dur="500" fill="hold"/>
                                        <p:tgtEl>
                                          <p:spTgt spid="12">
                                            <p:bg/>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 calcmode="lin" valueType="num">
                                      <p:cBhvr additive="base">
                                        <p:cTn id="2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xEl>
                                              <p:pRg st="7" end="7"/>
                                            </p:txEl>
                                          </p:spTgt>
                                        </p:tgtEl>
                                        <p:attrNameLst>
                                          <p:attrName>style.visibility</p:attrName>
                                        </p:attrNameLst>
                                      </p:cBhvr>
                                      <p:to>
                                        <p:strVal val="visible"/>
                                      </p:to>
                                    </p:set>
                                    <p:anim calcmode="lin" valueType="num">
                                      <p:cBhvr additive="base">
                                        <p:cTn id="31" dur="500" fill="hold"/>
                                        <p:tgtEl>
                                          <p:spTgt spid="12">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diamond(in)">
                                      <p:cBhvr>
                                        <p:cTn id="4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000132"/>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b="1" dirty="0" smtClean="0"/>
              <a:t>ANTENNES  FILAIRES DE LONGUEUR FINIE</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0770"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0771"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0772" name="Équation" r:id="rId6" imgW="114120" imgH="215640" progId="Equation.3">
              <p:embed/>
            </p:oleObj>
          </a:graphicData>
        </a:graphic>
      </p:graphicFrame>
      <p:sp>
        <p:nvSpPr>
          <p:cNvPr id="10" name="Rectangle 9"/>
          <p:cNvSpPr/>
          <p:nvPr/>
        </p:nvSpPr>
        <p:spPr>
          <a:xfrm>
            <a:off x="357158" y="1214422"/>
            <a:ext cx="8786842" cy="5201424"/>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400" dirty="0" smtClean="0"/>
              <a:t>La méthode de calcul consiste à subdiviser le dipôle de longueur finie en un nombre de </a:t>
            </a:r>
            <a:r>
              <a:rPr lang="fr-FR" sz="2400" dirty="0" smtClean="0">
                <a:solidFill>
                  <a:srgbClr val="FF0000"/>
                </a:solidFill>
              </a:rPr>
              <a:t>dipôles infinitésimal </a:t>
            </a:r>
            <a:r>
              <a:rPr lang="fr-FR" sz="2400" dirty="0" smtClean="0"/>
              <a:t>de longueur </a:t>
            </a:r>
            <a:r>
              <a:rPr lang="fr-FR" sz="2400" dirty="0" smtClean="0">
                <a:solidFill>
                  <a:srgbClr val="FF0000"/>
                </a:solidFill>
              </a:rPr>
              <a:t>dz’</a:t>
            </a:r>
            <a:r>
              <a:rPr lang="fr-FR" sz="2400" dirty="0" smtClean="0"/>
              <a:t>.  Si le nombre de subdivision est assez grand, cette longueur s'approche de </a:t>
            </a:r>
            <a:r>
              <a:rPr lang="fr-FR" sz="2400" dirty="0" smtClean="0">
                <a:solidFill>
                  <a:srgbClr val="FF0000"/>
                </a:solidFill>
              </a:rPr>
              <a:t>0</a:t>
            </a:r>
          </a:p>
          <a:p>
            <a:pPr lvl="1"/>
            <a:endParaRPr lang="fr-FR" sz="2000" dirty="0" smtClean="0"/>
          </a:p>
          <a:p>
            <a:pPr lvl="1"/>
            <a:r>
              <a:rPr lang="fr-FR" sz="2000" dirty="0" smtClean="0"/>
              <a:t>L'approximation de la distribution du courant, permettant à la fois d'alléger le formalisme mathématique et d’obtenir des résultats satisfaisants. Dans le cas de ce type d'antenne, cette distribution s'écrit</a:t>
            </a:r>
          </a:p>
          <a:p>
            <a:pPr lvl="1"/>
            <a:endParaRPr lang="fr-FR" sz="2000" dirty="0" smtClean="0"/>
          </a:p>
          <a:p>
            <a:pPr lvl="1"/>
            <a:endParaRPr lang="fr-FR" sz="2000" dirty="0" smtClean="0"/>
          </a:p>
          <a:p>
            <a:pPr lvl="1"/>
            <a:endParaRPr lang="fr-FR" sz="2000" dirty="0" smtClean="0"/>
          </a:p>
          <a:p>
            <a:pPr lvl="1"/>
            <a:r>
              <a:rPr lang="fr-FR" sz="2000" dirty="0" smtClean="0"/>
              <a:t>En utilisant les approximations du </a:t>
            </a:r>
            <a:r>
              <a:rPr lang="fr-FR" sz="2000" dirty="0" smtClean="0">
                <a:solidFill>
                  <a:srgbClr val="FF0000"/>
                </a:solidFill>
              </a:rPr>
              <a:t>champ lointain</a:t>
            </a:r>
            <a:r>
              <a:rPr lang="fr-FR" sz="2000" dirty="0" smtClean="0"/>
              <a:t>:</a:t>
            </a:r>
          </a:p>
          <a:p>
            <a:pPr lvl="1"/>
            <a:endParaRPr lang="fr-FR" sz="2000" dirty="0" smtClean="0"/>
          </a:p>
          <a:p>
            <a:pPr lvl="1"/>
            <a:endParaRPr lang="fr-FR" sz="2000" dirty="0" smtClean="0"/>
          </a:p>
          <a:p>
            <a:pPr lvl="1"/>
            <a:endParaRPr lang="fr-FR" sz="2000" dirty="0" smtClean="0"/>
          </a:p>
          <a:p>
            <a:pPr lvl="1"/>
            <a:endParaRPr lang="fr-FR" sz="2000" dirty="0" smtClean="0"/>
          </a:p>
          <a:p>
            <a:pPr lvl="1"/>
            <a:endParaRPr lang="fr-FR" sz="2000" dirty="0" smtClean="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pic>
        <p:nvPicPr>
          <p:cNvPr id="12" name="Picture 2"/>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313977" y="3786190"/>
            <a:ext cx="7258551" cy="571504"/>
          </a:xfrm>
          <a:prstGeom prst="rect">
            <a:avLst/>
          </a:prstGeom>
          <a:solidFill>
            <a:schemeClr val="bg1"/>
          </a:solidFill>
          <a:ln w="9525">
            <a:noFill/>
            <a:miter lim="800000"/>
            <a:headEnd/>
            <a:tailEnd/>
          </a:ln>
        </p:spPr>
      </p:pic>
      <p:pic>
        <p:nvPicPr>
          <p:cNvPr id="15" name="Picture 3"/>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1581245" y="5072074"/>
            <a:ext cx="6320712" cy="714380"/>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2" end="2"/>
                                            </p:txEl>
                                          </p:spTgt>
                                        </p:tgtEl>
                                        <p:attrNameLst>
                                          <p:attrName>style.visibility</p:attrName>
                                        </p:attrNameLst>
                                      </p:cBhvr>
                                      <p:to>
                                        <p:strVal val="visible"/>
                                      </p:to>
                                    </p:set>
                                    <p:animEffect transition="in" filter="blinds(horizontal)">
                                      <p:cBhvr>
                                        <p:cTn id="18" dur="500"/>
                                        <p:tgtEl>
                                          <p:spTgt spid="10">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animEffect transition="in" filter="blinds(horizontal)">
                                      <p:cBhvr>
                                        <p:cTn id="29" dur="500"/>
                                        <p:tgtEl>
                                          <p:spTgt spid="10">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785818"/>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200" b="1" dirty="0" smtClean="0"/>
              <a:t>ANTENNES  FILAIRES DE LONGUEUR FINIE</a:t>
            </a:r>
            <a:endParaRPr lang="fr-FR" sz="32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1794"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1795"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1796" name="Équation" r:id="rId6" imgW="114120" imgH="215640" progId="Equation.3">
              <p:embed/>
            </p:oleObj>
          </a:graphicData>
        </a:graphic>
      </p:graphicFrame>
      <p:sp>
        <p:nvSpPr>
          <p:cNvPr id="10" name="Rectangle 9"/>
          <p:cNvSpPr/>
          <p:nvPr/>
        </p:nvSpPr>
        <p:spPr>
          <a:xfrm>
            <a:off x="428596" y="1071546"/>
            <a:ext cx="8715404" cy="2369880"/>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000" b="1" i="1" dirty="0" smtClean="0"/>
              <a:t>On calcule le champ électrique  en utilisant les approximation  précédente :</a:t>
            </a:r>
            <a:endParaRPr lang="fr-FR" sz="2000" i="1" dirty="0" smtClean="0"/>
          </a:p>
          <a:p>
            <a:endParaRPr lang="fr-FR" sz="4000" dirty="0" smtClean="0"/>
          </a:p>
          <a:p>
            <a:r>
              <a:rPr lang="fr-FR" sz="2000" b="1" i="1" dirty="0" smtClean="0"/>
              <a:t>La sommation de la contribution des tous les éléments infinitésimaux  </a:t>
            </a:r>
            <a:r>
              <a:rPr lang="fr-FR" sz="2800" b="1" i="1" dirty="0" smtClean="0"/>
              <a:t> </a:t>
            </a:r>
            <a:r>
              <a:rPr lang="fr-FR" sz="2000" b="1" i="1" dirty="0" smtClean="0"/>
              <a:t>donne:</a:t>
            </a:r>
          </a:p>
          <a:p>
            <a:endParaRPr lang="fr-FR" sz="4000" dirty="0" smtClean="0"/>
          </a:p>
          <a:p>
            <a:r>
              <a:rPr lang="fr-FR" sz="2000" b="1" i="1" dirty="0" smtClean="0"/>
              <a:t>Ce qui permet d'écrire en remplaçant le courant par son approximation:</a:t>
            </a: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pSp>
        <p:nvGrpSpPr>
          <p:cNvPr id="12" name="Group 6"/>
          <p:cNvGrpSpPr>
            <a:grpSpLocks/>
          </p:cNvGrpSpPr>
          <p:nvPr/>
        </p:nvGrpSpPr>
        <p:grpSpPr bwMode="auto">
          <a:xfrm>
            <a:off x="5786414" y="3000372"/>
            <a:ext cx="3357586" cy="3429024"/>
            <a:chOff x="6901" y="12163"/>
            <a:chExt cx="4065" cy="3155"/>
          </a:xfrm>
        </p:grpSpPr>
        <p:sp>
          <p:nvSpPr>
            <p:cNvPr id="15" name="Rectangle 7"/>
            <p:cNvSpPr>
              <a:spLocks noChangeAspect="1" noChangeArrowheads="1"/>
            </p:cNvSpPr>
            <p:nvPr/>
          </p:nvSpPr>
          <p:spPr bwMode="auto">
            <a:xfrm>
              <a:off x="10284" y="12163"/>
              <a:ext cx="682" cy="26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Line 8"/>
            <p:cNvSpPr>
              <a:spLocks noChangeAspect="1" noChangeShapeType="1"/>
            </p:cNvSpPr>
            <p:nvPr/>
          </p:nvSpPr>
          <p:spPr bwMode="auto">
            <a:xfrm flipV="1">
              <a:off x="8383" y="12267"/>
              <a:ext cx="6" cy="1862"/>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8" name="Line 9"/>
            <p:cNvSpPr>
              <a:spLocks noChangeAspect="1" noChangeShapeType="1"/>
            </p:cNvSpPr>
            <p:nvPr/>
          </p:nvSpPr>
          <p:spPr bwMode="auto">
            <a:xfrm flipH="1">
              <a:off x="6901" y="14121"/>
              <a:ext cx="1483" cy="752"/>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9" name="Line 10"/>
            <p:cNvSpPr>
              <a:spLocks noChangeAspect="1" noChangeShapeType="1"/>
            </p:cNvSpPr>
            <p:nvPr/>
          </p:nvSpPr>
          <p:spPr bwMode="auto">
            <a:xfrm>
              <a:off x="8373" y="14121"/>
              <a:ext cx="1675" cy="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0" name="Line 11"/>
            <p:cNvSpPr>
              <a:spLocks noChangeAspect="1" noChangeShapeType="1"/>
            </p:cNvSpPr>
            <p:nvPr/>
          </p:nvSpPr>
          <p:spPr bwMode="auto">
            <a:xfrm>
              <a:off x="8240" y="13174"/>
              <a:ext cx="326" cy="1"/>
            </a:xfrm>
            <a:prstGeom prst="line">
              <a:avLst/>
            </a:prstGeom>
            <a:noFill/>
            <a:ln w="1270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1" name="Line 12"/>
            <p:cNvSpPr>
              <a:spLocks noChangeAspect="1" noChangeShapeType="1"/>
            </p:cNvSpPr>
            <p:nvPr/>
          </p:nvSpPr>
          <p:spPr bwMode="auto">
            <a:xfrm flipV="1">
              <a:off x="8218" y="13507"/>
              <a:ext cx="348" cy="9"/>
            </a:xfrm>
            <a:prstGeom prst="line">
              <a:avLst/>
            </a:prstGeom>
            <a:noFill/>
            <a:ln w="1270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2" name="Line 13"/>
            <p:cNvSpPr>
              <a:spLocks noChangeAspect="1" noChangeShapeType="1"/>
            </p:cNvSpPr>
            <p:nvPr/>
          </p:nvSpPr>
          <p:spPr bwMode="auto">
            <a:xfrm>
              <a:off x="8047" y="13159"/>
              <a:ext cx="1" cy="387"/>
            </a:xfrm>
            <a:prstGeom prst="line">
              <a:avLst/>
            </a:prstGeom>
            <a:noFill/>
            <a:ln w="6350">
              <a:solidFill>
                <a:srgbClr val="000000"/>
              </a:solidFill>
              <a:round/>
              <a:headEnd type="triangl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3" name="Line 14"/>
            <p:cNvSpPr>
              <a:spLocks noChangeAspect="1" noChangeShapeType="1"/>
            </p:cNvSpPr>
            <p:nvPr/>
          </p:nvSpPr>
          <p:spPr bwMode="auto">
            <a:xfrm>
              <a:off x="8388" y="13337"/>
              <a:ext cx="489" cy="1"/>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4" name="Line 15"/>
            <p:cNvSpPr>
              <a:spLocks noChangeAspect="1" noChangeShapeType="1"/>
            </p:cNvSpPr>
            <p:nvPr/>
          </p:nvSpPr>
          <p:spPr bwMode="auto">
            <a:xfrm>
              <a:off x="8728" y="13337"/>
              <a:ext cx="1" cy="786"/>
            </a:xfrm>
            <a:prstGeom prst="line">
              <a:avLst/>
            </a:prstGeom>
            <a:noFill/>
            <a:ln w="6350">
              <a:solidFill>
                <a:srgbClr val="000000"/>
              </a:solidFill>
              <a:round/>
              <a:headEnd type="triangl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5" name="Line 16"/>
            <p:cNvSpPr>
              <a:spLocks noChangeAspect="1" noChangeShapeType="1"/>
            </p:cNvSpPr>
            <p:nvPr/>
          </p:nvSpPr>
          <p:spPr bwMode="auto">
            <a:xfrm flipV="1">
              <a:off x="8391" y="12537"/>
              <a:ext cx="1571" cy="157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6" name="Arc 17"/>
            <p:cNvSpPr>
              <a:spLocks noChangeAspect="1"/>
            </p:cNvSpPr>
            <p:nvPr/>
          </p:nvSpPr>
          <p:spPr bwMode="auto">
            <a:xfrm flipH="1" flipV="1">
              <a:off x="8381" y="13671"/>
              <a:ext cx="8" cy="1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rgbClr val="000000"/>
            </a:solid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7" name="Rectangle 18"/>
            <p:cNvSpPr>
              <a:spLocks noChangeAspect="1" noChangeArrowheads="1"/>
            </p:cNvSpPr>
            <p:nvPr/>
          </p:nvSpPr>
          <p:spPr bwMode="auto">
            <a:xfrm>
              <a:off x="6906" y="14434"/>
              <a:ext cx="194" cy="224"/>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19"/>
            <p:cNvSpPr>
              <a:spLocks noChangeAspect="1" noChangeArrowheads="1"/>
            </p:cNvSpPr>
            <p:nvPr/>
          </p:nvSpPr>
          <p:spPr bwMode="auto">
            <a:xfrm>
              <a:off x="10061" y="14047"/>
              <a:ext cx="179" cy="26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0"/>
            <p:cNvSpPr>
              <a:spLocks noChangeAspect="1" noChangeArrowheads="1"/>
            </p:cNvSpPr>
            <p:nvPr/>
          </p:nvSpPr>
          <p:spPr bwMode="auto">
            <a:xfrm>
              <a:off x="8477" y="12197"/>
              <a:ext cx="267" cy="223"/>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 name="Rectangle 21"/>
            <p:cNvSpPr>
              <a:spLocks noChangeAspect="1" noChangeArrowheads="1"/>
            </p:cNvSpPr>
            <p:nvPr/>
          </p:nvSpPr>
          <p:spPr bwMode="auto">
            <a:xfrm>
              <a:off x="7691" y="13204"/>
              <a:ext cx="298"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dz'’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22"/>
            <p:cNvSpPr>
              <a:spLocks noChangeAspect="1" noChangeArrowheads="1"/>
            </p:cNvSpPr>
            <p:nvPr/>
          </p:nvSpPr>
          <p:spPr bwMode="auto">
            <a:xfrm>
              <a:off x="8906" y="13042"/>
              <a:ext cx="283" cy="32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2" name="Rectangle 23"/>
            <p:cNvSpPr>
              <a:spLocks noChangeAspect="1" noChangeArrowheads="1"/>
            </p:cNvSpPr>
            <p:nvPr/>
          </p:nvSpPr>
          <p:spPr bwMode="auto">
            <a:xfrm>
              <a:off x="8462" y="14151"/>
              <a:ext cx="178"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3" name="Rectangle 24"/>
            <p:cNvSpPr>
              <a:spLocks noChangeAspect="1" noChangeArrowheads="1"/>
            </p:cNvSpPr>
            <p:nvPr/>
          </p:nvSpPr>
          <p:spPr bwMode="auto">
            <a:xfrm>
              <a:off x="8990" y="12242"/>
              <a:ext cx="179" cy="222"/>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4" name="Rectangle 25"/>
            <p:cNvSpPr>
              <a:spLocks noChangeAspect="1" noChangeArrowheads="1"/>
            </p:cNvSpPr>
            <p:nvPr/>
          </p:nvSpPr>
          <p:spPr bwMode="auto">
            <a:xfrm>
              <a:off x="9336" y="13190"/>
              <a:ext cx="119" cy="238"/>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5" name="Rectangle 26"/>
            <p:cNvSpPr>
              <a:spLocks noChangeAspect="1" noChangeArrowheads="1"/>
            </p:cNvSpPr>
            <p:nvPr/>
          </p:nvSpPr>
          <p:spPr bwMode="auto">
            <a:xfrm>
              <a:off x="10042" y="12175"/>
              <a:ext cx="208" cy="26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M</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6" name="Rectangle 27"/>
            <p:cNvSpPr>
              <a:spLocks noChangeAspect="1" noChangeArrowheads="1"/>
            </p:cNvSpPr>
            <p:nvPr/>
          </p:nvSpPr>
          <p:spPr bwMode="auto">
            <a:xfrm>
              <a:off x="10278" y="12476"/>
              <a:ext cx="687" cy="30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(x, y, 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7" name="Rectangle 28"/>
            <p:cNvSpPr>
              <a:spLocks noChangeAspect="1" noChangeArrowheads="1"/>
            </p:cNvSpPr>
            <p:nvPr/>
          </p:nvSpPr>
          <p:spPr bwMode="auto">
            <a:xfrm>
              <a:off x="8180" y="13220"/>
              <a:ext cx="149" cy="252"/>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dirty="0" smtClean="0">
                  <a:ln>
                    <a:noFill/>
                  </a:ln>
                  <a:solidFill>
                    <a:schemeClr val="tx1"/>
                  </a:solidFill>
                  <a:effectLst/>
                  <a:latin typeface="Calibri" pitchFamily="34" charset="0"/>
                  <a:ea typeface="Arial" pitchFamily="34" charset="0"/>
                  <a:cs typeface="Arial" pitchFamily="34" charset="0"/>
                </a:rPr>
                <a:t>P</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8" name="Rectangle 29"/>
            <p:cNvSpPr>
              <a:spLocks noChangeAspect="1" noChangeArrowheads="1"/>
            </p:cNvSpPr>
            <p:nvPr/>
          </p:nvSpPr>
          <p:spPr bwMode="auto">
            <a:xfrm>
              <a:off x="7928" y="15001"/>
              <a:ext cx="357" cy="31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9" name="Rectangle 30"/>
            <p:cNvSpPr>
              <a:spLocks noChangeAspect="1" noChangeArrowheads="1"/>
            </p:cNvSpPr>
            <p:nvPr/>
          </p:nvSpPr>
          <p:spPr bwMode="auto">
            <a:xfrm>
              <a:off x="8027" y="12671"/>
              <a:ext cx="258" cy="277"/>
            </a:xfrm>
            <a:prstGeom prst="rect">
              <a:avLst/>
            </a:prstGeom>
            <a:noFill/>
            <a:ln w="9525">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l/2</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0" name="Line 31"/>
            <p:cNvSpPr>
              <a:spLocks noChangeAspect="1" noChangeShapeType="1"/>
            </p:cNvSpPr>
            <p:nvPr/>
          </p:nvSpPr>
          <p:spPr bwMode="auto">
            <a:xfrm flipV="1">
              <a:off x="8383" y="12177"/>
              <a:ext cx="1186" cy="1186"/>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41" name="Line 32"/>
            <p:cNvSpPr>
              <a:spLocks noChangeAspect="1" noChangeShapeType="1"/>
            </p:cNvSpPr>
            <p:nvPr/>
          </p:nvSpPr>
          <p:spPr bwMode="auto">
            <a:xfrm>
              <a:off x="8383" y="12794"/>
              <a:ext cx="1" cy="2401"/>
            </a:xfrm>
            <a:prstGeom prst="line">
              <a:avLst/>
            </a:prstGeom>
            <a:noFill/>
            <a:ln w="28575">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42" name="Arc 33"/>
            <p:cNvSpPr>
              <a:spLocks noChangeAspect="1"/>
            </p:cNvSpPr>
            <p:nvPr/>
          </p:nvSpPr>
          <p:spPr bwMode="auto">
            <a:xfrm>
              <a:off x="8398" y="13738"/>
              <a:ext cx="207" cy="20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type="triangle" w="sm" len="sm"/>
            </a:ln>
          </p:spPr>
          <p:txBody>
            <a:bodyPr vert="horz" wrap="square" lIns="91440" tIns="45720" rIns="91440" bIns="45720" numCol="1" anchor="t" anchorCtr="0" compatLnSpc="1">
              <a:prstTxWarp prst="textNoShape">
                <a:avLst/>
              </a:prstTxWarp>
            </a:bodyPr>
            <a:lstStyle/>
            <a:p>
              <a:endParaRPr lang="fr-FR"/>
            </a:p>
          </p:txBody>
        </p:sp>
        <p:sp>
          <p:nvSpPr>
            <p:cNvPr id="43" name="Text Box 34"/>
            <p:cNvSpPr txBox="1">
              <a:spLocks noChangeArrowheads="1"/>
            </p:cNvSpPr>
            <p:nvPr/>
          </p:nvSpPr>
          <p:spPr bwMode="auto">
            <a:xfrm>
              <a:off x="8362" y="13441"/>
              <a:ext cx="380" cy="4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pic>
        <p:nvPicPr>
          <p:cNvPr id="44" name="Picture 35"/>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0" y="1646638"/>
            <a:ext cx="11451616" cy="925106"/>
          </a:xfrm>
          <a:prstGeom prst="rect">
            <a:avLst/>
          </a:prstGeom>
          <a:solidFill>
            <a:schemeClr val="bg1"/>
          </a:solidFill>
          <a:ln w="9525">
            <a:noFill/>
            <a:miter lim="800000"/>
            <a:headEnd/>
            <a:tailEnd/>
          </a:ln>
        </p:spPr>
      </p:pic>
      <p:pic>
        <p:nvPicPr>
          <p:cNvPr id="45" name="Picture 36"/>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857224" y="2428868"/>
            <a:ext cx="6150187" cy="642942"/>
          </a:xfrm>
          <a:prstGeom prst="rect">
            <a:avLst/>
          </a:prstGeom>
          <a:solidFill>
            <a:schemeClr val="bg1"/>
          </a:solidFill>
          <a:ln w="9525">
            <a:noFill/>
            <a:miter lim="800000"/>
            <a:headEnd/>
            <a:tailEnd/>
          </a:ln>
        </p:spPr>
      </p:pic>
      <p:graphicFrame>
        <p:nvGraphicFramePr>
          <p:cNvPr id="46" name="Object 37"/>
          <p:cNvGraphicFramePr>
            <a:graphicFrameLocks noChangeAspect="1"/>
          </p:cNvGraphicFramePr>
          <p:nvPr/>
        </p:nvGraphicFramePr>
        <p:xfrm>
          <a:off x="642910" y="3571876"/>
          <a:ext cx="7115175" cy="527050"/>
        </p:xfrm>
        <a:graphic>
          <a:graphicData uri="http://schemas.openxmlformats.org/presentationml/2006/ole">
            <p:oleObj spid="_x0000_s161797" name="Équation" r:id="rId9" imgW="5359320" imgH="393480" progId="Equation.3">
              <p:embed/>
            </p:oleObj>
          </a:graphicData>
        </a:graphic>
      </p:graphicFrame>
      <p:graphicFrame>
        <p:nvGraphicFramePr>
          <p:cNvPr id="47" name="Object 39"/>
          <p:cNvGraphicFramePr>
            <a:graphicFrameLocks noChangeAspect="1"/>
          </p:cNvGraphicFramePr>
          <p:nvPr/>
        </p:nvGraphicFramePr>
        <p:xfrm>
          <a:off x="642910" y="4572008"/>
          <a:ext cx="3357586" cy="875027"/>
        </p:xfrm>
        <a:graphic>
          <a:graphicData uri="http://schemas.openxmlformats.org/presentationml/2006/ole">
            <p:oleObj spid="_x0000_s161798" name="Équation" r:id="rId10" imgW="3213100" imgH="838200" progId="Equation.3">
              <p:embed/>
            </p:oleObj>
          </a:graphicData>
        </a:graphic>
      </p:graphicFrame>
      <p:graphicFrame>
        <p:nvGraphicFramePr>
          <p:cNvPr id="48" name="Object 41"/>
          <p:cNvGraphicFramePr>
            <a:graphicFrameLocks noChangeAspect="1"/>
          </p:cNvGraphicFramePr>
          <p:nvPr/>
        </p:nvGraphicFramePr>
        <p:xfrm>
          <a:off x="642910" y="6000768"/>
          <a:ext cx="854075" cy="419100"/>
        </p:xfrm>
        <a:graphic>
          <a:graphicData uri="http://schemas.openxmlformats.org/presentationml/2006/ole">
            <p:oleObj spid="_x0000_s161799" name="Équation" r:id="rId11" imgW="850531" imgH="418918" progId="Equation.3">
              <p:embed/>
            </p:oleObj>
          </a:graphicData>
        </a:graphic>
      </p:graphicFrame>
      <p:graphicFrame>
        <p:nvGraphicFramePr>
          <p:cNvPr id="49" name="Object 43"/>
          <p:cNvGraphicFramePr>
            <a:graphicFrameLocks noChangeAspect="1"/>
          </p:cNvGraphicFramePr>
          <p:nvPr/>
        </p:nvGraphicFramePr>
        <p:xfrm>
          <a:off x="1857356" y="5786454"/>
          <a:ext cx="2530475" cy="777875"/>
        </p:xfrm>
        <a:graphic>
          <a:graphicData uri="http://schemas.openxmlformats.org/presentationml/2006/ole">
            <p:oleObj spid="_x0000_s161800" name="Équation" r:id="rId12" imgW="2527300" imgH="774700" progId="Equation.3">
              <p:embed/>
            </p:oleObj>
          </a:graphicData>
        </a:graphic>
      </p:graphicFrame>
      <p:sp>
        <p:nvSpPr>
          <p:cNvPr id="50" name="Flèche droite 49"/>
          <p:cNvSpPr/>
          <p:nvPr/>
        </p:nvSpPr>
        <p:spPr>
          <a:xfrm>
            <a:off x="1571604" y="6143644"/>
            <a:ext cx="214314"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ppt_x"/>
                                          </p:val>
                                        </p:tav>
                                        <p:tav tm="100000">
                                          <p:val>
                                            <p:strVal val="#ppt_x"/>
                                          </p:val>
                                        </p:tav>
                                      </p:tavLst>
                                    </p:anim>
                                    <p:anim calcmode="lin" valueType="num">
                                      <p:cBhvr additive="base">
                                        <p:cTn id="19"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0">
                                            <p:txEl>
                                              <p:pRg st="2" end="2"/>
                                            </p:txEl>
                                          </p:spTgt>
                                        </p:tgtEl>
                                        <p:attrNameLst>
                                          <p:attrName>style.visibility</p:attrName>
                                        </p:attrNameLst>
                                      </p:cBhvr>
                                      <p:to>
                                        <p:strVal val="visible"/>
                                      </p:to>
                                    </p:set>
                                    <p:animEffect transition="in" filter="blinds(horizontal)">
                                      <p:cBhvr>
                                        <p:cTn id="24" dur="500"/>
                                        <p:tgtEl>
                                          <p:spTgt spid="10">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blinds(horizontal)">
                                      <p:cBhvr>
                                        <p:cTn id="29" dur="500"/>
                                        <p:tgtEl>
                                          <p:spTgt spid="4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10">
                                            <p:txEl>
                                              <p:pRg st="4" end="4"/>
                                            </p:txEl>
                                          </p:spTgt>
                                        </p:tgtEl>
                                        <p:attrNameLst>
                                          <p:attrName>style.visibility</p:attrName>
                                        </p:attrNameLst>
                                      </p:cBhvr>
                                      <p:to>
                                        <p:strVal val="visible"/>
                                      </p:to>
                                    </p:set>
                                    <p:animEffect transition="in" filter="blinds(horizontal)">
                                      <p:cBhvr>
                                        <p:cTn id="40" dur="500"/>
                                        <p:tgtEl>
                                          <p:spTgt spid="10">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46">
                                            <p:subSp spid="_x0000_s161797"/>
                                          </p:spTgt>
                                        </p:tgtEl>
                                        <p:attrNameLst>
                                          <p:attrName>style.visibility</p:attrName>
                                        </p:attrNameLst>
                                      </p:cBhvr>
                                      <p:to>
                                        <p:strVal val="visible"/>
                                      </p:to>
                                    </p:set>
                                    <p:anim calcmode="lin" valueType="num">
                                      <p:cBhvr additive="base">
                                        <p:cTn id="45" dur="500" fill="hold"/>
                                        <p:tgtEl>
                                          <p:spTgt spid="46">
                                            <p:subSp spid="_x0000_s161797"/>
                                          </p:spTgt>
                                        </p:tgtEl>
                                        <p:attrNameLst>
                                          <p:attrName>ppt_x</p:attrName>
                                        </p:attrNameLst>
                                      </p:cBhvr>
                                      <p:tavLst>
                                        <p:tav tm="0">
                                          <p:val>
                                            <p:strVal val="#ppt_x"/>
                                          </p:val>
                                        </p:tav>
                                        <p:tav tm="100000">
                                          <p:val>
                                            <p:strVal val="#ppt_x"/>
                                          </p:val>
                                        </p:tav>
                                      </p:tavLst>
                                    </p:anim>
                                    <p:anim calcmode="lin" valueType="num">
                                      <p:cBhvr additive="base">
                                        <p:cTn id="46" dur="500" fill="hold"/>
                                        <p:tgtEl>
                                          <p:spTgt spid="46">
                                            <p:subSp spid="_x0000_s161797"/>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ppt_x"/>
                                          </p:val>
                                        </p:tav>
                                        <p:tav tm="100000">
                                          <p:val>
                                            <p:strVal val="#ppt_x"/>
                                          </p:val>
                                        </p:tav>
                                      </p:tavLst>
                                    </p:anim>
                                    <p:anim calcmode="lin" valueType="num">
                                      <p:cBhvr additive="base">
                                        <p:cTn id="5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500" fill="hold"/>
                                        <p:tgtEl>
                                          <p:spTgt spid="48"/>
                                        </p:tgtEl>
                                        <p:attrNameLst>
                                          <p:attrName>ppt_x</p:attrName>
                                        </p:attrNameLst>
                                      </p:cBhvr>
                                      <p:tavLst>
                                        <p:tav tm="0">
                                          <p:val>
                                            <p:strVal val="#ppt_x"/>
                                          </p:val>
                                        </p:tav>
                                        <p:tav tm="100000">
                                          <p:val>
                                            <p:strVal val="#ppt_x"/>
                                          </p:val>
                                        </p:tav>
                                      </p:tavLst>
                                    </p:anim>
                                    <p:anim calcmode="lin" valueType="num">
                                      <p:cBhvr additive="base">
                                        <p:cTn id="5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additive="base">
                                        <p:cTn id="63" dur="500" fill="hold"/>
                                        <p:tgtEl>
                                          <p:spTgt spid="50"/>
                                        </p:tgtEl>
                                        <p:attrNameLst>
                                          <p:attrName>ppt_x</p:attrName>
                                        </p:attrNameLst>
                                      </p:cBhvr>
                                      <p:tavLst>
                                        <p:tav tm="0">
                                          <p:val>
                                            <p:strVal val="#ppt_x"/>
                                          </p:val>
                                        </p:tav>
                                        <p:tav tm="100000">
                                          <p:val>
                                            <p:strVal val="#ppt_x"/>
                                          </p:val>
                                        </p:tav>
                                      </p:tavLst>
                                    </p:anim>
                                    <p:anim calcmode="lin" valueType="num">
                                      <p:cBhvr additive="base">
                                        <p:cTn id="64" dur="500" fill="hold"/>
                                        <p:tgtEl>
                                          <p:spTgt spid="5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 calcmode="lin" valueType="num">
                                      <p:cBhvr additive="base">
                                        <p:cTn id="67" dur="500" fill="hold"/>
                                        <p:tgtEl>
                                          <p:spTgt spid="49"/>
                                        </p:tgtEl>
                                        <p:attrNameLst>
                                          <p:attrName>ppt_x</p:attrName>
                                        </p:attrNameLst>
                                      </p:cBhvr>
                                      <p:tavLst>
                                        <p:tav tm="0">
                                          <p:val>
                                            <p:strVal val="#ppt_x"/>
                                          </p:val>
                                        </p:tav>
                                        <p:tav tm="100000">
                                          <p:val>
                                            <p:strVal val="#ppt_x"/>
                                          </p:val>
                                        </p:tav>
                                      </p:tavLst>
                                    </p:anim>
                                    <p:anim calcmode="lin" valueType="num">
                                      <p:cBhvr additive="base">
                                        <p:cTn id="6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928694"/>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b="1" dirty="0" smtClean="0"/>
              <a:t>ANTENNES  FILAIRES DE LONGUEUR FINIE</a:t>
            </a:r>
            <a:endParaRPr lang="fr-FR" sz="3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2818"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2819"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2820" name="Équation" r:id="rId6" imgW="114120" imgH="215640" progId="Equation.3">
              <p:embed/>
            </p:oleObj>
          </a:graphicData>
        </a:graphic>
      </p:graphicFrame>
      <p:sp>
        <p:nvSpPr>
          <p:cNvPr id="10" name="Rectangle 9"/>
          <p:cNvSpPr/>
          <p:nvPr/>
        </p:nvSpPr>
        <p:spPr>
          <a:xfrm>
            <a:off x="714348" y="1214423"/>
            <a:ext cx="8429652" cy="2246769"/>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000" b="1" i="1" dirty="0" smtClean="0"/>
              <a:t>La fonction caractéristique normalisée s’écrit alors:</a:t>
            </a:r>
          </a:p>
          <a:p>
            <a:endParaRPr lang="fr-FR" sz="2000" b="1" i="1" dirty="0" smtClean="0"/>
          </a:p>
          <a:p>
            <a:endParaRPr lang="fr-FR" sz="2000" b="1" i="1" dirty="0" smtClean="0"/>
          </a:p>
          <a:p>
            <a:endParaRPr lang="fr-FR" sz="2000" b="1" i="1" dirty="0" smtClean="0"/>
          </a:p>
          <a:p>
            <a:endParaRPr lang="fr-FR" sz="2000" b="1" i="1" dirty="0" smtClean="0"/>
          </a:p>
          <a:p>
            <a:r>
              <a:rPr lang="fr-FR" sz="2000" b="1" i="1" dirty="0" smtClean="0"/>
              <a:t>Diagramme de rayonnement d’une antenne filaire  dans le plan vertical pour différentes valeurs de l.</a:t>
            </a: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162821" name="Object 5"/>
          <p:cNvGraphicFramePr>
            <a:graphicFrameLocks noChangeAspect="1"/>
          </p:cNvGraphicFramePr>
          <p:nvPr/>
        </p:nvGraphicFramePr>
        <p:xfrm>
          <a:off x="3357554" y="1500174"/>
          <a:ext cx="2911475" cy="1143008"/>
        </p:xfrm>
        <a:graphic>
          <a:graphicData uri="http://schemas.openxmlformats.org/presentationml/2006/ole">
            <p:oleObj spid="_x0000_s162821" name="Équation" r:id="rId7" imgW="2247840" imgH="863280" progId="Equation.3">
              <p:embed/>
            </p:oleObj>
          </a:graphicData>
        </a:graphic>
      </p:graphicFrame>
      <p:graphicFrame>
        <p:nvGraphicFramePr>
          <p:cNvPr id="162822" name="Object 6"/>
          <p:cNvGraphicFramePr>
            <a:graphicFrameLocks noChangeAspect="1"/>
          </p:cNvGraphicFramePr>
          <p:nvPr/>
        </p:nvGraphicFramePr>
        <p:xfrm>
          <a:off x="2786063" y="3357563"/>
          <a:ext cx="4359275" cy="3216275"/>
        </p:xfrm>
        <a:graphic>
          <a:graphicData uri="http://schemas.openxmlformats.org/presentationml/2006/ole">
            <p:oleObj spid="_x0000_s162822" name="Microsoft Drawing" r:id="rId8" imgW="5813425" imgH="4295775" progId="">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62821"/>
                                        </p:tgtEl>
                                        <p:attrNameLst>
                                          <p:attrName>style.visibility</p:attrName>
                                        </p:attrNameLst>
                                      </p:cBhvr>
                                      <p:to>
                                        <p:strVal val="visible"/>
                                      </p:to>
                                    </p:set>
                                    <p:anim calcmode="lin" valueType="num">
                                      <p:cBhvr additive="base">
                                        <p:cTn id="18" dur="500" fill="hold"/>
                                        <p:tgtEl>
                                          <p:spTgt spid="162821"/>
                                        </p:tgtEl>
                                        <p:attrNameLst>
                                          <p:attrName>ppt_x</p:attrName>
                                        </p:attrNameLst>
                                      </p:cBhvr>
                                      <p:tavLst>
                                        <p:tav tm="0">
                                          <p:val>
                                            <p:strVal val="#ppt_x"/>
                                          </p:val>
                                        </p:tav>
                                        <p:tav tm="100000">
                                          <p:val>
                                            <p:strVal val="#ppt_x"/>
                                          </p:val>
                                        </p:tav>
                                      </p:tavLst>
                                    </p:anim>
                                    <p:anim calcmode="lin" valueType="num">
                                      <p:cBhvr additive="base">
                                        <p:cTn id="19" dur="500" fill="hold"/>
                                        <p:tgtEl>
                                          <p:spTgt spid="1628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0">
                                            <p:txEl>
                                              <p:pRg st="5" end="5"/>
                                            </p:txEl>
                                          </p:spTgt>
                                        </p:tgtEl>
                                        <p:attrNameLst>
                                          <p:attrName>style.visibility</p:attrName>
                                        </p:attrNameLst>
                                      </p:cBhvr>
                                      <p:to>
                                        <p:strVal val="visible"/>
                                      </p:to>
                                    </p:set>
                                    <p:animEffect transition="in" filter="blinds(horizontal)">
                                      <p:cBhvr>
                                        <p:cTn id="24" dur="500"/>
                                        <p:tgtEl>
                                          <p:spTgt spid="10">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62822"/>
                                        </p:tgtEl>
                                        <p:attrNameLst>
                                          <p:attrName>style.visibility</p:attrName>
                                        </p:attrNameLst>
                                      </p:cBhvr>
                                      <p:to>
                                        <p:strVal val="visible"/>
                                      </p:to>
                                    </p:set>
                                    <p:anim calcmode="lin" valueType="num">
                                      <p:cBhvr additive="base">
                                        <p:cTn id="29" dur="500" fill="hold"/>
                                        <p:tgtEl>
                                          <p:spTgt spid="162822"/>
                                        </p:tgtEl>
                                        <p:attrNameLst>
                                          <p:attrName>ppt_x</p:attrName>
                                        </p:attrNameLst>
                                      </p:cBhvr>
                                      <p:tavLst>
                                        <p:tav tm="0">
                                          <p:val>
                                            <p:strVal val="#ppt_x"/>
                                          </p:val>
                                        </p:tav>
                                        <p:tav tm="100000">
                                          <p:val>
                                            <p:strVal val="#ppt_x"/>
                                          </p:val>
                                        </p:tav>
                                      </p:tavLst>
                                    </p:anim>
                                    <p:anim calcmode="lin" valueType="num">
                                      <p:cBhvr additive="base">
                                        <p:cTn id="30" dur="500" fill="hold"/>
                                        <p:tgtEl>
                                          <p:spTgt spid="162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3842"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3843"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3844" name="Équation" r:id="rId6" imgW="114120" imgH="215640" progId="Equation.3">
              <p:embed/>
            </p:oleObj>
          </a:graphicData>
        </a:graphic>
      </p:graphicFrame>
      <p:sp>
        <p:nvSpPr>
          <p:cNvPr id="10" name="Rectangle 9"/>
          <p:cNvSpPr/>
          <p:nvPr/>
        </p:nvSpPr>
        <p:spPr>
          <a:xfrm>
            <a:off x="428596" y="1214423"/>
            <a:ext cx="8715404" cy="1323439"/>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000" b="1" i="1" dirty="0" smtClean="0"/>
              <a:t>Tant que               , le diagramme ne comporte que les </a:t>
            </a:r>
            <a:r>
              <a:rPr lang="fr-FR" sz="2000" b="1" i="1" dirty="0" smtClean="0">
                <a:solidFill>
                  <a:srgbClr val="FF0000"/>
                </a:solidFill>
              </a:rPr>
              <a:t>2 lobes principaux </a:t>
            </a:r>
            <a:r>
              <a:rPr lang="fr-FR" sz="2000" b="1" i="1" dirty="0" smtClean="0"/>
              <a:t>dont le maximum est dans la direction horizontale et deux directions de rayonnement nul. </a:t>
            </a:r>
          </a:p>
          <a:p>
            <a:r>
              <a:rPr lang="fr-FR" sz="2000" b="1" i="1" dirty="0" smtClean="0"/>
              <a:t>Au-delà de cette valeur (              ), le diagramme présente des lobes secondaires.</a:t>
            </a:r>
            <a:endParaRPr lang="fr-FR" sz="2000" dirty="0" smtClean="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12" name="Objet 11"/>
          <p:cNvGraphicFramePr>
            <a:graphicFrameLocks noChangeAspect="1"/>
          </p:cNvGraphicFramePr>
          <p:nvPr/>
        </p:nvGraphicFramePr>
        <p:xfrm>
          <a:off x="1525570" y="1285860"/>
          <a:ext cx="546100" cy="295275"/>
        </p:xfrm>
        <a:graphic>
          <a:graphicData uri="http://schemas.openxmlformats.org/presentationml/2006/ole">
            <p:oleObj spid="_x0000_s163845" name="Équation" r:id="rId7" imgW="330120" imgH="177480" progId="Equation.3">
              <p:embed/>
            </p:oleObj>
          </a:graphicData>
        </a:graphic>
      </p:graphicFrame>
      <p:graphicFrame>
        <p:nvGraphicFramePr>
          <p:cNvPr id="15" name="Objet 14"/>
          <p:cNvGraphicFramePr>
            <a:graphicFrameLocks noChangeAspect="1"/>
          </p:cNvGraphicFramePr>
          <p:nvPr/>
        </p:nvGraphicFramePr>
        <p:xfrm>
          <a:off x="3170232" y="2214554"/>
          <a:ext cx="544512" cy="293688"/>
        </p:xfrm>
        <a:graphic>
          <a:graphicData uri="http://schemas.openxmlformats.org/presentationml/2006/ole">
            <p:oleObj spid="_x0000_s163846" name="Équation" r:id="rId8" imgW="330120" imgH="177480" progId="Equation.3">
              <p:embed/>
            </p:oleObj>
          </a:graphicData>
        </a:graphic>
      </p:graphicFrame>
      <p:pic>
        <p:nvPicPr>
          <p:cNvPr id="17" name="Image 43"/>
          <p:cNvPicPr>
            <a:picLocks noChangeAspect="1" noChangeArrowheads="1"/>
          </p:cNvPicPr>
          <p:nvPr/>
        </p:nvPicPr>
        <p:blipFill>
          <a:blip r:embed="rId9"/>
          <a:srcRect/>
          <a:stretch>
            <a:fillRect/>
          </a:stretch>
        </p:blipFill>
        <p:spPr bwMode="auto">
          <a:xfrm>
            <a:off x="2202410" y="2500305"/>
            <a:ext cx="5155672" cy="3989009"/>
          </a:xfrm>
          <a:prstGeom prst="rect">
            <a:avLst/>
          </a:prstGeom>
          <a:noFill/>
          <a:ln w="9525">
            <a:noFill/>
            <a:miter lim="800000"/>
            <a:headEnd/>
            <a:tailEnd/>
          </a:ln>
        </p:spPr>
      </p:pic>
      <p:sp>
        <p:nvSpPr>
          <p:cNvPr id="18" name="Titre 4"/>
          <p:cNvSpPr>
            <a:spLocks noGrp="1"/>
          </p:cNvSpPr>
          <p:nvPr>
            <p:ph type="title"/>
          </p:nvPr>
        </p:nvSpPr>
        <p:spPr>
          <a:xfrm>
            <a:off x="0" y="285728"/>
            <a:ext cx="9144000" cy="928694"/>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b="1" dirty="0" smtClean="0"/>
              <a:t>ANTENNES  FILAIRES DE LONGUEUR FINIE</a:t>
            </a:r>
            <a:endParaRPr lang="fr-FR" sz="3600"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heckerboard(across)">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blinds(horizontal)">
                                      <p:cBhvr>
                                        <p:cTn id="21" dur="500"/>
                                        <p:tgtEl>
                                          <p:spTgt spid="10">
                                            <p:txEl>
                                              <p:pRg st="1" end="1"/>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heckerboard(across)">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diamond(in)">
                                      <p:cBhvr>
                                        <p:cTn id="29"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85725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dirty="0" smtClean="0"/>
              <a:t>CAS D’UN DIPÔLE DEMI-ONDE</a:t>
            </a:r>
            <a:endParaRPr lang="fr-FR" sz="3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4866"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4867"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4868" name="Équation" r:id="rId6" imgW="114120" imgH="215640" progId="Equation.3">
              <p:embed/>
            </p:oleObj>
          </a:graphicData>
        </a:graphic>
      </p:graphicFrame>
      <p:sp>
        <p:nvSpPr>
          <p:cNvPr id="10" name="Rectangle 9"/>
          <p:cNvSpPr/>
          <p:nvPr/>
        </p:nvSpPr>
        <p:spPr>
          <a:xfrm>
            <a:off x="500034" y="959726"/>
            <a:ext cx="8643966" cy="5447645"/>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400" dirty="0" smtClean="0"/>
              <a:t>Le dipôle le plus utilisé comme antenne filaire rectiligne est le dipôle demi-onde (             ), dont les caractéristiques:</a:t>
            </a:r>
          </a:p>
          <a:p>
            <a:pPr lvl="1"/>
            <a:r>
              <a:rPr lang="fr-FR" sz="2000" dirty="0" err="1" smtClean="0"/>
              <a:t>R</a:t>
            </a:r>
            <a:r>
              <a:rPr lang="fr-FR" sz="2000" baseline="-25000" dirty="0" err="1" smtClean="0"/>
              <a:t>in</a:t>
            </a:r>
            <a:r>
              <a:rPr lang="fr-FR" sz="2000" dirty="0" smtClean="0"/>
              <a:t> de l’ordre de </a:t>
            </a:r>
            <a:r>
              <a:rPr lang="fr-FR" sz="2000" dirty="0" smtClean="0">
                <a:solidFill>
                  <a:srgbClr val="FF0000"/>
                </a:solidFill>
              </a:rPr>
              <a:t>73 </a:t>
            </a:r>
            <a:r>
              <a:rPr lang="fr-FR" sz="2000" dirty="0" smtClean="0">
                <a:solidFill>
                  <a:srgbClr val="FF0000"/>
                </a:solidFill>
                <a:sym typeface="Symbol"/>
              </a:rPr>
              <a:t></a:t>
            </a:r>
            <a:r>
              <a:rPr lang="fr-FR" sz="2000" dirty="0" smtClean="0"/>
              <a:t> permet une bonne adaptation à une excitation par ligne coaxiale d’impédance caractéristique de </a:t>
            </a:r>
            <a:r>
              <a:rPr lang="fr-FR" sz="2000" dirty="0" smtClean="0">
                <a:solidFill>
                  <a:srgbClr val="FF0000"/>
                </a:solidFill>
              </a:rPr>
              <a:t>75 </a:t>
            </a:r>
            <a:r>
              <a:rPr lang="fr-FR" sz="2000" dirty="0" smtClean="0">
                <a:solidFill>
                  <a:srgbClr val="FF0000"/>
                </a:solidFill>
                <a:sym typeface="Symbol"/>
              </a:rPr>
              <a:t></a:t>
            </a:r>
            <a:r>
              <a:rPr lang="fr-FR" sz="2000" dirty="0" smtClean="0"/>
              <a:t>.</a:t>
            </a:r>
          </a:p>
          <a:p>
            <a:pPr lvl="1"/>
            <a:r>
              <a:rPr lang="fr-FR" sz="2000" dirty="0" smtClean="0"/>
              <a:t>Le champ EM  est donnée par:  </a:t>
            </a:r>
          </a:p>
          <a:p>
            <a:pPr lvl="1"/>
            <a:endParaRPr lang="fr-FR" sz="2000" dirty="0" smtClean="0"/>
          </a:p>
          <a:p>
            <a:pPr lvl="1"/>
            <a:endParaRPr lang="fr-FR" sz="2000" dirty="0" smtClean="0"/>
          </a:p>
          <a:p>
            <a:pPr lvl="1"/>
            <a:endParaRPr lang="fr-FR" sz="2000" dirty="0" smtClean="0"/>
          </a:p>
          <a:p>
            <a:pPr lvl="1"/>
            <a:endParaRPr lang="fr-FR" sz="2000" dirty="0" smtClean="0"/>
          </a:p>
          <a:p>
            <a:pPr lvl="1"/>
            <a:r>
              <a:rPr lang="fr-FR" sz="2000" dirty="0" smtClean="0"/>
              <a:t>L’intensité de rayonnement</a:t>
            </a:r>
          </a:p>
          <a:p>
            <a:pPr lvl="1"/>
            <a:endParaRPr lang="fr-FR" sz="2000" dirty="0" smtClean="0"/>
          </a:p>
          <a:p>
            <a:pPr lvl="1"/>
            <a:endParaRPr lang="fr-FR" sz="2000" dirty="0" smtClean="0"/>
          </a:p>
          <a:p>
            <a:pPr lvl="1"/>
            <a:endParaRPr lang="fr-FR" sz="2000" dirty="0" smtClean="0"/>
          </a:p>
          <a:p>
            <a:pPr lvl="1"/>
            <a:r>
              <a:rPr lang="fr-FR" sz="2000" dirty="0" smtClean="0"/>
              <a:t>La puissance rayonnée:</a:t>
            </a:r>
          </a:p>
          <a:p>
            <a:pPr lvl="1"/>
            <a:endParaRPr lang="fr-FR" sz="2000" dirty="0" smtClean="0"/>
          </a:p>
          <a:p>
            <a:pPr lvl="1"/>
            <a:endParaRPr lang="fr-FR" sz="2000" dirty="0" smtClean="0"/>
          </a:p>
          <a:p>
            <a:pPr lvl="1"/>
            <a:endParaRPr lang="fr-FR" sz="2000" dirty="0" smtClean="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dirty="0"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164869" name="Object 1"/>
          <p:cNvGraphicFramePr>
            <a:graphicFrameLocks noChangeAspect="1"/>
          </p:cNvGraphicFramePr>
          <p:nvPr/>
        </p:nvGraphicFramePr>
        <p:xfrm>
          <a:off x="2143108" y="1357298"/>
          <a:ext cx="865188" cy="396875"/>
        </p:xfrm>
        <a:graphic>
          <a:graphicData uri="http://schemas.openxmlformats.org/presentationml/2006/ole">
            <p:oleObj spid="_x0000_s164869" name="Équation" r:id="rId7" imgW="469800" imgH="215640" progId="Equation.3">
              <p:embed/>
            </p:oleObj>
          </a:graphicData>
        </a:graphic>
      </p:graphicFrame>
      <p:graphicFrame>
        <p:nvGraphicFramePr>
          <p:cNvPr id="164870" name="Object 6"/>
          <p:cNvGraphicFramePr>
            <a:graphicFrameLocks noChangeAspect="1"/>
          </p:cNvGraphicFramePr>
          <p:nvPr/>
        </p:nvGraphicFramePr>
        <p:xfrm>
          <a:off x="1370013" y="2786066"/>
          <a:ext cx="2214562" cy="977900"/>
        </p:xfrm>
        <a:graphic>
          <a:graphicData uri="http://schemas.openxmlformats.org/presentationml/2006/ole">
            <p:oleObj spid="_x0000_s164870" name="Équation" r:id="rId8" imgW="1841500" imgH="812800" progId="Equation.3">
              <p:embed/>
            </p:oleObj>
          </a:graphicData>
        </a:graphic>
      </p:graphicFrame>
      <p:graphicFrame>
        <p:nvGraphicFramePr>
          <p:cNvPr id="164871" name="Object 7"/>
          <p:cNvGraphicFramePr>
            <a:graphicFrameLocks noChangeAspect="1"/>
          </p:cNvGraphicFramePr>
          <p:nvPr/>
        </p:nvGraphicFramePr>
        <p:xfrm>
          <a:off x="3929063" y="2786066"/>
          <a:ext cx="2357437" cy="1047750"/>
        </p:xfrm>
        <a:graphic>
          <a:graphicData uri="http://schemas.openxmlformats.org/presentationml/2006/ole">
            <p:oleObj spid="_x0000_s164871" name="Équation" r:id="rId9" imgW="1828800" imgH="812800" progId="Equation.3">
              <p:embed/>
            </p:oleObj>
          </a:graphicData>
        </a:graphic>
      </p:graphicFrame>
      <p:graphicFrame>
        <p:nvGraphicFramePr>
          <p:cNvPr id="164872" name="Object 8"/>
          <p:cNvGraphicFramePr>
            <a:graphicFrameLocks noChangeAspect="1"/>
          </p:cNvGraphicFramePr>
          <p:nvPr/>
        </p:nvGraphicFramePr>
        <p:xfrm>
          <a:off x="6643688" y="2786066"/>
          <a:ext cx="1785937" cy="1143000"/>
        </p:xfrm>
        <a:graphic>
          <a:graphicData uri="http://schemas.openxmlformats.org/presentationml/2006/ole">
            <p:oleObj spid="_x0000_s164872" name="Équation" r:id="rId10" imgW="1269449" imgH="812447" progId="Equation.3">
              <p:embed/>
            </p:oleObj>
          </a:graphicData>
        </a:graphic>
      </p:graphicFrame>
      <p:graphicFrame>
        <p:nvGraphicFramePr>
          <p:cNvPr id="164873" name="Object 9"/>
          <p:cNvGraphicFramePr>
            <a:graphicFrameLocks noChangeAspect="1"/>
          </p:cNvGraphicFramePr>
          <p:nvPr/>
        </p:nvGraphicFramePr>
        <p:xfrm>
          <a:off x="1993900" y="4322781"/>
          <a:ext cx="2482850" cy="534988"/>
        </p:xfrm>
        <a:graphic>
          <a:graphicData uri="http://schemas.openxmlformats.org/presentationml/2006/ole">
            <p:oleObj spid="_x0000_s164873" name="Équation" r:id="rId11" imgW="1828800" imgH="393480" progId="Equation.3">
              <p:embed/>
            </p:oleObj>
          </a:graphicData>
        </a:graphic>
      </p:graphicFrame>
      <p:graphicFrame>
        <p:nvGraphicFramePr>
          <p:cNvPr id="164874" name="Object 10"/>
          <p:cNvGraphicFramePr>
            <a:graphicFrameLocks noChangeAspect="1"/>
          </p:cNvGraphicFramePr>
          <p:nvPr/>
        </p:nvGraphicFramePr>
        <p:xfrm>
          <a:off x="4714875" y="4322773"/>
          <a:ext cx="1604963" cy="534987"/>
        </p:xfrm>
        <a:graphic>
          <a:graphicData uri="http://schemas.openxmlformats.org/presentationml/2006/ole">
            <p:oleObj spid="_x0000_s164874" name="Équation" r:id="rId12" imgW="1180800" imgH="393480" progId="Equation.3">
              <p:embed/>
            </p:oleObj>
          </a:graphicData>
        </a:graphic>
      </p:graphicFrame>
      <p:graphicFrame>
        <p:nvGraphicFramePr>
          <p:cNvPr id="164875" name="Object 11"/>
          <p:cNvGraphicFramePr>
            <a:graphicFrameLocks noChangeAspect="1"/>
          </p:cNvGraphicFramePr>
          <p:nvPr/>
        </p:nvGraphicFramePr>
        <p:xfrm>
          <a:off x="1500188" y="5500702"/>
          <a:ext cx="3754437" cy="636587"/>
        </p:xfrm>
        <a:graphic>
          <a:graphicData uri="http://schemas.openxmlformats.org/presentationml/2006/ole">
            <p:oleObj spid="_x0000_s164875" name="Équation" r:id="rId13" imgW="3085920" imgH="393480" progId="Equation.3">
              <p:embed/>
            </p:oleObj>
          </a:graphicData>
        </a:graphic>
      </p:graphicFrame>
      <p:graphicFrame>
        <p:nvGraphicFramePr>
          <p:cNvPr id="164876" name="Object 12"/>
          <p:cNvGraphicFramePr>
            <a:graphicFrameLocks noChangeAspect="1"/>
          </p:cNvGraphicFramePr>
          <p:nvPr/>
        </p:nvGraphicFramePr>
        <p:xfrm>
          <a:off x="5500688" y="5572139"/>
          <a:ext cx="1714500" cy="495300"/>
        </p:xfrm>
        <a:graphic>
          <a:graphicData uri="http://schemas.openxmlformats.org/presentationml/2006/ole">
            <p:oleObj spid="_x0000_s164876" name="Équation" r:id="rId14" imgW="1231366" imgH="355446"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par>
                                <p:cTn id="14" presetID="2" presetClass="entr" presetSubtype="4" fill="hold" nodeType="withEffect">
                                  <p:stCondLst>
                                    <p:cond delay="0"/>
                                  </p:stCondLst>
                                  <p:childTnLst>
                                    <p:set>
                                      <p:cBhvr>
                                        <p:cTn id="15" dur="1" fill="hold">
                                          <p:stCondLst>
                                            <p:cond delay="0"/>
                                          </p:stCondLst>
                                        </p:cTn>
                                        <p:tgtEl>
                                          <p:spTgt spid="164869"/>
                                        </p:tgtEl>
                                        <p:attrNameLst>
                                          <p:attrName>style.visibility</p:attrName>
                                        </p:attrNameLst>
                                      </p:cBhvr>
                                      <p:to>
                                        <p:strVal val="visible"/>
                                      </p:to>
                                    </p:set>
                                    <p:anim calcmode="lin" valueType="num">
                                      <p:cBhvr additive="base">
                                        <p:cTn id="16" dur="500" fill="hold"/>
                                        <p:tgtEl>
                                          <p:spTgt spid="164869"/>
                                        </p:tgtEl>
                                        <p:attrNameLst>
                                          <p:attrName>ppt_x</p:attrName>
                                        </p:attrNameLst>
                                      </p:cBhvr>
                                      <p:tavLst>
                                        <p:tav tm="0">
                                          <p:val>
                                            <p:strVal val="#ppt_x"/>
                                          </p:val>
                                        </p:tav>
                                        <p:tav tm="100000">
                                          <p:val>
                                            <p:strVal val="#ppt_x"/>
                                          </p:val>
                                        </p:tav>
                                      </p:tavLst>
                                    </p:anim>
                                    <p:anim calcmode="lin" valueType="num">
                                      <p:cBhvr additive="base">
                                        <p:cTn id="17" dur="500" fill="hold"/>
                                        <p:tgtEl>
                                          <p:spTgt spid="16486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blinds(horizontal)">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blinds(horizontal)">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64870"/>
                                        </p:tgtEl>
                                        <p:attrNameLst>
                                          <p:attrName>style.visibility</p:attrName>
                                        </p:attrNameLst>
                                      </p:cBhvr>
                                      <p:to>
                                        <p:strVal val="visible"/>
                                      </p:to>
                                    </p:set>
                                    <p:anim calcmode="lin" valueType="num">
                                      <p:cBhvr additive="base">
                                        <p:cTn id="32" dur="500" fill="hold"/>
                                        <p:tgtEl>
                                          <p:spTgt spid="164870"/>
                                        </p:tgtEl>
                                        <p:attrNameLst>
                                          <p:attrName>ppt_x</p:attrName>
                                        </p:attrNameLst>
                                      </p:cBhvr>
                                      <p:tavLst>
                                        <p:tav tm="0">
                                          <p:val>
                                            <p:strVal val="#ppt_x"/>
                                          </p:val>
                                        </p:tav>
                                        <p:tav tm="100000">
                                          <p:val>
                                            <p:strVal val="#ppt_x"/>
                                          </p:val>
                                        </p:tav>
                                      </p:tavLst>
                                    </p:anim>
                                    <p:anim calcmode="lin" valueType="num">
                                      <p:cBhvr additive="base">
                                        <p:cTn id="33" dur="500" fill="hold"/>
                                        <p:tgtEl>
                                          <p:spTgt spid="164870"/>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64871"/>
                                        </p:tgtEl>
                                        <p:attrNameLst>
                                          <p:attrName>style.visibility</p:attrName>
                                        </p:attrNameLst>
                                      </p:cBhvr>
                                      <p:to>
                                        <p:strVal val="visible"/>
                                      </p:to>
                                    </p:set>
                                    <p:anim calcmode="lin" valueType="num">
                                      <p:cBhvr additive="base">
                                        <p:cTn id="38" dur="500" fill="hold"/>
                                        <p:tgtEl>
                                          <p:spTgt spid="164871"/>
                                        </p:tgtEl>
                                        <p:attrNameLst>
                                          <p:attrName>ppt_x</p:attrName>
                                        </p:attrNameLst>
                                      </p:cBhvr>
                                      <p:tavLst>
                                        <p:tav tm="0">
                                          <p:val>
                                            <p:strVal val="#ppt_x"/>
                                          </p:val>
                                        </p:tav>
                                        <p:tav tm="100000">
                                          <p:val>
                                            <p:strVal val="#ppt_x"/>
                                          </p:val>
                                        </p:tav>
                                      </p:tavLst>
                                    </p:anim>
                                    <p:anim calcmode="lin" valueType="num">
                                      <p:cBhvr additive="base">
                                        <p:cTn id="39" dur="500" fill="hold"/>
                                        <p:tgtEl>
                                          <p:spTgt spid="16487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64872"/>
                                        </p:tgtEl>
                                        <p:attrNameLst>
                                          <p:attrName>style.visibility</p:attrName>
                                        </p:attrNameLst>
                                      </p:cBhvr>
                                      <p:to>
                                        <p:strVal val="visible"/>
                                      </p:to>
                                    </p:set>
                                    <p:anim calcmode="lin" valueType="num">
                                      <p:cBhvr additive="base">
                                        <p:cTn id="44" dur="500" fill="hold"/>
                                        <p:tgtEl>
                                          <p:spTgt spid="164872"/>
                                        </p:tgtEl>
                                        <p:attrNameLst>
                                          <p:attrName>ppt_x</p:attrName>
                                        </p:attrNameLst>
                                      </p:cBhvr>
                                      <p:tavLst>
                                        <p:tav tm="0">
                                          <p:val>
                                            <p:strVal val="#ppt_x"/>
                                          </p:val>
                                        </p:tav>
                                        <p:tav tm="100000">
                                          <p:val>
                                            <p:strVal val="#ppt_x"/>
                                          </p:val>
                                        </p:tav>
                                      </p:tavLst>
                                    </p:anim>
                                    <p:anim calcmode="lin" valueType="num">
                                      <p:cBhvr additive="base">
                                        <p:cTn id="45" dur="500" fill="hold"/>
                                        <p:tgtEl>
                                          <p:spTgt spid="164872"/>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10">
                                            <p:txEl>
                                              <p:pRg st="7" end="7"/>
                                            </p:txEl>
                                          </p:spTgt>
                                        </p:tgtEl>
                                        <p:attrNameLst>
                                          <p:attrName>style.visibility</p:attrName>
                                        </p:attrNameLst>
                                      </p:cBhvr>
                                      <p:to>
                                        <p:strVal val="visible"/>
                                      </p:to>
                                    </p:set>
                                    <p:animEffect transition="in" filter="blinds(horizontal)">
                                      <p:cBhvr>
                                        <p:cTn id="50" dur="500"/>
                                        <p:tgtEl>
                                          <p:spTgt spid="10">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64873"/>
                                        </p:tgtEl>
                                        <p:attrNameLst>
                                          <p:attrName>style.visibility</p:attrName>
                                        </p:attrNameLst>
                                      </p:cBhvr>
                                      <p:to>
                                        <p:strVal val="visible"/>
                                      </p:to>
                                    </p:set>
                                    <p:anim calcmode="lin" valueType="num">
                                      <p:cBhvr additive="base">
                                        <p:cTn id="55" dur="500" fill="hold"/>
                                        <p:tgtEl>
                                          <p:spTgt spid="164873"/>
                                        </p:tgtEl>
                                        <p:attrNameLst>
                                          <p:attrName>ppt_x</p:attrName>
                                        </p:attrNameLst>
                                      </p:cBhvr>
                                      <p:tavLst>
                                        <p:tav tm="0">
                                          <p:val>
                                            <p:strVal val="#ppt_x"/>
                                          </p:val>
                                        </p:tav>
                                        <p:tav tm="100000">
                                          <p:val>
                                            <p:strVal val="#ppt_x"/>
                                          </p:val>
                                        </p:tav>
                                      </p:tavLst>
                                    </p:anim>
                                    <p:anim calcmode="lin" valueType="num">
                                      <p:cBhvr additive="base">
                                        <p:cTn id="56" dur="500" fill="hold"/>
                                        <p:tgtEl>
                                          <p:spTgt spid="16487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64874"/>
                                        </p:tgtEl>
                                        <p:attrNameLst>
                                          <p:attrName>style.visibility</p:attrName>
                                        </p:attrNameLst>
                                      </p:cBhvr>
                                      <p:to>
                                        <p:strVal val="visible"/>
                                      </p:to>
                                    </p:set>
                                    <p:anim calcmode="lin" valueType="num">
                                      <p:cBhvr additive="base">
                                        <p:cTn id="61" dur="500" fill="hold"/>
                                        <p:tgtEl>
                                          <p:spTgt spid="164874"/>
                                        </p:tgtEl>
                                        <p:attrNameLst>
                                          <p:attrName>ppt_x</p:attrName>
                                        </p:attrNameLst>
                                      </p:cBhvr>
                                      <p:tavLst>
                                        <p:tav tm="0">
                                          <p:val>
                                            <p:strVal val="#ppt_x"/>
                                          </p:val>
                                        </p:tav>
                                        <p:tav tm="100000">
                                          <p:val>
                                            <p:strVal val="#ppt_x"/>
                                          </p:val>
                                        </p:tav>
                                      </p:tavLst>
                                    </p:anim>
                                    <p:anim calcmode="lin" valueType="num">
                                      <p:cBhvr additive="base">
                                        <p:cTn id="62" dur="500" fill="hold"/>
                                        <p:tgtEl>
                                          <p:spTgt spid="16487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10">
                                            <p:txEl>
                                              <p:pRg st="11" end="11"/>
                                            </p:txEl>
                                          </p:spTgt>
                                        </p:tgtEl>
                                        <p:attrNameLst>
                                          <p:attrName>style.visibility</p:attrName>
                                        </p:attrNameLst>
                                      </p:cBhvr>
                                      <p:to>
                                        <p:strVal val="visible"/>
                                      </p:to>
                                    </p:set>
                                    <p:animEffect transition="in" filter="blinds(horizontal)">
                                      <p:cBhvr>
                                        <p:cTn id="67" dur="500"/>
                                        <p:tgtEl>
                                          <p:spTgt spid="10">
                                            <p:txEl>
                                              <p:pRg st="11" end="1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64875"/>
                                        </p:tgtEl>
                                        <p:attrNameLst>
                                          <p:attrName>style.visibility</p:attrName>
                                        </p:attrNameLst>
                                      </p:cBhvr>
                                      <p:to>
                                        <p:strVal val="visible"/>
                                      </p:to>
                                    </p:set>
                                    <p:anim calcmode="lin" valueType="num">
                                      <p:cBhvr additive="base">
                                        <p:cTn id="72" dur="500" fill="hold"/>
                                        <p:tgtEl>
                                          <p:spTgt spid="164875"/>
                                        </p:tgtEl>
                                        <p:attrNameLst>
                                          <p:attrName>ppt_x</p:attrName>
                                        </p:attrNameLst>
                                      </p:cBhvr>
                                      <p:tavLst>
                                        <p:tav tm="0">
                                          <p:val>
                                            <p:strVal val="#ppt_x"/>
                                          </p:val>
                                        </p:tav>
                                        <p:tav tm="100000">
                                          <p:val>
                                            <p:strVal val="#ppt_x"/>
                                          </p:val>
                                        </p:tav>
                                      </p:tavLst>
                                    </p:anim>
                                    <p:anim calcmode="lin" valueType="num">
                                      <p:cBhvr additive="base">
                                        <p:cTn id="73" dur="500" fill="hold"/>
                                        <p:tgtEl>
                                          <p:spTgt spid="164875"/>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164876"/>
                                        </p:tgtEl>
                                        <p:attrNameLst>
                                          <p:attrName>style.visibility</p:attrName>
                                        </p:attrNameLst>
                                      </p:cBhvr>
                                      <p:to>
                                        <p:strVal val="visible"/>
                                      </p:to>
                                    </p:set>
                                    <p:anim calcmode="lin" valueType="num">
                                      <p:cBhvr additive="base">
                                        <p:cTn id="78" dur="500" fill="hold"/>
                                        <p:tgtEl>
                                          <p:spTgt spid="164876"/>
                                        </p:tgtEl>
                                        <p:attrNameLst>
                                          <p:attrName>ppt_x</p:attrName>
                                        </p:attrNameLst>
                                      </p:cBhvr>
                                      <p:tavLst>
                                        <p:tav tm="0">
                                          <p:val>
                                            <p:strVal val="#ppt_x"/>
                                          </p:val>
                                        </p:tav>
                                        <p:tav tm="100000">
                                          <p:val>
                                            <p:strVal val="#ppt_x"/>
                                          </p:val>
                                        </p:tav>
                                      </p:tavLst>
                                    </p:anim>
                                    <p:anim calcmode="lin" valueType="num">
                                      <p:cBhvr additive="base">
                                        <p:cTn id="79" dur="500" fill="hold"/>
                                        <p:tgtEl>
                                          <p:spTgt spid="1648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000132"/>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dirty="0" smtClean="0"/>
              <a:t>LE DIPÔLE (DOUBLET) DEMI-ONDE</a:t>
            </a:r>
            <a:endParaRPr lang="fr-FR" sz="3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5890"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5891"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5892" name="Équation" r:id="rId6" imgW="114120" imgH="215640" progId="Equation.3">
              <p:embed/>
            </p:oleObj>
          </a:graphicData>
        </a:graphic>
      </p:graphicFrame>
      <p:sp>
        <p:nvSpPr>
          <p:cNvPr id="10" name="Rectangle 9"/>
          <p:cNvSpPr/>
          <p:nvPr/>
        </p:nvSpPr>
        <p:spPr>
          <a:xfrm>
            <a:off x="428596" y="1285860"/>
            <a:ext cx="8715404" cy="5262979"/>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400" b="1" dirty="0" smtClean="0">
                <a:solidFill>
                  <a:srgbClr val="FF0000"/>
                </a:solidFill>
              </a:rPr>
              <a:t>L’antenne filaire verticale </a:t>
            </a:r>
            <a:r>
              <a:rPr lang="fr-FR" sz="2400" b="1" dirty="0" smtClean="0"/>
              <a:t>est couramment utilisée pour </a:t>
            </a:r>
            <a:r>
              <a:rPr lang="fr-FR" sz="2400" b="1" dirty="0" smtClean="0">
                <a:solidFill>
                  <a:srgbClr val="FF0000"/>
                </a:solidFill>
              </a:rPr>
              <a:t>l’émission</a:t>
            </a:r>
            <a:r>
              <a:rPr lang="fr-FR" sz="2400" b="1" dirty="0" smtClean="0"/>
              <a:t> et la </a:t>
            </a:r>
            <a:r>
              <a:rPr lang="fr-FR" sz="2400" b="1" dirty="0" smtClean="0">
                <a:solidFill>
                  <a:srgbClr val="FF0000"/>
                </a:solidFill>
              </a:rPr>
              <a:t>réception</a:t>
            </a:r>
            <a:r>
              <a:rPr lang="fr-FR" sz="2400" b="1" dirty="0" smtClean="0"/>
              <a:t> en </a:t>
            </a:r>
            <a:r>
              <a:rPr lang="fr-FR" sz="2400" b="1" dirty="0" smtClean="0">
                <a:solidFill>
                  <a:srgbClr val="FF0000"/>
                </a:solidFill>
              </a:rPr>
              <a:t>ondes longues et moyennes</a:t>
            </a:r>
            <a:r>
              <a:rPr lang="fr-FR" sz="2400" b="1" dirty="0" smtClean="0"/>
              <a:t>. 	</a:t>
            </a:r>
          </a:p>
          <a:p>
            <a:r>
              <a:rPr lang="fr-FR" sz="2400" b="1" dirty="0" smtClean="0"/>
              <a:t>	</a:t>
            </a:r>
            <a:r>
              <a:rPr lang="fr-FR" sz="2400" dirty="0" smtClean="0"/>
              <a:t>Elle est essentiellement composée d’un fil mince, siège d’une onde stationnaire, et n’est évidemment sensible qu’à un champ électrique de polarisation parallèle à ce fil. </a:t>
            </a:r>
          </a:p>
          <a:p>
            <a:endParaRPr lang="fr-FR" sz="2400" b="1" dirty="0" smtClean="0"/>
          </a:p>
          <a:p>
            <a:r>
              <a:rPr lang="fr-FR" sz="2400" b="1" dirty="0" smtClean="0"/>
              <a:t>Le dipôle demi-onde est utilisé seul à chaque fois que l’on désire réaliser une antenne simple et relativement peu directive.  </a:t>
            </a:r>
          </a:p>
          <a:p>
            <a:pPr lvl="1">
              <a:buFont typeface="Arial" pitchFamily="34" charset="0"/>
              <a:buChar char="•"/>
            </a:pPr>
            <a:r>
              <a:rPr lang="fr-FR" sz="2400" dirty="0" smtClean="0"/>
              <a:t>En </a:t>
            </a:r>
            <a:r>
              <a:rPr lang="fr-FR" sz="2400" dirty="0" smtClean="0">
                <a:solidFill>
                  <a:srgbClr val="FF0000"/>
                </a:solidFill>
              </a:rPr>
              <a:t>ondes longues </a:t>
            </a:r>
            <a:r>
              <a:rPr lang="fr-FR" sz="2400" dirty="0" smtClean="0"/>
              <a:t>et </a:t>
            </a:r>
            <a:r>
              <a:rPr lang="fr-FR" sz="2400" dirty="0" smtClean="0">
                <a:solidFill>
                  <a:srgbClr val="FF0000"/>
                </a:solidFill>
              </a:rPr>
              <a:t>moyennes</a:t>
            </a:r>
            <a:r>
              <a:rPr lang="fr-FR" sz="2400" dirty="0" smtClean="0"/>
              <a:t>, il est disposé verticalement (antenne fouet verticale) pour produire une onde terrestre. </a:t>
            </a:r>
          </a:p>
          <a:p>
            <a:pPr lvl="1">
              <a:buFont typeface="Arial" pitchFamily="34" charset="0"/>
              <a:buChar char="•"/>
            </a:pPr>
            <a:r>
              <a:rPr lang="fr-FR" sz="2400" dirty="0" smtClean="0"/>
              <a:t>En </a:t>
            </a:r>
            <a:r>
              <a:rPr lang="fr-FR" sz="2400" dirty="0" smtClean="0">
                <a:solidFill>
                  <a:srgbClr val="FF0000"/>
                </a:solidFill>
              </a:rPr>
              <a:t>ondes courtes</a:t>
            </a:r>
            <a:r>
              <a:rPr lang="fr-FR" sz="2400" dirty="0" smtClean="0"/>
              <a:t>, il peut être soit verticale, soit horizontale</a:t>
            </a:r>
          </a:p>
          <a:p>
            <a:pPr lvl="1"/>
            <a:endParaRPr lang="fr-FR" sz="2400" dirty="0" smtClean="0"/>
          </a:p>
          <a:p>
            <a:pPr lvl="1"/>
            <a:endParaRPr lang="fr-FR" sz="2400" dirty="0" smtClean="0"/>
          </a:p>
          <a:p>
            <a:pPr lvl="1"/>
            <a:endParaRPr lang="fr-FR" sz="2400" dirty="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blinds(horizontal)">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Effect transition="in" filter="blinds(horizontal)">
                                      <p:cBhvr>
                                        <p:cTn id="23" dur="500"/>
                                        <p:tgtEl>
                                          <p:spTgt spid="1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blinds(horizontal)">
                                      <p:cBhvr>
                                        <p:cTn id="28" dur="500"/>
                                        <p:tgtEl>
                                          <p:spTgt spid="10">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0">
                                            <p:txEl>
                                              <p:pRg st="5" end="5"/>
                                            </p:txEl>
                                          </p:spTgt>
                                        </p:tgtEl>
                                        <p:attrNameLst>
                                          <p:attrName>style.visibility</p:attrName>
                                        </p:attrNameLst>
                                      </p:cBhvr>
                                      <p:to>
                                        <p:strVal val="visible"/>
                                      </p:to>
                                    </p:set>
                                    <p:animEffect transition="in" filter="blinds(horizontal)">
                                      <p:cBhvr>
                                        <p:cTn id="33"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21444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4800" dirty="0" smtClean="0"/>
              <a:t>Dipôle (doublet) vertical à une hauteur h du sol </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6914"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6915"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6916" name="Équation" r:id="rId6" imgW="114120" imgH="215640" progId="Equation.3">
              <p:embed/>
            </p:oleObj>
          </a:graphicData>
        </a:graphic>
      </p:graphicFrame>
      <p:sp>
        <p:nvSpPr>
          <p:cNvPr id="10" name="Rectangle 9"/>
          <p:cNvSpPr/>
          <p:nvPr/>
        </p:nvSpPr>
        <p:spPr>
          <a:xfrm>
            <a:off x="714348" y="1714489"/>
            <a:ext cx="8429652" cy="4401205"/>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Espace réservé du texte 2"/>
          <p:cNvSpPr txBox="1">
            <a:spLocks/>
          </p:cNvSpPr>
          <p:nvPr/>
        </p:nvSpPr>
        <p:spPr>
          <a:xfrm>
            <a:off x="457200" y="1535112"/>
            <a:ext cx="4257676" cy="822317"/>
          </a:xfrm>
          <a:prstGeom prst="rect">
            <a:avLst/>
          </a:prstGeom>
        </p:spPr>
        <p:txBody>
          <a:bodyPr vert="horz" lIns="91440" tIns="45720" rIns="91440" bIns="45720" rtlCol="0">
            <a:normAutofit fontScale="40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fr-FR" sz="5000" dirty="0" smtClean="0">
                <a:solidFill>
                  <a:srgbClr val="FF0000"/>
                </a:solidFill>
              </a:rPr>
              <a:t>Doublet vertical à une hauteur h du sol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17" name="Espace réservé du texte 4"/>
          <p:cNvSpPr txBox="1">
            <a:spLocks/>
          </p:cNvSpPr>
          <p:nvPr/>
        </p:nvSpPr>
        <p:spPr>
          <a:xfrm>
            <a:off x="4645025" y="1535113"/>
            <a:ext cx="4041775" cy="639762"/>
          </a:xfrm>
          <a:prstGeom prst="rect">
            <a:avLst/>
          </a:prstGeom>
        </p:spPr>
        <p:txBody>
          <a:bodyPr>
            <a:normAutofit fontScale="55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fr-FR" sz="3600" b="0" i="0" u="none" strike="noStrike" kern="1200" cap="none" spc="0" normalizeH="0" baseline="0" noProof="0" dirty="0" smtClean="0">
                <a:ln>
                  <a:noFill/>
                </a:ln>
                <a:solidFill>
                  <a:srgbClr val="FF0000"/>
                </a:solidFill>
                <a:effectLst/>
                <a:uLnTx/>
                <a:uFillTx/>
                <a:latin typeface="+mn-lt"/>
                <a:ea typeface="+mn-ea"/>
                <a:cs typeface="+mn-cs"/>
              </a:rPr>
              <a:t>système équivalent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fr-FR" sz="3200" b="0" i="0" u="none" strike="noStrike" kern="1200" cap="none" spc="0" normalizeH="0" baseline="0" noProof="0" dirty="0">
              <a:ln>
                <a:noFill/>
              </a:ln>
              <a:solidFill>
                <a:schemeClr val="tx1"/>
              </a:solidFill>
              <a:effectLst/>
              <a:uLnTx/>
              <a:uFillTx/>
              <a:latin typeface="+mn-lt"/>
              <a:ea typeface="+mn-ea"/>
              <a:cs typeface="+mn-cs"/>
            </a:endParaRPr>
          </a:p>
        </p:txBody>
      </p:sp>
      <p:grpSp>
        <p:nvGrpSpPr>
          <p:cNvPr id="79" name="Group 2"/>
          <p:cNvGrpSpPr>
            <a:grpSpLocks noGrp="1"/>
          </p:cNvGrpSpPr>
          <p:nvPr>
            <p:ph sz="half" idx="4294967295"/>
          </p:nvPr>
        </p:nvGrpSpPr>
        <p:grpSpPr bwMode="auto">
          <a:xfrm>
            <a:off x="714348" y="2071678"/>
            <a:ext cx="3783040" cy="4054485"/>
            <a:chOff x="985" y="6682"/>
            <a:chExt cx="3665" cy="3914"/>
          </a:xfrm>
        </p:grpSpPr>
        <p:sp>
          <p:nvSpPr>
            <p:cNvPr id="80" name="Rectangle 3"/>
            <p:cNvSpPr>
              <a:spLocks noChangeArrowheads="1"/>
            </p:cNvSpPr>
            <p:nvPr/>
          </p:nvSpPr>
          <p:spPr bwMode="auto">
            <a:xfrm>
              <a:off x="2056" y="6682"/>
              <a:ext cx="170" cy="28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81" name="Freeform 4"/>
            <p:cNvSpPr>
              <a:spLocks/>
            </p:cNvSpPr>
            <p:nvPr/>
          </p:nvSpPr>
          <p:spPr bwMode="auto">
            <a:xfrm>
              <a:off x="1159" y="9067"/>
              <a:ext cx="3185" cy="1119"/>
            </a:xfrm>
            <a:custGeom>
              <a:avLst/>
              <a:gdLst/>
              <a:ahLst/>
              <a:cxnLst>
                <a:cxn ang="0">
                  <a:pos x="7078" y="0"/>
                </a:cxn>
                <a:cxn ang="0">
                  <a:pos x="19994" y="0"/>
                </a:cxn>
                <a:cxn ang="0">
                  <a:pos x="13005" y="19734"/>
                </a:cxn>
                <a:cxn ang="0">
                  <a:pos x="0" y="19983"/>
                </a:cxn>
                <a:cxn ang="0">
                  <a:pos x="7078" y="0"/>
                </a:cxn>
              </a:cxnLst>
              <a:rect l="0" t="0" r="r" b="b"/>
              <a:pathLst>
                <a:path w="20000" h="20000">
                  <a:moveTo>
                    <a:pt x="7078" y="0"/>
                  </a:moveTo>
                  <a:lnTo>
                    <a:pt x="19994" y="0"/>
                  </a:lnTo>
                  <a:lnTo>
                    <a:pt x="13005" y="19734"/>
                  </a:lnTo>
                  <a:lnTo>
                    <a:pt x="0" y="19983"/>
                  </a:lnTo>
                  <a:lnTo>
                    <a:pt x="7078" y="0"/>
                  </a:lnTo>
                  <a:close/>
                </a:path>
              </a:pathLst>
            </a:custGeom>
            <a:pattFill prst="ltDnDiag">
              <a:fgClr>
                <a:srgbClr val="000000"/>
              </a:fgClr>
              <a:bgClr>
                <a:srgbClr val="FFFFFF"/>
              </a:bgClr>
            </a:pattFill>
            <a:ln w="12700">
              <a:no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82" name="Line 5"/>
            <p:cNvSpPr>
              <a:spLocks noChangeShapeType="1"/>
            </p:cNvSpPr>
            <p:nvPr/>
          </p:nvSpPr>
          <p:spPr bwMode="auto">
            <a:xfrm flipV="1">
              <a:off x="2281" y="6797"/>
              <a:ext cx="1" cy="2255"/>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83" name="Line 6"/>
            <p:cNvSpPr>
              <a:spLocks noChangeShapeType="1"/>
            </p:cNvSpPr>
            <p:nvPr/>
          </p:nvSpPr>
          <p:spPr bwMode="auto">
            <a:xfrm>
              <a:off x="2263" y="9034"/>
              <a:ext cx="2142" cy="0"/>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84" name="Line 7"/>
            <p:cNvSpPr>
              <a:spLocks noChangeShapeType="1"/>
            </p:cNvSpPr>
            <p:nvPr/>
          </p:nvSpPr>
          <p:spPr bwMode="auto">
            <a:xfrm flipH="1">
              <a:off x="1088" y="9052"/>
              <a:ext cx="1176" cy="1179"/>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85" name="Line 8"/>
            <p:cNvSpPr>
              <a:spLocks noChangeShapeType="1"/>
            </p:cNvSpPr>
            <p:nvPr/>
          </p:nvSpPr>
          <p:spPr bwMode="auto">
            <a:xfrm rot="-5400000">
              <a:off x="1820" y="8088"/>
              <a:ext cx="923"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86" name="Line 9"/>
            <p:cNvSpPr>
              <a:spLocks noChangeShapeType="1"/>
            </p:cNvSpPr>
            <p:nvPr/>
          </p:nvSpPr>
          <p:spPr bwMode="auto">
            <a:xfrm flipH="1">
              <a:off x="1478" y="8028"/>
              <a:ext cx="790" cy="783"/>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87" name="Line 10"/>
            <p:cNvSpPr>
              <a:spLocks noChangeShapeType="1"/>
            </p:cNvSpPr>
            <p:nvPr/>
          </p:nvSpPr>
          <p:spPr bwMode="auto">
            <a:xfrm flipH="1" flipV="1">
              <a:off x="1793" y="8524"/>
              <a:ext cx="0" cy="965"/>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88" name="Line 11"/>
            <p:cNvSpPr>
              <a:spLocks noChangeShapeType="1"/>
            </p:cNvSpPr>
            <p:nvPr/>
          </p:nvSpPr>
          <p:spPr bwMode="auto">
            <a:xfrm flipV="1">
              <a:off x="2263" y="7194"/>
              <a:ext cx="1626" cy="835"/>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89" name="Line 12"/>
            <p:cNvSpPr>
              <a:spLocks noChangeShapeType="1"/>
            </p:cNvSpPr>
            <p:nvPr/>
          </p:nvSpPr>
          <p:spPr bwMode="auto">
            <a:xfrm flipV="1">
              <a:off x="2281" y="8069"/>
              <a:ext cx="1960" cy="983"/>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90" name="Arc 13"/>
            <p:cNvSpPr>
              <a:spLocks/>
            </p:cNvSpPr>
            <p:nvPr/>
          </p:nvSpPr>
          <p:spPr bwMode="auto">
            <a:xfrm flipV="1">
              <a:off x="2281" y="8233"/>
              <a:ext cx="15" cy="1"/>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pattFill prst="ltDnDiag">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91" name="Rectangle 14"/>
            <p:cNvSpPr>
              <a:spLocks noChangeArrowheads="1"/>
            </p:cNvSpPr>
            <p:nvPr/>
          </p:nvSpPr>
          <p:spPr bwMode="auto">
            <a:xfrm>
              <a:off x="2587" y="9797"/>
              <a:ext cx="796" cy="31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2" name="Rectangle 15"/>
            <p:cNvSpPr>
              <a:spLocks noChangeArrowheads="1"/>
            </p:cNvSpPr>
            <p:nvPr/>
          </p:nvSpPr>
          <p:spPr bwMode="auto">
            <a:xfrm>
              <a:off x="1586" y="8959"/>
              <a:ext cx="170" cy="336"/>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3" name="Rectangle 16"/>
            <p:cNvSpPr>
              <a:spLocks noChangeArrowheads="1"/>
            </p:cNvSpPr>
            <p:nvPr/>
          </p:nvSpPr>
          <p:spPr bwMode="auto">
            <a:xfrm>
              <a:off x="985" y="9872"/>
              <a:ext cx="170" cy="224"/>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4" name="Rectangle 17"/>
            <p:cNvSpPr>
              <a:spLocks noChangeArrowheads="1"/>
            </p:cNvSpPr>
            <p:nvPr/>
          </p:nvSpPr>
          <p:spPr bwMode="auto">
            <a:xfrm>
              <a:off x="4442" y="8810"/>
              <a:ext cx="208" cy="298"/>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5" name="Rectangle 18"/>
            <p:cNvSpPr>
              <a:spLocks noChangeArrowheads="1"/>
            </p:cNvSpPr>
            <p:nvPr/>
          </p:nvSpPr>
          <p:spPr bwMode="auto">
            <a:xfrm>
              <a:off x="3315" y="8196"/>
              <a:ext cx="113" cy="318"/>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6" name="Rectangle 19"/>
            <p:cNvSpPr>
              <a:spLocks noChangeArrowheads="1"/>
            </p:cNvSpPr>
            <p:nvPr/>
          </p:nvSpPr>
          <p:spPr bwMode="auto">
            <a:xfrm>
              <a:off x="3108" y="7190"/>
              <a:ext cx="200" cy="29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7" name="Rectangle 20"/>
            <p:cNvSpPr>
              <a:spLocks noChangeArrowheads="1"/>
            </p:cNvSpPr>
            <p:nvPr/>
          </p:nvSpPr>
          <p:spPr bwMode="auto">
            <a:xfrm>
              <a:off x="1981" y="7748"/>
              <a:ext cx="151" cy="33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1</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98" name="Rectangle 21"/>
            <p:cNvSpPr>
              <a:spLocks noChangeArrowheads="1"/>
            </p:cNvSpPr>
            <p:nvPr/>
          </p:nvSpPr>
          <p:spPr bwMode="auto">
            <a:xfrm>
              <a:off x="2355" y="10316"/>
              <a:ext cx="358" cy="28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9" name="Arc 22"/>
            <p:cNvSpPr>
              <a:spLocks/>
            </p:cNvSpPr>
            <p:nvPr/>
          </p:nvSpPr>
          <p:spPr bwMode="auto">
            <a:xfrm>
              <a:off x="2267" y="7532"/>
              <a:ext cx="357" cy="33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100" name="Arc 23"/>
            <p:cNvSpPr>
              <a:spLocks/>
            </p:cNvSpPr>
            <p:nvPr/>
          </p:nvSpPr>
          <p:spPr bwMode="auto">
            <a:xfrm>
              <a:off x="2305" y="8554"/>
              <a:ext cx="338" cy="33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101" name="Rectangle 24"/>
            <p:cNvSpPr>
              <a:spLocks noChangeArrowheads="1"/>
            </p:cNvSpPr>
            <p:nvPr/>
          </p:nvSpPr>
          <p:spPr bwMode="auto">
            <a:xfrm>
              <a:off x="2263" y="9073"/>
              <a:ext cx="254" cy="266"/>
            </a:xfrm>
            <a:prstGeom prst="rect">
              <a:avLst/>
            </a:prstGeom>
            <a:solidFill>
              <a:srgbClr val="FFFFFF"/>
            </a:solid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02" name="Text Box 25"/>
            <p:cNvSpPr txBox="1">
              <a:spLocks noChangeArrowheads="1"/>
            </p:cNvSpPr>
            <p:nvPr/>
          </p:nvSpPr>
          <p:spPr bwMode="auto">
            <a:xfrm>
              <a:off x="2405" y="7275"/>
              <a:ext cx="48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03" name="Text Box 26"/>
            <p:cNvSpPr txBox="1">
              <a:spLocks noChangeArrowheads="1"/>
            </p:cNvSpPr>
            <p:nvPr/>
          </p:nvSpPr>
          <p:spPr bwMode="auto">
            <a:xfrm>
              <a:off x="2365" y="8235"/>
              <a:ext cx="48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104" name="Group 27"/>
          <p:cNvGrpSpPr>
            <a:grpSpLocks noGrp="1"/>
          </p:cNvGrpSpPr>
          <p:nvPr>
            <p:ph sz="quarter" idx="4294967295"/>
          </p:nvPr>
        </p:nvGrpSpPr>
        <p:grpSpPr bwMode="auto">
          <a:xfrm>
            <a:off x="5000628" y="2571743"/>
            <a:ext cx="3686172" cy="3554419"/>
            <a:chOff x="5700" y="6722"/>
            <a:chExt cx="3969" cy="4027"/>
          </a:xfrm>
        </p:grpSpPr>
        <p:sp>
          <p:nvSpPr>
            <p:cNvPr id="105" name="Rectangle 28"/>
            <p:cNvSpPr>
              <a:spLocks noChangeArrowheads="1"/>
            </p:cNvSpPr>
            <p:nvPr/>
          </p:nvSpPr>
          <p:spPr bwMode="auto">
            <a:xfrm>
              <a:off x="7066" y="7819"/>
              <a:ext cx="151" cy="336"/>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1</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06" name="Line 29"/>
            <p:cNvSpPr>
              <a:spLocks noChangeShapeType="1"/>
            </p:cNvSpPr>
            <p:nvPr/>
          </p:nvSpPr>
          <p:spPr bwMode="auto">
            <a:xfrm flipV="1">
              <a:off x="7301" y="6852"/>
              <a:ext cx="1" cy="2255"/>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07" name="Line 30"/>
            <p:cNvSpPr>
              <a:spLocks noChangeShapeType="1"/>
            </p:cNvSpPr>
            <p:nvPr/>
          </p:nvSpPr>
          <p:spPr bwMode="auto">
            <a:xfrm>
              <a:off x="7282" y="9088"/>
              <a:ext cx="2143" cy="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08" name="Line 31"/>
            <p:cNvSpPr>
              <a:spLocks noChangeShapeType="1"/>
            </p:cNvSpPr>
            <p:nvPr/>
          </p:nvSpPr>
          <p:spPr bwMode="auto">
            <a:xfrm flipH="1">
              <a:off x="6286" y="9094"/>
              <a:ext cx="1011" cy="1023"/>
            </a:xfrm>
            <a:prstGeom prst="line">
              <a:avLst/>
            </a:prstGeom>
            <a:noFill/>
            <a:ln w="9525">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09" name="Line 32"/>
            <p:cNvSpPr>
              <a:spLocks noChangeShapeType="1"/>
            </p:cNvSpPr>
            <p:nvPr/>
          </p:nvSpPr>
          <p:spPr bwMode="auto">
            <a:xfrm rot="16200000" flipH="1">
              <a:off x="6840" y="8125"/>
              <a:ext cx="923"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110" name="Line 33"/>
            <p:cNvSpPr>
              <a:spLocks noChangeShapeType="1"/>
            </p:cNvSpPr>
            <p:nvPr/>
          </p:nvSpPr>
          <p:spPr bwMode="auto">
            <a:xfrm flipH="1">
              <a:off x="6498" y="8083"/>
              <a:ext cx="790" cy="783"/>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111" name="Line 34"/>
            <p:cNvSpPr>
              <a:spLocks noChangeShapeType="1"/>
            </p:cNvSpPr>
            <p:nvPr/>
          </p:nvSpPr>
          <p:spPr bwMode="auto">
            <a:xfrm flipH="1" flipV="1">
              <a:off x="6769" y="8530"/>
              <a:ext cx="0" cy="1034"/>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112" name="Line 35"/>
            <p:cNvSpPr>
              <a:spLocks noChangeShapeType="1"/>
            </p:cNvSpPr>
            <p:nvPr/>
          </p:nvSpPr>
          <p:spPr bwMode="auto">
            <a:xfrm flipV="1">
              <a:off x="7301" y="8125"/>
              <a:ext cx="1931" cy="964"/>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13" name="Rectangle 36"/>
            <p:cNvSpPr>
              <a:spLocks noChangeArrowheads="1"/>
            </p:cNvSpPr>
            <p:nvPr/>
          </p:nvSpPr>
          <p:spPr bwMode="auto">
            <a:xfrm>
              <a:off x="6530" y="8958"/>
              <a:ext cx="170" cy="336"/>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14" name="Rectangle 37"/>
            <p:cNvSpPr>
              <a:spLocks noChangeArrowheads="1"/>
            </p:cNvSpPr>
            <p:nvPr/>
          </p:nvSpPr>
          <p:spPr bwMode="auto">
            <a:xfrm>
              <a:off x="6512" y="9895"/>
              <a:ext cx="362" cy="336"/>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15" name="Rectangle 38"/>
            <p:cNvSpPr>
              <a:spLocks noChangeArrowheads="1"/>
            </p:cNvSpPr>
            <p:nvPr/>
          </p:nvSpPr>
          <p:spPr bwMode="auto">
            <a:xfrm>
              <a:off x="6004" y="9927"/>
              <a:ext cx="170" cy="224"/>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16" name="Rectangle 39"/>
            <p:cNvSpPr>
              <a:spLocks noChangeArrowheads="1"/>
            </p:cNvSpPr>
            <p:nvPr/>
          </p:nvSpPr>
          <p:spPr bwMode="auto">
            <a:xfrm>
              <a:off x="9461" y="8865"/>
              <a:ext cx="208" cy="298"/>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17" name="Rectangle 40"/>
            <p:cNvSpPr>
              <a:spLocks noChangeArrowheads="1"/>
            </p:cNvSpPr>
            <p:nvPr/>
          </p:nvSpPr>
          <p:spPr bwMode="auto">
            <a:xfrm>
              <a:off x="7056" y="6722"/>
              <a:ext cx="171" cy="28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8" name="Rectangle 41"/>
            <p:cNvSpPr>
              <a:spLocks noChangeArrowheads="1"/>
            </p:cNvSpPr>
            <p:nvPr/>
          </p:nvSpPr>
          <p:spPr bwMode="auto">
            <a:xfrm>
              <a:off x="8334" y="8233"/>
              <a:ext cx="114" cy="31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19" name="Rectangle 42"/>
            <p:cNvSpPr>
              <a:spLocks noChangeArrowheads="1"/>
            </p:cNvSpPr>
            <p:nvPr/>
          </p:nvSpPr>
          <p:spPr bwMode="auto">
            <a:xfrm>
              <a:off x="8127" y="7245"/>
              <a:ext cx="201" cy="29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0" name="Rectangle 43"/>
            <p:cNvSpPr>
              <a:spLocks noChangeArrowheads="1"/>
            </p:cNvSpPr>
            <p:nvPr/>
          </p:nvSpPr>
          <p:spPr bwMode="auto">
            <a:xfrm>
              <a:off x="8015" y="9327"/>
              <a:ext cx="225" cy="29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1" name="Line 44"/>
            <p:cNvSpPr>
              <a:spLocks noChangeShapeType="1"/>
            </p:cNvSpPr>
            <p:nvPr/>
          </p:nvSpPr>
          <p:spPr bwMode="auto">
            <a:xfrm>
              <a:off x="7301" y="9138"/>
              <a:ext cx="1" cy="1264"/>
            </a:xfrm>
            <a:prstGeom prst="line">
              <a:avLst/>
            </a:prstGeom>
            <a:noFill/>
            <a:ln w="63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122" name="Line 45"/>
            <p:cNvSpPr>
              <a:spLocks noChangeShapeType="1"/>
            </p:cNvSpPr>
            <p:nvPr/>
          </p:nvSpPr>
          <p:spPr bwMode="auto">
            <a:xfrm rot="5400000">
              <a:off x="6833" y="10122"/>
              <a:ext cx="923"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123" name="Line 46"/>
            <p:cNvSpPr>
              <a:spLocks noChangeShapeType="1"/>
            </p:cNvSpPr>
            <p:nvPr/>
          </p:nvSpPr>
          <p:spPr bwMode="auto">
            <a:xfrm>
              <a:off x="6779" y="9535"/>
              <a:ext cx="1" cy="1034"/>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124" name="Rectangle 47"/>
            <p:cNvSpPr>
              <a:spLocks noChangeArrowheads="1"/>
            </p:cNvSpPr>
            <p:nvPr/>
          </p:nvSpPr>
          <p:spPr bwMode="auto">
            <a:xfrm>
              <a:off x="5700" y="7647"/>
              <a:ext cx="1459" cy="279"/>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Doublet réel</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5" name="Rectangle 48"/>
            <p:cNvSpPr>
              <a:spLocks noChangeArrowheads="1"/>
            </p:cNvSpPr>
            <p:nvPr/>
          </p:nvSpPr>
          <p:spPr bwMode="auto">
            <a:xfrm>
              <a:off x="7385" y="10080"/>
              <a:ext cx="1469" cy="38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Doublet</a:t>
              </a: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 image</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6" name="Rectangle 49"/>
            <p:cNvSpPr>
              <a:spLocks noChangeArrowheads="1"/>
            </p:cNvSpPr>
            <p:nvPr/>
          </p:nvSpPr>
          <p:spPr bwMode="auto">
            <a:xfrm>
              <a:off x="7089" y="8886"/>
              <a:ext cx="255" cy="267"/>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27" name="Rectangle 50"/>
            <p:cNvSpPr>
              <a:spLocks noChangeArrowheads="1"/>
            </p:cNvSpPr>
            <p:nvPr/>
          </p:nvSpPr>
          <p:spPr bwMode="auto">
            <a:xfrm>
              <a:off x="7453" y="10430"/>
              <a:ext cx="339" cy="319"/>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8" name="Line 51"/>
            <p:cNvSpPr>
              <a:spLocks noChangeShapeType="1"/>
            </p:cNvSpPr>
            <p:nvPr/>
          </p:nvSpPr>
          <p:spPr bwMode="auto">
            <a:xfrm rot="16200000" flipV="1">
              <a:off x="7264" y="8275"/>
              <a:ext cx="359" cy="0"/>
            </a:xfrm>
            <a:prstGeom prst="line">
              <a:avLst/>
            </a:prstGeom>
            <a:noFill/>
            <a:ln w="9525">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29" name="Line 52"/>
            <p:cNvSpPr>
              <a:spLocks noChangeShapeType="1"/>
            </p:cNvSpPr>
            <p:nvPr/>
          </p:nvSpPr>
          <p:spPr bwMode="auto">
            <a:xfrm rot="5400000" flipH="1" flipV="1">
              <a:off x="7021" y="9949"/>
              <a:ext cx="317" cy="1"/>
            </a:xfrm>
            <a:prstGeom prst="line">
              <a:avLst/>
            </a:prstGeom>
            <a:noFill/>
            <a:ln w="9525">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30" name="Line 53"/>
            <p:cNvSpPr>
              <a:spLocks noChangeShapeType="1"/>
            </p:cNvSpPr>
            <p:nvPr/>
          </p:nvSpPr>
          <p:spPr bwMode="auto">
            <a:xfrm flipH="1">
              <a:off x="6775" y="10140"/>
              <a:ext cx="508" cy="504"/>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131" name="Arc 54"/>
            <p:cNvSpPr>
              <a:spLocks/>
            </p:cNvSpPr>
            <p:nvPr/>
          </p:nvSpPr>
          <p:spPr bwMode="auto">
            <a:xfrm>
              <a:off x="7301" y="7556"/>
              <a:ext cx="319" cy="33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132" name="Arc 55"/>
            <p:cNvSpPr>
              <a:spLocks/>
            </p:cNvSpPr>
            <p:nvPr/>
          </p:nvSpPr>
          <p:spPr bwMode="auto">
            <a:xfrm>
              <a:off x="7301" y="8581"/>
              <a:ext cx="319" cy="33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133" name="Line 56"/>
            <p:cNvSpPr>
              <a:spLocks noChangeShapeType="1"/>
            </p:cNvSpPr>
            <p:nvPr/>
          </p:nvSpPr>
          <p:spPr bwMode="auto">
            <a:xfrm flipV="1">
              <a:off x="7301" y="7133"/>
              <a:ext cx="1931" cy="965"/>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34" name="Line 57"/>
            <p:cNvSpPr>
              <a:spLocks noChangeShapeType="1"/>
            </p:cNvSpPr>
            <p:nvPr/>
          </p:nvSpPr>
          <p:spPr bwMode="auto">
            <a:xfrm flipV="1">
              <a:off x="7315" y="9284"/>
              <a:ext cx="1635" cy="81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135" name="Arc 58"/>
            <p:cNvSpPr>
              <a:spLocks/>
            </p:cNvSpPr>
            <p:nvPr/>
          </p:nvSpPr>
          <p:spPr bwMode="auto">
            <a:xfrm>
              <a:off x="7301" y="9596"/>
              <a:ext cx="319" cy="33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136" name="Text Box 59"/>
            <p:cNvSpPr txBox="1">
              <a:spLocks noChangeArrowheads="1"/>
            </p:cNvSpPr>
            <p:nvPr/>
          </p:nvSpPr>
          <p:spPr bwMode="auto">
            <a:xfrm>
              <a:off x="7425" y="7295"/>
              <a:ext cx="48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37" name="Text Box 60"/>
            <p:cNvSpPr txBox="1">
              <a:spLocks noChangeArrowheads="1"/>
            </p:cNvSpPr>
            <p:nvPr/>
          </p:nvSpPr>
          <p:spPr bwMode="auto">
            <a:xfrm>
              <a:off x="7445" y="8355"/>
              <a:ext cx="48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38" name="Text Box 61"/>
            <p:cNvSpPr txBox="1">
              <a:spLocks noChangeArrowheads="1"/>
            </p:cNvSpPr>
            <p:nvPr/>
          </p:nvSpPr>
          <p:spPr bwMode="auto">
            <a:xfrm>
              <a:off x="7425" y="9375"/>
              <a:ext cx="48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nodePh="1">
                                  <p:stCondLst>
                                    <p:cond delay="0"/>
                                  </p:stCondLst>
                                  <p:endCondLst>
                                    <p:cond evt="begin" delay="0">
                                      <p:tn val="11"/>
                                    </p:cond>
                                  </p:end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12">
                                            <p:txEl>
                                              <p:pRg st="1" end="1"/>
                                            </p:txEl>
                                          </p:spTgt>
                                        </p:tgtEl>
                                        <p:attrNameLst>
                                          <p:attrName>style.visibility</p:attrName>
                                        </p:attrNameLst>
                                      </p:cBhvr>
                                      <p:to>
                                        <p:strVal val="visible"/>
                                      </p:to>
                                    </p:set>
                                    <p:animEffect transition="in" filter="checkerboard(across)">
                                      <p:cBhvr>
                                        <p:cTn id="16" dur="500"/>
                                        <p:tgtEl>
                                          <p:spTgt spid="1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16" fill="hold" nodeType="clickEffect">
                                  <p:stCondLst>
                                    <p:cond delay="0"/>
                                  </p:stCondLst>
                                  <p:childTnLst>
                                    <p:set>
                                      <p:cBhvr>
                                        <p:cTn id="20" dur="1" fill="hold">
                                          <p:stCondLst>
                                            <p:cond delay="0"/>
                                          </p:stCondLst>
                                        </p:cTn>
                                        <p:tgtEl>
                                          <p:spTgt spid="79"/>
                                        </p:tgtEl>
                                        <p:attrNameLst>
                                          <p:attrName>style.visibility</p:attrName>
                                        </p:attrNameLst>
                                      </p:cBhvr>
                                      <p:to>
                                        <p:strVal val="visible"/>
                                      </p:to>
                                    </p:set>
                                    <p:animEffect transition="in" filter="diamond(in)">
                                      <p:cBhvr>
                                        <p:cTn id="21" dur="2000"/>
                                        <p:tgtEl>
                                          <p:spTgt spid="79"/>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7">
                                            <p:txEl>
                                              <p:pRg st="1" end="1"/>
                                            </p:txEl>
                                          </p:spTgt>
                                        </p:tgtEl>
                                        <p:attrNameLst>
                                          <p:attrName>style.visibility</p:attrName>
                                        </p:attrNameLst>
                                      </p:cBhvr>
                                      <p:to>
                                        <p:strVal val="visible"/>
                                      </p:to>
                                    </p:set>
                                    <p:animEffect transition="in" filter="blinds(horizontal)">
                                      <p:cBhvr>
                                        <p:cTn id="26" dur="500"/>
                                        <p:tgtEl>
                                          <p:spTgt spid="17">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4"/>
                                        </p:tgtEl>
                                        <p:attrNameLst>
                                          <p:attrName>style.visibility</p:attrName>
                                        </p:attrNameLst>
                                      </p:cBhvr>
                                      <p:to>
                                        <p:strVal val="visible"/>
                                      </p:to>
                                    </p:set>
                                    <p:anim calcmode="lin" valueType="num">
                                      <p:cBhvr additive="base">
                                        <p:cTn id="31" dur="500" fill="hold"/>
                                        <p:tgtEl>
                                          <p:spTgt spid="104"/>
                                        </p:tgtEl>
                                        <p:attrNameLst>
                                          <p:attrName>ppt_x</p:attrName>
                                        </p:attrNameLst>
                                      </p:cBhvr>
                                      <p:tavLst>
                                        <p:tav tm="0">
                                          <p:val>
                                            <p:strVal val="#ppt_x"/>
                                          </p:val>
                                        </p:tav>
                                        <p:tav tm="100000">
                                          <p:val>
                                            <p:strVal val="#ppt_x"/>
                                          </p:val>
                                        </p:tav>
                                      </p:tavLst>
                                    </p:anim>
                                    <p:anim calcmode="lin" valueType="num">
                                      <p:cBhvr additive="base">
                                        <p:cTn id="32"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857256"/>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dirty="0" smtClean="0"/>
              <a:t>Dipôle vertical à une hauteur h du sol </a:t>
            </a:r>
            <a:endParaRPr lang="fr-FR" sz="3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7938"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7939"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7940" name="Équation" r:id="rId6" imgW="114120" imgH="215640" progId="Equation.3">
              <p:embed/>
            </p:oleObj>
          </a:graphicData>
        </a:graphic>
      </p:graphicFrame>
      <p:sp>
        <p:nvSpPr>
          <p:cNvPr id="10" name="Rectangle 9"/>
          <p:cNvSpPr/>
          <p:nvPr/>
        </p:nvSpPr>
        <p:spPr>
          <a:xfrm>
            <a:off x="714348" y="928670"/>
            <a:ext cx="8429652" cy="2769989"/>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400" b="1" dirty="0" smtClean="0"/>
              <a:t>Le champ total est la somme des deux champs</a:t>
            </a:r>
          </a:p>
          <a:p>
            <a:pPr lvl="1">
              <a:buFont typeface="Arial" pitchFamily="34" charset="0"/>
              <a:buChar char="•"/>
            </a:pPr>
            <a:r>
              <a:rPr lang="fr-FR" sz="2400" dirty="0" smtClean="0">
                <a:solidFill>
                  <a:srgbClr val="FF0000"/>
                </a:solidFill>
              </a:rPr>
              <a:t>Direct</a:t>
            </a:r>
          </a:p>
          <a:p>
            <a:pPr lvl="1"/>
            <a:endParaRPr lang="fr-FR" sz="2400" dirty="0" smtClean="0"/>
          </a:p>
          <a:p>
            <a:pPr lvl="1"/>
            <a:endParaRPr lang="fr-FR" sz="2400" dirty="0" smtClean="0"/>
          </a:p>
          <a:p>
            <a:pPr lvl="1"/>
            <a:r>
              <a:rPr lang="fr-FR" sz="2400" dirty="0" smtClean="0">
                <a:solidFill>
                  <a:srgbClr val="FF0000"/>
                </a:solidFill>
              </a:rPr>
              <a:t>Réfléchi</a:t>
            </a:r>
            <a:r>
              <a:rPr lang="fr-FR" dirty="0" smtClean="0">
                <a:solidFill>
                  <a:srgbClr val="FF0000"/>
                </a:solidFill>
              </a:rPr>
              <a:t> </a:t>
            </a:r>
          </a:p>
          <a:p>
            <a:pPr lvl="1"/>
            <a:endParaRPr lang="fr-FR" dirty="0" smtClean="0">
              <a:solidFill>
                <a:srgbClr val="FF0000"/>
              </a:solidFill>
            </a:endParaRPr>
          </a:p>
          <a:p>
            <a:pPr lvl="1"/>
            <a:r>
              <a:rPr lang="fr-FR" b="1" dirty="0" smtClean="0"/>
              <a:t>Influence de la hauteur h sur le diagramme de rayonnement.</a:t>
            </a:r>
            <a:endParaRPr lang="fr-FR" dirty="0" smtClean="0"/>
          </a:p>
          <a:p>
            <a:pPr lvl="1"/>
            <a:endParaRPr lang="fr-FR"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Flèche droite 11"/>
          <p:cNvSpPr/>
          <p:nvPr/>
        </p:nvSpPr>
        <p:spPr>
          <a:xfrm rot="2037080" flipV="1">
            <a:off x="3856000" y="1990564"/>
            <a:ext cx="806183" cy="2403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15" name="Object 63"/>
          <p:cNvGraphicFramePr>
            <a:graphicFrameLocks noChangeAspect="1"/>
          </p:cNvGraphicFramePr>
          <p:nvPr/>
        </p:nvGraphicFramePr>
        <p:xfrm>
          <a:off x="1214414" y="2928934"/>
          <a:ext cx="2635029" cy="512367"/>
        </p:xfrm>
        <a:graphic>
          <a:graphicData uri="http://schemas.openxmlformats.org/presentationml/2006/ole">
            <p:oleObj spid="_x0000_s167941" name="Équation" r:id="rId7" imgW="1828800" imgH="355600" progId="Equation.3">
              <p:embed/>
            </p:oleObj>
          </a:graphicData>
        </a:graphic>
      </p:graphicFrame>
      <p:graphicFrame>
        <p:nvGraphicFramePr>
          <p:cNvPr id="18" name="Object 65"/>
          <p:cNvGraphicFramePr>
            <a:graphicFrameLocks noChangeAspect="1"/>
          </p:cNvGraphicFramePr>
          <p:nvPr/>
        </p:nvGraphicFramePr>
        <p:xfrm>
          <a:off x="4286248" y="2357430"/>
          <a:ext cx="5038168" cy="498476"/>
        </p:xfrm>
        <a:graphic>
          <a:graphicData uri="http://schemas.openxmlformats.org/presentationml/2006/ole">
            <p:oleObj spid="_x0000_s167942" name="Équation" r:id="rId8" imgW="3594100" imgH="355600" progId="Equation.3">
              <p:embed/>
            </p:oleObj>
          </a:graphicData>
        </a:graphic>
      </p:graphicFrame>
      <p:graphicFrame>
        <p:nvGraphicFramePr>
          <p:cNvPr id="19" name="Object 69"/>
          <p:cNvGraphicFramePr>
            <a:graphicFrameLocks noChangeAspect="1"/>
          </p:cNvGraphicFramePr>
          <p:nvPr/>
        </p:nvGraphicFramePr>
        <p:xfrm>
          <a:off x="642910" y="3459616"/>
          <a:ext cx="3714776" cy="3112656"/>
        </p:xfrm>
        <a:graphic>
          <a:graphicData uri="http://schemas.openxmlformats.org/presentationml/2006/ole">
            <p:oleObj spid="_x0000_s167943" name="Microsoft Drawing" r:id="rId9" imgW="3308350" imgH="2770188" progId="">
              <p:embed/>
            </p:oleObj>
          </a:graphicData>
        </a:graphic>
      </p:graphicFrame>
      <p:graphicFrame>
        <p:nvGraphicFramePr>
          <p:cNvPr id="20" name="Object 63"/>
          <p:cNvGraphicFramePr>
            <a:graphicFrameLocks noChangeAspect="1"/>
          </p:cNvGraphicFramePr>
          <p:nvPr/>
        </p:nvGraphicFramePr>
        <p:xfrm>
          <a:off x="1195388" y="1714500"/>
          <a:ext cx="2681287" cy="619125"/>
        </p:xfrm>
        <a:graphic>
          <a:graphicData uri="http://schemas.openxmlformats.org/presentationml/2006/ole">
            <p:oleObj spid="_x0000_s167944" name="Équation" r:id="rId10" imgW="1701720" imgH="393480" progId="Equation.3">
              <p:embed/>
            </p:oleObj>
          </a:graphicData>
        </a:graphic>
      </p:graphicFrame>
      <p:graphicFrame>
        <p:nvGraphicFramePr>
          <p:cNvPr id="21" name="Object 72"/>
          <p:cNvGraphicFramePr>
            <a:graphicFrameLocks noChangeAspect="1"/>
          </p:cNvGraphicFramePr>
          <p:nvPr/>
        </p:nvGraphicFramePr>
        <p:xfrm>
          <a:off x="5190054" y="3857628"/>
          <a:ext cx="3355253" cy="2857496"/>
        </p:xfrm>
        <a:graphic>
          <a:graphicData uri="http://schemas.openxmlformats.org/presentationml/2006/ole">
            <p:oleObj spid="_x0000_s167945" name="Microsoft Drawing" r:id="rId11" imgW="3298825" imgH="2801938" progId="">
              <p:embed/>
            </p:oleObj>
          </a:graphicData>
        </a:graphic>
      </p:graphicFrame>
      <p:sp>
        <p:nvSpPr>
          <p:cNvPr id="17" name="Flèche droite 16"/>
          <p:cNvSpPr/>
          <p:nvPr/>
        </p:nvSpPr>
        <p:spPr>
          <a:xfrm rot="19195470" flipV="1">
            <a:off x="3768888" y="2945918"/>
            <a:ext cx="806183" cy="2403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167946" name="Object 65"/>
          <p:cNvGraphicFramePr>
            <a:graphicFrameLocks noChangeAspect="1"/>
          </p:cNvGraphicFramePr>
          <p:nvPr/>
        </p:nvGraphicFramePr>
        <p:xfrm>
          <a:off x="5286380" y="3143248"/>
          <a:ext cx="1371600" cy="303212"/>
        </p:xfrm>
        <a:graphic>
          <a:graphicData uri="http://schemas.openxmlformats.org/presentationml/2006/ole">
            <p:oleObj spid="_x0000_s167946" name="Équation" r:id="rId12" imgW="977760" imgH="215640" progId="Equation.3">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Effect transition="in" filter="blinds(horizontal)">
                                      <p:cBhvr>
                                        <p:cTn id="16" dur="500"/>
                                        <p:tgtEl>
                                          <p:spTgt spid="10">
                                            <p:txEl>
                                              <p:pRg st="1" end="1"/>
                                            </p:txEl>
                                          </p:spTgt>
                                        </p:tgtEl>
                                      </p:cBhvr>
                                    </p:animEffect>
                                  </p:childTnLst>
                                </p:cTn>
                              </p:par>
                              <p:par>
                                <p:cTn id="17" presetID="2" presetClass="entr" presetSubtype="4"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0">
                                            <p:txEl>
                                              <p:pRg st="4" end="4"/>
                                            </p:txEl>
                                          </p:spTgt>
                                        </p:tgtEl>
                                        <p:attrNameLst>
                                          <p:attrName>style.visibility</p:attrName>
                                        </p:attrNameLst>
                                      </p:cBhvr>
                                      <p:to>
                                        <p:strVal val="visible"/>
                                      </p:to>
                                    </p:set>
                                    <p:animEffect transition="in" filter="blinds(horizontal)">
                                      <p:cBhvr>
                                        <p:cTn id="33" dur="500"/>
                                        <p:tgtEl>
                                          <p:spTgt spid="10">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checkerboard(across)">
                                      <p:cBhvr>
                                        <p:cTn id="44" dur="500"/>
                                        <p:tgtEl>
                                          <p:spTgt spid="18"/>
                                        </p:tgtEl>
                                      </p:cBhvr>
                                    </p:animEffect>
                                  </p:childTnLst>
                                </p:cTn>
                              </p:par>
                            </p:childTnLst>
                          </p:cTn>
                        </p:par>
                        <p:par>
                          <p:cTn id="45" fill="hold">
                            <p:stCondLst>
                              <p:cond delay="500"/>
                            </p:stCondLst>
                            <p:childTnLst>
                              <p:par>
                                <p:cTn id="46" presetID="2" presetClass="entr" presetSubtype="4" fill="hold" nodeType="afterEffect">
                                  <p:stCondLst>
                                    <p:cond delay="0"/>
                                  </p:stCondLst>
                                  <p:childTnLst>
                                    <p:set>
                                      <p:cBhvr>
                                        <p:cTn id="47" dur="1" fill="hold">
                                          <p:stCondLst>
                                            <p:cond delay="0"/>
                                          </p:stCondLst>
                                        </p:cTn>
                                        <p:tgtEl>
                                          <p:spTgt spid="167946"/>
                                        </p:tgtEl>
                                        <p:attrNameLst>
                                          <p:attrName>style.visibility</p:attrName>
                                        </p:attrNameLst>
                                      </p:cBhvr>
                                      <p:to>
                                        <p:strVal val="visible"/>
                                      </p:to>
                                    </p:set>
                                    <p:anim calcmode="lin" valueType="num">
                                      <p:cBhvr additive="base">
                                        <p:cTn id="48" dur="500" fill="hold"/>
                                        <p:tgtEl>
                                          <p:spTgt spid="167946"/>
                                        </p:tgtEl>
                                        <p:attrNameLst>
                                          <p:attrName>ppt_x</p:attrName>
                                        </p:attrNameLst>
                                      </p:cBhvr>
                                      <p:tavLst>
                                        <p:tav tm="0">
                                          <p:val>
                                            <p:strVal val="#ppt_x"/>
                                          </p:val>
                                        </p:tav>
                                        <p:tav tm="100000">
                                          <p:val>
                                            <p:strVal val="#ppt_x"/>
                                          </p:val>
                                        </p:tav>
                                      </p:tavLst>
                                    </p:anim>
                                    <p:anim calcmode="lin" valueType="num">
                                      <p:cBhvr additive="base">
                                        <p:cTn id="49" dur="500" fill="hold"/>
                                        <p:tgtEl>
                                          <p:spTgt spid="167946"/>
                                        </p:tgtEl>
                                        <p:attrNameLst>
                                          <p:attrName>ppt_y</p:attrName>
                                        </p:attrNameLst>
                                      </p:cBhvr>
                                      <p:tavLst>
                                        <p:tav tm="0">
                                          <p:val>
                                            <p:strVal val="1+#ppt_h/2"/>
                                          </p:val>
                                        </p:tav>
                                        <p:tav tm="100000">
                                          <p:val>
                                            <p:strVal val="#ppt_y"/>
                                          </p:val>
                                        </p:tav>
                                      </p:tavLst>
                                    </p:anim>
                                  </p:childTnLst>
                                </p:cTn>
                              </p:par>
                              <p:par>
                                <p:cTn id="50" presetID="2" presetClass="exit" presetSubtype="4" fill="hold" nodeType="withEffect">
                                  <p:stCondLst>
                                    <p:cond delay="0"/>
                                  </p:stCondLst>
                                  <p:childTnLst>
                                    <p:anim calcmode="lin" valueType="num">
                                      <p:cBhvr additive="base">
                                        <p:cTn id="51" dur="500"/>
                                        <p:tgtEl>
                                          <p:spTgt spid="167946"/>
                                        </p:tgtEl>
                                        <p:attrNameLst>
                                          <p:attrName>ppt_x</p:attrName>
                                        </p:attrNameLst>
                                      </p:cBhvr>
                                      <p:tavLst>
                                        <p:tav tm="0">
                                          <p:val>
                                            <p:strVal val="ppt_x"/>
                                          </p:val>
                                        </p:tav>
                                        <p:tav tm="100000">
                                          <p:val>
                                            <p:strVal val="ppt_x"/>
                                          </p:val>
                                        </p:tav>
                                      </p:tavLst>
                                    </p:anim>
                                    <p:anim calcmode="lin" valueType="num">
                                      <p:cBhvr additive="base">
                                        <p:cTn id="52" dur="500"/>
                                        <p:tgtEl>
                                          <p:spTgt spid="167946"/>
                                        </p:tgtEl>
                                        <p:attrNameLst>
                                          <p:attrName>ppt_y</p:attrName>
                                        </p:attrNameLst>
                                      </p:cBhvr>
                                      <p:tavLst>
                                        <p:tav tm="0">
                                          <p:val>
                                            <p:strVal val="ppt_y"/>
                                          </p:val>
                                        </p:tav>
                                        <p:tav tm="100000">
                                          <p:val>
                                            <p:strVal val="1+ppt_h/2"/>
                                          </p:val>
                                        </p:tav>
                                      </p:tavLst>
                                    </p:anim>
                                    <p:set>
                                      <p:cBhvr>
                                        <p:cTn id="53" dur="1" fill="hold">
                                          <p:stCondLst>
                                            <p:cond delay="499"/>
                                          </p:stCondLst>
                                        </p:cTn>
                                        <p:tgtEl>
                                          <p:spTgt spid="167946"/>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2" presetClass="exit" presetSubtype="4" fill="hold" nodeType="clickEffect">
                                  <p:stCondLst>
                                    <p:cond delay="0"/>
                                  </p:stCondLst>
                                  <p:childTnLst>
                                    <p:anim calcmode="lin" valueType="num">
                                      <p:cBhvr additive="base">
                                        <p:cTn id="57" dur="500"/>
                                        <p:tgtEl>
                                          <p:spTgt spid="20"/>
                                        </p:tgtEl>
                                        <p:attrNameLst>
                                          <p:attrName>ppt_x</p:attrName>
                                        </p:attrNameLst>
                                      </p:cBhvr>
                                      <p:tavLst>
                                        <p:tav tm="0">
                                          <p:val>
                                            <p:strVal val="ppt_x"/>
                                          </p:val>
                                        </p:tav>
                                        <p:tav tm="100000">
                                          <p:val>
                                            <p:strVal val="ppt_x"/>
                                          </p:val>
                                        </p:tav>
                                      </p:tavLst>
                                    </p:anim>
                                    <p:anim calcmode="lin" valueType="num">
                                      <p:cBhvr additive="base">
                                        <p:cTn id="58" dur="500"/>
                                        <p:tgtEl>
                                          <p:spTgt spid="20"/>
                                        </p:tgtEl>
                                        <p:attrNameLst>
                                          <p:attrName>ppt_y</p:attrName>
                                        </p:attrNameLst>
                                      </p:cBhvr>
                                      <p:tavLst>
                                        <p:tav tm="0">
                                          <p:val>
                                            <p:strVal val="ppt_y"/>
                                          </p:val>
                                        </p:tav>
                                        <p:tav tm="100000">
                                          <p:val>
                                            <p:strVal val="1+ppt_h/2"/>
                                          </p:val>
                                        </p:tav>
                                      </p:tavLst>
                                    </p:anim>
                                    <p:set>
                                      <p:cBhvr>
                                        <p:cTn id="59" dur="1" fill="hold">
                                          <p:stCondLst>
                                            <p:cond delay="499"/>
                                          </p:stCondLst>
                                        </p:cTn>
                                        <p:tgtEl>
                                          <p:spTgt spid="20"/>
                                        </p:tgtEl>
                                        <p:attrNameLst>
                                          <p:attrName>style.visibility</p:attrName>
                                        </p:attrNameLst>
                                      </p:cBhvr>
                                      <p:to>
                                        <p:strVal val="hidden"/>
                                      </p:to>
                                    </p:set>
                                  </p:childTnLst>
                                </p:cTn>
                              </p:par>
                              <p:par>
                                <p:cTn id="60" presetID="2" presetClass="exit" presetSubtype="4" fill="hold" nodeType="withEffect">
                                  <p:stCondLst>
                                    <p:cond delay="0"/>
                                  </p:stCondLst>
                                  <p:childTnLst>
                                    <p:anim calcmode="lin" valueType="num">
                                      <p:cBhvr additive="base">
                                        <p:cTn id="61" dur="500"/>
                                        <p:tgtEl>
                                          <p:spTgt spid="15"/>
                                        </p:tgtEl>
                                        <p:attrNameLst>
                                          <p:attrName>ppt_x</p:attrName>
                                        </p:attrNameLst>
                                      </p:cBhvr>
                                      <p:tavLst>
                                        <p:tav tm="0">
                                          <p:val>
                                            <p:strVal val="ppt_x"/>
                                          </p:val>
                                        </p:tav>
                                        <p:tav tm="100000">
                                          <p:val>
                                            <p:strVal val="ppt_x"/>
                                          </p:val>
                                        </p:tav>
                                      </p:tavLst>
                                    </p:anim>
                                    <p:anim calcmode="lin" valueType="num">
                                      <p:cBhvr additive="base">
                                        <p:cTn id="62" dur="500"/>
                                        <p:tgtEl>
                                          <p:spTgt spid="15"/>
                                        </p:tgtEl>
                                        <p:attrNameLst>
                                          <p:attrName>ppt_y</p:attrName>
                                        </p:attrNameLst>
                                      </p:cBhvr>
                                      <p:tavLst>
                                        <p:tav tm="0">
                                          <p:val>
                                            <p:strVal val="ppt_y"/>
                                          </p:val>
                                        </p:tav>
                                        <p:tav tm="100000">
                                          <p:val>
                                            <p:strVal val="1+ppt_h/2"/>
                                          </p:val>
                                        </p:tav>
                                      </p:tavLst>
                                    </p:anim>
                                    <p:set>
                                      <p:cBhvr>
                                        <p:cTn id="63" dur="1" fill="hold">
                                          <p:stCondLst>
                                            <p:cond delay="499"/>
                                          </p:stCondLst>
                                        </p:cTn>
                                        <p:tgtEl>
                                          <p:spTgt spid="15"/>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500"/>
                                        <p:tgtEl>
                                          <p:spTgt spid="17"/>
                                        </p:tgtEl>
                                        <p:attrNameLst>
                                          <p:attrName>ppt_x</p:attrName>
                                        </p:attrNameLst>
                                      </p:cBhvr>
                                      <p:tavLst>
                                        <p:tav tm="0">
                                          <p:val>
                                            <p:strVal val="ppt_x"/>
                                          </p:val>
                                        </p:tav>
                                        <p:tav tm="100000">
                                          <p:val>
                                            <p:strVal val="ppt_x"/>
                                          </p:val>
                                        </p:tav>
                                      </p:tavLst>
                                    </p:anim>
                                    <p:anim calcmode="lin" valueType="num">
                                      <p:cBhvr additive="base">
                                        <p:cTn id="66" dur="500"/>
                                        <p:tgtEl>
                                          <p:spTgt spid="17"/>
                                        </p:tgtEl>
                                        <p:attrNameLst>
                                          <p:attrName>ppt_y</p:attrName>
                                        </p:attrNameLst>
                                      </p:cBhvr>
                                      <p:tavLst>
                                        <p:tav tm="0">
                                          <p:val>
                                            <p:strVal val="ppt_y"/>
                                          </p:val>
                                        </p:tav>
                                        <p:tav tm="100000">
                                          <p:val>
                                            <p:strVal val="1+ppt_h/2"/>
                                          </p:val>
                                        </p:tav>
                                      </p:tavLst>
                                    </p:anim>
                                    <p:set>
                                      <p:cBhvr>
                                        <p:cTn id="67" dur="1" fill="hold">
                                          <p:stCondLst>
                                            <p:cond delay="499"/>
                                          </p:stCondLst>
                                        </p:cTn>
                                        <p:tgtEl>
                                          <p:spTgt spid="17"/>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500"/>
                                        <p:tgtEl>
                                          <p:spTgt spid="12"/>
                                        </p:tgtEl>
                                        <p:attrNameLst>
                                          <p:attrName>ppt_x</p:attrName>
                                        </p:attrNameLst>
                                      </p:cBhvr>
                                      <p:tavLst>
                                        <p:tav tm="0">
                                          <p:val>
                                            <p:strVal val="ppt_x"/>
                                          </p:val>
                                        </p:tav>
                                        <p:tav tm="100000">
                                          <p:val>
                                            <p:strVal val="ppt_x"/>
                                          </p:val>
                                        </p:tav>
                                      </p:tavLst>
                                    </p:anim>
                                    <p:anim calcmode="lin" valueType="num">
                                      <p:cBhvr additive="base">
                                        <p:cTn id="70" dur="500"/>
                                        <p:tgtEl>
                                          <p:spTgt spid="12"/>
                                        </p:tgtEl>
                                        <p:attrNameLst>
                                          <p:attrName>ppt_y</p:attrName>
                                        </p:attrNameLst>
                                      </p:cBhvr>
                                      <p:tavLst>
                                        <p:tav tm="0">
                                          <p:val>
                                            <p:strVal val="ppt_y"/>
                                          </p:val>
                                        </p:tav>
                                        <p:tav tm="100000">
                                          <p:val>
                                            <p:strVal val="1+ppt_h/2"/>
                                          </p:val>
                                        </p:tav>
                                      </p:tavLst>
                                    </p:anim>
                                    <p:set>
                                      <p:cBhvr>
                                        <p:cTn id="71" dur="1" fill="hold">
                                          <p:stCondLst>
                                            <p:cond delay="499"/>
                                          </p:stCondLst>
                                        </p:cTn>
                                        <p:tgtEl>
                                          <p:spTgt spid="12"/>
                                        </p:tgtEl>
                                        <p:attrNameLst>
                                          <p:attrName>style.visibility</p:attrName>
                                        </p:attrNameLst>
                                      </p:cBhvr>
                                      <p:to>
                                        <p:strVal val="hidden"/>
                                      </p:to>
                                    </p:set>
                                  </p:childTnLst>
                                </p:cTn>
                              </p:par>
                              <p:par>
                                <p:cTn id="72" presetID="5" presetClass="exit" presetSubtype="10" fill="hold" nodeType="withEffect">
                                  <p:stCondLst>
                                    <p:cond delay="0"/>
                                  </p:stCondLst>
                                  <p:childTnLst>
                                    <p:animEffect transition="out" filter="checkerboard(across)">
                                      <p:cBhvr>
                                        <p:cTn id="73" dur="500"/>
                                        <p:tgtEl>
                                          <p:spTgt spid="18"/>
                                        </p:tgtEl>
                                      </p:cBhvr>
                                    </p:animEffect>
                                    <p:set>
                                      <p:cBhvr>
                                        <p:cTn id="74" dur="1" fill="hold">
                                          <p:stCondLst>
                                            <p:cond delay="499"/>
                                          </p:stCondLst>
                                        </p:cTn>
                                        <p:tgtEl>
                                          <p:spTgt spid="18"/>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5" presetClass="entr" presetSubtype="10" fill="hold" nodeType="clickEffect">
                                  <p:stCondLst>
                                    <p:cond delay="0"/>
                                  </p:stCondLst>
                                  <p:childTnLst>
                                    <p:set>
                                      <p:cBhvr>
                                        <p:cTn id="78" dur="1" fill="hold">
                                          <p:stCondLst>
                                            <p:cond delay="0"/>
                                          </p:stCondLst>
                                        </p:cTn>
                                        <p:tgtEl>
                                          <p:spTgt spid="10">
                                            <p:txEl>
                                              <p:pRg st="6" end="6"/>
                                            </p:txEl>
                                          </p:spTgt>
                                        </p:tgtEl>
                                        <p:attrNameLst>
                                          <p:attrName>style.visibility</p:attrName>
                                        </p:attrNameLst>
                                      </p:cBhvr>
                                      <p:to>
                                        <p:strVal val="visible"/>
                                      </p:to>
                                    </p:set>
                                    <p:animEffect transition="in" filter="checkerboard(across)">
                                      <p:cBhvr>
                                        <p:cTn id="79" dur="500"/>
                                        <p:tgtEl>
                                          <p:spTgt spid="10">
                                            <p:txEl>
                                              <p:pRg st="6" end="6"/>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 presetClass="exit" presetSubtype="10" fill="hold" nodeType="clickEffect">
                                  <p:stCondLst>
                                    <p:cond delay="0"/>
                                  </p:stCondLst>
                                  <p:childTnLst>
                                    <p:animEffect transition="out" filter="checkerboard(across)">
                                      <p:cBhvr>
                                        <p:cTn id="83" dur="500"/>
                                        <p:tgtEl>
                                          <p:spTgt spid="10">
                                            <p:txEl>
                                              <p:pRg st="1" end="1"/>
                                            </p:txEl>
                                          </p:spTgt>
                                        </p:tgtEl>
                                      </p:cBhvr>
                                    </p:animEffect>
                                    <p:set>
                                      <p:cBhvr>
                                        <p:cTn id="84" dur="1" fill="hold">
                                          <p:stCondLst>
                                            <p:cond delay="499"/>
                                          </p:stCondLst>
                                        </p:cTn>
                                        <p:tgtEl>
                                          <p:spTgt spid="10">
                                            <p:txEl>
                                              <p:pRg st="1" end="1"/>
                                            </p:txEl>
                                          </p:spTgt>
                                        </p:tgtEl>
                                        <p:attrNameLst>
                                          <p:attrName>style.visibility</p:attrName>
                                        </p:attrNameLst>
                                      </p:cBhvr>
                                      <p:to>
                                        <p:strVal val="hidden"/>
                                      </p:to>
                                    </p:set>
                                  </p:childTnLst>
                                </p:cTn>
                              </p:par>
                              <p:par>
                                <p:cTn id="85" presetID="5" presetClass="exit" presetSubtype="10" fill="hold" nodeType="withEffect">
                                  <p:stCondLst>
                                    <p:cond delay="0"/>
                                  </p:stCondLst>
                                  <p:childTnLst>
                                    <p:animEffect transition="out" filter="checkerboard(across)">
                                      <p:cBhvr>
                                        <p:cTn id="86" dur="500"/>
                                        <p:tgtEl>
                                          <p:spTgt spid="10">
                                            <p:txEl>
                                              <p:pRg st="4" end="4"/>
                                            </p:txEl>
                                          </p:spTgt>
                                        </p:tgtEl>
                                      </p:cBhvr>
                                    </p:animEffect>
                                    <p:set>
                                      <p:cBhvr>
                                        <p:cTn id="87" dur="1" fill="hold">
                                          <p:stCondLst>
                                            <p:cond delay="499"/>
                                          </p:stCondLst>
                                        </p:cTn>
                                        <p:tgtEl>
                                          <p:spTgt spid="10">
                                            <p:txEl>
                                              <p:pRg st="4" end="4"/>
                                            </p:txEl>
                                          </p:spTgt>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8" presetClass="entr" presetSubtype="16" fill="hold" nodeType="click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diamond(in)">
                                      <p:cBhvr>
                                        <p:cTn id="92" dur="2000"/>
                                        <p:tgtEl>
                                          <p:spTgt spid="19"/>
                                        </p:tgtEl>
                                      </p:cBhvr>
                                    </p:animEffect>
                                  </p:childTnLst>
                                </p:cTn>
                              </p:par>
                            </p:childTnLst>
                          </p:cTn>
                        </p:par>
                      </p:childTnLst>
                    </p:cTn>
                  </p:par>
                  <p:par>
                    <p:cTn id="93" fill="hold">
                      <p:stCondLst>
                        <p:cond delay="indefinite"/>
                      </p:stCondLst>
                      <p:childTnLst>
                        <p:par>
                          <p:cTn id="94" fill="hold">
                            <p:stCondLst>
                              <p:cond delay="0"/>
                            </p:stCondLst>
                            <p:childTnLst>
                              <p:par>
                                <p:cTn id="95" presetID="8" presetClass="entr" presetSubtype="16" fill="hold" nodeType="click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diamond(in)">
                                      <p:cBhvr>
                                        <p:cTn id="9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714380"/>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dirty="0" smtClean="0"/>
              <a:t>Dipôle horizontal à une hauteur h du sol </a:t>
            </a:r>
            <a:endParaRPr lang="fr-FR" sz="3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8962"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8963"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8964" name="Équation" r:id="rId6" imgW="114120" imgH="215640" progId="Equation.3">
              <p:embed/>
            </p:oleObj>
          </a:graphicData>
        </a:graphic>
      </p:graphicFrame>
      <p:sp>
        <p:nvSpPr>
          <p:cNvPr id="10" name="Rectangle 9"/>
          <p:cNvSpPr/>
          <p:nvPr/>
        </p:nvSpPr>
        <p:spPr>
          <a:xfrm>
            <a:off x="428596" y="1071546"/>
            <a:ext cx="8715404" cy="4832092"/>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Espace réservé du contenu 3"/>
          <p:cNvSpPr>
            <a:spLocks noGrp="1"/>
          </p:cNvSpPr>
          <p:nvPr>
            <p:ph sz="half" idx="4294967295"/>
          </p:nvPr>
        </p:nvSpPr>
        <p:spPr>
          <a:xfrm>
            <a:off x="457200" y="1335100"/>
            <a:ext cx="4040188" cy="3951288"/>
          </a:xfrm>
          <a:prstGeom prst="rect">
            <a:avLst/>
          </a:prstGeom>
        </p:spPr>
        <p:txBody>
          <a:bodyPr/>
          <a:lstStyle/>
          <a:p>
            <a:r>
              <a:rPr lang="fr-FR" dirty="0" smtClean="0"/>
              <a:t>Dipôle horizontal à une hauteur h du sol </a:t>
            </a:r>
          </a:p>
        </p:txBody>
      </p:sp>
      <p:sp>
        <p:nvSpPr>
          <p:cNvPr id="15" name="Espace réservé du contenu 5"/>
          <p:cNvSpPr>
            <a:spLocks noGrp="1"/>
          </p:cNvSpPr>
          <p:nvPr>
            <p:ph sz="quarter" idx="4294967295"/>
          </p:nvPr>
        </p:nvSpPr>
        <p:spPr>
          <a:xfrm>
            <a:off x="4645025" y="1335100"/>
            <a:ext cx="4041775" cy="3951288"/>
          </a:xfrm>
          <a:prstGeom prst="rect">
            <a:avLst/>
          </a:prstGeom>
        </p:spPr>
        <p:txBody>
          <a:bodyPr/>
          <a:lstStyle/>
          <a:p>
            <a:r>
              <a:rPr lang="fr-FR" dirty="0" smtClean="0"/>
              <a:t>système équivalent</a:t>
            </a:r>
          </a:p>
          <a:p>
            <a:endParaRPr lang="fr-FR" dirty="0"/>
          </a:p>
        </p:txBody>
      </p:sp>
      <p:grpSp>
        <p:nvGrpSpPr>
          <p:cNvPr id="17" name="Group 2"/>
          <p:cNvGrpSpPr>
            <a:grpSpLocks/>
          </p:cNvGrpSpPr>
          <p:nvPr/>
        </p:nvGrpSpPr>
        <p:grpSpPr bwMode="auto">
          <a:xfrm>
            <a:off x="1357290" y="2374911"/>
            <a:ext cx="2476500" cy="2668587"/>
            <a:chOff x="1802" y="1442"/>
            <a:chExt cx="3901" cy="4203"/>
          </a:xfrm>
        </p:grpSpPr>
        <p:sp>
          <p:nvSpPr>
            <p:cNvPr id="18" name="Rectangle 3"/>
            <p:cNvSpPr>
              <a:spLocks noChangeArrowheads="1"/>
            </p:cNvSpPr>
            <p:nvPr/>
          </p:nvSpPr>
          <p:spPr bwMode="auto">
            <a:xfrm>
              <a:off x="2942" y="1442"/>
              <a:ext cx="181" cy="30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Freeform 4"/>
            <p:cNvSpPr>
              <a:spLocks/>
            </p:cNvSpPr>
            <p:nvPr/>
          </p:nvSpPr>
          <p:spPr bwMode="auto">
            <a:xfrm>
              <a:off x="1987" y="4003"/>
              <a:ext cx="3391" cy="1201"/>
            </a:xfrm>
            <a:custGeom>
              <a:avLst/>
              <a:gdLst/>
              <a:ahLst/>
              <a:cxnLst>
                <a:cxn ang="0">
                  <a:pos x="7078" y="0"/>
                </a:cxn>
                <a:cxn ang="0">
                  <a:pos x="19994" y="0"/>
                </a:cxn>
                <a:cxn ang="0">
                  <a:pos x="13005" y="19734"/>
                </a:cxn>
                <a:cxn ang="0">
                  <a:pos x="0" y="19983"/>
                </a:cxn>
                <a:cxn ang="0">
                  <a:pos x="7078" y="0"/>
                </a:cxn>
              </a:cxnLst>
              <a:rect l="0" t="0" r="r" b="b"/>
              <a:pathLst>
                <a:path w="20000" h="20000">
                  <a:moveTo>
                    <a:pt x="7078" y="0"/>
                  </a:moveTo>
                  <a:lnTo>
                    <a:pt x="19994" y="0"/>
                  </a:lnTo>
                  <a:lnTo>
                    <a:pt x="13005" y="19734"/>
                  </a:lnTo>
                  <a:lnTo>
                    <a:pt x="0" y="19983"/>
                  </a:lnTo>
                  <a:lnTo>
                    <a:pt x="7078" y="0"/>
                  </a:lnTo>
                  <a:close/>
                </a:path>
              </a:pathLst>
            </a:custGeom>
            <a:pattFill prst="ltDnDiag">
              <a:fgClr>
                <a:srgbClr val="000000"/>
              </a:fgClr>
              <a:bgClr>
                <a:srgbClr val="FFFFFF"/>
              </a:bgClr>
            </a:pattFill>
            <a:ln w="12700">
              <a:no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0" name="Line 5"/>
            <p:cNvSpPr>
              <a:spLocks noChangeShapeType="1"/>
            </p:cNvSpPr>
            <p:nvPr/>
          </p:nvSpPr>
          <p:spPr bwMode="auto">
            <a:xfrm flipV="1">
              <a:off x="3182" y="1566"/>
              <a:ext cx="1" cy="2421"/>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21" name="Line 6"/>
            <p:cNvSpPr>
              <a:spLocks noChangeShapeType="1"/>
            </p:cNvSpPr>
            <p:nvPr/>
          </p:nvSpPr>
          <p:spPr bwMode="auto">
            <a:xfrm>
              <a:off x="3162" y="3967"/>
              <a:ext cx="2281" cy="1"/>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22" name="Line 7"/>
            <p:cNvSpPr>
              <a:spLocks noChangeShapeType="1"/>
            </p:cNvSpPr>
            <p:nvPr/>
          </p:nvSpPr>
          <p:spPr bwMode="auto">
            <a:xfrm flipH="1">
              <a:off x="1912" y="3987"/>
              <a:ext cx="1251" cy="1266"/>
            </a:xfrm>
            <a:prstGeom prst="line">
              <a:avLst/>
            </a:prstGeom>
            <a:noFill/>
            <a:ln w="6350">
              <a:solidFill>
                <a:srgbClr val="000000"/>
              </a:solidFill>
              <a:round/>
              <a:headEnd type="none" w="sm" len="me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23" name="Line 8"/>
            <p:cNvSpPr>
              <a:spLocks noChangeShapeType="1"/>
            </p:cNvSpPr>
            <p:nvPr/>
          </p:nvSpPr>
          <p:spPr bwMode="auto">
            <a:xfrm>
              <a:off x="2687" y="2952"/>
              <a:ext cx="991"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4" name="Line 9"/>
            <p:cNvSpPr>
              <a:spLocks noChangeShapeType="1"/>
            </p:cNvSpPr>
            <p:nvPr/>
          </p:nvSpPr>
          <p:spPr bwMode="auto">
            <a:xfrm flipH="1">
              <a:off x="2327" y="2887"/>
              <a:ext cx="841" cy="841"/>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25" name="Line 10"/>
            <p:cNvSpPr>
              <a:spLocks noChangeShapeType="1"/>
            </p:cNvSpPr>
            <p:nvPr/>
          </p:nvSpPr>
          <p:spPr bwMode="auto">
            <a:xfrm flipH="1" flipV="1">
              <a:off x="2665" y="3420"/>
              <a:ext cx="4" cy="1036"/>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26" name="Line 11"/>
            <p:cNvSpPr>
              <a:spLocks noChangeShapeType="1"/>
            </p:cNvSpPr>
            <p:nvPr/>
          </p:nvSpPr>
          <p:spPr bwMode="auto">
            <a:xfrm flipV="1">
              <a:off x="3162" y="1992"/>
              <a:ext cx="1731" cy="896"/>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7" name="Line 12"/>
            <p:cNvSpPr>
              <a:spLocks noChangeShapeType="1"/>
            </p:cNvSpPr>
            <p:nvPr/>
          </p:nvSpPr>
          <p:spPr bwMode="auto">
            <a:xfrm flipV="1">
              <a:off x="3182" y="2931"/>
              <a:ext cx="2086" cy="1056"/>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28" name="Arc 13"/>
            <p:cNvSpPr>
              <a:spLocks/>
            </p:cNvSpPr>
            <p:nvPr/>
          </p:nvSpPr>
          <p:spPr bwMode="auto">
            <a:xfrm flipV="1">
              <a:off x="3182" y="3107"/>
              <a:ext cx="16" cy="1"/>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pattFill prst="ltDnDiag">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9" name="Rectangle 14"/>
            <p:cNvSpPr>
              <a:spLocks noChangeArrowheads="1"/>
            </p:cNvSpPr>
            <p:nvPr/>
          </p:nvSpPr>
          <p:spPr bwMode="auto">
            <a:xfrm>
              <a:off x="3507" y="4787"/>
              <a:ext cx="848" cy="333"/>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15"/>
            <p:cNvSpPr>
              <a:spLocks noChangeArrowheads="1"/>
            </p:cNvSpPr>
            <p:nvPr/>
          </p:nvSpPr>
          <p:spPr bwMode="auto">
            <a:xfrm>
              <a:off x="2442" y="3887"/>
              <a:ext cx="181" cy="36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16"/>
            <p:cNvSpPr>
              <a:spLocks noChangeArrowheads="1"/>
            </p:cNvSpPr>
            <p:nvPr/>
          </p:nvSpPr>
          <p:spPr bwMode="auto">
            <a:xfrm>
              <a:off x="1802" y="4867"/>
              <a:ext cx="181" cy="24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2" name="Rectangle 17"/>
            <p:cNvSpPr>
              <a:spLocks noChangeArrowheads="1"/>
            </p:cNvSpPr>
            <p:nvPr/>
          </p:nvSpPr>
          <p:spPr bwMode="auto">
            <a:xfrm>
              <a:off x="5482" y="3727"/>
              <a:ext cx="221" cy="32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3" name="Rectangle 18"/>
            <p:cNvSpPr>
              <a:spLocks noChangeArrowheads="1"/>
            </p:cNvSpPr>
            <p:nvPr/>
          </p:nvSpPr>
          <p:spPr bwMode="auto">
            <a:xfrm>
              <a:off x="4282" y="3068"/>
              <a:ext cx="121" cy="34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4" name="Rectangle 19"/>
            <p:cNvSpPr>
              <a:spLocks noChangeArrowheads="1"/>
            </p:cNvSpPr>
            <p:nvPr/>
          </p:nvSpPr>
          <p:spPr bwMode="auto">
            <a:xfrm>
              <a:off x="4062" y="1987"/>
              <a:ext cx="213" cy="319"/>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5" name="Rectangle 20"/>
            <p:cNvSpPr>
              <a:spLocks noChangeArrowheads="1"/>
            </p:cNvSpPr>
            <p:nvPr/>
          </p:nvSpPr>
          <p:spPr bwMode="auto">
            <a:xfrm>
              <a:off x="2862" y="2587"/>
              <a:ext cx="161" cy="36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1</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6" name="Rectangle 21"/>
            <p:cNvSpPr>
              <a:spLocks noChangeArrowheads="1"/>
            </p:cNvSpPr>
            <p:nvPr/>
          </p:nvSpPr>
          <p:spPr bwMode="auto">
            <a:xfrm>
              <a:off x="3260" y="5344"/>
              <a:ext cx="381" cy="30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(a)</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37" name="Arc 22"/>
            <p:cNvSpPr>
              <a:spLocks/>
            </p:cNvSpPr>
            <p:nvPr/>
          </p:nvSpPr>
          <p:spPr bwMode="auto">
            <a:xfrm>
              <a:off x="3164" y="2355"/>
              <a:ext cx="380" cy="36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38" name="Arc 23"/>
            <p:cNvSpPr>
              <a:spLocks/>
            </p:cNvSpPr>
            <p:nvPr/>
          </p:nvSpPr>
          <p:spPr bwMode="auto">
            <a:xfrm>
              <a:off x="3210" y="3449"/>
              <a:ext cx="360" cy="36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39" name="Rectangle 24"/>
            <p:cNvSpPr>
              <a:spLocks noChangeArrowheads="1"/>
            </p:cNvSpPr>
            <p:nvPr/>
          </p:nvSpPr>
          <p:spPr bwMode="auto">
            <a:xfrm>
              <a:off x="3162" y="4009"/>
              <a:ext cx="271" cy="286"/>
            </a:xfrm>
            <a:prstGeom prst="rect">
              <a:avLst/>
            </a:prstGeom>
            <a:solidFill>
              <a:srgbClr val="FFFFFF"/>
            </a:solid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9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0" name="Text Box 25"/>
            <p:cNvSpPr txBox="1">
              <a:spLocks noChangeArrowheads="1"/>
            </p:cNvSpPr>
            <p:nvPr/>
          </p:nvSpPr>
          <p:spPr bwMode="auto">
            <a:xfrm>
              <a:off x="3262" y="3139"/>
              <a:ext cx="54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1" name="Text Box 26"/>
            <p:cNvSpPr txBox="1">
              <a:spLocks noChangeArrowheads="1"/>
            </p:cNvSpPr>
            <p:nvPr/>
          </p:nvSpPr>
          <p:spPr bwMode="auto">
            <a:xfrm>
              <a:off x="3222" y="2039"/>
              <a:ext cx="54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42" name="Group 27"/>
          <p:cNvGrpSpPr>
            <a:grpSpLocks/>
          </p:cNvGrpSpPr>
          <p:nvPr/>
        </p:nvGrpSpPr>
        <p:grpSpPr bwMode="auto">
          <a:xfrm>
            <a:off x="5572132" y="2374911"/>
            <a:ext cx="2476500" cy="2746375"/>
            <a:chOff x="7145" y="1485"/>
            <a:chExt cx="3901" cy="4324"/>
          </a:xfrm>
        </p:grpSpPr>
        <p:sp>
          <p:nvSpPr>
            <p:cNvPr id="43" name="Rectangle 28"/>
            <p:cNvSpPr>
              <a:spLocks noChangeArrowheads="1"/>
            </p:cNvSpPr>
            <p:nvPr/>
          </p:nvSpPr>
          <p:spPr bwMode="auto">
            <a:xfrm>
              <a:off x="8275" y="2663"/>
              <a:ext cx="161" cy="36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1</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44" name="Line 29"/>
            <p:cNvSpPr>
              <a:spLocks noChangeShapeType="1"/>
            </p:cNvSpPr>
            <p:nvPr/>
          </p:nvSpPr>
          <p:spPr bwMode="auto">
            <a:xfrm flipV="1">
              <a:off x="8525" y="1625"/>
              <a:ext cx="1" cy="242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45" name="Line 30"/>
            <p:cNvSpPr>
              <a:spLocks noChangeShapeType="1"/>
            </p:cNvSpPr>
            <p:nvPr/>
          </p:nvSpPr>
          <p:spPr bwMode="auto">
            <a:xfrm>
              <a:off x="8505" y="4026"/>
              <a:ext cx="2281" cy="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46" name="Line 31"/>
            <p:cNvSpPr>
              <a:spLocks noChangeShapeType="1"/>
            </p:cNvSpPr>
            <p:nvPr/>
          </p:nvSpPr>
          <p:spPr bwMode="auto">
            <a:xfrm flipH="1">
              <a:off x="7445" y="4032"/>
              <a:ext cx="1076" cy="1098"/>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47" name="Line 32"/>
            <p:cNvSpPr>
              <a:spLocks noChangeShapeType="1"/>
            </p:cNvSpPr>
            <p:nvPr/>
          </p:nvSpPr>
          <p:spPr bwMode="auto">
            <a:xfrm flipH="1">
              <a:off x="8030" y="2991"/>
              <a:ext cx="991"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48" name="Line 33"/>
            <p:cNvSpPr>
              <a:spLocks noChangeShapeType="1"/>
            </p:cNvSpPr>
            <p:nvPr/>
          </p:nvSpPr>
          <p:spPr bwMode="auto">
            <a:xfrm flipH="1">
              <a:off x="7670" y="2946"/>
              <a:ext cx="841" cy="841"/>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49" name="Line 34"/>
            <p:cNvSpPr>
              <a:spLocks noChangeShapeType="1"/>
            </p:cNvSpPr>
            <p:nvPr/>
          </p:nvSpPr>
          <p:spPr bwMode="auto">
            <a:xfrm flipH="1" flipV="1">
              <a:off x="7959" y="3426"/>
              <a:ext cx="0" cy="1111"/>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50" name="Line 35"/>
            <p:cNvSpPr>
              <a:spLocks noChangeShapeType="1"/>
            </p:cNvSpPr>
            <p:nvPr/>
          </p:nvSpPr>
          <p:spPr bwMode="auto">
            <a:xfrm flipV="1">
              <a:off x="8525" y="2991"/>
              <a:ext cx="2056" cy="1036"/>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51" name="Rectangle 36"/>
            <p:cNvSpPr>
              <a:spLocks noChangeArrowheads="1"/>
            </p:cNvSpPr>
            <p:nvPr/>
          </p:nvSpPr>
          <p:spPr bwMode="auto">
            <a:xfrm>
              <a:off x="7705" y="3886"/>
              <a:ext cx="181" cy="36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2" name="Rectangle 37"/>
            <p:cNvSpPr>
              <a:spLocks noChangeArrowheads="1"/>
            </p:cNvSpPr>
            <p:nvPr/>
          </p:nvSpPr>
          <p:spPr bwMode="auto">
            <a:xfrm>
              <a:off x="7685" y="4892"/>
              <a:ext cx="386" cy="36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-h</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3" name="Rectangle 38"/>
            <p:cNvSpPr>
              <a:spLocks noChangeArrowheads="1"/>
            </p:cNvSpPr>
            <p:nvPr/>
          </p:nvSpPr>
          <p:spPr bwMode="auto">
            <a:xfrm>
              <a:off x="7145" y="4926"/>
              <a:ext cx="181" cy="24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x</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4" name="Rectangle 39"/>
            <p:cNvSpPr>
              <a:spLocks noChangeArrowheads="1"/>
            </p:cNvSpPr>
            <p:nvPr/>
          </p:nvSpPr>
          <p:spPr bwMode="auto">
            <a:xfrm>
              <a:off x="10825" y="3786"/>
              <a:ext cx="221" cy="32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y</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5" name="Rectangle 40"/>
            <p:cNvSpPr>
              <a:spLocks noChangeArrowheads="1"/>
            </p:cNvSpPr>
            <p:nvPr/>
          </p:nvSpPr>
          <p:spPr bwMode="auto">
            <a:xfrm>
              <a:off x="8265" y="1485"/>
              <a:ext cx="181" cy="30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z</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6" name="Rectangle 41"/>
            <p:cNvSpPr>
              <a:spLocks noChangeArrowheads="1"/>
            </p:cNvSpPr>
            <p:nvPr/>
          </p:nvSpPr>
          <p:spPr bwMode="auto">
            <a:xfrm>
              <a:off x="9625" y="3107"/>
              <a:ext cx="121" cy="341"/>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r</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7" name="Rectangle 42"/>
            <p:cNvSpPr>
              <a:spLocks noChangeArrowheads="1"/>
            </p:cNvSpPr>
            <p:nvPr/>
          </p:nvSpPr>
          <p:spPr bwMode="auto">
            <a:xfrm>
              <a:off x="9405" y="2046"/>
              <a:ext cx="213" cy="319"/>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8" name="Rectangle 43"/>
            <p:cNvSpPr>
              <a:spLocks noChangeArrowheads="1"/>
            </p:cNvSpPr>
            <p:nvPr/>
          </p:nvSpPr>
          <p:spPr bwMode="auto">
            <a:xfrm>
              <a:off x="9285" y="4282"/>
              <a:ext cx="240" cy="319"/>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59" name="Line 44"/>
            <p:cNvSpPr>
              <a:spLocks noChangeShapeType="1"/>
            </p:cNvSpPr>
            <p:nvPr/>
          </p:nvSpPr>
          <p:spPr bwMode="auto">
            <a:xfrm>
              <a:off x="8525" y="4079"/>
              <a:ext cx="1" cy="1357"/>
            </a:xfrm>
            <a:prstGeom prst="line">
              <a:avLst/>
            </a:prstGeom>
            <a:noFill/>
            <a:ln w="1270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60" name="Line 45"/>
            <p:cNvSpPr>
              <a:spLocks noChangeShapeType="1"/>
            </p:cNvSpPr>
            <p:nvPr/>
          </p:nvSpPr>
          <p:spPr bwMode="auto">
            <a:xfrm flipH="1">
              <a:off x="8058" y="5120"/>
              <a:ext cx="991" cy="1"/>
            </a:xfrm>
            <a:prstGeom prst="line">
              <a:avLst/>
            </a:prstGeom>
            <a:noFill/>
            <a:ln w="31750">
              <a:solidFill>
                <a:srgbClr val="000000"/>
              </a:solidFill>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61" name="Line 46"/>
            <p:cNvSpPr>
              <a:spLocks noChangeShapeType="1"/>
            </p:cNvSpPr>
            <p:nvPr/>
          </p:nvSpPr>
          <p:spPr bwMode="auto">
            <a:xfrm>
              <a:off x="7973" y="4505"/>
              <a:ext cx="1" cy="1111"/>
            </a:xfrm>
            <a:prstGeom prst="line">
              <a:avLst/>
            </a:prstGeom>
            <a:noFill/>
            <a:ln w="6350">
              <a:solidFill>
                <a:srgbClr val="000000"/>
              </a:solidFill>
              <a:round/>
              <a:headEnd type="triangle" w="med" len="sm"/>
              <a:tailEnd type="triangle" w="med" len="sm"/>
            </a:ln>
          </p:spPr>
          <p:txBody>
            <a:bodyPr vert="horz" wrap="square" lIns="91440" tIns="45720" rIns="91440" bIns="45720" numCol="1" anchor="t" anchorCtr="0" compatLnSpc="1">
              <a:prstTxWarp prst="textNoShape">
                <a:avLst/>
              </a:prstTxWarp>
            </a:bodyPr>
            <a:lstStyle/>
            <a:p>
              <a:endParaRPr lang="fr-FR"/>
            </a:p>
          </p:txBody>
        </p:sp>
        <p:sp>
          <p:nvSpPr>
            <p:cNvPr id="62" name="Rectangle 47"/>
            <p:cNvSpPr>
              <a:spLocks noChangeArrowheads="1"/>
            </p:cNvSpPr>
            <p:nvPr/>
          </p:nvSpPr>
          <p:spPr bwMode="auto">
            <a:xfrm>
              <a:off x="9140" y="2832"/>
              <a:ext cx="1351" cy="30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doublet réel</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3" name="Rectangle 48"/>
            <p:cNvSpPr>
              <a:spLocks noChangeArrowheads="1"/>
            </p:cNvSpPr>
            <p:nvPr/>
          </p:nvSpPr>
          <p:spPr bwMode="auto">
            <a:xfrm>
              <a:off x="9075" y="4914"/>
              <a:ext cx="1351" cy="300"/>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1" i="0" u="none" strike="noStrike" cap="none" normalizeH="0" baseline="0" smtClean="0">
                  <a:ln>
                    <a:noFill/>
                  </a:ln>
                  <a:solidFill>
                    <a:schemeClr val="tx1"/>
                  </a:solidFill>
                  <a:effectLst/>
                  <a:latin typeface="Calibri" pitchFamily="34" charset="0"/>
                  <a:ea typeface="Arial" pitchFamily="34" charset="0"/>
                  <a:cs typeface="Arial" pitchFamily="34" charset="0"/>
                </a:rPr>
                <a:t>doublet image</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4" name="Rectangle 49"/>
            <p:cNvSpPr>
              <a:spLocks noChangeArrowheads="1"/>
            </p:cNvSpPr>
            <p:nvPr/>
          </p:nvSpPr>
          <p:spPr bwMode="auto">
            <a:xfrm>
              <a:off x="8300" y="3809"/>
              <a:ext cx="271" cy="286"/>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O</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5" name="Rectangle 50"/>
            <p:cNvSpPr>
              <a:spLocks noChangeArrowheads="1"/>
            </p:cNvSpPr>
            <p:nvPr/>
          </p:nvSpPr>
          <p:spPr bwMode="auto">
            <a:xfrm>
              <a:off x="8687" y="5467"/>
              <a:ext cx="361" cy="342"/>
            </a:xfrm>
            <a:prstGeom prst="rect">
              <a:avLst/>
            </a:prstGeom>
            <a:noFill/>
            <a:ln w="12700">
              <a:noFill/>
              <a:miter lim="800000"/>
              <a:headEnd/>
              <a:tailEnd/>
            </a:ln>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Calibri" pitchFamily="34" charset="0"/>
                  <a:ea typeface="Arial" pitchFamily="34" charset="0"/>
                  <a:cs typeface="Arial" pitchFamily="34" charset="0"/>
                </a:rPr>
                <a:t>(b)</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66" name="Line 51"/>
            <p:cNvSpPr>
              <a:spLocks noChangeShapeType="1"/>
            </p:cNvSpPr>
            <p:nvPr/>
          </p:nvSpPr>
          <p:spPr bwMode="auto">
            <a:xfrm flipV="1">
              <a:off x="8685" y="3132"/>
              <a:ext cx="386" cy="0"/>
            </a:xfrm>
            <a:prstGeom prst="line">
              <a:avLst/>
            </a:prstGeom>
            <a:noFill/>
            <a:ln w="9525">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67" name="Line 52"/>
            <p:cNvSpPr>
              <a:spLocks noChangeShapeType="1"/>
            </p:cNvSpPr>
            <p:nvPr/>
          </p:nvSpPr>
          <p:spPr bwMode="auto">
            <a:xfrm flipH="1">
              <a:off x="8125" y="4950"/>
              <a:ext cx="341" cy="1"/>
            </a:xfrm>
            <a:prstGeom prst="line">
              <a:avLst/>
            </a:prstGeom>
            <a:noFill/>
            <a:ln w="9525">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68" name="Line 53"/>
            <p:cNvSpPr>
              <a:spLocks noChangeShapeType="1"/>
            </p:cNvSpPr>
            <p:nvPr/>
          </p:nvSpPr>
          <p:spPr bwMode="auto">
            <a:xfrm flipH="1">
              <a:off x="7965" y="5155"/>
              <a:ext cx="541" cy="541"/>
            </a:xfrm>
            <a:prstGeom prst="line">
              <a:avLst/>
            </a:prstGeom>
            <a:noFill/>
            <a:ln w="6350">
              <a:solidFill>
                <a:srgbClr val="000000"/>
              </a:solidFill>
              <a:prstDash val="sysDot"/>
              <a:round/>
              <a:headEnd type="none" w="sm" len="med"/>
              <a:tailEnd type="none" w="sm" len="med"/>
            </a:ln>
          </p:spPr>
          <p:txBody>
            <a:bodyPr vert="horz" wrap="square" lIns="91440" tIns="45720" rIns="91440" bIns="45720" numCol="1" anchor="t" anchorCtr="0" compatLnSpc="1">
              <a:prstTxWarp prst="textNoShape">
                <a:avLst/>
              </a:prstTxWarp>
            </a:bodyPr>
            <a:lstStyle/>
            <a:p>
              <a:endParaRPr lang="fr-FR"/>
            </a:p>
          </p:txBody>
        </p:sp>
        <p:sp>
          <p:nvSpPr>
            <p:cNvPr id="69" name="Arc 54"/>
            <p:cNvSpPr>
              <a:spLocks/>
            </p:cNvSpPr>
            <p:nvPr/>
          </p:nvSpPr>
          <p:spPr bwMode="auto">
            <a:xfrm>
              <a:off x="8525" y="2381"/>
              <a:ext cx="340" cy="36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70" name="Arc 55"/>
            <p:cNvSpPr>
              <a:spLocks/>
            </p:cNvSpPr>
            <p:nvPr/>
          </p:nvSpPr>
          <p:spPr bwMode="auto">
            <a:xfrm>
              <a:off x="8525" y="3481"/>
              <a:ext cx="340" cy="36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71" name="Line 56"/>
            <p:cNvSpPr>
              <a:spLocks noChangeShapeType="1"/>
            </p:cNvSpPr>
            <p:nvPr/>
          </p:nvSpPr>
          <p:spPr bwMode="auto">
            <a:xfrm flipV="1">
              <a:off x="8525" y="1926"/>
              <a:ext cx="2056" cy="1036"/>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72" name="Line 57"/>
            <p:cNvSpPr>
              <a:spLocks noChangeShapeType="1"/>
            </p:cNvSpPr>
            <p:nvPr/>
          </p:nvSpPr>
          <p:spPr bwMode="auto">
            <a:xfrm flipV="1">
              <a:off x="8540" y="4236"/>
              <a:ext cx="1741" cy="871"/>
            </a:xfrm>
            <a:prstGeom prst="line">
              <a:avLst/>
            </a:prstGeom>
            <a:noFill/>
            <a:ln w="6350">
              <a:solidFill>
                <a:srgbClr val="000000"/>
              </a:solidFill>
              <a:round/>
              <a:headEnd type="none" w="sm" len="med"/>
              <a:tailEnd type="triangle" w="sm" len="med"/>
            </a:ln>
          </p:spPr>
          <p:txBody>
            <a:bodyPr vert="horz" wrap="square" lIns="91440" tIns="45720" rIns="91440" bIns="45720" numCol="1" anchor="t" anchorCtr="0" compatLnSpc="1">
              <a:prstTxWarp prst="textNoShape">
                <a:avLst/>
              </a:prstTxWarp>
            </a:bodyPr>
            <a:lstStyle/>
            <a:p>
              <a:endParaRPr lang="fr-FR"/>
            </a:p>
          </p:txBody>
        </p:sp>
        <p:sp>
          <p:nvSpPr>
            <p:cNvPr id="73" name="Arc 58"/>
            <p:cNvSpPr>
              <a:spLocks/>
            </p:cNvSpPr>
            <p:nvPr/>
          </p:nvSpPr>
          <p:spPr bwMode="auto">
            <a:xfrm>
              <a:off x="8525" y="4571"/>
              <a:ext cx="340" cy="36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63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74" name="Text Box 59"/>
            <p:cNvSpPr txBox="1">
              <a:spLocks noChangeArrowheads="1"/>
            </p:cNvSpPr>
            <p:nvPr/>
          </p:nvSpPr>
          <p:spPr bwMode="auto">
            <a:xfrm>
              <a:off x="8662" y="2119"/>
              <a:ext cx="54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
          <p:nvSpPr>
            <p:cNvPr id="75" name="Text Box 60"/>
            <p:cNvSpPr txBox="1">
              <a:spLocks noChangeArrowheads="1"/>
            </p:cNvSpPr>
            <p:nvPr/>
          </p:nvSpPr>
          <p:spPr bwMode="auto">
            <a:xfrm>
              <a:off x="8682" y="3259"/>
              <a:ext cx="54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6" name="Text Box 61"/>
            <p:cNvSpPr txBox="1">
              <a:spLocks noChangeArrowheads="1"/>
            </p:cNvSpPr>
            <p:nvPr/>
          </p:nvSpPr>
          <p:spPr bwMode="auto">
            <a:xfrm>
              <a:off x="8682" y="4339"/>
              <a:ext cx="540" cy="4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chemeClr val="tx1"/>
                  </a:solidFill>
                  <a:effectLst/>
                  <a:latin typeface="Arial" pitchFamily="34" charset="0"/>
                  <a:ea typeface="Arial" pitchFamily="34" charset="0"/>
                  <a:cs typeface="Arial" pitchFamily="34" charset="0"/>
                  <a:sym typeface="Symbol" pitchFamily="18" charset="2"/>
                </a:rPr>
                <a:t></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nodePh="1">
                                  <p:stCondLst>
                                    <p:cond delay="0"/>
                                  </p:stCondLst>
                                  <p:endCondLst>
                                    <p:cond evt="begin" delay="0">
                                      <p:tn val="11"/>
                                    </p:cond>
                                  </p:end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12">
                                            <p:txEl>
                                              <p:pRg st="0" end="0"/>
                                            </p:txEl>
                                          </p:spTgt>
                                        </p:tgtEl>
                                        <p:attrNameLst>
                                          <p:attrName>style.visibility</p:attrName>
                                        </p:attrNameLst>
                                      </p:cBhvr>
                                      <p:to>
                                        <p:strVal val="visible"/>
                                      </p:to>
                                    </p:set>
                                    <p:animEffect transition="in" filter="checkerboard(across)">
                                      <p:cBhvr>
                                        <p:cTn id="18" dur="500"/>
                                        <p:tgtEl>
                                          <p:spTgt spid="12">
                                            <p:txEl>
                                              <p:pRg st="0" end="0"/>
                                            </p:txEl>
                                          </p:spTgt>
                                        </p:tgtEl>
                                      </p:cBhvr>
                                    </p:animEffect>
                                  </p:childTnLst>
                                </p:cTn>
                              </p:par>
                              <p:par>
                                <p:cTn id="19" presetID="8" presetClass="entr" presetSubtype="1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amond(in)">
                                      <p:cBhvr>
                                        <p:cTn id="21" dur="20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15">
                                            <p:txEl>
                                              <p:pRg st="0" end="0"/>
                                            </p:txEl>
                                          </p:spTgt>
                                        </p:tgtEl>
                                        <p:attrNameLst>
                                          <p:attrName>style.visibility</p:attrName>
                                        </p:attrNameLst>
                                      </p:cBhvr>
                                      <p:to>
                                        <p:strVal val="visible"/>
                                      </p:to>
                                    </p:set>
                                    <p:animEffect transition="in" filter="checkerboard(across)">
                                      <p:cBhvr>
                                        <p:cTn id="26" dur="500"/>
                                        <p:tgtEl>
                                          <p:spTgt spid="15">
                                            <p:txEl>
                                              <p:pRg st="0" end="0"/>
                                            </p:txEl>
                                          </p:spTgt>
                                        </p:tgtEl>
                                      </p:cBhvr>
                                    </p:animEffect>
                                  </p:childTnLst>
                                </p:cTn>
                              </p:par>
                              <p:par>
                                <p:cTn id="27" presetID="8" presetClass="entr" presetSubtype="16"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diamond(in)">
                                      <p:cBhvr>
                                        <p:cTn id="29" dur="2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785818"/>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600" dirty="0" smtClean="0"/>
              <a:t>Dipôle horizontal à une hauteur h du sol</a:t>
            </a:r>
            <a:r>
              <a:rPr lang="fr-FR" sz="4800" dirty="0" smtClean="0"/>
              <a:t> </a:t>
            </a:r>
            <a:endParaRPr lang="fr-FR" sz="4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69986"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69987"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69988" name="Équation" r:id="rId6" imgW="114120" imgH="215640" progId="Equation.3">
              <p:embed/>
            </p:oleObj>
          </a:graphicData>
        </a:graphic>
      </p:graphicFrame>
      <p:sp>
        <p:nvSpPr>
          <p:cNvPr id="10" name="Rectangle 9"/>
          <p:cNvSpPr/>
          <p:nvPr/>
        </p:nvSpPr>
        <p:spPr>
          <a:xfrm>
            <a:off x="500034" y="1071546"/>
            <a:ext cx="8643966" cy="5632311"/>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r>
              <a:rPr lang="fr-FR" sz="2400" b="1" dirty="0" smtClean="0"/>
              <a:t>Le champ total est la somme des deux champs</a:t>
            </a:r>
          </a:p>
          <a:p>
            <a:pPr lvl="1"/>
            <a:endParaRPr lang="fr-FR" sz="2400" b="1" dirty="0" smtClean="0"/>
          </a:p>
          <a:p>
            <a:pPr lvl="1"/>
            <a:endParaRPr lang="fr-FR" sz="2400" b="1" dirty="0" smtClean="0"/>
          </a:p>
          <a:p>
            <a:pPr lvl="1"/>
            <a:endParaRPr lang="fr-FR" sz="2400" b="1" dirty="0" smtClean="0"/>
          </a:p>
          <a:p>
            <a:pPr lvl="1"/>
            <a:r>
              <a:rPr lang="fr-FR" sz="2400" b="1" dirty="0" smtClean="0"/>
              <a:t>Influence de la hauteur h sur le diagramme de rayonnement</a:t>
            </a:r>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a:p>
            <a:pPr lvl="1"/>
            <a:endParaRPr lang="fr-FR" sz="2400" b="1" dirty="0" smtClean="0"/>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169989" name="Object 65"/>
          <p:cNvGraphicFramePr>
            <a:graphicFrameLocks noChangeAspect="1"/>
          </p:cNvGraphicFramePr>
          <p:nvPr/>
        </p:nvGraphicFramePr>
        <p:xfrm>
          <a:off x="3357590" y="2214549"/>
          <a:ext cx="1371600" cy="303213"/>
        </p:xfrm>
        <a:graphic>
          <a:graphicData uri="http://schemas.openxmlformats.org/presentationml/2006/ole">
            <p:oleObj spid="_x0000_s169989" name="Équation" r:id="rId7" imgW="977760" imgH="215640" progId="Equation.3">
              <p:embed/>
            </p:oleObj>
          </a:graphicData>
        </a:graphic>
      </p:graphicFrame>
      <p:graphicFrame>
        <p:nvGraphicFramePr>
          <p:cNvPr id="169990" name="Object 6"/>
          <p:cNvGraphicFramePr>
            <a:graphicFrameLocks noChangeAspect="1"/>
          </p:cNvGraphicFramePr>
          <p:nvPr/>
        </p:nvGraphicFramePr>
        <p:xfrm>
          <a:off x="857278" y="1571612"/>
          <a:ext cx="6732587" cy="500062"/>
        </p:xfrm>
        <a:graphic>
          <a:graphicData uri="http://schemas.openxmlformats.org/presentationml/2006/ole">
            <p:oleObj spid="_x0000_s169990" name="Équation" r:id="rId8" imgW="4787900" imgH="355600" progId="Equation.3">
              <p:embed/>
            </p:oleObj>
          </a:graphicData>
        </a:graphic>
      </p:graphicFrame>
      <p:graphicFrame>
        <p:nvGraphicFramePr>
          <p:cNvPr id="169991" name="Object 7"/>
          <p:cNvGraphicFramePr>
            <a:graphicFrameLocks noChangeAspect="1"/>
          </p:cNvGraphicFramePr>
          <p:nvPr/>
        </p:nvGraphicFramePr>
        <p:xfrm>
          <a:off x="1500215" y="3428999"/>
          <a:ext cx="3205163" cy="2643187"/>
        </p:xfrm>
        <a:graphic>
          <a:graphicData uri="http://schemas.openxmlformats.org/presentationml/2006/ole">
            <p:oleObj spid="_x0000_s169991" name="Microsoft Drawing" r:id="rId9" imgW="3390900" imgH="2789238" progId="">
              <p:embed/>
            </p:oleObj>
          </a:graphicData>
        </a:graphic>
      </p:graphicFrame>
      <p:graphicFrame>
        <p:nvGraphicFramePr>
          <p:cNvPr id="169992" name="Object 8"/>
          <p:cNvGraphicFramePr>
            <a:graphicFrameLocks noChangeAspect="1"/>
          </p:cNvGraphicFramePr>
          <p:nvPr/>
        </p:nvGraphicFramePr>
        <p:xfrm>
          <a:off x="5143528" y="3286124"/>
          <a:ext cx="3357562" cy="2749550"/>
        </p:xfrm>
        <a:graphic>
          <a:graphicData uri="http://schemas.openxmlformats.org/presentationml/2006/ole">
            <p:oleObj spid="_x0000_s169992" name="Microsoft Drawing" r:id="rId10" imgW="3390900" imgH="2779713" progId="">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linds(horizont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169990"/>
                                        </p:tgtEl>
                                        <p:attrNameLst>
                                          <p:attrName>style.visibility</p:attrName>
                                        </p:attrNameLst>
                                      </p:cBhvr>
                                      <p:to>
                                        <p:strVal val="visible"/>
                                      </p:to>
                                    </p:set>
                                    <p:animEffect transition="in" filter="diamond(in)">
                                      <p:cBhvr>
                                        <p:cTn id="18" dur="2000"/>
                                        <p:tgtEl>
                                          <p:spTgt spid="169990"/>
                                        </p:tgtEl>
                                      </p:cBhvr>
                                    </p:animEffect>
                                  </p:childTnLst>
                                </p:cTn>
                              </p:par>
                            </p:childTnLst>
                          </p:cTn>
                        </p:par>
                        <p:par>
                          <p:cTn id="19" fill="hold">
                            <p:stCondLst>
                              <p:cond delay="2000"/>
                            </p:stCondLst>
                            <p:childTnLst>
                              <p:par>
                                <p:cTn id="20" presetID="8" presetClass="entr" presetSubtype="16" fill="hold" nodeType="afterEffect">
                                  <p:stCondLst>
                                    <p:cond delay="0"/>
                                  </p:stCondLst>
                                  <p:childTnLst>
                                    <p:set>
                                      <p:cBhvr>
                                        <p:cTn id="21" dur="1" fill="hold">
                                          <p:stCondLst>
                                            <p:cond delay="0"/>
                                          </p:stCondLst>
                                        </p:cTn>
                                        <p:tgtEl>
                                          <p:spTgt spid="169989"/>
                                        </p:tgtEl>
                                        <p:attrNameLst>
                                          <p:attrName>style.visibility</p:attrName>
                                        </p:attrNameLst>
                                      </p:cBhvr>
                                      <p:to>
                                        <p:strVal val="visible"/>
                                      </p:to>
                                    </p:set>
                                    <p:animEffect transition="in" filter="diamond(in)">
                                      <p:cBhvr>
                                        <p:cTn id="22" dur="2000"/>
                                        <p:tgtEl>
                                          <p:spTgt spid="16998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blinds(horizontal)">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69991"/>
                                        </p:tgtEl>
                                        <p:attrNameLst>
                                          <p:attrName>style.visibility</p:attrName>
                                        </p:attrNameLst>
                                      </p:cBhvr>
                                      <p:to>
                                        <p:strVal val="visible"/>
                                      </p:to>
                                    </p:set>
                                    <p:animEffect transition="in" filter="blinds(horizontal)">
                                      <p:cBhvr>
                                        <p:cTn id="32" dur="500"/>
                                        <p:tgtEl>
                                          <p:spTgt spid="16999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69992"/>
                                        </p:tgtEl>
                                        <p:attrNameLst>
                                          <p:attrName>style.visibility</p:attrName>
                                        </p:attrNameLst>
                                      </p:cBhvr>
                                      <p:to>
                                        <p:strVal val="visible"/>
                                      </p:to>
                                    </p:set>
                                    <p:animEffect transition="in" filter="blinds(horizontal)">
                                      <p:cBhvr>
                                        <p:cTn id="37" dur="500"/>
                                        <p:tgtEl>
                                          <p:spTgt spid="1699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0" y="285728"/>
            <a:ext cx="9144000" cy="1500198"/>
          </a:xfrm>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50800" dist="38100" dir="2700000" algn="tl" rotWithShape="0">
              <a:schemeClr val="tx1">
                <a:alpha val="40000"/>
              </a:schemeClr>
            </a:outerShdw>
          </a:effectLst>
          <a:scene3d>
            <a:camera prst="orthographicFront"/>
            <a:lightRig rig="threePt" dir="t"/>
          </a:scene3d>
          <a:sp3d>
            <a:bevelT/>
            <a:bevelB w="139700" prst="cross"/>
          </a:sp3d>
        </p:spPr>
        <p:txBody>
          <a:bodyPr>
            <a:noAutofit/>
          </a:bodyPr>
          <a:lstStyle/>
          <a:p>
            <a:r>
              <a:rPr lang="fr-FR" sz="3200" dirty="0" smtClean="0"/>
              <a:t>Influence de la conductivité du sol sur le rayonnement d'un doublet électrique disposé à une hauteur h= </a:t>
            </a:r>
            <a:r>
              <a:rPr lang="fr-FR" sz="3200" dirty="0" smtClean="0">
                <a:sym typeface="Symbol"/>
              </a:rPr>
              <a:t>/4 </a:t>
            </a:r>
            <a:r>
              <a:rPr lang="fr-FR" sz="3200" dirty="0" smtClean="0"/>
              <a:t>du sol.</a:t>
            </a:r>
            <a:endParaRPr lang="fr-FR" sz="32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71010"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71011"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71012" name="Équation" r:id="rId6" imgW="114120" imgH="215640" progId="Equation.3">
              <p:embed/>
            </p:oleObj>
          </a:graphicData>
        </a:graphic>
      </p:graphicFrame>
      <p:sp>
        <p:nvSpPr>
          <p:cNvPr id="10" name="Rectangle 9"/>
          <p:cNvSpPr/>
          <p:nvPr/>
        </p:nvSpPr>
        <p:spPr>
          <a:xfrm>
            <a:off x="428596" y="1834210"/>
            <a:ext cx="8715404" cy="4401205"/>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
        <p:nvSpPr>
          <p:cNvPr id="12" name="Espace réservé du texte 2"/>
          <p:cNvSpPr txBox="1">
            <a:spLocks/>
          </p:cNvSpPr>
          <p:nvPr/>
        </p:nvSpPr>
        <p:spPr>
          <a:xfrm>
            <a:off x="457200" y="1535113"/>
            <a:ext cx="4040188" cy="63976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fr-FR" sz="3200" b="0" i="0" u="none" strike="noStrike" kern="1200" cap="none" spc="0" normalizeH="0" baseline="0" noProof="0" dirty="0" smtClean="0">
                <a:ln>
                  <a:noFill/>
                </a:ln>
                <a:solidFill>
                  <a:srgbClr val="FF0000"/>
                </a:solidFill>
                <a:effectLst/>
                <a:uLnTx/>
                <a:uFillTx/>
                <a:latin typeface="+mn-lt"/>
                <a:ea typeface="+mn-ea"/>
                <a:cs typeface="+mn-cs"/>
              </a:rPr>
              <a:t>Dipôle  vertical </a:t>
            </a:r>
            <a:endParaRPr kumimoji="0" lang="fr-FR" sz="3200" b="0" i="0" u="none" strike="noStrike" kern="1200" cap="none" spc="0" normalizeH="0" baseline="0" noProof="0" dirty="0">
              <a:ln>
                <a:noFill/>
              </a:ln>
              <a:solidFill>
                <a:srgbClr val="FF0000"/>
              </a:solidFill>
              <a:effectLst/>
              <a:uLnTx/>
              <a:uFillTx/>
              <a:latin typeface="+mn-lt"/>
              <a:ea typeface="+mn-ea"/>
              <a:cs typeface="+mn-cs"/>
            </a:endParaRPr>
          </a:p>
        </p:txBody>
      </p:sp>
      <p:sp>
        <p:nvSpPr>
          <p:cNvPr id="17" name="Espace réservé du texte 4"/>
          <p:cNvSpPr txBox="1">
            <a:spLocks/>
          </p:cNvSpPr>
          <p:nvPr/>
        </p:nvSpPr>
        <p:spPr>
          <a:xfrm>
            <a:off x="4645025" y="1535113"/>
            <a:ext cx="4041775" cy="639762"/>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fr-FR" sz="3200" b="0" i="0" u="none" strike="noStrike" kern="1200" cap="none" spc="0" normalizeH="0" baseline="0" noProof="0" dirty="0" smtClean="0">
                <a:ln>
                  <a:noFill/>
                </a:ln>
                <a:solidFill>
                  <a:srgbClr val="FF0000"/>
                </a:solidFill>
                <a:effectLst/>
                <a:uLnTx/>
                <a:uFillTx/>
                <a:latin typeface="+mn-lt"/>
                <a:ea typeface="+mn-ea"/>
                <a:cs typeface="+mn-cs"/>
              </a:rPr>
              <a:t>Dipôle horizontal</a:t>
            </a:r>
            <a:endParaRPr kumimoji="0" lang="fr-FR" sz="3200" b="0" i="0" u="none" strike="noStrike" kern="1200" cap="none" spc="0" normalizeH="0" baseline="0" noProof="0" dirty="0">
              <a:ln>
                <a:noFill/>
              </a:ln>
              <a:solidFill>
                <a:srgbClr val="FF0000"/>
              </a:solidFill>
              <a:effectLst/>
              <a:uLnTx/>
              <a:uFillTx/>
              <a:latin typeface="+mn-lt"/>
              <a:ea typeface="+mn-ea"/>
              <a:cs typeface="+mn-cs"/>
            </a:endParaRPr>
          </a:p>
        </p:txBody>
      </p:sp>
      <p:graphicFrame>
        <p:nvGraphicFramePr>
          <p:cNvPr id="171015" name="Object 7"/>
          <p:cNvGraphicFramePr>
            <a:graphicFrameLocks noChangeAspect="1"/>
          </p:cNvGraphicFramePr>
          <p:nvPr>
            <p:ph sz="half" idx="4294967295"/>
          </p:nvPr>
        </p:nvGraphicFramePr>
        <p:xfrm>
          <a:off x="579437" y="2174875"/>
          <a:ext cx="3795713" cy="3951288"/>
        </p:xfrm>
        <a:graphic>
          <a:graphicData uri="http://schemas.openxmlformats.org/presentationml/2006/ole">
            <p:oleObj spid="_x0000_s171015" name="Microsoft Drawing" r:id="rId7" imgW="3795713" imgH="3951288" progId="">
              <p:embed/>
            </p:oleObj>
          </a:graphicData>
        </a:graphic>
      </p:graphicFrame>
      <p:graphicFrame>
        <p:nvGraphicFramePr>
          <p:cNvPr id="171016" name="Object 8"/>
          <p:cNvGraphicFramePr>
            <a:graphicFrameLocks noChangeAspect="1"/>
          </p:cNvGraphicFramePr>
          <p:nvPr>
            <p:ph sz="quarter" idx="4294967295"/>
          </p:nvPr>
        </p:nvGraphicFramePr>
        <p:xfrm>
          <a:off x="4798218" y="2241550"/>
          <a:ext cx="3735388" cy="3817938"/>
        </p:xfrm>
        <a:graphic>
          <a:graphicData uri="http://schemas.openxmlformats.org/presentationml/2006/ole">
            <p:oleObj spid="_x0000_s171016" name="Microsoft Drawing" r:id="rId8" imgW="3735388" imgH="3817938" progId="">
              <p:embed/>
            </p:oleObj>
          </a:graphicData>
        </a:graphic>
      </p:graphicFrame>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71015"/>
                                        </p:tgtEl>
                                        <p:attrNameLst>
                                          <p:attrName>style.visibility</p:attrName>
                                        </p:attrNameLst>
                                      </p:cBhvr>
                                      <p:to>
                                        <p:strVal val="visible"/>
                                      </p:to>
                                    </p:set>
                                    <p:animEffect transition="in" filter="blinds(horizontal)">
                                      <p:cBhvr>
                                        <p:cTn id="18" dur="500"/>
                                        <p:tgtEl>
                                          <p:spTgt spid="17101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17">
                                            <p:txEl>
                                              <p:pRg st="0" end="0"/>
                                            </p:txEl>
                                          </p:spTgt>
                                        </p:tgtEl>
                                        <p:attrNameLst>
                                          <p:attrName>style.visibility</p:attrName>
                                        </p:attrNameLst>
                                      </p:cBhvr>
                                      <p:to>
                                        <p:strVal val="visible"/>
                                      </p:to>
                                    </p:set>
                                    <p:animEffect transition="in" filter="checkerboard(across)">
                                      <p:cBhvr>
                                        <p:cTn id="23" dur="500"/>
                                        <p:tgtEl>
                                          <p:spTgt spid="1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71016"/>
                                        </p:tgtEl>
                                        <p:attrNameLst>
                                          <p:attrName>style.visibility</p:attrName>
                                        </p:attrNameLst>
                                      </p:cBhvr>
                                      <p:to>
                                        <p:strVal val="visible"/>
                                      </p:to>
                                    </p:set>
                                    <p:animEffect transition="in" filter="blinds(horizontal)">
                                      <p:cBhvr>
                                        <p:cTn id="28" dur="500"/>
                                        <p:tgtEl>
                                          <p:spTgt spid="1710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9" name="Objet 8"/>
          <p:cNvGraphicFramePr>
            <a:graphicFrameLocks noChangeAspect="1"/>
          </p:cNvGraphicFramePr>
          <p:nvPr/>
        </p:nvGraphicFramePr>
        <p:xfrm>
          <a:off x="4514850" y="3321050"/>
          <a:ext cx="114300" cy="215900"/>
        </p:xfrm>
        <a:graphic>
          <a:graphicData uri="http://schemas.openxmlformats.org/presentationml/2006/ole">
            <p:oleObj spid="_x0000_s172034" name="Équation" r:id="rId4" imgW="114120" imgH="215640" progId="Equation.3">
              <p:embed/>
            </p:oleObj>
          </a:graphicData>
        </a:graphic>
      </p:graphicFrame>
      <p:graphicFrame>
        <p:nvGraphicFramePr>
          <p:cNvPr id="8" name="Objet 7"/>
          <p:cNvGraphicFramePr>
            <a:graphicFrameLocks noChangeAspect="1"/>
          </p:cNvGraphicFramePr>
          <p:nvPr/>
        </p:nvGraphicFramePr>
        <p:xfrm>
          <a:off x="4514850" y="3321050"/>
          <a:ext cx="114300" cy="215900"/>
        </p:xfrm>
        <a:graphic>
          <a:graphicData uri="http://schemas.openxmlformats.org/presentationml/2006/ole">
            <p:oleObj spid="_x0000_s172035" name="Équation" r:id="rId5" imgW="114120" imgH="215640" progId="Equation.3">
              <p:embed/>
            </p:oleObj>
          </a:graphicData>
        </a:graphic>
      </p:graphicFrame>
      <p:graphicFrame>
        <p:nvGraphicFramePr>
          <p:cNvPr id="11" name="Objet 10"/>
          <p:cNvGraphicFramePr>
            <a:graphicFrameLocks noChangeAspect="1"/>
          </p:cNvGraphicFramePr>
          <p:nvPr/>
        </p:nvGraphicFramePr>
        <p:xfrm>
          <a:off x="4514850" y="3321050"/>
          <a:ext cx="114300" cy="215900"/>
        </p:xfrm>
        <a:graphic>
          <a:graphicData uri="http://schemas.openxmlformats.org/presentationml/2006/ole">
            <p:oleObj spid="_x0000_s172036" name="Équation" r:id="rId6" imgW="114120" imgH="215640" progId="Equation.3">
              <p:embed/>
            </p:oleObj>
          </a:graphicData>
        </a:graphic>
      </p:graphicFrame>
      <p:sp>
        <p:nvSpPr>
          <p:cNvPr id="10" name="Rectangle 9"/>
          <p:cNvSpPr/>
          <p:nvPr/>
        </p:nvSpPr>
        <p:spPr>
          <a:xfrm>
            <a:off x="500034" y="1214422"/>
            <a:ext cx="8429652" cy="4339650"/>
          </a:xfrm>
          <a:prstGeom prst="rect">
            <a:avLst/>
          </a:prstGeom>
          <a:gradFill>
            <a:gsLst>
              <a:gs pos="0">
                <a:srgbClr val="5E9EFF"/>
              </a:gs>
              <a:gs pos="39999">
                <a:srgbClr val="85C2FF"/>
              </a:gs>
              <a:gs pos="70000">
                <a:srgbClr val="C4D6EB"/>
              </a:gs>
              <a:gs pos="100000">
                <a:srgbClr val="FFEBFA"/>
              </a:gs>
            </a:gsLst>
            <a:lin ang="5400000" scaled="0"/>
          </a:gradFill>
        </p:spPr>
        <p:txBody>
          <a:bodyPr wrap="square">
            <a:spAutoFit/>
          </a:bodyPr>
          <a:lstStyle/>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a:p>
            <a:pPr algn="ctr"/>
            <a:r>
              <a:rPr lang="fr-FR" sz="5400" dirty="0" smtClean="0">
                <a:latin typeface="Vivaldi" pitchFamily="66" charset="0"/>
                <a:cs typeface="David Transparent" pitchFamily="2" charset="-79"/>
              </a:rPr>
              <a:t>Merci pour votre attention</a:t>
            </a:r>
            <a:endParaRPr lang="fr-FR" sz="5400" b="1" i="1" dirty="0" smtClean="0">
              <a:latin typeface="Vivaldi" pitchFamily="66" charset="0"/>
              <a:cs typeface="David Transparent" pitchFamily="2" charset="-79"/>
            </a:endParaRPr>
          </a:p>
          <a:p>
            <a:endParaRPr lang="fr-FR" sz="2800" b="1" i="1" dirty="0" smtClean="0">
              <a:solidFill>
                <a:srgbClr val="FF0000"/>
              </a:solidFill>
            </a:endParaRPr>
          </a:p>
          <a:p>
            <a:endParaRPr lang="fr-FR" sz="2800" b="1" i="1" dirty="0" smtClean="0">
              <a:solidFill>
                <a:srgbClr val="FF0000"/>
              </a:solidFill>
            </a:endParaRPr>
          </a:p>
          <a:p>
            <a:endParaRPr lang="fr-FR" sz="2800" b="1" i="1" dirty="0" smtClean="0">
              <a:solidFill>
                <a:srgbClr val="FF0000"/>
              </a:solidFill>
            </a:endParaRPr>
          </a:p>
        </p:txBody>
      </p:sp>
      <p:sp>
        <p:nvSpPr>
          <p:cNvPr id="13" name="Titre 1"/>
          <p:cNvSpPr txBox="1">
            <a:spLocks/>
          </p:cNvSpPr>
          <p:nvPr/>
        </p:nvSpPr>
        <p:spPr>
          <a:xfrm>
            <a:off x="642910" y="0"/>
            <a:ext cx="8286808" cy="285752"/>
          </a:xfrm>
          <a:prstGeom prst="rect">
            <a:avLst/>
          </a:prstGeom>
          <a:gradFill flip="none" rotWithShape="1">
            <a:gsLst>
              <a:gs pos="0">
                <a:schemeClr val="accent1">
                  <a:shade val="51000"/>
                  <a:satMod val="130000"/>
                </a:schemeClr>
              </a:gs>
              <a:gs pos="80000">
                <a:srgbClr val="FF0000"/>
              </a:gs>
              <a:gs pos="80000">
                <a:srgbClr val="FF0000">
                  <a:alpha val="96000"/>
                </a:srgbClr>
              </a:gs>
              <a:gs pos="100000">
                <a:srgbClr val="92D050"/>
              </a:gs>
              <a:gs pos="100000">
                <a:srgbClr val="7030A0"/>
              </a:gs>
              <a:gs pos="100000">
                <a:srgbClr val="FFFF00"/>
              </a:gs>
            </a:gsLst>
            <a:lin ang="21594000" scaled="0"/>
            <a:tileRect/>
          </a:gradFill>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rmAutofit fontScale="32500" lnSpcReduction="20000"/>
          </a:bodyPr>
          <a:lstStyle/>
          <a:p>
            <a:pPr lvl="0" algn="ctr">
              <a:spcBef>
                <a:spcPct val="0"/>
              </a:spcBef>
            </a:pPr>
            <a:r>
              <a:rPr lang="fr-FR" sz="4400" dirty="0">
                <a:solidFill>
                  <a:schemeClr val="bg1"/>
                </a:solidFill>
              </a:rPr>
              <a:t>Chapitre  I : </a:t>
            </a:r>
            <a:r>
              <a:rPr lang="fr-FR" sz="4400" dirty="0" smtClean="0">
                <a:solidFill>
                  <a:schemeClr val="bg1"/>
                </a:solidFill>
              </a:rPr>
              <a:t>Les antennes filaires </a:t>
            </a:r>
            <a:endParaRPr kumimoji="0" lang="fr-F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Titre 1"/>
          <p:cNvSpPr txBox="1">
            <a:spLocks/>
          </p:cNvSpPr>
          <p:nvPr/>
        </p:nvSpPr>
        <p:spPr>
          <a:xfrm>
            <a:off x="0" y="285728"/>
            <a:ext cx="428596" cy="6572272"/>
          </a:xfrm>
          <a:prstGeom prst="rect">
            <a:avLst/>
          </a:prstGeom>
          <a:gradFill flip="none" rotWithShape="1">
            <a:gsLst>
              <a:gs pos="0">
                <a:schemeClr val="tx2"/>
              </a:gs>
              <a:gs pos="0">
                <a:schemeClr val="tx2">
                  <a:lumMod val="75000"/>
                </a:schemeClr>
              </a:gs>
              <a:gs pos="30000">
                <a:schemeClr val="accent1">
                  <a:lumMod val="40000"/>
                  <a:lumOff val="60000"/>
                </a:schemeClr>
              </a:gs>
              <a:gs pos="64999">
                <a:srgbClr val="FFFF00"/>
              </a:gs>
              <a:gs pos="89999">
                <a:srgbClr val="FF0000"/>
              </a:gs>
              <a:gs pos="100000">
                <a:srgbClr val="FF8200"/>
              </a:gs>
            </a:gsLst>
            <a:lin ang="2700000" scaled="1"/>
            <a:tileRect/>
          </a:gradFill>
        </p:spPr>
        <p:txBody>
          <a:bodyPr vert="vert" lIns="91440" tIns="45720" rIns="91440" bIns="45720" rtlCol="0" anchor="ctr" anchorCtr="0">
            <a:normAutofit fontScale="40000" lnSpcReduction="20000"/>
          </a:bodyPr>
          <a:lstStyle/>
          <a:p>
            <a:pPr lvl="0" algn="ctr">
              <a:spcBef>
                <a:spcPct val="0"/>
              </a:spcBef>
            </a:pPr>
            <a:r>
              <a:rPr lang="fr-FR" sz="4400" b="1" i="1" smtClean="0"/>
              <a:t>Cours Antennes et Rayonnement      3°LSTR</a:t>
            </a:r>
            <a:endParaRPr kumimoji="0" lang="fr-FR" sz="4400" b="1" i="1" u="none" strike="noStrike" kern="1200" cap="none" spc="0" normalizeH="0" baseline="0" noProof="0" dirty="0">
              <a:ln>
                <a:noFill/>
              </a:ln>
              <a:solidFill>
                <a:schemeClr val="tx1"/>
              </a:solidFill>
              <a:effectLst/>
              <a:uLnTx/>
              <a:uFillTx/>
              <a:latin typeface="+mj-lt"/>
              <a:ea typeface="+mj-ea"/>
              <a:cs typeface="+mj-cs"/>
            </a:endParaRPr>
          </a:p>
        </p:txBody>
      </p:sp>
      <p:sp>
        <p:nvSpPr>
          <p:cNvPr id="16" name="Titre 1"/>
          <p:cNvSpPr txBox="1">
            <a:spLocks/>
          </p:cNvSpPr>
          <p:nvPr/>
        </p:nvSpPr>
        <p:spPr bwMode="auto">
          <a:xfrm>
            <a:off x="0" y="6572272"/>
            <a:ext cx="9144000" cy="285728"/>
          </a:xfrm>
          <a:prstGeom prst="rect">
            <a:avLst/>
          </a:prstGeom>
          <a:solidFill>
            <a:schemeClr val="accent1"/>
          </a:solid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1200" cap="none" spc="0" normalizeH="0" baseline="0" noProof="0" dirty="0" smtClean="0">
                <a:ln>
                  <a:noFill/>
                </a:ln>
                <a:solidFill>
                  <a:schemeClr val="bg1"/>
                </a:solidFill>
                <a:effectLst/>
                <a:uLnTx/>
                <a:uFillTx/>
                <a:latin typeface="+mj-lt"/>
                <a:ea typeface="+mj-ea"/>
                <a:cs typeface="+mj-cs"/>
              </a:rPr>
              <a:t>Chapitre  III : Théorie des Antennes </a:t>
            </a:r>
            <a:endParaRPr kumimoji="0" lang="fr-FR" sz="1600" b="0" i="0" u="none" strike="noStrike" kern="1200" cap="none" spc="0" normalizeH="0" baseline="0" noProof="0" dirty="0">
              <a:ln>
                <a:noFill/>
              </a:ln>
              <a:solidFill>
                <a:schemeClr val="bg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blinds(horizontal)">
                                      <p:cBhvr>
                                        <p:cTn id="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h3 Antennes filaire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ch3 Antennes filaires </Template>
  <TotalTime>13127</TotalTime>
  <Words>2618</Words>
  <Application>Microsoft Office PowerPoint</Application>
  <PresentationFormat>Affichage à l'écran (4:3)</PresentationFormat>
  <Paragraphs>345</Paragraphs>
  <Slides>18</Slides>
  <Notes>18</Notes>
  <HiddenSlides>0</HiddenSlides>
  <MMClips>0</MMClips>
  <ScaleCrop>false</ScaleCrop>
  <HeadingPairs>
    <vt:vector size="6" baseType="variant">
      <vt:variant>
        <vt:lpstr>Thème</vt:lpstr>
      </vt:variant>
      <vt:variant>
        <vt:i4>1</vt:i4>
      </vt:variant>
      <vt:variant>
        <vt:lpstr>Serveurs OLE incorporés</vt:lpstr>
      </vt:variant>
      <vt:variant>
        <vt:i4>2</vt:i4>
      </vt:variant>
      <vt:variant>
        <vt:lpstr>Titres des diapositives</vt:lpstr>
      </vt:variant>
      <vt:variant>
        <vt:i4>18</vt:i4>
      </vt:variant>
    </vt:vector>
  </HeadingPairs>
  <TitlesOfParts>
    <vt:vector size="21" baseType="lpstr">
      <vt:lpstr>ch3 Antennes filaires </vt:lpstr>
      <vt:lpstr>Équation</vt:lpstr>
      <vt:lpstr>Microsoft Drawing</vt:lpstr>
      <vt:lpstr>جامعة عمار ثليجي بالأغــواط</vt:lpstr>
      <vt:lpstr>PLAN</vt:lpstr>
      <vt:lpstr>le petit dipôle ou (Small dipole)</vt:lpstr>
      <vt:lpstr>PETIT DIPÔLE</vt:lpstr>
      <vt:lpstr>ANTENNES  FILAIRES DE LONGUEUR QUELCONQUE</vt:lpstr>
      <vt:lpstr>  ANTENNES  FILAIRES DE LONGUEUR FINIE  </vt:lpstr>
      <vt:lpstr>ANTENNES  FILAIRES DE LONGUEUR FINIE</vt:lpstr>
      <vt:lpstr>ANTENNES  FILAIRES DE LONGUEUR FINIE</vt:lpstr>
      <vt:lpstr>ANTENNES  FILAIRES DE LONGUEUR FINIE</vt:lpstr>
      <vt:lpstr>ANTENNES  FILAIRES DE LONGUEUR FINIE</vt:lpstr>
      <vt:lpstr>CAS D’UN DIPÔLE DEMI-ONDE</vt:lpstr>
      <vt:lpstr>LE DIPÔLE (DOUBLET) DEMI-ONDE</vt:lpstr>
      <vt:lpstr>Dipôle (doublet) vertical à une hauteur h du sol </vt:lpstr>
      <vt:lpstr>Dipôle vertical à une hauteur h du sol </vt:lpstr>
      <vt:lpstr>Dipôle horizontal à une hauteur h du sol </vt:lpstr>
      <vt:lpstr>Dipôle horizontal à une hauteur h du sol </vt:lpstr>
      <vt:lpstr>Influence de la conductivité du sol sur le rayonnement d'un doublet électrique disposé à une hauteur h= /4 du sol.</vt:lpstr>
      <vt:lpstr>Diapositive 18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كلية العلوم و الهندسة </dc:title>
  <dc:creator>departement1</dc:creator>
  <cp:lastModifiedBy>2012</cp:lastModifiedBy>
  <cp:revision>164</cp:revision>
  <dcterms:created xsi:type="dcterms:W3CDTF">2011-01-05T18:10:05Z</dcterms:created>
  <dcterms:modified xsi:type="dcterms:W3CDTF">2012-09-02T21:46:13Z</dcterms:modified>
</cp:coreProperties>
</file>