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51"/>
  </p:notesMasterIdLst>
  <p:sldIdLst>
    <p:sldId id="268" r:id="rId2"/>
    <p:sldId id="269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302" r:id="rId20"/>
    <p:sldId id="305" r:id="rId21"/>
    <p:sldId id="304" r:id="rId22"/>
    <p:sldId id="303" r:id="rId23"/>
    <p:sldId id="301" r:id="rId24"/>
    <p:sldId id="300" r:id="rId25"/>
    <p:sldId id="299" r:id="rId26"/>
    <p:sldId id="307" r:id="rId27"/>
    <p:sldId id="306" r:id="rId28"/>
    <p:sldId id="29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316" r:id="rId37"/>
    <p:sldId id="315" r:id="rId38"/>
    <p:sldId id="317" r:id="rId39"/>
    <p:sldId id="318" r:id="rId40"/>
    <p:sldId id="319" r:id="rId41"/>
    <p:sldId id="327" r:id="rId42"/>
    <p:sldId id="297" r:id="rId43"/>
    <p:sldId id="320" r:id="rId44"/>
    <p:sldId id="328" r:id="rId45"/>
    <p:sldId id="321" r:id="rId46"/>
    <p:sldId id="322" r:id="rId47"/>
    <p:sldId id="324" r:id="rId48"/>
    <p:sldId id="325" r:id="rId49"/>
    <p:sldId id="281" r:id="rId50"/>
  </p:sldIdLst>
  <p:sldSz cx="9144000" cy="6858000" type="screen4x3"/>
  <p:notesSz cx="6858000" cy="910748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BAF8D2"/>
    <a:srgbClr val="FF0000"/>
    <a:srgbClr val="FF0066"/>
    <a:srgbClr val="0000CC"/>
    <a:srgbClr val="66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7" autoAdjust="0"/>
    <p:restoredTop sz="94670" autoAdjust="0"/>
  </p:normalViewPr>
  <p:slideViewPr>
    <p:cSldViewPr>
      <p:cViewPr varScale="1">
        <p:scale>
          <a:sx n="62" d="100"/>
          <a:sy n="62" d="100"/>
        </p:scale>
        <p:origin x="-9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686" y="-96"/>
      </p:cViewPr>
      <p:guideLst>
        <p:guide orient="horz" pos="286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52525" y="682625"/>
            <a:ext cx="4554538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0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25938"/>
            <a:ext cx="54864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40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0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982DAE5-61F6-4C92-BD77-98374B86F4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09989E-DCE2-419D-95CF-3478EBBEDE7B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BC6498-F552-4135-9A88-3FA4E42567D3}" type="slidenum">
              <a:rPr lang="fr-FR" smtClean="0"/>
              <a:pPr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362D33-EAE2-4A67-A559-E83855A6E7B9}" type="slidenum">
              <a:rPr lang="fr-FR" smtClean="0"/>
              <a:pPr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7A3228-C0DC-4469-AC82-37EBCF95FA9D}" type="slidenum">
              <a:rPr lang="fr-FR" smtClean="0"/>
              <a:pPr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1E608F-A8EE-4566-85DF-52FA4A3F0B06}" type="slidenum">
              <a:rPr lang="fr-FR" smtClean="0"/>
              <a:pPr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E6DCEB-2167-418C-9DA8-CA7F849D3530}" type="slidenum">
              <a:rPr lang="fr-FR" smtClean="0"/>
              <a:pPr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D0C136-F37D-4E32-BC40-07BE5C3A2C68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0E3D80-7FF5-4408-A66B-612E1B7C7CB9}" type="slidenum">
              <a:rPr lang="fr-FR" smtClean="0"/>
              <a:pPr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08C680-B98C-4306-A584-A3D1A684826B}" type="slidenum">
              <a:rPr lang="fr-FR" smtClean="0"/>
              <a:pPr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F68608-C5A4-422E-9A3E-6846FD68B4F1}" type="slidenum">
              <a:rPr lang="fr-FR" smtClean="0"/>
              <a:pPr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3DC45-96AC-4A0F-91CA-696383A97CBD}" type="slidenum">
              <a:rPr lang="fr-FR" smtClean="0"/>
              <a:pPr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DB06BF-C135-44F3-A3D1-5C580A552215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9D629D-F137-4F29-A223-CC80EB356202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1BFD8C-8A54-460B-B393-57B7B6B6A6C8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BA2F23-2232-4E43-B00D-6E7D52719380}" type="slidenum">
              <a:rPr lang="fr-FR" smtClean="0"/>
              <a:pPr/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65645A-AD4C-4B24-961B-003B0A956016}" type="slidenum">
              <a:rPr lang="fr-FR" smtClean="0"/>
              <a:pPr/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4205F6-F018-4C16-9CB5-FAE3BD6E1458}" type="slidenum">
              <a:rPr lang="fr-FR" smtClean="0"/>
              <a:pPr/>
              <a:t>17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945C3C-9AD3-46A3-9BC6-9D93EFA52371}" type="slidenum">
              <a:rPr lang="fr-FR" smtClean="0"/>
              <a:pPr/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8919E9-23CE-44D6-A3E6-05F4DAD7D9C4}" type="slidenum">
              <a:rPr lang="fr-FR" smtClean="0"/>
              <a:pPr/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81D655-CE95-4721-81B7-F81340CA5A6B}" type="slidenum">
              <a:rPr lang="fr-FR" smtClean="0"/>
              <a:pPr/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0F0ADF-7918-403F-BE60-26323F7AC552}" type="slidenum">
              <a:rPr lang="fr-FR" smtClean="0"/>
              <a:pPr/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D98A17-48D1-4ECC-9561-89BA01DC469C}" type="slidenum">
              <a:rPr lang="fr-FR" smtClean="0"/>
              <a:pPr/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861270-96A2-43E5-9150-5BFF0453CA65}" type="slidenum">
              <a:rPr lang="fr-FR" smtClean="0"/>
              <a:pPr/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64D923-6F5A-4560-A3F2-96B0CCB516E9}" type="slidenum">
              <a:rPr lang="fr-FR" smtClean="0"/>
              <a:pPr/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6EF17F-E847-4D8B-9FBA-32BA45E45D35}" type="slidenum">
              <a:rPr lang="fr-FR" smtClean="0"/>
              <a:pPr/>
              <a:t>25</a:t>
            </a:fld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04BC86-A82A-4638-8711-8F6A09EC413C}" type="slidenum">
              <a:rPr lang="fr-FR" smtClean="0"/>
              <a:pPr/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9EC482-F29B-4F25-AB4A-F7E73635330C}" type="slidenum">
              <a:rPr lang="fr-FR" smtClean="0"/>
              <a:pPr/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C75162-6CB5-4B2D-B324-B2CC65A98190}" type="slidenum">
              <a:rPr lang="fr-FR" smtClean="0"/>
              <a:pPr/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DA9812-807B-4C04-B312-698923B56032}" type="slidenum">
              <a:rPr lang="fr-FR" smtClean="0"/>
              <a:pPr/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C1304D-0BB7-499C-8636-5531490AAAEB}" type="slidenum">
              <a:rPr lang="fr-FR" smtClean="0"/>
              <a:pPr/>
              <a:t>30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4897B2-8EF8-4639-BF1D-84CBAC34C191}" type="slidenum">
              <a:rPr lang="fr-FR" smtClean="0"/>
              <a:pPr/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85EC86-BA7B-42A9-B1D7-6ACE08EBBC53}" type="slidenum">
              <a:rPr lang="fr-FR" smtClean="0"/>
              <a:pPr/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ACB556-B8D1-4C9C-843B-B64E07ED6CBE}" type="slidenum">
              <a:rPr lang="fr-FR" smtClean="0"/>
              <a:pPr/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0520FD-739C-4B18-9B85-4686FBF23BF2}" type="slidenum">
              <a:rPr lang="fr-FR" smtClean="0"/>
              <a:pPr/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8A229C-96D7-4EA2-9A24-0BB2E6B4737A}" type="slidenum">
              <a:rPr lang="fr-FR" smtClean="0"/>
              <a:pPr/>
              <a:t>35</a:t>
            </a:fld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E4F8EE-B20B-4225-AAD3-A7FB47C484F9}" type="slidenum">
              <a:rPr lang="fr-FR" smtClean="0"/>
              <a:pPr/>
              <a:t>36</a:t>
            </a:fld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1F64B2-1ADF-4086-8287-6298EED9E9A4}" type="slidenum">
              <a:rPr lang="fr-FR" smtClean="0"/>
              <a:pPr/>
              <a:t>37</a:t>
            </a:fld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F35C8-E208-48DA-B491-55721193C9E2}" type="slidenum">
              <a:rPr lang="fr-FR" smtClean="0"/>
              <a:pPr/>
              <a:t>38</a:t>
            </a:fld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51C5A3-96B3-4206-86DE-73A465475D5A}" type="slidenum">
              <a:rPr lang="fr-FR" smtClean="0"/>
              <a:pPr/>
              <a:t>39</a:t>
            </a:fld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DC090B-2657-47A8-BE22-EF5AA744CE2F}" type="slidenum">
              <a:rPr lang="fr-FR" smtClean="0"/>
              <a:pPr/>
              <a:t>40</a:t>
            </a:fld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25D332-FBFB-438B-A75B-756D520CDA96}" type="slidenum">
              <a:rPr lang="fr-FR" smtClean="0"/>
              <a:pPr/>
              <a:t>41</a:t>
            </a:fld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72781E-B08E-44A9-9C74-7FBF93CD0BBA}" type="slidenum">
              <a:rPr lang="fr-FR" smtClean="0"/>
              <a:pPr/>
              <a:t>42</a:t>
            </a:fld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02C0E5-2388-425D-BAB7-85891EE29CD3}" type="slidenum">
              <a:rPr lang="fr-FR" smtClean="0"/>
              <a:pPr/>
              <a:t>43</a:t>
            </a:fld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1988E3-9A1A-44E2-BC05-CABB5239DFBA}" type="slidenum">
              <a:rPr lang="fr-FR" smtClean="0"/>
              <a:pPr/>
              <a:t>44</a:t>
            </a:fld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CE218E-C9B4-44BB-A68E-4063767F87A6}" type="slidenum">
              <a:rPr lang="fr-FR" smtClean="0"/>
              <a:pPr/>
              <a:t>45</a:t>
            </a:fld>
            <a:endParaRPr 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B5B718-201B-483E-877A-4C36E150A4AC}" type="slidenum">
              <a:rPr lang="fr-FR" smtClean="0"/>
              <a:pPr/>
              <a:t>46</a:t>
            </a:fld>
            <a:endParaRPr 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CAB539-8F3C-49C8-9AF6-51ACAC380094}" type="slidenum">
              <a:rPr lang="fr-FR" smtClean="0"/>
              <a:pPr/>
              <a:t>47</a:t>
            </a:fld>
            <a:endParaRPr 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B5EE25-E600-46CB-AA7D-F484346560F1}" type="slidenum">
              <a:rPr lang="fr-FR" smtClean="0"/>
              <a:pPr/>
              <a:t>48</a:t>
            </a:fld>
            <a:endParaRPr 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AE163B-EF97-4329-A052-774EE3D29AF4}" type="slidenum">
              <a:rPr lang="fr-FR" smtClean="0"/>
              <a:pPr/>
              <a:t>49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276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277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43B49-84D0-4F46-B651-3718D4475C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DEE5C-3FF6-4CB2-A8C1-30537F29C5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35A5-475E-4E8C-8CA5-22BE272C75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F4417-5D64-4D7C-985C-7A41D7A56E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542A1-1951-45E5-B594-D4536DEB99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FBED50-A501-4D0D-8222-D10B1E38DE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C8FB4-A79D-4A90-9B12-818F04D195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CE065-27E1-49C6-A9F3-112978BF38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CDE23-321C-413A-9DCF-243CF8A149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02B40-2E0B-4DA3-92CA-FA7E3DF14D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FACD4-BFBF-464E-AF52-65C3D651A2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5CC8B-ABA7-49C0-BCBB-856991AD2C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re. Texte et image de la bibliothè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'image de la bibliothèque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F115B-5DF8-470D-9ECB-BEC6857C5C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FD033872-E592-4A46-8063-31FE563604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266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 sz="1800">
                <a:solidFill>
                  <a:schemeClr val="accent2"/>
                </a:solidFill>
              </a:endParaRPr>
            </a:p>
          </p:txBody>
        </p:sp>
      </p:grpSp>
      <p:sp>
        <p:nvSpPr>
          <p:cNvPr id="3266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266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66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  <p:sldLayoutId id="2147483946" r:id="rId12"/>
    <p:sldLayoutId id="2147483947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0" grpId="0"/>
      <p:bldP spid="3266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file:///D:\0404\theorie%20des%20langages\Automate%20a%20pile\Ambigu&#239;t&#233;_fichiers\img63.gif" TargetMode="External"/><Relationship Id="rId5" Type="http://schemas.openxmlformats.org/officeDocument/2006/relationships/image" Target="../media/image20.png"/><Relationship Id="rId4" Type="http://schemas.openxmlformats.org/officeDocument/2006/relationships/image" Target="file:///D:\0404\theorie%20des%20langages\Automate%20a%20pile\Ambigu&#239;t&#233;_fichiers\img62.gif" TargetMode="Externa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172E867-F03D-41CD-82F2-8F22A6DB684D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3203575" y="908050"/>
            <a:ext cx="2232025" cy="108108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dern No. 20"/>
              </a:rPr>
              <a:t>CHAP III</a:t>
            </a:r>
          </a:p>
        </p:txBody>
      </p:sp>
      <p:sp>
        <p:nvSpPr>
          <p:cNvPr id="3076" name="WordArt 5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7345363" cy="1944687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SYSTEMES DE REECRITURE </a:t>
            </a:r>
          </a:p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ET GRAMMAIRES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0E24A4F-ACF4-49BB-9EAA-D631658A605B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981075"/>
            <a:ext cx="9036050" cy="5761038"/>
          </a:xfrm>
        </p:spPr>
        <p:txBody>
          <a:bodyPr/>
          <a:lstStyle/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une règle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est un couple </a:t>
            </a:r>
            <a:r>
              <a:rPr lang="fr-FR" sz="2800" smtClean="0"/>
              <a:t>(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l, r</a:t>
            </a:r>
            <a:r>
              <a:rPr lang="fr-FR" sz="2800" smtClean="0"/>
              <a:t>) </a:t>
            </a:r>
            <a:r>
              <a:rPr lang="fr-FR" sz="2800" smtClean="0">
                <a:sym typeface="Symbol" pitchFamily="18" charset="2"/>
              </a:rPr>
              <a:t>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</a:t>
            </a:r>
            <a:r>
              <a:rPr lang="fr-FR" sz="28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800" smtClean="0">
                <a:sym typeface="Symbol" pitchFamily="18" charset="2"/>
              </a:rPr>
              <a:t> </a:t>
            </a:r>
            <a:r>
              <a:rPr lang="fr-FR" sz="2000" smtClean="0">
                <a:sym typeface="Symbol" pitchFamily="18" charset="2"/>
              </a:rPr>
              <a:t>x</a:t>
            </a:r>
            <a:r>
              <a:rPr lang="fr-FR" sz="2800" smtClean="0">
                <a:sym typeface="Symbol" pitchFamily="18" charset="2"/>
              </a:rPr>
              <a:t>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</a:t>
            </a:r>
            <a:r>
              <a:rPr lang="fr-FR" sz="28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 </a:t>
            </a:r>
            <a:r>
              <a:rPr lang="fr-FR" sz="2800" smtClean="0">
                <a:sym typeface="Symbol" pitchFamily="18" charset="2"/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800" u="sng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se réécrit en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eaLnBrk="1" hangingPunct="1"/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Un ensemble de règles forme un 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système de réécriture</a:t>
            </a:r>
          </a:p>
          <a:p>
            <a:pPr eaLnBrk="1" hangingPunct="1"/>
            <a:r>
              <a:rPr lang="fr-FR" sz="2400" b="1" smtClean="0">
                <a:solidFill>
                  <a:srgbClr val="0000CC"/>
                </a:solidFill>
              </a:rPr>
              <a:t>Exemple 1:</a:t>
            </a:r>
            <a:endParaRPr lang="fr-FR" sz="2400" smtClean="0">
              <a:solidFill>
                <a:srgbClr val="0000CC"/>
              </a:solidFill>
            </a:endParaRPr>
          </a:p>
          <a:p>
            <a:pPr lvl="1" eaLnBrk="1" hangingPunct="1"/>
            <a:r>
              <a:rPr lang="fr-FR" sz="2000" i="1" smtClean="0"/>
              <a:t>Σ1 = {a,b} 	R1 = {ab</a:t>
            </a:r>
            <a:r>
              <a:rPr lang="fr-FR" sz="2000" i="1" smtClean="0">
                <a:sym typeface="Symbol" pitchFamily="18" charset="2"/>
              </a:rPr>
              <a:t></a:t>
            </a:r>
            <a:r>
              <a:rPr lang="fr-FR" sz="2000" i="1" smtClean="0"/>
              <a:t> a</a:t>
            </a:r>
            <a:r>
              <a:rPr lang="fr-FR" sz="2000" i="1" baseline="30000" smtClean="0"/>
              <a:t>2</a:t>
            </a:r>
            <a:r>
              <a:rPr lang="fr-FR" sz="2000" i="1" smtClean="0"/>
              <a:t>b</a:t>
            </a:r>
            <a:r>
              <a:rPr lang="fr-FR" sz="2000" i="1" baseline="30000" smtClean="0"/>
              <a:t>2</a:t>
            </a:r>
            <a:r>
              <a:rPr lang="fr-FR" sz="2000" i="1" smtClean="0"/>
              <a:t>}</a:t>
            </a:r>
          </a:p>
          <a:p>
            <a:pPr lvl="1" eaLnBrk="1" hangingPunct="1"/>
            <a:r>
              <a:rPr lang="fr-FR" sz="2000" i="1" smtClean="0"/>
              <a:t>Σ2 = {a,b,c} 	R2 = {ab </a:t>
            </a:r>
            <a:r>
              <a:rPr lang="fr-FR" sz="2000" i="1" smtClean="0">
                <a:sym typeface="Symbol" pitchFamily="18" charset="2"/>
              </a:rPr>
              <a:t></a:t>
            </a:r>
            <a:r>
              <a:rPr lang="fr-FR" sz="2000" i="1" smtClean="0"/>
              <a:t> ba, bc </a:t>
            </a:r>
            <a:r>
              <a:rPr lang="fr-FR" sz="2000" i="1" smtClean="0">
                <a:sym typeface="Symbol" pitchFamily="18" charset="2"/>
              </a:rPr>
              <a:t></a:t>
            </a:r>
            <a:r>
              <a:rPr lang="fr-FR" sz="2000" i="1" smtClean="0"/>
              <a:t> cb, ac </a:t>
            </a:r>
            <a:r>
              <a:rPr lang="fr-FR" sz="2000" i="1" smtClean="0">
                <a:sym typeface="Symbol" pitchFamily="18" charset="2"/>
              </a:rPr>
              <a:t></a:t>
            </a:r>
            <a:r>
              <a:rPr lang="fr-FR" sz="2000" i="1" smtClean="0"/>
              <a:t> ca}</a:t>
            </a:r>
            <a:endParaRPr lang="fr-FR" sz="2000" i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100000"/>
              </a:spcBef>
            </a:pPr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Réduction ou Réécriture</a:t>
            </a:r>
            <a:endParaRPr lang="fr-FR" sz="280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Σ*   se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réduit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réécrit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) en le mot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 Σ*,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et  on note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</a:rPr>
              <a:t>══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 w</a:t>
            </a:r>
            <a:r>
              <a:rPr lang="fr-FR" sz="2400" i="1" baseline="-25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		si et seulement si :</a:t>
            </a:r>
          </a:p>
          <a:p>
            <a:pPr lvl="1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Si      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= u </a:t>
            </a:r>
            <a:r>
              <a:rPr lang="fr-FR" sz="2400" b="1" i="1" u="sng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b="1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  et si on utilise une règle qui existe 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  r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de  R </a:t>
            </a:r>
          </a:p>
          <a:p>
            <a:pPr lvl="1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alors 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= u </a:t>
            </a:r>
            <a:r>
              <a:rPr lang="fr-FR" sz="2400" b="1" i="1" u="sng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 b="1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fr-FR" sz="240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507412" cy="450850"/>
          </a:xfrm>
        </p:spPr>
        <p:txBody>
          <a:bodyPr/>
          <a:lstStyle/>
          <a:p>
            <a:pPr marL="838200" indent="-838200"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SYSTÈMES DE RÉÉCRITURE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CFC67BB-5948-4CBE-BEE0-D5D5AFFADA58}" type="slidenum">
              <a:rPr lang="fr-FR" smtClean="0"/>
              <a:pPr/>
              <a:t>3</a:t>
            </a:fld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549275"/>
            <a:ext cx="8820150" cy="57594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2:</a:t>
            </a:r>
            <a:endParaRPr lang="fr-FR" sz="240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	Avec  </a:t>
            </a:r>
            <a:r>
              <a:rPr lang="fr-FR" sz="2000" i="1" smtClean="0"/>
              <a:t>R1 = {ab</a:t>
            </a:r>
            <a:r>
              <a:rPr lang="fr-FR" sz="2000" i="1" smtClean="0">
                <a:sym typeface="Symbol" pitchFamily="18" charset="2"/>
              </a:rPr>
              <a:t></a:t>
            </a:r>
            <a:r>
              <a:rPr lang="fr-FR" sz="2000" i="1" smtClean="0"/>
              <a:t> a</a:t>
            </a:r>
            <a:r>
              <a:rPr lang="fr-FR" sz="2000" i="1" baseline="30000" smtClean="0"/>
              <a:t>2</a:t>
            </a:r>
            <a:r>
              <a:rPr lang="fr-FR" sz="2000" i="1" smtClean="0"/>
              <a:t>b</a:t>
            </a:r>
            <a:r>
              <a:rPr lang="fr-FR" sz="2000" i="1" baseline="30000" smtClean="0"/>
              <a:t>2</a:t>
            </a:r>
            <a:r>
              <a:rPr lang="fr-FR" sz="2000" i="1" smtClean="0"/>
              <a:t>}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	ab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				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	a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= a</a:t>
            </a:r>
            <a:r>
              <a:rPr lang="en-GB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GB" sz="2400" smtClean="0">
                <a:latin typeface="Times New Roman" pitchFamily="18" charset="0"/>
              </a:rPr>
              <a:t>══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&gt; a </a:t>
            </a:r>
            <a:r>
              <a:rPr lang="en-GB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b = a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= a,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= b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	b</a:t>
            </a:r>
            <a:r>
              <a:rPr lang="fr-FR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</a:rPr>
              <a:t>══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			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= b,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br>
              <a:rPr lang="en-GB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</a:br>
            <a:endParaRPr lang="en-GB" sz="240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Extension de la réduction :</a:t>
            </a:r>
            <a:endParaRPr lang="fr-FR" sz="240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est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la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clôture réflexive et transitive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de la relation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on note :</a:t>
            </a:r>
            <a:endParaRPr lang="fr-FR" sz="2400" b="1" i="1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		ssi 	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       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	ssi 	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endParaRPr lang="fr-FR" sz="240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	n &gt; 0 	  	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ssi 	il existe 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w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/>
            </a:r>
            <a:b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tel que  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n-1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w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et   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w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/>
            </a:r>
            <a:b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(On passe de 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à 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en appliquant  n  réécritures)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BD47D28-DB0C-47A4-A059-893151151E9D}" type="slidenum">
              <a:rPr lang="fr-FR" smtClean="0"/>
              <a:pPr/>
              <a:t>4</a:t>
            </a:fld>
            <a:endParaRPr lang="fr-FR" smtClean="0"/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928100" cy="43211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3:</a:t>
            </a:r>
            <a: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Avec  </a:t>
            </a:r>
            <a:r>
              <a:rPr lang="fr-FR" sz="1800" i="1" smtClean="0">
                <a:latin typeface="Times New Roman" pitchFamily="18" charset="0"/>
                <a:cs typeface="Times New Roman" pitchFamily="18" charset="0"/>
              </a:rPr>
              <a:t>R1 = {ab</a:t>
            </a:r>
            <a:r>
              <a:rPr lang="fr-FR" sz="1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1800" i="1" smtClean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1800" i="1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800" i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1800" i="1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800" i="1" smtClean="0"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baseline="30000" smtClean="0"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baseline="3000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baseline="3000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b="1" i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réécrit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et on note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</a:rPr>
              <a:t>══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&gt;*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	si et seulement si 	il existe n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0 		tel que 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</a:rPr>
              <a:t>══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200" smtClean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fr-FR" sz="2200" i="1" smtClean="0">
                <a:latin typeface="Times New Roman" pitchFamily="18" charset="0"/>
                <a:cs typeface="Times New Roman" pitchFamily="18" charset="0"/>
              </a:rPr>
              <a:t>langage engendré </a:t>
            </a:r>
            <a:r>
              <a:rPr lang="fr-FR" sz="2200" smtClean="0">
                <a:latin typeface="Times New Roman" pitchFamily="18" charset="0"/>
                <a:cs typeface="Times New Roman" pitchFamily="18" charset="0"/>
              </a:rPr>
              <a:t>par un système de réécriture R à partir du mot </a:t>
            </a:r>
            <a:r>
              <a:rPr lang="fr-FR" sz="2200" i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200" smtClean="0">
                <a:latin typeface="Times New Roman" pitchFamily="18" charset="0"/>
                <a:cs typeface="Times New Roman" pitchFamily="18" charset="0"/>
              </a:rPr>
              <a:t> est : </a:t>
            </a:r>
            <a:br>
              <a:rPr lang="fr-FR" sz="22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20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L(R,w)={z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Σ* / w 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</a:rPr>
              <a:t>══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&gt;* z}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R1 : {ab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400" i="1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i="1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fr-FR" sz="2400" i="1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		L(R1,ab) = {a</a:t>
            </a:r>
            <a:r>
              <a:rPr lang="fr-FR" sz="2400" i="1" baseline="3000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i="1" baseline="3000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| n &gt; 0}</a:t>
            </a:r>
            <a:br>
              <a:rPr lang="fr-FR" sz="2400" i="1" smtClean="0">
                <a:latin typeface="Times New Roman" pitchFamily="18" charset="0"/>
                <a:cs typeface="Times New Roman" pitchFamily="18" charset="0"/>
              </a:rPr>
            </a:br>
            <a:endParaRPr lang="fr-FR" sz="10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R2 = {ab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ba, bc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cb, ac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ca} </a:t>
            </a:r>
            <a:br>
              <a:rPr lang="fr-FR" sz="2400" i="1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		L(R2,abc) = {abc,bac,bca,cba,acb,cab}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55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4968875"/>
            <a:ext cx="40338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CBFFF03-8091-45B7-8615-38580E1E79BE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036050" cy="6192838"/>
          </a:xfrm>
        </p:spPr>
        <p:txBody>
          <a:bodyPr/>
          <a:lstStyle/>
          <a:p>
            <a:pPr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L(R,w) = {w},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on dit que w est un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 minimal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pour R.</a:t>
            </a:r>
          </a:p>
          <a:p>
            <a:pPr eaLnBrk="1" hangingPunct="1"/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exemple: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L(R2,cba) = {cba}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1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Si w est un mot minimal pour R et s'il existe un mot v tel que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	w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L(R,v), on dit que w est une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forme normale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de v.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10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pour R2, cba est une forme normale de 			             abc, acb, bac, bca, cab, et cba.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Pour R2, tout mot de {a,b,c}</a:t>
            </a:r>
            <a:r>
              <a:rPr lang="fr-FR" sz="2400" baseline="3000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contenant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lettres a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lettres b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et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 lettres c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aura pour forme normale le mot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: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 sz="2400" u="sng" smtClean="0">
                <a:latin typeface="Times New Roman" pitchFamily="18" charset="0"/>
                <a:cs typeface="Times New Roman" pitchFamily="18" charset="0"/>
              </a:rPr>
              <a:t>on dit que R2 est </a:t>
            </a:r>
            <a:r>
              <a:rPr lang="fr-FR" sz="2400" b="1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confluent</a:t>
            </a:r>
            <a:r>
              <a:rPr lang="fr-FR" sz="2400" i="1" u="sng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fr-FR" sz="2400" i="1" u="sng" smtClean="0">
                <a:latin typeface="Times New Roman" pitchFamily="18" charset="0"/>
                <a:cs typeface="Times New Roman" pitchFamily="18" charset="0"/>
              </a:rPr>
            </a:br>
            <a:endParaRPr lang="fr-FR" sz="1200" i="1" u="sng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:  le langage des parenthèses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Pour voir si une expression est bien parenthésée, on assemble les parenthèses deux à deux en commençant par celles qui se trouvent à l'intérieur 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5DF5E43-3067-4532-A9B0-369587430233}" type="slidenum">
              <a:rPr lang="fr-FR" smtClean="0"/>
              <a:pPr/>
              <a:t>6</a:t>
            </a:fld>
            <a:endParaRPr lang="fr-FR" smtClean="0"/>
          </a:p>
        </p:txBody>
      </p:sp>
      <p:pic>
        <p:nvPicPr>
          <p:cNvPr id="3676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620713"/>
            <a:ext cx="648176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7621" name="Text Box 5"/>
          <p:cNvSpPr txBox="1">
            <a:spLocks noChangeArrowheads="1"/>
          </p:cNvSpPr>
          <p:nvPr/>
        </p:nvSpPr>
        <p:spPr bwMode="auto">
          <a:xfrm>
            <a:off x="179388" y="2852738"/>
            <a:ext cx="5688012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 (   (   (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(  )   )  )  (   (  )  )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 </a:t>
            </a:r>
          </a:p>
        </p:txBody>
      </p:sp>
      <p:sp>
        <p:nvSpPr>
          <p:cNvPr id="367623" name="Text Box 7"/>
          <p:cNvSpPr txBox="1">
            <a:spLocks noChangeArrowheads="1"/>
          </p:cNvSpPr>
          <p:nvPr/>
        </p:nvSpPr>
        <p:spPr bwMode="auto">
          <a:xfrm>
            <a:off x="250825" y="1844675"/>
            <a:ext cx="8353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forme minimale est le mot vide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pour le système de réécriture dont la règle unique est :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)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67625" name="Text Box 9"/>
          <p:cNvSpPr txBox="1">
            <a:spLocks noChangeArrowheads="1"/>
          </p:cNvSpPr>
          <p:nvPr/>
        </p:nvSpPr>
        <p:spPr bwMode="auto">
          <a:xfrm>
            <a:off x="250825" y="5851525"/>
            <a:ext cx="6265863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	                	                   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</a:rPr>
              <a:t>e</a:t>
            </a:r>
          </a:p>
        </p:txBody>
      </p:sp>
      <p:sp>
        <p:nvSpPr>
          <p:cNvPr id="367626" name="Text Box 10"/>
          <p:cNvSpPr txBox="1">
            <a:spLocks noChangeArrowheads="1"/>
          </p:cNvSpPr>
          <p:nvPr/>
        </p:nvSpPr>
        <p:spPr bwMode="auto">
          <a:xfrm>
            <a:off x="250825" y="3284538"/>
            <a:ext cx="590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(   (   (        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)  )   (  (  )  )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7628" name="Text Box 12"/>
          <p:cNvSpPr txBox="1">
            <a:spLocks noChangeArrowheads="1"/>
          </p:cNvSpPr>
          <p:nvPr/>
        </p:nvSpPr>
        <p:spPr bwMode="auto">
          <a:xfrm>
            <a:off x="250825" y="3716338"/>
            <a:ext cx="576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(   (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               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)  (   (  )  )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7629" name="Text Box 13"/>
          <p:cNvSpPr txBox="1">
            <a:spLocks noChangeArrowheads="1"/>
          </p:cNvSpPr>
          <p:nvPr/>
        </p:nvSpPr>
        <p:spPr bwMode="auto">
          <a:xfrm>
            <a:off x="250825" y="4149725"/>
            <a:ext cx="576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(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                       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(   (  )  )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7630" name="Text Box 14"/>
          <p:cNvSpPr txBox="1">
            <a:spLocks noChangeArrowheads="1"/>
          </p:cNvSpPr>
          <p:nvPr/>
        </p:nvSpPr>
        <p:spPr bwMode="auto">
          <a:xfrm>
            <a:off x="250825" y="4581525"/>
            <a:ext cx="568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( 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)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7631" name="Text Box 15"/>
          <p:cNvSpPr txBox="1">
            <a:spLocks noChangeArrowheads="1"/>
          </p:cNvSpPr>
          <p:nvPr/>
        </p:nvSpPr>
        <p:spPr bwMode="auto">
          <a:xfrm>
            <a:off x="250825" y="5013325"/>
            <a:ext cx="5976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( 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      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  )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7632" name="Text Box 16"/>
          <p:cNvSpPr txBox="1">
            <a:spLocks noChangeArrowheads="1"/>
          </p:cNvSpPr>
          <p:nvPr/>
        </p:nvSpPr>
        <p:spPr bwMode="auto">
          <a:xfrm>
            <a:off x="250825" y="5445125"/>
            <a:ext cx="612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( 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)  </a:t>
            </a:r>
            <a:r>
              <a:rPr lang="fr-FR" sz="2400">
                <a:latin typeface="Times New Roman" pitchFamily="18" charset="0"/>
                <a:sym typeface="Symbol" pitchFamily="18" charset="2"/>
              </a:rPr>
              <a:t>══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&gt;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621" grpId="0"/>
      <p:bldP spid="367623" grpId="0"/>
      <p:bldP spid="367625" grpId="0"/>
      <p:bldP spid="367626" grpId="0"/>
      <p:bldP spid="367628" grpId="0"/>
      <p:bldP spid="367629" grpId="0"/>
      <p:bldP spid="367630" grpId="0"/>
      <p:bldP spid="367631" grpId="0"/>
      <p:bldP spid="3676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DEC13F6-92F8-4D28-8C8F-F4DE2753C2DC}" type="slidenum">
              <a:rPr lang="fr-FR" smtClean="0"/>
              <a:pPr/>
              <a:t>7</a:t>
            </a:fld>
            <a:endParaRPr lang="fr-FR" smtClean="0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785225" cy="5256212"/>
          </a:xfrm>
        </p:spPr>
        <p:txBody>
          <a:bodyPr/>
          <a:lstStyle/>
          <a:p>
            <a:pPr eaLnBrk="1" hangingPunct="1">
              <a:spcAft>
                <a:spcPct val="50000"/>
              </a:spcAft>
            </a:pP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Supposons que nous voulions exprimer que: 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toute phrase   ("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")  est une suite formée d'un groupe nominal  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  et d'un groupe verbal  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),</a:t>
            </a:r>
            <a:r>
              <a:rPr lang="fr-FR" sz="2400" smtClean="0">
                <a:sym typeface="Symbol" pitchFamily="18" charset="2"/>
              </a:rPr>
              <a:t> 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sym typeface="Symbol" pitchFamily="18" charset="2"/>
              </a:rPr>
              <a:t>           	</a:t>
            </a:r>
            <a:r>
              <a:rPr lang="fr-FR" sz="2400" smtClean="0">
                <a:solidFill>
                  <a:srgbClr val="FF0000"/>
                </a:solidFill>
                <a:sym typeface="Symbol" pitchFamily="18" charset="2"/>
              </a:rPr>
              <a:t>S 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   GV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certains 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sont constitués d'un article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Art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suivi d'un nom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);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	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   Art    N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d'autres  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d'un article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Art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suivi d'un nom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suivi d'un adjectif (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Adj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</a:t>
            </a:r>
          </a:p>
          <a:p>
            <a:pPr eaLnBrk="1" hangingPunct="1">
              <a:spcAft>
                <a:spcPct val="50000"/>
              </a:spcAft>
            </a:pP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		GN   Art    N   Adj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523875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7:</a:t>
            </a:r>
            <a:r>
              <a:rPr lang="fr-FR" sz="32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illustration à une petite "grammaire" du français.</a:t>
            </a:r>
            <a:r>
              <a:rPr lang="fr-FR" sz="4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ED1FCF7-87CB-4DAE-AB53-41380DA47A96}" type="slidenum">
              <a:rPr lang="fr-FR" smtClean="0"/>
              <a:pPr/>
              <a:t>8</a:t>
            </a:fld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549275"/>
            <a:ext cx="8785225" cy="575945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certains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GV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consistent en un simple verbe (intransitif)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		GV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 Vi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d'autres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GV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en un verbe (transitif)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Vt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suivi d'un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		GV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 Vt   GN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chien,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chat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sont des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noms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  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  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chien,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chat </a:t>
            </a:r>
            <a:endParaRPr lang="fr-FR" sz="24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Gris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est un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adjectif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	Adj 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gris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la, le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sont des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articles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	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Art 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la, le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Attaque,est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sont des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verbes transitifs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 	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Vt 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attaque, est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court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est un </a:t>
            </a:r>
            <a:r>
              <a:rPr lang="fr-FR" sz="24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verbe intransitif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Vi  court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BFECDF6-E76E-4A66-B8C8-12315219412D}" type="slidenum">
              <a:rPr lang="fr-FR" smtClean="0"/>
              <a:pPr/>
              <a:t>9</a:t>
            </a:fld>
            <a:endParaRPr lang="fr-FR" smtClean="0"/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4105275" cy="4681537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sym typeface="Symbol" pitchFamily="18" charset="2"/>
              </a:rPr>
              <a:t>S  </a:t>
            </a:r>
            <a:r>
              <a:rPr lang="fr-FR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   GV</a:t>
            </a:r>
            <a:r>
              <a:rPr lang="fr-FR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   Art    N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GN   Art    N   Adj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GV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 Vi 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GV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 Vt   GN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  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chien,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chat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Adj 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gris </a:t>
            </a:r>
            <a:endParaRPr lang="fr-FR" sz="240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Art 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la, le 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Vt 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attaque, est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</a:p>
          <a:p>
            <a:pPr marL="990600" lvl="1" indent="-533400" eaLnBrk="1" hangingPunct="1">
              <a:buFont typeface="Wingdings" pitchFamily="2" charset="2"/>
              <a:buAutoNum type="arabicPeriod"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Vi  court </a:t>
            </a:r>
            <a:endParaRPr lang="fr-FR" smtClean="0"/>
          </a:p>
        </p:txBody>
      </p:sp>
      <p:sp>
        <p:nvSpPr>
          <p:cNvPr id="371716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457200"/>
            <a:ext cx="4103688" cy="668338"/>
          </a:xfrm>
        </p:spPr>
        <p:txBody>
          <a:bodyPr/>
          <a:lstStyle/>
          <a:p>
            <a:pPr eaLnBrk="1" hangingPunct="1"/>
            <a:r>
              <a:rPr lang="fr-FR" sz="32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 système  est donc:</a:t>
            </a:r>
            <a:r>
              <a:rPr lang="fr-FR" sz="4000" smtClean="0"/>
              <a:t> </a:t>
            </a:r>
          </a:p>
        </p:txBody>
      </p:sp>
      <p:sp>
        <p:nvSpPr>
          <p:cNvPr id="371717" name="Text Box 5"/>
          <p:cNvSpPr txBox="1">
            <a:spLocks noChangeArrowheads="1"/>
          </p:cNvSpPr>
          <p:nvPr/>
        </p:nvSpPr>
        <p:spPr bwMode="auto">
          <a:xfrm>
            <a:off x="5003800" y="620713"/>
            <a:ext cx="37449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 phrases comme</a:t>
            </a:r>
            <a:r>
              <a:rPr lang="fr-FR"/>
              <a:t> </a:t>
            </a:r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4427538" y="404813"/>
            <a:ext cx="0" cy="6453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371719" name="Text Box 7"/>
          <p:cNvSpPr txBox="1">
            <a:spLocks noChangeArrowheads="1"/>
          </p:cNvSpPr>
          <p:nvPr/>
        </p:nvSpPr>
        <p:spPr bwMode="auto">
          <a:xfrm>
            <a:off x="4572000" y="1628775"/>
            <a:ext cx="439261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 chien attaque le chat gris</a:t>
            </a:r>
            <a:r>
              <a:rPr lang="fr-FR"/>
              <a:t>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 chat court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Sont des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expressions terminales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dans ce système</a:t>
            </a:r>
            <a:r>
              <a:rPr lang="fr-FR"/>
              <a:t> </a:t>
            </a:r>
          </a:p>
        </p:txBody>
      </p:sp>
      <p:sp>
        <p:nvSpPr>
          <p:cNvPr id="371720" name="Text Box 8"/>
          <p:cNvSpPr txBox="1">
            <a:spLocks noChangeArrowheads="1"/>
          </p:cNvSpPr>
          <p:nvPr/>
        </p:nvSpPr>
        <p:spPr bwMode="auto">
          <a:xfrm>
            <a:off x="4572000" y="4221163"/>
            <a:ext cx="4392613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la phrase suivante peut aussi être engendrée à partir de ce système: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 souris  est  la chat</a:t>
            </a:r>
            <a:r>
              <a:rPr lang="fr-F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715" grpId="0" build="p"/>
      <p:bldP spid="371716" grpId="0"/>
      <p:bldP spid="371717" grpId="0"/>
      <p:bldP spid="371719" grpId="0"/>
      <p:bldP spid="3717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E1457AC-5949-492B-A073-007E5AD38546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8964613" cy="5832475"/>
          </a:xfrm>
        </p:spPr>
        <p:txBody>
          <a:bodyPr/>
          <a:lstStyle/>
          <a:p>
            <a:pPr marL="609600" indent="-609600" eaLnBrk="1" hangingPunct="1"/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Quelques règles du langage Pascal</a:t>
            </a:r>
            <a:endParaRPr lang="fr-FR" sz="2400" b="1" i="1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Voici quelques règles correspondant à un sous-ensemble de Pascal (les expressions ne sont pas représentées) :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&lt;programme&gt;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&lt;en-tête de prog.&gt; &lt;block&gt;</a:t>
            </a: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&lt;en-tête de prog.&gt;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program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&lt;ident&gt;</a:t>
            </a:r>
          </a:p>
          <a:p>
            <a:pPr marL="609600" indent="-609600" eaLnBrk="1" hangingPunct="1"/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&lt;block&gt;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&lt;declaration-list&gt; &lt;instruction-list&gt;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&lt;instruction-list&gt;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&lt;instruction&gt;</a:t>
            </a: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&lt;instruction-list&gt;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&lt;instruction&gt; ; &lt;instruction-list&gt;</a:t>
            </a: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&lt;instruction&gt;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begin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&lt;instruction-list&gt; 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end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...</a:t>
            </a:r>
          </a:p>
          <a:p>
            <a:pPr marL="609600" indent="-609600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7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72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72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72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94BEF66-3D5D-4064-B89D-E097603490E5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8964613" cy="54721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Une grammaire est un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4-uple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 = &lt;X, V, S, R&gt;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avec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disjoints, où :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est un ensemble fini de symboles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terminaux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est un ensemble fini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non vide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de symboles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non terminaux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variables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symbole appelé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axiome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est un ensemble fini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 de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règles de réécriture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ou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règles de 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production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".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contient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au moins une variable.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On peut utiliser les règles par l'arrière (passer de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à </a:t>
            </a:r>
            <a:r>
              <a:rPr lang="fr-FR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On dit que l'on fait des </a:t>
            </a:r>
            <a:r>
              <a:rPr lang="fr-F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réductions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══════════════════════════════════════</a:t>
            </a:r>
            <a:endParaRPr lang="fr-FR" sz="2400" u="sng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dit </a:t>
            </a:r>
            <a:r>
              <a:rPr lang="fr-FR" sz="2400" b="1" i="1" smtClean="0">
                <a:solidFill>
                  <a:srgbClr val="FF0000"/>
                </a:solidFill>
              </a:rPr>
              <a:t>dérivation</a:t>
            </a:r>
            <a:r>
              <a:rPr lang="fr-FR" sz="2400" i="1" smtClean="0"/>
              <a:t> </a:t>
            </a:r>
            <a:r>
              <a:rPr lang="fr-FR" sz="2400" smtClean="0"/>
              <a:t>plutôt que réécriture 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note </a:t>
            </a:r>
            <a:r>
              <a:rPr lang="fr-FR" sz="2400" b="1" smtClean="0">
                <a:solidFill>
                  <a:srgbClr val="FF0000"/>
                </a:solidFill>
              </a:rPr>
              <a:t>+</a:t>
            </a:r>
            <a:r>
              <a:rPr lang="fr-FR" sz="2400" smtClean="0"/>
              <a:t> au lieu de </a:t>
            </a:r>
            <a:r>
              <a:rPr lang="fr-FR" sz="2400" b="1" smtClean="0">
                <a:solidFill>
                  <a:srgbClr val="FF0000"/>
                </a:solidFill>
                <a:sym typeface="Symbol" pitchFamily="18" charset="2"/>
              </a:rPr>
              <a:t></a:t>
            </a:r>
            <a:r>
              <a:rPr lang="fr-FR" sz="2400" b="1" smtClean="0"/>
              <a:t> </a:t>
            </a:r>
            <a:r>
              <a:rPr lang="fr-FR" sz="2400" smtClean="0"/>
              <a:t>pour décrire </a:t>
            </a:r>
            <a:r>
              <a:rPr lang="fr-FR" sz="2400" smtClean="0">
                <a:solidFill>
                  <a:srgbClr val="FF0000"/>
                </a:solidFill>
              </a:rPr>
              <a:t>l'union</a:t>
            </a:r>
            <a:r>
              <a:rPr lang="fr-FR" sz="2400" smtClean="0"/>
              <a:t> de deux langages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pPr eaLnBrk="1" hangingPunct="1"/>
            <a:r>
              <a:rPr lang="fr-FR" sz="40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  LES GRAMMAIRES</a:t>
            </a:r>
            <a:r>
              <a:rPr lang="fr-FR" sz="4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B3AB93E-9854-4682-A099-CEF88C85DDBB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8: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7715250" cy="1871663"/>
          </a:xfrm>
        </p:spPr>
        <p:txBody>
          <a:bodyPr/>
          <a:lstStyle/>
          <a:p>
            <a:pPr eaLnBrk="1" hangingPunct="1"/>
            <a:r>
              <a:rPr lang="fr-FR" sz="2400" smtClean="0"/>
              <a:t>	Vocabulaire terminal = {a, b} </a:t>
            </a:r>
          </a:p>
          <a:p>
            <a:pPr eaLnBrk="1" hangingPunct="1"/>
            <a:r>
              <a:rPr lang="fr-FR" sz="2400" smtClean="0"/>
              <a:t> 	Vocabulaire non terminal = {A, B} </a:t>
            </a:r>
          </a:p>
          <a:p>
            <a:pPr eaLnBrk="1" hangingPunct="1"/>
            <a:r>
              <a:rPr lang="fr-FR" sz="2400" smtClean="0"/>
              <a:t> 	Règles = { </a:t>
            </a:r>
            <a:r>
              <a:rPr lang="fr-FR" sz="2400" smtClean="0">
                <a:solidFill>
                  <a:srgbClr val="0000CC"/>
                </a:solidFill>
              </a:rPr>
              <a:t>A </a:t>
            </a:r>
            <a:r>
              <a:rPr lang="fr-FR" sz="2400" i="1" smtClean="0">
                <a:solidFill>
                  <a:srgbClr val="0000CC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0000CC"/>
                </a:solidFill>
              </a:rPr>
              <a:t> a, A </a:t>
            </a:r>
            <a:r>
              <a:rPr lang="fr-FR" sz="2400" smtClean="0">
                <a:solidFill>
                  <a:srgbClr val="0000CC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0000CC"/>
                </a:solidFill>
              </a:rPr>
              <a:t> aB</a:t>
            </a:r>
            <a:r>
              <a:rPr lang="fr-FR" sz="2400" smtClean="0"/>
              <a:t>, </a:t>
            </a:r>
            <a:r>
              <a:rPr lang="fr-FR" sz="2400" smtClean="0">
                <a:solidFill>
                  <a:srgbClr val="FF0000"/>
                </a:solidFill>
              </a:rPr>
              <a:t>B </a:t>
            </a:r>
            <a:r>
              <a:rPr lang="fr-FR" sz="2400" i="1" smtClean="0">
                <a:solidFill>
                  <a:srgbClr val="FF0000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FF0000"/>
                </a:solidFill>
              </a:rPr>
              <a:t> b, B </a:t>
            </a:r>
            <a:r>
              <a:rPr lang="fr-FR" sz="2400" i="1" smtClean="0">
                <a:solidFill>
                  <a:srgbClr val="FF0000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FF0000"/>
                </a:solidFill>
              </a:rPr>
              <a:t> bB</a:t>
            </a:r>
            <a:r>
              <a:rPr lang="fr-FR" sz="2400" smtClean="0"/>
              <a:t>} </a:t>
            </a:r>
          </a:p>
          <a:p>
            <a:pPr eaLnBrk="1" hangingPunct="1"/>
            <a:r>
              <a:rPr lang="fr-FR" sz="2400" smtClean="0"/>
              <a:t> 	Axiome : A </a:t>
            </a:r>
          </a:p>
        </p:txBody>
      </p:sp>
      <p:sp>
        <p:nvSpPr>
          <p:cNvPr id="1434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3933825"/>
            <a:ext cx="8291512" cy="1655763"/>
          </a:xfrm>
        </p:spPr>
        <p:txBody>
          <a:bodyPr/>
          <a:lstStyle/>
          <a:p>
            <a:pPr eaLnBrk="1" hangingPunct="1"/>
            <a:r>
              <a:rPr lang="fr-FR" b="1" smtClean="0">
                <a:solidFill>
                  <a:srgbClr val="0000CC"/>
                </a:solidFill>
              </a:rPr>
              <a:t>Simplification de la notation:</a:t>
            </a:r>
            <a:r>
              <a:rPr lang="fr-FR" smtClean="0">
                <a:solidFill>
                  <a:srgbClr val="0000CC"/>
                </a:solidFill>
              </a:rPr>
              <a:t> </a:t>
            </a:r>
            <a:br>
              <a:rPr lang="fr-FR" smtClean="0">
                <a:solidFill>
                  <a:srgbClr val="0000CC"/>
                </a:solidFill>
              </a:rPr>
            </a:br>
            <a:endParaRPr lang="fr-FR" smtClean="0">
              <a:solidFill>
                <a:srgbClr val="0000CC"/>
              </a:solidFill>
            </a:endParaRPr>
          </a:p>
          <a:p>
            <a:pPr eaLnBrk="1" hangingPunct="1"/>
            <a:r>
              <a:rPr lang="fr-FR" sz="2400" smtClean="0"/>
              <a:t>Règles = { </a:t>
            </a:r>
            <a:r>
              <a:rPr lang="fr-FR" sz="2400" smtClean="0">
                <a:solidFill>
                  <a:srgbClr val="0000CC"/>
                </a:solidFill>
              </a:rPr>
              <a:t>A </a:t>
            </a:r>
            <a:r>
              <a:rPr lang="fr-FR" sz="2400" i="1" smtClean="0">
                <a:solidFill>
                  <a:srgbClr val="0000CC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0000CC"/>
                </a:solidFill>
              </a:rPr>
              <a:t> a | aB</a:t>
            </a:r>
            <a:r>
              <a:rPr lang="fr-FR" sz="2400" smtClean="0"/>
              <a:t>,      </a:t>
            </a:r>
            <a:r>
              <a:rPr lang="fr-FR" sz="2400" smtClean="0">
                <a:solidFill>
                  <a:srgbClr val="FF0000"/>
                </a:solidFill>
              </a:rPr>
              <a:t>B </a:t>
            </a:r>
            <a:r>
              <a:rPr lang="fr-FR" sz="2400" i="1" smtClean="0">
                <a:solidFill>
                  <a:srgbClr val="FF0000"/>
                </a:solidFill>
                <a:sym typeface="Symbol" pitchFamily="18" charset="2"/>
              </a:rPr>
              <a:t></a:t>
            </a:r>
            <a:r>
              <a:rPr lang="fr-FR" sz="2400" smtClean="0">
                <a:solidFill>
                  <a:srgbClr val="FF0000"/>
                </a:solidFill>
              </a:rPr>
              <a:t> b | bB</a:t>
            </a:r>
            <a:r>
              <a:rPr lang="fr-FR" sz="2400" smtClean="0"/>
              <a:t> } </a:t>
            </a:r>
            <a:endParaRPr lang="fr-FR" smtClean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FE3921E-0863-4066-B12F-613C25EE2CDC}" type="slidenum">
              <a:rPr lang="fr-FR" smtClean="0"/>
              <a:pPr/>
              <a:t>13</a:t>
            </a:fld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6119813"/>
          </a:xfrm>
        </p:spPr>
        <p:txBody>
          <a:bodyPr/>
          <a:lstStyle/>
          <a:p>
            <a:pPr marL="609600" indent="-609600" eaLnBrk="1" hangingPunct="1"/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9:</a:t>
            </a:r>
            <a:r>
              <a:rPr lang="fr-FR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V = (S, A, B, C)</a:t>
            </a:r>
            <a:r>
              <a:rPr lang="fr-FR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GB" i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A B C</a:t>
            </a:r>
            <a:endParaRPr lang="fr-FR" sz="2800" i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nous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vous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ils</a:t>
            </a:r>
            <a:endParaRPr lang="fr-FR" sz="2800" i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suis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sommes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êtes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sont</a:t>
            </a:r>
            <a:endParaRPr lang="fr-FR" sz="2800" i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perdus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partis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revenus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fr-FR" sz="280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Exemple 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8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vous êtes perdus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698F403-2116-4A28-B1A4-038FD53D7BD2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856662" cy="56165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10: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La grammaire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1 = &lt;X, V, S, R&gt; 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Si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, avec :</a:t>
            </a: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= {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S; A;B; C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= {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a; b; c}</a:t>
            </a: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R = {(S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aSBC);(S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abC);(CB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BC);(bB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bb);(bC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bc);  	  (cC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cc)}</a:t>
            </a:r>
            <a:br>
              <a:rPr lang="en-GB" sz="2400" i="1" smtClean="0">
                <a:latin typeface="Times New Roman" pitchFamily="18" charset="0"/>
                <a:cs typeface="Times New Roman" pitchFamily="18" charset="0"/>
              </a:rPr>
            </a:b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fr-FR" sz="24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i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s'écrit plus simplement :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	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	S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 aSBC | abC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	CB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 BC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	bB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 bb</a:t>
            </a:r>
            <a:endParaRPr lang="fr-FR" sz="24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	bC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 bc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	cC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  cc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500F709-375A-4882-ADA0-08F7097BC47B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036050" cy="6119813"/>
          </a:xfrm>
        </p:spPr>
        <p:txBody>
          <a:bodyPr/>
          <a:lstStyle/>
          <a:p>
            <a:pPr eaLnBrk="1" hangingPunct="1"/>
            <a:r>
              <a:rPr lang="fr-FR" sz="2800" b="1" smtClean="0">
                <a:latin typeface="Times New Roman" pitchFamily="18" charset="0"/>
                <a:cs typeface="Times New Roman" pitchFamily="18" charset="0"/>
              </a:rPr>
              <a:t>Exemple 11: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La grammaire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2 = &lt;X, V, S, R&gt; 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fr-FR" sz="2800" i="1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Si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,   avec :</a:t>
            </a:r>
            <a:endParaRPr lang="en-GB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= {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S; A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= {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a; b}</a:t>
            </a:r>
            <a:endParaRPr lang="en-GB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= { (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}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s'écrit:</a:t>
            </a:r>
            <a:endParaRPr lang="fr-FR" i="1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		S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 |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fr-FR" sz="28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		A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 | bb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07D7AAA-D9B9-4E76-A085-35F20D1FF764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928100" cy="884238"/>
          </a:xfrm>
        </p:spPr>
        <p:txBody>
          <a:bodyPr/>
          <a:lstStyle/>
          <a:p>
            <a:pPr eaLnBrk="1" hangingPunct="1"/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 Le langage engendré par une  grammaire:</a:t>
            </a:r>
            <a:r>
              <a:rPr lang="fr-FR" sz="4000" smtClean="0"/>
              <a:t> 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412875"/>
            <a:ext cx="8856663" cy="2376488"/>
          </a:xfrm>
        </p:spPr>
        <p:txBody>
          <a:bodyPr/>
          <a:lstStyle/>
          <a:p>
            <a:pPr eaLnBrk="1" hangingPunct="1"/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X*  /  S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</a:rPr>
              <a:t>══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&gt;* w}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 il n'est constitué que de mots de X* (sans variables).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 S est l’axiome.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46EFE31-3D94-40B8-99B0-F4057CD3D1AA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476250"/>
            <a:ext cx="9036050" cy="6381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800" b="1" smtClean="0">
                <a:solidFill>
                  <a:srgbClr val="0000CC"/>
                </a:solidFill>
              </a:rPr>
              <a:t>Exemple 12:</a:t>
            </a:r>
            <a:r>
              <a:rPr lang="fr-FR" sz="2400" smtClean="0"/>
              <a:t>   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X = {chat, chien, le, mord, voit}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V = {</a:t>
            </a:r>
            <a:r>
              <a:rPr lang="fr-FR" sz="2400" i="1" smtClean="0"/>
              <a:t>Phrase, Verbe, Groupe_nominal, Article, Nom</a:t>
            </a:r>
            <a:r>
              <a:rPr lang="fr-FR" sz="2400" smtClean="0"/>
              <a:t>}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R = </a:t>
            </a:r>
            <a:r>
              <a:rPr lang="fr-FR" sz="2400" i="1" smtClean="0"/>
              <a:t>Phrase </a:t>
            </a:r>
            <a:r>
              <a:rPr lang="fr-FR" sz="2400" smtClean="0">
                <a:sym typeface="Symbol" pitchFamily="18" charset="2"/>
              </a:rPr>
              <a:t></a:t>
            </a:r>
            <a:r>
              <a:rPr lang="fr-FR" sz="2400" smtClean="0"/>
              <a:t> </a:t>
            </a:r>
            <a:r>
              <a:rPr lang="fr-FR" sz="2400" i="1" smtClean="0"/>
              <a:t>Groupe_nominal  Verbe   Groupe_nominal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Groupe nominal  </a:t>
            </a:r>
            <a:r>
              <a:rPr lang="fr-FR" sz="2400" smtClean="0">
                <a:sym typeface="Symbol" pitchFamily="18" charset="2"/>
              </a:rPr>
              <a:t></a:t>
            </a:r>
            <a:r>
              <a:rPr lang="fr-FR" sz="2400" smtClean="0"/>
              <a:t>  </a:t>
            </a:r>
            <a:r>
              <a:rPr lang="fr-FR" sz="2400" i="1" smtClean="0"/>
              <a:t>Article  Nom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Article  </a:t>
            </a:r>
            <a:r>
              <a:rPr lang="fr-FR" sz="2400" smtClean="0">
                <a:sym typeface="Symbol" pitchFamily="18" charset="2"/>
              </a:rPr>
              <a:t></a:t>
            </a:r>
            <a:r>
              <a:rPr lang="fr-FR" sz="2400" smtClean="0"/>
              <a:t>  le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Nom  </a:t>
            </a:r>
            <a:r>
              <a:rPr lang="fr-FR" sz="2400" smtClean="0">
                <a:sym typeface="Symbol" pitchFamily="18" charset="2"/>
              </a:rPr>
              <a:t></a:t>
            </a:r>
            <a:r>
              <a:rPr lang="fr-FR" sz="2400" smtClean="0"/>
              <a:t>  chat | chien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Verbe  </a:t>
            </a:r>
            <a:r>
              <a:rPr lang="fr-FR" sz="2400" smtClean="0">
                <a:sym typeface="Symbol" pitchFamily="18" charset="2"/>
              </a:rPr>
              <a:t></a:t>
            </a:r>
            <a:r>
              <a:rPr lang="fr-FR" sz="2400" smtClean="0"/>
              <a:t>  mord | voit</a:t>
            </a:r>
            <a:br>
              <a:rPr lang="fr-FR" sz="2400" smtClean="0"/>
            </a:br>
            <a:endParaRPr lang="fr-FR" sz="2400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va pouvoir engendrer ("dériver") 8 phrases différentes :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phrase </a:t>
            </a:r>
            <a:r>
              <a:rPr lang="fr-FR" sz="2400" smtClean="0"/>
              <a:t>══&gt;* le chat voit le chien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phrase </a:t>
            </a:r>
            <a:r>
              <a:rPr lang="fr-FR" sz="2400" smtClean="0"/>
              <a:t>══&gt;* le chat voit le chat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phrase </a:t>
            </a:r>
            <a:r>
              <a:rPr lang="fr-FR" sz="2400" smtClean="0"/>
              <a:t>══&gt;* le chien mord le chat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772FA2-73E3-4DE7-9AD5-C8AD2E53FC2D}" type="slidenum">
              <a:rPr lang="fr-FR" smtClean="0"/>
              <a:pPr/>
              <a:t>18</a:t>
            </a:fld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/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/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/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/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/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/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/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/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 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855FBD7-1CE1-46D4-B2C8-B94CE8A025FB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663D230-585A-46E2-966A-BF34BBD68700}" type="slidenum">
              <a:rPr lang="fr-FR" smtClean="0"/>
              <a:pPr/>
              <a:t>20</a:t>
            </a:fld>
            <a:endParaRPr lang="fr-FR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F06D608-67DE-4E61-804D-70BF929A2F57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500C6EB-ACBE-4D66-99CB-68D43D2D990A}" type="slidenum">
              <a:rPr lang="fr-FR" smtClean="0"/>
              <a:pPr/>
              <a:t>22</a:t>
            </a:fld>
            <a:endParaRPr lang="fr-FR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8A81AAE-F3EC-469D-81A3-653F195053C7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187CADA-ECF8-4A61-B8DC-A35478F0C3C5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FD7102C-D939-469D-A23D-AE67859A5D73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17D03D3-7ADC-4A35-8832-90CB9530045E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27043FB-D2D7-491E-BA2A-C18FBC557632}" type="slidenum">
              <a:rPr lang="fr-FR" smtClean="0"/>
              <a:pPr/>
              <a:t>27</a:t>
            </a:fld>
            <a:endParaRPr lang="fr-FR" smtClean="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fr-FR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2779E55-5A5B-4497-93EF-05C5F1218334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9039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FR" b="1" smtClean="0">
                <a:solidFill>
                  <a:srgbClr val="0000CC"/>
                </a:solidFill>
              </a:rPr>
              <a:t>Exemple 13:</a:t>
            </a:r>
            <a:r>
              <a:rPr lang="fr-FR" b="1" smtClean="0"/>
              <a:t> </a:t>
            </a:r>
            <a:r>
              <a:rPr lang="fr-FR" smtClean="0"/>
              <a:t>La grammaire </a:t>
            </a:r>
            <a:r>
              <a:rPr lang="fr-FR" i="1" smtClean="0"/>
              <a:t>G</a:t>
            </a:r>
            <a:r>
              <a:rPr lang="fr-FR" smtClean="0"/>
              <a:t>1:   </a:t>
            </a:r>
            <a:r>
              <a:rPr lang="fr-FR" i="1" smtClean="0"/>
              <a:t>X </a:t>
            </a:r>
            <a:r>
              <a:rPr lang="fr-FR" smtClean="0"/>
              <a:t>= {</a:t>
            </a:r>
            <a:r>
              <a:rPr lang="fr-FR" i="1" smtClean="0"/>
              <a:t>a; b; c}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S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aSBC | abC  	</a:t>
            </a:r>
            <a:r>
              <a:rPr lang="en-GB" smtClean="0"/>
              <a:t>(1) (2)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CB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(3)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bB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bb		</a:t>
            </a:r>
            <a:r>
              <a:rPr lang="en-GB" smtClean="0"/>
              <a:t>(4)</a:t>
            </a:r>
            <a:endParaRPr lang="en-GB" i="1" smtClean="0"/>
          </a:p>
          <a:p>
            <a:pPr eaLnBrk="1" hangingPunct="1">
              <a:buFont typeface="Wingdings" pitchFamily="2" charset="2"/>
              <a:buNone/>
            </a:pPr>
            <a:r>
              <a:rPr lang="en-GB" i="1" smtClean="0"/>
              <a:t>bC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en-GB" i="1" smtClean="0"/>
              <a:t>  bc		</a:t>
            </a:r>
            <a:r>
              <a:rPr lang="en-GB" smtClean="0"/>
              <a:t>(5)</a:t>
            </a:r>
            <a:endParaRPr lang="fr-FR" i="1" smtClean="0"/>
          </a:p>
          <a:p>
            <a:pPr eaLnBrk="1" hangingPunct="1">
              <a:buFont typeface="Wingdings" pitchFamily="2" charset="2"/>
              <a:buNone/>
            </a:pPr>
            <a:r>
              <a:rPr lang="fr-FR" i="1" smtClean="0"/>
              <a:t>cC </a:t>
            </a:r>
            <a:r>
              <a:rPr lang="fr-FR" i="1" smtClean="0">
                <a:sym typeface="Symbol" pitchFamily="18" charset="2"/>
              </a:rPr>
              <a:t></a:t>
            </a:r>
            <a:r>
              <a:rPr lang="fr-FR" i="1" smtClean="0"/>
              <a:t>  cc		</a:t>
            </a:r>
            <a:r>
              <a:rPr lang="fr-FR" smtClean="0"/>
              <a:t>(6)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mtClean="0">
                <a:solidFill>
                  <a:srgbClr val="0000CC"/>
                </a:solidFill>
              </a:rPr>
              <a:t>Génération du mot  </a:t>
            </a:r>
            <a:r>
              <a:rPr lang="fr-FR" i="1" smtClean="0">
                <a:solidFill>
                  <a:srgbClr val="0000CC"/>
                </a:solidFill>
              </a:rPr>
              <a:t>a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b</a:t>
            </a:r>
            <a:r>
              <a:rPr lang="fr-FR" baseline="30000" smtClean="0">
                <a:solidFill>
                  <a:srgbClr val="0000CC"/>
                </a:solidFill>
              </a:rPr>
              <a:t>3</a:t>
            </a:r>
            <a:r>
              <a:rPr lang="fr-FR" i="1" smtClean="0">
                <a:solidFill>
                  <a:srgbClr val="0000CC"/>
                </a:solidFill>
              </a:rPr>
              <a:t>c</a:t>
            </a:r>
            <a:r>
              <a:rPr lang="fr-FR" baseline="30000" smtClean="0">
                <a:solidFill>
                  <a:srgbClr val="0000CC"/>
                </a:solidFill>
              </a:rPr>
              <a:t>3 </a:t>
            </a:r>
            <a:r>
              <a:rPr lang="fr-FR" smtClean="0">
                <a:solidFill>
                  <a:srgbClr val="0000CC"/>
                </a:solidFill>
              </a:rPr>
              <a:t> par la dérivation</a:t>
            </a:r>
            <a:r>
              <a:rPr lang="fr-FR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CBC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aaabb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aaabbb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</a:rPr>
              <a:t>═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aaabbbc</a:t>
            </a:r>
            <a:r>
              <a:rPr lang="fr-FR" sz="2800" i="1" u="sng" smtClean="0">
                <a:latin typeface="Times New Roman" pitchFamily="18" charset="0"/>
                <a:cs typeface="Times New Roman" pitchFamily="18" charset="0"/>
              </a:rPr>
              <a:t>cc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2C02241-6B0E-4959-AEEC-B84389C17BF2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pPr eaLnBrk="1" hangingPunct="1"/>
            <a:r>
              <a:rPr lang="fr-FR" sz="36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2.4.  Types de grammaires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268413"/>
            <a:ext cx="8928100" cy="5473700"/>
          </a:xfrm>
        </p:spPr>
        <p:txBody>
          <a:bodyPr/>
          <a:lstStyle/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La classification des grammaires, définie en 1957 par </a:t>
            </a:r>
            <a:r>
              <a:rPr lang="fr-FR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Noam CHOMSKY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, distingue les quatre classes suivantes: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Type 0:</a:t>
            </a:r>
            <a:r>
              <a:rPr lang="fr-FR" b="1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Pas de restriction sur les règles.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Les productions sont de la forme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		avec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V)+   et   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V)* </a:t>
            </a:r>
            <a:endParaRPr lang="fr-FR" sz="28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5F9937A-5411-42D2-BA17-740A7744FD81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35975" cy="5905500"/>
          </a:xfrm>
        </p:spPr>
        <p:txBody>
          <a:bodyPr/>
          <a:lstStyle/>
          <a:p>
            <a:pPr eaLnBrk="1" hangingPunct="1"/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Type 1:</a:t>
            </a:r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10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1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8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Grammaires sensibles au contexte ou contextuelles.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Les règles de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sont de la forme: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Avec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,   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a,b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V)</a:t>
            </a:r>
            <a:r>
              <a:rPr lang="fr-FR" sz="28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80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V)</a:t>
            </a:r>
            <a:r>
              <a:rPr lang="fr-FR" sz="28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 le remplacement de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se fait uniquement dans le contexte où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est entouré par les symboles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fr-F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249232E-9939-4180-9901-383B4A85A01B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20713"/>
            <a:ext cx="9036050" cy="5688012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Type 2:</a:t>
            </a:r>
            <a:r>
              <a:rPr lang="fr-FR" sz="2800" b="1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8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Grammaires  hors contexte.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	On les appelle aussi </a:t>
            </a:r>
            <a:r>
              <a:rPr lang="fr-FR" sz="28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grammaires algébriques.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Les règles de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sont de la forme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 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eaLnBrk="1" hangingPunct="1"/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Avec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,   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V)* </a:t>
            </a:r>
          </a:p>
          <a:p>
            <a:pPr eaLnBrk="1" hangingPunct="1"/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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peut contenir n’importe quel type de symbole.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</a:t>
            </a:r>
            <a: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(grammaire de Dyck):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	 S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( S ) S | </a:t>
            </a:r>
            <a:r>
              <a:rPr lang="fr-FR" sz="2800" smtClean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FB02C37-9F90-4672-ACDB-E2D252A0F802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928100" cy="6121400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Type 3:  </a:t>
            </a:r>
            <a:r>
              <a:rPr lang="fr-FR" sz="28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Grammaires régulières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à droite (resp. à gauche).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Les règles de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sont de la forme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endParaRPr lang="fr-FR" sz="1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resp. 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) ou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Avec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,   	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8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15: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</a:t>
            </a:r>
          </a:p>
          <a:p>
            <a:pPr lvl="1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aS | T | abU | cc</a:t>
            </a:r>
          </a:p>
          <a:p>
            <a:pPr lvl="1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cT | </a:t>
            </a:r>
            <a:r>
              <a:rPr lang="fr-FR" sz="2400" smtClean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abS </a:t>
            </a:r>
            <a:br>
              <a:rPr lang="fr-FR" sz="2400" smtClean="0">
                <a:latin typeface="Times New Roman" pitchFamily="18" charset="0"/>
                <a:cs typeface="Times New Roman" pitchFamily="18" charset="0"/>
              </a:rPr>
            </a:br>
            <a:endParaRPr lang="fr-FR" sz="1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Propriétés: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Type 3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Type 2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Type 1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Type 0 </a:t>
            </a:r>
            <a:b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type 2 (pour l’analyse syntaxique) et 3 (pour l’analyse lexicale).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0B52E98-7F4D-4318-ACB2-A4139FF3CD0B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523875"/>
          </a:xfrm>
        </p:spPr>
        <p:txBody>
          <a:bodyPr/>
          <a:lstStyle/>
          <a:p>
            <a:pPr eaLnBrk="1" hangingPunct="1"/>
            <a:r>
              <a:rPr lang="fr-FR" sz="36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Arbre syntaxique</a:t>
            </a:r>
            <a:r>
              <a:rPr lang="fr-FR" sz="4000" smtClean="0"/>
              <a:t> 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484313"/>
            <a:ext cx="8856663" cy="5184775"/>
          </a:xfrm>
        </p:spPr>
        <p:txBody>
          <a:bodyPr/>
          <a:lstStyle/>
          <a:p>
            <a:pPr eaLnBrk="1" hangingPunct="1">
              <a:spcAft>
                <a:spcPct val="100000"/>
              </a:spcAft>
            </a:pP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racine: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contient l’axiome de la grammaire</a:t>
            </a:r>
          </a:p>
          <a:p>
            <a:pPr eaLnBrk="1" hangingPunct="1">
              <a:spcAft>
                <a:spcPct val="100000"/>
              </a:spcAft>
            </a:pP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Chaque nœud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qui n’est pas une feuille est le membre gauche d’une règle de production,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ses fils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sont les différents membres droits de cette même règle et ceux ci apparaissent dans le même ordre que dans la règle</a:t>
            </a:r>
          </a:p>
          <a:p>
            <a:pPr eaLnBrk="1" hangingPunct="1">
              <a:spcAft>
                <a:spcPct val="100000"/>
              </a:spcAft>
            </a:pP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Chaque nœud  feuille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est un élément terminal de la grammaire.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E2362E0-2D5F-4C27-BD7C-B70F41D8AB67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8964613" cy="6119813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16 </a:t>
            </a:r>
            <a:r>
              <a:rPr lang="fr-FR" sz="2800" b="1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Les expressions arithmétiques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Pour exprimer une expression arithmétique de la forme :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 + b) * (a * 2+3)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on peut utiliser la grammaire suivante: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G :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	E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 + E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 – E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 * E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 / E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E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(E)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E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Id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E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Cste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Cste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0|1|2|3|4|5|6|7|8|9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	Id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a|b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BA7B798-520B-48AA-9B9E-1369587F113D}" type="slidenum">
              <a:rPr lang="fr-FR" smtClean="0"/>
              <a:pPr/>
              <a:t>35</a:t>
            </a:fld>
            <a:endParaRPr lang="fr-FR" smtClean="0"/>
          </a:p>
        </p:txBody>
      </p:sp>
      <p:sp>
        <p:nvSpPr>
          <p:cNvPr id="39424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563938" cy="554355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 E * E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2" name="Text Box 9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394256" name="Picture 1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64163" y="692150"/>
            <a:ext cx="2847975" cy="12192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24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43583C5-5EE9-4095-8E8D-A5CA95A30B41}" type="slidenum">
              <a:rPr lang="fr-FR" smtClean="0"/>
              <a:pPr/>
              <a:t>36</a:t>
            </a:fld>
            <a:endParaRPr lang="fr-FR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563938" cy="55435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 E * 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(E)*(E) 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38917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2847975" cy="1219200"/>
          </a:xfrm>
        </p:spPr>
      </p:pic>
      <p:pic>
        <p:nvPicPr>
          <p:cNvPr id="3891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FD82F69-31B0-4726-A003-81A3B59D796E}" type="slidenum">
              <a:rPr lang="fr-FR" smtClean="0"/>
              <a:pPr/>
              <a:t>37</a:t>
            </a:fld>
            <a:endParaRPr lang="fr-FR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563938" cy="55435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 E * 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(E)*(E)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(E+E)*(E+E)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39941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2847975" cy="1219200"/>
          </a:xfrm>
        </p:spPr>
      </p:pic>
      <p:pic>
        <p:nvPicPr>
          <p:cNvPr id="39942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8288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0675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6F3BC29-9788-450D-A9CF-6EA14823E837}" type="slidenum">
              <a:rPr lang="fr-FR" smtClean="0"/>
              <a:pPr/>
              <a:t>38</a:t>
            </a:fld>
            <a:endParaRPr lang="fr-FR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779838" cy="48958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E * 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(E)*(E)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(E+E)*(E+E)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(Id+Id)*(E*E+E)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endParaRPr lang="fr-FR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4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40965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2847975" cy="1219200"/>
          </a:xfrm>
        </p:spPr>
      </p:pic>
      <p:pic>
        <p:nvPicPr>
          <p:cNvPr id="4096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8288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0675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51300" y="3819525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3825" y="3789363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2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08725" y="3770313"/>
            <a:ext cx="10001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4918E2D-53FD-45C7-9A72-DD3C6AC3711C}" type="slidenum">
              <a:rPr lang="fr-FR" smtClean="0"/>
              <a:pPr/>
              <a:t>39</a:t>
            </a:fld>
            <a:endParaRPr lang="fr-FR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779838" cy="55435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E * 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(E)*(E)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(E+E)*(E+E)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(Id+Id)*(E*E+E)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(a+b)*(Id*Cste+Cste)</a:t>
            </a:r>
            <a:endParaRPr lang="fr-FR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41989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2847975" cy="1219200"/>
          </a:xfrm>
        </p:spPr>
      </p:pic>
      <p:pic>
        <p:nvPicPr>
          <p:cNvPr id="4199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8288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0675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51300" y="3819525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5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3825" y="3789363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6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08725" y="3770313"/>
            <a:ext cx="10001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7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95738" y="4797425"/>
            <a:ext cx="2952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8" name="Picture 1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9700" y="4764088"/>
            <a:ext cx="2857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9" name="Picture 1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300788" y="4437063"/>
            <a:ext cx="2571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000" name="Picture 15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19925" y="4437063"/>
            <a:ext cx="4095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001" name="Picture 1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67625" y="3716338"/>
            <a:ext cx="4095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9103C42-4E62-400D-8596-61E307FE2AF5}" type="slidenum">
              <a:rPr lang="fr-FR" smtClean="0"/>
              <a:pPr/>
              <a:t>40</a:t>
            </a:fld>
            <a:endParaRPr lang="fr-FR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3851275" cy="55435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E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E * 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(E)*(E)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(E+E)*(E+E)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(Id+Id)*(E*E+E)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</a:t>
            </a:r>
            <a:r>
              <a:rPr lang="fr-F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(a+b)*(Id*Cste+Cste)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(a+b)*(a*2+3)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2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396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(a+b)*(a*2+3)</a:t>
            </a:r>
          </a:p>
        </p:txBody>
      </p:sp>
      <p:pic>
        <p:nvPicPr>
          <p:cNvPr id="43013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2847975" cy="1219200"/>
          </a:xfrm>
        </p:spPr>
      </p:pic>
      <p:pic>
        <p:nvPicPr>
          <p:cNvPr id="4301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989138"/>
            <a:ext cx="13906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8288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0675" y="2852738"/>
            <a:ext cx="12858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51300" y="3819525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9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3825" y="3789363"/>
            <a:ext cx="304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0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08725" y="3770313"/>
            <a:ext cx="10001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1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95738" y="4797425"/>
            <a:ext cx="2952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2" name="Picture 1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9700" y="4764088"/>
            <a:ext cx="2857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3" name="Picture 1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300788" y="4437063"/>
            <a:ext cx="2571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4" name="Picture 15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19925" y="4437063"/>
            <a:ext cx="4095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5" name="Picture 1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67625" y="3716338"/>
            <a:ext cx="4095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6" name="Picture 1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300788" y="5084763"/>
            <a:ext cx="2000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7" name="Picture 18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092950" y="5229225"/>
            <a:ext cx="2762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8" name="Picture 1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667625" y="4508500"/>
            <a:ext cx="3429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48BEB55-3954-4444-9245-7646D236F7F5}" type="slidenum">
              <a:rPr lang="fr-FR" smtClean="0"/>
              <a:pPr/>
              <a:t>41</a:t>
            </a:fld>
            <a:endParaRPr lang="fr-FR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036050" cy="172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800" b="1" i="1" smtClean="0">
                <a:latin typeface="Times New Roman" pitchFamily="18" charset="0"/>
                <a:cs typeface="Times New Roman" pitchFamily="18" charset="0"/>
              </a:rPr>
              <a:t> Un mot d’un langage </a:t>
            </a:r>
            <a:r>
              <a:rPr lang="fr-FR" sz="2800" b="1" i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</a:t>
            </a:r>
            <a:r>
              <a:rPr lang="fr-FR" sz="2800" b="1" i="1" smtClean="0">
                <a:latin typeface="Times New Roman" pitchFamily="18" charset="0"/>
                <a:cs typeface="Times New Roman" pitchFamily="18" charset="0"/>
              </a:rPr>
              <a:t> un  arbre syntaxique </a:t>
            </a:r>
            <a:br>
              <a:rPr lang="fr-FR" sz="2800" b="1" i="1" smtClean="0">
                <a:latin typeface="Times New Roman" pitchFamily="18" charset="0"/>
                <a:cs typeface="Times New Roman" pitchFamily="18" charset="0"/>
              </a:rPr>
            </a:br>
            <a:endParaRPr lang="fr-FR" sz="2800" b="1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800" b="1" i="1" smtClean="0">
                <a:latin typeface="Times New Roman" pitchFamily="18" charset="0"/>
                <a:cs typeface="Times New Roman" pitchFamily="18" charset="0"/>
              </a:rPr>
              <a:t>Le mot  </a:t>
            </a:r>
            <a:r>
              <a:rPr lang="fr-FR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– 2 + 3</a:t>
            </a:r>
            <a:r>
              <a:rPr lang="fr-FR" sz="2800" b="1" i="1" smtClean="0">
                <a:latin typeface="Times New Roman" pitchFamily="18" charset="0"/>
                <a:cs typeface="Times New Roman" pitchFamily="18" charset="0"/>
              </a:rPr>
              <a:t>   peut aussi être obtenu de deux façons par la grammaire G</a:t>
            </a: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21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420938"/>
            <a:ext cx="306705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213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2205038"/>
            <a:ext cx="2936875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AFB8086-22ED-48AB-92FD-DC9419B5C39D}" type="slidenum">
              <a:rPr lang="fr-FR" smtClean="0"/>
              <a:pPr/>
              <a:t>42</a:t>
            </a:fld>
            <a:endParaRPr lang="fr-FR" smtClean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518525" cy="884238"/>
          </a:xfrm>
        </p:spPr>
        <p:txBody>
          <a:bodyPr/>
          <a:lstStyle/>
          <a:p>
            <a:pPr eaLnBrk="1" hangingPunct="1"/>
            <a:r>
              <a:rPr lang="fr-FR" sz="36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2.6.  Ambiguïté</a:t>
            </a:r>
            <a:r>
              <a:rPr lang="fr-FR" b="1" smtClean="0"/>
              <a:t> 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8928100" cy="4824413"/>
          </a:xfrm>
        </p:spPr>
        <p:txBody>
          <a:bodyPr/>
          <a:lstStyle/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Une grammaire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= &lt;X, V, S, R&gt;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est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ambiguë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s'il y a dans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) une phrase w qui a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plusieurs arbres de dérivation distincts. </a:t>
            </a:r>
            <a:b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fr-FR" sz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il est nécessaire de rendre la grammaire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non ambiguë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, car sinon, on ne peut pas déterminer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 façon unique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l'arbre d'analyse associé à une phrase. </a:t>
            </a:r>
            <a:br>
              <a:rPr lang="fr-FR" sz="2800" smtClean="0">
                <a:latin typeface="Times New Roman" pitchFamily="18" charset="0"/>
                <a:cs typeface="Times New Roman" pitchFamily="18" charset="0"/>
              </a:rPr>
            </a:br>
            <a:endParaRPr lang="fr-FR" sz="1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Revenons sur le problème des  expressions arithmétiques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Les symboles non terminaux sont E, T, F, Id, Cste où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sont employés pour rappeler les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Termes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Facteur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2AA2D59-8F61-4D57-A31F-C17AB9A946A7}" type="slidenum">
              <a:rPr lang="fr-FR" smtClean="0"/>
              <a:pPr/>
              <a:t>43</a:t>
            </a:fld>
            <a:endParaRPr lang="fr-FR" smtClean="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pPr eaLnBrk="1" hangingPunct="1"/>
            <a:r>
              <a:rPr lang="fr-FR" sz="32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Les règles sont :</a:t>
            </a:r>
            <a:r>
              <a:rPr lang="fr-FR" sz="4000" smtClean="0"/>
              <a:t> 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640763" cy="5400675"/>
          </a:xfrm>
        </p:spPr>
        <p:txBody>
          <a:bodyPr/>
          <a:lstStyle/>
          <a:p>
            <a:pPr eaLnBrk="1" hangingPunct="1"/>
            <a:r>
              <a:rPr lang="fr-FR" smtClean="0"/>
              <a:t>G :  </a:t>
            </a:r>
          </a:p>
          <a:p>
            <a:pPr eaLnBrk="1" hangingPunct="1"/>
            <a:r>
              <a:rPr lang="fr-FR" smtClean="0"/>
              <a:t> 	E  </a:t>
            </a:r>
            <a:r>
              <a:rPr lang="fr-FR" smtClean="0">
                <a:sym typeface="Symbol" pitchFamily="18" charset="2"/>
              </a:rPr>
              <a:t></a:t>
            </a:r>
            <a:r>
              <a:rPr lang="fr-FR" smtClean="0"/>
              <a:t> E + T |  E – T  |  T </a:t>
            </a:r>
          </a:p>
          <a:p>
            <a:pPr eaLnBrk="1" hangingPunct="1"/>
            <a:r>
              <a:rPr lang="fr-FR" smtClean="0"/>
              <a:t> 	T  </a:t>
            </a:r>
            <a:r>
              <a:rPr lang="fr-FR" smtClean="0">
                <a:sym typeface="Symbol" pitchFamily="18" charset="2"/>
              </a:rPr>
              <a:t></a:t>
            </a:r>
            <a:r>
              <a:rPr lang="fr-FR" smtClean="0"/>
              <a:t> T * F  |  T  / F  |  F </a:t>
            </a:r>
          </a:p>
          <a:p>
            <a:pPr eaLnBrk="1" hangingPunct="1"/>
            <a:r>
              <a:rPr lang="fr-FR" smtClean="0"/>
              <a:t> 	F  </a:t>
            </a:r>
            <a:r>
              <a:rPr lang="fr-FR" smtClean="0">
                <a:sym typeface="Symbol" pitchFamily="18" charset="2"/>
              </a:rPr>
              <a:t></a:t>
            </a:r>
            <a:r>
              <a:rPr lang="fr-FR" smtClean="0"/>
              <a:t>  (E)  | Id  | Cste</a:t>
            </a:r>
          </a:p>
          <a:p>
            <a:pPr eaLnBrk="1" hangingPunct="1"/>
            <a:r>
              <a:rPr lang="fr-FR" smtClean="0"/>
              <a:t> 	Cste  </a:t>
            </a:r>
            <a:r>
              <a:rPr lang="fr-FR" smtClean="0">
                <a:sym typeface="Symbol" pitchFamily="18" charset="2"/>
              </a:rPr>
              <a:t></a:t>
            </a:r>
            <a:r>
              <a:rPr lang="fr-FR" smtClean="0"/>
              <a:t> 0| 1 | 2 | 3 | 4 | 5 | 6 | 7 | 8 | 9 </a:t>
            </a:r>
          </a:p>
          <a:p>
            <a:pPr eaLnBrk="1" hangingPunct="1"/>
            <a:r>
              <a:rPr lang="fr-FR" smtClean="0"/>
              <a:t> 	Id  </a:t>
            </a:r>
            <a:r>
              <a:rPr lang="fr-FR" smtClean="0">
                <a:sym typeface="Symbol" pitchFamily="18" charset="2"/>
              </a:rPr>
              <a:t></a:t>
            </a:r>
            <a:r>
              <a:rPr lang="fr-FR" smtClean="0"/>
              <a:t>  a | b</a:t>
            </a:r>
          </a:p>
          <a:p>
            <a:pPr eaLnBrk="1" hangingPunct="1"/>
            <a:r>
              <a:rPr lang="fr-FR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les arbres d’analyse des expressions</a:t>
            </a:r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1 – 2 + 3</a:t>
            </a:r>
            <a:r>
              <a:rPr lang="fr-FR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et    </a:t>
            </a:r>
            <a:r>
              <a:rPr lang="fr-FR" b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2 + 3 * 5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39A395E-CD0F-4861-A35E-7A5C21FC224D}" type="slidenum">
              <a:rPr lang="fr-FR" smtClean="0"/>
              <a:pPr/>
              <a:t>44</a:t>
            </a:fld>
            <a:endParaRPr lang="fr-FR" smtClean="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71575"/>
          </a:xfrm>
        </p:spPr>
        <p:txBody>
          <a:bodyPr/>
          <a:lstStyle/>
          <a:p>
            <a:pPr eaLnBrk="1" hangingPunct="1"/>
            <a:r>
              <a:rPr lang="fr-FR" sz="32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les arbres d’analyse des expressions</a:t>
            </a:r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b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1 – 2 + 3</a:t>
            </a:r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		et 		 </a:t>
            </a:r>
            <a:r>
              <a:rPr lang="fr-FR" sz="3200" b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2 + 3 * 5 </a:t>
            </a:r>
            <a:endParaRPr lang="fr-FR" smtClean="0"/>
          </a:p>
        </p:txBody>
      </p:sp>
      <p:pic>
        <p:nvPicPr>
          <p:cNvPr id="4331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773238"/>
            <a:ext cx="3527425" cy="482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31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1773238"/>
            <a:ext cx="36004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BCC9DB2-9D95-43A8-ACCD-AF5E5831F8D5}" type="slidenum">
              <a:rPr lang="fr-FR" smtClean="0"/>
              <a:pPr/>
              <a:t>45</a:t>
            </a:fld>
            <a:endParaRPr lang="fr-FR" smtClean="0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17 :</a:t>
            </a:r>
            <a:r>
              <a:rPr lang="fr-FR" sz="4000" smtClean="0"/>
              <a:t> 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981075"/>
            <a:ext cx="8928100" cy="5543550"/>
          </a:xfrm>
        </p:spPr>
        <p:txBody>
          <a:bodyPr/>
          <a:lstStyle/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Soit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smtClean="0">
                <a:latin typeface="Times New Roman" pitchFamily="18" charset="0"/>
                <a:cs typeface="Times New Roman" pitchFamily="18" charset="0"/>
              </a:rPr>
              <a:t>= &lt;X, V, S, R&gt;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  où :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X = { if, then, else, a, b} 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V = { S } 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R   =  	{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	S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if b then S else S ,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	S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if b then S ,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	S  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  a   </a:t>
            </a:r>
          </a:p>
          <a:p>
            <a:pPr eaLnBrk="1" hangingPunct="1"/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				}</a:t>
            </a:r>
            <a:br>
              <a:rPr lang="en-GB" sz="2800" smtClean="0">
                <a:latin typeface="Times New Roman" pitchFamily="18" charset="0"/>
                <a:cs typeface="Times New Roman" pitchFamily="18" charset="0"/>
              </a:rPr>
            </a:br>
            <a:endParaRPr lang="en-GB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fr-FR" sz="2800" smtClean="0"/>
              <a:t>Donner 2 arbres de dérivations pour la phrase   </a:t>
            </a:r>
            <a:br>
              <a:rPr lang="fr-FR" sz="2800" smtClean="0"/>
            </a:br>
            <a:r>
              <a:rPr lang="fr-FR" sz="2800" smtClean="0"/>
              <a:t>	 </a:t>
            </a:r>
            <a:r>
              <a:rPr lang="fr-FR" sz="2800" smtClean="0">
                <a:solidFill>
                  <a:srgbClr val="FF0000"/>
                </a:solidFill>
              </a:rPr>
              <a:t>if b then if b then a </a:t>
            </a:r>
            <a:r>
              <a:rPr lang="fr-FR" sz="2800" u="sng" smtClean="0">
                <a:solidFill>
                  <a:srgbClr val="CC0000"/>
                </a:solidFill>
              </a:rPr>
              <a:t>else</a:t>
            </a:r>
            <a:r>
              <a:rPr lang="fr-FR" sz="2800" smtClean="0">
                <a:solidFill>
                  <a:srgbClr val="FF0000"/>
                </a:solidFill>
              </a:rPr>
              <a:t> a</a:t>
            </a:r>
            <a:endParaRPr lang="fr-F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u numéro de diapositive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DC15BA8-5826-4BA7-9777-7EA75AC5AC05}" type="slidenum">
              <a:rPr lang="fr-FR" smtClean="0"/>
              <a:pPr/>
              <a:t>46</a:t>
            </a:fld>
            <a:endParaRPr lang="fr-FR" smtClean="0"/>
          </a:p>
        </p:txBody>
      </p:sp>
      <p:pic>
        <p:nvPicPr>
          <p:cNvPr id="424964" name="Picture 4" descr="\begin{displaymath}&#10;\xygraph{&#10;[] *+[o]+[F]{S}&#10; (-[dll] *+=[o]+[F]{\scriptstyle\t...&#10; ...e\tt else}&#10; ,-[drrr] *+=[o]+[F]{S}&#10; (-[d] *+=[o]+[F]{a}&#10; )&#10; )&#10;}\end{displaymath}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179388" y="620713"/>
            <a:ext cx="424815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4965" name="Picture 5" descr="\begin{displaymath}&#10;\xygraph{&#10;[] *+[o]+[F]{S}&#10; (-[dll] *+=[o]+[F]{\scriptstyle\t...&#10; ...t else}&#10; ,-[drrr] *+=[o]+[F]{S}&#10; (-[d] *+=[o]+[F]{a}&#10; )&#10; )&#10; )&#10;}\end{displaymath}"/>
          <p:cNvPicPr>
            <a:picLocks noChangeAspect="1" noChangeArrowheads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3995738" y="2997200"/>
            <a:ext cx="5040312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6"/>
          <p:cNvSpPr txBox="1">
            <a:spLocks noChangeArrowheads="1"/>
          </p:cNvSpPr>
          <p:nvPr/>
        </p:nvSpPr>
        <p:spPr bwMode="auto">
          <a:xfrm>
            <a:off x="4284663" y="476250"/>
            <a:ext cx="4391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if b then if b then a </a:t>
            </a:r>
            <a:r>
              <a:rPr lang="fr-FR" u="sng">
                <a:solidFill>
                  <a:srgbClr val="CC0000"/>
                </a:solidFill>
              </a:rPr>
              <a:t>else</a:t>
            </a:r>
            <a:r>
              <a:rPr lang="fr-FR">
                <a:solidFill>
                  <a:srgbClr val="FF0000"/>
                </a:solidFill>
              </a:rPr>
              <a:t> a</a:t>
            </a:r>
          </a:p>
        </p:txBody>
      </p:sp>
      <p:sp>
        <p:nvSpPr>
          <p:cNvPr id="424967" name="Text Box 7"/>
          <p:cNvSpPr txBox="1">
            <a:spLocks noChangeArrowheads="1"/>
          </p:cNvSpPr>
          <p:nvPr/>
        </p:nvSpPr>
        <p:spPr bwMode="auto">
          <a:xfrm>
            <a:off x="0" y="4797425"/>
            <a:ext cx="47879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 problème vient du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else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qui peut être associé aux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then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On enlève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l'ambiguïté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décidant que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tout else est attaché au then le plus proche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4600724-5CEC-4568-9BC6-051638392207}" type="slidenum">
              <a:rPr lang="fr-FR" smtClean="0"/>
              <a:pPr/>
              <a:t>47</a:t>
            </a:fld>
            <a:endParaRPr lang="fr-FR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8893175" cy="60483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 grammaire devient alors: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G2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smtClean="0">
                <a:latin typeface="Times New Roman" pitchFamily="18" charset="0"/>
                <a:cs typeface="Times New Roman" pitchFamily="18" charset="0"/>
              </a:rPr>
              <a:t>= &lt;X, V, S, R&gt;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   où : 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X = { if, then, else, a, b} 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V = { S1, S2 } 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S =   S1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R   =  	{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S1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if b then S1,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S1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if b then S2  else S1 ,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S1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a,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S2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if b then S2 else S2 ,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S2 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a   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				}</a:t>
            </a:r>
            <a:br>
              <a:rPr lang="en-GB" sz="2400" smtClean="0">
                <a:latin typeface="Times New Roman" pitchFamily="18" charset="0"/>
                <a:cs typeface="Times New Roman" pitchFamily="18" charset="0"/>
              </a:rPr>
            </a:br>
            <a:endParaRPr lang="en-GB" sz="1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mtClean="0">
                <a:latin typeface="Times New Roman" pitchFamily="18" charset="0"/>
                <a:cs typeface="Times New Roman" pitchFamily="18" charset="0"/>
              </a:rPr>
              <a:t>Le problème de l'ambiguïté en général d'une grammaire est </a:t>
            </a:r>
            <a:r>
              <a:rPr lang="fr-FR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indécidable</a:t>
            </a:r>
            <a:r>
              <a:rPr lang="fr-FR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26C0CA-7B9E-4702-97F0-630308395CEB}" type="slidenum">
              <a:rPr lang="fr-FR" smtClean="0"/>
              <a:pPr/>
              <a:t>48</a:t>
            </a:fld>
            <a:endParaRPr lang="fr-FR" smtClean="0"/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686800" cy="595313"/>
          </a:xfrm>
        </p:spPr>
        <p:txBody>
          <a:bodyPr/>
          <a:lstStyle/>
          <a:p>
            <a:pPr marL="838200" indent="-838200" eaLnBrk="1" hangingPunct="1"/>
            <a:r>
              <a:rPr lang="fr-FR" sz="32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Analyse</a:t>
            </a:r>
            <a:r>
              <a:rPr lang="fr-FR" sz="32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052513"/>
            <a:ext cx="8856663" cy="4608512"/>
          </a:xfrm>
        </p:spPr>
        <p:txBody>
          <a:bodyPr/>
          <a:lstStyle/>
          <a:p>
            <a:pPr eaLnBrk="1" hangingPunct="1"/>
            <a:r>
              <a:rPr lang="fr-FR" sz="28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Analyseur: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un algorithme qui détermine si cette phrase satisfait la grammaire.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Pour classer les méthodes d'analyse, on utilise :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   - le critère </a:t>
            </a:r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sens de parcours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 de la suite analysée (de gauche à droite ou de droite à gauche) 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Dérivation gauche consiste à réécrire le symbole non-terminal le plus à gauche à chaque étape.</a:t>
            </a:r>
          </a:p>
          <a:p>
            <a:pPr eaLnBrk="1" hangingPunct="1"/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Dérivation droite consiste à réécrire le symbole non-terminal le plus à droite à chaque étape.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7BCF3EE-98BC-4F8F-BB21-EF29351F8BEC}" type="slidenum">
              <a:rPr lang="fr-FR" smtClean="0"/>
              <a:pPr/>
              <a:t>49</a:t>
            </a:fld>
            <a:endParaRPr lang="fr-FR" smtClean="0"/>
          </a:p>
        </p:txBody>
      </p:sp>
      <p:sp>
        <p:nvSpPr>
          <p:cNvPr id="52227" name="WordArt 6"/>
          <p:cNvSpPr>
            <a:spLocks noChangeArrowheads="1" noChangeShapeType="1" noTextEdit="1"/>
          </p:cNvSpPr>
          <p:nvPr/>
        </p:nvSpPr>
        <p:spPr bwMode="auto">
          <a:xfrm>
            <a:off x="1763713" y="1700213"/>
            <a:ext cx="5688012" cy="33845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  <a:p>
            <a:pPr algn="ctr"/>
            <a:r>
              <a:rPr lang="fr-FR" sz="3600" kern="10" spc="18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Chapitre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1690</TotalTime>
  <Words>1292</Words>
  <Application>Microsoft Office PowerPoint</Application>
  <PresentationFormat>Affichage à l'écran (4:3)</PresentationFormat>
  <Paragraphs>446</Paragraphs>
  <Slides>49</Slides>
  <Notes>49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5" baseType="lpstr">
      <vt:lpstr>Arial</vt:lpstr>
      <vt:lpstr>Wingdings</vt:lpstr>
      <vt:lpstr>Arial Black</vt:lpstr>
      <vt:lpstr>Times New Roman</vt:lpstr>
      <vt:lpstr>Symbol</vt:lpstr>
      <vt:lpstr>Pixel</vt:lpstr>
      <vt:lpstr>Diapositive 1</vt:lpstr>
      <vt:lpstr>SYSTÈMES DE RÉÉCRITURE</vt:lpstr>
      <vt:lpstr>Diapositive 3</vt:lpstr>
      <vt:lpstr>Diapositive 4</vt:lpstr>
      <vt:lpstr>Diapositive 5</vt:lpstr>
      <vt:lpstr>Diapositive 6</vt:lpstr>
      <vt:lpstr>Exemple 7: illustration à une petite "grammaire" du français. </vt:lpstr>
      <vt:lpstr>Diapositive 8</vt:lpstr>
      <vt:lpstr>Le système  est donc: </vt:lpstr>
      <vt:lpstr>Diapositive 10</vt:lpstr>
      <vt:lpstr>2.  LES GRAMMAIRES </vt:lpstr>
      <vt:lpstr>Exemple 8:</vt:lpstr>
      <vt:lpstr>Diapositive 13</vt:lpstr>
      <vt:lpstr>Diapositive 14</vt:lpstr>
      <vt:lpstr>Diapositive 15</vt:lpstr>
      <vt:lpstr>2.3. Le langage engendré par une  grammaire: 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2.4.  Types de grammaires</vt:lpstr>
      <vt:lpstr>Diapositive 30</vt:lpstr>
      <vt:lpstr>Diapositive 31</vt:lpstr>
      <vt:lpstr>Diapositive 32</vt:lpstr>
      <vt:lpstr>Arbre syntaxique 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2.6.  Ambiguïté </vt:lpstr>
      <vt:lpstr>Les règles sont : </vt:lpstr>
      <vt:lpstr>les arbres d’analyse des expressions   1 – 2 + 3    et    2 + 3 * 5 </vt:lpstr>
      <vt:lpstr>Exemple 17 : </vt:lpstr>
      <vt:lpstr>Diapositive 46</vt:lpstr>
      <vt:lpstr>Diapositive 47</vt:lpstr>
      <vt:lpstr>Analyse </vt:lpstr>
      <vt:lpstr>Diapositive 49</vt:lpstr>
    </vt:vector>
  </TitlesOfParts>
  <Company>ABBAS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ABBAS</dc:creator>
  <cp:lastModifiedBy>Mehemmel Abbas</cp:lastModifiedBy>
  <cp:revision>141</cp:revision>
  <dcterms:created xsi:type="dcterms:W3CDTF">2005-10-07T20:53:41Z</dcterms:created>
  <dcterms:modified xsi:type="dcterms:W3CDTF">2008-01-15T20:32:13Z</dcterms:modified>
</cp:coreProperties>
</file>