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28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7" r:id="rId12"/>
    <p:sldId id="266" r:id="rId13"/>
    <p:sldId id="269" r:id="rId14"/>
    <p:sldId id="270" r:id="rId15"/>
    <p:sldId id="271" r:id="rId16"/>
    <p:sldId id="272" r:id="rId17"/>
    <p:sldId id="273" r:id="rId18"/>
    <p:sldId id="280" r:id="rId19"/>
    <p:sldId id="281" r:id="rId20"/>
    <p:sldId id="282" r:id="rId21"/>
    <p:sldId id="274" r:id="rId22"/>
    <p:sldId id="275" r:id="rId23"/>
    <p:sldId id="276" r:id="rId24"/>
    <p:sldId id="277" r:id="rId25"/>
    <p:sldId id="278" r:id="rId26"/>
    <p:sldId id="279" r:id="rId2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66"/>
    <a:srgbClr val="4472C4"/>
    <a:srgbClr val="E9EBF5"/>
    <a:srgbClr val="CFD5EA"/>
    <a:srgbClr val="EAEFF7"/>
    <a:srgbClr val="D4D4D4"/>
    <a:srgbClr val="D2DEEF"/>
    <a:srgbClr val="00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C4B1156A-380E-4F78-BDF5-A606A8083BF9}" styleName="Medium Style 4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D7AC3CCA-C797-4891-BE02-D94E43425B78}" styleName="Medium Styl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544" autoAdjust="0"/>
    <p:restoredTop sz="94434" autoAdjust="0"/>
  </p:normalViewPr>
  <p:slideViewPr>
    <p:cSldViewPr snapToGrid="0">
      <p:cViewPr varScale="1">
        <p:scale>
          <a:sx n="70" d="100"/>
          <a:sy n="70" d="100"/>
        </p:scale>
        <p:origin x="67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ED24B35-BF3A-46C1-BEB8-33C5DF1C119C}" type="datetimeFigureOut">
              <a:rPr lang="fr-FR" smtClean="0"/>
              <a:t>14/03/2018</a:t>
            </a:fld>
            <a:endParaRPr lang="fr-F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A3BD6F4-AD9C-41B8-90E8-9DF24C602053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58854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3BD6F4-AD9C-41B8-90E8-9DF24C602053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430032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3BD6F4-AD9C-41B8-90E8-9DF24C602053}" type="slidenum">
              <a:rPr lang="fr-FR" smtClean="0"/>
              <a:t>21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31878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fr-F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fr-F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9BD02C-EF5C-440C-BFE3-A7BACB910375}" type="datetimeFigureOut">
              <a:rPr lang="fr-FR" smtClean="0"/>
              <a:t>14/03/2018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824C8-DDDD-4204-AA85-E017BCE7191F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49646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F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F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9BD02C-EF5C-440C-BFE3-A7BACB910375}" type="datetimeFigureOut">
              <a:rPr lang="fr-FR" smtClean="0"/>
              <a:t>14/03/2018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824C8-DDDD-4204-AA85-E017BCE7191F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51446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fr-F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9BD02C-EF5C-440C-BFE3-A7BACB910375}" type="datetimeFigureOut">
              <a:rPr lang="fr-FR" smtClean="0"/>
              <a:t>14/03/2018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824C8-DDDD-4204-AA85-E017BCE7191F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4554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F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F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FR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9BD02C-EF5C-440C-BFE3-A7BACB910375}" type="datetimeFigureOut">
              <a:rPr lang="fr-FR" smtClean="0"/>
              <a:t>14/03/2018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824C8-DDDD-4204-AA85-E017BCE7191F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45933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fr-F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F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FR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9BD02C-EF5C-440C-BFE3-A7BACB910375}" type="datetimeFigureOut">
              <a:rPr lang="fr-FR" smtClean="0"/>
              <a:t>14/03/2018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824C8-DDDD-4204-AA85-E017BCE7191F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90619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FR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9BD02C-EF5C-440C-BFE3-A7BACB910375}" type="datetimeFigureOut">
              <a:rPr lang="fr-FR" smtClean="0"/>
              <a:t>14/03/2018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824C8-DDDD-4204-AA85-E017BCE7191F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49346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9BD02C-EF5C-440C-BFE3-A7BACB910375}" type="datetimeFigureOut">
              <a:rPr lang="fr-FR" smtClean="0"/>
              <a:t>14/03/2018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824C8-DDDD-4204-AA85-E017BCE7191F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09227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fr-F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F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9BD02C-EF5C-440C-BFE3-A7BACB910375}" type="datetimeFigureOut">
              <a:rPr lang="fr-FR" smtClean="0"/>
              <a:t>14/03/2018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824C8-DDDD-4204-AA85-E017BCE7191F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13451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fr-F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9BD02C-EF5C-440C-BFE3-A7BACB910375}" type="datetimeFigureOut">
              <a:rPr lang="fr-FR" smtClean="0"/>
              <a:t>14/03/2018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824C8-DDDD-4204-AA85-E017BCE7191F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32796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F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F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9BD02C-EF5C-440C-BFE3-A7BACB910375}" type="datetimeFigureOut">
              <a:rPr lang="fr-FR" smtClean="0"/>
              <a:t>14/03/2018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824C8-DDDD-4204-AA85-E017BCE7191F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98329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fr-F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F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9BD02C-EF5C-440C-BFE3-A7BACB910375}" type="datetimeFigureOut">
              <a:rPr lang="fr-FR" smtClean="0"/>
              <a:t>14/03/2018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824C8-DDDD-4204-AA85-E017BCE7191F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36955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fr-F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F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9BD02C-EF5C-440C-BFE3-A7BACB910375}" type="datetimeFigureOut">
              <a:rPr lang="fr-FR" smtClean="0"/>
              <a:t>14/03/2018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D824C8-DDDD-4204-AA85-E017BCE7191F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32629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289774"/>
            <a:ext cx="12192000" cy="2337515"/>
          </a:xfrm>
        </p:spPr>
        <p:txBody>
          <a:bodyPr/>
          <a:lstStyle/>
          <a:p>
            <a:pPr algn="ctr"/>
            <a:r>
              <a:rPr lang="fr-F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anose="03050502040202030202" pitchFamily="66" charset="0"/>
              </a:rPr>
              <a:t> </a:t>
            </a:r>
            <a:endParaRPr lang="fr-F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risten ITC" panose="03050502040202030202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3103807"/>
            <a:ext cx="12192000" cy="3181083"/>
          </a:xfrm>
        </p:spPr>
        <p:txBody>
          <a:bodyPr>
            <a:normAutofit/>
          </a:bodyPr>
          <a:lstStyle/>
          <a:p>
            <a:r>
              <a:rPr lang="fr-FR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fr-FR" sz="32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Flowchart: Process 3"/>
          <p:cNvSpPr/>
          <p:nvPr/>
        </p:nvSpPr>
        <p:spPr>
          <a:xfrm>
            <a:off x="4587921" y="3397810"/>
            <a:ext cx="3016155" cy="2593075"/>
          </a:xfrm>
          <a:prstGeom prst="flowChartProcess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ATIG Azzeddine</a:t>
            </a:r>
          </a:p>
          <a:p>
            <a:pPr algn="ctr"/>
            <a:r>
              <a:rPr lang="fr-FR" sz="32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Biochimie L2</a:t>
            </a:r>
          </a:p>
          <a:p>
            <a:pPr algn="ctr"/>
            <a:r>
              <a:rPr lang="fr-FR" sz="32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Section F</a:t>
            </a:r>
          </a:p>
          <a:p>
            <a:pPr algn="ctr"/>
            <a:r>
              <a:rPr lang="fr-FR" sz="32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2017 - 2018</a:t>
            </a:r>
          </a:p>
        </p:txBody>
      </p:sp>
      <p:sp>
        <p:nvSpPr>
          <p:cNvPr id="5" name="Flowchart: Process 4"/>
          <p:cNvSpPr/>
          <p:nvPr/>
        </p:nvSpPr>
        <p:spPr>
          <a:xfrm>
            <a:off x="2725002" y="1160060"/>
            <a:ext cx="6741994" cy="1467229"/>
          </a:xfrm>
          <a:prstGeom prst="flowChartProcess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reflection blurRad="6350" stA="50000" endA="300" endPos="55500" dist="50800" dir="5400000" sy="-100000" algn="bl" rotWithShape="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8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anose="03050502040202030202" pitchFamily="66" charset="0"/>
              </a:rPr>
              <a:t>Immunologie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500306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FR" b="1" u="sng" dirty="0" smtClean="0"/>
              <a:t>Organes et cellules immunitaires</a:t>
            </a:r>
            <a:endParaRPr lang="fr-FR" b="1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0320" y="2336873"/>
            <a:ext cx="11090969" cy="3599316"/>
          </a:xfrm>
        </p:spPr>
        <p:txBody>
          <a:bodyPr/>
          <a:lstStyle/>
          <a:p>
            <a:pPr marL="0" indent="0">
              <a:buNone/>
            </a:pPr>
            <a:r>
              <a:rPr lang="fr-FR" b="1" i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fr-FR" b="1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Définition de système immunitaire</a:t>
            </a:r>
            <a:endParaRPr lang="fr-FR" b="1" i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fr-FR" dirty="0" smtClean="0"/>
              <a:t>C’est l’ensemble du comportement biologique </a:t>
            </a:r>
            <a:r>
              <a:rPr lang="fr-FR" b="1" i="1" dirty="0" smtClean="0"/>
              <a:t>(organes, cellules, molécules membranaire ou soluble) </a:t>
            </a:r>
            <a:r>
              <a:rPr lang="fr-FR" dirty="0" smtClean="0"/>
              <a:t>qui interagisse en complémentarité a fin de défendre l’organisme contre les agissions externe.</a:t>
            </a:r>
          </a:p>
          <a:p>
            <a:r>
              <a:rPr lang="fr-FR" dirty="0" smtClean="0"/>
              <a:t>Cette interaction a but de : </a:t>
            </a:r>
          </a:p>
          <a:p>
            <a:pPr marL="0" indent="0">
              <a:buNone/>
            </a:pPr>
            <a:r>
              <a:rPr lang="fr-FR" dirty="0"/>
              <a:t> </a:t>
            </a:r>
            <a:r>
              <a:rPr lang="fr-FR" dirty="0" smtClean="0"/>
              <a:t>     </a:t>
            </a:r>
            <a:r>
              <a:rPr lang="fr-F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*</a:t>
            </a:r>
            <a:r>
              <a:rPr lang="fr-FR" dirty="0" smtClean="0"/>
              <a:t> Reconnaître le non soi </a:t>
            </a:r>
          </a:p>
          <a:p>
            <a:pPr marL="0" indent="0">
              <a:buNone/>
            </a:pPr>
            <a:r>
              <a:rPr lang="fr-FR" dirty="0"/>
              <a:t> </a:t>
            </a:r>
            <a:r>
              <a:rPr lang="fr-FR" dirty="0" smtClean="0"/>
              <a:t>     </a:t>
            </a:r>
            <a:r>
              <a:rPr lang="fr-F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*</a:t>
            </a:r>
            <a:r>
              <a:rPr lang="fr-FR" dirty="0" smtClean="0"/>
              <a:t> Détruire le non soi</a:t>
            </a:r>
          </a:p>
          <a:p>
            <a:pPr marL="0" indent="0">
              <a:buNone/>
            </a:pPr>
            <a:endParaRPr lang="fr-FR" b="1" i="1" dirty="0"/>
          </a:p>
        </p:txBody>
      </p:sp>
    </p:spTree>
    <p:extLst>
      <p:ext uri="{BB962C8B-B14F-4D97-AF65-F5344CB8AC3E}">
        <p14:creationId xmlns:p14="http://schemas.microsoft.com/office/powerpoint/2010/main" val="39321373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Reconnaître le non soi</a:t>
            </a:r>
            <a:endParaRPr lang="fr-FR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3487" y="1825625"/>
            <a:ext cx="11436440" cy="4351338"/>
          </a:xfrm>
        </p:spPr>
        <p:txBody>
          <a:bodyPr>
            <a:normAutofit/>
          </a:bodyPr>
          <a:lstStyle/>
          <a:p>
            <a:r>
              <a:rPr lang="fr-FR" dirty="0" smtClean="0">
                <a:solidFill>
                  <a:srgbClr val="FF0000"/>
                </a:solidFill>
              </a:rPr>
              <a:t>1</a:t>
            </a:r>
            <a:r>
              <a:rPr lang="fr-FR" baseline="30000" dirty="0" smtClean="0">
                <a:solidFill>
                  <a:srgbClr val="FF0000"/>
                </a:solidFill>
              </a:rPr>
              <a:t>er</a:t>
            </a:r>
            <a:r>
              <a:rPr lang="fr-FR" dirty="0" smtClean="0">
                <a:solidFill>
                  <a:srgbClr val="FF0000"/>
                </a:solidFill>
              </a:rPr>
              <a:t> contact </a:t>
            </a:r>
            <a:r>
              <a:rPr lang="fr-FR" dirty="0" smtClean="0"/>
              <a:t>récepteurs </a:t>
            </a:r>
            <a:r>
              <a:rPr lang="fr-FR" u="sng" dirty="0" smtClean="0"/>
              <a:t>non spécifique </a:t>
            </a:r>
            <a:r>
              <a:rPr lang="fr-FR" dirty="0" smtClean="0"/>
              <a:t>situés sur les macrophages (PRR)</a:t>
            </a:r>
            <a:endParaRPr lang="fr-FR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fr-FR" sz="2000" dirty="0" smtClean="0"/>
              <a:t>(peut aussi avoir dans les cellules dendritiques et les autres cellules de l’immunité) </a:t>
            </a:r>
            <a:r>
              <a:rPr lang="fr-FR" dirty="0" smtClean="0"/>
              <a:t>avec le PAMP</a:t>
            </a:r>
            <a:endParaRPr lang="fr-FR" sz="2000" dirty="0" smtClean="0"/>
          </a:p>
          <a:p>
            <a:pPr marL="0" indent="0">
              <a:buNone/>
            </a:pPr>
            <a:r>
              <a:rPr lang="fr-FR" sz="2000" dirty="0" smtClean="0"/>
              <a:t>                                                                                     </a:t>
            </a:r>
            <a:endParaRPr lang="fr-FR" sz="2000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marL="0" indent="0">
              <a:buNone/>
            </a:pPr>
            <a:r>
              <a:rPr lang="fr-FR" sz="2000" dirty="0" smtClean="0"/>
              <a:t>     Peptidoglycanes (Gram+) </a:t>
            </a:r>
            <a:r>
              <a:rPr lang="fr-FR" sz="2000" dirty="0"/>
              <a:t> </a:t>
            </a:r>
            <a:r>
              <a:rPr lang="fr-FR" sz="2000" dirty="0" smtClean="0"/>
              <a:t>                                                                                     ARN m </a:t>
            </a:r>
          </a:p>
          <a:p>
            <a:endParaRPr lang="fr-FR" sz="2000" dirty="0" smtClean="0"/>
          </a:p>
          <a:p>
            <a:pPr marL="0" indent="0">
              <a:buNone/>
            </a:pPr>
            <a:r>
              <a:rPr lang="fr-FR" sz="2000" dirty="0" smtClean="0"/>
              <a:t>                                                                     Lipopolysaccharide (Gram-)</a:t>
            </a:r>
          </a:p>
          <a:p>
            <a:endParaRPr lang="fr-FR" sz="2000" dirty="0"/>
          </a:p>
          <a:p>
            <a:pPr marL="0" indent="0">
              <a:buNone/>
            </a:pPr>
            <a:endParaRPr lang="fr-FR" sz="2000" dirty="0"/>
          </a:p>
          <a:p>
            <a:pPr marL="0" indent="0">
              <a:buNone/>
            </a:pPr>
            <a:endParaRPr lang="fr-FR" sz="2000" b="1" dirty="0" smtClean="0"/>
          </a:p>
          <a:p>
            <a:pPr marL="0" indent="0">
              <a:buNone/>
            </a:pPr>
            <a:r>
              <a:rPr lang="fr-FR" sz="2000" b="1" dirty="0"/>
              <a:t> </a:t>
            </a:r>
            <a:r>
              <a:rPr lang="fr-FR" sz="2000" b="1" dirty="0" smtClean="0"/>
              <a:t>                   Bactéries                                                                                                     Virus</a:t>
            </a:r>
            <a:endParaRPr lang="fr-FR" sz="2000" b="1" dirty="0"/>
          </a:p>
        </p:txBody>
      </p:sp>
      <p:sp>
        <p:nvSpPr>
          <p:cNvPr id="19" name="Left-Right-Up Arrow 18"/>
          <p:cNvSpPr/>
          <p:nvPr/>
        </p:nvSpPr>
        <p:spPr>
          <a:xfrm rot="10800000">
            <a:off x="3567449" y="2983864"/>
            <a:ext cx="4211391" cy="1017430"/>
          </a:xfrm>
          <a:prstGeom prst="leftRightUpArrow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1" name="Left Brace 20"/>
          <p:cNvSpPr/>
          <p:nvPr/>
        </p:nvSpPr>
        <p:spPr>
          <a:xfrm rot="18005222">
            <a:off x="1735952" y="2292615"/>
            <a:ext cx="1625358" cy="4949288"/>
          </a:xfrm>
          <a:prstGeom prst="leftBrac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cxnSp>
        <p:nvCxnSpPr>
          <p:cNvPr id="23" name="Straight Arrow Connector 22"/>
          <p:cNvCxnSpPr/>
          <p:nvPr/>
        </p:nvCxnSpPr>
        <p:spPr>
          <a:xfrm>
            <a:off x="8571371" y="3530532"/>
            <a:ext cx="12879" cy="1942306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5199797" y="3023559"/>
            <a:ext cx="285238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 smtClean="0"/>
              <a:t>PAMPS</a:t>
            </a:r>
            <a:endParaRPr lang="fr-FR" b="1" dirty="0"/>
          </a:p>
        </p:txBody>
      </p:sp>
    </p:spTree>
    <p:extLst>
      <p:ext uri="{BB962C8B-B14F-4D97-AF65-F5344CB8AC3E}">
        <p14:creationId xmlns:p14="http://schemas.microsoft.com/office/powerpoint/2010/main" val="14281260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Reconnaître </a:t>
            </a:r>
            <a:r>
              <a:rPr lang="fr-FR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 non soi</a:t>
            </a:r>
            <a:endParaRPr lang="fr-F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0608" y="1825624"/>
            <a:ext cx="11475078" cy="4922905"/>
          </a:xfrm>
        </p:spPr>
        <p:txBody>
          <a:bodyPr>
            <a:normAutofit/>
          </a:bodyPr>
          <a:lstStyle/>
          <a:p>
            <a:r>
              <a:rPr lang="fr-FR" dirty="0" smtClean="0">
                <a:solidFill>
                  <a:srgbClr val="FF0000"/>
                </a:solidFill>
              </a:rPr>
              <a:t> n</a:t>
            </a:r>
            <a:r>
              <a:rPr lang="fr-FR" baseline="30000" dirty="0" smtClean="0">
                <a:solidFill>
                  <a:srgbClr val="FF0000"/>
                </a:solidFill>
              </a:rPr>
              <a:t>ème</a:t>
            </a:r>
            <a:r>
              <a:rPr lang="fr-FR" dirty="0" smtClean="0">
                <a:solidFill>
                  <a:srgbClr val="FF0000"/>
                </a:solidFill>
              </a:rPr>
              <a:t> contact </a:t>
            </a:r>
            <a:r>
              <a:rPr lang="fr-FR" u="sng" dirty="0" smtClean="0"/>
              <a:t>spécifique</a:t>
            </a:r>
          </a:p>
          <a:p>
            <a:endParaRPr lang="fr-FR" u="sng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fr-FR" dirty="0" smtClean="0"/>
              <a:t>Molécules membranaires                                                           Molécules solubles</a:t>
            </a:r>
          </a:p>
          <a:p>
            <a:pPr marL="0" indent="0">
              <a:buNone/>
            </a:pPr>
            <a:endParaRPr lang="fr-FR" dirty="0"/>
          </a:p>
          <a:p>
            <a:pPr marL="0" indent="0">
              <a:buNone/>
            </a:pPr>
            <a:endParaRPr lang="fr-FR" dirty="0" smtClean="0"/>
          </a:p>
          <a:p>
            <a:pPr marL="0" indent="0">
              <a:buNone/>
            </a:pPr>
            <a:r>
              <a:rPr lang="fr-FR" dirty="0" smtClean="0"/>
              <a:t>                                                          </a:t>
            </a:r>
            <a:endParaRPr lang="fr-FR" dirty="0"/>
          </a:p>
          <a:p>
            <a:pPr marL="0" indent="0">
              <a:buNone/>
            </a:pPr>
            <a:r>
              <a:rPr lang="fr-FR" dirty="0" smtClean="0"/>
              <a:t>                                                           CMH I</a:t>
            </a:r>
          </a:p>
          <a:p>
            <a:pPr marL="0" indent="0">
              <a:buNone/>
            </a:pPr>
            <a:r>
              <a:rPr lang="fr-FR" dirty="0"/>
              <a:t>T</a:t>
            </a:r>
            <a:r>
              <a:rPr lang="fr-FR" dirty="0" smtClean="0"/>
              <a:t>CR (LT)       </a:t>
            </a:r>
            <a:r>
              <a:rPr lang="fr-FR" dirty="0"/>
              <a:t>B</a:t>
            </a:r>
            <a:r>
              <a:rPr lang="fr-FR" dirty="0" smtClean="0"/>
              <a:t>CR (LB)                                                                              Anticorps</a:t>
            </a:r>
          </a:p>
          <a:p>
            <a:pPr marL="0" indent="0">
              <a:buNone/>
            </a:pPr>
            <a:r>
              <a:rPr lang="fr-FR" dirty="0"/>
              <a:t> </a:t>
            </a:r>
            <a:r>
              <a:rPr lang="fr-FR" dirty="0" smtClean="0"/>
              <a:t>                                                          CMH II                                    </a:t>
            </a:r>
            <a:endParaRPr lang="fr-FR" dirty="0"/>
          </a:p>
        </p:txBody>
      </p:sp>
      <p:sp>
        <p:nvSpPr>
          <p:cNvPr id="10" name="Left-Right Arrow 9"/>
          <p:cNvSpPr/>
          <p:nvPr/>
        </p:nvSpPr>
        <p:spPr>
          <a:xfrm>
            <a:off x="4280078" y="2820475"/>
            <a:ext cx="4438918" cy="631064"/>
          </a:xfrm>
          <a:prstGeom prst="leftRightArrow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cxnSp>
        <p:nvCxnSpPr>
          <p:cNvPr id="19" name="Elbow Connector 18"/>
          <p:cNvCxnSpPr/>
          <p:nvPr/>
        </p:nvCxnSpPr>
        <p:spPr>
          <a:xfrm rot="5400000">
            <a:off x="741609" y="3548133"/>
            <a:ext cx="1983346" cy="1790163"/>
          </a:xfrm>
          <a:prstGeom prst="bentConnector3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/>
          <p:nvPr/>
        </p:nvCxnSpPr>
        <p:spPr>
          <a:xfrm>
            <a:off x="2628364" y="4443214"/>
            <a:ext cx="0" cy="991674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9" name="Elbow Connector 28"/>
          <p:cNvCxnSpPr/>
          <p:nvPr/>
        </p:nvCxnSpPr>
        <p:spPr>
          <a:xfrm flipV="1">
            <a:off x="3773510" y="5131751"/>
            <a:ext cx="1390919" cy="489399"/>
          </a:xfrm>
          <a:prstGeom prst="bentConnector3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1" name="Elbow Connector 30"/>
          <p:cNvCxnSpPr/>
          <p:nvPr/>
        </p:nvCxnSpPr>
        <p:spPr>
          <a:xfrm>
            <a:off x="3773510" y="5621150"/>
            <a:ext cx="1390919" cy="502276"/>
          </a:xfrm>
          <a:prstGeom prst="bentConnector3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0" name="Straight Arrow Connector 39"/>
          <p:cNvCxnSpPr/>
          <p:nvPr/>
        </p:nvCxnSpPr>
        <p:spPr>
          <a:xfrm flipH="1">
            <a:off x="3412901" y="5628067"/>
            <a:ext cx="360609" cy="1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3" name="Straight Arrow Connector 42"/>
          <p:cNvCxnSpPr/>
          <p:nvPr/>
        </p:nvCxnSpPr>
        <p:spPr>
          <a:xfrm>
            <a:off x="10370710" y="3451539"/>
            <a:ext cx="3757" cy="1983349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103056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</a:t>
            </a:r>
            <a:r>
              <a:rPr lang="fr-FR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étruire </a:t>
            </a:r>
            <a:r>
              <a:rPr lang="fr-FR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 non soi</a:t>
            </a:r>
            <a:endParaRPr lang="fr-F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6366" y="1825625"/>
            <a:ext cx="11436440" cy="4351338"/>
          </a:xfrm>
        </p:spPr>
        <p:txBody>
          <a:bodyPr>
            <a:normAutofit lnSpcReduction="10000"/>
          </a:bodyPr>
          <a:lstStyle/>
          <a:p>
            <a:r>
              <a:rPr lang="fr-FR" u="sng" dirty="0" smtClean="0">
                <a:solidFill>
                  <a:srgbClr val="FF0000"/>
                </a:solidFill>
              </a:rPr>
              <a:t>Non spécifique :</a:t>
            </a:r>
            <a:r>
              <a:rPr lang="fr-FR" dirty="0"/>
              <a:t> </a:t>
            </a:r>
            <a:r>
              <a:rPr lang="fr-FR" dirty="0" smtClean="0"/>
              <a:t>Monocytes </a:t>
            </a:r>
            <a:r>
              <a:rPr lang="fr-FR" dirty="0" smtClean="0">
                <a:sym typeface="Wingdings" panose="05000000000000000000" pitchFamily="2" charset="2"/>
              </a:rPr>
              <a:t> </a:t>
            </a:r>
            <a:r>
              <a:rPr lang="fr-FR" dirty="0" smtClean="0"/>
              <a:t>Macrophages</a:t>
            </a:r>
          </a:p>
          <a:p>
            <a:pPr marL="0" indent="0">
              <a:buNone/>
            </a:pPr>
            <a:r>
              <a:rPr lang="fr-FR" dirty="0" smtClean="0"/>
              <a:t>                                 PN </a:t>
            </a:r>
            <a:r>
              <a:rPr lang="fr-FR" dirty="0"/>
              <a:t>(polynucléaire neutrophiles</a:t>
            </a:r>
            <a:r>
              <a:rPr lang="fr-FR" dirty="0" smtClean="0"/>
              <a:t>)</a:t>
            </a:r>
          </a:p>
          <a:p>
            <a:pPr marL="0" indent="0">
              <a:buNone/>
            </a:pPr>
            <a:r>
              <a:rPr lang="fr-FR" dirty="0"/>
              <a:t> </a:t>
            </a:r>
            <a:r>
              <a:rPr lang="fr-FR" dirty="0" smtClean="0"/>
              <a:t>                                Mastocytes</a:t>
            </a:r>
          </a:p>
          <a:p>
            <a:pPr marL="0" indent="0">
              <a:buNone/>
            </a:pPr>
            <a:r>
              <a:rPr lang="fr-FR" dirty="0">
                <a:solidFill>
                  <a:srgbClr val="FF0000"/>
                </a:solidFill>
              </a:rPr>
              <a:t> </a:t>
            </a:r>
            <a:r>
              <a:rPr lang="fr-FR" dirty="0" smtClean="0">
                <a:solidFill>
                  <a:srgbClr val="FF0000"/>
                </a:solidFill>
              </a:rPr>
              <a:t>                                </a:t>
            </a:r>
            <a:r>
              <a:rPr lang="fr-FR" dirty="0" err="1" smtClean="0"/>
              <a:t>Nk</a:t>
            </a:r>
            <a:endParaRPr lang="fr-FR" dirty="0" smtClean="0"/>
          </a:p>
          <a:p>
            <a:endParaRPr lang="fr-FR" dirty="0" smtClean="0">
              <a:solidFill>
                <a:srgbClr val="FF0000"/>
              </a:solidFill>
            </a:endParaRPr>
          </a:p>
          <a:p>
            <a:r>
              <a:rPr lang="fr-FR" u="sng" dirty="0" smtClean="0">
                <a:solidFill>
                  <a:srgbClr val="FF0000"/>
                </a:solidFill>
              </a:rPr>
              <a:t>Spécifique :</a:t>
            </a:r>
            <a:r>
              <a:rPr lang="fr-FR" dirty="0" smtClean="0">
                <a:solidFill>
                  <a:srgbClr val="FF0000"/>
                </a:solidFill>
              </a:rPr>
              <a:t> </a:t>
            </a:r>
            <a:r>
              <a:rPr lang="fr-FR" dirty="0" smtClean="0"/>
              <a:t>Antigènes extracellulaire </a:t>
            </a:r>
            <a:r>
              <a:rPr lang="fr-FR" dirty="0" smtClean="0">
                <a:sym typeface="Wingdings" panose="05000000000000000000" pitchFamily="2" charset="2"/>
              </a:rPr>
              <a:t> Anticorps</a:t>
            </a:r>
          </a:p>
          <a:p>
            <a:pPr marL="0" indent="0">
              <a:buNone/>
            </a:pPr>
            <a:r>
              <a:rPr lang="fr-FR" dirty="0">
                <a:solidFill>
                  <a:srgbClr val="FF0000"/>
                </a:solidFill>
                <a:sym typeface="Wingdings" panose="05000000000000000000" pitchFamily="2" charset="2"/>
              </a:rPr>
              <a:t> </a:t>
            </a:r>
            <a:r>
              <a:rPr lang="fr-FR" dirty="0" smtClean="0">
                <a:solidFill>
                  <a:srgbClr val="FF0000"/>
                </a:solidFill>
                <a:sym typeface="Wingdings" panose="05000000000000000000" pitchFamily="2" charset="2"/>
              </a:rPr>
              <a:t>                        </a:t>
            </a:r>
            <a:r>
              <a:rPr lang="fr-FR" dirty="0" smtClean="0">
                <a:sym typeface="Wingdings" panose="05000000000000000000" pitchFamily="2" charset="2"/>
              </a:rPr>
              <a:t>Antigènes intracellulaire  LTC , NK</a:t>
            </a:r>
          </a:p>
          <a:p>
            <a:pPr marL="0" indent="0">
              <a:buNone/>
            </a:pPr>
            <a:r>
              <a:rPr lang="fr-FR" dirty="0">
                <a:solidFill>
                  <a:srgbClr val="FF0000"/>
                </a:solidFill>
                <a:sym typeface="Wingdings" panose="05000000000000000000" pitchFamily="2" charset="2"/>
              </a:rPr>
              <a:t> </a:t>
            </a:r>
            <a:endParaRPr lang="fr-FR" dirty="0" smtClean="0">
              <a:solidFill>
                <a:srgbClr val="FF0000"/>
              </a:solidFill>
              <a:sym typeface="Wingdings" panose="05000000000000000000" pitchFamily="2" charset="2"/>
            </a:endParaRPr>
          </a:p>
          <a:p>
            <a:pPr marL="0" indent="0">
              <a:buNone/>
            </a:pPr>
            <a:r>
              <a:rPr lang="fr-FR" b="1" dirty="0" smtClean="0">
                <a:ln w="12700">
                  <a:solidFill>
                    <a:srgbClr val="FF0000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sym typeface="Wingdings" panose="05000000000000000000" pitchFamily="2" charset="2"/>
              </a:rPr>
              <a:t>Remarque: </a:t>
            </a:r>
            <a:r>
              <a:rPr lang="fr-FR" dirty="0" smtClean="0">
                <a:sym typeface="Wingdings" panose="05000000000000000000" pitchFamily="2" charset="2"/>
              </a:rPr>
              <a:t>Les Nk entre dans la destruction spécifique et non spécifique</a:t>
            </a:r>
            <a:endParaRPr lang="fr-FR" dirty="0" smtClean="0"/>
          </a:p>
          <a:p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7" name="Right Brace 6"/>
          <p:cNvSpPr/>
          <p:nvPr/>
        </p:nvSpPr>
        <p:spPr>
          <a:xfrm>
            <a:off x="8615967" y="1825624"/>
            <a:ext cx="476518" cy="1071493"/>
          </a:xfrm>
          <a:prstGeom prst="rightBrac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TextBox 7"/>
          <p:cNvSpPr txBox="1"/>
          <p:nvPr/>
        </p:nvSpPr>
        <p:spPr>
          <a:xfrm>
            <a:off x="8615967" y="2099760"/>
            <a:ext cx="251761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dirty="0" smtClean="0"/>
              <a:t>      Phagocytose</a:t>
            </a:r>
            <a:endParaRPr lang="fr-FR" sz="2800" dirty="0"/>
          </a:p>
        </p:txBody>
      </p:sp>
      <p:sp>
        <p:nvSpPr>
          <p:cNvPr id="9" name="Frame 8"/>
          <p:cNvSpPr/>
          <p:nvPr/>
        </p:nvSpPr>
        <p:spPr>
          <a:xfrm>
            <a:off x="386366" y="5531188"/>
            <a:ext cx="10599313" cy="501121"/>
          </a:xfrm>
          <a:prstGeom prst="fram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52097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Organes lymphatiques</a:t>
            </a:r>
            <a:endParaRPr lang="fr-F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8941" y="1825624"/>
            <a:ext cx="11973060" cy="5032376"/>
          </a:xfrm>
        </p:spPr>
        <p:txBody>
          <a:bodyPr>
            <a:normAutofit fontScale="85000" lnSpcReduction="20000"/>
          </a:bodyPr>
          <a:lstStyle/>
          <a:p>
            <a:r>
              <a:rPr lang="fr-FR" dirty="0" smtClean="0">
                <a:solidFill>
                  <a:srgbClr val="FF0000"/>
                </a:solidFill>
              </a:rPr>
              <a:t>Organes primaires (centraux) : </a:t>
            </a:r>
            <a:r>
              <a:rPr lang="fr-FR" dirty="0" smtClean="0"/>
              <a:t>Production et maturation des cellules immunitaires</a:t>
            </a:r>
          </a:p>
          <a:p>
            <a:pPr marL="0" indent="0">
              <a:buNone/>
            </a:pPr>
            <a:endParaRPr lang="fr-FR" dirty="0" smtClean="0"/>
          </a:p>
          <a:p>
            <a:pPr marL="0" indent="0">
              <a:buNone/>
            </a:pPr>
            <a:r>
              <a:rPr lang="fr-FR" dirty="0" smtClean="0">
                <a:solidFill>
                  <a:srgbClr val="0070C0"/>
                </a:solidFill>
              </a:rPr>
              <a:t>I) Moelle </a:t>
            </a:r>
            <a:r>
              <a:rPr lang="fr-FR" dirty="0">
                <a:solidFill>
                  <a:srgbClr val="0070C0"/>
                </a:solidFill>
              </a:rPr>
              <a:t>osseuse </a:t>
            </a:r>
            <a:r>
              <a:rPr lang="fr-FR" dirty="0" smtClean="0">
                <a:solidFill>
                  <a:srgbClr val="0070C0"/>
                </a:solidFill>
              </a:rPr>
              <a:t>: </a:t>
            </a:r>
            <a:r>
              <a:rPr lang="fr-FR" dirty="0" smtClean="0"/>
              <a:t>Tissu spongieux, occupe la cavité centrale des os plats</a:t>
            </a:r>
            <a:endParaRPr lang="fr-FR" dirty="0" smtClean="0">
              <a:solidFill>
                <a:srgbClr val="0070C0"/>
              </a:solidFill>
            </a:endParaRPr>
          </a:p>
          <a:p>
            <a:pPr marL="0" indent="0">
              <a:buNone/>
            </a:pPr>
            <a:r>
              <a:rPr lang="fr-FR" dirty="0" smtClean="0"/>
              <a:t>- Lieu de l’</a:t>
            </a:r>
            <a:r>
              <a:rPr lang="fr-FR" dirty="0" err="1" smtClean="0"/>
              <a:t>hématopoièse</a:t>
            </a:r>
            <a:r>
              <a:rPr lang="fr-FR" dirty="0" smtClean="0"/>
              <a:t> </a:t>
            </a:r>
            <a:r>
              <a:rPr lang="fr-FR" dirty="0" smtClean="0">
                <a:solidFill>
                  <a:srgbClr val="0070C0"/>
                </a:solidFill>
              </a:rPr>
              <a:t> </a:t>
            </a:r>
          </a:p>
          <a:p>
            <a:pPr marL="0" indent="0">
              <a:buNone/>
            </a:pPr>
            <a:r>
              <a:rPr lang="fr-FR" dirty="0" smtClean="0"/>
              <a:t>- Site de différenciation des LB et maturation de toute les cellules immunitaires sauf les LT</a:t>
            </a:r>
          </a:p>
          <a:p>
            <a:pPr marL="0" indent="0">
              <a:buNone/>
            </a:pPr>
            <a:r>
              <a:rPr lang="fr-FR" dirty="0" smtClean="0"/>
              <a:t>- Cellules </a:t>
            </a:r>
            <a:r>
              <a:rPr lang="fr-FR" dirty="0"/>
              <a:t>souches </a:t>
            </a:r>
            <a:r>
              <a:rPr lang="fr-FR" dirty="0" smtClean="0"/>
              <a:t>hématopoïétique pluripotentes totipotentes </a:t>
            </a:r>
            <a:r>
              <a:rPr lang="fr-FR" dirty="0" smtClean="0">
                <a:sym typeface="Wingdings" panose="05000000000000000000" pitchFamily="2" charset="2"/>
              </a:rPr>
              <a:t> cellules de l’immunité innée et de l’immunité adaptative</a:t>
            </a:r>
          </a:p>
          <a:p>
            <a:pPr marL="0" indent="0">
              <a:buNone/>
            </a:pPr>
            <a:endParaRPr lang="fr-FR" dirty="0" smtClean="0"/>
          </a:p>
          <a:p>
            <a:pPr marL="0" indent="0">
              <a:buNone/>
            </a:pPr>
            <a:endParaRPr lang="fr-FR" dirty="0" smtClean="0"/>
          </a:p>
          <a:p>
            <a:pPr marL="0" indent="0">
              <a:buNone/>
            </a:pPr>
            <a:r>
              <a:rPr lang="fr-FR" dirty="0"/>
              <a:t>L’origine des cellules immunitaires : </a:t>
            </a:r>
          </a:p>
          <a:p>
            <a:pPr marL="0" indent="0">
              <a:buNone/>
            </a:pPr>
            <a:r>
              <a:rPr lang="fr-FR" dirty="0"/>
              <a:t>Avant la naissance </a:t>
            </a:r>
            <a:r>
              <a:rPr lang="fr-F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</a:t>
            </a:r>
            <a:r>
              <a:rPr lang="fr-F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dirty="0"/>
              <a:t>le foie</a:t>
            </a:r>
          </a:p>
          <a:p>
            <a:pPr marL="0" indent="0">
              <a:buNone/>
            </a:pPr>
            <a:r>
              <a:rPr lang="fr-FR" dirty="0"/>
              <a:t>Après la naissance </a:t>
            </a:r>
            <a:r>
              <a:rPr lang="fr-FR" b="1" dirty="0">
                <a:sym typeface="Wingdings" panose="05000000000000000000" pitchFamily="2" charset="2"/>
              </a:rPr>
              <a:t></a:t>
            </a:r>
            <a:r>
              <a:rPr lang="fr-FR" dirty="0"/>
              <a:t> moelle osseuse</a:t>
            </a:r>
          </a:p>
          <a:p>
            <a:pPr marL="0" indent="0">
              <a:buNone/>
            </a:pPr>
            <a:r>
              <a:rPr lang="fr-FR" dirty="0"/>
              <a:t>                                                                     </a:t>
            </a:r>
          </a:p>
          <a:p>
            <a:pPr marL="0" indent="0">
              <a:buNone/>
            </a:pPr>
            <a:endParaRPr lang="fr-FR" dirty="0" smtClean="0">
              <a:solidFill>
                <a:srgbClr val="0070C0"/>
              </a:solidFill>
            </a:endParaRPr>
          </a:p>
          <a:p>
            <a:endParaRPr lang="fr-FR" dirty="0" smtClean="0">
              <a:solidFill>
                <a:srgbClr val="FF0000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18941" y="4984124"/>
            <a:ext cx="5151549" cy="136516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79027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 </a:t>
            </a:r>
            <a:endParaRPr lang="fr-F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2552" y="0"/>
            <a:ext cx="11706896" cy="6722772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endParaRPr lang="fr-FR" dirty="0" smtClean="0"/>
          </a:p>
          <a:p>
            <a:pPr marL="0" indent="0">
              <a:buNone/>
            </a:pPr>
            <a:r>
              <a:rPr lang="fr-FR" b="1" i="1" u="sng" dirty="0" smtClean="0"/>
              <a:t>Production:</a:t>
            </a:r>
            <a:endParaRPr lang="fr-FR" b="1" i="1" u="sng" dirty="0"/>
          </a:p>
          <a:p>
            <a:pPr marL="0" indent="0">
              <a:buNone/>
            </a:pPr>
            <a:endParaRPr lang="fr-FR" dirty="0" smtClean="0"/>
          </a:p>
          <a:p>
            <a:pPr marL="0" indent="0">
              <a:buNone/>
            </a:pPr>
            <a:endParaRPr lang="fr-FR" dirty="0" smtClean="0"/>
          </a:p>
          <a:p>
            <a:pPr marL="0" indent="0">
              <a:buNone/>
            </a:pPr>
            <a:r>
              <a:rPr lang="fr-FR" dirty="0" smtClean="0"/>
              <a:t>progéniture lymphoïde      </a:t>
            </a:r>
            <a:r>
              <a:rPr lang="fr-FR" dirty="0" smtClean="0">
                <a:solidFill>
                  <a:srgbClr val="FF0000"/>
                </a:solidFill>
              </a:rPr>
              <a:t>selon la concentration en….</a:t>
            </a:r>
            <a:r>
              <a:rPr lang="fr-FR" dirty="0" smtClean="0"/>
              <a:t>  progéniture myéloïde </a:t>
            </a:r>
          </a:p>
          <a:p>
            <a:pPr marL="0" indent="0">
              <a:buNone/>
            </a:pPr>
            <a:endParaRPr lang="fr-FR" dirty="0"/>
          </a:p>
          <a:p>
            <a:pPr marL="0" indent="0">
              <a:buNone/>
            </a:pPr>
            <a:endParaRPr lang="fr-FR" dirty="0"/>
          </a:p>
          <a:p>
            <a:pPr marL="0" indent="0">
              <a:buNone/>
            </a:pPr>
            <a:r>
              <a:rPr lang="fr-FR" dirty="0" smtClean="0"/>
              <a:t>                  LT                                                                          Monocyte </a:t>
            </a:r>
            <a:r>
              <a:rPr lang="fr-FR" dirty="0" smtClean="0">
                <a:sym typeface="Wingdings" panose="05000000000000000000" pitchFamily="2" charset="2"/>
              </a:rPr>
              <a:t> Macrophage</a:t>
            </a:r>
            <a:endParaRPr lang="fr-FR" dirty="0" smtClean="0"/>
          </a:p>
          <a:p>
            <a:pPr marL="0" indent="0">
              <a:buNone/>
            </a:pPr>
            <a:r>
              <a:rPr lang="fr-FR" dirty="0"/>
              <a:t>                  </a:t>
            </a:r>
            <a:r>
              <a:rPr lang="fr-FR" dirty="0" smtClean="0"/>
              <a:t>LB </a:t>
            </a:r>
            <a:r>
              <a:rPr lang="fr-FR" dirty="0" smtClean="0">
                <a:sym typeface="Wingdings" panose="05000000000000000000" pitchFamily="2" charset="2"/>
              </a:rPr>
              <a:t> Plasmocyte</a:t>
            </a:r>
            <a:r>
              <a:rPr lang="fr-FR" dirty="0" smtClean="0"/>
              <a:t>   Cellules dendritique        Mastocyte</a:t>
            </a:r>
          </a:p>
          <a:p>
            <a:pPr marL="0" indent="0">
              <a:buNone/>
            </a:pPr>
            <a:r>
              <a:rPr lang="fr-FR" dirty="0" smtClean="0"/>
              <a:t>                  NK                                                                         Granulocytes :     neutrophiles</a:t>
            </a:r>
          </a:p>
          <a:p>
            <a:pPr marL="0" indent="0">
              <a:buNone/>
            </a:pPr>
            <a:r>
              <a:rPr lang="fr-FR" dirty="0"/>
              <a:t> </a:t>
            </a:r>
            <a:r>
              <a:rPr lang="fr-FR" dirty="0" smtClean="0"/>
              <a:t>                                                                                                                               basophiles   </a:t>
            </a:r>
          </a:p>
          <a:p>
            <a:pPr marL="0" indent="0">
              <a:buNone/>
            </a:pPr>
            <a:r>
              <a:rPr lang="fr-FR" dirty="0"/>
              <a:t> </a:t>
            </a:r>
            <a:r>
              <a:rPr lang="fr-FR" dirty="0" smtClean="0"/>
              <a:t>                                                                                                                               éosinophiles</a:t>
            </a:r>
            <a:r>
              <a:rPr lang="fr-FR" sz="1200" dirty="0"/>
              <a:t>.</a:t>
            </a:r>
            <a:endParaRPr lang="fr-FR" dirty="0" smtClean="0"/>
          </a:p>
          <a:p>
            <a:pPr marL="0" indent="0">
              <a:buNone/>
            </a:pPr>
            <a:r>
              <a:rPr lang="fr-FR" dirty="0" smtClean="0"/>
              <a:t>                                                                                                 Mégacaryocytes </a:t>
            </a:r>
            <a:r>
              <a:rPr lang="fr-FR" dirty="0" smtClean="0">
                <a:sym typeface="Wingdings" panose="05000000000000000000" pitchFamily="2" charset="2"/>
              </a:rPr>
              <a:t> plaquettes</a:t>
            </a:r>
          </a:p>
          <a:p>
            <a:pPr marL="0" indent="0">
              <a:buNone/>
            </a:pPr>
            <a:r>
              <a:rPr lang="fr-FR" dirty="0" smtClean="0">
                <a:sym typeface="Wingdings" panose="05000000000000000000" pitchFamily="2" charset="2"/>
              </a:rPr>
              <a:t>                                                                                                 Globules rouges </a:t>
            </a:r>
          </a:p>
          <a:p>
            <a:pPr marL="0" indent="0">
              <a:buNone/>
            </a:pPr>
            <a:endParaRPr lang="fr-FR" dirty="0" smtClean="0">
              <a:sym typeface="Wingdings" panose="05000000000000000000" pitchFamily="2" charset="2"/>
            </a:endParaRPr>
          </a:p>
          <a:p>
            <a:pPr marL="0" indent="0">
              <a:buNone/>
            </a:pPr>
            <a:r>
              <a:rPr lang="fr-FR" dirty="0" smtClean="0">
                <a:sym typeface="Wingdings" panose="05000000000000000000" pitchFamily="2" charset="2"/>
              </a:rPr>
              <a:t>Pour la maturation elle se fait ici sauf les LT ( au niveau du thymus ) , et les LB chez les oiseaux ( au niveau de la bourse de </a:t>
            </a:r>
            <a:r>
              <a:rPr lang="fr-FR" dirty="0" err="1" smtClean="0">
                <a:sym typeface="Wingdings" panose="05000000000000000000" pitchFamily="2" charset="2"/>
              </a:rPr>
              <a:t>Fabricus</a:t>
            </a:r>
            <a:r>
              <a:rPr lang="fr-FR" dirty="0" smtClean="0">
                <a:sym typeface="Wingdings" panose="05000000000000000000" pitchFamily="2" charset="2"/>
              </a:rPr>
              <a:t> )</a:t>
            </a:r>
            <a:endParaRPr lang="fr-FR" dirty="0"/>
          </a:p>
        </p:txBody>
      </p:sp>
      <p:sp>
        <p:nvSpPr>
          <p:cNvPr id="4" name="Oval 3"/>
          <p:cNvSpPr/>
          <p:nvPr/>
        </p:nvSpPr>
        <p:spPr>
          <a:xfrm>
            <a:off x="5265310" y="120427"/>
            <a:ext cx="865034" cy="716700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sz="1100" b="1" dirty="0" smtClean="0"/>
              <a:t>Cellule souche</a:t>
            </a:r>
            <a:endParaRPr lang="fr-FR" sz="1100" b="1" dirty="0"/>
          </a:p>
        </p:txBody>
      </p:sp>
      <p:cxnSp>
        <p:nvCxnSpPr>
          <p:cNvPr id="12" name="Curved Connector 11"/>
          <p:cNvCxnSpPr/>
          <p:nvPr/>
        </p:nvCxnSpPr>
        <p:spPr>
          <a:xfrm rot="10800000" flipV="1">
            <a:off x="3638278" y="502314"/>
            <a:ext cx="1627032" cy="1233496"/>
          </a:xfrm>
          <a:prstGeom prst="curvedConnector3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7" name="Curved Connector 16"/>
          <p:cNvCxnSpPr/>
          <p:nvPr/>
        </p:nvCxnSpPr>
        <p:spPr>
          <a:xfrm>
            <a:off x="6133432" y="508540"/>
            <a:ext cx="1404065" cy="1227270"/>
          </a:xfrm>
          <a:prstGeom prst="curvedConnector3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/>
          <p:nvPr/>
        </p:nvCxnSpPr>
        <p:spPr>
          <a:xfrm flipH="1">
            <a:off x="1788289" y="1935386"/>
            <a:ext cx="1874" cy="858661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1" name="Straight Arrow Connector 30"/>
          <p:cNvCxnSpPr/>
          <p:nvPr/>
        </p:nvCxnSpPr>
        <p:spPr>
          <a:xfrm flipH="1">
            <a:off x="8963700" y="1935386"/>
            <a:ext cx="12875" cy="858661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51" name="Left Brace 50"/>
          <p:cNvSpPr/>
          <p:nvPr/>
        </p:nvSpPr>
        <p:spPr>
          <a:xfrm>
            <a:off x="9594760" y="3640059"/>
            <a:ext cx="286083" cy="1133341"/>
          </a:xfrm>
          <a:prstGeom prst="leftBrace">
            <a:avLst>
              <a:gd name="adj1" fmla="val 8333"/>
              <a:gd name="adj2" fmla="val 16958"/>
            </a:avLst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cxnSp>
        <p:nvCxnSpPr>
          <p:cNvPr id="53" name="Straight Arrow Connector 52"/>
          <p:cNvCxnSpPr/>
          <p:nvPr/>
        </p:nvCxnSpPr>
        <p:spPr>
          <a:xfrm>
            <a:off x="3507952" y="1968709"/>
            <a:ext cx="1076927" cy="1135099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55" name="Straight Arrow Connector 54"/>
          <p:cNvCxnSpPr/>
          <p:nvPr/>
        </p:nvCxnSpPr>
        <p:spPr>
          <a:xfrm flipH="1">
            <a:off x="6558236" y="1968709"/>
            <a:ext cx="976777" cy="1233737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5" name="Rectangle 4"/>
          <p:cNvSpPr/>
          <p:nvPr/>
        </p:nvSpPr>
        <p:spPr>
          <a:xfrm>
            <a:off x="242552" y="6011777"/>
            <a:ext cx="11567375" cy="71099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Oval 6"/>
          <p:cNvSpPr/>
          <p:nvPr/>
        </p:nvSpPr>
        <p:spPr>
          <a:xfrm>
            <a:off x="5411224" y="267237"/>
            <a:ext cx="573206" cy="423080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TextBox 14"/>
          <p:cNvSpPr txBox="1"/>
          <p:nvPr/>
        </p:nvSpPr>
        <p:spPr>
          <a:xfrm>
            <a:off x="5397945" y="267237"/>
            <a:ext cx="732399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100" b="1" dirty="0" smtClean="0"/>
              <a:t>Cellules souches</a:t>
            </a:r>
            <a:endParaRPr lang="fr-FR" sz="1100" b="1" dirty="0"/>
          </a:p>
        </p:txBody>
      </p:sp>
    </p:spTree>
    <p:extLst>
      <p:ext uri="{BB962C8B-B14F-4D97-AF65-F5344CB8AC3E}">
        <p14:creationId xmlns:p14="http://schemas.microsoft.com/office/powerpoint/2010/main" val="1047159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Organes lymphatiques</a:t>
            </a:r>
            <a:endParaRPr lang="fr-F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1819" y="1825624"/>
            <a:ext cx="11960181" cy="5032376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fr-FR" dirty="0" smtClean="0">
                <a:solidFill>
                  <a:srgbClr val="0070C0"/>
                </a:solidFill>
              </a:rPr>
              <a:t>II) Thymus </a:t>
            </a:r>
            <a:r>
              <a:rPr lang="fr-FR" dirty="0" smtClean="0"/>
              <a:t>: </a:t>
            </a:r>
            <a:r>
              <a:rPr lang="fr-FR" dirty="0"/>
              <a:t>o</a:t>
            </a:r>
            <a:r>
              <a:rPr lang="fr-FR" dirty="0" smtClean="0"/>
              <a:t>rgane plat, bilobé, reposant sur le cœur, assure la maturation et différenciation de LT (exclusivement) dans 20 semaines  </a:t>
            </a:r>
          </a:p>
          <a:p>
            <a:pPr marL="0" indent="0">
              <a:buNone/>
            </a:pPr>
            <a:r>
              <a:rPr lang="fr-FR" dirty="0">
                <a:solidFill>
                  <a:srgbClr val="0070C0"/>
                </a:solidFill>
              </a:rPr>
              <a:t> </a:t>
            </a:r>
            <a:r>
              <a:rPr lang="fr-FR" dirty="0" smtClean="0">
                <a:solidFill>
                  <a:srgbClr val="0070C0"/>
                </a:solidFill>
              </a:rPr>
              <a:t>  </a:t>
            </a:r>
          </a:p>
          <a:p>
            <a:pPr marL="0" indent="0">
              <a:buNone/>
            </a:pPr>
            <a:r>
              <a:rPr lang="fr-FR" dirty="0">
                <a:solidFill>
                  <a:srgbClr val="0070C0"/>
                </a:solidFill>
              </a:rPr>
              <a:t> </a:t>
            </a:r>
            <a:r>
              <a:rPr lang="fr-FR" dirty="0" smtClean="0">
                <a:solidFill>
                  <a:srgbClr val="0070C0"/>
                </a:solidFill>
              </a:rPr>
              <a:t>                                                                                           </a:t>
            </a:r>
            <a:r>
              <a:rPr lang="fr-FR" dirty="0" smtClean="0"/>
              <a:t>2 lobules (couté du cœur)</a:t>
            </a:r>
          </a:p>
          <a:p>
            <a:pPr marL="0" indent="0">
              <a:buNone/>
            </a:pPr>
            <a:r>
              <a:rPr lang="fr-FR" dirty="0" smtClean="0">
                <a:solidFill>
                  <a:srgbClr val="0070C0"/>
                </a:solidFill>
              </a:rPr>
              <a:t>                                                                                  </a:t>
            </a:r>
            <a:r>
              <a:rPr lang="fr-FR" sz="1800" dirty="0" smtClean="0">
                <a:solidFill>
                  <a:srgbClr val="0070C0"/>
                </a:solidFill>
              </a:rPr>
              <a:t>LT immature                   CSH</a:t>
            </a:r>
            <a:endParaRPr lang="fr-FR" dirty="0">
              <a:solidFill>
                <a:srgbClr val="0070C0"/>
              </a:solidFill>
            </a:endParaRPr>
          </a:p>
          <a:p>
            <a:pPr marL="0" indent="0">
              <a:buNone/>
            </a:pPr>
            <a:r>
              <a:rPr lang="fr-FR" dirty="0" smtClean="0">
                <a:solidFill>
                  <a:srgbClr val="0070C0"/>
                </a:solidFill>
              </a:rPr>
              <a:t>                                                                                   </a:t>
            </a:r>
          </a:p>
          <a:p>
            <a:pPr marL="0" indent="0">
              <a:buNone/>
            </a:pPr>
            <a:r>
              <a:rPr lang="fr-FR" dirty="0">
                <a:solidFill>
                  <a:srgbClr val="0070C0"/>
                </a:solidFill>
              </a:rPr>
              <a:t> </a:t>
            </a:r>
            <a:r>
              <a:rPr lang="fr-FR" dirty="0" smtClean="0">
                <a:solidFill>
                  <a:srgbClr val="0070C0"/>
                </a:solidFill>
              </a:rPr>
              <a:t>                                                                                           </a:t>
            </a:r>
            <a:r>
              <a:rPr lang="fr-FR" sz="1800" dirty="0" smtClean="0"/>
              <a:t>cortex                     volume du thymus</a:t>
            </a:r>
          </a:p>
          <a:p>
            <a:pPr marL="0" indent="0">
              <a:buNone/>
            </a:pPr>
            <a:r>
              <a:rPr lang="fr-FR" sz="1800" dirty="0">
                <a:solidFill>
                  <a:srgbClr val="0070C0"/>
                </a:solidFill>
              </a:rPr>
              <a:t> </a:t>
            </a:r>
            <a:r>
              <a:rPr lang="fr-FR" sz="1800" dirty="0" smtClean="0">
                <a:solidFill>
                  <a:srgbClr val="0070C0"/>
                </a:solidFill>
              </a:rPr>
              <a:t>                       Stock de LT </a:t>
            </a:r>
            <a:r>
              <a:rPr lang="fr-FR" sz="1800" dirty="0" smtClean="0"/>
              <a:t>(péricortex)</a:t>
            </a:r>
            <a:r>
              <a:rPr lang="fr-FR" sz="1800" dirty="0" smtClean="0">
                <a:solidFill>
                  <a:srgbClr val="0070C0"/>
                </a:solidFill>
              </a:rPr>
              <a:t>                                                                                           </a:t>
            </a:r>
          </a:p>
          <a:p>
            <a:pPr marL="0" indent="0">
              <a:buNone/>
            </a:pPr>
            <a:r>
              <a:rPr lang="fr-FR" sz="1800" dirty="0">
                <a:solidFill>
                  <a:srgbClr val="0070C0"/>
                </a:solidFill>
              </a:rPr>
              <a:t> </a:t>
            </a:r>
            <a:r>
              <a:rPr lang="fr-FR" sz="1800" dirty="0" smtClean="0">
                <a:solidFill>
                  <a:srgbClr val="0070C0"/>
                </a:solidFill>
              </a:rPr>
              <a:t>                                                                                                                                                 </a:t>
            </a:r>
            <a:r>
              <a:rPr lang="fr-FR" sz="1800" dirty="0" smtClean="0"/>
              <a:t>médulla                                         adulte</a:t>
            </a:r>
          </a:p>
          <a:p>
            <a:pPr marL="0" indent="0">
              <a:buNone/>
            </a:pPr>
            <a:r>
              <a:rPr lang="fr-FR" sz="1800" dirty="0">
                <a:solidFill>
                  <a:srgbClr val="0070C0"/>
                </a:solidFill>
              </a:rPr>
              <a:t> </a:t>
            </a:r>
            <a:r>
              <a:rPr lang="fr-FR" sz="1800" dirty="0" smtClean="0">
                <a:solidFill>
                  <a:srgbClr val="0070C0"/>
                </a:solidFill>
              </a:rPr>
              <a:t>                                                               </a:t>
            </a:r>
          </a:p>
          <a:p>
            <a:pPr marL="0" indent="0">
              <a:buNone/>
            </a:pPr>
            <a:r>
              <a:rPr lang="fr-FR" sz="1800" dirty="0">
                <a:solidFill>
                  <a:srgbClr val="0070C0"/>
                </a:solidFill>
              </a:rPr>
              <a:t> </a:t>
            </a:r>
            <a:r>
              <a:rPr lang="fr-FR" sz="1800" dirty="0" smtClean="0">
                <a:solidFill>
                  <a:srgbClr val="0070C0"/>
                </a:solidFill>
              </a:rPr>
              <a:t>                                                                                 LT mature                                                                                                                                                                                    </a:t>
            </a:r>
          </a:p>
          <a:p>
            <a:pPr marL="0" indent="0">
              <a:buNone/>
            </a:pPr>
            <a:r>
              <a:rPr lang="fr-FR" sz="1800" dirty="0">
                <a:solidFill>
                  <a:srgbClr val="0070C0"/>
                </a:solidFill>
              </a:rPr>
              <a:t> </a:t>
            </a:r>
            <a:r>
              <a:rPr lang="fr-FR" sz="1800" dirty="0" smtClean="0">
                <a:solidFill>
                  <a:srgbClr val="0070C0"/>
                </a:solidFill>
              </a:rPr>
              <a:t>                                                                                                                                                                                                                    </a:t>
            </a:r>
            <a:r>
              <a:rPr lang="fr-FR" sz="1800" dirty="0" smtClean="0"/>
              <a:t>année</a:t>
            </a:r>
            <a:endParaRPr lang="fr-FR" dirty="0" smtClean="0">
              <a:solidFill>
                <a:srgbClr val="0070C0"/>
              </a:solidFill>
            </a:endParaRPr>
          </a:p>
        </p:txBody>
      </p:sp>
      <p:sp>
        <p:nvSpPr>
          <p:cNvPr id="4" name="Oval 3"/>
          <p:cNvSpPr/>
          <p:nvPr/>
        </p:nvSpPr>
        <p:spPr>
          <a:xfrm>
            <a:off x="2975020" y="2846231"/>
            <a:ext cx="656822" cy="656823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Oval 4"/>
          <p:cNvSpPr/>
          <p:nvPr/>
        </p:nvSpPr>
        <p:spPr>
          <a:xfrm>
            <a:off x="3488029" y="2846231"/>
            <a:ext cx="656822" cy="656823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cxnSp>
        <p:nvCxnSpPr>
          <p:cNvPr id="11" name="Straight Arrow Connector 10"/>
          <p:cNvCxnSpPr/>
          <p:nvPr/>
        </p:nvCxnSpPr>
        <p:spPr>
          <a:xfrm flipH="1">
            <a:off x="3465491" y="2711295"/>
            <a:ext cx="601295" cy="134936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2" name="Curved Connector 21"/>
          <p:cNvCxnSpPr>
            <a:endCxn id="5" idx="0"/>
          </p:cNvCxnSpPr>
          <p:nvPr/>
        </p:nvCxnSpPr>
        <p:spPr>
          <a:xfrm rot="10800000">
            <a:off x="3816440" y="2846231"/>
            <a:ext cx="3833612" cy="407200"/>
          </a:xfrm>
          <a:prstGeom prst="curvedConnector4">
            <a:avLst>
              <a:gd name="adj1" fmla="val 45717"/>
              <a:gd name="adj2" fmla="val 156139"/>
            </a:avLst>
          </a:prstGeom>
          <a:ln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7" name="Oval 26"/>
          <p:cNvSpPr/>
          <p:nvPr/>
        </p:nvSpPr>
        <p:spPr>
          <a:xfrm>
            <a:off x="4979832" y="4168092"/>
            <a:ext cx="1506828" cy="1339403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8" name="Oval 27"/>
          <p:cNvSpPr/>
          <p:nvPr/>
        </p:nvSpPr>
        <p:spPr>
          <a:xfrm>
            <a:off x="5488547" y="4618852"/>
            <a:ext cx="489398" cy="437882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cxnSp>
        <p:nvCxnSpPr>
          <p:cNvPr id="33" name="Straight Arrow Connector 32"/>
          <p:cNvCxnSpPr/>
          <p:nvPr/>
        </p:nvCxnSpPr>
        <p:spPr>
          <a:xfrm flipH="1">
            <a:off x="6371825" y="4618852"/>
            <a:ext cx="1278227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Arrow Connector 37"/>
          <p:cNvCxnSpPr/>
          <p:nvPr/>
        </p:nvCxnSpPr>
        <p:spPr>
          <a:xfrm flipH="1" flipV="1">
            <a:off x="5816956" y="4880631"/>
            <a:ext cx="2017423" cy="517947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Curved Connector 42"/>
          <p:cNvCxnSpPr/>
          <p:nvPr/>
        </p:nvCxnSpPr>
        <p:spPr>
          <a:xfrm rot="10800000" flipV="1">
            <a:off x="5781011" y="3814573"/>
            <a:ext cx="1054407" cy="537835"/>
          </a:xfrm>
          <a:prstGeom prst="curvedConnector3">
            <a:avLst/>
          </a:prstGeom>
          <a:ln>
            <a:solidFill>
              <a:srgbClr val="0070C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Arrow Connector 47"/>
          <p:cNvCxnSpPr>
            <a:endCxn id="28" idx="2"/>
          </p:cNvCxnSpPr>
          <p:nvPr/>
        </p:nvCxnSpPr>
        <p:spPr>
          <a:xfrm flipV="1">
            <a:off x="3816440" y="4837793"/>
            <a:ext cx="1672107" cy="218941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Curved Connector 50"/>
          <p:cNvCxnSpPr/>
          <p:nvPr/>
        </p:nvCxnSpPr>
        <p:spPr>
          <a:xfrm rot="5400000">
            <a:off x="4829392" y="5203767"/>
            <a:ext cx="1138004" cy="607454"/>
          </a:xfrm>
          <a:prstGeom prst="curvedConnector3">
            <a:avLst/>
          </a:prstGeom>
          <a:ln>
            <a:solidFill>
              <a:srgbClr val="0070C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Curved Connector 52"/>
          <p:cNvCxnSpPr>
            <a:endCxn id="27" idx="1"/>
          </p:cNvCxnSpPr>
          <p:nvPr/>
        </p:nvCxnSpPr>
        <p:spPr>
          <a:xfrm>
            <a:off x="4119839" y="3388367"/>
            <a:ext cx="1080663" cy="975876"/>
          </a:xfrm>
          <a:prstGeom prst="curvedConnector2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Straight Connector 72"/>
          <p:cNvCxnSpPr/>
          <p:nvPr/>
        </p:nvCxnSpPr>
        <p:spPr>
          <a:xfrm>
            <a:off x="9376567" y="5398578"/>
            <a:ext cx="1119715" cy="0"/>
          </a:xfrm>
          <a:prstGeom prst="line">
            <a:avLst/>
          </a:prstGeom>
          <a:ln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75" name="Straight Connector 74"/>
          <p:cNvCxnSpPr/>
          <p:nvPr/>
        </p:nvCxnSpPr>
        <p:spPr>
          <a:xfrm>
            <a:off x="10484033" y="5398578"/>
            <a:ext cx="559857" cy="364291"/>
          </a:xfrm>
          <a:prstGeom prst="line">
            <a:avLst/>
          </a:prstGeom>
          <a:ln/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77" name="Straight Connector 76"/>
          <p:cNvCxnSpPr/>
          <p:nvPr/>
        </p:nvCxnSpPr>
        <p:spPr>
          <a:xfrm>
            <a:off x="11043890" y="5762869"/>
            <a:ext cx="860925" cy="0"/>
          </a:xfrm>
          <a:prstGeom prst="line">
            <a:avLst/>
          </a:prstGeom>
          <a:ln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80" name="Straight Arrow Connector 79"/>
          <p:cNvCxnSpPr/>
          <p:nvPr/>
        </p:nvCxnSpPr>
        <p:spPr>
          <a:xfrm flipV="1">
            <a:off x="9376567" y="4618852"/>
            <a:ext cx="0" cy="1807707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Straight Arrow Connector 81"/>
          <p:cNvCxnSpPr/>
          <p:nvPr/>
        </p:nvCxnSpPr>
        <p:spPr>
          <a:xfrm>
            <a:off x="9376567" y="6426559"/>
            <a:ext cx="2613663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/>
          <p:nvPr/>
        </p:nvCxnSpPr>
        <p:spPr>
          <a:xfrm flipH="1">
            <a:off x="8229600" y="3843219"/>
            <a:ext cx="821634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14908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Organes lymphatiques</a:t>
            </a:r>
            <a:endParaRPr lang="fr-F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4716" y="1825625"/>
            <a:ext cx="11791666" cy="4725300"/>
          </a:xfrm>
        </p:spPr>
        <p:txBody>
          <a:bodyPr/>
          <a:lstStyle/>
          <a:p>
            <a:pPr marL="0" indent="0">
              <a:buNone/>
            </a:pPr>
            <a:r>
              <a:rPr lang="fr-FR" dirty="0" smtClean="0">
                <a:solidFill>
                  <a:srgbClr val="0070C0"/>
                </a:solidFill>
              </a:rPr>
              <a:t>III) Bourse de </a:t>
            </a:r>
            <a:r>
              <a:rPr lang="fr-FR" dirty="0" err="1" smtClean="0">
                <a:solidFill>
                  <a:srgbClr val="0070C0"/>
                </a:solidFill>
              </a:rPr>
              <a:t>Fabricus</a:t>
            </a:r>
            <a:r>
              <a:rPr lang="fr-FR" dirty="0" smtClean="0">
                <a:solidFill>
                  <a:srgbClr val="0070C0"/>
                </a:solidFill>
              </a:rPr>
              <a:t>: </a:t>
            </a:r>
            <a:r>
              <a:rPr lang="fr-FR" dirty="0" smtClean="0"/>
              <a:t>maturation des LB (seulement chez les oiseaux)</a:t>
            </a:r>
          </a:p>
          <a:p>
            <a:endParaRPr lang="fr-FR" dirty="0"/>
          </a:p>
          <a:p>
            <a:endParaRPr lang="fr-FR" dirty="0" smtClean="0"/>
          </a:p>
          <a:p>
            <a:pPr marL="0" indent="0">
              <a:buNone/>
            </a:pPr>
            <a:r>
              <a:rPr lang="fr-FR" dirty="0"/>
              <a:t> </a:t>
            </a:r>
            <a:r>
              <a:rPr lang="fr-FR" dirty="0" smtClean="0"/>
              <a:t>                                                                                                                      </a:t>
            </a:r>
            <a:r>
              <a:rPr lang="fr-FR" sz="1800" dirty="0" smtClean="0"/>
              <a:t>tube digestif</a:t>
            </a:r>
            <a:endParaRPr lang="fr-FR" dirty="0" smtClean="0"/>
          </a:p>
          <a:p>
            <a:pPr marL="0" indent="0">
              <a:buNone/>
            </a:pPr>
            <a:r>
              <a:rPr lang="fr-FR" dirty="0" smtClean="0"/>
              <a:t>                                                                                                                       </a:t>
            </a:r>
            <a:r>
              <a:rPr lang="fr-FR" sz="1800" dirty="0" smtClean="0"/>
              <a:t>Bourse de </a:t>
            </a:r>
            <a:r>
              <a:rPr lang="fr-FR" sz="1800" dirty="0" err="1" smtClean="0"/>
              <a:t>Fabricus</a:t>
            </a:r>
            <a:endParaRPr lang="fr-FR" sz="1800" dirty="0" smtClean="0"/>
          </a:p>
          <a:p>
            <a:pPr marL="0" indent="0">
              <a:buNone/>
            </a:pPr>
            <a:endParaRPr lang="fr-FR" dirty="0" smtClean="0"/>
          </a:p>
          <a:p>
            <a:pPr marL="0" indent="0">
              <a:buNone/>
            </a:pPr>
            <a:r>
              <a:rPr lang="fr-FR" dirty="0" smtClean="0"/>
              <a:t>Située au niveau de l’extrémité caudale du tube digestif liée avec le système urogénital</a:t>
            </a:r>
            <a:endParaRPr lang="fr-FR" dirty="0"/>
          </a:p>
        </p:txBody>
      </p:sp>
      <p:sp>
        <p:nvSpPr>
          <p:cNvPr id="4" name="Flowchart: Terminator 3"/>
          <p:cNvSpPr/>
          <p:nvPr/>
        </p:nvSpPr>
        <p:spPr>
          <a:xfrm>
            <a:off x="2265528" y="3521122"/>
            <a:ext cx="6168788" cy="313899"/>
          </a:xfrm>
          <a:prstGeom prst="flowChartTerminator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Flowchart: Connector 5"/>
          <p:cNvSpPr/>
          <p:nvPr/>
        </p:nvSpPr>
        <p:spPr>
          <a:xfrm>
            <a:off x="6400799" y="3138985"/>
            <a:ext cx="423081" cy="382137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95912" y="3850540"/>
            <a:ext cx="432854" cy="39627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23285" y="3847128"/>
            <a:ext cx="432854" cy="39627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24037" y="3847128"/>
            <a:ext cx="432854" cy="39627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24037" y="3124848"/>
            <a:ext cx="432854" cy="39627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23285" y="3138985"/>
            <a:ext cx="432854" cy="396274"/>
          </a:xfrm>
          <a:prstGeom prst="rect">
            <a:avLst/>
          </a:prstGeom>
        </p:spPr>
      </p:pic>
      <p:cxnSp>
        <p:nvCxnSpPr>
          <p:cNvPr id="13" name="Straight Arrow Connector 12"/>
          <p:cNvCxnSpPr/>
          <p:nvPr/>
        </p:nvCxnSpPr>
        <p:spPr>
          <a:xfrm flipH="1" flipV="1">
            <a:off x="8215952" y="3678071"/>
            <a:ext cx="1610436" cy="1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 flipH="1" flipV="1">
            <a:off x="7854951" y="3998794"/>
            <a:ext cx="1969498" cy="134889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26441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Organes lymphatiques</a:t>
            </a:r>
            <a:endParaRPr lang="fr-F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4716" y="1825624"/>
            <a:ext cx="11987283" cy="5032376"/>
          </a:xfrm>
        </p:spPr>
        <p:txBody>
          <a:bodyPr>
            <a:normAutofit lnSpcReduction="10000"/>
          </a:bodyPr>
          <a:lstStyle/>
          <a:p>
            <a:r>
              <a:rPr lang="fr-FR" dirty="0">
                <a:solidFill>
                  <a:srgbClr val="FF0000"/>
                </a:solidFill>
              </a:rPr>
              <a:t>Organes </a:t>
            </a:r>
            <a:r>
              <a:rPr lang="fr-FR" dirty="0" smtClean="0">
                <a:solidFill>
                  <a:srgbClr val="FF0000"/>
                </a:solidFill>
              </a:rPr>
              <a:t>secondaires (périphériques) : </a:t>
            </a:r>
            <a:r>
              <a:rPr lang="fr-FR" dirty="0" smtClean="0"/>
              <a:t>lieu de passage, stockage, coopération cellulaire c’est le siège de la réaction immunitaire (rencontre AG- CI)</a:t>
            </a:r>
          </a:p>
          <a:p>
            <a:pPr marL="0" indent="0">
              <a:buNone/>
            </a:pPr>
            <a:endParaRPr lang="fr-FR" dirty="0" smtClean="0"/>
          </a:p>
          <a:p>
            <a:pPr marL="0" indent="0">
              <a:buNone/>
            </a:pPr>
            <a:r>
              <a:rPr lang="fr-FR" dirty="0" smtClean="0">
                <a:solidFill>
                  <a:srgbClr val="0070C0"/>
                </a:solidFill>
              </a:rPr>
              <a:t>I) Rate : </a:t>
            </a:r>
            <a:r>
              <a:rPr lang="fr-FR" dirty="0" smtClean="0"/>
              <a:t>filtre et neutralise les antigènes sanguins</a:t>
            </a:r>
          </a:p>
          <a:p>
            <a:pPr marL="0" indent="0">
              <a:buNone/>
            </a:pPr>
            <a:endParaRPr lang="fr-FR" dirty="0" smtClean="0">
              <a:solidFill>
                <a:srgbClr val="0070C0"/>
              </a:solidFill>
            </a:endParaRPr>
          </a:p>
          <a:p>
            <a:pPr marL="0" indent="0">
              <a:buNone/>
            </a:pPr>
            <a:r>
              <a:rPr lang="fr-FR" sz="2400" dirty="0" smtClean="0"/>
              <a:t>                                                                                                  </a:t>
            </a:r>
            <a:r>
              <a:rPr lang="fr-FR" sz="1600" b="1" dirty="0" smtClean="0"/>
              <a:t>pulpe rouge </a:t>
            </a:r>
            <a:r>
              <a:rPr lang="fr-FR" sz="1600" dirty="0" smtClean="0"/>
              <a:t>(globule rouge détruite par des macrophages)</a:t>
            </a:r>
          </a:p>
          <a:p>
            <a:pPr marL="0" indent="0">
              <a:buNone/>
            </a:pPr>
            <a:endParaRPr lang="fr-FR" sz="1600" dirty="0"/>
          </a:p>
          <a:p>
            <a:pPr marL="0" indent="0">
              <a:buNone/>
            </a:pPr>
            <a:r>
              <a:rPr lang="fr-FR" sz="1600" dirty="0" smtClean="0"/>
              <a:t>                                                                                                                                                         </a:t>
            </a:r>
            <a:r>
              <a:rPr lang="fr-FR" sz="1600" b="1" dirty="0" smtClean="0"/>
              <a:t>zone marginal </a:t>
            </a:r>
            <a:r>
              <a:rPr lang="fr-FR" sz="1600" dirty="0" smtClean="0"/>
              <a:t>(LB en follicule lymphoïdes primaires)</a:t>
            </a:r>
          </a:p>
          <a:p>
            <a:pPr marL="0" indent="0">
              <a:buNone/>
            </a:pPr>
            <a:r>
              <a:rPr lang="fr-FR" sz="1600" dirty="0"/>
              <a:t> </a:t>
            </a:r>
            <a:r>
              <a:rPr lang="fr-FR" sz="1600" dirty="0" smtClean="0"/>
              <a:t>                                                                                                                                                   </a:t>
            </a:r>
            <a:r>
              <a:rPr lang="fr-FR" sz="1600" b="1" dirty="0"/>
              <a:t>pulpe </a:t>
            </a:r>
            <a:r>
              <a:rPr lang="fr-FR" sz="1600" b="1" dirty="0" smtClean="0"/>
              <a:t>blanche </a:t>
            </a:r>
            <a:r>
              <a:rPr lang="fr-FR" sz="1600" dirty="0" smtClean="0"/>
              <a:t>(LT, macrophages détruit les antigènes)</a:t>
            </a:r>
          </a:p>
          <a:p>
            <a:pPr marL="0" indent="0">
              <a:buNone/>
            </a:pPr>
            <a:endParaRPr lang="fr-FR" sz="2000" b="1" dirty="0" smtClean="0"/>
          </a:p>
          <a:p>
            <a:pPr marL="0" indent="0">
              <a:buNone/>
            </a:pPr>
            <a:r>
              <a:rPr lang="fr-FR" sz="1600" b="1" dirty="0" smtClean="0"/>
              <a:t>                                                                                                                                                 sinus</a:t>
            </a:r>
            <a:endParaRPr lang="fr-FR" sz="2000" b="1" dirty="0"/>
          </a:p>
          <a:p>
            <a:pPr marL="0" indent="0">
              <a:buNone/>
            </a:pPr>
            <a:r>
              <a:rPr lang="fr-FR" sz="2000" b="1" dirty="0" smtClean="0"/>
              <a:t>Sinus &lt; capillaire &lt; vaisseau &lt; veine</a:t>
            </a:r>
          </a:p>
        </p:txBody>
      </p:sp>
      <p:sp>
        <p:nvSpPr>
          <p:cNvPr id="4" name="Oval 3"/>
          <p:cNvSpPr/>
          <p:nvPr/>
        </p:nvSpPr>
        <p:spPr>
          <a:xfrm>
            <a:off x="3598743" y="3942661"/>
            <a:ext cx="3179929" cy="1651379"/>
          </a:xfrm>
          <a:prstGeom prst="ellipse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Flowchart: Terminator 4"/>
          <p:cNvSpPr/>
          <p:nvPr/>
        </p:nvSpPr>
        <p:spPr>
          <a:xfrm>
            <a:off x="4496937" y="4633414"/>
            <a:ext cx="1364776" cy="491319"/>
          </a:xfrm>
          <a:prstGeom prst="flowChartTerminator">
            <a:avLst/>
          </a:prstGeom>
          <a:gradFill flip="none" rotWithShape="1">
            <a:gsLst>
              <a:gs pos="0">
                <a:schemeClr val="bg1">
                  <a:shade val="30000"/>
                  <a:satMod val="115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Flowchart: Direct Access Storage 7"/>
          <p:cNvSpPr/>
          <p:nvPr/>
        </p:nvSpPr>
        <p:spPr>
          <a:xfrm rot="5222795">
            <a:off x="4570596" y="4983531"/>
            <a:ext cx="1362808" cy="152748"/>
          </a:xfrm>
          <a:prstGeom prst="flowChartMagneticDrum">
            <a:avLst/>
          </a:prstGeom>
          <a:gradFill flip="none" rotWithShape="1">
            <a:gsLst>
              <a:gs pos="0">
                <a:schemeClr val="accent2">
                  <a:tint val="66000"/>
                  <a:satMod val="160000"/>
                </a:schemeClr>
              </a:gs>
              <a:gs pos="50000">
                <a:schemeClr val="accent2">
                  <a:tint val="44500"/>
                  <a:satMod val="160000"/>
                </a:schemeClr>
              </a:gs>
              <a:gs pos="100000">
                <a:schemeClr val="accent2">
                  <a:tint val="23500"/>
                  <a:satMod val="160000"/>
                </a:schemeClr>
              </a:gs>
            </a:gsLst>
            <a:lin ang="5400000" scaled="1"/>
            <a:tileRect/>
          </a:gradFill>
          <a:ln>
            <a:solidFill>
              <a:schemeClr val="tx1"/>
            </a:solidFill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cxnSp>
        <p:nvCxnSpPr>
          <p:cNvPr id="15" name="Straight Arrow Connector 14"/>
          <p:cNvCxnSpPr/>
          <p:nvPr/>
        </p:nvCxnSpPr>
        <p:spPr>
          <a:xfrm flipH="1" flipV="1">
            <a:off x="5692462" y="5052339"/>
            <a:ext cx="1342249" cy="137221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/>
          <p:nvPr/>
        </p:nvCxnSpPr>
        <p:spPr>
          <a:xfrm flipH="1">
            <a:off x="6555346" y="4256369"/>
            <a:ext cx="377718" cy="170885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1" name="Straight Arrow Connector 30"/>
          <p:cNvCxnSpPr/>
          <p:nvPr/>
        </p:nvCxnSpPr>
        <p:spPr>
          <a:xfrm flipH="1" flipV="1">
            <a:off x="5327648" y="5496998"/>
            <a:ext cx="1577609" cy="381256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Rounded Rectangle 34"/>
          <p:cNvSpPr/>
          <p:nvPr/>
        </p:nvSpPr>
        <p:spPr>
          <a:xfrm>
            <a:off x="204717" y="6038699"/>
            <a:ext cx="3862316" cy="423080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cxnSp>
        <p:nvCxnSpPr>
          <p:cNvPr id="10" name="Straight Arrow Connector 9"/>
          <p:cNvCxnSpPr/>
          <p:nvPr/>
        </p:nvCxnSpPr>
        <p:spPr>
          <a:xfrm flipH="1">
            <a:off x="5867239" y="4879073"/>
            <a:ext cx="1376214" cy="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997803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Organes lymphatiques</a:t>
            </a:r>
            <a:endParaRPr lang="fr-F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3183" y="1825624"/>
            <a:ext cx="11998817" cy="4935783"/>
          </a:xfrm>
        </p:spPr>
        <p:txBody>
          <a:bodyPr/>
          <a:lstStyle/>
          <a:p>
            <a:pPr marL="0" indent="0">
              <a:buNone/>
            </a:pPr>
            <a:r>
              <a:rPr lang="fr-FR" dirty="0" smtClean="0">
                <a:solidFill>
                  <a:srgbClr val="0070C0"/>
                </a:solidFill>
              </a:rPr>
              <a:t>II) Ganglions lymphatiques : </a:t>
            </a:r>
          </a:p>
          <a:p>
            <a:pPr marL="0" indent="0">
              <a:buNone/>
            </a:pPr>
            <a:r>
              <a:rPr lang="fr-FR" dirty="0" smtClean="0"/>
              <a:t>Nombre &gt; 1000</a:t>
            </a:r>
          </a:p>
          <a:p>
            <a:pPr marL="0" indent="0">
              <a:buNone/>
            </a:pPr>
            <a:r>
              <a:rPr lang="fr-FR" dirty="0" smtClean="0"/>
              <a:t>Forme : ronde ou  fusiforme</a:t>
            </a:r>
          </a:p>
          <a:p>
            <a:pPr marL="0" indent="0">
              <a:buNone/>
            </a:pPr>
            <a:r>
              <a:rPr lang="fr-FR" dirty="0" smtClean="0"/>
              <a:t>Localisation : partout</a:t>
            </a:r>
          </a:p>
          <a:p>
            <a:pPr marL="0" indent="0">
              <a:buNone/>
            </a:pPr>
            <a:r>
              <a:rPr lang="fr-FR" dirty="0" smtClean="0"/>
              <a:t>Taille : 10 – 15 mm                                                            </a:t>
            </a:r>
            <a:r>
              <a:rPr lang="fr-FR" sz="1600" b="1" dirty="0" smtClean="0"/>
              <a:t>cortex</a:t>
            </a:r>
            <a:r>
              <a:rPr lang="fr-FR" sz="1600" dirty="0" smtClean="0"/>
              <a:t> (LB, macrophage, cellule dendritique)</a:t>
            </a:r>
          </a:p>
          <a:p>
            <a:pPr marL="0" indent="0">
              <a:buNone/>
            </a:pPr>
            <a:r>
              <a:rPr lang="fr-FR" dirty="0" smtClean="0"/>
              <a:t>Rôle : filtrer le lymphe                                                                          </a:t>
            </a:r>
            <a:r>
              <a:rPr lang="fr-FR" sz="1600" dirty="0" smtClean="0"/>
              <a:t>(au repos I)</a:t>
            </a:r>
            <a:r>
              <a:rPr lang="fr-FR" dirty="0"/>
              <a:t> </a:t>
            </a:r>
            <a:r>
              <a:rPr lang="fr-FR" sz="1600" dirty="0" smtClean="0"/>
              <a:t>(présence AG II)</a:t>
            </a:r>
            <a:r>
              <a:rPr lang="fr-FR" dirty="0" smtClean="0"/>
              <a:t>                                                      </a:t>
            </a:r>
          </a:p>
          <a:p>
            <a:pPr marL="0" indent="0">
              <a:buNone/>
            </a:pPr>
            <a:r>
              <a:rPr lang="fr-FR" dirty="0"/>
              <a:t> </a:t>
            </a:r>
            <a:r>
              <a:rPr lang="fr-FR" dirty="0" smtClean="0"/>
              <a:t>                                                                                           </a:t>
            </a:r>
            <a:r>
              <a:rPr lang="fr-FR" sz="1600" b="1" dirty="0" smtClean="0"/>
              <a:t>médulla </a:t>
            </a:r>
            <a:r>
              <a:rPr lang="fr-FR" sz="1600" dirty="0" smtClean="0"/>
              <a:t>(LT, LB, plasmocyte macrophage)</a:t>
            </a:r>
          </a:p>
          <a:p>
            <a:pPr marL="0" indent="0">
              <a:buNone/>
            </a:pPr>
            <a:endParaRPr lang="fr-FR" sz="1600" dirty="0" smtClean="0"/>
          </a:p>
          <a:p>
            <a:pPr marL="0" indent="0">
              <a:buNone/>
            </a:pPr>
            <a:r>
              <a:rPr lang="fr-FR" sz="1600" b="1" dirty="0" err="1"/>
              <a:t>p</a:t>
            </a:r>
            <a:r>
              <a:rPr lang="fr-FR" sz="1600" b="1" dirty="0" err="1" smtClean="0"/>
              <a:t>aracortex</a:t>
            </a:r>
            <a:r>
              <a:rPr lang="fr-FR" sz="1600" dirty="0" smtClean="0"/>
              <a:t> (LT, macrophage, cellules dendritiques I et II)</a:t>
            </a:r>
          </a:p>
          <a:p>
            <a:pPr marL="0" indent="0">
              <a:buNone/>
            </a:pPr>
            <a:endParaRPr lang="fr-FR" dirty="0"/>
          </a:p>
        </p:txBody>
      </p:sp>
      <p:sp>
        <p:nvSpPr>
          <p:cNvPr id="7" name="Oval 6"/>
          <p:cNvSpPr/>
          <p:nvPr/>
        </p:nvSpPr>
        <p:spPr>
          <a:xfrm>
            <a:off x="4855335" y="4001294"/>
            <a:ext cx="2086378" cy="1768441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Oval 7"/>
          <p:cNvSpPr/>
          <p:nvPr/>
        </p:nvSpPr>
        <p:spPr>
          <a:xfrm>
            <a:off x="5293225" y="4424184"/>
            <a:ext cx="1236371" cy="953037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cxnSp>
        <p:nvCxnSpPr>
          <p:cNvPr id="12" name="Curved Connector 11"/>
          <p:cNvCxnSpPr>
            <a:endCxn id="11" idx="6"/>
          </p:cNvCxnSpPr>
          <p:nvPr/>
        </p:nvCxnSpPr>
        <p:spPr>
          <a:xfrm rot="10800000">
            <a:off x="6255926" y="4901661"/>
            <a:ext cx="1419884" cy="301405"/>
          </a:xfrm>
          <a:prstGeom prst="curvedConnector3">
            <a:avLst>
              <a:gd name="adj1" fmla="val 50000"/>
            </a:avLst>
          </a:prstGeom>
          <a:ln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0" name="Straight Arrow Connector 29"/>
          <p:cNvCxnSpPr/>
          <p:nvPr/>
        </p:nvCxnSpPr>
        <p:spPr>
          <a:xfrm flipH="1">
            <a:off x="9955369" y="4260276"/>
            <a:ext cx="321972" cy="298845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2" name="Straight Arrow Connector 31"/>
          <p:cNvCxnSpPr/>
          <p:nvPr/>
        </p:nvCxnSpPr>
        <p:spPr>
          <a:xfrm>
            <a:off x="10779617" y="4260276"/>
            <a:ext cx="270456" cy="298845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8" name="Curved Connector 37"/>
          <p:cNvCxnSpPr>
            <a:endCxn id="8" idx="4"/>
          </p:cNvCxnSpPr>
          <p:nvPr/>
        </p:nvCxnSpPr>
        <p:spPr>
          <a:xfrm flipV="1">
            <a:off x="4881108" y="5377221"/>
            <a:ext cx="1030303" cy="527450"/>
          </a:xfrm>
          <a:prstGeom prst="curvedConnector2">
            <a:avLst/>
          </a:prstGeom>
          <a:ln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6" name="Straight Arrow Connector 45"/>
          <p:cNvCxnSpPr/>
          <p:nvPr/>
        </p:nvCxnSpPr>
        <p:spPr>
          <a:xfrm flipH="1">
            <a:off x="6605415" y="4167357"/>
            <a:ext cx="1205627" cy="92919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1" name="Oval 10"/>
          <p:cNvSpPr/>
          <p:nvPr/>
        </p:nvSpPr>
        <p:spPr>
          <a:xfrm>
            <a:off x="5566895" y="4654844"/>
            <a:ext cx="689031" cy="493632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941506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Organes lymphatiques</a:t>
            </a:r>
            <a:endParaRPr lang="fr-F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7425" y="1825625"/>
            <a:ext cx="11784169" cy="4351338"/>
          </a:xfrm>
        </p:spPr>
        <p:txBody>
          <a:bodyPr/>
          <a:lstStyle/>
          <a:p>
            <a:pPr marL="0" indent="0">
              <a:buNone/>
            </a:pPr>
            <a:r>
              <a:rPr lang="fr-FR" dirty="0" smtClean="0">
                <a:solidFill>
                  <a:srgbClr val="0070C0"/>
                </a:solidFill>
              </a:rPr>
              <a:t>III</a:t>
            </a:r>
            <a:r>
              <a:rPr lang="fr-FR" dirty="0">
                <a:solidFill>
                  <a:srgbClr val="0070C0"/>
                </a:solidFill>
              </a:rPr>
              <a:t>) </a:t>
            </a:r>
            <a:r>
              <a:rPr lang="fr-FR" dirty="0" smtClean="0">
                <a:solidFill>
                  <a:srgbClr val="0070C0"/>
                </a:solidFill>
              </a:rPr>
              <a:t>MALT (tissu lymphoïde associée </a:t>
            </a:r>
            <a:r>
              <a:rPr lang="fr-FR" dirty="0">
                <a:solidFill>
                  <a:srgbClr val="0070C0"/>
                </a:solidFill>
              </a:rPr>
              <a:t>aux </a:t>
            </a:r>
            <a:r>
              <a:rPr lang="fr-FR" dirty="0" smtClean="0">
                <a:solidFill>
                  <a:srgbClr val="0070C0"/>
                </a:solidFill>
              </a:rPr>
              <a:t>muqueuses) : </a:t>
            </a:r>
            <a:endParaRPr lang="fr-FR" dirty="0">
              <a:solidFill>
                <a:srgbClr val="0070C0"/>
              </a:solidFill>
            </a:endParaRPr>
          </a:p>
          <a:p>
            <a:r>
              <a:rPr lang="fr-FR" dirty="0" smtClean="0"/>
              <a:t>BALT </a:t>
            </a:r>
            <a:r>
              <a:rPr lang="fr-FR" dirty="0" smtClean="0">
                <a:sym typeface="Wingdings" panose="05000000000000000000" pitchFamily="2" charset="2"/>
              </a:rPr>
              <a:t> protègent les branches respiratoires</a:t>
            </a:r>
          </a:p>
          <a:p>
            <a:r>
              <a:rPr lang="fr-FR" dirty="0" smtClean="0">
                <a:sym typeface="Wingdings" panose="05000000000000000000" pitchFamily="2" charset="2"/>
              </a:rPr>
              <a:t>NALT  au niveau du nez</a:t>
            </a:r>
          </a:p>
          <a:p>
            <a:r>
              <a:rPr lang="fr-FR" dirty="0" smtClean="0"/>
              <a:t>GALT </a:t>
            </a:r>
            <a:r>
              <a:rPr lang="fr-FR" dirty="0" smtClean="0">
                <a:sym typeface="Wingdings" panose="05000000000000000000" pitchFamily="2" charset="2"/>
              </a:rPr>
              <a:t> protègent l’appareil digestif </a:t>
            </a:r>
            <a:r>
              <a:rPr lang="fr-FR" sz="2000" dirty="0" smtClean="0">
                <a:sym typeface="Wingdings" panose="05000000000000000000" pitchFamily="2" charset="2"/>
              </a:rPr>
              <a:t>+</a:t>
            </a:r>
            <a:r>
              <a:rPr lang="fr-FR" dirty="0" smtClean="0">
                <a:sym typeface="Wingdings" panose="05000000000000000000" pitchFamily="2" charset="2"/>
              </a:rPr>
              <a:t> </a:t>
            </a:r>
            <a:r>
              <a:rPr lang="fr-FR" sz="2000" dirty="0" smtClean="0">
                <a:sym typeface="Wingdings" panose="05000000000000000000" pitchFamily="2" charset="2"/>
              </a:rPr>
              <a:t>des plaques de payer (environ 20) distribuer dans le long  du tube digestif au </a:t>
            </a:r>
            <a:r>
              <a:rPr lang="fr-FR" sz="2000" dirty="0">
                <a:sym typeface="Wingdings" panose="05000000000000000000" pitchFamily="2" charset="2"/>
              </a:rPr>
              <a:t>rôle </a:t>
            </a:r>
            <a:r>
              <a:rPr lang="fr-FR" sz="2000" dirty="0" smtClean="0">
                <a:sym typeface="Wingdings" panose="05000000000000000000" pitchFamily="2" charset="2"/>
              </a:rPr>
              <a:t>d’absorber les AG avec les nutriments (éliminer par les cellules dendritiques)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5479530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Organes lymphatiques</a:t>
            </a:r>
            <a:endParaRPr lang="fr-F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287" y="1812746"/>
            <a:ext cx="10515600" cy="4351338"/>
          </a:xfrm>
        </p:spPr>
        <p:txBody>
          <a:bodyPr/>
          <a:lstStyle/>
          <a:p>
            <a:r>
              <a:rPr lang="fr-FR" dirty="0" smtClean="0">
                <a:solidFill>
                  <a:srgbClr val="FF0000"/>
                </a:solidFill>
              </a:rPr>
              <a:t>Circulation des lymphocytes</a:t>
            </a:r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790441" y="2619309"/>
            <a:ext cx="1532586" cy="850006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/>
              <a:t>MO</a:t>
            </a:r>
          </a:p>
        </p:txBody>
      </p:sp>
      <p:sp>
        <p:nvSpPr>
          <p:cNvPr id="6" name="Rectangle 5"/>
          <p:cNvSpPr/>
          <p:nvPr/>
        </p:nvSpPr>
        <p:spPr>
          <a:xfrm>
            <a:off x="2068402" y="3884771"/>
            <a:ext cx="1545465" cy="850006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/>
              <a:t>Thymus</a:t>
            </a:r>
            <a:endParaRPr lang="fr-FR" dirty="0"/>
          </a:p>
        </p:txBody>
      </p:sp>
      <p:sp>
        <p:nvSpPr>
          <p:cNvPr id="7" name="Rectangle 6"/>
          <p:cNvSpPr/>
          <p:nvPr/>
        </p:nvSpPr>
        <p:spPr>
          <a:xfrm>
            <a:off x="9807960" y="2628298"/>
            <a:ext cx="1545465" cy="850006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/>
              <a:t>Rate</a:t>
            </a:r>
            <a:endParaRPr lang="fr-FR" dirty="0"/>
          </a:p>
        </p:txBody>
      </p:sp>
      <p:sp>
        <p:nvSpPr>
          <p:cNvPr id="9" name="Rectangle 8"/>
          <p:cNvSpPr/>
          <p:nvPr/>
        </p:nvSpPr>
        <p:spPr>
          <a:xfrm>
            <a:off x="790441" y="4958367"/>
            <a:ext cx="1532586" cy="850006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/>
              <a:t>Bourse de </a:t>
            </a:r>
            <a:r>
              <a:rPr lang="fr-FR" dirty="0" err="1" smtClean="0"/>
              <a:t>Fabricus</a:t>
            </a:r>
            <a:endParaRPr lang="fr-FR" dirty="0"/>
          </a:p>
        </p:txBody>
      </p:sp>
      <p:sp>
        <p:nvSpPr>
          <p:cNvPr id="11" name="Rectangle 10"/>
          <p:cNvSpPr/>
          <p:nvPr/>
        </p:nvSpPr>
        <p:spPr>
          <a:xfrm>
            <a:off x="10149272" y="5556695"/>
            <a:ext cx="1532586" cy="850006"/>
          </a:xfrm>
          <a:prstGeom prst="rect">
            <a:avLst/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/>
              <a:t>Ganglion lymphatique</a:t>
            </a:r>
            <a:endParaRPr lang="fr-FR" dirty="0"/>
          </a:p>
        </p:txBody>
      </p:sp>
      <p:cxnSp>
        <p:nvCxnSpPr>
          <p:cNvPr id="15" name="Curved Connector 14"/>
          <p:cNvCxnSpPr>
            <a:stCxn id="4" idx="3"/>
            <a:endCxn id="6" idx="0"/>
          </p:cNvCxnSpPr>
          <p:nvPr/>
        </p:nvCxnSpPr>
        <p:spPr>
          <a:xfrm>
            <a:off x="2323027" y="3044312"/>
            <a:ext cx="518108" cy="840459"/>
          </a:xfrm>
          <a:prstGeom prst="curvedConnector2">
            <a:avLst/>
          </a:prstGeom>
          <a:ln>
            <a:solidFill>
              <a:srgbClr val="7030A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Curved Connector 17"/>
          <p:cNvCxnSpPr>
            <a:stCxn id="4" idx="2"/>
            <a:endCxn id="9" idx="0"/>
          </p:cNvCxnSpPr>
          <p:nvPr/>
        </p:nvCxnSpPr>
        <p:spPr>
          <a:xfrm rot="5400000">
            <a:off x="812208" y="4213841"/>
            <a:ext cx="1489052" cy="12700"/>
          </a:xfrm>
          <a:prstGeom prst="curvedConnector3">
            <a:avLst/>
          </a:prstGeom>
          <a:ln>
            <a:solidFill>
              <a:srgbClr val="7030A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TextBox 52"/>
          <p:cNvSpPr txBox="1"/>
          <p:nvPr/>
        </p:nvSpPr>
        <p:spPr>
          <a:xfrm>
            <a:off x="297287" y="4315501"/>
            <a:ext cx="1313180" cy="369332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fr-FR" dirty="0" smtClean="0">
                <a:solidFill>
                  <a:srgbClr val="0070C0"/>
                </a:solidFill>
              </a:rPr>
              <a:t>LB (oiseaux)</a:t>
            </a:r>
            <a:endParaRPr lang="fr-FR" dirty="0">
              <a:solidFill>
                <a:srgbClr val="0070C0"/>
              </a:solidFill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1502139" y="3545510"/>
            <a:ext cx="1352037" cy="369332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fr-FR" dirty="0" smtClean="0">
                <a:solidFill>
                  <a:srgbClr val="00B050"/>
                </a:solidFill>
              </a:rPr>
              <a:t>LT immature</a:t>
            </a:r>
            <a:endParaRPr lang="fr-FR" dirty="0">
              <a:solidFill>
                <a:srgbClr val="00B050"/>
              </a:solidFill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3549925" y="4130835"/>
            <a:ext cx="14303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/>
              <a:t>Lymphocytes</a:t>
            </a:r>
            <a:endParaRPr lang="fr-FR" dirty="0"/>
          </a:p>
        </p:txBody>
      </p:sp>
      <p:sp>
        <p:nvSpPr>
          <p:cNvPr id="63" name="TextBox 62"/>
          <p:cNvSpPr txBox="1"/>
          <p:nvPr/>
        </p:nvSpPr>
        <p:spPr>
          <a:xfrm>
            <a:off x="8806017" y="1803395"/>
            <a:ext cx="208832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dirty="0" smtClean="0">
                <a:solidFill>
                  <a:srgbClr val="C00000"/>
                </a:solidFill>
              </a:rPr>
              <a:t>Circulation sanguine</a:t>
            </a:r>
          </a:p>
          <a:p>
            <a:pPr algn="ctr"/>
            <a:r>
              <a:rPr lang="fr-FR" dirty="0" smtClean="0">
                <a:solidFill>
                  <a:srgbClr val="C00000"/>
                </a:solidFill>
              </a:rPr>
              <a:t>Vaisseaux sanguins</a:t>
            </a:r>
          </a:p>
          <a:p>
            <a:endParaRPr lang="fr-FR" dirty="0"/>
          </a:p>
        </p:txBody>
      </p:sp>
      <p:sp>
        <p:nvSpPr>
          <p:cNvPr id="26" name="Right Brace 25"/>
          <p:cNvSpPr/>
          <p:nvPr/>
        </p:nvSpPr>
        <p:spPr>
          <a:xfrm>
            <a:off x="4595992" y="2382241"/>
            <a:ext cx="596721" cy="3903901"/>
          </a:xfrm>
          <a:prstGeom prst="rightBrac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cxnSp>
        <p:nvCxnSpPr>
          <p:cNvPr id="36" name="Curved Connector 35"/>
          <p:cNvCxnSpPr>
            <a:endCxn id="37" idx="1"/>
          </p:cNvCxnSpPr>
          <p:nvPr/>
        </p:nvCxnSpPr>
        <p:spPr>
          <a:xfrm flipV="1">
            <a:off x="4982648" y="1114678"/>
            <a:ext cx="3411674" cy="3227573"/>
          </a:xfrm>
          <a:prstGeom prst="curvedConnector4">
            <a:avLst>
              <a:gd name="adj1" fmla="val 42678"/>
              <a:gd name="adj2" fmla="val 120470"/>
            </a:avLst>
          </a:prstGeom>
          <a:ln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Oval 36"/>
          <p:cNvSpPr/>
          <p:nvPr/>
        </p:nvSpPr>
        <p:spPr>
          <a:xfrm>
            <a:off x="7894750" y="682580"/>
            <a:ext cx="3411292" cy="2950553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2" name="Oval 41"/>
          <p:cNvSpPr/>
          <p:nvPr/>
        </p:nvSpPr>
        <p:spPr>
          <a:xfrm>
            <a:off x="7905731" y="3811605"/>
            <a:ext cx="3411291" cy="2950553"/>
          </a:xfrm>
          <a:prstGeom prst="ellipse">
            <a:avLst/>
          </a:prstGeom>
          <a:noFill/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5" name="TextBox 44"/>
          <p:cNvSpPr txBox="1"/>
          <p:nvPr/>
        </p:nvSpPr>
        <p:spPr>
          <a:xfrm>
            <a:off x="8414048" y="4897266"/>
            <a:ext cx="24802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 smtClean="0">
                <a:solidFill>
                  <a:srgbClr val="FFC000"/>
                </a:solidFill>
              </a:rPr>
              <a:t>Circulation lymphatique</a:t>
            </a:r>
          </a:p>
          <a:p>
            <a:pPr algn="ctr"/>
            <a:r>
              <a:rPr lang="fr-FR" dirty="0" smtClean="0">
                <a:solidFill>
                  <a:srgbClr val="FFC000"/>
                </a:solidFill>
              </a:rPr>
              <a:t>Vaisseaux lymphatiques</a:t>
            </a:r>
            <a:endParaRPr lang="fr-FR" dirty="0">
              <a:solidFill>
                <a:srgbClr val="FFC000"/>
              </a:solidFill>
            </a:endParaRPr>
          </a:p>
        </p:txBody>
      </p:sp>
      <p:sp>
        <p:nvSpPr>
          <p:cNvPr id="46" name="Rectangle 45"/>
          <p:cNvSpPr/>
          <p:nvPr/>
        </p:nvSpPr>
        <p:spPr>
          <a:xfrm>
            <a:off x="7223774" y="1187627"/>
            <a:ext cx="1534485" cy="869929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/>
              <a:t>Autres Tissus</a:t>
            </a:r>
            <a:endParaRPr lang="fr-FR" dirty="0"/>
          </a:p>
        </p:txBody>
      </p:sp>
      <p:sp>
        <p:nvSpPr>
          <p:cNvPr id="48" name="TextBox 47"/>
          <p:cNvSpPr txBox="1"/>
          <p:nvPr/>
        </p:nvSpPr>
        <p:spPr>
          <a:xfrm>
            <a:off x="5283861" y="2541438"/>
            <a:ext cx="23945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>
                <a:solidFill>
                  <a:srgbClr val="C00000"/>
                </a:solidFill>
              </a:rPr>
              <a:t>Circulation dans le sang</a:t>
            </a:r>
            <a:endParaRPr lang="fr-FR" dirty="0">
              <a:solidFill>
                <a:srgbClr val="C00000"/>
              </a:solidFill>
            </a:endParaRPr>
          </a:p>
        </p:txBody>
      </p:sp>
      <p:cxnSp>
        <p:nvCxnSpPr>
          <p:cNvPr id="52" name="Curved Connector 51"/>
          <p:cNvCxnSpPr>
            <a:stCxn id="37" idx="6"/>
            <a:endCxn id="42" idx="6"/>
          </p:cNvCxnSpPr>
          <p:nvPr/>
        </p:nvCxnSpPr>
        <p:spPr>
          <a:xfrm>
            <a:off x="11306042" y="2157857"/>
            <a:ext cx="10980" cy="3129025"/>
          </a:xfrm>
          <a:prstGeom prst="curvedConnector3">
            <a:avLst>
              <a:gd name="adj1" fmla="val 2181967"/>
            </a:avLst>
          </a:prstGeom>
          <a:ln>
            <a:solidFill>
              <a:srgbClr val="FF0066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TextBox 54"/>
          <p:cNvSpPr txBox="1"/>
          <p:nvPr/>
        </p:nvSpPr>
        <p:spPr>
          <a:xfrm>
            <a:off x="9257054" y="3546217"/>
            <a:ext cx="387161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 smtClean="0">
                <a:solidFill>
                  <a:srgbClr val="FF0066"/>
                </a:solidFill>
              </a:rPr>
              <a:t>Veinules endothéliales supérieures</a:t>
            </a:r>
            <a:endParaRPr lang="fr-FR" sz="1600" dirty="0">
              <a:solidFill>
                <a:srgbClr val="FF0066"/>
              </a:solidFill>
            </a:endParaRPr>
          </a:p>
        </p:txBody>
      </p:sp>
      <p:cxnSp>
        <p:nvCxnSpPr>
          <p:cNvPr id="64" name="Curved Connector 63"/>
          <p:cNvCxnSpPr>
            <a:stCxn id="42" idx="2"/>
            <a:endCxn id="37" idx="2"/>
          </p:cNvCxnSpPr>
          <p:nvPr/>
        </p:nvCxnSpPr>
        <p:spPr>
          <a:xfrm rot="10800000">
            <a:off x="7894751" y="2157858"/>
            <a:ext cx="10981" cy="3129025"/>
          </a:xfrm>
          <a:prstGeom prst="curvedConnector3">
            <a:avLst>
              <a:gd name="adj1" fmla="val 2181778"/>
            </a:avLst>
          </a:prstGeom>
          <a:ln>
            <a:solidFill>
              <a:srgbClr val="00FFF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8" name="TextBox 67"/>
          <p:cNvSpPr txBox="1"/>
          <p:nvPr/>
        </p:nvSpPr>
        <p:spPr>
          <a:xfrm>
            <a:off x="5973798" y="3512564"/>
            <a:ext cx="19323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solidFill>
                  <a:srgbClr val="00FFFF"/>
                </a:solidFill>
              </a:rPr>
              <a:t>Canal thoracique</a:t>
            </a:r>
            <a:endParaRPr lang="fr-FR" dirty="0">
              <a:solidFill>
                <a:srgbClr val="00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784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Cellules immunitaires</a:t>
            </a:r>
            <a:endParaRPr lang="fr-FR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257577" y="1825624"/>
            <a:ext cx="11719775" cy="5032375"/>
          </a:xfrm>
        </p:spPr>
        <p:txBody>
          <a:bodyPr>
            <a:normAutofit fontScale="92500" lnSpcReduction="10000"/>
          </a:bodyPr>
          <a:lstStyle/>
          <a:p>
            <a:pPr marL="0" lvl="0" indent="0">
              <a:buNone/>
            </a:pPr>
            <a:r>
              <a:rPr lang="fr-FR" sz="2600" dirty="0" smtClean="0">
                <a:solidFill>
                  <a:prstClr val="black"/>
                </a:solidFill>
              </a:rPr>
              <a:t>                                                         </a:t>
            </a:r>
            <a:endParaRPr lang="fr-FR" sz="2600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endParaRPr lang="fr-FR" sz="2600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fr-FR" sz="2600" dirty="0" smtClean="0">
                <a:solidFill>
                  <a:prstClr val="black"/>
                </a:solidFill>
              </a:rPr>
              <a:t>Progéniture </a:t>
            </a:r>
            <a:r>
              <a:rPr lang="fr-FR" sz="2600" dirty="0">
                <a:solidFill>
                  <a:prstClr val="black"/>
                </a:solidFill>
              </a:rPr>
              <a:t>lymphoïde </a:t>
            </a:r>
            <a:r>
              <a:rPr lang="fr-FR" sz="2600" dirty="0" smtClean="0">
                <a:solidFill>
                  <a:prstClr val="black"/>
                </a:solidFill>
              </a:rPr>
              <a:t>                                                            Progéniture </a:t>
            </a:r>
            <a:r>
              <a:rPr lang="fr-FR" sz="2600" dirty="0">
                <a:solidFill>
                  <a:prstClr val="black"/>
                </a:solidFill>
              </a:rPr>
              <a:t>myéloïde </a:t>
            </a:r>
          </a:p>
          <a:p>
            <a:pPr marL="0" lvl="0" indent="0">
              <a:buNone/>
            </a:pPr>
            <a:endParaRPr lang="fr-FR" sz="2600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endParaRPr lang="fr-FR" sz="2600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fr-FR" sz="2600" dirty="0">
                <a:solidFill>
                  <a:prstClr val="black"/>
                </a:solidFill>
              </a:rPr>
              <a:t>                  LT                                                                       </a:t>
            </a:r>
            <a:r>
              <a:rPr lang="fr-FR" sz="2600" dirty="0" smtClean="0">
                <a:solidFill>
                  <a:prstClr val="black"/>
                </a:solidFill>
              </a:rPr>
              <a:t>          </a:t>
            </a:r>
            <a:r>
              <a:rPr lang="fr-FR" sz="2600" dirty="0">
                <a:solidFill>
                  <a:prstClr val="black"/>
                </a:solidFill>
              </a:rPr>
              <a:t>Monocyte </a:t>
            </a:r>
            <a:r>
              <a:rPr lang="fr-FR" sz="2600" dirty="0">
                <a:solidFill>
                  <a:prstClr val="black"/>
                </a:solidFill>
                <a:sym typeface="Wingdings" panose="05000000000000000000" pitchFamily="2" charset="2"/>
              </a:rPr>
              <a:t> Macrophage</a:t>
            </a:r>
            <a:endParaRPr lang="fr-FR" sz="2600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fr-FR" sz="2600" dirty="0">
                <a:solidFill>
                  <a:prstClr val="black"/>
                </a:solidFill>
              </a:rPr>
              <a:t>                  LB </a:t>
            </a:r>
            <a:r>
              <a:rPr lang="fr-FR" sz="2600" dirty="0">
                <a:solidFill>
                  <a:prstClr val="black"/>
                </a:solidFill>
                <a:sym typeface="Wingdings" panose="05000000000000000000" pitchFamily="2" charset="2"/>
              </a:rPr>
              <a:t> Plasmocyte</a:t>
            </a:r>
            <a:r>
              <a:rPr lang="fr-FR" sz="2600" dirty="0">
                <a:solidFill>
                  <a:prstClr val="black"/>
                </a:solidFill>
              </a:rPr>
              <a:t>   </a:t>
            </a:r>
            <a:r>
              <a:rPr lang="fr-FR" sz="2600" dirty="0" smtClean="0">
                <a:solidFill>
                  <a:prstClr val="black"/>
                </a:solidFill>
              </a:rPr>
              <a:t>  Cellules </a:t>
            </a:r>
            <a:r>
              <a:rPr lang="fr-FR" sz="2600" dirty="0">
                <a:solidFill>
                  <a:prstClr val="black"/>
                </a:solidFill>
              </a:rPr>
              <a:t>dendritique        </a:t>
            </a:r>
            <a:r>
              <a:rPr lang="fr-FR" sz="2600" dirty="0" smtClean="0">
                <a:solidFill>
                  <a:prstClr val="black"/>
                </a:solidFill>
              </a:rPr>
              <a:t>    Mastocyte</a:t>
            </a:r>
            <a:endParaRPr lang="fr-FR" sz="2600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fr-FR" sz="2600" dirty="0">
                <a:solidFill>
                  <a:prstClr val="black"/>
                </a:solidFill>
              </a:rPr>
              <a:t>                  NK                                                                         </a:t>
            </a:r>
            <a:r>
              <a:rPr lang="fr-FR" sz="2600" dirty="0" smtClean="0">
                <a:solidFill>
                  <a:prstClr val="black"/>
                </a:solidFill>
              </a:rPr>
              <a:t>      Granulocytes :</a:t>
            </a:r>
            <a:r>
              <a:rPr lang="fr-FR" sz="2400" dirty="0" smtClean="0"/>
              <a:t>     </a:t>
            </a:r>
            <a:r>
              <a:rPr lang="fr-FR" sz="2600" dirty="0" smtClean="0"/>
              <a:t>neutrophiles</a:t>
            </a:r>
            <a:endParaRPr lang="fr-FR" sz="2600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fr-FR" sz="2600" dirty="0">
                <a:solidFill>
                  <a:prstClr val="black"/>
                </a:solidFill>
              </a:rPr>
              <a:t>                                                                                                                            </a:t>
            </a:r>
            <a:r>
              <a:rPr lang="fr-FR" sz="2600" dirty="0" smtClean="0">
                <a:solidFill>
                  <a:prstClr val="black"/>
                </a:solidFill>
              </a:rPr>
              <a:t>         basophiles   </a:t>
            </a:r>
            <a:endParaRPr lang="fr-FR" sz="2600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fr-FR" sz="2600" dirty="0">
                <a:solidFill>
                  <a:prstClr val="black"/>
                </a:solidFill>
              </a:rPr>
              <a:t>                                                                                                                            </a:t>
            </a:r>
            <a:r>
              <a:rPr lang="fr-FR" sz="2600" dirty="0" smtClean="0">
                <a:solidFill>
                  <a:prstClr val="black"/>
                </a:solidFill>
              </a:rPr>
              <a:t>         </a:t>
            </a:r>
            <a:r>
              <a:rPr lang="fr-FR" sz="2600" dirty="0">
                <a:solidFill>
                  <a:prstClr val="black"/>
                </a:solidFill>
              </a:rPr>
              <a:t>éosinophiles</a:t>
            </a:r>
            <a:r>
              <a:rPr lang="fr-FR" sz="1100" dirty="0">
                <a:solidFill>
                  <a:prstClr val="black"/>
                </a:solidFill>
              </a:rPr>
              <a:t>.</a:t>
            </a:r>
            <a:endParaRPr lang="fr-FR" sz="2600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fr-FR" sz="2600" dirty="0">
                <a:solidFill>
                  <a:prstClr val="black"/>
                </a:solidFill>
              </a:rPr>
              <a:t>                                                                                             </a:t>
            </a:r>
            <a:r>
              <a:rPr lang="fr-FR" sz="2600" dirty="0" smtClean="0">
                <a:solidFill>
                  <a:prstClr val="black"/>
                </a:solidFill>
              </a:rPr>
              <a:t>         </a:t>
            </a:r>
            <a:r>
              <a:rPr lang="fr-FR" sz="2600" dirty="0">
                <a:solidFill>
                  <a:prstClr val="black"/>
                </a:solidFill>
              </a:rPr>
              <a:t>Mégacaryocytes </a:t>
            </a:r>
            <a:r>
              <a:rPr lang="fr-FR" sz="2600" dirty="0">
                <a:solidFill>
                  <a:prstClr val="black"/>
                </a:solidFill>
                <a:sym typeface="Wingdings" panose="05000000000000000000" pitchFamily="2" charset="2"/>
              </a:rPr>
              <a:t> plaquettes</a:t>
            </a:r>
          </a:p>
          <a:p>
            <a:pPr marL="0" lvl="0" indent="0">
              <a:buNone/>
            </a:pPr>
            <a:r>
              <a:rPr lang="fr-FR" sz="2600" dirty="0">
                <a:solidFill>
                  <a:prstClr val="black"/>
                </a:solidFill>
                <a:sym typeface="Wingdings" panose="05000000000000000000" pitchFamily="2" charset="2"/>
              </a:rPr>
              <a:t>                                                                                                </a:t>
            </a:r>
            <a:r>
              <a:rPr lang="fr-FR" sz="2600" dirty="0" smtClean="0">
                <a:solidFill>
                  <a:prstClr val="black"/>
                </a:solidFill>
                <a:sym typeface="Wingdings" panose="05000000000000000000" pitchFamily="2" charset="2"/>
              </a:rPr>
              <a:t>      Globules </a:t>
            </a:r>
            <a:r>
              <a:rPr lang="fr-FR" sz="2600" dirty="0">
                <a:solidFill>
                  <a:prstClr val="black"/>
                </a:solidFill>
                <a:sym typeface="Wingdings" panose="05000000000000000000" pitchFamily="2" charset="2"/>
              </a:rPr>
              <a:t>rouges </a:t>
            </a:r>
          </a:p>
          <a:p>
            <a:endParaRPr lang="fr-FR" dirty="0"/>
          </a:p>
        </p:txBody>
      </p:sp>
      <p:sp>
        <p:nvSpPr>
          <p:cNvPr id="7" name="Oval 6"/>
          <p:cNvSpPr/>
          <p:nvPr/>
        </p:nvSpPr>
        <p:spPr>
          <a:xfrm>
            <a:off x="4685761" y="1561899"/>
            <a:ext cx="865034" cy="716700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r-FR" sz="1100" b="1" dirty="0"/>
          </a:p>
        </p:txBody>
      </p:sp>
      <p:cxnSp>
        <p:nvCxnSpPr>
          <p:cNvPr id="9" name="Curved Connector 8"/>
          <p:cNvCxnSpPr>
            <a:stCxn id="7" idx="2"/>
          </p:cNvCxnSpPr>
          <p:nvPr/>
        </p:nvCxnSpPr>
        <p:spPr>
          <a:xfrm rot="10800000" flipV="1">
            <a:off x="3013657" y="1920249"/>
            <a:ext cx="1672105" cy="758556"/>
          </a:xfrm>
          <a:prstGeom prst="curvedConnector3">
            <a:avLst/>
          </a:prstGeom>
          <a:ln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1" name="Curved Connector 10"/>
          <p:cNvCxnSpPr/>
          <p:nvPr/>
        </p:nvCxnSpPr>
        <p:spPr>
          <a:xfrm>
            <a:off x="5550795" y="1920249"/>
            <a:ext cx="1601271" cy="848709"/>
          </a:xfrm>
          <a:prstGeom prst="curvedConnector3">
            <a:avLst/>
          </a:prstGeom>
          <a:ln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/>
          <p:nvPr/>
        </p:nvCxnSpPr>
        <p:spPr>
          <a:xfrm>
            <a:off x="3155324" y="3000777"/>
            <a:ext cx="1081825" cy="113656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/>
          <p:nvPr/>
        </p:nvCxnSpPr>
        <p:spPr>
          <a:xfrm flipH="1">
            <a:off x="6233375" y="3000777"/>
            <a:ext cx="918691" cy="121858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/>
          <p:nvPr/>
        </p:nvCxnSpPr>
        <p:spPr>
          <a:xfrm>
            <a:off x="1700011" y="3000777"/>
            <a:ext cx="0" cy="837127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/>
          <p:nvPr/>
        </p:nvCxnSpPr>
        <p:spPr>
          <a:xfrm>
            <a:off x="8757634" y="3000777"/>
            <a:ext cx="0" cy="811369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3" name="Left Brace 2"/>
          <p:cNvSpPr/>
          <p:nvPr/>
        </p:nvSpPr>
        <p:spPr>
          <a:xfrm>
            <a:off x="9157647" y="4748219"/>
            <a:ext cx="264049" cy="1201003"/>
          </a:xfrm>
          <a:prstGeom prst="leftBrace">
            <a:avLst>
              <a:gd name="adj1" fmla="val 10802"/>
              <a:gd name="adj2" fmla="val 17045"/>
            </a:avLst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Oval 3"/>
          <p:cNvSpPr/>
          <p:nvPr/>
        </p:nvSpPr>
        <p:spPr>
          <a:xfrm>
            <a:off x="4879442" y="1690585"/>
            <a:ext cx="477671" cy="439660"/>
          </a:xfrm>
          <a:prstGeom prst="ellipse">
            <a:avLst/>
          </a:prstGeom>
          <a:ln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5" name="TextBox 4"/>
          <p:cNvSpPr txBox="1"/>
          <p:nvPr/>
        </p:nvSpPr>
        <p:spPr>
          <a:xfrm>
            <a:off x="4818396" y="1688430"/>
            <a:ext cx="732399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100" b="1" dirty="0" smtClean="0"/>
              <a:t>Cellules souches</a:t>
            </a:r>
            <a:endParaRPr lang="fr-FR" sz="1100" b="1" dirty="0"/>
          </a:p>
        </p:txBody>
      </p:sp>
    </p:spTree>
    <p:extLst>
      <p:ext uri="{BB962C8B-B14F-4D97-AF65-F5344CB8AC3E}">
        <p14:creationId xmlns:p14="http://schemas.microsoft.com/office/powerpoint/2010/main" val="28382540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b="1" i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Cellules immunitaires</a:t>
            </a:r>
            <a:endParaRPr lang="fr-F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0305" y="1838503"/>
            <a:ext cx="11852669" cy="5032375"/>
          </a:xfrm>
        </p:spPr>
        <p:txBody>
          <a:bodyPr>
            <a:normAutofit lnSpcReduction="10000"/>
          </a:bodyPr>
          <a:lstStyle/>
          <a:p>
            <a:r>
              <a:rPr lang="fr-FR" dirty="0" smtClean="0">
                <a:solidFill>
                  <a:srgbClr val="FF0000"/>
                </a:solidFill>
              </a:rPr>
              <a:t>La lignée lymphoïde : </a:t>
            </a:r>
            <a:r>
              <a:rPr lang="fr-FR" dirty="0" smtClean="0"/>
              <a:t>entrent dans la réponse immunitaire </a:t>
            </a:r>
            <a:r>
              <a:rPr lang="fr-FR" b="1" u="sng" dirty="0" smtClean="0"/>
              <a:t>spécifique</a:t>
            </a:r>
            <a:r>
              <a:rPr lang="fr-FR" dirty="0" smtClean="0"/>
              <a:t>, </a:t>
            </a:r>
          </a:p>
          <a:p>
            <a:pPr marL="0" indent="0">
              <a:buNone/>
            </a:pPr>
            <a:r>
              <a:rPr lang="fr-FR" dirty="0" smtClean="0"/>
              <a:t>présents  dans le </a:t>
            </a:r>
            <a:r>
              <a:rPr lang="fr-FR" b="1" dirty="0" smtClean="0"/>
              <a:t>sang</a:t>
            </a:r>
            <a:r>
              <a:rPr lang="fr-FR" dirty="0" smtClean="0"/>
              <a:t>, la </a:t>
            </a:r>
            <a:r>
              <a:rPr lang="fr-FR" b="1" dirty="0" smtClean="0"/>
              <a:t>lymphe</a:t>
            </a:r>
            <a:r>
              <a:rPr lang="fr-FR" dirty="0" smtClean="0"/>
              <a:t> et les </a:t>
            </a:r>
            <a:r>
              <a:rPr lang="fr-FR" b="1" dirty="0" smtClean="0"/>
              <a:t>organes lymphoïdes</a:t>
            </a:r>
            <a:r>
              <a:rPr lang="fr-FR" dirty="0" smtClean="0"/>
              <a:t>, </a:t>
            </a:r>
          </a:p>
          <a:p>
            <a:pPr marL="0" indent="0">
              <a:buNone/>
            </a:pPr>
            <a:r>
              <a:rPr lang="fr-FR" dirty="0" smtClean="0"/>
              <a:t>représente </a:t>
            </a:r>
            <a:r>
              <a:rPr lang="fr-FR" b="1" dirty="0" smtClean="0"/>
              <a:t>25% à 40% des globules blancs</a:t>
            </a:r>
            <a:r>
              <a:rPr lang="fr-FR" dirty="0" smtClean="0"/>
              <a:t> du sang périphérique </a:t>
            </a:r>
          </a:p>
          <a:p>
            <a:pPr marL="0" indent="0">
              <a:buNone/>
            </a:pPr>
            <a:r>
              <a:rPr lang="fr-FR" dirty="0" smtClean="0"/>
              <a:t>3 types : lymphocyte T (</a:t>
            </a:r>
            <a:r>
              <a:rPr lang="fr-FR" b="1" dirty="0" smtClean="0"/>
              <a:t>LT</a:t>
            </a:r>
            <a:r>
              <a:rPr lang="fr-FR" dirty="0" smtClean="0"/>
              <a:t>) – lymphocyte B (</a:t>
            </a:r>
            <a:r>
              <a:rPr lang="fr-FR" b="1" dirty="0" smtClean="0"/>
              <a:t>LB</a:t>
            </a:r>
            <a:r>
              <a:rPr lang="fr-FR" dirty="0" smtClean="0"/>
              <a:t>) – lymphocytes naturel Killer (</a:t>
            </a:r>
            <a:r>
              <a:rPr lang="fr-FR" b="1" dirty="0" smtClean="0"/>
              <a:t>NK</a:t>
            </a:r>
            <a:r>
              <a:rPr lang="fr-FR" dirty="0" smtClean="0"/>
              <a:t>)</a:t>
            </a:r>
          </a:p>
          <a:p>
            <a:pPr marL="0" indent="0">
              <a:buNone/>
            </a:pPr>
            <a:r>
              <a:rPr lang="fr-FR" dirty="0" smtClean="0"/>
              <a:t>                                                                                                                     </a:t>
            </a:r>
          </a:p>
          <a:p>
            <a:pPr marL="0" indent="0">
              <a:buNone/>
            </a:pPr>
            <a:r>
              <a:rPr lang="fr-FR" dirty="0" smtClean="0">
                <a:solidFill>
                  <a:srgbClr val="0070C0"/>
                </a:solidFill>
              </a:rPr>
              <a:t>I) Lymphocytes T (LT) :</a:t>
            </a:r>
          </a:p>
          <a:p>
            <a:pPr marL="0" indent="0">
              <a:buNone/>
            </a:pPr>
            <a:r>
              <a:rPr lang="fr-FR" dirty="0"/>
              <a:t>S</a:t>
            </a:r>
            <a:r>
              <a:rPr lang="fr-FR" dirty="0" smtClean="0"/>
              <a:t>tructure globale des lymphocytes T: </a:t>
            </a:r>
            <a:r>
              <a:rPr lang="fr-FR" b="1" dirty="0" smtClean="0"/>
              <a:t>identiques</a:t>
            </a:r>
            <a:r>
              <a:rPr lang="fr-FR" dirty="0" smtClean="0"/>
              <a:t>                                         </a:t>
            </a:r>
            <a:r>
              <a:rPr lang="fr-FR" sz="2000" dirty="0" smtClean="0"/>
              <a:t>corps de Galt</a:t>
            </a:r>
            <a:endParaRPr lang="fr-FR" dirty="0"/>
          </a:p>
          <a:p>
            <a:pPr marL="0" indent="0">
              <a:buNone/>
            </a:pPr>
            <a:r>
              <a:rPr lang="fr-FR" dirty="0" smtClean="0"/>
              <a:t>Distinction : </a:t>
            </a:r>
            <a:r>
              <a:rPr lang="fr-FR" b="1" dirty="0" smtClean="0"/>
              <a:t>TCR</a:t>
            </a:r>
            <a:r>
              <a:rPr lang="fr-FR" dirty="0" smtClean="0"/>
              <a:t> </a:t>
            </a:r>
            <a:r>
              <a:rPr lang="fr-FR" u="sng" dirty="0" smtClean="0"/>
              <a:t>associé</a:t>
            </a:r>
            <a:r>
              <a:rPr lang="fr-FR" dirty="0" smtClean="0"/>
              <a:t> du </a:t>
            </a:r>
            <a:r>
              <a:rPr lang="fr-FR" b="1" dirty="0" smtClean="0"/>
              <a:t>CD3</a:t>
            </a:r>
            <a:r>
              <a:rPr lang="fr-FR" dirty="0" smtClean="0"/>
              <a:t> – </a:t>
            </a:r>
            <a:r>
              <a:rPr lang="fr-FR" b="1" dirty="0" smtClean="0"/>
              <a:t>CD4</a:t>
            </a:r>
            <a:r>
              <a:rPr lang="fr-FR" dirty="0" smtClean="0"/>
              <a:t>/</a:t>
            </a:r>
            <a:r>
              <a:rPr lang="fr-FR" b="1" dirty="0" smtClean="0"/>
              <a:t>CD8</a:t>
            </a:r>
            <a:endParaRPr lang="fr-FR" sz="2000" b="1" dirty="0" smtClean="0"/>
          </a:p>
          <a:p>
            <a:pPr marL="0" indent="0">
              <a:buNone/>
            </a:pPr>
            <a:r>
              <a:rPr lang="fr-FR" dirty="0" smtClean="0"/>
              <a:t>Protéines membranaires : </a:t>
            </a:r>
            <a:r>
              <a:rPr lang="fr-FR" b="1" dirty="0" smtClean="0"/>
              <a:t>intégrines</a:t>
            </a:r>
            <a:r>
              <a:rPr lang="fr-FR" sz="2000" dirty="0"/>
              <a:t> </a:t>
            </a:r>
            <a:r>
              <a:rPr lang="fr-FR" dirty="0" smtClean="0"/>
              <a:t>– </a:t>
            </a:r>
            <a:r>
              <a:rPr lang="fr-FR" b="1" dirty="0" smtClean="0"/>
              <a:t>sélectines L </a:t>
            </a:r>
            <a:r>
              <a:rPr lang="fr-FR" dirty="0" smtClean="0"/>
              <a:t>–                      </a:t>
            </a:r>
            <a:r>
              <a:rPr lang="fr-FR" sz="2000" dirty="0" smtClean="0"/>
              <a:t>gouttelettes lipidiques</a:t>
            </a:r>
          </a:p>
          <a:p>
            <a:pPr marL="0" indent="0">
              <a:buNone/>
            </a:pPr>
            <a:r>
              <a:rPr lang="fr-FR" b="1" dirty="0"/>
              <a:t>r</a:t>
            </a:r>
            <a:r>
              <a:rPr lang="fr-FR" b="1" dirty="0" smtClean="0"/>
              <a:t>écepteurs de cytokines </a:t>
            </a:r>
            <a:r>
              <a:rPr lang="fr-FR" dirty="0" smtClean="0"/>
              <a:t>–</a:t>
            </a:r>
            <a:r>
              <a:rPr lang="fr-FR" b="1" dirty="0" smtClean="0"/>
              <a:t> CD2 </a:t>
            </a:r>
            <a:r>
              <a:rPr lang="fr-FR" dirty="0" smtClean="0"/>
              <a:t>–</a:t>
            </a:r>
            <a:r>
              <a:rPr lang="fr-FR" b="1" dirty="0" smtClean="0"/>
              <a:t> CD7 </a:t>
            </a:r>
            <a:r>
              <a:rPr lang="fr-FR" dirty="0" smtClean="0"/>
              <a:t>–</a:t>
            </a:r>
            <a:r>
              <a:rPr lang="fr-FR" b="1" dirty="0" smtClean="0"/>
              <a:t> CD28 </a:t>
            </a:r>
            <a:r>
              <a:rPr lang="fr-FR" dirty="0" smtClean="0"/>
              <a:t>–</a:t>
            </a:r>
            <a:r>
              <a:rPr lang="fr-FR" b="1" dirty="0" smtClean="0"/>
              <a:t> CD40L </a:t>
            </a:r>
            <a:r>
              <a:rPr lang="fr-FR" dirty="0" smtClean="0"/>
              <a:t>–</a:t>
            </a:r>
            <a:r>
              <a:rPr lang="fr-FR" b="1" dirty="0" smtClean="0"/>
              <a:t> CD 45</a:t>
            </a:r>
          </a:p>
        </p:txBody>
      </p:sp>
      <p:sp>
        <p:nvSpPr>
          <p:cNvPr id="5" name="Oval 4"/>
          <p:cNvSpPr/>
          <p:nvPr/>
        </p:nvSpPr>
        <p:spPr>
          <a:xfrm>
            <a:off x="7425652" y="3762006"/>
            <a:ext cx="2524259" cy="2228045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22297" y="4201122"/>
            <a:ext cx="1548518" cy="48869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62689" y="4886525"/>
            <a:ext cx="646232" cy="621846"/>
          </a:xfrm>
          <a:prstGeom prst="rect">
            <a:avLst/>
          </a:prstGeom>
        </p:spPr>
      </p:pic>
      <p:sp>
        <p:nvSpPr>
          <p:cNvPr id="10" name="Flowchart: Connector 9"/>
          <p:cNvSpPr/>
          <p:nvPr/>
        </p:nvSpPr>
        <p:spPr>
          <a:xfrm>
            <a:off x="8100261" y="4315217"/>
            <a:ext cx="262061" cy="239769"/>
          </a:xfrm>
          <a:prstGeom prst="flowChartConnector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Flowchart: Connector 10"/>
          <p:cNvSpPr/>
          <p:nvPr/>
        </p:nvSpPr>
        <p:spPr>
          <a:xfrm>
            <a:off x="8505330" y="4273861"/>
            <a:ext cx="182452" cy="173864"/>
          </a:xfrm>
          <a:prstGeom prst="flowChartConnector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Flowchart: Connector 11"/>
          <p:cNvSpPr/>
          <p:nvPr/>
        </p:nvSpPr>
        <p:spPr>
          <a:xfrm>
            <a:off x="8940643" y="4381121"/>
            <a:ext cx="167425" cy="173865"/>
          </a:xfrm>
          <a:prstGeom prst="flowChartConnector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cxnSp>
        <p:nvCxnSpPr>
          <p:cNvPr id="14" name="Curved Connector 13"/>
          <p:cNvCxnSpPr>
            <a:endCxn id="6" idx="3"/>
          </p:cNvCxnSpPr>
          <p:nvPr/>
        </p:nvCxnSpPr>
        <p:spPr>
          <a:xfrm rot="10800000">
            <a:off x="9370816" y="4445469"/>
            <a:ext cx="1078057" cy="430559"/>
          </a:xfrm>
          <a:prstGeom prst="curvedConnector3">
            <a:avLst>
              <a:gd name="adj1" fmla="val 50000"/>
            </a:avLst>
          </a:prstGeom>
          <a:ln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8" name="Curved Connector 17"/>
          <p:cNvCxnSpPr>
            <a:stCxn id="28" idx="1"/>
            <a:endCxn id="11" idx="7"/>
          </p:cNvCxnSpPr>
          <p:nvPr/>
        </p:nvCxnSpPr>
        <p:spPr>
          <a:xfrm rot="10800000">
            <a:off x="8661064" y="4299324"/>
            <a:ext cx="2272989" cy="13843"/>
          </a:xfrm>
          <a:prstGeom prst="curvedConnector4">
            <a:avLst>
              <a:gd name="adj1" fmla="val 49412"/>
              <a:gd name="adj2" fmla="val 1751376"/>
            </a:avLst>
          </a:prstGeom>
          <a:ln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3" name="Curved Connector 22"/>
          <p:cNvCxnSpPr/>
          <p:nvPr/>
        </p:nvCxnSpPr>
        <p:spPr>
          <a:xfrm rot="16200000" flipV="1">
            <a:off x="8613506" y="4713193"/>
            <a:ext cx="1150095" cy="833681"/>
          </a:xfrm>
          <a:prstGeom prst="curvedConnector3">
            <a:avLst/>
          </a:prstGeom>
          <a:ln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8" name="TextBox 27"/>
          <p:cNvSpPr txBox="1"/>
          <p:nvPr/>
        </p:nvSpPr>
        <p:spPr>
          <a:xfrm>
            <a:off x="10934052" y="4113111"/>
            <a:ext cx="158410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 smtClean="0"/>
              <a:t>lysosome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4940265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b="1" i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Cellules immunitaires</a:t>
            </a:r>
            <a:endParaRPr lang="fr-F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1819" y="1825624"/>
            <a:ext cx="11960181" cy="5032375"/>
          </a:xfrm>
        </p:spPr>
        <p:txBody>
          <a:bodyPr/>
          <a:lstStyle/>
          <a:p>
            <a:r>
              <a:rPr lang="fr-FR" dirty="0" smtClean="0"/>
              <a:t>Population des LT :</a:t>
            </a:r>
          </a:p>
          <a:p>
            <a:endParaRPr lang="fr-FR" dirty="0"/>
          </a:p>
          <a:p>
            <a:endParaRPr lang="fr-FR" dirty="0" smtClean="0"/>
          </a:p>
          <a:p>
            <a:pPr marL="0" indent="0">
              <a:buNone/>
            </a:pPr>
            <a:endParaRPr lang="fr-FR" dirty="0" smtClean="0"/>
          </a:p>
          <a:p>
            <a:endParaRPr lang="fr-FR" dirty="0" smtClean="0"/>
          </a:p>
        </p:txBody>
      </p:sp>
      <p:sp>
        <p:nvSpPr>
          <p:cNvPr id="5" name="Oval 4"/>
          <p:cNvSpPr/>
          <p:nvPr/>
        </p:nvSpPr>
        <p:spPr>
          <a:xfrm>
            <a:off x="4790941" y="2233041"/>
            <a:ext cx="618186" cy="553792"/>
          </a:xfrm>
          <a:prstGeom prst="ellips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dirty="0" smtClean="0"/>
              <a:t>LT</a:t>
            </a:r>
            <a:endParaRPr lang="fr-FR" dirty="0"/>
          </a:p>
        </p:txBody>
      </p:sp>
      <p:sp>
        <p:nvSpPr>
          <p:cNvPr id="10" name="Oval 9"/>
          <p:cNvSpPr/>
          <p:nvPr/>
        </p:nvSpPr>
        <p:spPr>
          <a:xfrm>
            <a:off x="2426592" y="3095155"/>
            <a:ext cx="618186" cy="553792"/>
          </a:xfrm>
          <a:prstGeom prst="ellips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sz="1400" dirty="0" smtClean="0"/>
              <a:t>LTh</a:t>
            </a:r>
            <a:endParaRPr lang="fr-FR" sz="1400" dirty="0"/>
          </a:p>
        </p:txBody>
      </p:sp>
      <p:sp>
        <p:nvSpPr>
          <p:cNvPr id="11" name="Oval 10"/>
          <p:cNvSpPr/>
          <p:nvPr/>
        </p:nvSpPr>
        <p:spPr>
          <a:xfrm>
            <a:off x="3526502" y="5381736"/>
            <a:ext cx="618187" cy="553792"/>
          </a:xfrm>
          <a:prstGeom prst="ellips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sz="1400" dirty="0" smtClean="0"/>
              <a:t>LTh2</a:t>
            </a:r>
            <a:endParaRPr lang="fr-FR" sz="1400" dirty="0"/>
          </a:p>
        </p:txBody>
      </p:sp>
      <p:sp>
        <p:nvSpPr>
          <p:cNvPr id="12" name="Oval 11"/>
          <p:cNvSpPr/>
          <p:nvPr/>
        </p:nvSpPr>
        <p:spPr>
          <a:xfrm>
            <a:off x="2863868" y="5381736"/>
            <a:ext cx="618186" cy="553792"/>
          </a:xfrm>
          <a:prstGeom prst="ellips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sz="1400" dirty="0" smtClean="0"/>
              <a:t>LT reg</a:t>
            </a:r>
            <a:endParaRPr lang="fr-FR" sz="1200" dirty="0"/>
          </a:p>
        </p:txBody>
      </p:sp>
      <p:sp>
        <p:nvSpPr>
          <p:cNvPr id="13" name="Oval 12"/>
          <p:cNvSpPr/>
          <p:nvPr/>
        </p:nvSpPr>
        <p:spPr>
          <a:xfrm>
            <a:off x="7456866" y="3095155"/>
            <a:ext cx="618186" cy="553792"/>
          </a:xfrm>
          <a:prstGeom prst="ellips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sz="1400" dirty="0" smtClean="0"/>
              <a:t>LTc</a:t>
            </a:r>
            <a:endParaRPr lang="fr-FR" sz="1400" dirty="0"/>
          </a:p>
        </p:txBody>
      </p:sp>
      <p:cxnSp>
        <p:nvCxnSpPr>
          <p:cNvPr id="15" name="Curved Connector 14"/>
          <p:cNvCxnSpPr>
            <a:stCxn id="5" idx="2"/>
            <a:endCxn id="10" idx="0"/>
          </p:cNvCxnSpPr>
          <p:nvPr/>
        </p:nvCxnSpPr>
        <p:spPr>
          <a:xfrm rot="10800000" flipV="1">
            <a:off x="2735685" y="2509937"/>
            <a:ext cx="2055256" cy="585218"/>
          </a:xfrm>
          <a:prstGeom prst="curvedConnector2">
            <a:avLst/>
          </a:prstGeom>
          <a:ln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3" name="Curved Connector 22"/>
          <p:cNvCxnSpPr>
            <a:stCxn id="5" idx="6"/>
            <a:endCxn id="13" idx="0"/>
          </p:cNvCxnSpPr>
          <p:nvPr/>
        </p:nvCxnSpPr>
        <p:spPr>
          <a:xfrm>
            <a:off x="5409127" y="2509937"/>
            <a:ext cx="2356832" cy="585218"/>
          </a:xfrm>
          <a:prstGeom prst="curvedConnector2">
            <a:avLst/>
          </a:prstGeom>
          <a:ln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>
            <a:off x="1909691" y="3648947"/>
            <a:ext cx="16519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T helper (CD4+)</a:t>
            </a:r>
            <a:endParaRPr lang="fr-FR" dirty="0"/>
          </a:p>
        </p:txBody>
      </p:sp>
      <p:sp>
        <p:nvSpPr>
          <p:cNvPr id="28" name="TextBox 27"/>
          <p:cNvSpPr txBox="1"/>
          <p:nvPr/>
        </p:nvSpPr>
        <p:spPr>
          <a:xfrm>
            <a:off x="6702645" y="3620306"/>
            <a:ext cx="21266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T cytotoxique (CD8+)</a:t>
            </a:r>
            <a:endParaRPr lang="fr-FR" dirty="0"/>
          </a:p>
        </p:txBody>
      </p:sp>
      <p:sp>
        <p:nvSpPr>
          <p:cNvPr id="29" name="Rectangle 28"/>
          <p:cNvSpPr/>
          <p:nvPr/>
        </p:nvSpPr>
        <p:spPr>
          <a:xfrm>
            <a:off x="1862805" y="3989638"/>
            <a:ext cx="1745757" cy="91405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sz="1200" dirty="0" smtClean="0"/>
              <a:t>Production des cytokines qui stimulent des cellules dans la réaction vis-à-vis des Ag extracellulaires </a:t>
            </a:r>
            <a:endParaRPr lang="fr-FR" sz="1200" dirty="0"/>
          </a:p>
        </p:txBody>
      </p:sp>
      <p:sp>
        <p:nvSpPr>
          <p:cNvPr id="30" name="Rectangle 29"/>
          <p:cNvSpPr/>
          <p:nvPr/>
        </p:nvSpPr>
        <p:spPr>
          <a:xfrm>
            <a:off x="6893080" y="4018279"/>
            <a:ext cx="1745757" cy="73402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sz="1200" dirty="0" smtClean="0"/>
              <a:t>Supprime la cellule infectée ou tumeur cellulaires</a:t>
            </a:r>
            <a:endParaRPr lang="fr-FR" sz="1200" dirty="0"/>
          </a:p>
        </p:txBody>
      </p:sp>
      <p:sp>
        <p:nvSpPr>
          <p:cNvPr id="31" name="Oval 30"/>
          <p:cNvSpPr/>
          <p:nvPr/>
        </p:nvSpPr>
        <p:spPr>
          <a:xfrm>
            <a:off x="1546920" y="5411614"/>
            <a:ext cx="609866" cy="562446"/>
          </a:xfrm>
          <a:prstGeom prst="ellips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sz="1400" dirty="0" smtClean="0"/>
              <a:t>LTh1</a:t>
            </a:r>
            <a:endParaRPr lang="fr-FR" dirty="0"/>
          </a:p>
        </p:txBody>
      </p:sp>
      <p:sp>
        <p:nvSpPr>
          <p:cNvPr id="32" name="Oval 31"/>
          <p:cNvSpPr/>
          <p:nvPr/>
        </p:nvSpPr>
        <p:spPr>
          <a:xfrm>
            <a:off x="2201234" y="5381736"/>
            <a:ext cx="618186" cy="553792"/>
          </a:xfrm>
          <a:prstGeom prst="ellips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sz="1400" dirty="0" smtClean="0"/>
              <a:t>LTh17</a:t>
            </a:r>
            <a:endParaRPr lang="fr-FR" sz="1400" dirty="0"/>
          </a:p>
        </p:txBody>
      </p:sp>
      <p:cxnSp>
        <p:nvCxnSpPr>
          <p:cNvPr id="40" name="Curved Connector 39"/>
          <p:cNvCxnSpPr>
            <a:stCxn id="29" idx="2"/>
            <a:endCxn id="31" idx="0"/>
          </p:cNvCxnSpPr>
          <p:nvPr/>
        </p:nvCxnSpPr>
        <p:spPr>
          <a:xfrm rot="5400000">
            <a:off x="2039807" y="4715736"/>
            <a:ext cx="507925" cy="883831"/>
          </a:xfrm>
          <a:prstGeom prst="curvedConnector3">
            <a:avLst/>
          </a:prstGeom>
          <a:ln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2" name="Curved Connector 41"/>
          <p:cNvCxnSpPr>
            <a:stCxn id="29" idx="2"/>
            <a:endCxn id="32" idx="0"/>
          </p:cNvCxnSpPr>
          <p:nvPr/>
        </p:nvCxnSpPr>
        <p:spPr>
          <a:xfrm rot="5400000">
            <a:off x="2383983" y="5030034"/>
            <a:ext cx="478047" cy="225357"/>
          </a:xfrm>
          <a:prstGeom prst="curvedConnector3">
            <a:avLst/>
          </a:prstGeom>
          <a:ln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4" name="Curved Connector 43"/>
          <p:cNvCxnSpPr>
            <a:stCxn id="29" idx="2"/>
            <a:endCxn id="11" idx="0"/>
          </p:cNvCxnSpPr>
          <p:nvPr/>
        </p:nvCxnSpPr>
        <p:spPr>
          <a:xfrm rot="16200000" flipH="1">
            <a:off x="3046617" y="4592756"/>
            <a:ext cx="478047" cy="1099912"/>
          </a:xfrm>
          <a:prstGeom prst="curvedConnector3">
            <a:avLst/>
          </a:prstGeom>
          <a:ln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46" name="Rectangle 45"/>
          <p:cNvSpPr/>
          <p:nvPr/>
        </p:nvSpPr>
        <p:spPr>
          <a:xfrm>
            <a:off x="73716" y="5550447"/>
            <a:ext cx="1431301" cy="24995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sz="1200" dirty="0" smtClean="0"/>
              <a:t>Ag intracellulaire</a:t>
            </a:r>
            <a:endParaRPr lang="fr-FR" sz="1200" dirty="0"/>
          </a:p>
        </p:txBody>
      </p:sp>
      <p:sp>
        <p:nvSpPr>
          <p:cNvPr id="47" name="Rectangle 46"/>
          <p:cNvSpPr/>
          <p:nvPr/>
        </p:nvSpPr>
        <p:spPr>
          <a:xfrm>
            <a:off x="4189137" y="5561481"/>
            <a:ext cx="1431301" cy="24995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sz="1200" dirty="0" smtClean="0"/>
              <a:t>Ag extracellulaire</a:t>
            </a:r>
            <a:endParaRPr lang="fr-FR" sz="1200" dirty="0"/>
          </a:p>
        </p:txBody>
      </p:sp>
      <p:sp>
        <p:nvSpPr>
          <p:cNvPr id="54" name="Rectangle 53"/>
          <p:cNvSpPr/>
          <p:nvPr/>
        </p:nvSpPr>
        <p:spPr>
          <a:xfrm>
            <a:off x="1740252" y="6152777"/>
            <a:ext cx="1990862" cy="52159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sz="1200" dirty="0" smtClean="0"/>
              <a:t>Différant nature de cytokines</a:t>
            </a:r>
            <a:endParaRPr lang="fr-FR" sz="1400" dirty="0"/>
          </a:p>
        </p:txBody>
      </p:sp>
      <p:cxnSp>
        <p:nvCxnSpPr>
          <p:cNvPr id="56" name="Straight Arrow Connector 55"/>
          <p:cNvCxnSpPr>
            <a:stCxn id="46" idx="2"/>
            <a:endCxn id="54" idx="1"/>
          </p:cNvCxnSpPr>
          <p:nvPr/>
        </p:nvCxnSpPr>
        <p:spPr>
          <a:xfrm>
            <a:off x="789367" y="5800404"/>
            <a:ext cx="950885" cy="61317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8" name="Straight Arrow Connector 57"/>
          <p:cNvCxnSpPr>
            <a:stCxn id="47" idx="2"/>
            <a:endCxn id="54" idx="3"/>
          </p:cNvCxnSpPr>
          <p:nvPr/>
        </p:nvCxnSpPr>
        <p:spPr>
          <a:xfrm flipH="1">
            <a:off x="3731114" y="5811438"/>
            <a:ext cx="1173674" cy="602136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5" name="Curved Connector 64"/>
          <p:cNvCxnSpPr>
            <a:stCxn id="29" idx="2"/>
            <a:endCxn id="12" idx="0"/>
          </p:cNvCxnSpPr>
          <p:nvPr/>
        </p:nvCxnSpPr>
        <p:spPr>
          <a:xfrm rot="16200000" flipH="1">
            <a:off x="2715299" y="4924073"/>
            <a:ext cx="478047" cy="437277"/>
          </a:xfrm>
          <a:prstGeom prst="curvedConnector3">
            <a:avLst>
              <a:gd name="adj1" fmla="val 50000"/>
            </a:avLst>
          </a:prstGeom>
          <a:ln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257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b="1" i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Cellules </a:t>
            </a:r>
            <a:r>
              <a:rPr lang="fr-FR" b="1" i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immunitaires</a:t>
            </a:r>
            <a:endParaRPr lang="fr-F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315" y="1825625"/>
            <a:ext cx="11934423" cy="5032375"/>
          </a:xfrm>
        </p:spPr>
        <p:txBody>
          <a:bodyPr/>
          <a:lstStyle/>
          <a:p>
            <a:r>
              <a:rPr lang="fr-FR" dirty="0" smtClean="0"/>
              <a:t>Ontogénie des LT dans le thymus (indépendante de l’Ag) :</a:t>
            </a:r>
          </a:p>
          <a:p>
            <a:endParaRPr lang="fr-FR" dirty="0"/>
          </a:p>
          <a:p>
            <a:endParaRPr lang="fr-FR" dirty="0" smtClean="0"/>
          </a:p>
          <a:p>
            <a:endParaRPr lang="fr-FR" dirty="0"/>
          </a:p>
          <a:p>
            <a:pPr marL="0" indent="0">
              <a:buNone/>
            </a:pPr>
            <a:endParaRPr lang="fr-FR" dirty="0">
              <a:solidFill>
                <a:srgbClr val="7030A0"/>
              </a:solidFill>
            </a:endParaRPr>
          </a:p>
          <a:p>
            <a:endParaRPr lang="fr-FR" dirty="0" smtClean="0"/>
          </a:p>
          <a:p>
            <a:pPr marL="0" indent="0">
              <a:buNone/>
            </a:pPr>
            <a:endParaRPr lang="fr-FR" dirty="0" smtClean="0"/>
          </a:p>
          <a:p>
            <a:endParaRPr lang="fr-FR" dirty="0" smtClean="0"/>
          </a:p>
        </p:txBody>
      </p:sp>
      <p:sp>
        <p:nvSpPr>
          <p:cNvPr id="4" name="Rounded Rectangle 3"/>
          <p:cNvSpPr/>
          <p:nvPr/>
        </p:nvSpPr>
        <p:spPr>
          <a:xfrm>
            <a:off x="8734567" y="1351128"/>
            <a:ext cx="3231171" cy="833473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sz="1600" dirty="0" smtClean="0"/>
              <a:t>Maturation des LT : </a:t>
            </a:r>
          </a:p>
          <a:p>
            <a:pPr algn="ctr"/>
            <a:r>
              <a:rPr lang="fr-FR" sz="1600" dirty="0" smtClean="0"/>
              <a:t>acquisition du </a:t>
            </a:r>
            <a:r>
              <a:rPr lang="fr-FR" sz="1600" b="1" dirty="0" smtClean="0"/>
              <a:t>TCR</a:t>
            </a:r>
            <a:r>
              <a:rPr lang="fr-FR" sz="1600" dirty="0" smtClean="0"/>
              <a:t> associé au </a:t>
            </a:r>
            <a:r>
              <a:rPr lang="fr-FR" sz="1600" b="1" dirty="0" smtClean="0"/>
              <a:t>CD3</a:t>
            </a:r>
            <a:r>
              <a:rPr lang="fr-FR" sz="1600" dirty="0" smtClean="0"/>
              <a:t> et </a:t>
            </a:r>
            <a:r>
              <a:rPr lang="fr-FR" sz="1600" b="1" dirty="0" smtClean="0"/>
              <a:t>CD4</a:t>
            </a:r>
            <a:r>
              <a:rPr lang="fr-FR" sz="1600" dirty="0" smtClean="0"/>
              <a:t> </a:t>
            </a:r>
            <a:r>
              <a:rPr lang="fr-FR" sz="1600" dirty="0" smtClean="0">
                <a:sym typeface="Wingdings" panose="05000000000000000000" pitchFamily="2" charset="2"/>
              </a:rPr>
              <a:t> </a:t>
            </a:r>
            <a:r>
              <a:rPr lang="fr-FR" sz="1600" b="1" dirty="0" smtClean="0">
                <a:sym typeface="Wingdings" panose="05000000000000000000" pitchFamily="2" charset="2"/>
              </a:rPr>
              <a:t>LTh</a:t>
            </a:r>
            <a:r>
              <a:rPr lang="fr-FR" sz="1600" dirty="0" smtClean="0">
                <a:sym typeface="Wingdings" panose="05000000000000000000" pitchFamily="2" charset="2"/>
              </a:rPr>
              <a:t> / </a:t>
            </a:r>
            <a:r>
              <a:rPr lang="fr-FR" sz="1600" b="1" dirty="0" smtClean="0">
                <a:sym typeface="Wingdings" panose="05000000000000000000" pitchFamily="2" charset="2"/>
              </a:rPr>
              <a:t>CD8</a:t>
            </a:r>
            <a:r>
              <a:rPr lang="fr-FR" sz="1600" dirty="0" smtClean="0">
                <a:sym typeface="Wingdings" panose="05000000000000000000" pitchFamily="2" charset="2"/>
              </a:rPr>
              <a:t>  </a:t>
            </a:r>
            <a:r>
              <a:rPr lang="fr-FR" sz="1600" b="1" dirty="0" smtClean="0">
                <a:sym typeface="Wingdings" panose="05000000000000000000" pitchFamily="2" charset="2"/>
              </a:rPr>
              <a:t>LTc</a:t>
            </a:r>
            <a:endParaRPr lang="fr-FR" sz="1600" b="1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69158094"/>
              </p:ext>
            </p:extLst>
          </p:nvPr>
        </p:nvGraphicFramePr>
        <p:xfrm>
          <a:off x="0" y="2286000"/>
          <a:ext cx="12191999" cy="484632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2866030"/>
                <a:gridCol w="1708512"/>
                <a:gridCol w="4169637"/>
                <a:gridCol w="1817995"/>
                <a:gridCol w="1629825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Stades de la maturation</a:t>
                      </a:r>
                      <a:r>
                        <a:rPr lang="fr-FR" baseline="0" dirty="0" smtClean="0"/>
                        <a:t> thymocytaire</a:t>
                      </a:r>
                      <a:endParaRPr lang="fr-FR" dirty="0"/>
                    </a:p>
                  </a:txBody>
                  <a:tcPr>
                    <a:solidFill>
                      <a:srgbClr val="4472C4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caractéristiques</a:t>
                      </a:r>
                      <a:endParaRPr lang="fr-FR" dirty="0"/>
                    </a:p>
                  </a:txBody>
                  <a:tcPr>
                    <a:solidFill>
                      <a:srgbClr val="4472C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Lieux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Marqueurs</a:t>
                      </a:r>
                      <a:r>
                        <a:rPr lang="fr-FR" baseline="0" dirty="0" smtClean="0"/>
                        <a:t> membranaires</a:t>
                      </a:r>
                      <a:endParaRPr lang="fr-FR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Les thymocytes doubles (-)</a:t>
                      </a:r>
                      <a:r>
                        <a:rPr lang="fr-FR" baseline="0" dirty="0" smtClean="0"/>
                        <a:t> </a:t>
                      </a:r>
                      <a:r>
                        <a:rPr lang="fr-FR" b="1" baseline="0" dirty="0" smtClean="0"/>
                        <a:t>(CD4- , CD8-)</a:t>
                      </a: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fr-FR" dirty="0" smtClean="0"/>
                        <a:t>CSH</a:t>
                      </a:r>
                      <a:r>
                        <a:rPr lang="fr-FR" baseline="0" dirty="0" smtClean="0"/>
                        <a:t> </a:t>
                      </a:r>
                      <a:r>
                        <a:rPr lang="fr-FR" baseline="0" dirty="0" smtClean="0">
                          <a:sym typeface="Wingdings" panose="05000000000000000000" pitchFamily="2" charset="2"/>
                        </a:rPr>
                        <a:t> prothymocytes : Réarrangement du locus de la chaine </a:t>
                      </a:r>
                      <a:r>
                        <a:rPr lang="el-GR" b="1" baseline="0" dirty="0" smtClean="0">
                          <a:sym typeface="Wingdings" panose="05000000000000000000" pitchFamily="2" charset="2"/>
                        </a:rPr>
                        <a:t>β</a:t>
                      </a:r>
                      <a:r>
                        <a:rPr lang="fr-FR" b="1" baseline="0" dirty="0" smtClean="0">
                          <a:sym typeface="Wingdings" panose="05000000000000000000" pitchFamily="2" charset="2"/>
                        </a:rPr>
                        <a:t> du TCR </a:t>
                      </a:r>
                      <a:r>
                        <a:rPr lang="fr-FR" baseline="0" dirty="0" smtClean="0">
                          <a:sym typeface="Wingdings" panose="05000000000000000000" pitchFamily="2" charset="2"/>
                        </a:rPr>
                        <a:t>(Fonctionnel = associe aux  molécules </a:t>
                      </a:r>
                      <a:r>
                        <a:rPr lang="fr-FR" b="1" baseline="0" dirty="0" smtClean="0">
                          <a:sym typeface="Wingdings" panose="05000000000000000000" pitchFamily="2" charset="2"/>
                        </a:rPr>
                        <a:t>CD3</a:t>
                      </a:r>
                      <a:r>
                        <a:rPr lang="fr-FR" baseline="0" dirty="0" smtClean="0">
                          <a:sym typeface="Wingdings" panose="05000000000000000000" pitchFamily="2" charset="2"/>
                        </a:rPr>
                        <a:t>)</a:t>
                      </a:r>
                      <a:endParaRPr lang="fr-FR" dirty="0"/>
                    </a:p>
                  </a:txBody>
                  <a:tcPr>
                    <a:solidFill>
                      <a:srgbClr val="CFD5E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Cortex</a:t>
                      </a:r>
                      <a:r>
                        <a:rPr lang="fr-FR" baseline="0" dirty="0" smtClean="0"/>
                        <a:t> thymique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Chaine </a:t>
                      </a:r>
                      <a:r>
                        <a:rPr lang="el-GR" dirty="0" smtClean="0"/>
                        <a:t>β</a:t>
                      </a:r>
                      <a:r>
                        <a:rPr lang="fr-FR" dirty="0" smtClean="0"/>
                        <a:t> du TCR , CD3</a:t>
                      </a:r>
                      <a:r>
                        <a:rPr lang="fr-FR" baseline="0" dirty="0" smtClean="0"/>
                        <a:t> , CD1</a:t>
                      </a:r>
                      <a:endParaRPr lang="fr-FR" dirty="0"/>
                    </a:p>
                  </a:txBody>
                  <a:tcPr/>
                </a:tc>
              </a:tr>
              <a:tr h="320040">
                <a:tc rowSpan="2">
                  <a:txBody>
                    <a:bodyPr/>
                    <a:lstStyle/>
                    <a:p>
                      <a:pPr algn="ctr"/>
                      <a:endParaRPr lang="fr-FR" dirty="0" smtClean="0"/>
                    </a:p>
                    <a:p>
                      <a:pPr algn="ctr"/>
                      <a:endParaRPr lang="fr-FR" dirty="0" smtClean="0"/>
                    </a:p>
                    <a:p>
                      <a:pPr algn="ctr"/>
                      <a:endParaRPr lang="fr-FR" dirty="0" smtClean="0"/>
                    </a:p>
                    <a:p>
                      <a:pPr algn="ctr"/>
                      <a:r>
                        <a:rPr lang="fr-FR" dirty="0" smtClean="0"/>
                        <a:t>Les thymocytes double (+) </a:t>
                      </a:r>
                      <a:r>
                        <a:rPr lang="fr-FR" b="1" dirty="0" smtClean="0"/>
                        <a:t>(CD4+ , CD8+)</a:t>
                      </a:r>
                      <a:endParaRPr lang="fr-FR" b="1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endParaRPr lang="fr-FR" dirty="0" smtClean="0"/>
                    </a:p>
                    <a:p>
                      <a:pPr algn="ctr"/>
                      <a:endParaRPr lang="fr-FR" dirty="0" smtClean="0"/>
                    </a:p>
                    <a:p>
                      <a:pPr algn="ctr"/>
                      <a:r>
                        <a:rPr lang="fr-FR" dirty="0" smtClean="0"/>
                        <a:t>1</a:t>
                      </a:r>
                      <a:r>
                        <a:rPr lang="fr-FR" baseline="30000" dirty="0" smtClean="0"/>
                        <a:t>er</a:t>
                      </a:r>
                      <a:r>
                        <a:rPr lang="fr-FR" dirty="0" smtClean="0"/>
                        <a:t> stade</a:t>
                      </a:r>
                      <a:r>
                        <a:rPr lang="fr-FR" baseline="0" dirty="0" smtClean="0"/>
                        <a:t> exprimant le complexe </a:t>
                      </a:r>
                      <a:r>
                        <a:rPr lang="fr-FR" b="1" baseline="0" dirty="0" smtClean="0"/>
                        <a:t>TCR-CD3 , CD4 et CD8</a:t>
                      </a:r>
                      <a:endParaRPr lang="fr-F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b="1" dirty="0" smtClean="0"/>
                        <a:t>La sélection (+) : </a:t>
                      </a:r>
                      <a:r>
                        <a:rPr lang="fr-FR" dirty="0" smtClean="0"/>
                        <a:t>Les </a:t>
                      </a:r>
                      <a:r>
                        <a:rPr lang="fr-FR" b="1" dirty="0" smtClean="0"/>
                        <a:t>LT</a:t>
                      </a:r>
                      <a:r>
                        <a:rPr lang="fr-FR" dirty="0" smtClean="0"/>
                        <a:t> dont le </a:t>
                      </a:r>
                      <a:r>
                        <a:rPr lang="fr-FR" b="1" dirty="0" smtClean="0"/>
                        <a:t>TCR</a:t>
                      </a:r>
                      <a:r>
                        <a:rPr lang="fr-FR" dirty="0" smtClean="0"/>
                        <a:t> reconnait les molécules</a:t>
                      </a:r>
                      <a:r>
                        <a:rPr lang="fr-FR" baseline="0" dirty="0" smtClean="0"/>
                        <a:t> du </a:t>
                      </a:r>
                      <a:r>
                        <a:rPr lang="fr-FR" b="1" baseline="0" dirty="0" smtClean="0"/>
                        <a:t>CMH</a:t>
                      </a:r>
                      <a:r>
                        <a:rPr lang="fr-FR" baseline="0" dirty="0" smtClean="0"/>
                        <a:t> </a:t>
                      </a:r>
                      <a:r>
                        <a:rPr lang="fr-FR" b="1" baseline="0" dirty="0" smtClean="0"/>
                        <a:t>du soi </a:t>
                      </a:r>
                      <a:r>
                        <a:rPr lang="fr-FR" baseline="0" dirty="0" smtClean="0"/>
                        <a:t>(présentées par les cellules épithéliales), sont conservée, les autres meurent</a:t>
                      </a:r>
                      <a:endParaRPr lang="fr-FR" dirty="0"/>
                    </a:p>
                  </a:txBody>
                  <a:tcPr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Cortex</a:t>
                      </a:r>
                      <a:endParaRPr lang="fr-FR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endParaRPr lang="fr-FR" dirty="0" smtClean="0"/>
                    </a:p>
                    <a:p>
                      <a:pPr algn="ctr"/>
                      <a:endParaRPr lang="fr-FR" dirty="0" smtClean="0"/>
                    </a:p>
                    <a:p>
                      <a:pPr algn="ctr"/>
                      <a:r>
                        <a:rPr lang="fr-FR" dirty="0" smtClean="0"/>
                        <a:t>TCR</a:t>
                      </a:r>
                    </a:p>
                    <a:p>
                      <a:pPr algn="ctr"/>
                      <a:r>
                        <a:rPr lang="fr-FR" dirty="0" smtClean="0"/>
                        <a:t>CD3</a:t>
                      </a:r>
                    </a:p>
                    <a:p>
                      <a:pPr algn="ctr"/>
                      <a:r>
                        <a:rPr lang="fr-FR" dirty="0" smtClean="0"/>
                        <a:t>CD4</a:t>
                      </a:r>
                    </a:p>
                    <a:p>
                      <a:pPr algn="ctr"/>
                      <a:r>
                        <a:rPr lang="fr-FR" dirty="0" smtClean="0"/>
                        <a:t>CD8</a:t>
                      </a:r>
                    </a:p>
                  </a:txBody>
                  <a:tcPr/>
                </a:tc>
              </a:tr>
              <a:tr h="320040">
                <a:tc v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fr-FR" dirty="0"/>
                    </a:p>
                  </a:txBody>
                  <a:tcPr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fr-FR" b="1" dirty="0" smtClean="0"/>
                        <a:t>La sélection (-) : </a:t>
                      </a:r>
                      <a:r>
                        <a:rPr lang="fr-FR" dirty="0" smtClean="0"/>
                        <a:t>Les</a:t>
                      </a:r>
                      <a:r>
                        <a:rPr lang="fr-FR" baseline="0" dirty="0" smtClean="0"/>
                        <a:t> </a:t>
                      </a:r>
                      <a:r>
                        <a:rPr lang="fr-FR" b="1" baseline="0" dirty="0" smtClean="0"/>
                        <a:t>LT</a:t>
                      </a:r>
                      <a:r>
                        <a:rPr lang="fr-FR" baseline="0" dirty="0" smtClean="0"/>
                        <a:t> dont le </a:t>
                      </a:r>
                      <a:r>
                        <a:rPr lang="fr-FR" b="1" baseline="0" dirty="0" smtClean="0"/>
                        <a:t>TCR</a:t>
                      </a:r>
                      <a:r>
                        <a:rPr lang="fr-FR" baseline="0" dirty="0" smtClean="0"/>
                        <a:t> interagit trop fortement avec des </a:t>
                      </a:r>
                      <a:r>
                        <a:rPr lang="fr-FR" b="1" baseline="0" dirty="0" smtClean="0"/>
                        <a:t>Ag du soi </a:t>
                      </a:r>
                      <a:r>
                        <a:rPr lang="fr-FR" baseline="0" dirty="0" smtClean="0"/>
                        <a:t>(présentés par les cellules présentatrices d’Ag), sont éliminés</a:t>
                      </a:r>
                      <a:endParaRPr lang="fr-FR" b="1" dirty="0"/>
                    </a:p>
                  </a:txBody>
                  <a:tcPr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Profondément dans le cortex et dans la médulla</a:t>
                      </a:r>
                      <a:endParaRPr lang="fr-FR" b="0" dirty="0"/>
                    </a:p>
                  </a:txBody>
                  <a:tcPr>
                    <a:solidFill>
                      <a:srgbClr val="E9EBF5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fr-FR" b="0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Les thymocytes simples (+)</a:t>
                      </a:r>
                      <a:r>
                        <a:rPr lang="fr-FR" baseline="0" dirty="0" smtClean="0"/>
                        <a:t> </a:t>
                      </a:r>
                      <a:r>
                        <a:rPr lang="fr-FR" b="1" baseline="0" dirty="0" smtClean="0"/>
                        <a:t>(CD4+/CD8- ou CD4-/CD8+)</a:t>
                      </a:r>
                      <a:endParaRPr lang="fr-FR" b="1" dirty="0"/>
                    </a:p>
                  </a:txBody>
                  <a:tcPr>
                    <a:solidFill>
                      <a:srgbClr val="CFD5EA"/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fr-FR" dirty="0" smtClean="0"/>
                        <a:t>Après</a:t>
                      </a:r>
                      <a:r>
                        <a:rPr lang="fr-FR" baseline="0" dirty="0" smtClean="0"/>
                        <a:t> avoir passé</a:t>
                      </a:r>
                      <a:r>
                        <a:rPr lang="fr-FR" dirty="0" smtClean="0"/>
                        <a:t> l’étape de </a:t>
                      </a:r>
                      <a:r>
                        <a:rPr lang="fr-FR" b="1" dirty="0" smtClean="0"/>
                        <a:t>sélection (-)</a:t>
                      </a:r>
                      <a:r>
                        <a:rPr lang="fr-FR" baseline="0" dirty="0" smtClean="0"/>
                        <a:t>, les cellules ont perdu soit le </a:t>
                      </a:r>
                      <a:r>
                        <a:rPr lang="fr-FR" b="1" baseline="0" dirty="0" smtClean="0"/>
                        <a:t>CD4 ou CD8</a:t>
                      </a:r>
                    </a:p>
                    <a:p>
                      <a:r>
                        <a:rPr lang="fr-FR" baseline="0" dirty="0" smtClean="0"/>
                        <a:t>Les </a:t>
                      </a:r>
                      <a:r>
                        <a:rPr lang="fr-FR" b="1" baseline="0" dirty="0" smtClean="0"/>
                        <a:t>LT matures </a:t>
                      </a:r>
                      <a:r>
                        <a:rPr lang="fr-FR" baseline="0" dirty="0" smtClean="0"/>
                        <a:t>migrent vers la périphérie, devenant des:</a:t>
                      </a:r>
                    </a:p>
                    <a:p>
                      <a:r>
                        <a:rPr lang="fr-FR" b="1" baseline="0" dirty="0" err="1" smtClean="0"/>
                        <a:t>LTh</a:t>
                      </a:r>
                      <a:r>
                        <a:rPr lang="fr-FR" b="1" baseline="0" dirty="0" smtClean="0"/>
                        <a:t> (CD4+ ) ou </a:t>
                      </a:r>
                      <a:r>
                        <a:rPr lang="fr-FR" b="1" baseline="0" dirty="0" err="1" smtClean="0"/>
                        <a:t>LTc</a:t>
                      </a:r>
                      <a:r>
                        <a:rPr lang="fr-FR" b="1" baseline="0" dirty="0" smtClean="0"/>
                        <a:t> (CD8+)                                                                                </a:t>
                      </a:r>
                      <a:endParaRPr lang="fr-FR" b="1" dirty="0"/>
                    </a:p>
                  </a:txBody>
                  <a:tcPr>
                    <a:solidFill>
                      <a:srgbClr val="CFD5E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Paracortex</a:t>
                      </a:r>
                      <a:endParaRPr lang="fr-FR" dirty="0"/>
                    </a:p>
                  </a:txBody>
                  <a:tcPr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TCR</a:t>
                      </a:r>
                      <a:r>
                        <a:rPr lang="fr-FR" baseline="0" dirty="0" smtClean="0"/>
                        <a:t> , CD3 , CD4 ou CD8</a:t>
                      </a:r>
                      <a:endParaRPr lang="fr-FR" dirty="0"/>
                    </a:p>
                  </a:txBody>
                  <a:tcPr>
                    <a:solidFill>
                      <a:srgbClr val="CFD5EA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8382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b="1" i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Cellules immunitaires</a:t>
            </a:r>
            <a:endParaRPr lang="fr-F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7421" y="1825625"/>
            <a:ext cx="11176379" cy="4351338"/>
          </a:xfrm>
        </p:spPr>
        <p:txBody>
          <a:bodyPr/>
          <a:lstStyle/>
          <a:p>
            <a:pPr marL="0" indent="0">
              <a:buNone/>
            </a:pPr>
            <a:r>
              <a:rPr lang="fr-FR" dirty="0" smtClean="0">
                <a:solidFill>
                  <a:srgbClr val="0070C0"/>
                </a:solidFill>
              </a:rPr>
              <a:t>II) Lymphocytes B </a:t>
            </a:r>
            <a:r>
              <a:rPr lang="fr-FR" dirty="0">
                <a:solidFill>
                  <a:srgbClr val="0070C0"/>
                </a:solidFill>
              </a:rPr>
              <a:t>(</a:t>
            </a:r>
            <a:r>
              <a:rPr lang="fr-FR" dirty="0" smtClean="0">
                <a:solidFill>
                  <a:srgbClr val="0070C0"/>
                </a:solidFill>
              </a:rPr>
              <a:t>LB) </a:t>
            </a:r>
            <a:r>
              <a:rPr lang="fr-FR" dirty="0">
                <a:solidFill>
                  <a:srgbClr val="0070C0"/>
                </a:solidFill>
              </a:rPr>
              <a:t>:</a:t>
            </a:r>
          </a:p>
          <a:p>
            <a:pPr marL="0" indent="0">
              <a:buNone/>
            </a:pPr>
            <a:r>
              <a:rPr lang="fr-FR" dirty="0" smtClean="0"/>
              <a:t>Les LB sont définis par la présence de :</a:t>
            </a:r>
            <a:endParaRPr lang="fr-FR" dirty="0"/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58872587"/>
              </p:ext>
            </p:extLst>
          </p:nvPr>
        </p:nvGraphicFramePr>
        <p:xfrm>
          <a:off x="50042" y="3012433"/>
          <a:ext cx="12091916" cy="3299466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601116"/>
                <a:gridCol w="9490800"/>
              </a:tblGrid>
              <a:tr h="549911"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Marqueurs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Rôles</a:t>
                      </a:r>
                    </a:p>
                  </a:txBody>
                  <a:tcPr/>
                </a:tc>
              </a:tr>
              <a:tr h="549911">
                <a:tc>
                  <a:txBody>
                    <a:bodyPr/>
                    <a:lstStyle/>
                    <a:p>
                      <a:pPr algn="ctr"/>
                      <a:r>
                        <a:rPr lang="fr-FR" b="1" dirty="0" err="1" smtClean="0"/>
                        <a:t>Ig</a:t>
                      </a:r>
                      <a:r>
                        <a:rPr lang="fr-FR" b="1" baseline="0" dirty="0" smtClean="0"/>
                        <a:t> membranaires</a:t>
                      </a:r>
                      <a:endParaRPr lang="fr-F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Produites par la cellule, rôle de récepteur spécifique pour le </a:t>
                      </a:r>
                      <a:r>
                        <a:rPr lang="fr-FR" b="1" dirty="0" smtClean="0"/>
                        <a:t>BCR</a:t>
                      </a:r>
                    </a:p>
                  </a:txBody>
                  <a:tcPr/>
                </a:tc>
              </a:tr>
              <a:tr h="549911">
                <a:tc>
                  <a:txBody>
                    <a:bodyPr/>
                    <a:lstStyle/>
                    <a:p>
                      <a:pPr algn="ctr"/>
                      <a:r>
                        <a:rPr lang="fr-FR" b="1" dirty="0" smtClean="0"/>
                        <a:t>BCR</a:t>
                      </a:r>
                      <a:endParaRPr lang="fr-F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associé a des molécules </a:t>
                      </a:r>
                      <a:r>
                        <a:rPr lang="fr-FR" b="1" dirty="0" smtClean="0"/>
                        <a:t>CD79</a:t>
                      </a:r>
                      <a:r>
                        <a:rPr lang="fr-FR" dirty="0" smtClean="0"/>
                        <a:t> responsable de la traduction du signal après contact avec l’Ag</a:t>
                      </a:r>
                    </a:p>
                  </a:txBody>
                  <a:tcPr/>
                </a:tc>
              </a:tr>
              <a:tr h="549911">
                <a:tc>
                  <a:txBody>
                    <a:bodyPr/>
                    <a:lstStyle/>
                    <a:p>
                      <a:pPr algn="ctr"/>
                      <a:r>
                        <a:rPr lang="fr-FR" b="1" dirty="0" smtClean="0"/>
                        <a:t>CD80 / CD86</a:t>
                      </a:r>
                      <a:endParaRPr lang="fr-F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Des molécules de </a:t>
                      </a:r>
                      <a:r>
                        <a:rPr lang="fr-FR" dirty="0" err="1" smtClean="0"/>
                        <a:t>co</a:t>
                      </a:r>
                      <a:r>
                        <a:rPr lang="fr-FR" dirty="0" smtClean="0"/>
                        <a:t>-stimulation</a:t>
                      </a:r>
                    </a:p>
                  </a:txBody>
                  <a:tcPr/>
                </a:tc>
              </a:tr>
              <a:tr h="549911">
                <a:tc>
                  <a:txBody>
                    <a:bodyPr/>
                    <a:lstStyle/>
                    <a:p>
                      <a:pPr algn="ctr"/>
                      <a:r>
                        <a:rPr lang="fr-FR" b="1" dirty="0" smtClean="0"/>
                        <a:t>CD40</a:t>
                      </a:r>
                      <a:endParaRPr lang="fr-F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Interaction avec les </a:t>
                      </a:r>
                      <a:r>
                        <a:rPr lang="fr-FR" b="1" dirty="0" smtClean="0"/>
                        <a:t>LT</a:t>
                      </a:r>
                    </a:p>
                  </a:txBody>
                  <a:tcPr/>
                </a:tc>
              </a:tr>
              <a:tr h="549911">
                <a:tc>
                  <a:txBody>
                    <a:bodyPr/>
                    <a:lstStyle/>
                    <a:p>
                      <a:pPr algn="ctr"/>
                      <a:r>
                        <a:rPr lang="fr-FR" b="1" dirty="0" smtClean="0"/>
                        <a:t>CMH II</a:t>
                      </a:r>
                      <a:endParaRPr lang="fr-F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Rôle</a:t>
                      </a:r>
                      <a:r>
                        <a:rPr lang="fr-FR" baseline="0" dirty="0" smtClean="0"/>
                        <a:t> de présentatrices d’Ag</a:t>
                      </a: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717623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b="1" i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Cellules immunitaires</a:t>
            </a:r>
            <a:endParaRPr lang="fr-F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0125" y="1825624"/>
            <a:ext cx="12041875" cy="5032375"/>
          </a:xfrm>
        </p:spPr>
        <p:txBody>
          <a:bodyPr/>
          <a:lstStyle/>
          <a:p>
            <a:r>
              <a:rPr lang="fr-FR" dirty="0"/>
              <a:t>Ontogénie des </a:t>
            </a:r>
            <a:r>
              <a:rPr lang="fr-FR" dirty="0" smtClean="0"/>
              <a:t>LB </a:t>
            </a:r>
            <a:r>
              <a:rPr lang="fr-FR" dirty="0"/>
              <a:t>dans </a:t>
            </a:r>
            <a:r>
              <a:rPr lang="fr-FR" dirty="0" smtClean="0"/>
              <a:t>la moelle osseuse (indépendante </a:t>
            </a:r>
            <a:r>
              <a:rPr lang="fr-FR" dirty="0"/>
              <a:t>de l’Ag) </a:t>
            </a:r>
            <a:r>
              <a:rPr lang="fr-FR" dirty="0" smtClean="0"/>
              <a:t>:</a:t>
            </a:r>
          </a:p>
          <a:p>
            <a:pPr marL="0" indent="0">
              <a:buNone/>
            </a:pPr>
            <a:r>
              <a:rPr lang="fr-FR" b="1" dirty="0" smtClean="0">
                <a:solidFill>
                  <a:srgbClr val="FF0000"/>
                </a:solidFill>
              </a:rPr>
              <a:t>« Etapes de différenciation des LB voir polycop figure 12 page 8»</a:t>
            </a:r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9" name="Oval 8"/>
          <p:cNvSpPr/>
          <p:nvPr/>
        </p:nvSpPr>
        <p:spPr>
          <a:xfrm>
            <a:off x="4142097" y="2854218"/>
            <a:ext cx="1351128" cy="1201003"/>
          </a:xfrm>
          <a:prstGeom prst="ellipse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 err="1" smtClean="0"/>
              <a:t>LBm</a:t>
            </a:r>
            <a:endParaRPr lang="fr-FR" b="1" dirty="0"/>
          </a:p>
        </p:txBody>
      </p:sp>
      <p:sp>
        <p:nvSpPr>
          <p:cNvPr id="10" name="Oval 9"/>
          <p:cNvSpPr/>
          <p:nvPr/>
        </p:nvSpPr>
        <p:spPr>
          <a:xfrm>
            <a:off x="838200" y="3741309"/>
            <a:ext cx="1373877" cy="1201003"/>
          </a:xfrm>
          <a:prstGeom prst="ellipse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 smtClean="0"/>
              <a:t>LB mature</a:t>
            </a:r>
            <a:endParaRPr lang="fr-FR" b="1" dirty="0"/>
          </a:p>
        </p:txBody>
      </p:sp>
      <p:sp>
        <p:nvSpPr>
          <p:cNvPr id="13" name="Oval 12"/>
          <p:cNvSpPr/>
          <p:nvPr/>
        </p:nvSpPr>
        <p:spPr>
          <a:xfrm>
            <a:off x="3995384" y="4232116"/>
            <a:ext cx="1644553" cy="2448987"/>
          </a:xfrm>
          <a:prstGeom prst="ellipse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600" b="1" dirty="0" smtClean="0"/>
              <a:t>Plasmocyte</a:t>
            </a:r>
            <a:endParaRPr lang="fr-FR" sz="1200" b="1" dirty="0"/>
          </a:p>
        </p:txBody>
      </p:sp>
      <p:cxnSp>
        <p:nvCxnSpPr>
          <p:cNvPr id="15" name="Straight Arrow Connector 14"/>
          <p:cNvCxnSpPr>
            <a:stCxn id="10" idx="6"/>
            <a:endCxn id="9" idx="2"/>
          </p:cNvCxnSpPr>
          <p:nvPr/>
        </p:nvCxnSpPr>
        <p:spPr>
          <a:xfrm flipV="1">
            <a:off x="2212077" y="3454720"/>
            <a:ext cx="1930020" cy="887091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>
            <a:stCxn id="10" idx="6"/>
            <a:endCxn id="13" idx="2"/>
          </p:cNvCxnSpPr>
          <p:nvPr/>
        </p:nvCxnSpPr>
        <p:spPr>
          <a:xfrm>
            <a:off x="2212077" y="4341811"/>
            <a:ext cx="1783307" cy="1114799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>
            <a:stCxn id="13" idx="6"/>
          </p:cNvCxnSpPr>
          <p:nvPr/>
        </p:nvCxnSpPr>
        <p:spPr>
          <a:xfrm flipV="1">
            <a:off x="5639937" y="5456609"/>
            <a:ext cx="2685197" cy="1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8325134" y="5194999"/>
            <a:ext cx="1644553" cy="523220"/>
          </a:xfrm>
          <a:prstGeom prst="rect">
            <a:avLst/>
          </a:prstGeom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fr-FR" sz="2800" b="1" dirty="0" smtClean="0"/>
              <a:t>Anticorps</a:t>
            </a:r>
            <a:endParaRPr lang="fr-FR" b="1" dirty="0"/>
          </a:p>
        </p:txBody>
      </p:sp>
    </p:spTree>
    <p:extLst>
      <p:ext uri="{BB962C8B-B14F-4D97-AF65-F5344CB8AC3E}">
        <p14:creationId xmlns:p14="http://schemas.microsoft.com/office/powerpoint/2010/main" val="3079995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b="1" i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Cellules immunitaires</a:t>
            </a:r>
            <a:endParaRPr lang="fr-F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7421" y="1825624"/>
            <a:ext cx="12014579" cy="5032375"/>
          </a:xfrm>
        </p:spPr>
        <p:txBody>
          <a:bodyPr/>
          <a:lstStyle/>
          <a:p>
            <a:pPr marL="0" indent="0">
              <a:buNone/>
            </a:pPr>
            <a:r>
              <a:rPr lang="fr-FR" dirty="0" smtClean="0">
                <a:solidFill>
                  <a:srgbClr val="0070C0"/>
                </a:solidFill>
              </a:rPr>
              <a:t>III) Cellules NK :</a:t>
            </a:r>
            <a:endParaRPr lang="fr-FR" dirty="0"/>
          </a:p>
        </p:txBody>
      </p:sp>
      <p:sp>
        <p:nvSpPr>
          <p:cNvPr id="4" name="TextBox 3"/>
          <p:cNvSpPr txBox="1"/>
          <p:nvPr/>
        </p:nvSpPr>
        <p:spPr>
          <a:xfrm>
            <a:off x="0" y="2893325"/>
            <a:ext cx="115050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 smtClean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27090893"/>
              </p:ext>
            </p:extLst>
          </p:nvPr>
        </p:nvGraphicFramePr>
        <p:xfrm>
          <a:off x="729017" y="2425635"/>
          <a:ext cx="10776046" cy="3784600"/>
        </p:xfrm>
        <a:graphic>
          <a:graphicData uri="http://schemas.openxmlformats.org/drawingml/2006/table">
            <a:tbl>
              <a:tblPr firstRow="1" bandRow="1">
                <a:tableStyleId>{D7AC3CCA-C797-4891-BE02-D94E43425B78}</a:tableStyleId>
              </a:tblPr>
              <a:tblGrid>
                <a:gridCol w="3433551"/>
                <a:gridCol w="7342495"/>
              </a:tblGrid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fr-FR" b="1" dirty="0" smtClean="0"/>
                        <a:t>Taille</a:t>
                      </a:r>
                      <a:endParaRPr lang="fr-F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fr-FR" b="0" dirty="0" smtClean="0"/>
                        <a:t>Grands</a:t>
                      </a:r>
                      <a:r>
                        <a:rPr lang="fr-FR" b="0" baseline="0" dirty="0" smtClean="0"/>
                        <a:t> lymphocytes granuleux</a:t>
                      </a:r>
                      <a:endParaRPr lang="fr-FR" b="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fr-FR" b="1" dirty="0" smtClean="0"/>
                        <a:t>Cytoplasme</a:t>
                      </a:r>
                      <a:endParaRPr lang="fr-F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fr-FR" dirty="0" smtClean="0"/>
                        <a:t>Riche en granules</a:t>
                      </a:r>
                      <a:r>
                        <a:rPr lang="fr-FR" baseline="0" dirty="0" smtClean="0"/>
                        <a:t> lytiques</a:t>
                      </a:r>
                      <a:endParaRPr lang="fr-FR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fr-FR" b="1" dirty="0" smtClean="0"/>
                        <a:t>Origine</a:t>
                      </a:r>
                      <a:endParaRPr lang="fr-F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fr-FR" dirty="0" smtClean="0"/>
                        <a:t>Dérivent d’un précurseur médullaire commun avec les LT</a:t>
                      </a:r>
                      <a:endParaRPr lang="fr-FR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fr-FR" b="1" dirty="0" smtClean="0"/>
                        <a:t>Maturation thymique</a:t>
                      </a:r>
                      <a:endParaRPr lang="fr-F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fr-FR" dirty="0" smtClean="0"/>
                        <a:t>/</a:t>
                      </a:r>
                      <a:endParaRPr lang="fr-FR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fr-FR" b="1" dirty="0" smtClean="0"/>
                        <a:t>récepteurs membranaire pour l’Ag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fr-FR" dirty="0" smtClean="0"/>
                        <a:t>/</a:t>
                      </a:r>
                      <a:endParaRPr lang="fr-FR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fr-FR" b="1" dirty="0" smtClean="0"/>
                        <a:t>Marqueurs présent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fr-FR" dirty="0" smtClean="0"/>
                        <a:t>CD56</a:t>
                      </a:r>
                      <a:r>
                        <a:rPr lang="fr-FR" baseline="0" dirty="0" smtClean="0"/>
                        <a:t> , CD16 (</a:t>
                      </a:r>
                      <a:r>
                        <a:rPr lang="fr-FR" baseline="0" dirty="0" err="1" smtClean="0"/>
                        <a:t>RFc</a:t>
                      </a:r>
                      <a:r>
                        <a:rPr lang="fr-FR" baseline="0" dirty="0" smtClean="0"/>
                        <a:t> </a:t>
                      </a:r>
                      <a:r>
                        <a:rPr lang="fr-FR" baseline="0" dirty="0" err="1" smtClean="0"/>
                        <a:t>Ig</a:t>
                      </a:r>
                      <a:r>
                        <a:rPr lang="fr-FR" baseline="0" dirty="0" smtClean="0"/>
                        <a:t>) </a:t>
                      </a:r>
                      <a:endParaRPr lang="fr-FR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fr-FR" b="1" dirty="0" smtClean="0"/>
                        <a:t>Marqueurs absent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fr-FR" dirty="0" smtClean="0"/>
                        <a:t>CD3 (LT) , CD19 (LB)</a:t>
                      </a:r>
                      <a:endParaRPr lang="fr-FR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endParaRPr lang="fr-FR" b="1" dirty="0" smtClean="0"/>
                    </a:p>
                    <a:p>
                      <a:pPr algn="l"/>
                      <a:r>
                        <a:rPr lang="fr-FR" b="1" dirty="0" smtClean="0"/>
                        <a:t>Fonctions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fr-FR" dirty="0" smtClean="0"/>
                        <a:t>Lyse des cellules cibles par</a:t>
                      </a:r>
                      <a:r>
                        <a:rPr lang="fr-FR" baseline="0" dirty="0" smtClean="0"/>
                        <a:t> : </a:t>
                      </a:r>
                    </a:p>
                    <a:p>
                      <a:pPr marL="285750" indent="-285750" algn="l">
                        <a:buFontTx/>
                        <a:buChar char="-"/>
                      </a:pPr>
                      <a:r>
                        <a:rPr lang="fr-FR" baseline="0" dirty="0" smtClean="0"/>
                        <a:t>Un mécanisme d’activation médié par les cytokines</a:t>
                      </a:r>
                    </a:p>
                    <a:p>
                      <a:pPr marL="285750" indent="-285750" algn="l">
                        <a:buFontTx/>
                        <a:buChar char="-"/>
                      </a:pPr>
                      <a:r>
                        <a:rPr lang="fr-FR" baseline="0" dirty="0" smtClean="0"/>
                        <a:t>A travers des récepteurs de surface (inhibiteurs KIR et activateurs KAR)</a:t>
                      </a:r>
                    </a:p>
                    <a:p>
                      <a:pPr marL="285750" indent="-285750" algn="l">
                        <a:buFontTx/>
                        <a:buChar char="-"/>
                      </a:pPr>
                      <a:r>
                        <a:rPr lang="fr-FR" baseline="0" dirty="0" smtClean="0"/>
                        <a:t>Un mécanisme de cytotoxicité anticorps dépendant (ADCC)</a:t>
                      </a:r>
                      <a:endParaRPr lang="fr-FR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20705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b="1" i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Cellules immunitaires</a:t>
            </a:r>
            <a:endParaRPr lang="fr-F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7426" y="1825624"/>
            <a:ext cx="12024574" cy="5032375"/>
          </a:xfrm>
        </p:spPr>
        <p:txBody>
          <a:bodyPr/>
          <a:lstStyle/>
          <a:p>
            <a:r>
              <a:rPr lang="fr-FR" dirty="0">
                <a:solidFill>
                  <a:srgbClr val="FF0000"/>
                </a:solidFill>
              </a:rPr>
              <a:t>La </a:t>
            </a:r>
            <a:r>
              <a:rPr lang="fr-FR" dirty="0" smtClean="0">
                <a:solidFill>
                  <a:srgbClr val="FF0000"/>
                </a:solidFill>
              </a:rPr>
              <a:t>lignée myéloïde: </a:t>
            </a:r>
            <a:endParaRPr lang="fr-FR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fr-FR" dirty="0" smtClean="0">
                <a:solidFill>
                  <a:srgbClr val="0070C0"/>
                </a:solidFill>
              </a:rPr>
              <a:t>I) La lignée granulo-monocytaire: </a:t>
            </a:r>
          </a:p>
          <a:p>
            <a:pPr marL="0" indent="0">
              <a:buNone/>
            </a:pPr>
            <a:r>
              <a:rPr lang="fr-FR" dirty="0" smtClean="0">
                <a:solidFill>
                  <a:srgbClr val="00B050"/>
                </a:solidFill>
              </a:rPr>
              <a:t>a) Les cellules mononuclées: </a:t>
            </a:r>
            <a:r>
              <a:rPr lang="fr-FR" dirty="0" smtClean="0"/>
              <a:t>Monocyte/Macrophage </a:t>
            </a:r>
            <a:r>
              <a:rPr lang="fr-FR" dirty="0" smtClean="0">
                <a:sym typeface="Wingdings" panose="05000000000000000000" pitchFamily="2" charset="2"/>
              </a:rPr>
              <a:t> phagocytes mononuclées </a:t>
            </a:r>
            <a:endParaRPr lang="fr-FR" dirty="0"/>
          </a:p>
        </p:txBody>
      </p:sp>
      <p:sp>
        <p:nvSpPr>
          <p:cNvPr id="4" name="Oval 3"/>
          <p:cNvSpPr/>
          <p:nvPr/>
        </p:nvSpPr>
        <p:spPr>
          <a:xfrm>
            <a:off x="669701" y="3528947"/>
            <a:ext cx="1056068" cy="944966"/>
          </a:xfrm>
          <a:prstGeom prst="ellips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sz="1050" b="1" dirty="0" smtClean="0"/>
              <a:t>Monocyte</a:t>
            </a:r>
            <a:endParaRPr lang="fr-FR" sz="2800" b="1" dirty="0"/>
          </a:p>
        </p:txBody>
      </p:sp>
      <p:sp>
        <p:nvSpPr>
          <p:cNvPr id="7" name="Oval 6"/>
          <p:cNvSpPr/>
          <p:nvPr/>
        </p:nvSpPr>
        <p:spPr>
          <a:xfrm>
            <a:off x="4100308" y="3311209"/>
            <a:ext cx="1674253" cy="1380443"/>
          </a:xfrm>
          <a:prstGeom prst="ellips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sz="1400" b="1" dirty="0" smtClean="0"/>
              <a:t>Macrophage</a:t>
            </a:r>
            <a:endParaRPr lang="fr-FR" sz="14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167426" y="4784959"/>
            <a:ext cx="2298879" cy="369332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fr-FR" dirty="0" smtClean="0"/>
              <a:t>Transition dans le sang</a:t>
            </a:r>
            <a:endParaRPr lang="fr-FR" dirty="0"/>
          </a:p>
        </p:txBody>
      </p:sp>
      <p:cxnSp>
        <p:nvCxnSpPr>
          <p:cNvPr id="10" name="Straight Arrow Connector 9"/>
          <p:cNvCxnSpPr>
            <a:stCxn id="4" idx="6"/>
            <a:endCxn id="7" idx="2"/>
          </p:cNvCxnSpPr>
          <p:nvPr/>
        </p:nvCxnSpPr>
        <p:spPr>
          <a:xfrm>
            <a:off x="1725769" y="4001430"/>
            <a:ext cx="2374539" cy="1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1753136" y="3533575"/>
            <a:ext cx="2319805" cy="369332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fr-FR" dirty="0" smtClean="0"/>
              <a:t>Migrent dans les tissus</a:t>
            </a:r>
            <a:endParaRPr lang="fr-FR" dirty="0"/>
          </a:p>
        </p:txBody>
      </p:sp>
      <p:sp>
        <p:nvSpPr>
          <p:cNvPr id="13" name="TextBox 12"/>
          <p:cNvSpPr txBox="1"/>
          <p:nvPr/>
        </p:nvSpPr>
        <p:spPr>
          <a:xfrm>
            <a:off x="3376810" y="4785517"/>
            <a:ext cx="3121247" cy="369332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fr-FR" dirty="0" smtClean="0"/>
              <a:t>Transformation en Macrophage</a:t>
            </a:r>
            <a:endParaRPr lang="fr-FR" dirty="0"/>
          </a:p>
        </p:txBody>
      </p:sp>
      <p:sp>
        <p:nvSpPr>
          <p:cNvPr id="14" name="TextBox 13"/>
          <p:cNvSpPr txBox="1"/>
          <p:nvPr/>
        </p:nvSpPr>
        <p:spPr>
          <a:xfrm>
            <a:off x="6716129" y="3651588"/>
            <a:ext cx="5257800" cy="2031325"/>
          </a:xfrm>
          <a:prstGeom prst="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fr-FR" dirty="0" smtClean="0"/>
              <a:t>Taille &gt; </a:t>
            </a:r>
          </a:p>
          <a:p>
            <a:r>
              <a:rPr lang="fr-FR" dirty="0" smtClean="0"/>
              <a:t>Développement de l’appareil vacuolaire</a:t>
            </a:r>
          </a:p>
          <a:p>
            <a:r>
              <a:rPr lang="fr-FR" dirty="0" smtClean="0"/>
              <a:t>Expansions cytoplasmiques </a:t>
            </a:r>
            <a:r>
              <a:rPr lang="fr-FR" dirty="0" smtClean="0">
                <a:sym typeface="Wingdings" panose="05000000000000000000" pitchFamily="2" charset="2"/>
              </a:rPr>
              <a:t> véritable pseudopodes</a:t>
            </a:r>
          </a:p>
          <a:p>
            <a:r>
              <a:rPr lang="fr-FR" dirty="0" smtClean="0"/>
              <a:t>Présence de PRR (chez tout les phagocytoses)</a:t>
            </a:r>
          </a:p>
          <a:p>
            <a:r>
              <a:rPr lang="fr-FR" dirty="0" smtClean="0"/>
              <a:t>Capable de phagocytose</a:t>
            </a:r>
          </a:p>
          <a:p>
            <a:r>
              <a:rPr lang="fr-FR" dirty="0" smtClean="0"/>
              <a:t>Sécréteur de divers substance</a:t>
            </a:r>
          </a:p>
          <a:p>
            <a:r>
              <a:rPr lang="fr-FR" dirty="0" smtClean="0"/>
              <a:t>Présenter les peptide antigéniques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271784" y="5248156"/>
            <a:ext cx="4339988" cy="1477328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fr-FR" dirty="0"/>
              <a:t>Différant </a:t>
            </a:r>
            <a:r>
              <a:rPr lang="fr-FR" dirty="0" smtClean="0"/>
              <a:t>types:</a:t>
            </a:r>
          </a:p>
          <a:p>
            <a:r>
              <a:rPr lang="fr-FR" b="1" dirty="0" smtClean="0"/>
              <a:t>Cellules de kupffer</a:t>
            </a:r>
            <a:r>
              <a:rPr lang="fr-FR" b="1" dirty="0"/>
              <a:t> </a:t>
            </a:r>
            <a:r>
              <a:rPr lang="fr-FR" b="1" dirty="0" smtClean="0"/>
              <a:t>:</a:t>
            </a:r>
            <a:r>
              <a:rPr lang="fr-FR" dirty="0" smtClean="0"/>
              <a:t> dans le foie</a:t>
            </a:r>
          </a:p>
          <a:p>
            <a:r>
              <a:rPr lang="fr-FR" b="1" dirty="0" smtClean="0"/>
              <a:t>Macrophages alvéolaires :</a:t>
            </a:r>
            <a:r>
              <a:rPr lang="fr-FR" dirty="0" smtClean="0"/>
              <a:t> dans le poumon</a:t>
            </a:r>
          </a:p>
          <a:p>
            <a:r>
              <a:rPr lang="fr-FR" b="1" dirty="0" smtClean="0"/>
              <a:t>Cellules microgliales :</a:t>
            </a:r>
            <a:r>
              <a:rPr lang="fr-FR" dirty="0" smtClean="0"/>
              <a:t> dans le cerveau</a:t>
            </a:r>
          </a:p>
          <a:p>
            <a:r>
              <a:rPr lang="fr-FR" b="1" dirty="0" smtClean="0"/>
              <a:t>Macrophages lymphoïdes : </a:t>
            </a:r>
            <a:r>
              <a:rPr lang="fr-FR" dirty="0" smtClean="0"/>
              <a:t>dans la rate 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781915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b="1" i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Cellules immunitaires</a:t>
            </a:r>
            <a:endParaRPr lang="fr-F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0304" y="1825624"/>
            <a:ext cx="12011696" cy="5032375"/>
          </a:xfrm>
        </p:spPr>
        <p:txBody>
          <a:bodyPr/>
          <a:lstStyle/>
          <a:p>
            <a:pPr marL="0" indent="0">
              <a:buNone/>
            </a:pPr>
            <a:r>
              <a:rPr lang="fr-FR" dirty="0" smtClean="0">
                <a:solidFill>
                  <a:srgbClr val="00B050"/>
                </a:solidFill>
              </a:rPr>
              <a:t>b) Les cellules granulocytaires / les polynucléaires :</a:t>
            </a:r>
          </a:p>
          <a:p>
            <a:pPr marL="0" indent="0">
              <a:buNone/>
            </a:pPr>
            <a:endParaRPr lang="fr-FR" dirty="0">
              <a:solidFill>
                <a:srgbClr val="00B050"/>
              </a:solidFill>
            </a:endParaRPr>
          </a:p>
        </p:txBody>
      </p:sp>
      <p:sp>
        <p:nvSpPr>
          <p:cNvPr id="5" name="Oval 4"/>
          <p:cNvSpPr/>
          <p:nvPr/>
        </p:nvSpPr>
        <p:spPr>
          <a:xfrm>
            <a:off x="2350297" y="2429301"/>
            <a:ext cx="1678675" cy="1460310"/>
          </a:xfrm>
          <a:prstGeom prst="ellips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sz="1400" b="1" dirty="0" smtClean="0"/>
              <a:t>Polynucléaire neutrophile</a:t>
            </a:r>
            <a:endParaRPr lang="fr-FR" sz="1400" b="1" dirty="0"/>
          </a:p>
        </p:txBody>
      </p:sp>
      <p:sp>
        <p:nvSpPr>
          <p:cNvPr id="6" name="Oval 5"/>
          <p:cNvSpPr/>
          <p:nvPr/>
        </p:nvSpPr>
        <p:spPr>
          <a:xfrm>
            <a:off x="7883021" y="2429301"/>
            <a:ext cx="1678675" cy="1460310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sz="1400" b="1" dirty="0" smtClean="0"/>
              <a:t>Polynucléaire éosinophile</a:t>
            </a:r>
            <a:endParaRPr lang="fr-FR" sz="1400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659417" y="4024547"/>
            <a:ext cx="5060436" cy="2031325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fr-FR" dirty="0" smtClean="0"/>
              <a:t>Cellules circulantes (60% des leucocytes du sang)</a:t>
            </a:r>
          </a:p>
          <a:p>
            <a:r>
              <a:rPr lang="fr-FR" dirty="0" smtClean="0"/>
              <a:t>Noyau polylobé</a:t>
            </a:r>
          </a:p>
          <a:p>
            <a:r>
              <a:rPr lang="fr-FR" dirty="0" smtClean="0"/>
              <a:t>Cytoplasme avec granules primaires et secondaires</a:t>
            </a:r>
          </a:p>
          <a:p>
            <a:r>
              <a:rPr lang="fr-FR" dirty="0" smtClean="0"/>
              <a:t>Présence de molécules membranaires CD16 (RFcIg)</a:t>
            </a:r>
          </a:p>
          <a:p>
            <a:r>
              <a:rPr lang="fr-FR" dirty="0" smtClean="0"/>
              <a:t>Présence de récepteur du complément (CR3, C5aR)</a:t>
            </a:r>
          </a:p>
          <a:p>
            <a:r>
              <a:rPr lang="fr-FR" dirty="0" smtClean="0"/>
              <a:t>Phagocytoses avec des PRR</a:t>
            </a:r>
          </a:p>
          <a:p>
            <a:r>
              <a:rPr lang="fr-FR" dirty="0" smtClean="0"/>
              <a:t>Marqueurs précoce de l'inflammation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553808" y="4024547"/>
            <a:ext cx="5046789" cy="1477328"/>
          </a:xfrm>
          <a:prstGeom prst="rect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fr-FR" dirty="0" smtClean="0"/>
              <a:t>Cellules circulantes (1 à 3% des leucocytes du sang)</a:t>
            </a:r>
          </a:p>
          <a:p>
            <a:r>
              <a:rPr lang="fr-FR" dirty="0" smtClean="0"/>
              <a:t>Faible activité phagocytaire</a:t>
            </a:r>
          </a:p>
          <a:p>
            <a:r>
              <a:rPr lang="fr-FR" dirty="0" smtClean="0"/>
              <a:t>Cellules cytotoxiques</a:t>
            </a:r>
          </a:p>
          <a:p>
            <a:r>
              <a:rPr lang="fr-FR" dirty="0" smtClean="0"/>
              <a:t>Interviennent dans l’immunité anti-parasitaire</a:t>
            </a:r>
          </a:p>
          <a:p>
            <a:r>
              <a:rPr lang="fr-FR" dirty="0" smtClean="0"/>
              <a:t>Joue un rôle important dans l’allergie</a:t>
            </a:r>
          </a:p>
        </p:txBody>
      </p:sp>
    </p:spTree>
    <p:extLst>
      <p:ext uri="{BB962C8B-B14F-4D97-AF65-F5344CB8AC3E}">
        <p14:creationId xmlns:p14="http://schemas.microsoft.com/office/powerpoint/2010/main" val="22694276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b="1" i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Cellules immunitaires</a:t>
            </a:r>
            <a:endParaRPr lang="fr-FR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388794" y="1690688"/>
            <a:ext cx="1682642" cy="146926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64231" y="3480331"/>
            <a:ext cx="5731769" cy="1200329"/>
          </a:xfrm>
          <a:prstGeom prst="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fr-FR" dirty="0" smtClean="0"/>
              <a:t>Cellules circulantes (&lt;1% des leucocytes du sang)</a:t>
            </a:r>
          </a:p>
          <a:p>
            <a:r>
              <a:rPr lang="fr-FR" dirty="0" smtClean="0"/>
              <a:t>Nombreux granules riches en médiateurs de l’inflammation</a:t>
            </a:r>
          </a:p>
          <a:p>
            <a:r>
              <a:rPr lang="fr-FR" dirty="0" smtClean="0"/>
              <a:t>Pas d’activité phagocytaire </a:t>
            </a:r>
          </a:p>
          <a:p>
            <a:r>
              <a:rPr lang="fr-FR" dirty="0" smtClean="0"/>
              <a:t>Joue un rôle important au cours de la réponse allergique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36025" y="1690688"/>
            <a:ext cx="1688738" cy="146926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462215" y="3480331"/>
            <a:ext cx="5436358" cy="2031325"/>
          </a:xfrm>
          <a:prstGeom prst="rect">
            <a:avLst/>
          </a:prstGeom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fr-FR" dirty="0" smtClean="0"/>
              <a:t>Cellules granuleuses</a:t>
            </a:r>
          </a:p>
          <a:p>
            <a:r>
              <a:rPr lang="fr-FR" dirty="0" smtClean="0"/>
              <a:t>Présent dans les tissus conjonctifs et les muqueuses</a:t>
            </a:r>
          </a:p>
          <a:p>
            <a:r>
              <a:rPr lang="fr-FR" dirty="0" smtClean="0"/>
              <a:t>Cytoplasme riche en granulations </a:t>
            </a:r>
          </a:p>
          <a:p>
            <a:r>
              <a:rPr lang="fr-FR" dirty="0" smtClean="0"/>
              <a:t>Les granulations contenant des médiateurs chimique</a:t>
            </a:r>
          </a:p>
          <a:p>
            <a:r>
              <a:rPr lang="fr-FR" dirty="0" smtClean="0"/>
              <a:t>Leurs activation entraîne</a:t>
            </a:r>
            <a:r>
              <a:rPr lang="fr-FR" dirty="0" smtClean="0">
                <a:sym typeface="Wingdings" panose="05000000000000000000" pitchFamily="2" charset="2"/>
              </a:rPr>
              <a:t> dégranulation et synthèse</a:t>
            </a:r>
          </a:p>
          <a:p>
            <a:r>
              <a:rPr lang="fr-FR" dirty="0" smtClean="0">
                <a:sym typeface="Wingdings" panose="05000000000000000000" pitchFamily="2" charset="2"/>
              </a:rPr>
              <a:t>Activation et amplification de la réaction inflammatoire</a:t>
            </a:r>
          </a:p>
          <a:p>
            <a:r>
              <a:rPr lang="fr-FR" dirty="0" smtClean="0">
                <a:sym typeface="Wingdings" panose="05000000000000000000" pitchFamily="2" charset="2"/>
              </a:rPr>
              <a:t>Augmentation de la perméabilité des capillaires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642088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b="1" i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Cellules immunitaires</a:t>
            </a:r>
            <a:endParaRPr lang="fr-F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2012" y="1825625"/>
            <a:ext cx="11121788" cy="4351338"/>
          </a:xfrm>
        </p:spPr>
        <p:txBody>
          <a:bodyPr/>
          <a:lstStyle/>
          <a:p>
            <a:pPr marL="0" indent="0">
              <a:buNone/>
            </a:pPr>
            <a:r>
              <a:rPr lang="fr-FR" dirty="0" smtClean="0">
                <a:solidFill>
                  <a:srgbClr val="00B050"/>
                </a:solidFill>
              </a:rPr>
              <a:t>c) </a:t>
            </a:r>
            <a:r>
              <a:rPr lang="fr-FR" dirty="0">
                <a:solidFill>
                  <a:srgbClr val="00B050"/>
                </a:solidFill>
              </a:rPr>
              <a:t>Les cellules </a:t>
            </a:r>
            <a:r>
              <a:rPr lang="fr-FR" dirty="0" smtClean="0">
                <a:solidFill>
                  <a:srgbClr val="00B050"/>
                </a:solidFill>
              </a:rPr>
              <a:t>dendritiques:</a:t>
            </a:r>
            <a:endParaRPr lang="fr-FR" dirty="0">
              <a:solidFill>
                <a:srgbClr val="00B050"/>
              </a:solidFill>
            </a:endParaRPr>
          </a:p>
          <a:p>
            <a:endParaRPr lang="fr-FR" dirty="0"/>
          </a:p>
        </p:txBody>
      </p:sp>
      <p:sp>
        <p:nvSpPr>
          <p:cNvPr id="5" name="Explosion 1 4"/>
          <p:cNvSpPr/>
          <p:nvPr/>
        </p:nvSpPr>
        <p:spPr>
          <a:xfrm>
            <a:off x="3846394" y="2268001"/>
            <a:ext cx="3138985" cy="2402006"/>
          </a:xfrm>
          <a:prstGeom prst="irregularSeal1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b="1" dirty="0" smtClean="0"/>
              <a:t>Cellule dendritique</a:t>
            </a:r>
            <a:endParaRPr lang="fr-FR" b="1" dirty="0"/>
          </a:p>
        </p:txBody>
      </p:sp>
      <p:sp>
        <p:nvSpPr>
          <p:cNvPr id="8" name="TextBox 7"/>
          <p:cNvSpPr txBox="1"/>
          <p:nvPr/>
        </p:nvSpPr>
        <p:spPr>
          <a:xfrm>
            <a:off x="7484091" y="2871639"/>
            <a:ext cx="3370997" cy="923330"/>
          </a:xfrm>
          <a:prstGeom prst="rect">
            <a:avLst/>
          </a:prstGeom>
          <a:ln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fr-FR" dirty="0" smtClean="0"/>
              <a:t>Cellules phagocytaires</a:t>
            </a:r>
          </a:p>
          <a:p>
            <a:r>
              <a:rPr lang="fr-FR" dirty="0" smtClean="0"/>
              <a:t>D’origine lymphoïde et myéloïde</a:t>
            </a:r>
          </a:p>
          <a:p>
            <a:r>
              <a:rPr lang="fr-FR" dirty="0" smtClean="0"/>
              <a:t>Présenter les Ag aux LT naïfs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09550" y="4834572"/>
            <a:ext cx="11772900" cy="1477328"/>
          </a:xfrm>
          <a:prstGeom prst="rect">
            <a:avLst/>
          </a:prstGeom>
          <a:ln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fr-FR" dirty="0"/>
              <a:t>Différant types </a:t>
            </a:r>
            <a:r>
              <a:rPr lang="fr-FR" dirty="0" smtClean="0"/>
              <a:t>:</a:t>
            </a:r>
          </a:p>
          <a:p>
            <a:r>
              <a:rPr lang="fr-FR" b="1" dirty="0" smtClean="0"/>
              <a:t>Cellules de Langerhans : </a:t>
            </a:r>
            <a:r>
              <a:rPr lang="fr-FR" dirty="0" smtClean="0"/>
              <a:t>dans l’épiderme (peau) , les muqueuses</a:t>
            </a:r>
          </a:p>
          <a:p>
            <a:r>
              <a:rPr lang="fr-FR" b="1" dirty="0" smtClean="0"/>
              <a:t>Cellules dendritiques interstitielles : </a:t>
            </a:r>
            <a:r>
              <a:rPr lang="fr-FR" dirty="0" smtClean="0"/>
              <a:t>dans la plut part des organes (cœur, poumons, foie…)</a:t>
            </a:r>
          </a:p>
          <a:p>
            <a:r>
              <a:rPr lang="fr-FR" b="1" dirty="0" smtClean="0"/>
              <a:t>Cellules dendritiques interdigitées :  </a:t>
            </a:r>
            <a:r>
              <a:rPr lang="fr-FR" dirty="0" smtClean="0"/>
              <a:t>dans les zones des cellules LT du tissu lymphoïdes secondaire , la médullaire du thymus</a:t>
            </a:r>
          </a:p>
          <a:p>
            <a:r>
              <a:rPr lang="fr-FR" b="1" dirty="0" smtClean="0"/>
              <a:t>Cellules dendritiques circulantes : </a:t>
            </a:r>
            <a:r>
              <a:rPr lang="fr-FR" dirty="0" smtClean="0"/>
              <a:t>dans le sang (0,1% des leucocytes du sang) , lymphe (cellules voilées)</a:t>
            </a:r>
          </a:p>
        </p:txBody>
      </p:sp>
    </p:spTree>
    <p:extLst>
      <p:ext uri="{BB962C8B-B14F-4D97-AF65-F5344CB8AC3E}">
        <p14:creationId xmlns:p14="http://schemas.microsoft.com/office/powerpoint/2010/main" val="24325160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b="1" i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Cellules immunitaires</a:t>
            </a:r>
            <a:endParaRPr lang="fr-F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1069" y="1811977"/>
            <a:ext cx="11162731" cy="4351338"/>
          </a:xfrm>
        </p:spPr>
        <p:txBody>
          <a:bodyPr/>
          <a:lstStyle/>
          <a:p>
            <a:pPr marL="0" indent="0">
              <a:buNone/>
            </a:pPr>
            <a:r>
              <a:rPr lang="fr-FR" dirty="0" smtClean="0">
                <a:solidFill>
                  <a:srgbClr val="00B050"/>
                </a:solidFill>
              </a:rPr>
              <a:t>d) Globules rouges :</a:t>
            </a:r>
            <a:endParaRPr lang="fr-FR" dirty="0">
              <a:solidFill>
                <a:srgbClr val="00B050"/>
              </a:solidFill>
            </a:endParaRPr>
          </a:p>
        </p:txBody>
      </p:sp>
      <p:sp>
        <p:nvSpPr>
          <p:cNvPr id="4" name="Oval 3"/>
          <p:cNvSpPr/>
          <p:nvPr/>
        </p:nvSpPr>
        <p:spPr>
          <a:xfrm>
            <a:off x="5130989" y="2744642"/>
            <a:ext cx="1282889" cy="614149"/>
          </a:xfrm>
          <a:prstGeom prst="ellipse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solidFill>
              <a:schemeClr val="tx1"/>
            </a:solidFill>
          </a:ln>
          <a:effectLst>
            <a:innerShdw blurRad="114300">
              <a:prstClr val="black"/>
            </a:innerShdw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TextBox 5"/>
          <p:cNvSpPr txBox="1"/>
          <p:nvPr/>
        </p:nvSpPr>
        <p:spPr>
          <a:xfrm>
            <a:off x="1653653" y="3853814"/>
            <a:ext cx="8884693" cy="1754326"/>
          </a:xfrm>
          <a:prstGeom prst="rect">
            <a:avLst/>
          </a:prstGeom>
          <a:gradFill flip="none" rotWithShape="1">
            <a:gsLst>
              <a:gs pos="32000">
                <a:srgbClr val="FF0000">
                  <a:shade val="30000"/>
                  <a:satMod val="115000"/>
                </a:srgbClr>
              </a:gs>
              <a:gs pos="62000">
                <a:srgbClr val="FF0000">
                  <a:shade val="67500"/>
                  <a:satMod val="115000"/>
                </a:srgbClr>
              </a:gs>
              <a:gs pos="0">
                <a:srgbClr val="FF000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solidFill>
              <a:schemeClr val="tx1"/>
            </a:solidFill>
          </a:ln>
          <a:effectLst>
            <a:innerShdw blurRad="114300">
              <a:prstClr val="black"/>
            </a:innerShdw>
          </a:effectLst>
        </p:spPr>
        <p:txBody>
          <a:bodyPr wrap="square" rtlCol="0">
            <a:spAutoFit/>
          </a:bodyPr>
          <a:lstStyle/>
          <a:p>
            <a:r>
              <a:rPr lang="fr-FR" dirty="0" smtClean="0"/>
              <a:t>Globule rouge = hématie = érythrocyte</a:t>
            </a:r>
          </a:p>
          <a:p>
            <a:r>
              <a:rPr lang="fr-FR" dirty="0" smtClean="0"/>
              <a:t>Les cellules sanguines les plus abondantes</a:t>
            </a:r>
          </a:p>
          <a:p>
            <a:r>
              <a:rPr lang="fr-FR" dirty="0" smtClean="0"/>
              <a:t>Cellules anucléées d’aspect homogène de 5-7 um de diamètre</a:t>
            </a:r>
          </a:p>
          <a:p>
            <a:r>
              <a:rPr lang="fr-FR" dirty="0" smtClean="0"/>
              <a:t>Présence d’Ag du système ABO, du système Rhésus et d’autres systèmes érythrocytaires </a:t>
            </a:r>
            <a:r>
              <a:rPr lang="fr-FR" dirty="0" smtClean="0">
                <a:sym typeface="Wingdings" panose="05000000000000000000" pitchFamily="2" charset="2"/>
              </a:rPr>
              <a:t> (ces Ag  introduits dans un organisme qui les reconnait comme étrangers, peuvent être la cible d’anticorps sériques naturels ou immuns, responsable d’une lyse cellulaire)</a:t>
            </a:r>
            <a:endParaRPr lang="fr-FR" dirty="0" smtClean="0"/>
          </a:p>
        </p:txBody>
      </p:sp>
    </p:spTree>
    <p:extLst>
      <p:ext uri="{BB962C8B-B14F-4D97-AF65-F5344CB8AC3E}">
        <p14:creationId xmlns:p14="http://schemas.microsoft.com/office/powerpoint/2010/main" val="401699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b="1" i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Cellules immunitaires</a:t>
            </a:r>
            <a:endParaRPr lang="fr-F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7421" y="1825625"/>
            <a:ext cx="11176379" cy="4351338"/>
          </a:xfrm>
        </p:spPr>
        <p:txBody>
          <a:bodyPr/>
          <a:lstStyle/>
          <a:p>
            <a:pPr marL="0" indent="0">
              <a:buNone/>
            </a:pPr>
            <a:r>
              <a:rPr lang="fr-FR" dirty="0" smtClean="0">
                <a:solidFill>
                  <a:srgbClr val="00B050"/>
                </a:solidFill>
              </a:rPr>
              <a:t>e) Les plaquettes :</a:t>
            </a:r>
          </a:p>
          <a:p>
            <a:pPr marL="0" indent="0">
              <a:buNone/>
            </a:pPr>
            <a:r>
              <a:rPr lang="fr-FR" dirty="0" smtClean="0"/>
              <a:t> </a:t>
            </a:r>
            <a:endParaRPr lang="fr-FR" dirty="0"/>
          </a:p>
        </p:txBody>
      </p:sp>
      <p:sp>
        <p:nvSpPr>
          <p:cNvPr id="4" name="Oval 3"/>
          <p:cNvSpPr/>
          <p:nvPr/>
        </p:nvSpPr>
        <p:spPr>
          <a:xfrm>
            <a:off x="338031" y="3106486"/>
            <a:ext cx="3630304" cy="3338229"/>
          </a:xfrm>
          <a:prstGeom prst="ellipse">
            <a:avLst/>
          </a:prstGeom>
          <a:gradFill flip="none" rotWithShape="1">
            <a:gsLst>
              <a:gs pos="0">
                <a:schemeClr val="accent4">
                  <a:satMod val="103000"/>
                  <a:lumMod val="102000"/>
                  <a:tint val="94000"/>
                </a:schemeClr>
              </a:gs>
              <a:gs pos="50000">
                <a:schemeClr val="accent4">
                  <a:satMod val="110000"/>
                  <a:lumMod val="100000"/>
                  <a:shade val="100000"/>
                </a:schemeClr>
              </a:gs>
              <a:gs pos="100000">
                <a:schemeClr val="accent4">
                  <a:lumMod val="99000"/>
                  <a:satMod val="120000"/>
                  <a:shade val="78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b="1" dirty="0" smtClean="0">
                <a:solidFill>
                  <a:schemeClr val="tx1"/>
                </a:solidFill>
              </a:rPr>
              <a:t>Mégacaryocyte</a:t>
            </a:r>
            <a:endParaRPr lang="fr-FR" b="1" dirty="0">
              <a:solidFill>
                <a:schemeClr val="tx1"/>
              </a:solidFill>
            </a:endParaRPr>
          </a:p>
        </p:txBody>
      </p:sp>
      <p:cxnSp>
        <p:nvCxnSpPr>
          <p:cNvPr id="20" name="Straight Arrow Connector 19"/>
          <p:cNvCxnSpPr>
            <a:stCxn id="4" idx="6"/>
          </p:cNvCxnSpPr>
          <p:nvPr/>
        </p:nvCxnSpPr>
        <p:spPr>
          <a:xfrm>
            <a:off x="3968335" y="4775601"/>
            <a:ext cx="4247617" cy="14763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26" name="Oval 25"/>
          <p:cNvSpPr/>
          <p:nvPr/>
        </p:nvSpPr>
        <p:spPr>
          <a:xfrm>
            <a:off x="7762413" y="3802591"/>
            <a:ext cx="868819" cy="667106"/>
          </a:xfrm>
          <a:prstGeom prst="ellipse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7" name="Oval 26"/>
          <p:cNvSpPr/>
          <p:nvPr/>
        </p:nvSpPr>
        <p:spPr>
          <a:xfrm>
            <a:off x="7914813" y="3954991"/>
            <a:ext cx="868819" cy="667106"/>
          </a:xfrm>
          <a:prstGeom prst="ellipse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8" name="Oval 27"/>
          <p:cNvSpPr/>
          <p:nvPr/>
        </p:nvSpPr>
        <p:spPr>
          <a:xfrm>
            <a:off x="8067213" y="4107391"/>
            <a:ext cx="868819" cy="667106"/>
          </a:xfrm>
          <a:prstGeom prst="ellipse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0" name="Oval 29"/>
          <p:cNvSpPr/>
          <p:nvPr/>
        </p:nvSpPr>
        <p:spPr>
          <a:xfrm>
            <a:off x="8219613" y="4259791"/>
            <a:ext cx="868819" cy="667106"/>
          </a:xfrm>
          <a:prstGeom prst="ellipse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1" name="Oval 30"/>
          <p:cNvSpPr/>
          <p:nvPr/>
        </p:nvSpPr>
        <p:spPr>
          <a:xfrm>
            <a:off x="8372013" y="4412191"/>
            <a:ext cx="868819" cy="667106"/>
          </a:xfrm>
          <a:prstGeom prst="ellipse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2" name="Oval 31"/>
          <p:cNvSpPr/>
          <p:nvPr/>
        </p:nvSpPr>
        <p:spPr>
          <a:xfrm>
            <a:off x="8524413" y="4564591"/>
            <a:ext cx="868819" cy="667106"/>
          </a:xfrm>
          <a:prstGeom prst="ellipse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3" name="Oval 32"/>
          <p:cNvSpPr/>
          <p:nvPr/>
        </p:nvSpPr>
        <p:spPr>
          <a:xfrm>
            <a:off x="8676813" y="4716991"/>
            <a:ext cx="868819" cy="667106"/>
          </a:xfrm>
          <a:prstGeom prst="ellipse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4" name="Oval 33"/>
          <p:cNvSpPr/>
          <p:nvPr/>
        </p:nvSpPr>
        <p:spPr>
          <a:xfrm>
            <a:off x="8829213" y="4869391"/>
            <a:ext cx="868819" cy="667106"/>
          </a:xfrm>
          <a:prstGeom prst="ellipse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5" name="Oval 34"/>
          <p:cNvSpPr/>
          <p:nvPr/>
        </p:nvSpPr>
        <p:spPr>
          <a:xfrm>
            <a:off x="8981613" y="5021791"/>
            <a:ext cx="868819" cy="667106"/>
          </a:xfrm>
          <a:prstGeom prst="ellipse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6" name="TextBox 35"/>
          <p:cNvSpPr txBox="1"/>
          <p:nvPr/>
        </p:nvSpPr>
        <p:spPr>
          <a:xfrm rot="1313647">
            <a:off x="8111108" y="4490099"/>
            <a:ext cx="147841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 smtClean="0"/>
              <a:t>Plaquettes</a:t>
            </a:r>
            <a:endParaRPr lang="fr-FR" b="1" dirty="0"/>
          </a:p>
        </p:txBody>
      </p:sp>
      <p:sp>
        <p:nvSpPr>
          <p:cNvPr id="37" name="TextBox 36"/>
          <p:cNvSpPr txBox="1"/>
          <p:nvPr/>
        </p:nvSpPr>
        <p:spPr>
          <a:xfrm>
            <a:off x="4128640" y="2425427"/>
            <a:ext cx="7064854" cy="1200329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fr-FR" dirty="0">
                <a:solidFill>
                  <a:schemeClr val="tx1"/>
                </a:solidFill>
              </a:rPr>
              <a:t>Cellules anucléées discoïdes de 2-3 um de </a:t>
            </a:r>
            <a:r>
              <a:rPr lang="fr-FR" dirty="0" smtClean="0">
                <a:solidFill>
                  <a:schemeClr val="tx1"/>
                </a:solidFill>
              </a:rPr>
              <a:t>diamètre</a:t>
            </a:r>
          </a:p>
          <a:p>
            <a:r>
              <a:rPr lang="fr-FR" dirty="0" smtClean="0">
                <a:solidFill>
                  <a:schemeClr val="tx1"/>
                </a:solidFill>
              </a:rPr>
              <a:t>Provenant de la fragmentation du cytoplasme des Mégacaryocytes (1000 à 2000 plaquettes par mégacaryocyte) </a:t>
            </a:r>
          </a:p>
          <a:p>
            <a:r>
              <a:rPr lang="fr-FR" dirty="0" smtClean="0">
                <a:solidFill>
                  <a:schemeClr val="tx1"/>
                </a:solidFill>
              </a:rPr>
              <a:t>Jouent un rôle majeur dans l’hémostase primaire, et dans l’inflammation</a:t>
            </a:r>
            <a:endParaRPr lang="fr-FR" dirty="0"/>
          </a:p>
        </p:txBody>
      </p:sp>
      <p:sp>
        <p:nvSpPr>
          <p:cNvPr id="40" name="TextBox 39"/>
          <p:cNvSpPr txBox="1"/>
          <p:nvPr/>
        </p:nvSpPr>
        <p:spPr>
          <a:xfrm>
            <a:off x="4450607" y="4285031"/>
            <a:ext cx="2981933" cy="369332"/>
          </a:xfrm>
          <a:prstGeom prst="rect">
            <a:avLst/>
          </a:prstGeom>
          <a:noFill/>
          <a:ln>
            <a:solidFill>
              <a:schemeClr val="accent4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fr-FR" dirty="0" smtClean="0"/>
              <a:t>Fragmentation du cytoplasme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2387488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3566</TotalTime>
  <Words>1779</Words>
  <Application>Microsoft Office PowerPoint</Application>
  <PresentationFormat>Widescreen</PresentationFormat>
  <Paragraphs>348</Paragraphs>
  <Slides>26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2" baseType="lpstr">
      <vt:lpstr>Arial</vt:lpstr>
      <vt:lpstr>Calibri</vt:lpstr>
      <vt:lpstr>Calibri Light</vt:lpstr>
      <vt:lpstr>Kristen ITC</vt:lpstr>
      <vt:lpstr>Wingdings</vt:lpstr>
      <vt:lpstr>Office Theme</vt:lpstr>
      <vt:lpstr> </vt:lpstr>
      <vt:lpstr>Organes et cellules immunitaires</vt:lpstr>
      <vt:lpstr>Reconnaître le non soi</vt:lpstr>
      <vt:lpstr>Reconnaître le non soi</vt:lpstr>
      <vt:lpstr>Détruire le non soi</vt:lpstr>
      <vt:lpstr>Organes lymphatiques</vt:lpstr>
      <vt:lpstr> </vt:lpstr>
      <vt:lpstr>Organes lymphatiques</vt:lpstr>
      <vt:lpstr>Organes lymphatiques</vt:lpstr>
      <vt:lpstr>Organes lymphatiques</vt:lpstr>
      <vt:lpstr>Organes lymphatiques</vt:lpstr>
      <vt:lpstr>Organes lymphatiques</vt:lpstr>
      <vt:lpstr>Organes lymphatiques</vt:lpstr>
      <vt:lpstr>Cellules immunitaires</vt:lpstr>
      <vt:lpstr>Cellules immunitaires</vt:lpstr>
      <vt:lpstr>Cellules immunitaires</vt:lpstr>
      <vt:lpstr>Cellules immunitaires</vt:lpstr>
      <vt:lpstr>Cellules immunitaires</vt:lpstr>
      <vt:lpstr>Cellules immunitaires</vt:lpstr>
      <vt:lpstr>Cellules immunitaires</vt:lpstr>
      <vt:lpstr>Cellules immunitaires</vt:lpstr>
      <vt:lpstr>Cellules immunitaires</vt:lpstr>
      <vt:lpstr>Cellules immunitaires</vt:lpstr>
      <vt:lpstr>Cellules immunitaires</vt:lpstr>
      <vt:lpstr>Cellules immunitaires</vt:lpstr>
      <vt:lpstr>Cellules immunitaires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Immunologie</dc:title>
  <dc:creator>atig</dc:creator>
  <cp:lastModifiedBy>atig</cp:lastModifiedBy>
  <cp:revision>187</cp:revision>
  <dcterms:created xsi:type="dcterms:W3CDTF">2018-02-07T10:24:38Z</dcterms:created>
  <dcterms:modified xsi:type="dcterms:W3CDTF">2018-03-14T19:02:24Z</dcterms:modified>
</cp:coreProperties>
</file>