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handoutMasterIdLst>
    <p:handoutMasterId r:id="rId20"/>
  </p:handoutMasterIdLst>
  <p:sldIdLst>
    <p:sldId id="256" r:id="rId2"/>
    <p:sldId id="338" r:id="rId3"/>
    <p:sldId id="339" r:id="rId4"/>
    <p:sldId id="335" r:id="rId5"/>
    <p:sldId id="344" r:id="rId6"/>
    <p:sldId id="345" r:id="rId7"/>
    <p:sldId id="342" r:id="rId8"/>
    <p:sldId id="347" r:id="rId9"/>
    <p:sldId id="346" r:id="rId10"/>
    <p:sldId id="349" r:id="rId11"/>
    <p:sldId id="350" r:id="rId12"/>
    <p:sldId id="351" r:id="rId13"/>
    <p:sldId id="352" r:id="rId14"/>
    <p:sldId id="353" r:id="rId15"/>
    <p:sldId id="355" r:id="rId16"/>
    <p:sldId id="356" r:id="rId17"/>
    <p:sldId id="357" r:id="rId18"/>
    <p:sldId id="358" r:id="rId19"/>
  </p:sldIdLst>
  <p:sldSz cx="9144000" cy="6858000" type="screen4x3"/>
  <p:notesSz cx="7099300" cy="102346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33CC33"/>
    <a:srgbClr val="CC0000"/>
    <a:srgbClr val="AC0C1F"/>
    <a:srgbClr val="008000"/>
    <a:srgbClr val="FF0000"/>
    <a:srgbClr val="339966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1927" autoAdjust="0"/>
    <p:restoredTop sz="90929"/>
  </p:normalViewPr>
  <p:slideViewPr>
    <p:cSldViewPr>
      <p:cViewPr varScale="1">
        <p:scale>
          <a:sx n="45" d="100"/>
          <a:sy n="45" d="100"/>
        </p:scale>
        <p:origin x="-42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A0C7706-9D23-44EF-9A21-73134BF3DF30}" type="datetimeFigureOut">
              <a:rPr lang="fr-FR"/>
              <a:pPr>
                <a:defRPr/>
              </a:pPr>
              <a:t>20/11/2013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2CC0799-E751-46CC-92DB-0219820064A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Ellipse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4" name="Titr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22" name="Sous-titr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6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pied de page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8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477872-517B-4861-A110-89C0C8D70FB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9CAC8-18F3-44A1-BB45-F92DB834663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Ellipse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7" name="Ellipse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85F7847-E108-4923-800D-7E3FC5C7078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11555-B0BF-4416-8E87-7429160A252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EC76B13-230D-4AE4-A11B-16AC7B6DBB2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4450E-EA51-4F59-8033-7D77BFFBD97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4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F40F187-1DF4-409E-B0B1-0F57E58D89E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DE48AD6-BC5F-4687-A2D9-A4AB3181520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Organigramme : Processu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7" name="Organigramme : Processu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0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1842D6F-CA1B-4C5A-9A9A-9EAFCD58C36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5EB8F-BB33-4D76-8120-CBEA06E5CB6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028DE-03FC-406C-B068-8578F517B88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cteurs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Ellipse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Bouée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Espace réservé du titre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33" name="Espace réservé du texte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43DEBE08-4525-4D4B-BE5B-3F24C395104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0" r:id="rId2"/>
    <p:sldLayoutId id="2147483806" r:id="rId3"/>
    <p:sldLayoutId id="2147483801" r:id="rId4"/>
    <p:sldLayoutId id="2147483807" r:id="rId5"/>
    <p:sldLayoutId id="2147483802" r:id="rId6"/>
    <p:sldLayoutId id="2147483808" r:id="rId7"/>
    <p:sldLayoutId id="2147483809" r:id="rId8"/>
    <p:sldLayoutId id="2147483810" r:id="rId9"/>
    <p:sldLayoutId id="2147483803" r:id="rId10"/>
    <p:sldLayoutId id="214748380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00125" y="428625"/>
            <a:ext cx="7772400" cy="1643063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r-FR" sz="3600" dirty="0" smtClean="0">
                <a:solidFill>
                  <a:srgbClr val="000066"/>
                </a:solidFill>
              </a:rPr>
              <a:t>Université des Sciences et de Technologie </a:t>
            </a:r>
            <a:br>
              <a:rPr lang="fr-FR" sz="3600" dirty="0" smtClean="0">
                <a:solidFill>
                  <a:srgbClr val="000066"/>
                </a:solidFill>
              </a:rPr>
            </a:br>
            <a:r>
              <a:rPr lang="fr-FR" sz="3600" dirty="0" smtClean="0">
                <a:solidFill>
                  <a:srgbClr val="000066"/>
                </a:solidFill>
              </a:rPr>
              <a:t>Mohamed Boudiaf - ORAN</a:t>
            </a:r>
            <a:endParaRPr lang="fr-FR" sz="3600" dirty="0">
              <a:solidFill>
                <a:srgbClr val="000066"/>
              </a:solidFill>
            </a:endParaRPr>
          </a:p>
        </p:txBody>
      </p:sp>
      <p:sp>
        <p:nvSpPr>
          <p:cNvPr id="33795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type="subTitle" idx="1"/>
          </p:nvPr>
        </p:nvSpPr>
        <p:spPr>
          <a:xfrm>
            <a:off x="1428750" y="6072188"/>
            <a:ext cx="7086600" cy="457200"/>
          </a:xfrm>
        </p:spPr>
        <p:txBody>
          <a:bodyPr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fr-FR" sz="2800" dirty="0" smtClean="0"/>
              <a:t>Cours </a:t>
            </a:r>
            <a:r>
              <a:rPr lang="fr-FR" sz="2800" i="1" dirty="0" smtClean="0"/>
              <a:t> Master2 INETI</a:t>
            </a:r>
            <a:endParaRPr lang="fr-FR" sz="2800" i="1" dirty="0"/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428750" y="3000375"/>
            <a:ext cx="6929438" cy="204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4000">
                <a:solidFill>
                  <a:srgbClr val="0070C0"/>
                </a:solidFill>
              </a:rPr>
              <a:t>Transport dans les réseaux IP</a:t>
            </a:r>
          </a:p>
          <a:p>
            <a:pPr algn="ctr">
              <a:spcBef>
                <a:spcPct val="50000"/>
              </a:spcBef>
            </a:pPr>
            <a:endParaRPr lang="fr-FR" sz="4000">
              <a:solidFill>
                <a:srgbClr val="0070C0"/>
              </a:solidFill>
            </a:endParaRPr>
          </a:p>
          <a:p>
            <a:pPr algn="r">
              <a:spcBef>
                <a:spcPct val="50000"/>
              </a:spcBef>
            </a:pPr>
            <a:r>
              <a:rPr lang="fr-FR" sz="1800">
                <a:solidFill>
                  <a:srgbClr val="0070C0"/>
                </a:solidFill>
              </a:rPr>
              <a:t>Dr Mekkakia M Z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52400" y="1524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dirty="0" smtClean="0"/>
              <a:t>TCP</a:t>
            </a:r>
            <a:endParaRPr lang="fr-FR" dirty="0"/>
          </a:p>
        </p:txBody>
      </p:sp>
      <p:sp>
        <p:nvSpPr>
          <p:cNvPr id="9219" name="Espace réservé du contenu 2"/>
          <p:cNvSpPr>
            <a:spLocks noGrp="1"/>
          </p:cNvSpPr>
          <p:nvPr>
            <p:ph idx="1"/>
          </p:nvPr>
        </p:nvSpPr>
        <p:spPr>
          <a:xfrm>
            <a:off x="928688" y="1785938"/>
            <a:ext cx="8215312" cy="4462462"/>
          </a:xfrm>
        </p:spPr>
        <p:txBody>
          <a:bodyPr/>
          <a:lstStyle/>
          <a:p>
            <a:r>
              <a:rPr lang="fr-FR" sz="2800" smtClean="0"/>
              <a:t>Transmission Control Protocol (TCP) RFC793-1981</a:t>
            </a:r>
          </a:p>
          <a:p>
            <a:pPr lvl="2"/>
            <a:r>
              <a:rPr lang="fr-FR" sz="2000" smtClean="0"/>
              <a:t>développé en 1973, puis adopté 1976 par le DARPA (Defense Advanced Research Projects Agency)</a:t>
            </a:r>
          </a:p>
          <a:p>
            <a:pPr lvl="2"/>
            <a:r>
              <a:rPr lang="fr-FR" smtClean="0"/>
              <a:t>Protocole de transport fiable, </a:t>
            </a:r>
          </a:p>
          <a:p>
            <a:pPr lvl="3"/>
            <a:r>
              <a:rPr lang="fr-FR" smtClean="0"/>
              <a:t>garantie la livraison des données </a:t>
            </a:r>
          </a:p>
          <a:p>
            <a:pPr lvl="2"/>
            <a:r>
              <a:rPr lang="fr-FR" smtClean="0"/>
              <a:t>Fonctionne  en  mode connecté, </a:t>
            </a:r>
          </a:p>
          <a:p>
            <a:pPr lvl="2"/>
            <a:r>
              <a:rPr lang="fr-FR" smtClean="0"/>
              <a:t>S’adapte lors de congestion du réseau</a:t>
            </a:r>
          </a:p>
          <a:p>
            <a:pPr lvl="2"/>
            <a:endParaRPr lang="fr-FR" sz="2000" smtClean="0"/>
          </a:p>
          <a:p>
            <a:endParaRPr lang="fr-FR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dirty="0" smtClean="0"/>
              <a:t>UDP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125" lvl="1" indent="-282575">
              <a:spcBef>
                <a:spcPts val="600"/>
              </a:spcBef>
              <a:buSzPct val="80000"/>
              <a:buFont typeface="Wingdings 2" pitchFamily="18" charset="2"/>
              <a:buChar char=""/>
              <a:defRPr/>
            </a:pPr>
            <a:r>
              <a:rPr lang="fr-FR" dirty="0" smtClean="0"/>
              <a:t>User </a:t>
            </a:r>
            <a:r>
              <a:rPr lang="fr-FR" dirty="0" err="1" smtClean="0"/>
              <a:t>Datagram</a:t>
            </a:r>
            <a:r>
              <a:rPr lang="fr-FR" dirty="0" smtClean="0"/>
              <a:t> Protocol (UDP) RFC768 -1980</a:t>
            </a:r>
          </a:p>
          <a:p>
            <a:pPr marL="611187" lvl="2" indent="-282575">
              <a:spcBef>
                <a:spcPts val="600"/>
              </a:spcBef>
              <a:buSzPct val="80000"/>
              <a:buFont typeface="Wingdings 2" pitchFamily="18" charset="2"/>
              <a:buChar char=""/>
              <a:defRPr/>
            </a:pPr>
            <a:r>
              <a:rPr lang="fr-FR" dirty="0" smtClean="0"/>
              <a:t>fournit un service non fiable </a:t>
            </a:r>
          </a:p>
          <a:p>
            <a:pPr marL="611187" lvl="2" indent="-282575">
              <a:spcBef>
                <a:spcPts val="600"/>
              </a:spcBef>
              <a:buSzPct val="80000"/>
              <a:buFont typeface="Wingdings 2" pitchFamily="18" charset="2"/>
              <a:buChar char=""/>
              <a:defRPr/>
            </a:pPr>
            <a:r>
              <a:rPr lang="fr-FR" dirty="0" smtClean="0"/>
              <a:t>sans garantie de livraison </a:t>
            </a:r>
          </a:p>
          <a:p>
            <a:pPr marL="611187" lvl="2" indent="-282575">
              <a:spcBef>
                <a:spcPts val="600"/>
              </a:spcBef>
              <a:buSzPct val="80000"/>
              <a:buFont typeface="Wingdings 2" pitchFamily="18" charset="2"/>
              <a:buChar char=""/>
              <a:defRPr/>
            </a:pPr>
            <a:r>
              <a:rPr lang="fr-FR" dirty="0" smtClean="0"/>
              <a:t>aucun mécanisme de contrôle de congestion , </a:t>
            </a:r>
          </a:p>
          <a:p>
            <a:pPr marL="822325" lvl="3" indent="-282575">
              <a:spcBef>
                <a:spcPts val="600"/>
              </a:spcBef>
              <a:buSzPct val="80000"/>
              <a:buFont typeface="Wingdings 2" pitchFamily="18" charset="2"/>
              <a:buChar char=""/>
              <a:defRPr/>
            </a:pPr>
            <a:r>
              <a:rPr lang="fr-FR" dirty="0" smtClean="0"/>
              <a:t>Donc, aucune garantie de </a:t>
            </a:r>
            <a:r>
              <a:rPr lang="fr-FR" dirty="0" err="1" smtClean="0"/>
              <a:t>Qos</a:t>
            </a:r>
            <a:r>
              <a:rPr lang="fr-FR" dirty="0" smtClean="0"/>
              <a:t> </a:t>
            </a:r>
          </a:p>
          <a:p>
            <a:pPr lvl="1">
              <a:buFont typeface="Verdana" pitchFamily="34" charset="0"/>
              <a:buNone/>
              <a:defRPr/>
            </a:pPr>
            <a:endParaRPr lang="fr-FR" dirty="0" smtClean="0"/>
          </a:p>
          <a:p>
            <a:pPr marL="611187" lvl="2" indent="-282575">
              <a:spcBef>
                <a:spcPts val="600"/>
              </a:spcBef>
              <a:buSzPct val="80000"/>
              <a:buFont typeface="Wingdings 2" pitchFamily="18" charset="2"/>
              <a:buChar char=""/>
              <a:defRPr/>
            </a:pPr>
            <a:r>
              <a:rPr lang="fr-FR" dirty="0" smtClean="0"/>
              <a:t>Très utilisé dans la vidéo en streaming.</a:t>
            </a:r>
          </a:p>
          <a:p>
            <a:pPr marL="822325" lvl="3" indent="-282575">
              <a:spcBef>
                <a:spcPts val="600"/>
              </a:spcBef>
              <a:buSzPct val="80000"/>
              <a:buFont typeface="Wingdings 2" pitchFamily="18" charset="2"/>
              <a:buChar char=""/>
              <a:defRPr/>
            </a:pPr>
            <a:r>
              <a:rPr lang="fr-FR" dirty="0" smtClean="0"/>
              <a:t>Pas de temps réel </a:t>
            </a:r>
          </a:p>
          <a:p>
            <a:pPr>
              <a:defRPr/>
            </a:pPr>
            <a:endParaRPr lang="fr-FR" dirty="0" smtClean="0"/>
          </a:p>
        </p:txBody>
      </p:sp>
      <p:sp>
        <p:nvSpPr>
          <p:cNvPr id="10244" name="Rectangle 1"/>
          <p:cNvSpPr>
            <a:spLocks noChangeArrowheads="1"/>
          </p:cNvSpPr>
          <p:nvPr/>
        </p:nvSpPr>
        <p:spPr bwMode="auto">
          <a:xfrm>
            <a:off x="2054225" y="92627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fr-FR" sz="1800">
                <a:latin typeface="Arial" charset="0"/>
              </a:rPr>
              <a:t>User Datagram Protocol (UDP) fournit un service fiable sans </a:t>
            </a:r>
          </a:p>
          <a:p>
            <a:pPr eaLnBrk="0" hangingPunct="0"/>
            <a:endParaRPr lang="fr-FR" sz="1800">
              <a:latin typeface="Arial" charset="0"/>
            </a:endParaRPr>
          </a:p>
        </p:txBody>
      </p:sp>
      <p:sp>
        <p:nvSpPr>
          <p:cNvPr id="10245" name="Rectangle 2"/>
          <p:cNvSpPr>
            <a:spLocks noChangeArrowheads="1"/>
          </p:cNvSpPr>
          <p:nvPr/>
        </p:nvSpPr>
        <p:spPr bwMode="auto">
          <a:xfrm>
            <a:off x="1509713" y="927877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fr-FR" sz="1800">
                <a:latin typeface="Arial" charset="0"/>
              </a:rPr>
              <a:t>livraison garantie et aucun mécanisme de contrôle de congestion [1]. Donc, il ya un manque de qualité de service dans </a:t>
            </a:r>
          </a:p>
          <a:p>
            <a:pPr eaLnBrk="0" hangingPunct="0"/>
            <a:endParaRPr lang="fr-FR" sz="1800">
              <a:latin typeface="Arial" charset="0"/>
            </a:endParaRPr>
          </a:p>
        </p:txBody>
      </p:sp>
      <p:sp>
        <p:nvSpPr>
          <p:cNvPr id="10246" name="Rectangle 3"/>
          <p:cNvSpPr>
            <a:spLocks noChangeArrowheads="1"/>
          </p:cNvSpPr>
          <p:nvPr/>
        </p:nvSpPr>
        <p:spPr bwMode="auto">
          <a:xfrm>
            <a:off x="1509713" y="929497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fr-FR" sz="1800">
                <a:latin typeface="Arial" charset="0"/>
              </a:rPr>
              <a:t>UDP. Mais il est utilisé dans la vidéo en streaming en raison de sa moins de frais généraux.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fr-FR" dirty="0" smtClean="0"/>
              <a:t>Motivations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11267" name="Espace réservé du contenu 2"/>
          <p:cNvSpPr>
            <a:spLocks noGrp="1"/>
          </p:cNvSpPr>
          <p:nvPr>
            <p:ph idx="1"/>
          </p:nvPr>
        </p:nvSpPr>
        <p:spPr>
          <a:xfrm>
            <a:off x="1000125" y="1214438"/>
            <a:ext cx="7934325" cy="5033962"/>
          </a:xfrm>
        </p:spPr>
        <p:txBody>
          <a:bodyPr/>
          <a:lstStyle/>
          <a:p>
            <a:r>
              <a:rPr lang="fr-FR" smtClean="0"/>
              <a:t>Applications multimédias exigeantes de meilleure qualité de service</a:t>
            </a:r>
          </a:p>
          <a:p>
            <a:r>
              <a:rPr lang="fr-FR" smtClean="0"/>
              <a:t> </a:t>
            </a:r>
          </a:p>
          <a:p>
            <a:r>
              <a:rPr lang="fr-FR" smtClean="0"/>
              <a:t>TCP très fiable </a:t>
            </a:r>
          </a:p>
          <a:p>
            <a:pPr lvl="2"/>
            <a:r>
              <a:rPr lang="fr-FR" smtClean="0"/>
              <a:t>Mal adapté pour application multimédia</a:t>
            </a:r>
          </a:p>
          <a:p>
            <a:r>
              <a:rPr lang="fr-FR" smtClean="0"/>
              <a:t> UDP peu fiable </a:t>
            </a:r>
          </a:p>
          <a:p>
            <a:pPr lvl="2"/>
            <a:r>
              <a:rPr lang="fr-FR" smtClean="0"/>
              <a:t>Destiné  pour le transport d’applications multimédia, </a:t>
            </a:r>
          </a:p>
          <a:p>
            <a:pPr lvl="2"/>
            <a:r>
              <a:rPr lang="fr-FR" smtClean="0"/>
              <a:t>Offre moins de retard, </a:t>
            </a:r>
          </a:p>
          <a:p>
            <a:pPr lvl="2"/>
            <a:r>
              <a:rPr lang="fr-FR" smtClean="0"/>
              <a:t>Mais manque de mécanisme de contrôle de congestion qui peut entraîner perte de paquets.</a:t>
            </a:r>
          </a:p>
          <a:p>
            <a:endParaRPr lang="fr-F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dirty="0" smtClean="0"/>
              <a:t>SCTP</a:t>
            </a:r>
            <a:endParaRPr lang="fr-FR" dirty="0"/>
          </a:p>
        </p:txBody>
      </p:sp>
      <p:sp>
        <p:nvSpPr>
          <p:cNvPr id="12291" name="Espace réservé du contenu 2"/>
          <p:cNvSpPr>
            <a:spLocks noGrp="1"/>
          </p:cNvSpPr>
          <p:nvPr>
            <p:ph idx="1"/>
          </p:nvPr>
        </p:nvSpPr>
        <p:spPr>
          <a:xfrm>
            <a:off x="857250" y="1000125"/>
            <a:ext cx="8286750" cy="5857875"/>
          </a:xfrm>
        </p:spPr>
        <p:txBody>
          <a:bodyPr/>
          <a:lstStyle/>
          <a:p>
            <a:r>
              <a:rPr lang="fr-FR" smtClean="0"/>
              <a:t>Stream Control Transmission Protocol (SCTP) RFC2960 – 2000 </a:t>
            </a:r>
            <a:r>
              <a:rPr lang="fr-FR" sz="2000" smtClean="0"/>
              <a:t>(dernière version Rfc4960-2007)</a:t>
            </a:r>
          </a:p>
          <a:p>
            <a:pPr lvl="1"/>
            <a:r>
              <a:rPr lang="fr-FR" smtClean="0"/>
              <a:t>Protocole fiable </a:t>
            </a:r>
          </a:p>
          <a:p>
            <a:pPr lvl="1"/>
            <a:r>
              <a:rPr lang="fr-FR" smtClean="0"/>
              <a:t>Offre le transfert de données avec mécanisme de contrôle de congestion.</a:t>
            </a:r>
          </a:p>
          <a:p>
            <a:pPr lvl="1"/>
            <a:r>
              <a:rPr lang="fr-FR" smtClean="0"/>
              <a:t>fournit une transmission ordonnée des données </a:t>
            </a:r>
          </a:p>
          <a:p>
            <a:pPr lvl="1"/>
            <a:r>
              <a:rPr lang="fr-FR" smtClean="0"/>
              <a:t>Sans erreur dans cls données.  </a:t>
            </a:r>
          </a:p>
          <a:p>
            <a:r>
              <a:rPr lang="fr-FR" smtClean="0"/>
              <a:t>fonctionnalité prise en charge par SCTP ​​</a:t>
            </a:r>
          </a:p>
          <a:p>
            <a:pPr lvl="1"/>
            <a:r>
              <a:rPr lang="fr-FR" smtClean="0"/>
              <a:t>multi-homing (un point final peut avoir un soutien pour plusieurs adresses IP ou des interfaces. </a:t>
            </a:r>
          </a:p>
          <a:p>
            <a:pPr lvl="1"/>
            <a:r>
              <a:rPr lang="fr-FR" smtClean="0"/>
              <a:t>Multi-streaming  </a:t>
            </a:r>
            <a:r>
              <a:rPr lang="fr-FR" sz="2000" smtClean="0"/>
              <a:t>(les données peuvent être divisés en flux)</a:t>
            </a:r>
            <a:r>
              <a:rPr lang="fr-FR" smtClean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dirty="0" smtClean="0"/>
              <a:t>DCCP</a:t>
            </a:r>
            <a:endParaRPr lang="fr-FR" dirty="0"/>
          </a:p>
        </p:txBody>
      </p:sp>
      <p:sp>
        <p:nvSpPr>
          <p:cNvPr id="13315" name="Espace réservé du contenu 2"/>
          <p:cNvSpPr>
            <a:spLocks noGrp="1"/>
          </p:cNvSpPr>
          <p:nvPr>
            <p:ph idx="1"/>
          </p:nvPr>
        </p:nvSpPr>
        <p:spPr>
          <a:xfrm>
            <a:off x="1071563" y="1447800"/>
            <a:ext cx="7862887" cy="5053013"/>
          </a:xfrm>
        </p:spPr>
        <p:txBody>
          <a:bodyPr/>
          <a:lstStyle/>
          <a:p>
            <a:r>
              <a:rPr lang="fr-FR" smtClean="0"/>
              <a:t>Datagram Congestion Control Protocol (DCCP) RFC 4340-2006</a:t>
            </a:r>
          </a:p>
          <a:p>
            <a:r>
              <a:rPr lang="fr-FR" smtClean="0"/>
              <a:t>Conçu pour le transport du trafic vidéo</a:t>
            </a:r>
          </a:p>
          <a:p>
            <a:r>
              <a:rPr lang="fr-FR" smtClean="0"/>
              <a:t>Protocole  non fiables </a:t>
            </a:r>
          </a:p>
          <a:p>
            <a:r>
              <a:rPr lang="fr-FR" smtClean="0"/>
              <a:t>Il a son propre mécanisme efficace de contrôle de congestion </a:t>
            </a:r>
          </a:p>
          <a:p>
            <a:pPr lvl="3"/>
            <a:r>
              <a:rPr lang="fr-FR" smtClean="0"/>
              <a:t>Il a un support pour Explicit Congestion Notification (ECN). ou notification de la congestion du réseau de bout en bout </a:t>
            </a:r>
          </a:p>
          <a:p>
            <a:r>
              <a:rPr lang="fr-FR" smtClean="0"/>
              <a:t>Offre une garantie des délais de livraison exigés par les applications multimédias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dirty="0" smtClean="0"/>
              <a:t>Comparaison</a:t>
            </a:r>
            <a:endParaRPr lang="fr-FR" dirty="0"/>
          </a:p>
        </p:txBody>
      </p:sp>
      <p:pic>
        <p:nvPicPr>
          <p:cNvPr id="14339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77913" y="2071688"/>
            <a:ext cx="7645400" cy="292893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fr-FR" dirty="0"/>
          </a:p>
        </p:txBody>
      </p:sp>
      <p:sp>
        <p:nvSpPr>
          <p:cNvPr id="15363" name="Espace réservé du contenu 2"/>
          <p:cNvSpPr>
            <a:spLocks noGrp="1"/>
          </p:cNvSpPr>
          <p:nvPr>
            <p:ph idx="1"/>
          </p:nvPr>
        </p:nvSpPr>
        <p:spPr>
          <a:xfrm>
            <a:off x="1000125" y="2786063"/>
            <a:ext cx="8143875" cy="2143125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fr-FR" sz="5400" smtClean="0">
                <a:solidFill>
                  <a:srgbClr val="0070C0"/>
                </a:solidFill>
              </a:rPr>
              <a:t>IMS </a:t>
            </a:r>
          </a:p>
          <a:p>
            <a:pPr algn="ctr">
              <a:buFont typeface="Wingdings 2" pitchFamily="18" charset="2"/>
              <a:buNone/>
            </a:pPr>
            <a:r>
              <a:rPr lang="fr-FR" sz="5400" smtClean="0">
                <a:solidFill>
                  <a:srgbClr val="0070C0"/>
                </a:solidFill>
              </a:rPr>
              <a:t>Ip Multimedia Subsystem</a:t>
            </a:r>
            <a:endParaRPr lang="fr-F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dirty="0" smtClean="0"/>
              <a:t>IMS</a:t>
            </a:r>
            <a:endParaRPr lang="fr-FR" dirty="0"/>
          </a:p>
        </p:txBody>
      </p:sp>
      <p:sp>
        <p:nvSpPr>
          <p:cNvPr id="16387" name="Espace réservé du contenu 2"/>
          <p:cNvSpPr>
            <a:spLocks noGrp="1"/>
          </p:cNvSpPr>
          <p:nvPr>
            <p:ph idx="1"/>
          </p:nvPr>
        </p:nvSpPr>
        <p:spPr>
          <a:xfrm>
            <a:off x="1435100" y="1928813"/>
            <a:ext cx="7499350" cy="4319587"/>
          </a:xfrm>
        </p:spPr>
        <p:txBody>
          <a:bodyPr/>
          <a:lstStyle/>
          <a:p>
            <a:r>
              <a:rPr lang="fr-FR" smtClean="0"/>
              <a:t>Standardisé par 3GPP, ETSI et IETF</a:t>
            </a:r>
          </a:p>
          <a:p>
            <a:r>
              <a:rPr lang="fr-FR" smtClean="0"/>
              <a:t>Architecture basé sur IP</a:t>
            </a:r>
          </a:p>
          <a:p>
            <a:r>
              <a:rPr lang="fr-FR" smtClean="0"/>
              <a:t>Fonctionnant sur tout type de réseau</a:t>
            </a:r>
          </a:p>
          <a:p>
            <a:pPr lvl="1"/>
            <a:r>
              <a:rPr lang="fr-FR" smtClean="0"/>
              <a:t>Filaire, cellulaire, sans fil  (fixe et mobile) </a:t>
            </a:r>
          </a:p>
          <a:p>
            <a:r>
              <a:rPr lang="fr-FR" smtClean="0"/>
              <a:t>Très opérable avec le roaming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dirty="0" smtClean="0"/>
              <a:t>Objectifs</a:t>
            </a:r>
            <a:endParaRPr lang="fr-FR" dirty="0"/>
          </a:p>
        </p:txBody>
      </p:sp>
      <p:sp>
        <p:nvSpPr>
          <p:cNvPr id="17411" name="Espace réservé du contenu 2"/>
          <p:cNvSpPr>
            <a:spLocks noGrp="1"/>
          </p:cNvSpPr>
          <p:nvPr>
            <p:ph idx="1"/>
          </p:nvPr>
        </p:nvSpPr>
        <p:spPr>
          <a:xfrm>
            <a:off x="1000125" y="1928813"/>
            <a:ext cx="7934325" cy="4319587"/>
          </a:xfrm>
        </p:spPr>
        <p:txBody>
          <a:bodyPr/>
          <a:lstStyle/>
          <a:p>
            <a:r>
              <a:rPr lang="fr-FR" smtClean="0"/>
              <a:t>Offrir une convergence des services multimédia entre réseaux mobiles et filaires</a:t>
            </a:r>
          </a:p>
          <a:p>
            <a:pPr lvl="1"/>
            <a:r>
              <a:rPr lang="fr-FR" smtClean="0"/>
              <a:t>Accès au service à travers n’importe quel support</a:t>
            </a:r>
          </a:p>
          <a:p>
            <a:pPr lvl="1"/>
            <a:r>
              <a:rPr lang="fr-FR" smtClean="0"/>
              <a:t>Modification des prestations chez les opérateur</a:t>
            </a:r>
          </a:p>
          <a:p>
            <a:endParaRPr lang="fr-FR" smtClean="0"/>
          </a:p>
          <a:p>
            <a:r>
              <a:rPr lang="fr-FR" smtClean="0"/>
              <a:t>Adaptation des réseaux au multimédia. </a:t>
            </a:r>
          </a:p>
          <a:p>
            <a:pPr lvl="1"/>
            <a:r>
              <a:rPr lang="fr-FR" smtClean="0"/>
              <a:t>Cette adaptation a pour base le protocole SIP.</a:t>
            </a:r>
          </a:p>
          <a:p>
            <a:pPr lvl="1"/>
            <a:endParaRPr lang="fr-F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dirty="0" smtClean="0"/>
              <a:t>Exemple(1)</a:t>
            </a:r>
            <a:endParaRPr lang="fr-FR" dirty="0"/>
          </a:p>
        </p:txBody>
      </p:sp>
      <p:pic>
        <p:nvPicPr>
          <p:cNvPr id="1843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20775" y="1143000"/>
            <a:ext cx="7813675" cy="55721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dirty="0" smtClean="0"/>
              <a:t>Exemple(2)</a:t>
            </a:r>
            <a:endParaRPr lang="fr-FR" dirty="0"/>
          </a:p>
        </p:txBody>
      </p:sp>
      <p:pic>
        <p:nvPicPr>
          <p:cNvPr id="1945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90600" y="1143000"/>
            <a:ext cx="7943850" cy="5715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dirty="0" smtClean="0"/>
              <a:t>Exemple(3)</a:t>
            </a:r>
            <a:endParaRPr lang="fr-FR" dirty="0"/>
          </a:p>
        </p:txBody>
      </p:sp>
      <p:pic>
        <p:nvPicPr>
          <p:cNvPr id="2048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96950" y="1285875"/>
            <a:ext cx="7937500" cy="55721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dirty="0" smtClean="0"/>
              <a:t>Principe de base</a:t>
            </a:r>
            <a:endParaRPr lang="fr-FR" dirty="0"/>
          </a:p>
        </p:txBody>
      </p:sp>
      <p:sp>
        <p:nvSpPr>
          <p:cNvPr id="2150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smtClean="0"/>
              <a:t> </a:t>
            </a:r>
            <a:r>
              <a:rPr lang="fr-FR" smtClean="0"/>
              <a:t>Les réseaux traditionnels fonctionnent en mode « appel » </a:t>
            </a:r>
          </a:p>
          <a:p>
            <a:r>
              <a:rPr lang="fr-FR" smtClean="0"/>
              <a:t>IMS met en œuvre le mode « session »</a:t>
            </a:r>
          </a:p>
          <a:p>
            <a:pPr lvl="1"/>
            <a:r>
              <a:rPr lang="fr-FR" smtClean="0"/>
              <a:t>Grâce à SIP, ouvrir plusieurs sessions </a:t>
            </a:r>
          </a:p>
          <a:p>
            <a:pPr lvl="2"/>
            <a:r>
              <a:rPr lang="fr-FR" smtClean="0"/>
              <a:t>VoIP</a:t>
            </a:r>
          </a:p>
          <a:p>
            <a:pPr lvl="2"/>
            <a:r>
              <a:rPr lang="fr-FR" smtClean="0"/>
              <a:t>Visiophonie</a:t>
            </a:r>
          </a:p>
          <a:p>
            <a:pPr lvl="2"/>
            <a:r>
              <a:rPr lang="fr-FR" smtClean="0"/>
              <a:t>Messagerie instantanée </a:t>
            </a:r>
          </a:p>
          <a:p>
            <a:pPr lvl="2"/>
            <a:r>
              <a:rPr lang="fr-FR" smtClean="0"/>
              <a:t>Réalité virtuelle </a:t>
            </a:r>
          </a:p>
          <a:p>
            <a:pPr lvl="2"/>
            <a:r>
              <a:rPr lang="fr-FR" smtClean="0"/>
              <a:t>Jeux vidéo en ligne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dirty="0" smtClean="0"/>
              <a:t>Architecture en couches</a:t>
            </a:r>
            <a:endParaRPr lang="fr-FR" dirty="0"/>
          </a:p>
        </p:txBody>
      </p:sp>
      <p:sp>
        <p:nvSpPr>
          <p:cNvPr id="2253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mtClean="0"/>
              <a:t>La couche ACCES</a:t>
            </a:r>
          </a:p>
          <a:p>
            <a:pPr lvl="1"/>
            <a:r>
              <a:rPr lang="fr-FR" smtClean="0"/>
              <a:t>représente tout les accès haut débit </a:t>
            </a:r>
          </a:p>
          <a:p>
            <a:r>
              <a:rPr lang="fr-FR" smtClean="0"/>
              <a:t> </a:t>
            </a:r>
          </a:p>
          <a:p>
            <a:r>
              <a:rPr lang="fr-FR" smtClean="0"/>
              <a:t>La couche TRANSPORT</a:t>
            </a:r>
          </a:p>
          <a:p>
            <a:pPr lvl="1"/>
            <a:r>
              <a:rPr lang="fr-FR" smtClean="0"/>
              <a:t>représente un réseau IP. Peut intégrer des mécanismes de QoS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dirty="0" smtClean="0"/>
              <a:t>Architecture en couches</a:t>
            </a:r>
            <a:endParaRPr lang="fr-FR" dirty="0"/>
          </a:p>
        </p:txBody>
      </p:sp>
      <p:sp>
        <p:nvSpPr>
          <p:cNvPr id="23555" name="Espace réservé du contenu 2"/>
          <p:cNvSpPr>
            <a:spLocks noGrp="1"/>
          </p:cNvSpPr>
          <p:nvPr>
            <p:ph idx="1"/>
          </p:nvPr>
        </p:nvSpPr>
        <p:spPr>
          <a:xfrm>
            <a:off x="1000125" y="1447800"/>
            <a:ext cx="7934325" cy="5410200"/>
          </a:xfrm>
        </p:spPr>
        <p:txBody>
          <a:bodyPr/>
          <a:lstStyle/>
          <a:p>
            <a:r>
              <a:rPr lang="fr-FR" smtClean="0"/>
              <a:t>La couche CONTRÔLE</a:t>
            </a:r>
          </a:p>
          <a:p>
            <a:pPr lvl="1"/>
            <a:r>
              <a:rPr lang="fr-FR" smtClean="0"/>
              <a:t>contrôleurs de session responsables du routage de la signalisation entre usagers et de l’invocation des services. </a:t>
            </a:r>
          </a:p>
          <a:p>
            <a:pPr lvl="1"/>
            <a:r>
              <a:rPr lang="fr-FR" smtClean="0"/>
              <a:t>Les noeuds CSCF (Call State Control Function). </a:t>
            </a:r>
          </a:p>
          <a:p>
            <a:r>
              <a:rPr lang="fr-FR" smtClean="0"/>
              <a:t>La couche APPLICATION </a:t>
            </a:r>
          </a:p>
          <a:p>
            <a:pPr lvl="1"/>
            <a:r>
              <a:rPr lang="fr-FR" smtClean="0"/>
              <a:t>Les services à valeur ajoutée proposées aux usagers. </a:t>
            </a:r>
          </a:p>
          <a:p>
            <a:pPr lvl="2"/>
            <a:r>
              <a:rPr lang="fr-FR" smtClean="0"/>
              <a:t>L’opérateur peut se positionner grâce à sa couche CONTRÔLE en tant qu’agrégateur de services offerts par l’opérateur lui-même ou par des tiers.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dirty="0" smtClean="0"/>
              <a:t>Réseau et Services IMS</a:t>
            </a:r>
            <a:endParaRPr lang="fr-FR" dirty="0"/>
          </a:p>
        </p:txBody>
      </p:sp>
      <p:pic>
        <p:nvPicPr>
          <p:cNvPr id="2457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04900" y="1428750"/>
            <a:ext cx="8039100" cy="54292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fr-FR" smtClean="0"/>
              <a:t>Architecture de service IMS</a:t>
            </a:r>
            <a:endParaRPr lang="fr-FR"/>
          </a:p>
        </p:txBody>
      </p:sp>
      <p:pic>
        <p:nvPicPr>
          <p:cNvPr id="2560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54138" y="1357313"/>
            <a:ext cx="7789862" cy="550068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2555</TotalTime>
  <Words>522</Words>
  <Application>Microsoft PowerPoint</Application>
  <PresentationFormat>Affichage à l'écran (4:3)</PresentationFormat>
  <Paragraphs>92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6" baseType="lpstr">
      <vt:lpstr>Tahoma</vt:lpstr>
      <vt:lpstr>Times New Roman</vt:lpstr>
      <vt:lpstr>Arial</vt:lpstr>
      <vt:lpstr>Gill Sans MT</vt:lpstr>
      <vt:lpstr>Wingdings 2</vt:lpstr>
      <vt:lpstr>Verdana</vt:lpstr>
      <vt:lpstr>Calibri</vt:lpstr>
      <vt:lpstr>Solstice</vt:lpstr>
      <vt:lpstr>Université des Sciences et de Technologie  Mohamed Boudiaf - ORAN</vt:lpstr>
      <vt:lpstr>TCP</vt:lpstr>
      <vt:lpstr>UDP</vt:lpstr>
      <vt:lpstr>Motivations </vt:lpstr>
      <vt:lpstr>SCTP</vt:lpstr>
      <vt:lpstr>DCCP</vt:lpstr>
      <vt:lpstr>Comparaison</vt:lpstr>
      <vt:lpstr>Diapositive 8</vt:lpstr>
      <vt:lpstr>IMS</vt:lpstr>
      <vt:lpstr>Objectifs</vt:lpstr>
      <vt:lpstr>Exemple(1)</vt:lpstr>
      <vt:lpstr>Exemple(2)</vt:lpstr>
      <vt:lpstr>Exemple(3)</vt:lpstr>
      <vt:lpstr>Principe de base</vt:lpstr>
      <vt:lpstr>Architecture en couches</vt:lpstr>
      <vt:lpstr>Architecture en couches</vt:lpstr>
      <vt:lpstr>Réseau et Services IMS</vt:lpstr>
      <vt:lpstr>Architecture de service IMS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Mobile IP</dc:title>
  <dc:creator>Mekkakia</dc:creator>
  <cp:lastModifiedBy>windows</cp:lastModifiedBy>
  <cp:revision>185</cp:revision>
  <cp:lastPrinted>1601-01-01T00:00:00Z</cp:lastPrinted>
  <dcterms:created xsi:type="dcterms:W3CDTF">2005-03-27T11:38:31Z</dcterms:created>
  <dcterms:modified xsi:type="dcterms:W3CDTF">2013-11-20T06:44:13Z</dcterms:modified>
</cp:coreProperties>
</file>