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9" r:id="rId2"/>
    <p:sldId id="260" r:id="rId3"/>
    <p:sldId id="297" r:id="rId4"/>
    <p:sldId id="296" r:id="rId5"/>
    <p:sldId id="261" r:id="rId6"/>
    <p:sldId id="262" r:id="rId7"/>
    <p:sldId id="283" r:id="rId8"/>
    <p:sldId id="266" r:id="rId9"/>
    <p:sldId id="293" r:id="rId10"/>
    <p:sldId id="268" r:id="rId11"/>
    <p:sldId id="269" r:id="rId12"/>
    <p:sldId id="270" r:id="rId13"/>
    <p:sldId id="282" r:id="rId14"/>
    <p:sldId id="271" r:id="rId15"/>
    <p:sldId id="272" r:id="rId16"/>
    <p:sldId id="273" r:id="rId17"/>
    <p:sldId id="274" r:id="rId18"/>
    <p:sldId id="275" r:id="rId19"/>
    <p:sldId id="276" r:id="rId20"/>
    <p:sldId id="277" r:id="rId21"/>
    <p:sldId id="278" r:id="rId22"/>
    <p:sldId id="292" r:id="rId23"/>
    <p:sldId id="281" r:id="rId24"/>
    <p:sldId id="279" r:id="rId25"/>
    <p:sldId id="280" r:id="rId26"/>
    <p:sldId id="284" r:id="rId27"/>
    <p:sldId id="285" r:id="rId28"/>
    <p:sldId id="286" r:id="rId29"/>
    <p:sldId id="287" r:id="rId30"/>
    <p:sldId id="289" r:id="rId31"/>
    <p:sldId id="290" r:id="rId32"/>
    <p:sldId id="294" r:id="rId33"/>
    <p:sldId id="291"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8379"/>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Style à thème 2 - Accentuation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C6F1D8-D2B1-446E-A067-EA7DCC80604B}" type="datetimeFigureOut">
              <a:rPr lang="fr-FR" smtClean="0"/>
              <a:pPr/>
              <a:t>27/04/2017</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9EA1CE-E5A9-4395-ABD6-5F1D4DF38EBE}" type="slidenum">
              <a:rPr lang="fr-FR" smtClean="0"/>
              <a:pPr/>
              <a:t>‹N°›</a:t>
            </a:fld>
            <a:endParaRPr lang="fr-FR"/>
          </a:p>
        </p:txBody>
      </p:sp>
    </p:spTree>
    <p:extLst>
      <p:ext uri="{BB962C8B-B14F-4D97-AF65-F5344CB8AC3E}">
        <p14:creationId xmlns:p14="http://schemas.microsoft.com/office/powerpoint/2010/main" val="2519070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99EA1CE-E5A9-4395-ABD6-5F1D4DF38EBE}" type="slidenum">
              <a:rPr lang="fr-FR" smtClean="0"/>
              <a:pPr/>
              <a:t>27</a:t>
            </a:fld>
            <a:endParaRPr lang="fr-FR"/>
          </a:p>
        </p:txBody>
      </p:sp>
    </p:spTree>
    <p:extLst>
      <p:ext uri="{BB962C8B-B14F-4D97-AF65-F5344CB8AC3E}">
        <p14:creationId xmlns:p14="http://schemas.microsoft.com/office/powerpoint/2010/main" val="241626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D99EA1CE-E5A9-4395-ABD6-5F1D4DF38EBE}" type="slidenum">
              <a:rPr lang="fr-FR" smtClean="0"/>
              <a:pPr/>
              <a:t>33</a:t>
            </a:fld>
            <a:endParaRPr lang="fr-FR"/>
          </a:p>
        </p:txBody>
      </p:sp>
    </p:spTree>
    <p:extLst>
      <p:ext uri="{BB962C8B-B14F-4D97-AF65-F5344CB8AC3E}">
        <p14:creationId xmlns:p14="http://schemas.microsoft.com/office/powerpoint/2010/main" val="1293241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694C6118-D974-4566-92E2-8525C32AC89B}"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E29A3B-7762-4045-851F-DE3D3AFEEB9B}" type="datetimeFigureOut">
              <a:rPr lang="fr-FR" smtClean="0"/>
              <a:pPr/>
              <a:t>27/04/2017</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4C6118-D974-4566-92E2-8525C32AC89B}"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3143248"/>
            <a:ext cx="8501122" cy="928694"/>
          </a:xfrm>
        </p:spPr>
        <p:style>
          <a:lnRef idx="1">
            <a:schemeClr val="dk1"/>
          </a:lnRef>
          <a:fillRef idx="3">
            <a:schemeClr val="dk1"/>
          </a:fillRef>
          <a:effectRef idx="2">
            <a:schemeClr val="dk1"/>
          </a:effectRef>
          <a:fontRef idx="minor">
            <a:schemeClr val="lt1"/>
          </a:fontRef>
        </p:style>
        <p:txBody>
          <a:bodyP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buNone/>
            </a:pPr>
            <a:r>
              <a:rPr lang="fr-FR" sz="4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Techniques spectroscopiques</a:t>
            </a: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endParaRPr lang="fr-FR"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Rectangle 3"/>
          <p:cNvSpPr/>
          <p:nvPr/>
        </p:nvSpPr>
        <p:spPr>
          <a:xfrm>
            <a:off x="4286248" y="4857760"/>
            <a:ext cx="4214842"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5123" name="Rectangle 3"/>
          <p:cNvSpPr>
            <a:spLocks noChangeArrowheads="1"/>
          </p:cNvSpPr>
          <p:nvPr/>
        </p:nvSpPr>
        <p:spPr bwMode="auto">
          <a:xfrm>
            <a:off x="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chemeClr val="bg1"/>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chemeClr val="bg1"/>
              </a:solidFill>
              <a:effectLst/>
              <a:latin typeface="Arial" pitchFamily="34" charset="0"/>
              <a:cs typeface="Arial" pitchFamily="34" charset="0"/>
            </a:endParaRPr>
          </a:p>
        </p:txBody>
      </p:sp>
      <p:sp>
        <p:nvSpPr>
          <p:cNvPr id="9" name="ZoneTexte 8"/>
          <p:cNvSpPr txBox="1"/>
          <p:nvPr/>
        </p:nvSpPr>
        <p:spPr>
          <a:xfrm>
            <a:off x="1428728" y="0"/>
            <a:ext cx="6000792" cy="461665"/>
          </a:xfrm>
          <a:prstGeom prst="rect">
            <a:avLst/>
          </a:prstGeom>
          <a:noFill/>
        </p:spPr>
        <p:txBody>
          <a:bodyPr wrap="square" rtlCol="0">
            <a:spAutoFit/>
          </a:bodyPr>
          <a:lstStyle/>
          <a:p>
            <a:pPr algn="ctr"/>
            <a:r>
              <a:rPr lang="fr-FR" sz="2400" dirty="0" smtClean="0">
                <a:solidFill>
                  <a:schemeClr val="bg1"/>
                </a:solidFill>
              </a:rPr>
              <a:t>Université de Ghardaïa </a:t>
            </a:r>
            <a:endParaRPr lang="fr-FR" sz="2400" dirty="0">
              <a:solidFill>
                <a:schemeClr val="bg1"/>
              </a:solidFill>
            </a:endParaRPr>
          </a:p>
        </p:txBody>
      </p:sp>
      <p:sp>
        <p:nvSpPr>
          <p:cNvPr id="8" name="Rectangle 7"/>
          <p:cNvSpPr/>
          <p:nvPr/>
        </p:nvSpPr>
        <p:spPr>
          <a:xfrm>
            <a:off x="4357686" y="4572008"/>
            <a:ext cx="4286280" cy="785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Présenté par Mme: HAMID OUDJANA </a:t>
            </a:r>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a:bodyPr>
          <a:lstStyle/>
          <a:p>
            <a:pPr>
              <a:buNone/>
            </a:pPr>
            <a:r>
              <a:rPr lang="fr-FR" dirty="0" smtClean="0">
                <a:solidFill>
                  <a:schemeClr val="tx2">
                    <a:lumMod val="20000"/>
                    <a:lumOff val="80000"/>
                  </a:schemeClr>
                </a:solidFill>
              </a:rPr>
              <a:t>La </a:t>
            </a:r>
            <a:r>
              <a:rPr lang="fr-FR" dirty="0">
                <a:solidFill>
                  <a:schemeClr val="tx2">
                    <a:lumMod val="20000"/>
                    <a:lumOff val="80000"/>
                  </a:schemeClr>
                </a:solidFill>
              </a:rPr>
              <a:t>spectrophotométrie est l’étude des interactions entre la matière et les radiations électromagnétiques.</a:t>
            </a:r>
          </a:p>
          <a:p>
            <a:endParaRPr lang="fr-FR" dirty="0"/>
          </a:p>
        </p:txBody>
      </p:sp>
      <p:sp>
        <p:nvSpPr>
          <p:cNvPr id="4" name="ZoneTexte 3"/>
          <p:cNvSpPr txBox="1"/>
          <p:nvPr/>
        </p:nvSpPr>
        <p:spPr>
          <a:xfrm>
            <a:off x="357158" y="214290"/>
            <a:ext cx="8286808" cy="923330"/>
          </a:xfrm>
          <a:prstGeom prst="rect">
            <a:avLst/>
          </a:prstGeom>
          <a:noFill/>
        </p:spPr>
        <p:txBody>
          <a:bodyPr wrap="square" rtlCol="0">
            <a:spAutoFit/>
          </a:bodyPr>
          <a:lstStyle/>
          <a:p>
            <a:r>
              <a:rPr lang="fr-FR" sz="3600" b="1" dirty="0" smtClean="0">
                <a:solidFill>
                  <a:srgbClr val="FFC000"/>
                </a:solidFill>
              </a:rPr>
              <a:t>1-Généralités :</a:t>
            </a:r>
            <a:endParaRPr lang="fr-FR" sz="3600" dirty="0" smtClean="0">
              <a:solidFill>
                <a:srgbClr val="FFC000"/>
              </a:solidFill>
            </a:endParaRPr>
          </a:p>
          <a:p>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a:solidFill>
                  <a:srgbClr val="92D050"/>
                </a:solidFill>
              </a:rPr>
              <a:t>Radiation électromagnétique</a:t>
            </a:r>
            <a:endParaRPr lang="fr-FR" dirty="0"/>
          </a:p>
        </p:txBody>
      </p:sp>
      <p:pic>
        <p:nvPicPr>
          <p:cNvPr id="4" name="Espace réservé du contenu 3"/>
          <p:cNvPicPr>
            <a:picLocks noGrp="1" noChangeAspect="1"/>
          </p:cNvPicPr>
          <p:nvPr>
            <p:ph idx="1"/>
          </p:nvPr>
        </p:nvPicPr>
        <p:blipFill>
          <a:blip r:embed="rId2"/>
          <a:stretch>
            <a:fillRect/>
          </a:stretch>
        </p:blipFill>
        <p:spPr>
          <a:xfrm>
            <a:off x="1724025" y="2234406"/>
            <a:ext cx="5695950" cy="3257550"/>
          </a:xfrm>
          <a:prstGeom prst="rect">
            <a:avLst/>
          </a:prstGeom>
        </p:spPr>
      </p:pic>
    </p:spTree>
    <p:extLst>
      <p:ext uri="{BB962C8B-B14F-4D97-AF65-F5344CB8AC3E}">
        <p14:creationId xmlns:p14="http://schemas.microsoft.com/office/powerpoint/2010/main" val="1442754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223358"/>
            <a:ext cx="8229600" cy="3279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443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1285860"/>
            <a:ext cx="8229600" cy="4525963"/>
          </a:xfrm>
        </p:spPr>
        <p:txBody>
          <a:bodyPr>
            <a:normAutofit fontScale="77500" lnSpcReduction="20000"/>
          </a:bodyPr>
          <a:lstStyle/>
          <a:p>
            <a:pPr>
              <a:buNone/>
            </a:pPr>
            <a:r>
              <a:rPr lang="fr-FR" dirty="0" smtClean="0">
                <a:solidFill>
                  <a:schemeClr val="tx2">
                    <a:lumMod val="20000"/>
                    <a:lumOff val="80000"/>
                  </a:schemeClr>
                </a:solidFill>
              </a:rPr>
              <a:t>Une radiation électromagnétique est caractérisée par </a:t>
            </a:r>
            <a:r>
              <a:rPr lang="fr-FR" u="sng" dirty="0" smtClean="0">
                <a:solidFill>
                  <a:schemeClr val="tx2">
                    <a:lumMod val="20000"/>
                    <a:lumOff val="80000"/>
                  </a:schemeClr>
                </a:solidFill>
              </a:rPr>
              <a:t>leur fréquence  ν (en hertz Hz, s</a:t>
            </a:r>
            <a:r>
              <a:rPr lang="fr-FR" u="sng" baseline="30000" dirty="0" smtClean="0">
                <a:solidFill>
                  <a:schemeClr val="tx2">
                    <a:lumMod val="20000"/>
                    <a:lumOff val="80000"/>
                  </a:schemeClr>
                </a:solidFill>
              </a:rPr>
              <a:t>-1</a:t>
            </a:r>
            <a:r>
              <a:rPr lang="fr-FR" dirty="0" smtClean="0">
                <a:solidFill>
                  <a:schemeClr val="tx2">
                    <a:lumMod val="20000"/>
                    <a:lumOff val="80000"/>
                  </a:schemeClr>
                </a:solidFill>
              </a:rPr>
              <a:t>) qui définit l’énergie  transportée par les photons :</a:t>
            </a:r>
          </a:p>
          <a:p>
            <a:pPr algn="ctr">
              <a:buNone/>
            </a:pPr>
            <a:r>
              <a:rPr lang="fr-FR" dirty="0" smtClean="0">
                <a:solidFill>
                  <a:srgbClr val="FFFF00"/>
                </a:solidFill>
              </a:rPr>
              <a:t>E= h. ν</a:t>
            </a:r>
          </a:p>
          <a:p>
            <a:pPr>
              <a:buNone/>
            </a:pPr>
            <a:r>
              <a:rPr lang="fr-FR" dirty="0" smtClean="0">
                <a:solidFill>
                  <a:schemeClr val="tx2">
                    <a:lumMod val="20000"/>
                    <a:lumOff val="80000"/>
                  </a:schemeClr>
                </a:solidFill>
              </a:rPr>
              <a:t>h : est la constante de Planck  h=6,63.10</a:t>
            </a:r>
            <a:r>
              <a:rPr lang="fr-FR" baseline="30000" dirty="0" smtClean="0">
                <a:solidFill>
                  <a:schemeClr val="tx2">
                    <a:lumMod val="20000"/>
                    <a:lumOff val="80000"/>
                  </a:schemeClr>
                </a:solidFill>
              </a:rPr>
              <a:t>-34</a:t>
            </a:r>
            <a:r>
              <a:rPr lang="fr-FR" dirty="0" smtClean="0">
                <a:solidFill>
                  <a:schemeClr val="tx2">
                    <a:lumMod val="20000"/>
                    <a:lumOff val="80000"/>
                  </a:schemeClr>
                </a:solidFill>
              </a:rPr>
              <a:t> </a:t>
            </a:r>
            <a:r>
              <a:rPr lang="fr-FR" dirty="0" err="1" smtClean="0">
                <a:solidFill>
                  <a:schemeClr val="tx2">
                    <a:lumMod val="20000"/>
                    <a:lumOff val="80000"/>
                  </a:schemeClr>
                </a:solidFill>
              </a:rPr>
              <a:t>j.s</a:t>
            </a:r>
            <a:r>
              <a:rPr lang="fr-FR" dirty="0" smtClean="0">
                <a:solidFill>
                  <a:schemeClr val="tx2">
                    <a:lumMod val="20000"/>
                    <a:lumOff val="80000"/>
                  </a:schemeClr>
                </a:solidFill>
              </a:rPr>
              <a:t> .</a:t>
            </a:r>
          </a:p>
          <a:p>
            <a:pPr>
              <a:buNone/>
            </a:pPr>
            <a:r>
              <a:rPr lang="fr-FR" dirty="0" smtClean="0">
                <a:solidFill>
                  <a:schemeClr val="tx2">
                    <a:lumMod val="20000"/>
                    <a:lumOff val="80000"/>
                  </a:schemeClr>
                </a:solidFill>
              </a:rPr>
              <a:t>λ : </a:t>
            </a:r>
            <a:r>
              <a:rPr lang="fr-FR" u="sng" dirty="0" smtClean="0">
                <a:solidFill>
                  <a:schemeClr val="tx2">
                    <a:lumMod val="20000"/>
                    <a:lumOff val="80000"/>
                  </a:schemeClr>
                </a:solidFill>
              </a:rPr>
              <a:t>la longueur  d’onde </a:t>
            </a:r>
            <a:r>
              <a:rPr lang="fr-FR" dirty="0" smtClean="0">
                <a:solidFill>
                  <a:schemeClr val="tx2">
                    <a:lumMod val="20000"/>
                    <a:lumOff val="80000"/>
                  </a:schemeClr>
                </a:solidFill>
              </a:rPr>
              <a:t>qui présente la distance parcourue par l’onde pendant une période T. </a:t>
            </a:r>
          </a:p>
          <a:p>
            <a:pPr algn="ctr">
              <a:buNone/>
            </a:pPr>
            <a:r>
              <a:rPr lang="fr-FR" dirty="0" smtClean="0">
                <a:solidFill>
                  <a:srgbClr val="FFFF00"/>
                </a:solidFill>
              </a:rPr>
              <a:t>λ= c . T=c/ν</a:t>
            </a:r>
          </a:p>
          <a:p>
            <a:pPr>
              <a:buNone/>
            </a:pPr>
            <a:r>
              <a:rPr lang="fr-FR" dirty="0" smtClean="0">
                <a:solidFill>
                  <a:schemeClr val="tx2">
                    <a:lumMod val="20000"/>
                    <a:lumOff val="80000"/>
                  </a:schemeClr>
                </a:solidFill>
              </a:rPr>
              <a:t>T </a:t>
            </a:r>
            <a:r>
              <a:rPr lang="fr-FR" u="sng" dirty="0" smtClean="0">
                <a:solidFill>
                  <a:schemeClr val="tx2">
                    <a:lumMod val="20000"/>
                    <a:lumOff val="80000"/>
                  </a:schemeClr>
                </a:solidFill>
              </a:rPr>
              <a:t>: la période </a:t>
            </a:r>
            <a:r>
              <a:rPr lang="fr-FR" dirty="0" smtClean="0">
                <a:solidFill>
                  <a:schemeClr val="tx2">
                    <a:lumMod val="20000"/>
                    <a:lumOff val="80000"/>
                  </a:schemeClr>
                </a:solidFill>
              </a:rPr>
              <a:t>est l’inverse de la fréquence exprimée en seconde (</a:t>
            </a:r>
            <a:r>
              <a:rPr lang="fr-FR" dirty="0" smtClean="0">
                <a:solidFill>
                  <a:srgbClr val="FFFF00"/>
                </a:solidFill>
              </a:rPr>
              <a:t>ν=1 /T</a:t>
            </a:r>
            <a:r>
              <a:rPr lang="fr-FR" dirty="0" smtClean="0">
                <a:solidFill>
                  <a:schemeClr val="tx2">
                    <a:lumMod val="20000"/>
                    <a:lumOff val="80000"/>
                  </a:schemeClr>
                </a:solidFill>
              </a:rPr>
              <a:t>).</a:t>
            </a:r>
          </a:p>
          <a:p>
            <a:pPr>
              <a:buNone/>
            </a:pPr>
            <a:r>
              <a:rPr lang="fr-FR" dirty="0" smtClean="0">
                <a:solidFill>
                  <a:schemeClr val="tx2">
                    <a:lumMod val="20000"/>
                    <a:lumOff val="80000"/>
                  </a:schemeClr>
                </a:solidFill>
              </a:rPr>
              <a:t>C : représente </a:t>
            </a:r>
            <a:r>
              <a:rPr lang="fr-FR" u="sng" dirty="0" smtClean="0">
                <a:solidFill>
                  <a:schemeClr val="tx2">
                    <a:lumMod val="20000"/>
                    <a:lumOff val="80000"/>
                  </a:schemeClr>
                </a:solidFill>
              </a:rPr>
              <a:t>la célérité </a:t>
            </a:r>
            <a:r>
              <a:rPr lang="fr-FR" dirty="0" smtClean="0">
                <a:solidFill>
                  <a:schemeClr val="tx2">
                    <a:lumMod val="20000"/>
                    <a:lumOff val="80000"/>
                  </a:schemeClr>
                </a:solidFill>
              </a:rPr>
              <a:t>de la lumière dans le vide (c=3.10</a:t>
            </a:r>
            <a:r>
              <a:rPr lang="fr-FR" baseline="30000" dirty="0" smtClean="0">
                <a:solidFill>
                  <a:schemeClr val="tx2">
                    <a:lumMod val="20000"/>
                    <a:lumOff val="80000"/>
                  </a:schemeClr>
                </a:solidFill>
              </a:rPr>
              <a:t>8</a:t>
            </a:r>
            <a:r>
              <a:rPr lang="fr-FR" dirty="0" smtClean="0">
                <a:solidFill>
                  <a:schemeClr val="tx2">
                    <a:lumMod val="20000"/>
                    <a:lumOff val="80000"/>
                  </a:schemeClr>
                </a:solidFill>
              </a:rPr>
              <a:t>m/s)</a:t>
            </a:r>
          </a:p>
          <a:p>
            <a:endParaRPr lang="fr-F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428604"/>
            <a:ext cx="8229600" cy="4525963"/>
          </a:xfrm>
        </p:spPr>
        <p:txBody>
          <a:bodyPr/>
          <a:lstStyle/>
          <a:p>
            <a:pPr lvl="1">
              <a:buNone/>
            </a:pPr>
            <a:r>
              <a:rPr lang="fr-FR" sz="3200" b="1" dirty="0" smtClean="0">
                <a:solidFill>
                  <a:srgbClr val="FFC000"/>
                </a:solidFill>
              </a:rPr>
              <a:t>1-1-Excitation </a:t>
            </a:r>
            <a:r>
              <a:rPr lang="fr-FR" sz="3200" b="1" dirty="0">
                <a:solidFill>
                  <a:srgbClr val="FFC000"/>
                </a:solidFill>
              </a:rPr>
              <a:t>de la matière :</a:t>
            </a:r>
            <a:endParaRPr lang="fr-FR" dirty="0">
              <a:solidFill>
                <a:srgbClr val="FFC000"/>
              </a:solidFill>
            </a:endParaRPr>
          </a:p>
          <a:p>
            <a:pPr>
              <a:buNone/>
            </a:pPr>
            <a:r>
              <a:rPr lang="fr-FR" dirty="0" smtClean="0">
                <a:solidFill>
                  <a:schemeClr val="tx2">
                    <a:lumMod val="20000"/>
                    <a:lumOff val="80000"/>
                  </a:schemeClr>
                </a:solidFill>
              </a:rPr>
              <a:t>    On </a:t>
            </a:r>
            <a:r>
              <a:rPr lang="fr-FR" dirty="0">
                <a:solidFill>
                  <a:schemeClr val="tx2">
                    <a:lumMod val="20000"/>
                    <a:lumOff val="80000"/>
                  </a:schemeClr>
                </a:solidFill>
              </a:rPr>
              <a:t>peut augmenter l’énergie de la matière (excitation) par différents processus thermiques, électriques ou électromagnétiques l’état obtenu est instable et le système excité tend à revenir sur un niveau d’énergie inférieure.</a:t>
            </a:r>
            <a:endParaRPr lang="fr-FR" sz="2800" dirty="0">
              <a:solidFill>
                <a:schemeClr val="tx2">
                  <a:lumMod val="20000"/>
                  <a:lumOff val="80000"/>
                </a:schemeClr>
              </a:solidFill>
            </a:endParaRPr>
          </a:p>
          <a:p>
            <a:endParaRPr lang="fr-F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0"/>
            <a:ext cx="8229600" cy="1643050"/>
          </a:xfrm>
        </p:spPr>
        <p:txBody>
          <a:bodyPr>
            <a:normAutofit fontScale="90000"/>
          </a:bodyPr>
          <a:lstStyle/>
          <a:p>
            <a:r>
              <a:rPr lang="fr-FR" b="1" dirty="0" smtClean="0">
                <a:solidFill>
                  <a:schemeClr val="bg1"/>
                </a:solidFill>
              </a:rPr>
              <a:t/>
            </a:r>
            <a:br>
              <a:rPr lang="fr-FR" b="1" dirty="0" smtClean="0">
                <a:solidFill>
                  <a:schemeClr val="bg1"/>
                </a:solidFill>
              </a:rPr>
            </a:br>
            <a:r>
              <a:rPr lang="fr-FR" dirty="0"/>
              <a:t/>
            </a:r>
            <a:br>
              <a:rPr lang="fr-FR" dirty="0"/>
            </a:br>
            <a:endParaRPr lang="fr-FR" dirty="0"/>
          </a:p>
        </p:txBody>
      </p:sp>
      <p:sp>
        <p:nvSpPr>
          <p:cNvPr id="3" name="Espace réservé du contenu 2"/>
          <p:cNvSpPr>
            <a:spLocks noGrp="1"/>
          </p:cNvSpPr>
          <p:nvPr>
            <p:ph idx="1"/>
          </p:nvPr>
        </p:nvSpPr>
        <p:spPr/>
        <p:txBody>
          <a:bodyPr>
            <a:normAutofit lnSpcReduction="10000"/>
          </a:bodyPr>
          <a:lstStyle/>
          <a:p>
            <a:pPr>
              <a:buNone/>
            </a:pPr>
            <a:r>
              <a:rPr lang="fr-FR" b="1" dirty="0" smtClean="0"/>
              <a:t>    </a:t>
            </a:r>
            <a:r>
              <a:rPr lang="fr-FR" b="1" dirty="0" smtClean="0">
                <a:solidFill>
                  <a:srgbClr val="FFC000"/>
                </a:solidFill>
              </a:rPr>
              <a:t>1-2 Principe </a:t>
            </a:r>
            <a:r>
              <a:rPr lang="fr-FR" b="1" dirty="0">
                <a:solidFill>
                  <a:srgbClr val="FFC000"/>
                </a:solidFill>
              </a:rPr>
              <a:t>d’absorption moléculaire :</a:t>
            </a:r>
            <a:endParaRPr lang="fr-FR" dirty="0">
              <a:solidFill>
                <a:srgbClr val="FFC000"/>
              </a:solidFill>
            </a:endParaRPr>
          </a:p>
          <a:p>
            <a:pPr algn="just">
              <a:buNone/>
            </a:pPr>
            <a:r>
              <a:rPr lang="fr-FR" dirty="0" smtClean="0">
                <a:solidFill>
                  <a:schemeClr val="bg1"/>
                </a:solidFill>
              </a:rPr>
              <a:t>    Lorsqu’un </a:t>
            </a:r>
            <a:r>
              <a:rPr lang="fr-FR" dirty="0">
                <a:solidFill>
                  <a:schemeClr val="bg1"/>
                </a:solidFill>
              </a:rPr>
              <a:t>faisceau </a:t>
            </a:r>
            <a:r>
              <a:rPr lang="fr-FR" u="sng" dirty="0">
                <a:solidFill>
                  <a:schemeClr val="bg1"/>
                </a:solidFill>
              </a:rPr>
              <a:t>monochromatique</a:t>
            </a:r>
            <a:r>
              <a:rPr lang="fr-FR" dirty="0">
                <a:solidFill>
                  <a:schemeClr val="bg1"/>
                </a:solidFill>
              </a:rPr>
              <a:t> pénètre dans un milieu solide ou liquide les molécules constituant ce milieu peuvent absorber une partie du rayonnement à condition  que l’énergie des photons E= h. ν soit  égale à la différence d’énergie correspondant à une transition possible entre deux niveaux de la </a:t>
            </a:r>
            <a:r>
              <a:rPr lang="fr-FR" dirty="0" smtClean="0">
                <a:solidFill>
                  <a:schemeClr val="bg1"/>
                </a:solidFill>
              </a:rPr>
              <a:t>molécule.</a:t>
            </a:r>
            <a:endParaRPr lang="fr-FR" dirty="0">
              <a:solidFill>
                <a:schemeClr val="bg1"/>
              </a:solidFill>
            </a:endParaRPr>
          </a:p>
          <a:p>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785794"/>
            <a:ext cx="8229600" cy="1143000"/>
          </a:xfrm>
        </p:spPr>
        <p:txBody>
          <a:bodyPr>
            <a:normAutofit/>
          </a:bodyPr>
          <a:lstStyle/>
          <a:p>
            <a:r>
              <a:rPr lang="fr-FR" sz="3600" b="1" dirty="0" smtClean="0">
                <a:solidFill>
                  <a:srgbClr val="FFC000"/>
                </a:solidFill>
              </a:rPr>
              <a:t>2-1-Origine d’absorption UV-</a:t>
            </a:r>
            <a:r>
              <a:rPr lang="fr-FR" sz="3600" b="1" dirty="0" err="1" smtClean="0">
                <a:solidFill>
                  <a:srgbClr val="FFC000"/>
                </a:solidFill>
              </a:rPr>
              <a:t>ViS</a:t>
            </a:r>
            <a:endParaRPr lang="fr-FR" sz="3600" dirty="0">
              <a:solidFill>
                <a:srgbClr val="FFC000"/>
              </a:solidFill>
            </a:endParaRPr>
          </a:p>
        </p:txBody>
      </p:sp>
      <p:sp>
        <p:nvSpPr>
          <p:cNvPr id="3" name="Espace réservé du contenu 2"/>
          <p:cNvSpPr>
            <a:spLocks noGrp="1"/>
          </p:cNvSpPr>
          <p:nvPr>
            <p:ph idx="1"/>
          </p:nvPr>
        </p:nvSpPr>
        <p:spPr/>
        <p:txBody>
          <a:bodyPr>
            <a:normAutofit/>
          </a:bodyPr>
          <a:lstStyle/>
          <a:p>
            <a:pPr algn="just">
              <a:buNone/>
            </a:pPr>
            <a:r>
              <a:rPr lang="fr-FR" dirty="0" smtClean="0"/>
              <a:t>    </a:t>
            </a:r>
            <a:r>
              <a:rPr lang="fr-FR" sz="2400" dirty="0" smtClean="0">
                <a:solidFill>
                  <a:schemeClr val="bg1">
                    <a:lumMod val="95000"/>
                  </a:schemeClr>
                </a:solidFill>
              </a:rPr>
              <a:t>Les électrons les plus excitable dans un composé sont les électrons </a:t>
            </a:r>
            <a:r>
              <a:rPr lang="el-GR" sz="2400" dirty="0" smtClean="0">
                <a:solidFill>
                  <a:schemeClr val="bg1">
                    <a:lumMod val="95000"/>
                  </a:schemeClr>
                </a:solidFill>
              </a:rPr>
              <a:t>π</a:t>
            </a:r>
            <a:r>
              <a:rPr lang="fr-FR" sz="2400" dirty="0" smtClean="0">
                <a:solidFill>
                  <a:schemeClr val="bg1">
                    <a:lumMod val="95000"/>
                  </a:schemeClr>
                </a:solidFill>
              </a:rPr>
              <a:t> des doubles liaisons et les électrons n des doublets non liants sur la couche périphérique des hétéroatomes (N,S,O,…..), se sont donc les groupements fonctionnels dans un composé qui sont responsables de l’absorbance lumineuse par le composé.</a:t>
            </a:r>
          </a:p>
          <a:p>
            <a:pPr algn="just">
              <a:buNone/>
            </a:pPr>
            <a:endParaRPr lang="fr-FR" sz="2400" dirty="0" smtClean="0">
              <a:solidFill>
                <a:schemeClr val="bg1">
                  <a:lumMod val="95000"/>
                </a:schemeClr>
              </a:solidFill>
            </a:endParaRPr>
          </a:p>
          <a:p>
            <a:pPr algn="just">
              <a:buNone/>
            </a:pPr>
            <a:endParaRPr lang="fr-FR" sz="2400" dirty="0">
              <a:solidFill>
                <a:schemeClr val="bg1">
                  <a:lumMod val="95000"/>
                </a:schemeClr>
              </a:solidFill>
            </a:endParaRPr>
          </a:p>
        </p:txBody>
      </p:sp>
      <p:sp>
        <p:nvSpPr>
          <p:cNvPr id="5" name="ZoneTexte 4"/>
          <p:cNvSpPr txBox="1"/>
          <p:nvPr/>
        </p:nvSpPr>
        <p:spPr>
          <a:xfrm>
            <a:off x="357158" y="214290"/>
            <a:ext cx="8501122" cy="646331"/>
          </a:xfrm>
          <a:prstGeom prst="rect">
            <a:avLst/>
          </a:prstGeom>
          <a:noFill/>
        </p:spPr>
        <p:txBody>
          <a:bodyPr wrap="square" rtlCol="0">
            <a:spAutoFit/>
          </a:bodyPr>
          <a:lstStyle/>
          <a:p>
            <a:r>
              <a:rPr lang="fr-FR" sz="3600" b="1" dirty="0" smtClean="0">
                <a:solidFill>
                  <a:srgbClr val="FFC000"/>
                </a:solidFill>
              </a:rPr>
              <a:t>2- Spectrophotométrie d’absorption UV-Vis</a:t>
            </a:r>
            <a:endParaRPr lang="fr-FR" sz="3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85728"/>
            <a:ext cx="8229600" cy="5840435"/>
          </a:xfrm>
        </p:spPr>
        <p:txBody>
          <a:bodyPr>
            <a:normAutofit fontScale="92500" lnSpcReduction="20000"/>
          </a:bodyPr>
          <a:lstStyle/>
          <a:p>
            <a:pPr algn="just">
              <a:buNone/>
            </a:pPr>
            <a:r>
              <a:rPr lang="fr-FR" sz="2200" dirty="0" smtClean="0">
                <a:solidFill>
                  <a:srgbClr val="FFC000"/>
                </a:solidFill>
              </a:rPr>
              <a:t>Remarque: </a:t>
            </a:r>
            <a:r>
              <a:rPr lang="fr-FR" sz="2200" dirty="0" smtClean="0">
                <a:solidFill>
                  <a:schemeClr val="bg1">
                    <a:lumMod val="95000"/>
                  </a:schemeClr>
                </a:solidFill>
              </a:rPr>
              <a:t>La molécule la plus stable demande plus d’énergie pour  qu’elle soit excité :</a:t>
            </a:r>
          </a:p>
          <a:p>
            <a:pPr algn="just">
              <a:buNone/>
            </a:pPr>
            <a:r>
              <a:rPr lang="fr-FR" sz="2200" dirty="0" smtClean="0">
                <a:solidFill>
                  <a:schemeClr val="bg1">
                    <a:lumMod val="95000"/>
                  </a:schemeClr>
                </a:solidFill>
              </a:rPr>
              <a:t>                                              E=h. </a:t>
            </a:r>
            <a:r>
              <a:rPr lang="el-GR" sz="2200" dirty="0" smtClean="0">
                <a:solidFill>
                  <a:schemeClr val="bg1">
                    <a:lumMod val="95000"/>
                  </a:schemeClr>
                </a:solidFill>
              </a:rPr>
              <a:t>ν</a:t>
            </a:r>
            <a:r>
              <a:rPr lang="fr-FR" sz="2200" dirty="0" smtClean="0">
                <a:solidFill>
                  <a:schemeClr val="bg1">
                    <a:lumMod val="95000"/>
                  </a:schemeClr>
                </a:solidFill>
              </a:rPr>
              <a:t> = (</a:t>
            </a:r>
            <a:r>
              <a:rPr lang="fr-FR" sz="2200" dirty="0" err="1" smtClean="0">
                <a:solidFill>
                  <a:schemeClr val="bg1">
                    <a:lumMod val="95000"/>
                  </a:schemeClr>
                </a:solidFill>
              </a:rPr>
              <a:t>h.C</a:t>
            </a:r>
            <a:r>
              <a:rPr lang="fr-FR" sz="2200" dirty="0" smtClean="0">
                <a:solidFill>
                  <a:schemeClr val="bg1">
                    <a:lumMod val="95000"/>
                  </a:schemeClr>
                </a:solidFill>
              </a:rPr>
              <a:t>)/ </a:t>
            </a:r>
            <a:r>
              <a:rPr lang="el-GR" sz="2200" dirty="0" smtClean="0">
                <a:solidFill>
                  <a:schemeClr val="bg1">
                    <a:lumMod val="95000"/>
                  </a:schemeClr>
                </a:solidFill>
              </a:rPr>
              <a:t>λ</a:t>
            </a:r>
            <a:endParaRPr lang="fr-FR" sz="2200" dirty="0" smtClean="0">
              <a:solidFill>
                <a:schemeClr val="bg1">
                  <a:lumMod val="95000"/>
                </a:schemeClr>
              </a:solidFill>
            </a:endParaRPr>
          </a:p>
          <a:p>
            <a:pPr algn="just">
              <a:buNone/>
            </a:pPr>
            <a:r>
              <a:rPr lang="fr-FR" sz="2200" dirty="0" smtClean="0">
                <a:solidFill>
                  <a:schemeClr val="bg1"/>
                </a:solidFill>
              </a:rPr>
              <a:t>La molécule qui possède plusieurs sites d’</a:t>
            </a:r>
            <a:r>
              <a:rPr lang="fr-FR" sz="2200" dirty="0" err="1" smtClean="0">
                <a:solidFill>
                  <a:schemeClr val="bg1"/>
                </a:solidFill>
              </a:rPr>
              <a:t>éxitation</a:t>
            </a:r>
            <a:r>
              <a:rPr lang="fr-FR" sz="2200" dirty="0" smtClean="0">
                <a:solidFill>
                  <a:schemeClr val="bg1"/>
                </a:solidFill>
              </a:rPr>
              <a:t> (double liaison,…) est plus facile à excitée donc </a:t>
            </a:r>
            <a:r>
              <a:rPr lang="fr-FR" sz="2200" dirty="0" smtClean="0">
                <a:solidFill>
                  <a:schemeClr val="bg1">
                    <a:lumMod val="95000"/>
                  </a:schemeClr>
                </a:solidFill>
              </a:rPr>
              <a:t>demande moins d’énergie pour  qu’elle soit excité :</a:t>
            </a:r>
          </a:p>
          <a:p>
            <a:pPr algn="just">
              <a:buNone/>
            </a:pPr>
            <a:r>
              <a:rPr lang="fr-FR" sz="2200" dirty="0" smtClean="0">
                <a:solidFill>
                  <a:schemeClr val="bg1">
                    <a:lumMod val="95000"/>
                  </a:schemeClr>
                </a:solidFill>
              </a:rPr>
              <a:t>                                            E=h. </a:t>
            </a:r>
            <a:r>
              <a:rPr lang="el-GR" sz="2200" dirty="0" smtClean="0">
                <a:solidFill>
                  <a:schemeClr val="bg1">
                    <a:lumMod val="95000"/>
                  </a:schemeClr>
                </a:solidFill>
              </a:rPr>
              <a:t>ν</a:t>
            </a:r>
            <a:r>
              <a:rPr lang="fr-FR" sz="2200" dirty="0" smtClean="0">
                <a:solidFill>
                  <a:schemeClr val="bg1">
                    <a:lumMod val="95000"/>
                  </a:schemeClr>
                </a:solidFill>
              </a:rPr>
              <a:t> = (</a:t>
            </a:r>
            <a:r>
              <a:rPr lang="fr-FR" sz="2200" dirty="0" err="1" smtClean="0">
                <a:solidFill>
                  <a:schemeClr val="bg1">
                    <a:lumMod val="95000"/>
                  </a:schemeClr>
                </a:solidFill>
              </a:rPr>
              <a:t>h.C</a:t>
            </a:r>
            <a:r>
              <a:rPr lang="fr-FR" sz="2200" dirty="0" smtClean="0">
                <a:solidFill>
                  <a:schemeClr val="bg1">
                    <a:lumMod val="95000"/>
                  </a:schemeClr>
                </a:solidFill>
              </a:rPr>
              <a:t>)/ </a:t>
            </a:r>
            <a:r>
              <a:rPr lang="el-GR" sz="2200" dirty="0" smtClean="0">
                <a:solidFill>
                  <a:schemeClr val="bg1">
                    <a:lumMod val="95000"/>
                  </a:schemeClr>
                </a:solidFill>
              </a:rPr>
              <a:t>λ</a:t>
            </a:r>
            <a:endParaRPr lang="fr-FR" sz="2200" dirty="0" smtClean="0">
              <a:solidFill>
                <a:srgbClr val="FF0000"/>
              </a:solidFill>
            </a:endParaRPr>
          </a:p>
          <a:p>
            <a:pPr algn="just"/>
            <a:r>
              <a:rPr lang="fr-FR" sz="2200" u="sng" dirty="0" smtClean="0">
                <a:solidFill>
                  <a:schemeClr val="bg1">
                    <a:lumMod val="95000"/>
                  </a:schemeClr>
                </a:solidFill>
              </a:rPr>
              <a:t>Les composés qui ne contiennent que des groupements fonctionnels simples absorbent la lumière ultraviolette.</a:t>
            </a:r>
          </a:p>
          <a:p>
            <a:pPr algn="just">
              <a:buNone/>
            </a:pPr>
            <a:r>
              <a:rPr lang="fr-FR" sz="2200" dirty="0" err="1" smtClean="0">
                <a:solidFill>
                  <a:srgbClr val="FFC000"/>
                </a:solidFill>
              </a:rPr>
              <a:t>Exp</a:t>
            </a:r>
            <a:r>
              <a:rPr lang="fr-FR" sz="2200" dirty="0" smtClean="0">
                <a:solidFill>
                  <a:srgbClr val="FFC000"/>
                </a:solidFill>
              </a:rPr>
              <a:t>: </a:t>
            </a:r>
          </a:p>
          <a:p>
            <a:pPr algn="just">
              <a:buNone/>
            </a:pPr>
            <a:r>
              <a:rPr lang="fr-FR" sz="2200" dirty="0" smtClean="0">
                <a:solidFill>
                  <a:schemeClr val="bg1">
                    <a:lumMod val="95000"/>
                  </a:schemeClr>
                </a:solidFill>
              </a:rPr>
              <a:t>&gt;C=C&lt;(</a:t>
            </a:r>
            <a:r>
              <a:rPr lang="el-GR" sz="2200" dirty="0" smtClean="0">
                <a:solidFill>
                  <a:schemeClr val="bg1">
                    <a:lumMod val="95000"/>
                  </a:schemeClr>
                </a:solidFill>
              </a:rPr>
              <a:t>λ</a:t>
            </a:r>
            <a:r>
              <a:rPr lang="fr-FR" sz="2200" dirty="0" smtClean="0">
                <a:solidFill>
                  <a:schemeClr val="bg1">
                    <a:lumMod val="95000"/>
                  </a:schemeClr>
                </a:solidFill>
              </a:rPr>
              <a:t>max d’absorption vers 180nm)</a:t>
            </a:r>
          </a:p>
          <a:p>
            <a:pPr algn="just">
              <a:buNone/>
            </a:pPr>
            <a:r>
              <a:rPr lang="fr-FR" sz="2200" dirty="0" smtClean="0">
                <a:solidFill>
                  <a:schemeClr val="bg1">
                    <a:lumMod val="95000"/>
                  </a:schemeClr>
                </a:solidFill>
              </a:rPr>
              <a:t>&gt;C=O (</a:t>
            </a:r>
            <a:r>
              <a:rPr lang="el-GR" sz="2200" dirty="0" smtClean="0">
                <a:solidFill>
                  <a:schemeClr val="bg1">
                    <a:lumMod val="95000"/>
                  </a:schemeClr>
                </a:solidFill>
              </a:rPr>
              <a:t>λ</a:t>
            </a:r>
            <a:r>
              <a:rPr lang="fr-FR" sz="2200" dirty="0" smtClean="0">
                <a:solidFill>
                  <a:schemeClr val="bg1">
                    <a:lumMod val="95000"/>
                  </a:schemeClr>
                </a:solidFill>
              </a:rPr>
              <a:t>max d’absorption vers 280nm)</a:t>
            </a:r>
          </a:p>
          <a:p>
            <a:pPr algn="just">
              <a:buNone/>
            </a:pPr>
            <a:endParaRPr lang="fr-FR" sz="2200" dirty="0" smtClean="0">
              <a:solidFill>
                <a:schemeClr val="bg1">
                  <a:lumMod val="95000"/>
                </a:schemeClr>
              </a:solidFill>
            </a:endParaRPr>
          </a:p>
          <a:p>
            <a:pPr algn="just"/>
            <a:r>
              <a:rPr lang="fr-FR" sz="2200" u="sng" dirty="0" smtClean="0">
                <a:solidFill>
                  <a:schemeClr val="bg1">
                    <a:lumMod val="95000"/>
                  </a:schemeClr>
                </a:solidFill>
              </a:rPr>
              <a:t>Les composés qui contiennent plusieurs groupements fonctionnels conjugués absorbent la lumière visible</a:t>
            </a:r>
            <a:r>
              <a:rPr lang="fr-FR" sz="2200" dirty="0" smtClean="0">
                <a:solidFill>
                  <a:schemeClr val="bg1">
                    <a:lumMod val="95000"/>
                  </a:schemeClr>
                </a:solidFill>
              </a:rPr>
              <a:t>.</a:t>
            </a:r>
          </a:p>
          <a:p>
            <a:pPr algn="just">
              <a:buNone/>
            </a:pPr>
            <a:r>
              <a:rPr lang="fr-FR" sz="2200" dirty="0" err="1" smtClean="0">
                <a:solidFill>
                  <a:srgbClr val="FFC000"/>
                </a:solidFill>
              </a:rPr>
              <a:t>Exp</a:t>
            </a:r>
            <a:r>
              <a:rPr lang="fr-FR" sz="2200" dirty="0" smtClean="0">
                <a:solidFill>
                  <a:srgbClr val="FFC000"/>
                </a:solidFill>
              </a:rPr>
              <a:t>:</a:t>
            </a:r>
          </a:p>
          <a:p>
            <a:pPr algn="just">
              <a:buNone/>
            </a:pPr>
            <a:r>
              <a:rPr lang="fr-FR" sz="2200" dirty="0" smtClean="0">
                <a:solidFill>
                  <a:srgbClr val="FFC000"/>
                </a:solidFill>
              </a:rPr>
              <a:t> </a:t>
            </a:r>
            <a:r>
              <a:rPr lang="fr-FR" sz="2200" dirty="0" smtClean="0">
                <a:solidFill>
                  <a:schemeClr val="bg1">
                    <a:lumMod val="95000"/>
                  </a:schemeClr>
                </a:solidFill>
              </a:rPr>
              <a:t>le carotène contient 9 doubles liaisons conjuguées(</a:t>
            </a:r>
            <a:r>
              <a:rPr lang="el-GR" sz="2200" dirty="0" smtClean="0">
                <a:solidFill>
                  <a:schemeClr val="bg1">
                    <a:lumMod val="95000"/>
                  </a:schemeClr>
                </a:solidFill>
              </a:rPr>
              <a:t>λ</a:t>
            </a:r>
            <a:r>
              <a:rPr lang="fr-FR" sz="2200" dirty="0" smtClean="0">
                <a:solidFill>
                  <a:schemeClr val="bg1">
                    <a:lumMod val="95000"/>
                  </a:schemeClr>
                </a:solidFill>
              </a:rPr>
              <a:t>max d’absorption vers 496nm)</a:t>
            </a:r>
          </a:p>
          <a:p>
            <a:pPr algn="just">
              <a:buNone/>
            </a:pPr>
            <a:r>
              <a:rPr lang="fr-FR" sz="2200" dirty="0" smtClean="0">
                <a:solidFill>
                  <a:schemeClr val="bg1">
                    <a:lumMod val="95000"/>
                  </a:schemeClr>
                </a:solidFill>
              </a:rPr>
              <a:t>La chlorophylle verte comprend un système porphyrine hautement conjugué (</a:t>
            </a:r>
            <a:r>
              <a:rPr lang="el-GR" sz="2200" dirty="0" smtClean="0">
                <a:solidFill>
                  <a:schemeClr val="bg1">
                    <a:lumMod val="95000"/>
                  </a:schemeClr>
                </a:solidFill>
              </a:rPr>
              <a:t> λ</a:t>
            </a:r>
            <a:r>
              <a:rPr lang="fr-FR" sz="2200" dirty="0" smtClean="0">
                <a:solidFill>
                  <a:schemeClr val="bg1">
                    <a:lumMod val="95000"/>
                  </a:schemeClr>
                </a:solidFill>
              </a:rPr>
              <a:t>max d’absorption vers 700nm)</a:t>
            </a:r>
          </a:p>
          <a:p>
            <a:pPr algn="just">
              <a:buNone/>
            </a:pPr>
            <a:endParaRPr lang="fr-FR" sz="2200" dirty="0" smtClean="0">
              <a:solidFill>
                <a:schemeClr val="bg1">
                  <a:lumMod val="95000"/>
                </a:schemeClr>
              </a:solidFill>
            </a:endParaRPr>
          </a:p>
          <a:p>
            <a:pPr algn="just">
              <a:buNone/>
            </a:pPr>
            <a:endParaRPr lang="fr-FR" dirty="0" smtClean="0">
              <a:solidFill>
                <a:schemeClr val="bg1">
                  <a:lumMod val="95000"/>
                </a:schemeClr>
              </a:solidFill>
            </a:endParaRPr>
          </a:p>
          <a:p>
            <a:pPr algn="just">
              <a:buNone/>
            </a:pPr>
            <a:endParaRPr lang="fr-FR" dirty="0" smtClean="0">
              <a:solidFill>
                <a:schemeClr val="bg1">
                  <a:lumMod val="95000"/>
                </a:schemeClr>
              </a:solidFill>
            </a:endParaRPr>
          </a:p>
          <a:p>
            <a:pPr algn="just">
              <a:buNone/>
            </a:pPr>
            <a:endParaRPr lang="fr-FR" dirty="0" smtClean="0">
              <a:solidFill>
                <a:schemeClr val="bg1">
                  <a:lumMod val="95000"/>
                </a:schemeClr>
              </a:solidFill>
            </a:endParaRPr>
          </a:p>
          <a:p>
            <a:pPr algn="just">
              <a:buNone/>
            </a:pPr>
            <a:endParaRPr lang="fr-FR" dirty="0" smtClean="0">
              <a:solidFill>
                <a:schemeClr val="bg1">
                  <a:lumMod val="95000"/>
                </a:schemeClr>
              </a:solidFill>
            </a:endParaRPr>
          </a:p>
          <a:p>
            <a:pPr algn="just">
              <a:buNone/>
            </a:pPr>
            <a:endParaRPr lang="fr-FR" dirty="0" smtClean="0">
              <a:solidFill>
                <a:schemeClr val="bg1">
                  <a:lumMod val="95000"/>
                </a:schemeClr>
              </a:solidFill>
            </a:endParaRPr>
          </a:p>
          <a:p>
            <a:endParaRPr lang="fr-FR" dirty="0"/>
          </a:p>
        </p:txBody>
      </p:sp>
      <p:cxnSp>
        <p:nvCxnSpPr>
          <p:cNvPr id="5" name="Connecteur droit avec flèche 4"/>
          <p:cNvCxnSpPr/>
          <p:nvPr/>
        </p:nvCxnSpPr>
        <p:spPr>
          <a:xfrm rot="16200000" flipH="1">
            <a:off x="4857752" y="928670"/>
            <a:ext cx="214314" cy="214314"/>
          </a:xfrm>
          <a:prstGeom prst="straightConnector1">
            <a:avLst/>
          </a:prstGeom>
          <a:ln w="38100">
            <a:solidFill>
              <a:schemeClr val="bg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p:nvPr/>
        </p:nvCxnSpPr>
        <p:spPr>
          <a:xfrm rot="16200000" flipV="1">
            <a:off x="2821769" y="821513"/>
            <a:ext cx="357190" cy="142876"/>
          </a:xfrm>
          <a:prstGeom prst="straightConnector1">
            <a:avLst/>
          </a:prstGeom>
          <a:ln w="38100">
            <a:solidFill>
              <a:schemeClr val="bg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rot="5400000" flipH="1" flipV="1">
            <a:off x="4679157" y="1678769"/>
            <a:ext cx="285752" cy="214314"/>
          </a:xfrm>
          <a:prstGeom prst="straightConnector1">
            <a:avLst/>
          </a:prstGeom>
          <a:ln w="38100">
            <a:solidFill>
              <a:schemeClr val="bg1">
                <a:lumMod val="9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rot="10800000" flipV="1">
            <a:off x="2714612" y="1785926"/>
            <a:ext cx="285752" cy="214314"/>
          </a:xfrm>
          <a:prstGeom prst="straightConnector1">
            <a:avLst/>
          </a:prstGeom>
          <a:ln w="38100">
            <a:solidFill>
              <a:schemeClr val="bg1">
                <a:lumMod val="9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285728"/>
            <a:ext cx="8229600" cy="1143000"/>
          </a:xfrm>
        </p:spPr>
        <p:txBody>
          <a:bodyPr>
            <a:noAutofit/>
          </a:bodyPr>
          <a:lstStyle/>
          <a:p>
            <a:pPr algn="l"/>
            <a:r>
              <a:rPr lang="fr-FR" sz="3200" b="1" dirty="0">
                <a:solidFill>
                  <a:srgbClr val="FFC000"/>
                </a:solidFill>
              </a:rPr>
              <a:t>2-2 Loi de </a:t>
            </a:r>
            <a:r>
              <a:rPr lang="fr-FR" sz="3200" b="1" dirty="0" err="1">
                <a:solidFill>
                  <a:srgbClr val="FFC000"/>
                </a:solidFill>
              </a:rPr>
              <a:t>Beer</a:t>
            </a:r>
            <a:r>
              <a:rPr lang="fr-FR" sz="3200" b="1" dirty="0">
                <a:solidFill>
                  <a:srgbClr val="FFC000"/>
                </a:solidFill>
              </a:rPr>
              <a:t>- Lambert </a:t>
            </a:r>
            <a:r>
              <a:rPr lang="fr-FR" sz="3200" b="1" dirty="0" smtClean="0">
                <a:solidFill>
                  <a:srgbClr val="FFC000"/>
                </a:solidFill>
              </a:rPr>
              <a:t>:</a:t>
            </a:r>
            <a:endParaRPr lang="fr-FR" sz="3200" dirty="0">
              <a:solidFill>
                <a:srgbClr val="FFC000"/>
              </a:solidFill>
            </a:endParaRPr>
          </a:p>
        </p:txBody>
      </p:sp>
      <p:sp>
        <p:nvSpPr>
          <p:cNvPr id="3" name="Espace réservé du contenu 2"/>
          <p:cNvSpPr>
            <a:spLocks noGrp="1"/>
          </p:cNvSpPr>
          <p:nvPr>
            <p:ph idx="1"/>
          </p:nvPr>
        </p:nvSpPr>
        <p:spPr>
          <a:xfrm>
            <a:off x="457200" y="1357298"/>
            <a:ext cx="4186238" cy="4768865"/>
          </a:xfrm>
        </p:spPr>
        <p:txBody>
          <a:bodyPr>
            <a:normAutofit fontScale="92500"/>
          </a:bodyPr>
          <a:lstStyle/>
          <a:p>
            <a:pPr algn="just">
              <a:buNone/>
            </a:pPr>
            <a:r>
              <a:rPr lang="fr-FR" dirty="0" smtClean="0"/>
              <a:t>    </a:t>
            </a:r>
            <a:r>
              <a:rPr lang="fr-FR" dirty="0" smtClean="0">
                <a:solidFill>
                  <a:schemeClr val="bg1"/>
                </a:solidFill>
              </a:rPr>
              <a:t>Lorsqu’un  </a:t>
            </a:r>
            <a:r>
              <a:rPr lang="fr-FR" dirty="0">
                <a:solidFill>
                  <a:schemeClr val="bg1"/>
                </a:solidFill>
              </a:rPr>
              <a:t>faisceau lumineux traverse une cuvette contenant un composé en solution, l’intensité de la lumière incidente I</a:t>
            </a:r>
            <a:r>
              <a:rPr lang="fr-FR" baseline="-25000" dirty="0">
                <a:solidFill>
                  <a:schemeClr val="bg1"/>
                </a:solidFill>
              </a:rPr>
              <a:t>°</a:t>
            </a:r>
            <a:r>
              <a:rPr lang="fr-FR" dirty="0">
                <a:solidFill>
                  <a:schemeClr val="bg1"/>
                </a:solidFill>
              </a:rPr>
              <a:t> est diminuée, si le composé absorbe une certaine quantité de la lumière </a:t>
            </a:r>
            <a:r>
              <a:rPr lang="fr-FR" dirty="0" smtClean="0">
                <a:solidFill>
                  <a:schemeClr val="bg1"/>
                </a:solidFill>
              </a:rPr>
              <a:t>I.</a:t>
            </a:r>
            <a:endParaRPr lang="fr-FR" dirty="0">
              <a:solidFill>
                <a:schemeClr val="bg1"/>
              </a:solidFill>
            </a:endParaRPr>
          </a:p>
        </p:txBody>
      </p:sp>
      <p:grpSp>
        <p:nvGrpSpPr>
          <p:cNvPr id="23554" name="Group 2"/>
          <p:cNvGrpSpPr>
            <a:grpSpLocks/>
          </p:cNvGrpSpPr>
          <p:nvPr/>
        </p:nvGrpSpPr>
        <p:grpSpPr bwMode="auto">
          <a:xfrm>
            <a:off x="4714876" y="2000240"/>
            <a:ext cx="3857652" cy="2643206"/>
            <a:chOff x="2554" y="6999"/>
            <a:chExt cx="4834" cy="2918"/>
          </a:xfrm>
          <a:noFill/>
        </p:grpSpPr>
        <p:sp>
          <p:nvSpPr>
            <p:cNvPr id="23555" name="Rectangle 3"/>
            <p:cNvSpPr>
              <a:spLocks noChangeArrowheads="1"/>
            </p:cNvSpPr>
            <p:nvPr/>
          </p:nvSpPr>
          <p:spPr bwMode="auto">
            <a:xfrm>
              <a:off x="4520" y="7438"/>
              <a:ext cx="476" cy="2028"/>
            </a:xfrm>
            <a:prstGeom prst="rect">
              <a:avLst/>
            </a:prstGeom>
            <a:grpFill/>
            <a:ln w="9525">
              <a:solidFill>
                <a:srgbClr val="FFFF00"/>
              </a:solidFill>
              <a:miter lim="800000"/>
              <a:headEnd/>
              <a:tailEnd/>
            </a:ln>
          </p:spPr>
          <p:txBody>
            <a:bodyPr vert="horz" wrap="square" lIns="91440" tIns="45720" rIns="91440" bIns="45720" numCol="1" anchor="t" anchorCtr="0" compatLnSpc="1">
              <a:prstTxWarp prst="textNoShape">
                <a:avLst/>
              </a:prstTxWarp>
            </a:bodyPr>
            <a:lstStyle/>
            <a:p>
              <a:endParaRPr lang="fr-FR"/>
            </a:p>
          </p:txBody>
        </p:sp>
        <p:cxnSp>
          <p:nvCxnSpPr>
            <p:cNvPr id="23556" name="AutoShape 4"/>
            <p:cNvCxnSpPr>
              <a:cxnSpLocks noChangeShapeType="1"/>
            </p:cNvCxnSpPr>
            <p:nvPr/>
          </p:nvCxnSpPr>
          <p:spPr bwMode="auto">
            <a:xfrm flipV="1">
              <a:off x="3381" y="7651"/>
              <a:ext cx="1139" cy="25"/>
            </a:xfrm>
            <a:prstGeom prst="straightConnector1">
              <a:avLst/>
            </a:prstGeom>
            <a:grpFill/>
            <a:ln w="9525">
              <a:solidFill>
                <a:srgbClr val="FFFF00"/>
              </a:solidFill>
              <a:round/>
              <a:headEnd/>
              <a:tailEnd type="triangle" w="med" len="med"/>
            </a:ln>
          </p:spPr>
        </p:cxnSp>
        <p:cxnSp>
          <p:nvCxnSpPr>
            <p:cNvPr id="23557" name="AutoShape 5"/>
            <p:cNvCxnSpPr>
              <a:cxnSpLocks noChangeShapeType="1"/>
            </p:cNvCxnSpPr>
            <p:nvPr/>
          </p:nvCxnSpPr>
          <p:spPr bwMode="auto">
            <a:xfrm>
              <a:off x="3381" y="8039"/>
              <a:ext cx="1139" cy="0"/>
            </a:xfrm>
            <a:prstGeom prst="straightConnector1">
              <a:avLst/>
            </a:prstGeom>
            <a:grpFill/>
            <a:ln w="9525">
              <a:solidFill>
                <a:srgbClr val="FFFF00"/>
              </a:solidFill>
              <a:round/>
              <a:headEnd/>
              <a:tailEnd type="triangle" w="med" len="med"/>
            </a:ln>
          </p:spPr>
        </p:cxnSp>
        <p:cxnSp>
          <p:nvCxnSpPr>
            <p:cNvPr id="23558" name="AutoShape 6"/>
            <p:cNvCxnSpPr>
              <a:cxnSpLocks noChangeShapeType="1"/>
            </p:cNvCxnSpPr>
            <p:nvPr/>
          </p:nvCxnSpPr>
          <p:spPr bwMode="auto">
            <a:xfrm flipV="1">
              <a:off x="3381" y="8465"/>
              <a:ext cx="1139" cy="13"/>
            </a:xfrm>
            <a:prstGeom prst="straightConnector1">
              <a:avLst/>
            </a:prstGeom>
            <a:grpFill/>
            <a:ln w="9525">
              <a:solidFill>
                <a:srgbClr val="FFFF00"/>
              </a:solidFill>
              <a:round/>
              <a:headEnd/>
              <a:tailEnd type="triangle" w="med" len="med"/>
            </a:ln>
          </p:spPr>
        </p:cxnSp>
        <p:cxnSp>
          <p:nvCxnSpPr>
            <p:cNvPr id="23559" name="AutoShape 7"/>
            <p:cNvCxnSpPr>
              <a:cxnSpLocks noChangeShapeType="1"/>
            </p:cNvCxnSpPr>
            <p:nvPr/>
          </p:nvCxnSpPr>
          <p:spPr bwMode="auto">
            <a:xfrm>
              <a:off x="3381" y="8853"/>
              <a:ext cx="1139" cy="13"/>
            </a:xfrm>
            <a:prstGeom prst="straightConnector1">
              <a:avLst/>
            </a:prstGeom>
            <a:grpFill/>
            <a:ln w="9525">
              <a:solidFill>
                <a:srgbClr val="FFFF00"/>
              </a:solidFill>
              <a:round/>
              <a:headEnd/>
              <a:tailEnd type="triangle" w="med" len="med"/>
            </a:ln>
          </p:spPr>
        </p:cxnSp>
        <p:cxnSp>
          <p:nvCxnSpPr>
            <p:cNvPr id="23560" name="AutoShape 8"/>
            <p:cNvCxnSpPr>
              <a:cxnSpLocks noChangeShapeType="1"/>
            </p:cNvCxnSpPr>
            <p:nvPr/>
          </p:nvCxnSpPr>
          <p:spPr bwMode="auto">
            <a:xfrm flipV="1">
              <a:off x="3381" y="9203"/>
              <a:ext cx="1139" cy="13"/>
            </a:xfrm>
            <a:prstGeom prst="straightConnector1">
              <a:avLst/>
            </a:prstGeom>
            <a:grpFill/>
            <a:ln w="9525">
              <a:solidFill>
                <a:srgbClr val="FFFF00"/>
              </a:solidFill>
              <a:round/>
              <a:headEnd/>
              <a:tailEnd type="triangle" w="med" len="med"/>
            </a:ln>
          </p:spPr>
        </p:cxnSp>
        <p:cxnSp>
          <p:nvCxnSpPr>
            <p:cNvPr id="23561" name="AutoShape 9"/>
            <p:cNvCxnSpPr>
              <a:cxnSpLocks noChangeShapeType="1"/>
            </p:cNvCxnSpPr>
            <p:nvPr/>
          </p:nvCxnSpPr>
          <p:spPr bwMode="auto">
            <a:xfrm>
              <a:off x="4996" y="8102"/>
              <a:ext cx="877" cy="0"/>
            </a:xfrm>
            <a:prstGeom prst="straightConnector1">
              <a:avLst/>
            </a:prstGeom>
            <a:grpFill/>
            <a:ln w="9525">
              <a:solidFill>
                <a:srgbClr val="FFFF00"/>
              </a:solidFill>
              <a:round/>
              <a:headEnd/>
              <a:tailEnd type="triangle" w="med" len="med"/>
            </a:ln>
          </p:spPr>
        </p:cxnSp>
        <p:cxnSp>
          <p:nvCxnSpPr>
            <p:cNvPr id="23562" name="AutoShape 10"/>
            <p:cNvCxnSpPr>
              <a:cxnSpLocks noChangeShapeType="1"/>
            </p:cNvCxnSpPr>
            <p:nvPr/>
          </p:nvCxnSpPr>
          <p:spPr bwMode="auto">
            <a:xfrm>
              <a:off x="4996" y="8465"/>
              <a:ext cx="877" cy="0"/>
            </a:xfrm>
            <a:prstGeom prst="straightConnector1">
              <a:avLst/>
            </a:prstGeom>
            <a:grpFill/>
            <a:ln w="9525">
              <a:solidFill>
                <a:srgbClr val="FFFF00"/>
              </a:solidFill>
              <a:round/>
              <a:headEnd/>
              <a:tailEnd type="triangle" w="med" len="med"/>
            </a:ln>
          </p:spPr>
        </p:cxnSp>
        <p:cxnSp>
          <p:nvCxnSpPr>
            <p:cNvPr id="23563" name="AutoShape 11"/>
            <p:cNvCxnSpPr>
              <a:cxnSpLocks noChangeShapeType="1"/>
            </p:cNvCxnSpPr>
            <p:nvPr/>
          </p:nvCxnSpPr>
          <p:spPr bwMode="auto">
            <a:xfrm>
              <a:off x="4996" y="8853"/>
              <a:ext cx="877" cy="0"/>
            </a:xfrm>
            <a:prstGeom prst="straightConnector1">
              <a:avLst/>
            </a:prstGeom>
            <a:grpFill/>
            <a:ln w="9525">
              <a:solidFill>
                <a:srgbClr val="FFFF00"/>
              </a:solidFill>
              <a:round/>
              <a:headEnd/>
              <a:tailEnd type="triangle" w="med" len="med"/>
            </a:ln>
          </p:spPr>
        </p:cxnSp>
        <p:sp>
          <p:nvSpPr>
            <p:cNvPr id="23564" name="Text Box 12"/>
            <p:cNvSpPr txBox="1">
              <a:spLocks noChangeArrowheads="1"/>
            </p:cNvSpPr>
            <p:nvPr/>
          </p:nvSpPr>
          <p:spPr bwMode="auto">
            <a:xfrm>
              <a:off x="3506" y="7000"/>
              <a:ext cx="701" cy="43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600" b="1" i="0" u="none" strike="noStrike" cap="none" normalizeH="0" baseline="0" dirty="0" smtClean="0">
                  <a:ln>
                    <a:noFill/>
                  </a:ln>
                  <a:solidFill>
                    <a:srgbClr val="FFFF00"/>
                  </a:solidFill>
                  <a:effectLst/>
                  <a:latin typeface="Calibri" pitchFamily="34" charset="0"/>
                  <a:ea typeface="Arial" pitchFamily="34" charset="0"/>
                  <a:cs typeface="Arial" pitchFamily="34" charset="0"/>
                </a:rPr>
                <a:t>I</a:t>
              </a:r>
              <a:r>
                <a:rPr kumimoji="0" lang="fr-FR" sz="1600" b="1" i="0" u="none" strike="noStrike" cap="none" normalizeH="0" baseline="-25000" dirty="0" smtClean="0">
                  <a:ln>
                    <a:noFill/>
                  </a:ln>
                  <a:solidFill>
                    <a:srgbClr val="FFFF00"/>
                  </a:solidFill>
                  <a:effectLst/>
                  <a:latin typeface="Calibri" pitchFamily="34" charset="0"/>
                  <a:ea typeface="Arial" pitchFamily="34" charset="0"/>
                  <a:cs typeface="Arial" pitchFamily="34" charset="0"/>
                </a:rPr>
                <a:t>°</a:t>
              </a:r>
              <a:endParaRPr kumimoji="0" lang="fr-FR"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23565" name="Text Box 13"/>
            <p:cNvSpPr txBox="1">
              <a:spLocks noChangeArrowheads="1"/>
            </p:cNvSpPr>
            <p:nvPr/>
          </p:nvSpPr>
          <p:spPr bwMode="auto">
            <a:xfrm>
              <a:off x="5284" y="6999"/>
              <a:ext cx="952" cy="439"/>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600" b="1" i="0" u="none" strike="noStrike" cap="none" normalizeH="0" baseline="0" dirty="0" smtClean="0">
                  <a:ln>
                    <a:noFill/>
                  </a:ln>
                  <a:solidFill>
                    <a:srgbClr val="FFFF00"/>
                  </a:solidFill>
                  <a:effectLst/>
                  <a:latin typeface="Calibri" pitchFamily="34" charset="0"/>
                  <a:ea typeface="Arial" pitchFamily="34" charset="0"/>
                  <a:cs typeface="Arial" pitchFamily="34" charset="0"/>
                </a:rPr>
                <a:t>I</a:t>
              </a:r>
              <a:endParaRPr kumimoji="0" lang="fr-FR"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23566" name="Text Box 14"/>
            <p:cNvSpPr txBox="1">
              <a:spLocks noChangeArrowheads="1"/>
            </p:cNvSpPr>
            <p:nvPr/>
          </p:nvSpPr>
          <p:spPr bwMode="auto">
            <a:xfrm>
              <a:off x="2554" y="9466"/>
              <a:ext cx="2229" cy="451"/>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2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Lumière</a:t>
              </a:r>
              <a:r>
                <a:rPr kumimoji="0" lang="fr-FR" sz="1000" b="0" i="0" u="none" strike="noStrike" cap="none" normalizeH="0" baseline="0" dirty="0" smtClean="0">
                  <a:ln>
                    <a:noFill/>
                  </a:ln>
                  <a:solidFill>
                    <a:schemeClr val="tx1"/>
                  </a:solidFill>
                  <a:effectLst/>
                  <a:latin typeface="Calibri" pitchFamily="34" charset="0"/>
                  <a:ea typeface="Arial" pitchFamily="34" charset="0"/>
                  <a:cs typeface="Arial" pitchFamily="34" charset="0"/>
                </a:rPr>
                <a:t> </a:t>
              </a:r>
              <a:r>
                <a:rPr kumimoji="0" lang="fr-FR" sz="12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incidente</a:t>
              </a:r>
              <a:endParaRPr kumimoji="0" lang="fr-FR" sz="1800" b="0" i="0" u="none" strike="noStrike" cap="none" normalizeH="0" baseline="0" dirty="0" smtClean="0">
                <a:ln>
                  <a:noFill/>
                </a:ln>
                <a:solidFill>
                  <a:srgbClr val="FFFF00"/>
                </a:solidFill>
                <a:effectLst/>
                <a:latin typeface="Arial" pitchFamily="34" charset="0"/>
                <a:cs typeface="Arial" pitchFamily="34" charset="0"/>
              </a:endParaRPr>
            </a:p>
          </p:txBody>
        </p:sp>
        <p:sp>
          <p:nvSpPr>
            <p:cNvPr id="23567" name="Text Box 15"/>
            <p:cNvSpPr txBox="1">
              <a:spLocks noChangeArrowheads="1"/>
            </p:cNvSpPr>
            <p:nvPr/>
          </p:nvSpPr>
          <p:spPr bwMode="auto">
            <a:xfrm>
              <a:off x="5359" y="9466"/>
              <a:ext cx="2029" cy="3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2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Lumière transmise</a:t>
              </a:r>
              <a:endParaRPr kumimoji="0" lang="fr-FR" sz="2800" b="0" i="0" u="none" strike="noStrike" cap="none" normalizeH="0" baseline="0" dirty="0" smtClean="0">
                <a:ln>
                  <a:noFill/>
                </a:ln>
                <a:solidFill>
                  <a:srgbClr val="FFFF00"/>
                </a:solidFill>
                <a:effectLst/>
                <a:latin typeface="Arial" pitchFamily="34" charset="0"/>
                <a:cs typeface="Arial" pitchFamily="34" charset="0"/>
              </a:endParaRP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a:buNone/>
            </a:pPr>
            <a:r>
              <a:rPr lang="fr-FR" dirty="0" smtClean="0">
                <a:solidFill>
                  <a:schemeClr val="bg1"/>
                </a:solidFill>
              </a:rPr>
              <a:t>La transmission T =I/I° = e</a:t>
            </a:r>
            <a:r>
              <a:rPr lang="fr-FR" baseline="30000" dirty="0" smtClean="0">
                <a:solidFill>
                  <a:schemeClr val="bg1"/>
                </a:solidFill>
              </a:rPr>
              <a:t>-</a:t>
            </a:r>
            <a:r>
              <a:rPr lang="fr-FR" baseline="30000" dirty="0" err="1" smtClean="0">
                <a:solidFill>
                  <a:schemeClr val="bg1"/>
                </a:solidFill>
              </a:rPr>
              <a:t>k.c.l</a:t>
            </a:r>
            <a:endParaRPr lang="fr-FR" dirty="0" smtClean="0">
              <a:solidFill>
                <a:schemeClr val="bg1"/>
              </a:solidFill>
            </a:endParaRPr>
          </a:p>
          <a:p>
            <a:pPr>
              <a:buNone/>
            </a:pPr>
            <a:r>
              <a:rPr lang="fr-FR" dirty="0" smtClean="0">
                <a:solidFill>
                  <a:schemeClr val="bg1"/>
                </a:solidFill>
              </a:rPr>
              <a:t>K : coefficient d’absorption, qui dépend de la substance absorbante, la température et la longueur d’onde λ</a:t>
            </a:r>
          </a:p>
          <a:p>
            <a:pPr>
              <a:buNone/>
            </a:pPr>
            <a:r>
              <a:rPr lang="fr-FR" dirty="0" smtClean="0">
                <a:solidFill>
                  <a:schemeClr val="bg1"/>
                </a:solidFill>
              </a:rPr>
              <a:t>C : la concentration de la solution en substance absorbante (</a:t>
            </a:r>
            <a:r>
              <a:rPr lang="fr-FR" dirty="0" err="1" smtClean="0">
                <a:solidFill>
                  <a:schemeClr val="bg1"/>
                </a:solidFill>
              </a:rPr>
              <a:t>mole.l</a:t>
            </a:r>
            <a:r>
              <a:rPr lang="fr-FR" baseline="30000" dirty="0" smtClean="0">
                <a:solidFill>
                  <a:schemeClr val="bg1"/>
                </a:solidFill>
              </a:rPr>
              <a:t>-1</a:t>
            </a:r>
            <a:r>
              <a:rPr lang="fr-FR" dirty="0" smtClean="0">
                <a:solidFill>
                  <a:schemeClr val="bg1"/>
                </a:solidFill>
              </a:rPr>
              <a:t>)</a:t>
            </a:r>
          </a:p>
          <a:p>
            <a:pPr>
              <a:buNone/>
            </a:pPr>
            <a:r>
              <a:rPr lang="fr-FR" dirty="0" smtClean="0">
                <a:solidFill>
                  <a:schemeClr val="bg1"/>
                </a:solidFill>
              </a:rPr>
              <a:t>l : la longueur traversée (cm</a:t>
            </a:r>
            <a:r>
              <a:rPr lang="fr-FR" baseline="30000" dirty="0" smtClean="0">
                <a:solidFill>
                  <a:srgbClr val="FF0000"/>
                </a:solidFill>
              </a:rPr>
              <a:t>1</a:t>
            </a:r>
            <a:r>
              <a:rPr lang="fr-FR" dirty="0" smtClean="0">
                <a:solidFill>
                  <a:schemeClr val="bg1"/>
                </a:solidFill>
              </a:rPr>
              <a:t>)</a:t>
            </a:r>
          </a:p>
          <a:p>
            <a:pPr>
              <a:buNone/>
            </a:pPr>
            <a:r>
              <a:rPr lang="fr-FR" dirty="0" smtClean="0">
                <a:solidFill>
                  <a:schemeClr val="bg1"/>
                </a:solidFill>
              </a:rPr>
              <a:t>la densité optique Do ou l’absorbance est la valeur du logarithme d’</a:t>
            </a:r>
            <a:r>
              <a:rPr lang="fr-FR" dirty="0" err="1" smtClean="0">
                <a:solidFill>
                  <a:schemeClr val="bg1"/>
                </a:solidFill>
              </a:rPr>
              <a:t>écimal</a:t>
            </a:r>
            <a:r>
              <a:rPr lang="fr-FR" dirty="0" smtClean="0">
                <a:solidFill>
                  <a:schemeClr val="bg1"/>
                </a:solidFill>
              </a:rPr>
              <a:t> de l’inverse de la transmission </a:t>
            </a:r>
          </a:p>
          <a:p>
            <a:pPr>
              <a:buNone/>
            </a:pPr>
            <a:r>
              <a:rPr lang="fr-FR" dirty="0" smtClean="0">
                <a:solidFill>
                  <a:schemeClr val="bg1"/>
                </a:solidFill>
              </a:rPr>
              <a:t>Do=log 1/T= log I</a:t>
            </a:r>
            <a:r>
              <a:rPr lang="fr-FR" baseline="-25000" dirty="0" smtClean="0">
                <a:solidFill>
                  <a:schemeClr val="bg1"/>
                </a:solidFill>
              </a:rPr>
              <a:t>°</a:t>
            </a:r>
            <a:r>
              <a:rPr lang="fr-FR" dirty="0" smtClean="0">
                <a:solidFill>
                  <a:schemeClr val="bg1"/>
                </a:solidFill>
              </a:rPr>
              <a:t>/I= (1/2,3)ln I</a:t>
            </a:r>
            <a:r>
              <a:rPr lang="fr-FR" baseline="-25000" dirty="0" smtClean="0">
                <a:solidFill>
                  <a:schemeClr val="bg1"/>
                </a:solidFill>
              </a:rPr>
              <a:t>°</a:t>
            </a:r>
            <a:r>
              <a:rPr lang="fr-FR" dirty="0" smtClean="0">
                <a:solidFill>
                  <a:schemeClr val="bg1"/>
                </a:solidFill>
              </a:rPr>
              <a:t>/I</a:t>
            </a:r>
          </a:p>
          <a:p>
            <a:pPr>
              <a:buNone/>
            </a:pPr>
            <a:r>
              <a:rPr lang="fr-FR" dirty="0" smtClean="0">
                <a:solidFill>
                  <a:schemeClr val="bg1"/>
                </a:solidFill>
              </a:rPr>
              <a:t>Donc : Do=( K/2,3) x </a:t>
            </a:r>
            <a:r>
              <a:rPr lang="fr-FR" dirty="0" err="1" smtClean="0">
                <a:solidFill>
                  <a:schemeClr val="bg1"/>
                </a:solidFill>
              </a:rPr>
              <a:t>lxc</a:t>
            </a:r>
            <a:r>
              <a:rPr lang="fr-FR" dirty="0" smtClean="0">
                <a:solidFill>
                  <a:schemeClr val="bg1"/>
                </a:solidFill>
              </a:rPr>
              <a:t> </a:t>
            </a:r>
          </a:p>
          <a:p>
            <a:pPr>
              <a:buNone/>
            </a:pPr>
            <a:r>
              <a:rPr lang="fr-FR" dirty="0" smtClean="0">
                <a:solidFill>
                  <a:schemeClr val="bg1"/>
                </a:solidFill>
              </a:rPr>
              <a:t>Do=</a:t>
            </a:r>
            <a:r>
              <a:rPr lang="fr-FR" dirty="0" err="1" smtClean="0">
                <a:solidFill>
                  <a:schemeClr val="bg1"/>
                </a:solidFill>
              </a:rPr>
              <a:t>ε.l.c</a:t>
            </a:r>
            <a:r>
              <a:rPr lang="fr-FR" dirty="0" smtClean="0">
                <a:solidFill>
                  <a:schemeClr val="bg1"/>
                </a:solidFill>
              </a:rPr>
              <a:t>  </a:t>
            </a:r>
          </a:p>
          <a:p>
            <a:pPr>
              <a:buNone/>
            </a:pPr>
            <a:r>
              <a:rPr lang="fr-FR" dirty="0" smtClean="0">
                <a:solidFill>
                  <a:schemeClr val="bg1"/>
                </a:solidFill>
              </a:rPr>
              <a:t>ε : est appelé coefficient d’extinction molaire (mole</a:t>
            </a:r>
            <a:r>
              <a:rPr lang="fr-FR" baseline="30000" dirty="0" smtClean="0">
                <a:solidFill>
                  <a:schemeClr val="bg1"/>
                </a:solidFill>
              </a:rPr>
              <a:t>-1</a:t>
            </a:r>
            <a:r>
              <a:rPr lang="fr-FR" dirty="0" smtClean="0">
                <a:solidFill>
                  <a:srgbClr val="FF0000"/>
                </a:solidFill>
              </a:rPr>
              <a:t>.</a:t>
            </a:r>
            <a:r>
              <a:rPr lang="fr-FR" dirty="0" smtClean="0">
                <a:solidFill>
                  <a:schemeClr val="bg1"/>
                </a:solidFill>
              </a:rPr>
              <a:t>cm</a:t>
            </a:r>
            <a:r>
              <a:rPr lang="fr-FR" baseline="30000" dirty="0" smtClean="0">
                <a:solidFill>
                  <a:schemeClr val="bg1"/>
                </a:solidFill>
              </a:rPr>
              <a:t>-1</a:t>
            </a:r>
            <a:r>
              <a:rPr lang="fr-FR" dirty="0" smtClean="0">
                <a:solidFill>
                  <a:schemeClr val="bg1"/>
                </a:solidFill>
              </a:rPr>
              <a:t>)</a:t>
            </a:r>
          </a:p>
          <a:p>
            <a:pPr>
              <a:buNone/>
            </a:pPr>
            <a:endParaRPr lang="fr-FR" dirty="0" smtClean="0"/>
          </a:p>
          <a:p>
            <a:endParaRPr lang="fr-F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85728"/>
            <a:ext cx="9144000" cy="1143000"/>
          </a:xfrm>
        </p:spPr>
        <p:txBody>
          <a:bodyPr>
            <a:normAutofit fontScale="90000"/>
          </a:bodyPr>
          <a:lstStyle/>
          <a:p>
            <a:r>
              <a:rPr lang="fr-FR" sz="4000" b="1" dirty="0" smtClean="0">
                <a:solidFill>
                  <a:srgbClr val="FFC000"/>
                </a:solidFill>
              </a:rPr>
              <a:t/>
            </a:r>
            <a:br>
              <a:rPr lang="fr-FR" sz="4000" b="1" dirty="0" smtClean="0">
                <a:solidFill>
                  <a:srgbClr val="FFC000"/>
                </a:solidFill>
              </a:rPr>
            </a:br>
            <a:r>
              <a:rPr lang="fr-FR" sz="4000" b="1" dirty="0" smtClean="0">
                <a:solidFill>
                  <a:srgbClr val="FFC000"/>
                </a:solidFill>
              </a:rPr>
              <a:t>2-3Conditions </a:t>
            </a:r>
            <a:r>
              <a:rPr lang="fr-FR" sz="4000" b="1" dirty="0">
                <a:solidFill>
                  <a:srgbClr val="FFC000"/>
                </a:solidFill>
              </a:rPr>
              <a:t>de validité de la Loi de </a:t>
            </a:r>
            <a:r>
              <a:rPr lang="fr-FR" sz="4000" b="1" dirty="0" err="1">
                <a:solidFill>
                  <a:srgbClr val="FFC000"/>
                </a:solidFill>
              </a:rPr>
              <a:t>Beer</a:t>
            </a:r>
            <a:r>
              <a:rPr lang="fr-FR" sz="4000" b="1" dirty="0">
                <a:solidFill>
                  <a:srgbClr val="FFC000"/>
                </a:solidFill>
              </a:rPr>
              <a:t>- Lambert :</a:t>
            </a:r>
            <a:r>
              <a:rPr lang="fr-FR" dirty="0"/>
              <a:t/>
            </a:r>
            <a:br>
              <a:rPr lang="fr-FR" dirty="0"/>
            </a:br>
            <a:endParaRPr lang="fr-FR" dirty="0"/>
          </a:p>
        </p:txBody>
      </p:sp>
      <p:sp>
        <p:nvSpPr>
          <p:cNvPr id="3" name="Espace réservé du contenu 2"/>
          <p:cNvSpPr>
            <a:spLocks noGrp="1"/>
          </p:cNvSpPr>
          <p:nvPr>
            <p:ph idx="1"/>
          </p:nvPr>
        </p:nvSpPr>
        <p:spPr>
          <a:xfrm>
            <a:off x="457200" y="1600200"/>
            <a:ext cx="8472518" cy="4525963"/>
          </a:xfrm>
        </p:spPr>
        <p:txBody>
          <a:bodyPr>
            <a:normAutofit/>
          </a:bodyPr>
          <a:lstStyle/>
          <a:p>
            <a:pPr algn="just"/>
            <a:r>
              <a:rPr lang="fr-FR" sz="2600" dirty="0" smtClean="0">
                <a:solidFill>
                  <a:schemeClr val="bg1"/>
                </a:solidFill>
              </a:rPr>
              <a:t>La </a:t>
            </a:r>
            <a:r>
              <a:rPr lang="fr-FR" sz="2600" dirty="0">
                <a:solidFill>
                  <a:schemeClr val="bg1"/>
                </a:solidFill>
              </a:rPr>
              <a:t>lumière doit être </a:t>
            </a:r>
            <a:r>
              <a:rPr lang="fr-FR" sz="2600" u="sng" dirty="0" smtClean="0">
                <a:solidFill>
                  <a:schemeClr val="bg1"/>
                </a:solidFill>
              </a:rPr>
              <a:t>monochromatique (</a:t>
            </a:r>
            <a:r>
              <a:rPr lang="el-GR" sz="2600" u="sng" dirty="0" smtClean="0">
                <a:solidFill>
                  <a:schemeClr val="bg1"/>
                </a:solidFill>
                <a:latin typeface="Calibri"/>
                <a:cs typeface="Calibri"/>
              </a:rPr>
              <a:t>λ</a:t>
            </a:r>
            <a:r>
              <a:rPr lang="fr-FR" sz="2600" u="sng" dirty="0" smtClean="0">
                <a:solidFill>
                  <a:schemeClr val="bg1"/>
                </a:solidFill>
                <a:latin typeface="Calibri"/>
                <a:cs typeface="Calibri"/>
              </a:rPr>
              <a:t>=Cts)</a:t>
            </a:r>
            <a:r>
              <a:rPr lang="fr-FR" sz="2600" u="sng" dirty="0" smtClean="0">
                <a:solidFill>
                  <a:schemeClr val="bg1"/>
                </a:solidFill>
              </a:rPr>
              <a:t>.</a:t>
            </a:r>
            <a:endParaRPr lang="fr-FR" sz="2600" u="sng" dirty="0">
              <a:solidFill>
                <a:schemeClr val="bg1"/>
              </a:solidFill>
            </a:endParaRPr>
          </a:p>
          <a:p>
            <a:pPr algn="just"/>
            <a:r>
              <a:rPr lang="fr-FR" sz="2600" dirty="0" smtClean="0">
                <a:solidFill>
                  <a:schemeClr val="bg1"/>
                </a:solidFill>
              </a:rPr>
              <a:t>Le </a:t>
            </a:r>
            <a:r>
              <a:rPr lang="fr-FR" sz="2600" dirty="0">
                <a:solidFill>
                  <a:schemeClr val="bg1"/>
                </a:solidFill>
              </a:rPr>
              <a:t>coefficient d’extinction ε est fonction de </a:t>
            </a:r>
            <a:r>
              <a:rPr lang="fr-FR" sz="2600" u="sng" dirty="0">
                <a:solidFill>
                  <a:schemeClr val="bg1"/>
                </a:solidFill>
              </a:rPr>
              <a:t>l’indice de réfraction n </a:t>
            </a:r>
            <a:r>
              <a:rPr lang="fr-FR" sz="2600" dirty="0">
                <a:solidFill>
                  <a:schemeClr val="bg1"/>
                </a:solidFill>
              </a:rPr>
              <a:t>qui dépend de la concentration donc seules les solutions très diluées suivent la loi de </a:t>
            </a:r>
            <a:r>
              <a:rPr lang="fr-FR" sz="2600" dirty="0" err="1">
                <a:solidFill>
                  <a:schemeClr val="bg1"/>
                </a:solidFill>
              </a:rPr>
              <a:t>beer</a:t>
            </a:r>
            <a:r>
              <a:rPr lang="fr-FR" sz="2600" dirty="0">
                <a:solidFill>
                  <a:schemeClr val="bg1"/>
                </a:solidFill>
              </a:rPr>
              <a:t>-</a:t>
            </a:r>
            <a:r>
              <a:rPr lang="fr-FR" sz="2600" dirty="0" err="1">
                <a:solidFill>
                  <a:schemeClr val="bg1"/>
                </a:solidFill>
              </a:rPr>
              <a:t>lambert</a:t>
            </a:r>
            <a:r>
              <a:rPr lang="fr-FR" sz="2600" dirty="0">
                <a:solidFill>
                  <a:schemeClr val="bg1"/>
                </a:solidFill>
              </a:rPr>
              <a:t> </a:t>
            </a:r>
            <a:r>
              <a:rPr lang="fr-FR" sz="2600" u="sng" dirty="0">
                <a:solidFill>
                  <a:schemeClr val="bg1"/>
                </a:solidFill>
              </a:rPr>
              <a:t>d’où la nécessité de faire une courbe d’étalonnage pour le dosage d’un </a:t>
            </a:r>
            <a:r>
              <a:rPr lang="fr-FR" sz="2600" u="sng" dirty="0" smtClean="0">
                <a:solidFill>
                  <a:schemeClr val="bg1"/>
                </a:solidFill>
              </a:rPr>
              <a:t>composé. </a:t>
            </a:r>
          </a:p>
          <a:p>
            <a:pPr algn="just"/>
            <a:r>
              <a:rPr lang="fr-FR" sz="2600" dirty="0" smtClean="0">
                <a:solidFill>
                  <a:schemeClr val="bg1"/>
                </a:solidFill>
              </a:rPr>
              <a:t>Le </a:t>
            </a:r>
            <a:r>
              <a:rPr lang="fr-FR" sz="2600" dirty="0">
                <a:solidFill>
                  <a:schemeClr val="bg1"/>
                </a:solidFill>
              </a:rPr>
              <a:t>milieu de passage de faisceau lumineux ne doit pas être </a:t>
            </a:r>
            <a:r>
              <a:rPr lang="fr-FR" sz="2600" dirty="0" smtClean="0">
                <a:solidFill>
                  <a:schemeClr val="bg1"/>
                </a:solidFill>
              </a:rPr>
              <a:t>trouble </a:t>
            </a:r>
            <a:r>
              <a:rPr lang="fr-FR" sz="2600" dirty="0">
                <a:solidFill>
                  <a:schemeClr val="bg1"/>
                </a:solidFill>
              </a:rPr>
              <a:t>(risque de diffusion de l’énergie lumineux) ou un milieu fluorescent (lumière réémise dans toutes les directions</a:t>
            </a:r>
            <a:r>
              <a:rPr lang="fr-FR" sz="2600" dirty="0" smtClean="0">
                <a:solidFill>
                  <a:schemeClr val="bg1"/>
                </a:solidFill>
              </a:rPr>
              <a:t>).</a:t>
            </a:r>
            <a:endParaRPr lang="fr-FR" sz="2600" dirty="0">
              <a:solidFill>
                <a:schemeClr val="bg1"/>
              </a:solidFill>
            </a:endParaRPr>
          </a:p>
          <a:p>
            <a:endParaRPr lang="fr-F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14282" y="2214554"/>
            <a:ext cx="4786346" cy="4883153"/>
          </a:xfrm>
        </p:spPr>
        <p:txBody>
          <a:bodyPr/>
          <a:lstStyle/>
          <a:p>
            <a:pPr algn="just">
              <a:buNone/>
            </a:pPr>
            <a:r>
              <a:rPr lang="fr-FR" sz="2400" b="1" dirty="0" smtClean="0">
                <a:solidFill>
                  <a:schemeClr val="tx2">
                    <a:lumMod val="20000"/>
                    <a:lumOff val="80000"/>
                  </a:schemeClr>
                </a:solidFill>
              </a:rPr>
              <a:t>     Le spectre d’absorption </a:t>
            </a:r>
            <a:r>
              <a:rPr lang="fr-FR" sz="2400" b="1" dirty="0" err="1" smtClean="0">
                <a:solidFill>
                  <a:schemeClr val="tx2">
                    <a:lumMod val="20000"/>
                    <a:lumOff val="80000"/>
                  </a:schemeClr>
                </a:solidFill>
              </a:rPr>
              <a:t>uv</a:t>
            </a:r>
            <a:r>
              <a:rPr lang="fr-FR" sz="2400" b="1" dirty="0" smtClean="0">
                <a:solidFill>
                  <a:schemeClr val="tx2">
                    <a:lumMod val="20000"/>
                    <a:lumOff val="80000"/>
                  </a:schemeClr>
                </a:solidFill>
              </a:rPr>
              <a:t> ou vis d’un composé est obtenu en mesurant l’absorbance d’une solution du composé à différentes longueurs d’onde dans la région ultraviolette ou visible, </a:t>
            </a:r>
            <a:r>
              <a:rPr lang="fr-FR" sz="2400" b="1" u="sng" dirty="0" smtClean="0">
                <a:solidFill>
                  <a:schemeClr val="tx2">
                    <a:lumMod val="20000"/>
                    <a:lumOff val="80000"/>
                  </a:schemeClr>
                </a:solidFill>
              </a:rPr>
              <a:t>on choisit la longueur d’onde d’absorption maximale </a:t>
            </a:r>
            <a:r>
              <a:rPr lang="el-GR" sz="2400" b="1" u="sng" dirty="0" smtClean="0">
                <a:solidFill>
                  <a:schemeClr val="tx2">
                    <a:lumMod val="20000"/>
                    <a:lumOff val="80000"/>
                  </a:schemeClr>
                </a:solidFill>
              </a:rPr>
              <a:t>λ</a:t>
            </a:r>
            <a:r>
              <a:rPr lang="fr-FR" sz="2400" b="1" u="sng" dirty="0" smtClean="0">
                <a:solidFill>
                  <a:schemeClr val="tx2">
                    <a:lumMod val="20000"/>
                    <a:lumOff val="80000"/>
                  </a:schemeClr>
                </a:solidFill>
              </a:rPr>
              <a:t>max pour faire le dosage du composé.</a:t>
            </a:r>
          </a:p>
          <a:p>
            <a:pPr>
              <a:buNone/>
            </a:pPr>
            <a:endParaRPr lang="fr-FR" sz="2400" dirty="0">
              <a:solidFill>
                <a:srgbClr val="FF0000"/>
              </a:solidFill>
            </a:endParaRPr>
          </a:p>
          <a:p>
            <a:endParaRPr lang="fr-FR" dirty="0"/>
          </a:p>
        </p:txBody>
      </p:sp>
      <p:sp>
        <p:nvSpPr>
          <p:cNvPr id="5" name="ZoneTexte 4"/>
          <p:cNvSpPr txBox="1"/>
          <p:nvPr/>
        </p:nvSpPr>
        <p:spPr>
          <a:xfrm>
            <a:off x="428596" y="1142984"/>
            <a:ext cx="8215370" cy="584775"/>
          </a:xfrm>
          <a:prstGeom prst="rect">
            <a:avLst/>
          </a:prstGeom>
          <a:noFill/>
        </p:spPr>
        <p:txBody>
          <a:bodyPr wrap="square" rtlCol="0">
            <a:spAutoFit/>
          </a:bodyPr>
          <a:lstStyle/>
          <a:p>
            <a:pPr>
              <a:buNone/>
            </a:pPr>
            <a:r>
              <a:rPr lang="fr-FR" sz="3200" b="1" dirty="0" smtClean="0">
                <a:solidFill>
                  <a:srgbClr val="FFC000"/>
                </a:solidFill>
              </a:rPr>
              <a:t>2-4- Spectre d’absorption ultraviolet ou visible:</a:t>
            </a:r>
          </a:p>
        </p:txBody>
      </p:sp>
      <p:sp>
        <p:nvSpPr>
          <p:cNvPr id="17" name="ZoneTexte 16"/>
          <p:cNvSpPr txBox="1"/>
          <p:nvPr/>
        </p:nvSpPr>
        <p:spPr>
          <a:xfrm>
            <a:off x="4643438" y="1571612"/>
            <a:ext cx="3857652" cy="369332"/>
          </a:xfrm>
          <a:prstGeom prst="rect">
            <a:avLst/>
          </a:prstGeom>
          <a:noFill/>
        </p:spPr>
        <p:txBody>
          <a:bodyPr wrap="square" rtlCol="0">
            <a:spAutoFit/>
          </a:bodyPr>
          <a:lstStyle/>
          <a:p>
            <a:endParaRPr lang="fr-FR" dirty="0"/>
          </a:p>
        </p:txBody>
      </p:sp>
      <p:grpSp>
        <p:nvGrpSpPr>
          <p:cNvPr id="2" name="Group 9"/>
          <p:cNvGrpSpPr>
            <a:grpSpLocks/>
          </p:cNvGrpSpPr>
          <p:nvPr/>
        </p:nvGrpSpPr>
        <p:grpSpPr bwMode="auto">
          <a:xfrm>
            <a:off x="5000628" y="1785926"/>
            <a:ext cx="3786214" cy="2857520"/>
            <a:chOff x="2893" y="2579"/>
            <a:chExt cx="4720" cy="2892"/>
          </a:xfrm>
        </p:grpSpPr>
        <p:cxnSp>
          <p:nvCxnSpPr>
            <p:cNvPr id="22538" name="AutoShape 10"/>
            <p:cNvCxnSpPr>
              <a:cxnSpLocks noChangeShapeType="1"/>
            </p:cNvCxnSpPr>
            <p:nvPr/>
          </p:nvCxnSpPr>
          <p:spPr bwMode="auto">
            <a:xfrm flipV="1">
              <a:off x="3506" y="2993"/>
              <a:ext cx="0" cy="1941"/>
            </a:xfrm>
            <a:prstGeom prst="straightConnector1">
              <a:avLst/>
            </a:prstGeom>
            <a:noFill/>
            <a:ln w="9525">
              <a:solidFill>
                <a:srgbClr val="FFFF00"/>
              </a:solidFill>
              <a:round/>
              <a:headEnd/>
              <a:tailEnd type="triangle" w="med" len="med"/>
            </a:ln>
          </p:spPr>
        </p:cxnSp>
        <p:cxnSp>
          <p:nvCxnSpPr>
            <p:cNvPr id="22539" name="AutoShape 11"/>
            <p:cNvCxnSpPr>
              <a:cxnSpLocks noChangeShapeType="1"/>
            </p:cNvCxnSpPr>
            <p:nvPr/>
          </p:nvCxnSpPr>
          <p:spPr bwMode="auto">
            <a:xfrm>
              <a:off x="3506" y="4934"/>
              <a:ext cx="2730" cy="0"/>
            </a:xfrm>
            <a:prstGeom prst="straightConnector1">
              <a:avLst/>
            </a:prstGeom>
            <a:noFill/>
            <a:ln w="9525">
              <a:solidFill>
                <a:srgbClr val="FFFF00"/>
              </a:solidFill>
              <a:round/>
              <a:headEnd/>
              <a:tailEnd type="triangle" w="med" len="med"/>
            </a:ln>
          </p:spPr>
        </p:cxnSp>
        <p:sp>
          <p:nvSpPr>
            <p:cNvPr id="22540" name="Freeform 12"/>
            <p:cNvSpPr>
              <a:spLocks/>
            </p:cNvSpPr>
            <p:nvPr/>
          </p:nvSpPr>
          <p:spPr bwMode="auto">
            <a:xfrm>
              <a:off x="3506" y="3600"/>
              <a:ext cx="2367" cy="1021"/>
            </a:xfrm>
            <a:custGeom>
              <a:avLst/>
              <a:gdLst/>
              <a:ahLst/>
              <a:cxnLst>
                <a:cxn ang="0">
                  <a:pos x="0" y="758"/>
                </a:cxn>
                <a:cxn ang="0">
                  <a:pos x="914" y="6"/>
                </a:cxn>
                <a:cxn ang="0">
                  <a:pos x="1503" y="795"/>
                </a:cxn>
                <a:cxn ang="0">
                  <a:pos x="1741" y="1021"/>
                </a:cxn>
              </a:cxnLst>
              <a:rect l="0" t="0" r="r" b="b"/>
              <a:pathLst>
                <a:path w="1741" h="1021">
                  <a:moveTo>
                    <a:pt x="0" y="758"/>
                  </a:moveTo>
                  <a:cubicBezTo>
                    <a:pt x="332" y="379"/>
                    <a:pt x="664" y="0"/>
                    <a:pt x="914" y="6"/>
                  </a:cubicBezTo>
                  <a:cubicBezTo>
                    <a:pt x="1164" y="12"/>
                    <a:pt x="1365" y="626"/>
                    <a:pt x="1503" y="795"/>
                  </a:cubicBezTo>
                  <a:cubicBezTo>
                    <a:pt x="1641" y="964"/>
                    <a:pt x="1701" y="983"/>
                    <a:pt x="1741" y="1021"/>
                  </a:cubicBezTo>
                </a:path>
              </a:pathLst>
            </a:custGeom>
            <a:noFill/>
            <a:ln w="9525">
              <a:solidFill>
                <a:srgbClr val="FFFF00"/>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2541" name="Text Box 13"/>
            <p:cNvSpPr txBox="1">
              <a:spLocks noChangeArrowheads="1"/>
            </p:cNvSpPr>
            <p:nvPr/>
          </p:nvSpPr>
          <p:spPr bwMode="auto">
            <a:xfrm>
              <a:off x="6236" y="4708"/>
              <a:ext cx="1377" cy="4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0" i="0" u="none" strike="noStrike" cap="none" normalizeH="0" baseline="0" smtClean="0">
                  <a:ln>
                    <a:noFill/>
                  </a:ln>
                  <a:solidFill>
                    <a:srgbClr val="FFFF00"/>
                  </a:solidFill>
                  <a:effectLst/>
                  <a:latin typeface="Calibri" pitchFamily="34" charset="0"/>
                  <a:ea typeface="Arial" pitchFamily="34" charset="0"/>
                  <a:cs typeface="Calibri" pitchFamily="34" charset="0"/>
                </a:rPr>
                <a:t>λ</a:t>
              </a:r>
              <a:r>
                <a:rPr kumimoji="0" lang="fr-FR" sz="1000" b="0" i="0" u="none" strike="noStrike" cap="none" normalizeH="0" baseline="0" smtClean="0">
                  <a:ln>
                    <a:noFill/>
                  </a:ln>
                  <a:solidFill>
                    <a:srgbClr val="FFFF00"/>
                  </a:solidFill>
                  <a:effectLst/>
                  <a:latin typeface="Calibri" pitchFamily="34" charset="0"/>
                  <a:ea typeface="Arial" pitchFamily="34" charset="0"/>
                  <a:cs typeface="Arial" pitchFamily="34" charset="0"/>
                </a:rPr>
                <a:t> nm</a:t>
              </a:r>
              <a:endParaRPr kumimoji="0" lang="fr-FR" sz="1800" b="0" i="0" u="none" strike="noStrike" cap="none" normalizeH="0" baseline="0" smtClean="0">
                <a:ln>
                  <a:noFill/>
                </a:ln>
                <a:solidFill>
                  <a:srgbClr val="FFFF00"/>
                </a:solidFill>
                <a:effectLst/>
                <a:latin typeface="Arial" pitchFamily="34" charset="0"/>
                <a:cs typeface="Arial" pitchFamily="34" charset="0"/>
              </a:endParaRPr>
            </a:p>
          </p:txBody>
        </p:sp>
        <p:sp>
          <p:nvSpPr>
            <p:cNvPr id="22542" name="Rectangle 14"/>
            <p:cNvSpPr>
              <a:spLocks noChangeArrowheads="1"/>
            </p:cNvSpPr>
            <p:nvPr/>
          </p:nvSpPr>
          <p:spPr bwMode="auto">
            <a:xfrm>
              <a:off x="2893" y="2579"/>
              <a:ext cx="1627" cy="4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10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Absorbance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22543" name="AutoShape 15"/>
            <p:cNvCxnSpPr>
              <a:cxnSpLocks noChangeShapeType="1"/>
            </p:cNvCxnSpPr>
            <p:nvPr/>
          </p:nvCxnSpPr>
          <p:spPr bwMode="auto">
            <a:xfrm flipH="1">
              <a:off x="4696" y="3600"/>
              <a:ext cx="12" cy="1334"/>
            </a:xfrm>
            <a:prstGeom prst="straightConnector1">
              <a:avLst/>
            </a:prstGeom>
            <a:noFill/>
            <a:ln w="9525">
              <a:solidFill>
                <a:srgbClr val="FFFF00"/>
              </a:solidFill>
              <a:prstDash val="dashDot"/>
              <a:round/>
              <a:headEnd/>
              <a:tailEnd/>
            </a:ln>
          </p:spPr>
        </p:cxnSp>
        <p:sp>
          <p:nvSpPr>
            <p:cNvPr id="22544" name="Text Box 16"/>
            <p:cNvSpPr txBox="1">
              <a:spLocks noChangeArrowheads="1"/>
            </p:cNvSpPr>
            <p:nvPr/>
          </p:nvSpPr>
          <p:spPr bwMode="auto">
            <a:xfrm>
              <a:off x="3506" y="5109"/>
              <a:ext cx="2905" cy="3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8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350   400  450  500  550  600 </a:t>
              </a:r>
              <a:r>
                <a:rPr kumimoji="0" lang="fr-FR" sz="9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650</a:t>
              </a:r>
              <a:r>
                <a:rPr kumimoji="0" lang="fr-FR" sz="800" b="0" i="0" u="none" strike="noStrike" cap="none" normalizeH="0" baseline="0" dirty="0" smtClean="0">
                  <a:ln>
                    <a:noFill/>
                  </a:ln>
                  <a:solidFill>
                    <a:srgbClr val="FFFF00"/>
                  </a:solidFill>
                  <a:effectLst/>
                  <a:latin typeface="Calibri" pitchFamily="34" charset="0"/>
                  <a:ea typeface="Arial" pitchFamily="34" charset="0"/>
                  <a:cs typeface="Arial" pitchFamily="34" charset="0"/>
                </a:rPr>
                <a:t> 700 750 800 850</a:t>
              </a:r>
              <a:endParaRPr kumimoji="0" lang="fr-FR" sz="2400" b="0" i="0" u="none" strike="noStrike" cap="none" normalizeH="0" baseline="0" dirty="0" smtClean="0">
                <a:ln>
                  <a:noFill/>
                </a:ln>
                <a:solidFill>
                  <a:srgbClr val="FFFF00"/>
                </a:solidFill>
                <a:effectLst/>
                <a:latin typeface="Arial" pitchFamily="34" charset="0"/>
                <a:cs typeface="Arial" pitchFamily="34" charset="0"/>
              </a:endParaRPr>
            </a:p>
          </p:txBody>
        </p:sp>
      </p:grpSp>
      <p:sp>
        <p:nvSpPr>
          <p:cNvPr id="26" name="ZoneTexte 25"/>
          <p:cNvSpPr txBox="1"/>
          <p:nvPr/>
        </p:nvSpPr>
        <p:spPr>
          <a:xfrm>
            <a:off x="4786314" y="4786322"/>
            <a:ext cx="3857652" cy="923330"/>
          </a:xfrm>
          <a:prstGeom prst="rect">
            <a:avLst/>
          </a:prstGeom>
          <a:noFill/>
        </p:spPr>
        <p:txBody>
          <a:bodyPr wrap="square" rtlCol="0">
            <a:spAutoFit/>
          </a:bodyPr>
          <a:lstStyle/>
          <a:p>
            <a:pPr algn="ctr"/>
            <a:r>
              <a:rPr lang="fr-FR" dirty="0">
                <a:solidFill>
                  <a:schemeClr val="bg1"/>
                </a:solidFill>
              </a:rPr>
              <a:t>Le spectre concerné s’étend de proche UV jusqu’au proche IR</a:t>
            </a:r>
          </a:p>
          <a:p>
            <a:endParaRPr lang="fr-F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C000"/>
                </a:solidFill>
              </a:rPr>
              <a:t>2-5 Limites </a:t>
            </a:r>
            <a:r>
              <a:rPr lang="fr-FR" b="1" dirty="0">
                <a:solidFill>
                  <a:srgbClr val="FFC000"/>
                </a:solidFill>
              </a:rPr>
              <a:t>de l’absorption </a:t>
            </a:r>
            <a:r>
              <a:rPr lang="fr-FR" b="1" dirty="0" smtClean="0">
                <a:solidFill>
                  <a:srgbClr val="FFC000"/>
                </a:solidFill>
              </a:rPr>
              <a:t>UV-Vis:</a:t>
            </a:r>
            <a:r>
              <a:rPr lang="fr-FR" dirty="0"/>
              <a:t/>
            </a:r>
            <a:br>
              <a:rPr lang="fr-FR" dirty="0"/>
            </a:br>
            <a:endParaRPr lang="fr-FR" dirty="0"/>
          </a:p>
        </p:txBody>
      </p:sp>
      <p:sp>
        <p:nvSpPr>
          <p:cNvPr id="3" name="Espace réservé du contenu 2"/>
          <p:cNvSpPr>
            <a:spLocks noGrp="1"/>
          </p:cNvSpPr>
          <p:nvPr>
            <p:ph idx="1"/>
          </p:nvPr>
        </p:nvSpPr>
        <p:spPr>
          <a:xfrm>
            <a:off x="457200" y="1600201"/>
            <a:ext cx="8229600" cy="3471874"/>
          </a:xfrm>
        </p:spPr>
        <p:txBody>
          <a:bodyPr/>
          <a:lstStyle/>
          <a:p>
            <a:pPr algn="just">
              <a:buNone/>
            </a:pPr>
            <a:r>
              <a:rPr lang="fr-FR" dirty="0" smtClean="0"/>
              <a:t>   </a:t>
            </a:r>
            <a:r>
              <a:rPr lang="fr-FR" dirty="0" smtClean="0">
                <a:solidFill>
                  <a:schemeClr val="bg1"/>
                </a:solidFill>
              </a:rPr>
              <a:t>La </a:t>
            </a:r>
            <a:r>
              <a:rPr lang="fr-FR" dirty="0">
                <a:solidFill>
                  <a:schemeClr val="bg1"/>
                </a:solidFill>
              </a:rPr>
              <a:t>spectrophotométrie d’absorption UV-Vis apporte peu d’information structurale, elle indique la présence </a:t>
            </a:r>
            <a:r>
              <a:rPr lang="fr-FR" dirty="0" smtClean="0">
                <a:solidFill>
                  <a:schemeClr val="bg1"/>
                </a:solidFill>
              </a:rPr>
              <a:t>d’</a:t>
            </a:r>
            <a:r>
              <a:rPr lang="fr-FR" dirty="0" err="1" smtClean="0">
                <a:solidFill>
                  <a:schemeClr val="bg1"/>
                </a:solidFill>
              </a:rPr>
              <a:t>insaturation</a:t>
            </a:r>
            <a:r>
              <a:rPr lang="fr-FR" dirty="0" smtClean="0">
                <a:solidFill>
                  <a:schemeClr val="bg1"/>
                </a:solidFill>
              </a:rPr>
              <a:t> </a:t>
            </a:r>
            <a:r>
              <a:rPr lang="fr-FR" dirty="0">
                <a:solidFill>
                  <a:schemeClr val="bg1"/>
                </a:solidFill>
              </a:rPr>
              <a:t>dans la </a:t>
            </a:r>
            <a:r>
              <a:rPr lang="fr-FR" dirty="0" smtClean="0">
                <a:solidFill>
                  <a:schemeClr val="bg1"/>
                </a:solidFill>
              </a:rPr>
              <a:t>molécule, son </a:t>
            </a:r>
            <a:r>
              <a:rPr lang="fr-FR" dirty="0">
                <a:solidFill>
                  <a:schemeClr val="bg1"/>
                </a:solidFill>
              </a:rPr>
              <a:t>application est très importante dans l’analyse quantitative.</a:t>
            </a:r>
          </a:p>
          <a:p>
            <a:endParaRPr lang="fr-F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C000"/>
                </a:solidFill>
              </a:rPr>
              <a:t>2-6 </a:t>
            </a:r>
            <a:r>
              <a:rPr lang="fr-FR" b="1" dirty="0">
                <a:solidFill>
                  <a:srgbClr val="FFC000"/>
                </a:solidFill>
              </a:rPr>
              <a:t>Analyse quantitative </a:t>
            </a:r>
            <a:r>
              <a:rPr lang="fr-FR" dirty="0"/>
              <a:t/>
            </a:r>
            <a:br>
              <a:rPr lang="fr-FR" dirty="0"/>
            </a:br>
            <a:endParaRPr lang="fr-FR" dirty="0"/>
          </a:p>
        </p:txBody>
      </p:sp>
      <p:sp>
        <p:nvSpPr>
          <p:cNvPr id="3" name="Espace réservé du contenu 2"/>
          <p:cNvSpPr>
            <a:spLocks noGrp="1"/>
          </p:cNvSpPr>
          <p:nvPr>
            <p:ph idx="1"/>
          </p:nvPr>
        </p:nvSpPr>
        <p:spPr>
          <a:xfrm>
            <a:off x="457200" y="1600201"/>
            <a:ext cx="8229600" cy="3257560"/>
          </a:xfrm>
        </p:spPr>
        <p:txBody>
          <a:bodyPr/>
          <a:lstStyle/>
          <a:p>
            <a:pPr algn="just">
              <a:buNone/>
            </a:pPr>
            <a:r>
              <a:rPr lang="fr-FR" dirty="0" smtClean="0"/>
              <a:t>    </a:t>
            </a:r>
            <a:r>
              <a:rPr lang="fr-FR" dirty="0" smtClean="0">
                <a:solidFill>
                  <a:schemeClr val="bg1"/>
                </a:solidFill>
              </a:rPr>
              <a:t>L’analyse </a:t>
            </a:r>
            <a:r>
              <a:rPr lang="fr-FR" dirty="0">
                <a:solidFill>
                  <a:schemeClr val="bg1"/>
                </a:solidFill>
              </a:rPr>
              <a:t>quantitative consiste à doser, ou déterminer la concentration d’un composé dans un mélange. Quelques </a:t>
            </a:r>
            <a:r>
              <a:rPr lang="fr-FR" dirty="0" smtClean="0">
                <a:solidFill>
                  <a:schemeClr val="bg1"/>
                </a:solidFill>
              </a:rPr>
              <a:t>substances </a:t>
            </a:r>
            <a:r>
              <a:rPr lang="fr-FR" dirty="0">
                <a:solidFill>
                  <a:schemeClr val="bg1"/>
                </a:solidFill>
              </a:rPr>
              <a:t>peuvent êtres </a:t>
            </a:r>
            <a:r>
              <a:rPr lang="fr-FR" dirty="0" smtClean="0">
                <a:solidFill>
                  <a:schemeClr val="bg1"/>
                </a:solidFill>
              </a:rPr>
              <a:t>dosées </a:t>
            </a:r>
            <a:r>
              <a:rPr lang="fr-FR" dirty="0">
                <a:solidFill>
                  <a:schemeClr val="bg1"/>
                </a:solidFill>
              </a:rPr>
              <a:t>directement, mais la majorité </a:t>
            </a:r>
            <a:r>
              <a:rPr lang="fr-FR" dirty="0" smtClean="0">
                <a:solidFill>
                  <a:schemeClr val="bg1"/>
                </a:solidFill>
              </a:rPr>
              <a:t>d’entres elles </a:t>
            </a:r>
            <a:r>
              <a:rPr lang="fr-FR" dirty="0">
                <a:solidFill>
                  <a:schemeClr val="bg1"/>
                </a:solidFill>
              </a:rPr>
              <a:t>le sont par dosage indirect</a:t>
            </a:r>
            <a:r>
              <a:rPr lang="fr-FR" dirty="0" smtClean="0">
                <a:solidFill>
                  <a:schemeClr val="bg1"/>
                </a:solidFill>
              </a:rPr>
              <a:t>.</a:t>
            </a:r>
            <a:endParaRPr lang="fr-F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C000"/>
                </a:solidFill>
              </a:rPr>
              <a:t>2-6-1 </a:t>
            </a:r>
            <a:r>
              <a:rPr lang="fr-FR" b="1" dirty="0">
                <a:solidFill>
                  <a:srgbClr val="FFC000"/>
                </a:solidFill>
              </a:rPr>
              <a:t>Dosage </a:t>
            </a:r>
            <a:r>
              <a:rPr lang="fr-FR" b="1" dirty="0" smtClean="0">
                <a:solidFill>
                  <a:srgbClr val="FFC000"/>
                </a:solidFill>
              </a:rPr>
              <a:t>direct:</a:t>
            </a:r>
            <a:r>
              <a:rPr lang="fr-FR" dirty="0">
                <a:solidFill>
                  <a:srgbClr val="FFC000"/>
                </a:solidFill>
              </a:rPr>
              <a:t/>
            </a:r>
            <a:br>
              <a:rPr lang="fr-FR" dirty="0">
                <a:solidFill>
                  <a:srgbClr val="FFC000"/>
                </a:solidFill>
              </a:rPr>
            </a:br>
            <a:endParaRPr lang="fr-FR" dirty="0">
              <a:solidFill>
                <a:srgbClr val="FFC000"/>
              </a:solidFill>
            </a:endParaRPr>
          </a:p>
        </p:txBody>
      </p:sp>
      <p:sp>
        <p:nvSpPr>
          <p:cNvPr id="3" name="Espace réservé du contenu 2"/>
          <p:cNvSpPr>
            <a:spLocks noGrp="1"/>
          </p:cNvSpPr>
          <p:nvPr>
            <p:ph idx="1"/>
          </p:nvPr>
        </p:nvSpPr>
        <p:spPr>
          <a:xfrm>
            <a:off x="457200" y="1071546"/>
            <a:ext cx="8229600" cy="5572164"/>
          </a:xfrm>
        </p:spPr>
        <p:txBody>
          <a:bodyPr>
            <a:normAutofit fontScale="62500" lnSpcReduction="20000"/>
          </a:bodyPr>
          <a:lstStyle/>
          <a:p>
            <a:pPr algn="just">
              <a:buNone/>
            </a:pPr>
            <a:r>
              <a:rPr lang="fr-FR" dirty="0" smtClean="0"/>
              <a:t>     </a:t>
            </a:r>
            <a:r>
              <a:rPr lang="fr-FR" sz="3800" dirty="0" smtClean="0">
                <a:solidFill>
                  <a:schemeClr val="bg1"/>
                </a:solidFill>
              </a:rPr>
              <a:t>Le </a:t>
            </a:r>
            <a:r>
              <a:rPr lang="fr-FR" sz="3800" dirty="0">
                <a:solidFill>
                  <a:schemeClr val="bg1"/>
                </a:solidFill>
              </a:rPr>
              <a:t>dosage direct consiste à mesurer l’absorbance d’un composé </a:t>
            </a:r>
            <a:r>
              <a:rPr lang="fr-FR" sz="3800" u="sng" dirty="0">
                <a:solidFill>
                  <a:schemeClr val="bg1"/>
                </a:solidFill>
              </a:rPr>
              <a:t>qui absorbe de façon importante la lumière </a:t>
            </a:r>
            <a:r>
              <a:rPr lang="fr-FR" sz="3800" dirty="0">
                <a:solidFill>
                  <a:schemeClr val="bg1"/>
                </a:solidFill>
              </a:rPr>
              <a:t>dans la région ultraviolette ou visible. En d’autres mots, le composé doit posséder une forte bande d’absorption à une longueur d’onde dans la région ultraviolette ou visible, causée par une excitation électronique du composé. Très peu de constituants alimentaires sont dosés directement par spectroscopie d’absorption ultraviolette ou visible. </a:t>
            </a:r>
            <a:r>
              <a:rPr lang="fr-FR" sz="3800" dirty="0" smtClean="0">
                <a:solidFill>
                  <a:schemeClr val="bg1"/>
                </a:solidFill>
              </a:rPr>
              <a:t>Exemple de </a:t>
            </a:r>
            <a:r>
              <a:rPr lang="fr-FR" sz="3800" dirty="0" smtClean="0">
                <a:solidFill>
                  <a:srgbClr val="FFC000"/>
                </a:solidFill>
              </a:rPr>
              <a:t>benzoate </a:t>
            </a:r>
            <a:r>
              <a:rPr lang="fr-FR" sz="3800" dirty="0">
                <a:solidFill>
                  <a:srgbClr val="FFC000"/>
                </a:solidFill>
              </a:rPr>
              <a:t>de sodium</a:t>
            </a:r>
            <a:r>
              <a:rPr lang="fr-FR" sz="3800" dirty="0">
                <a:solidFill>
                  <a:schemeClr val="bg1"/>
                </a:solidFill>
              </a:rPr>
              <a:t> qui absorbe dans l’ultraviolet et </a:t>
            </a:r>
            <a:r>
              <a:rPr lang="fr-FR" sz="3800" dirty="0">
                <a:solidFill>
                  <a:srgbClr val="FFC000"/>
                </a:solidFill>
              </a:rPr>
              <a:t>les colorants alimentaires </a:t>
            </a:r>
            <a:r>
              <a:rPr lang="fr-FR" sz="3800" dirty="0">
                <a:solidFill>
                  <a:schemeClr val="bg1"/>
                </a:solidFill>
              </a:rPr>
              <a:t>synthétiques qui absorbent dans le </a:t>
            </a:r>
            <a:r>
              <a:rPr lang="fr-FR" sz="3800" dirty="0" smtClean="0">
                <a:solidFill>
                  <a:schemeClr val="bg1"/>
                </a:solidFill>
              </a:rPr>
              <a:t>visible.</a:t>
            </a:r>
          </a:p>
          <a:p>
            <a:pPr algn="just">
              <a:buNone/>
            </a:pPr>
            <a:endParaRPr lang="fr-FR" sz="3800" dirty="0">
              <a:solidFill>
                <a:schemeClr val="bg1"/>
              </a:solidFill>
            </a:endParaRPr>
          </a:p>
          <a:p>
            <a:pPr algn="just">
              <a:buNone/>
            </a:pPr>
            <a:r>
              <a:rPr lang="fr-FR" sz="3800" dirty="0" err="1">
                <a:solidFill>
                  <a:schemeClr val="bg1"/>
                </a:solidFill>
              </a:rPr>
              <a:t>Exp</a:t>
            </a:r>
            <a:r>
              <a:rPr lang="fr-FR" sz="3800" dirty="0">
                <a:solidFill>
                  <a:schemeClr val="bg1"/>
                </a:solidFill>
              </a:rPr>
              <a:t> : le </a:t>
            </a:r>
            <a:r>
              <a:rPr lang="fr-FR" sz="3800" dirty="0">
                <a:solidFill>
                  <a:srgbClr val="FFC000"/>
                </a:solidFill>
              </a:rPr>
              <a:t>NADH H</a:t>
            </a:r>
            <a:r>
              <a:rPr lang="fr-FR" sz="3800" baseline="30000" dirty="0">
                <a:solidFill>
                  <a:srgbClr val="FFC000"/>
                </a:solidFill>
              </a:rPr>
              <a:t>+</a:t>
            </a:r>
            <a:r>
              <a:rPr lang="fr-FR" sz="3800" dirty="0">
                <a:solidFill>
                  <a:schemeClr val="bg1"/>
                </a:solidFill>
              </a:rPr>
              <a:t> est un indicateur qui absorbe la lumière à une longueur d’onde égale </a:t>
            </a:r>
            <a:r>
              <a:rPr lang="fr-FR" sz="3800" u="sng" dirty="0">
                <a:solidFill>
                  <a:schemeClr val="bg1"/>
                </a:solidFill>
              </a:rPr>
              <a:t>à 340nm</a:t>
            </a:r>
            <a:r>
              <a:rPr lang="fr-FR" sz="3800" dirty="0">
                <a:solidFill>
                  <a:schemeClr val="bg1"/>
                </a:solidFill>
              </a:rPr>
              <a:t>, sa formation au cours d’une réaction </a:t>
            </a:r>
            <a:r>
              <a:rPr lang="fr-FR" sz="3800" dirty="0" smtClean="0">
                <a:solidFill>
                  <a:schemeClr val="bg1"/>
                </a:solidFill>
              </a:rPr>
              <a:t>permet </a:t>
            </a:r>
            <a:r>
              <a:rPr lang="fr-FR" sz="3800" dirty="0">
                <a:solidFill>
                  <a:schemeClr val="bg1"/>
                </a:solidFill>
              </a:rPr>
              <a:t>de </a:t>
            </a:r>
            <a:r>
              <a:rPr lang="fr-FR" sz="3800" dirty="0" smtClean="0">
                <a:solidFill>
                  <a:schemeClr val="bg1"/>
                </a:solidFill>
              </a:rPr>
              <a:t>le </a:t>
            </a:r>
            <a:r>
              <a:rPr lang="fr-FR" sz="3800" dirty="0">
                <a:solidFill>
                  <a:schemeClr val="bg1"/>
                </a:solidFill>
              </a:rPr>
              <a:t>suivre </a:t>
            </a:r>
          </a:p>
          <a:p>
            <a:pPr algn="just">
              <a:buNone/>
            </a:pPr>
            <a:r>
              <a:rPr lang="fr-FR" sz="3800" dirty="0" smtClean="0">
                <a:solidFill>
                  <a:schemeClr val="bg1"/>
                </a:solidFill>
              </a:rPr>
              <a:t>                      AH2 </a:t>
            </a:r>
            <a:r>
              <a:rPr lang="fr-FR" sz="3800" dirty="0">
                <a:solidFill>
                  <a:schemeClr val="bg1"/>
                </a:solidFill>
              </a:rPr>
              <a:t>+ NAD</a:t>
            </a:r>
            <a:r>
              <a:rPr lang="fr-FR" sz="3800" baseline="30000" dirty="0">
                <a:solidFill>
                  <a:schemeClr val="bg1"/>
                </a:solidFill>
              </a:rPr>
              <a:t>+</a:t>
            </a:r>
            <a:r>
              <a:rPr lang="fr-FR" sz="3800" dirty="0">
                <a:solidFill>
                  <a:schemeClr val="bg1"/>
                </a:solidFill>
              </a:rPr>
              <a:t>                           A + NADH H</a:t>
            </a:r>
            <a:r>
              <a:rPr lang="fr-FR" sz="3800" baseline="30000" dirty="0">
                <a:solidFill>
                  <a:schemeClr val="bg1"/>
                </a:solidFill>
              </a:rPr>
              <a:t>+</a:t>
            </a:r>
            <a:endParaRPr lang="fr-FR" sz="3800" dirty="0">
              <a:solidFill>
                <a:schemeClr val="bg1"/>
              </a:solidFill>
            </a:endParaRPr>
          </a:p>
          <a:p>
            <a:endParaRPr lang="fr-FR" dirty="0"/>
          </a:p>
          <a:p>
            <a:endParaRPr lang="fr-FR" dirty="0"/>
          </a:p>
        </p:txBody>
      </p:sp>
      <p:cxnSp>
        <p:nvCxnSpPr>
          <p:cNvPr id="5" name="Connecteur droit avec flèche 4"/>
          <p:cNvCxnSpPr/>
          <p:nvPr/>
        </p:nvCxnSpPr>
        <p:spPr>
          <a:xfrm>
            <a:off x="3643306" y="5572140"/>
            <a:ext cx="1500198"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082660"/>
          </a:xfrm>
        </p:spPr>
        <p:txBody>
          <a:bodyPr>
            <a:normAutofit fontScale="90000"/>
          </a:bodyPr>
          <a:lstStyle/>
          <a:p>
            <a:r>
              <a:rPr lang="fr-FR" b="1" dirty="0" smtClean="0">
                <a:solidFill>
                  <a:srgbClr val="FFC000"/>
                </a:solidFill>
              </a:rPr>
              <a:t>2-6-2 </a:t>
            </a:r>
            <a:r>
              <a:rPr lang="fr-FR" b="1" dirty="0">
                <a:solidFill>
                  <a:srgbClr val="FFC000"/>
                </a:solidFill>
              </a:rPr>
              <a:t>Dosage indirect</a:t>
            </a:r>
            <a:r>
              <a:rPr lang="fr-FR" dirty="0">
                <a:solidFill>
                  <a:srgbClr val="FFC000"/>
                </a:solidFill>
              </a:rPr>
              <a:t/>
            </a:r>
            <a:br>
              <a:rPr lang="fr-FR" dirty="0">
                <a:solidFill>
                  <a:srgbClr val="FFC000"/>
                </a:solidFill>
              </a:rPr>
            </a:br>
            <a:endParaRPr lang="fr-FR" dirty="0">
              <a:solidFill>
                <a:srgbClr val="FFC000"/>
              </a:solidFill>
            </a:endParaRPr>
          </a:p>
        </p:txBody>
      </p:sp>
      <p:sp>
        <p:nvSpPr>
          <p:cNvPr id="3" name="Espace réservé du contenu 2"/>
          <p:cNvSpPr>
            <a:spLocks noGrp="1"/>
          </p:cNvSpPr>
          <p:nvPr>
            <p:ph idx="1"/>
          </p:nvPr>
        </p:nvSpPr>
        <p:spPr>
          <a:xfrm>
            <a:off x="457200" y="928670"/>
            <a:ext cx="8229600" cy="5500725"/>
          </a:xfrm>
        </p:spPr>
        <p:txBody>
          <a:bodyPr>
            <a:normAutofit/>
          </a:bodyPr>
          <a:lstStyle/>
          <a:p>
            <a:pPr algn="just">
              <a:buNone/>
            </a:pPr>
            <a:r>
              <a:rPr lang="fr-FR" dirty="0" smtClean="0"/>
              <a:t>    </a:t>
            </a:r>
            <a:r>
              <a:rPr lang="fr-FR" sz="2400" dirty="0" smtClean="0">
                <a:solidFill>
                  <a:schemeClr val="bg1"/>
                </a:solidFill>
              </a:rPr>
              <a:t>Le </a:t>
            </a:r>
            <a:r>
              <a:rPr lang="fr-FR" sz="2400" dirty="0">
                <a:solidFill>
                  <a:schemeClr val="bg1"/>
                </a:solidFill>
              </a:rPr>
              <a:t>dosage indirect consiste à transformer, par une réaction chimique spécifique, un composé peu absorbant en un autre composé qui absorbe fortement la lumière dans la région du spectre visible. </a:t>
            </a:r>
            <a:r>
              <a:rPr lang="fr-FR" sz="2400" dirty="0" smtClean="0">
                <a:solidFill>
                  <a:schemeClr val="bg1"/>
                </a:solidFill>
              </a:rPr>
              <a:t>Donc le </a:t>
            </a:r>
            <a:r>
              <a:rPr lang="fr-FR" sz="2400" dirty="0">
                <a:solidFill>
                  <a:schemeClr val="bg1"/>
                </a:solidFill>
              </a:rPr>
              <a:t>produit de la réaction est coloré. Comme la concentration du composé coloré est proportionnelle à celle du composé de départ, on dose donc </a:t>
            </a:r>
            <a:r>
              <a:rPr lang="fr-FR" sz="2400" u="sng" dirty="0">
                <a:solidFill>
                  <a:schemeClr val="bg1"/>
                </a:solidFill>
              </a:rPr>
              <a:t>indirectement</a:t>
            </a:r>
            <a:r>
              <a:rPr lang="fr-FR" sz="2400" dirty="0">
                <a:solidFill>
                  <a:schemeClr val="bg1"/>
                </a:solidFill>
              </a:rPr>
              <a:t> ce dernier en mesurant l’absorbance du composé coloré. Le schéma général d’un dosage indirect apparaît ci-dessous </a:t>
            </a:r>
            <a:r>
              <a:rPr lang="fr-FR" sz="2400" dirty="0" smtClean="0">
                <a:solidFill>
                  <a:schemeClr val="bg1"/>
                </a:solidFill>
              </a:rPr>
              <a:t>:</a:t>
            </a:r>
            <a:endParaRPr lang="fr-FR" dirty="0" smtClean="0">
              <a:solidFill>
                <a:schemeClr val="bg1"/>
              </a:solidFill>
            </a:endParaRPr>
          </a:p>
          <a:p>
            <a:pPr algn="just">
              <a:buNone/>
            </a:pPr>
            <a:r>
              <a:rPr lang="fr-FR" sz="2800" dirty="0" smtClean="0">
                <a:solidFill>
                  <a:schemeClr val="accent1">
                    <a:lumMod val="60000"/>
                    <a:lumOff val="40000"/>
                  </a:schemeClr>
                </a:solidFill>
              </a:rPr>
              <a:t>     </a:t>
            </a:r>
            <a:r>
              <a:rPr lang="fr-FR" sz="2800" dirty="0" smtClean="0">
                <a:solidFill>
                  <a:srgbClr val="33CC33"/>
                </a:solidFill>
              </a:rPr>
              <a:t>Composé A  + Réactif              Composé B + Réactif</a:t>
            </a:r>
          </a:p>
          <a:p>
            <a:pPr algn="just">
              <a:buNone/>
            </a:pPr>
            <a:r>
              <a:rPr lang="fr-FR" sz="2000" dirty="0" smtClean="0">
                <a:solidFill>
                  <a:srgbClr val="33CC33"/>
                </a:solidFill>
              </a:rPr>
              <a:t>      (Peu absorbant)           ( en excès)                   (Coloré)                 (non réagie)             </a:t>
            </a:r>
            <a:endParaRPr lang="fr-FR" sz="2000" dirty="0">
              <a:solidFill>
                <a:srgbClr val="33CC33"/>
              </a:solidFill>
            </a:endParaRPr>
          </a:p>
          <a:p>
            <a:pPr>
              <a:buNone/>
            </a:pPr>
            <a:r>
              <a:rPr lang="fr-FR" dirty="0" smtClean="0">
                <a:solidFill>
                  <a:srgbClr val="33CC33"/>
                </a:solidFill>
              </a:rPr>
              <a:t>                                       </a:t>
            </a:r>
          </a:p>
          <a:p>
            <a:pPr>
              <a:buNone/>
            </a:pPr>
            <a:r>
              <a:rPr lang="fr-FR" sz="2000" b="1" dirty="0">
                <a:solidFill>
                  <a:srgbClr val="33CC33"/>
                </a:solidFill>
              </a:rPr>
              <a:t> </a:t>
            </a:r>
            <a:r>
              <a:rPr lang="fr-FR" sz="2000" b="1" dirty="0" smtClean="0">
                <a:solidFill>
                  <a:srgbClr val="33CC33"/>
                </a:solidFill>
              </a:rPr>
              <a:t>                                                                    Dosage colorimétrique</a:t>
            </a:r>
            <a:endParaRPr lang="fr-FR" b="1" dirty="0">
              <a:solidFill>
                <a:srgbClr val="33CC33"/>
              </a:solidFill>
            </a:endParaRPr>
          </a:p>
        </p:txBody>
      </p:sp>
      <p:cxnSp>
        <p:nvCxnSpPr>
          <p:cNvPr id="5" name="Connecteur droit avec flèche 4"/>
          <p:cNvCxnSpPr/>
          <p:nvPr/>
        </p:nvCxnSpPr>
        <p:spPr>
          <a:xfrm>
            <a:off x="4143372" y="4714884"/>
            <a:ext cx="928694"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avec flèche 6"/>
          <p:cNvCxnSpPr/>
          <p:nvPr/>
        </p:nvCxnSpPr>
        <p:spPr>
          <a:xfrm rot="5400000">
            <a:off x="5501488" y="5642784"/>
            <a:ext cx="427834" cy="794"/>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6"/>
            <a:ext cx="8229600" cy="6215106"/>
          </a:xfrm>
          <a:ln>
            <a:noFill/>
          </a:ln>
        </p:spPr>
        <p:txBody>
          <a:bodyPr>
            <a:normAutofit fontScale="92500" lnSpcReduction="10000"/>
          </a:bodyPr>
          <a:lstStyle/>
          <a:p>
            <a:pPr>
              <a:buNone/>
            </a:pPr>
            <a:r>
              <a:rPr lang="fr-FR" sz="2400" b="1" dirty="0">
                <a:solidFill>
                  <a:schemeClr val="bg1"/>
                </a:solidFill>
              </a:rPr>
              <a:t>Exp1 :</a:t>
            </a:r>
            <a:r>
              <a:rPr lang="fr-FR" sz="2400" dirty="0">
                <a:solidFill>
                  <a:schemeClr val="bg1"/>
                </a:solidFill>
              </a:rPr>
              <a:t> (Réaction de biuret)</a:t>
            </a:r>
          </a:p>
          <a:p>
            <a:pPr>
              <a:buNone/>
            </a:pPr>
            <a:r>
              <a:rPr lang="fr-FR" sz="2400" dirty="0">
                <a:solidFill>
                  <a:schemeClr val="bg1"/>
                </a:solidFill>
              </a:rPr>
              <a:t>En milieux alcalin les peptides contenant au moins deux liaisons peptidiques forment avec les ions cuivriques Cu</a:t>
            </a:r>
            <a:r>
              <a:rPr lang="fr-FR" sz="1500" baseline="30000" dirty="0">
                <a:solidFill>
                  <a:schemeClr val="bg1"/>
                </a:solidFill>
              </a:rPr>
              <a:t>+2</a:t>
            </a:r>
            <a:r>
              <a:rPr lang="fr-FR" sz="2400" dirty="0">
                <a:solidFill>
                  <a:schemeClr val="bg1"/>
                </a:solidFill>
              </a:rPr>
              <a:t> </a:t>
            </a:r>
            <a:r>
              <a:rPr lang="fr-FR" sz="2400" dirty="0">
                <a:solidFill>
                  <a:srgbClr val="FFC000"/>
                </a:solidFill>
              </a:rPr>
              <a:t>un complexe bleu violet</a:t>
            </a:r>
            <a:r>
              <a:rPr lang="fr-FR" sz="2400" dirty="0">
                <a:solidFill>
                  <a:schemeClr val="bg1"/>
                </a:solidFill>
              </a:rPr>
              <a:t>, la coloration est proportionnelle à la concentration et donne un maximum d’absorption à 540nm</a:t>
            </a:r>
          </a:p>
          <a:p>
            <a:pPr algn="r">
              <a:buNone/>
            </a:pPr>
            <a:r>
              <a:rPr lang="fr-FR" sz="2400" dirty="0">
                <a:solidFill>
                  <a:srgbClr val="33CC33"/>
                </a:solidFill>
              </a:rPr>
              <a:t>Peptide + CuSo4   </a:t>
            </a:r>
            <a:r>
              <a:rPr lang="fr-FR" sz="2400" dirty="0" smtClean="0">
                <a:solidFill>
                  <a:srgbClr val="33CC33"/>
                </a:solidFill>
              </a:rPr>
              <a:t>                   </a:t>
            </a:r>
            <a:r>
              <a:rPr lang="fr-FR" sz="2400" dirty="0">
                <a:solidFill>
                  <a:srgbClr val="33CC33"/>
                </a:solidFill>
              </a:rPr>
              <a:t>(liaison peptidique –Cu</a:t>
            </a:r>
            <a:r>
              <a:rPr lang="fr-FR" sz="2400" dirty="0" smtClean="0">
                <a:solidFill>
                  <a:srgbClr val="33CC33"/>
                </a:solidFill>
              </a:rPr>
              <a:t>) violet-bleu  </a:t>
            </a:r>
          </a:p>
          <a:p>
            <a:pPr algn="r">
              <a:buNone/>
            </a:pPr>
            <a:endParaRPr lang="fr-FR" sz="2400" dirty="0" smtClean="0">
              <a:solidFill>
                <a:srgbClr val="33CC33"/>
              </a:solidFill>
            </a:endParaRPr>
          </a:p>
          <a:p>
            <a:pPr algn="ctr">
              <a:buNone/>
            </a:pPr>
            <a:r>
              <a:rPr lang="fr-FR" sz="2000" dirty="0" smtClean="0">
                <a:solidFill>
                  <a:schemeClr val="bg1"/>
                </a:solidFill>
              </a:rPr>
              <a:t>                                                            (absorbance </a:t>
            </a:r>
            <a:r>
              <a:rPr lang="fr-FR" sz="2000" dirty="0">
                <a:solidFill>
                  <a:schemeClr val="bg1"/>
                </a:solidFill>
              </a:rPr>
              <a:t>à </a:t>
            </a:r>
            <a:r>
              <a:rPr lang="fr-FR" sz="2000" dirty="0" smtClean="0">
                <a:solidFill>
                  <a:schemeClr val="bg1"/>
                </a:solidFill>
              </a:rPr>
              <a:t>540nm)</a:t>
            </a:r>
            <a:endParaRPr lang="fr-FR" sz="2400" dirty="0">
              <a:solidFill>
                <a:schemeClr val="bg1"/>
              </a:solidFill>
            </a:endParaRPr>
          </a:p>
          <a:p>
            <a:pPr>
              <a:buNone/>
            </a:pPr>
            <a:endParaRPr lang="fr-FR" sz="2400" b="1" dirty="0" smtClean="0">
              <a:solidFill>
                <a:schemeClr val="bg1"/>
              </a:solidFill>
            </a:endParaRPr>
          </a:p>
          <a:p>
            <a:pPr>
              <a:buNone/>
            </a:pPr>
            <a:r>
              <a:rPr lang="fr-FR" sz="2400" b="1" dirty="0" smtClean="0">
                <a:solidFill>
                  <a:schemeClr val="bg1"/>
                </a:solidFill>
              </a:rPr>
              <a:t>Exp2</a:t>
            </a:r>
            <a:r>
              <a:rPr lang="fr-FR" sz="2400" b="1" dirty="0">
                <a:solidFill>
                  <a:schemeClr val="bg1"/>
                </a:solidFill>
              </a:rPr>
              <a:t> : </a:t>
            </a:r>
            <a:r>
              <a:rPr lang="fr-FR" sz="2400" dirty="0">
                <a:solidFill>
                  <a:schemeClr val="bg1"/>
                </a:solidFill>
              </a:rPr>
              <a:t>Détermination de la glycémie par la méthode de glucose </a:t>
            </a:r>
            <a:r>
              <a:rPr lang="fr-FR" sz="2400" dirty="0" smtClean="0">
                <a:solidFill>
                  <a:schemeClr val="bg1"/>
                </a:solidFill>
              </a:rPr>
              <a:t>oxydase (GOD)</a:t>
            </a:r>
          </a:p>
          <a:p>
            <a:pPr>
              <a:buNone/>
            </a:pPr>
            <a:endParaRPr lang="fr-FR" sz="2400" dirty="0">
              <a:solidFill>
                <a:schemeClr val="bg1"/>
              </a:solidFill>
            </a:endParaRPr>
          </a:p>
          <a:p>
            <a:pPr>
              <a:buNone/>
            </a:pPr>
            <a:r>
              <a:rPr lang="fr-FR" sz="2800" b="1" dirty="0" smtClean="0">
                <a:solidFill>
                  <a:schemeClr val="bg1"/>
                </a:solidFill>
              </a:rPr>
              <a:t>                              </a:t>
            </a:r>
            <a:r>
              <a:rPr lang="fr-FR" sz="2800" b="1" dirty="0">
                <a:solidFill>
                  <a:schemeClr val="bg1"/>
                </a:solidFill>
              </a:rPr>
              <a:t> </a:t>
            </a:r>
            <a:endParaRPr lang="fr-FR" sz="2800" dirty="0">
              <a:solidFill>
                <a:schemeClr val="bg1"/>
              </a:solidFill>
            </a:endParaRPr>
          </a:p>
          <a:p>
            <a:pPr>
              <a:buNone/>
            </a:pPr>
            <a:endParaRPr lang="fr-FR" dirty="0" smtClean="0"/>
          </a:p>
          <a:p>
            <a:pPr>
              <a:buNone/>
            </a:pPr>
            <a:r>
              <a:rPr lang="fr-FR" sz="2400" dirty="0" smtClean="0"/>
              <a:t>            </a:t>
            </a:r>
            <a:r>
              <a:rPr lang="fr-FR" sz="2400" dirty="0" smtClean="0">
                <a:solidFill>
                  <a:srgbClr val="33CC33"/>
                </a:solidFill>
              </a:rPr>
              <a:t>H</a:t>
            </a:r>
            <a:r>
              <a:rPr lang="fr-FR" sz="1700" dirty="0" smtClean="0">
                <a:solidFill>
                  <a:srgbClr val="33CC33"/>
                </a:solidFill>
              </a:rPr>
              <a:t>2</a:t>
            </a:r>
            <a:r>
              <a:rPr lang="fr-FR" sz="2400" dirty="0" smtClean="0">
                <a:solidFill>
                  <a:srgbClr val="33CC33"/>
                </a:solidFill>
              </a:rPr>
              <a:t>O</a:t>
            </a:r>
            <a:r>
              <a:rPr lang="fr-FR" sz="1700" dirty="0" smtClean="0">
                <a:solidFill>
                  <a:srgbClr val="33CC33"/>
                </a:solidFill>
              </a:rPr>
              <a:t>2</a:t>
            </a:r>
            <a:r>
              <a:rPr lang="fr-FR" sz="2400" dirty="0" smtClean="0">
                <a:solidFill>
                  <a:srgbClr val="33CC33"/>
                </a:solidFill>
              </a:rPr>
              <a:t> + Ortho-toluidine                    Produit bleu</a:t>
            </a:r>
          </a:p>
          <a:p>
            <a:pPr>
              <a:buNone/>
            </a:pPr>
            <a:r>
              <a:rPr lang="fr-FR" dirty="0" smtClean="0">
                <a:solidFill>
                  <a:srgbClr val="33CC33"/>
                </a:solidFill>
              </a:rPr>
              <a:t>                                                    </a:t>
            </a:r>
            <a:r>
              <a:rPr lang="fr-FR" sz="2800" dirty="0" smtClean="0">
                <a:solidFill>
                  <a:schemeClr val="bg1"/>
                </a:solidFill>
              </a:rPr>
              <a:t>(</a:t>
            </a:r>
            <a:r>
              <a:rPr lang="fr-FR" sz="2000" dirty="0" smtClean="0">
                <a:solidFill>
                  <a:schemeClr val="bg1"/>
                </a:solidFill>
              </a:rPr>
              <a:t>absorbance à 500nm)</a:t>
            </a:r>
            <a:endParaRPr lang="fr-FR" dirty="0">
              <a:solidFill>
                <a:schemeClr val="bg1"/>
              </a:solidFill>
            </a:endParaRPr>
          </a:p>
        </p:txBody>
      </p:sp>
      <p:cxnSp>
        <p:nvCxnSpPr>
          <p:cNvPr id="5" name="Connecteur droit avec flèche 4"/>
          <p:cNvCxnSpPr/>
          <p:nvPr/>
        </p:nvCxnSpPr>
        <p:spPr>
          <a:xfrm>
            <a:off x="3286116" y="2214554"/>
            <a:ext cx="107157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4" name="ZoneTexte 23"/>
          <p:cNvSpPr txBox="1"/>
          <p:nvPr/>
        </p:nvSpPr>
        <p:spPr>
          <a:xfrm>
            <a:off x="2857488" y="4500570"/>
            <a:ext cx="857256" cy="369332"/>
          </a:xfrm>
          <a:prstGeom prst="rect">
            <a:avLst/>
          </a:prstGeom>
          <a:noFill/>
        </p:spPr>
        <p:txBody>
          <a:bodyPr wrap="square" rtlCol="0">
            <a:spAutoFit/>
          </a:bodyPr>
          <a:lstStyle/>
          <a:p>
            <a:r>
              <a:rPr lang="fr-FR" dirty="0" smtClean="0">
                <a:solidFill>
                  <a:schemeClr val="bg1"/>
                </a:solidFill>
              </a:rPr>
              <a:t>+ O</a:t>
            </a:r>
            <a:r>
              <a:rPr lang="fr-FR" sz="1200" dirty="0" smtClean="0">
                <a:solidFill>
                  <a:schemeClr val="bg1"/>
                </a:solidFill>
              </a:rPr>
              <a:t>2</a:t>
            </a:r>
            <a:endParaRPr lang="fr-FR" dirty="0">
              <a:solidFill>
                <a:schemeClr val="bg1"/>
              </a:solidFill>
            </a:endParaRPr>
          </a:p>
        </p:txBody>
      </p:sp>
      <p:grpSp>
        <p:nvGrpSpPr>
          <p:cNvPr id="40" name="Groupe 39"/>
          <p:cNvGrpSpPr/>
          <p:nvPr/>
        </p:nvGrpSpPr>
        <p:grpSpPr>
          <a:xfrm>
            <a:off x="1071538" y="4000503"/>
            <a:ext cx="6500858" cy="1251241"/>
            <a:chOff x="1071538" y="4000505"/>
            <a:chExt cx="6500858" cy="1705366"/>
          </a:xfrm>
        </p:grpSpPr>
        <p:sp>
          <p:nvSpPr>
            <p:cNvPr id="6" name="Hexagone 5"/>
            <p:cNvSpPr/>
            <p:nvPr/>
          </p:nvSpPr>
          <p:spPr>
            <a:xfrm>
              <a:off x="1285852" y="4429132"/>
              <a:ext cx="857256" cy="500066"/>
            </a:xfrm>
            <a:prstGeom prst="hexagon">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33CC33"/>
                </a:solidFill>
              </a:endParaRPr>
            </a:p>
          </p:txBody>
        </p:sp>
        <p:cxnSp>
          <p:nvCxnSpPr>
            <p:cNvPr id="8" name="Connecteur droit 7"/>
            <p:cNvCxnSpPr/>
            <p:nvPr/>
          </p:nvCxnSpPr>
          <p:spPr>
            <a:xfrm rot="5400000">
              <a:off x="1822431" y="5106999"/>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rot="5400000">
              <a:off x="1250927" y="4749809"/>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rot="5400000">
              <a:off x="1108051" y="4892685"/>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ZoneTexte 18"/>
            <p:cNvSpPr txBox="1"/>
            <p:nvPr/>
          </p:nvSpPr>
          <p:spPr>
            <a:xfrm>
              <a:off x="1071538" y="4071944"/>
              <a:ext cx="1071570" cy="419481"/>
            </a:xfrm>
            <a:prstGeom prst="rect">
              <a:avLst/>
            </a:prstGeom>
            <a:noFill/>
          </p:spPr>
          <p:txBody>
            <a:bodyPr wrap="square" rtlCol="0">
              <a:spAutoFit/>
            </a:bodyPr>
            <a:lstStyle/>
            <a:p>
              <a:r>
                <a:rPr lang="fr-FR" sz="1400" dirty="0" smtClean="0">
                  <a:solidFill>
                    <a:srgbClr val="33CC33"/>
                  </a:solidFill>
                </a:rPr>
                <a:t>CH2OH</a:t>
              </a:r>
              <a:endParaRPr lang="fr-FR" sz="1400" dirty="0">
                <a:solidFill>
                  <a:srgbClr val="33CC33"/>
                </a:solidFill>
              </a:endParaRPr>
            </a:p>
          </p:txBody>
        </p:sp>
        <p:cxnSp>
          <p:nvCxnSpPr>
            <p:cNvPr id="20" name="Connecteur droit 19"/>
            <p:cNvCxnSpPr>
              <a:endCxn id="6" idx="4"/>
            </p:cNvCxnSpPr>
            <p:nvPr/>
          </p:nvCxnSpPr>
          <p:spPr>
            <a:xfrm rot="5400000">
              <a:off x="1348361" y="4348765"/>
              <a:ext cx="142876" cy="1785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ZoneTexte 22"/>
            <p:cNvSpPr txBox="1"/>
            <p:nvPr/>
          </p:nvSpPr>
          <p:spPr>
            <a:xfrm>
              <a:off x="2143108" y="4572009"/>
              <a:ext cx="1214446" cy="419481"/>
            </a:xfrm>
            <a:prstGeom prst="rect">
              <a:avLst/>
            </a:prstGeom>
            <a:noFill/>
          </p:spPr>
          <p:txBody>
            <a:bodyPr wrap="square" rtlCol="0">
              <a:spAutoFit/>
            </a:bodyPr>
            <a:lstStyle/>
            <a:p>
              <a:r>
                <a:rPr lang="fr-FR" sz="1400" dirty="0" smtClean="0">
                  <a:solidFill>
                    <a:srgbClr val="33CC33"/>
                  </a:solidFill>
                </a:rPr>
                <a:t>(H,OH)</a:t>
              </a:r>
              <a:endParaRPr lang="fr-FR" sz="1400" dirty="0">
                <a:solidFill>
                  <a:srgbClr val="33CC33"/>
                </a:solidFill>
              </a:endParaRPr>
            </a:p>
          </p:txBody>
        </p:sp>
        <p:cxnSp>
          <p:nvCxnSpPr>
            <p:cNvPr id="26" name="Connecteur droit avec flèche 25"/>
            <p:cNvCxnSpPr>
              <a:stCxn id="24" idx="3"/>
            </p:cNvCxnSpPr>
            <p:nvPr/>
          </p:nvCxnSpPr>
          <p:spPr>
            <a:xfrm>
              <a:off x="3714744" y="4685236"/>
              <a:ext cx="714380" cy="2964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8" name="ZoneTexte 27"/>
            <p:cNvSpPr txBox="1"/>
            <p:nvPr/>
          </p:nvSpPr>
          <p:spPr>
            <a:xfrm>
              <a:off x="4572000" y="4500572"/>
              <a:ext cx="928694" cy="503377"/>
            </a:xfrm>
            <a:prstGeom prst="rect">
              <a:avLst/>
            </a:prstGeom>
            <a:noFill/>
          </p:spPr>
          <p:txBody>
            <a:bodyPr wrap="square" rtlCol="0">
              <a:spAutoFit/>
            </a:bodyPr>
            <a:lstStyle/>
            <a:p>
              <a:r>
                <a:rPr lang="fr-FR" dirty="0" smtClean="0">
                  <a:solidFill>
                    <a:srgbClr val="33CC33"/>
                  </a:solidFill>
                </a:rPr>
                <a:t>H</a:t>
              </a:r>
              <a:r>
                <a:rPr lang="fr-FR" sz="1400" dirty="0" smtClean="0">
                  <a:solidFill>
                    <a:srgbClr val="33CC33"/>
                  </a:solidFill>
                </a:rPr>
                <a:t>2</a:t>
              </a:r>
              <a:r>
                <a:rPr lang="fr-FR" dirty="0" smtClean="0">
                  <a:solidFill>
                    <a:srgbClr val="33CC33"/>
                  </a:solidFill>
                </a:rPr>
                <a:t>O</a:t>
              </a:r>
              <a:r>
                <a:rPr lang="fr-FR" sz="1400" dirty="0" smtClean="0">
                  <a:solidFill>
                    <a:srgbClr val="33CC33"/>
                  </a:solidFill>
                </a:rPr>
                <a:t>2   +</a:t>
              </a:r>
              <a:endParaRPr lang="fr-FR" dirty="0">
                <a:solidFill>
                  <a:srgbClr val="33CC33"/>
                </a:solidFill>
              </a:endParaRPr>
            </a:p>
          </p:txBody>
        </p:sp>
        <p:sp>
          <p:nvSpPr>
            <p:cNvPr id="29" name="ZoneTexte 28"/>
            <p:cNvSpPr txBox="1"/>
            <p:nvPr/>
          </p:nvSpPr>
          <p:spPr>
            <a:xfrm>
              <a:off x="3714744" y="4214819"/>
              <a:ext cx="642942" cy="461429"/>
            </a:xfrm>
            <a:prstGeom prst="rect">
              <a:avLst/>
            </a:prstGeom>
            <a:noFill/>
          </p:spPr>
          <p:txBody>
            <a:bodyPr wrap="square" rtlCol="0">
              <a:spAutoFit/>
            </a:bodyPr>
            <a:lstStyle/>
            <a:p>
              <a:r>
                <a:rPr lang="fr-FR" sz="1600" dirty="0" smtClean="0">
                  <a:solidFill>
                    <a:srgbClr val="33CC33"/>
                  </a:solidFill>
                </a:rPr>
                <a:t>GOD</a:t>
              </a:r>
              <a:endParaRPr lang="fr-FR" sz="1600" dirty="0">
                <a:solidFill>
                  <a:srgbClr val="33CC33"/>
                </a:solidFill>
              </a:endParaRPr>
            </a:p>
          </p:txBody>
        </p:sp>
        <p:sp>
          <p:nvSpPr>
            <p:cNvPr id="30" name="Hexagone 29"/>
            <p:cNvSpPr/>
            <p:nvPr/>
          </p:nvSpPr>
          <p:spPr>
            <a:xfrm>
              <a:off x="5643570" y="4429132"/>
              <a:ext cx="857256" cy="500066"/>
            </a:xfrm>
            <a:prstGeom prst="hexagon">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33CC33"/>
                </a:solidFill>
              </a:endParaRPr>
            </a:p>
          </p:txBody>
        </p:sp>
        <p:cxnSp>
          <p:nvCxnSpPr>
            <p:cNvPr id="31" name="Connecteur droit 30"/>
            <p:cNvCxnSpPr/>
            <p:nvPr/>
          </p:nvCxnSpPr>
          <p:spPr>
            <a:xfrm rot="5400000">
              <a:off x="6180149" y="5106999"/>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Connecteur droit 31"/>
            <p:cNvCxnSpPr/>
            <p:nvPr/>
          </p:nvCxnSpPr>
          <p:spPr>
            <a:xfrm rot="5400000">
              <a:off x="5608645" y="4749809"/>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Connecteur droit 32"/>
            <p:cNvCxnSpPr/>
            <p:nvPr/>
          </p:nvCxnSpPr>
          <p:spPr>
            <a:xfrm rot="5400000">
              <a:off x="5465769" y="4892685"/>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Connecteur droit 33"/>
            <p:cNvCxnSpPr/>
            <p:nvPr/>
          </p:nvCxnSpPr>
          <p:spPr>
            <a:xfrm rot="5400000">
              <a:off x="5689607" y="4311657"/>
              <a:ext cx="204790" cy="11112"/>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ZoneTexte 35"/>
            <p:cNvSpPr txBox="1"/>
            <p:nvPr/>
          </p:nvSpPr>
          <p:spPr>
            <a:xfrm>
              <a:off x="5357818" y="4000505"/>
              <a:ext cx="1071570" cy="419481"/>
            </a:xfrm>
            <a:prstGeom prst="rect">
              <a:avLst/>
            </a:prstGeom>
            <a:noFill/>
          </p:spPr>
          <p:txBody>
            <a:bodyPr wrap="square" rtlCol="0">
              <a:spAutoFit/>
            </a:bodyPr>
            <a:lstStyle/>
            <a:p>
              <a:r>
                <a:rPr lang="fr-FR" sz="1400" dirty="0" smtClean="0">
                  <a:solidFill>
                    <a:srgbClr val="33CC33"/>
                  </a:solidFill>
                </a:rPr>
                <a:t>CH2OH</a:t>
              </a:r>
              <a:endParaRPr lang="fr-FR" sz="1400" dirty="0">
                <a:solidFill>
                  <a:srgbClr val="33CC33"/>
                </a:solidFill>
              </a:endParaRPr>
            </a:p>
          </p:txBody>
        </p:sp>
        <p:sp>
          <p:nvSpPr>
            <p:cNvPr id="37" name="ZoneTexte 36"/>
            <p:cNvSpPr txBox="1"/>
            <p:nvPr/>
          </p:nvSpPr>
          <p:spPr>
            <a:xfrm>
              <a:off x="6429388" y="4500573"/>
              <a:ext cx="1143008" cy="461429"/>
            </a:xfrm>
            <a:prstGeom prst="rect">
              <a:avLst/>
            </a:prstGeom>
            <a:noFill/>
          </p:spPr>
          <p:txBody>
            <a:bodyPr wrap="square" rtlCol="0">
              <a:spAutoFit/>
            </a:bodyPr>
            <a:lstStyle/>
            <a:p>
              <a:r>
                <a:rPr lang="fr-FR" sz="1600" dirty="0" smtClean="0">
                  <a:solidFill>
                    <a:srgbClr val="33CC33"/>
                  </a:solidFill>
                </a:rPr>
                <a:t>C=O</a:t>
              </a:r>
              <a:endParaRPr lang="fr-FR" sz="1600" dirty="0">
                <a:solidFill>
                  <a:srgbClr val="33CC33"/>
                </a:solidFill>
              </a:endParaRPr>
            </a:p>
          </p:txBody>
        </p:sp>
        <p:sp>
          <p:nvSpPr>
            <p:cNvPr id="38" name="ZoneTexte 37"/>
            <p:cNvSpPr txBox="1"/>
            <p:nvPr/>
          </p:nvSpPr>
          <p:spPr>
            <a:xfrm>
              <a:off x="5357818" y="5286390"/>
              <a:ext cx="1714512" cy="419481"/>
            </a:xfrm>
            <a:prstGeom prst="rect">
              <a:avLst/>
            </a:prstGeom>
            <a:noFill/>
          </p:spPr>
          <p:txBody>
            <a:bodyPr wrap="square" rtlCol="0">
              <a:spAutoFit/>
            </a:bodyPr>
            <a:lstStyle/>
            <a:p>
              <a:r>
                <a:rPr lang="fr-FR" sz="1400" dirty="0" smtClean="0">
                  <a:solidFill>
                    <a:srgbClr val="33CC33"/>
                  </a:solidFill>
                </a:rPr>
                <a:t>Gluconolactone</a:t>
              </a:r>
              <a:endParaRPr lang="fr-FR" dirty="0">
                <a:solidFill>
                  <a:srgbClr val="33CC33"/>
                </a:solidFill>
              </a:endParaRPr>
            </a:p>
          </p:txBody>
        </p:sp>
        <p:sp>
          <p:nvSpPr>
            <p:cNvPr id="39" name="ZoneTexte 38"/>
            <p:cNvSpPr txBox="1"/>
            <p:nvPr/>
          </p:nvSpPr>
          <p:spPr>
            <a:xfrm>
              <a:off x="1142976" y="5286388"/>
              <a:ext cx="1500198" cy="419481"/>
            </a:xfrm>
            <a:prstGeom prst="rect">
              <a:avLst/>
            </a:prstGeom>
            <a:noFill/>
          </p:spPr>
          <p:txBody>
            <a:bodyPr wrap="square" rtlCol="0">
              <a:spAutoFit/>
            </a:bodyPr>
            <a:lstStyle/>
            <a:p>
              <a:r>
                <a:rPr lang="fr-FR" sz="1400" dirty="0" smtClean="0">
                  <a:solidFill>
                    <a:srgbClr val="33CC33"/>
                  </a:solidFill>
                </a:rPr>
                <a:t>Glucose</a:t>
              </a:r>
              <a:endParaRPr lang="fr-FR" dirty="0">
                <a:solidFill>
                  <a:srgbClr val="33CC33"/>
                </a:solidFill>
              </a:endParaRPr>
            </a:p>
          </p:txBody>
        </p:sp>
      </p:grpSp>
      <p:cxnSp>
        <p:nvCxnSpPr>
          <p:cNvPr id="42" name="Connecteur droit avec flèche 41"/>
          <p:cNvCxnSpPr/>
          <p:nvPr/>
        </p:nvCxnSpPr>
        <p:spPr>
          <a:xfrm>
            <a:off x="4357686" y="5643578"/>
            <a:ext cx="71438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5" name="Flèche vers le bas 44"/>
          <p:cNvSpPr/>
          <p:nvPr/>
        </p:nvSpPr>
        <p:spPr>
          <a:xfrm>
            <a:off x="5929322" y="2428868"/>
            <a:ext cx="428628" cy="285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6" name="Flèche vers le bas 45"/>
          <p:cNvSpPr/>
          <p:nvPr/>
        </p:nvSpPr>
        <p:spPr>
          <a:xfrm>
            <a:off x="5786446" y="5715016"/>
            <a:ext cx="428628" cy="28575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ZoneTexte 34"/>
          <p:cNvSpPr txBox="1"/>
          <p:nvPr/>
        </p:nvSpPr>
        <p:spPr>
          <a:xfrm>
            <a:off x="4000496" y="5214950"/>
            <a:ext cx="1071570" cy="307777"/>
          </a:xfrm>
          <a:prstGeom prst="rect">
            <a:avLst/>
          </a:prstGeom>
          <a:noFill/>
        </p:spPr>
        <p:txBody>
          <a:bodyPr wrap="square" rtlCol="0">
            <a:spAutoFit/>
          </a:bodyPr>
          <a:lstStyle/>
          <a:p>
            <a:r>
              <a:rPr lang="fr-FR" sz="1400" b="1" dirty="0" smtClean="0">
                <a:solidFill>
                  <a:srgbClr val="33CC33"/>
                </a:solidFill>
              </a:rPr>
              <a:t>Peroxydase</a:t>
            </a:r>
            <a:endParaRPr lang="fr-FR" sz="1400" b="1" dirty="0">
              <a:solidFill>
                <a:srgbClr val="33CC33"/>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dirty="0" smtClean="0">
                <a:solidFill>
                  <a:srgbClr val="FFC000"/>
                </a:solidFill>
              </a:rPr>
              <a:t>2-7- Techniques de dosage:</a:t>
            </a:r>
            <a:endParaRPr lang="fr-FR" sz="3600" dirty="0">
              <a:solidFill>
                <a:srgbClr val="FFC000"/>
              </a:solidFill>
            </a:endParaRPr>
          </a:p>
        </p:txBody>
      </p:sp>
      <p:sp>
        <p:nvSpPr>
          <p:cNvPr id="3" name="Espace réservé du contenu 2"/>
          <p:cNvSpPr>
            <a:spLocks noGrp="1"/>
          </p:cNvSpPr>
          <p:nvPr>
            <p:ph idx="1"/>
          </p:nvPr>
        </p:nvSpPr>
        <p:spPr/>
        <p:txBody>
          <a:bodyPr>
            <a:normAutofit lnSpcReduction="10000"/>
          </a:bodyPr>
          <a:lstStyle/>
          <a:p>
            <a:pPr>
              <a:buNone/>
            </a:pPr>
            <a:r>
              <a:rPr lang="fr-FR" sz="2800" dirty="0" smtClean="0">
                <a:solidFill>
                  <a:srgbClr val="FFC000"/>
                </a:solidFill>
              </a:rPr>
              <a:t>2-7-1-Application directe de la loi de </a:t>
            </a:r>
            <a:r>
              <a:rPr lang="fr-FR" sz="2800" dirty="0" err="1" smtClean="0">
                <a:solidFill>
                  <a:srgbClr val="FFC000"/>
                </a:solidFill>
              </a:rPr>
              <a:t>Beer</a:t>
            </a:r>
            <a:r>
              <a:rPr lang="fr-FR" sz="2800" dirty="0" smtClean="0">
                <a:solidFill>
                  <a:srgbClr val="FFC000"/>
                </a:solidFill>
              </a:rPr>
              <a:t>-Lambert:</a:t>
            </a:r>
          </a:p>
          <a:p>
            <a:pPr>
              <a:buNone/>
            </a:pPr>
            <a:r>
              <a:rPr lang="fr-FR" sz="2400" dirty="0" smtClean="0">
                <a:solidFill>
                  <a:schemeClr val="bg1"/>
                </a:solidFill>
              </a:rPr>
              <a:t>On utilise directement la relation Do=</a:t>
            </a:r>
            <a:r>
              <a:rPr lang="el-GR" sz="2400" dirty="0" smtClean="0">
                <a:solidFill>
                  <a:schemeClr val="bg1"/>
                </a:solidFill>
              </a:rPr>
              <a:t>ξ</a:t>
            </a:r>
            <a:r>
              <a:rPr lang="fr-FR" sz="2400" dirty="0" smtClean="0">
                <a:solidFill>
                  <a:schemeClr val="bg1"/>
                </a:solidFill>
              </a:rPr>
              <a:t>.L.C, dans ce cas il faut:</a:t>
            </a:r>
          </a:p>
          <a:p>
            <a:pPr>
              <a:buNone/>
            </a:pPr>
            <a:r>
              <a:rPr lang="fr-FR" sz="2400" dirty="0" smtClean="0">
                <a:solidFill>
                  <a:schemeClr val="bg1"/>
                </a:solidFill>
              </a:rPr>
              <a:t>-Connaitre le coefficient d’extinction de la substance </a:t>
            </a:r>
            <a:r>
              <a:rPr lang="el-GR" sz="2400" dirty="0" smtClean="0">
                <a:solidFill>
                  <a:schemeClr val="bg1"/>
                </a:solidFill>
              </a:rPr>
              <a:t>ξ</a:t>
            </a:r>
            <a:r>
              <a:rPr lang="fr-FR" sz="2400" dirty="0" smtClean="0">
                <a:solidFill>
                  <a:schemeClr val="bg1"/>
                </a:solidFill>
              </a:rPr>
              <a:t>.</a:t>
            </a:r>
          </a:p>
          <a:p>
            <a:pPr>
              <a:buNone/>
            </a:pPr>
            <a:r>
              <a:rPr lang="fr-FR" sz="2400" dirty="0" smtClean="0">
                <a:solidFill>
                  <a:schemeClr val="bg1"/>
                </a:solidFill>
              </a:rPr>
              <a:t>-Respecter les conditions physico-chimiques au moment de la manipulation.</a:t>
            </a:r>
          </a:p>
          <a:p>
            <a:pPr>
              <a:buNone/>
            </a:pPr>
            <a:r>
              <a:rPr lang="fr-FR" sz="2400" dirty="0" smtClean="0">
                <a:solidFill>
                  <a:schemeClr val="bg1"/>
                </a:solidFill>
              </a:rPr>
              <a:t>-Assurer que la dose inconnue est dans la zone de concentration ou la loi de</a:t>
            </a:r>
            <a:r>
              <a:rPr lang="fr-FR" sz="2400" dirty="0" smtClean="0">
                <a:solidFill>
                  <a:srgbClr val="FFC000"/>
                </a:solidFill>
              </a:rPr>
              <a:t> </a:t>
            </a:r>
            <a:r>
              <a:rPr lang="fr-FR" sz="2400" dirty="0" err="1" smtClean="0">
                <a:solidFill>
                  <a:schemeClr val="bg1"/>
                </a:solidFill>
              </a:rPr>
              <a:t>Beer</a:t>
            </a:r>
            <a:r>
              <a:rPr lang="fr-FR" sz="2400" dirty="0" smtClean="0">
                <a:solidFill>
                  <a:schemeClr val="bg1"/>
                </a:solidFill>
              </a:rPr>
              <a:t>-Lambert est valable (la partie droite de la courbe d’étalonnage).</a:t>
            </a:r>
          </a:p>
          <a:p>
            <a:pPr>
              <a:buNone/>
            </a:pPr>
            <a:r>
              <a:rPr lang="fr-FR" sz="2800" dirty="0" smtClean="0">
                <a:solidFill>
                  <a:srgbClr val="FFC000"/>
                </a:solidFill>
              </a:rPr>
              <a:t>2-7-2-Comparaison avec un étalon:</a:t>
            </a:r>
          </a:p>
          <a:p>
            <a:pPr>
              <a:buNone/>
            </a:pPr>
            <a:r>
              <a:rPr lang="fr-FR" sz="2400" dirty="0" smtClean="0">
                <a:solidFill>
                  <a:schemeClr val="bg1"/>
                </a:solidFill>
              </a:rPr>
              <a:t>On compare la densité optique de la solution à doser avec celle d’une solution étalon, dans les mêmes conditions opératoires.</a:t>
            </a:r>
          </a:p>
          <a:p>
            <a:pPr>
              <a:buNone/>
            </a:pPr>
            <a:endParaRPr lang="fr-FR" sz="2400" dirty="0" smtClean="0">
              <a:solidFill>
                <a:schemeClr val="bg1"/>
              </a:solidFill>
            </a:endParaRPr>
          </a:p>
          <a:p>
            <a:pPr>
              <a:buNone/>
            </a:pPr>
            <a:endParaRPr lang="fr-FR" dirty="0"/>
          </a:p>
        </p:txBody>
      </p:sp>
      <p:cxnSp>
        <p:nvCxnSpPr>
          <p:cNvPr id="5" name="Connecteur droit 4"/>
          <p:cNvCxnSpPr/>
          <p:nvPr/>
        </p:nvCxnSpPr>
        <p:spPr>
          <a:xfrm>
            <a:off x="1000100" y="4000504"/>
            <a:ext cx="71438"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85794"/>
            <a:ext cx="8229600" cy="5340369"/>
          </a:xfrm>
        </p:spPr>
        <p:txBody>
          <a:bodyPr>
            <a:normAutofit fontScale="85000" lnSpcReduction="20000"/>
          </a:bodyPr>
          <a:lstStyle/>
          <a:p>
            <a:pPr>
              <a:buNone/>
            </a:pPr>
            <a:r>
              <a:rPr lang="fr-FR" sz="3600" dirty="0" smtClean="0">
                <a:solidFill>
                  <a:srgbClr val="FFC000"/>
                </a:solidFill>
              </a:rPr>
              <a:t>2-7-3-Dosage avec une gamme d’étalonnage:-</a:t>
            </a:r>
          </a:p>
          <a:p>
            <a:pPr>
              <a:buNone/>
            </a:pPr>
            <a:r>
              <a:rPr lang="fr-FR" dirty="0" smtClean="0">
                <a:solidFill>
                  <a:schemeClr val="bg1"/>
                </a:solidFill>
              </a:rPr>
              <a:t>Pour préparer une gamme d’étalonnage, il faut respecter les conditions suivantes:</a:t>
            </a:r>
          </a:p>
          <a:p>
            <a:pPr>
              <a:buNone/>
            </a:pPr>
            <a:r>
              <a:rPr lang="fr-FR" dirty="0" smtClean="0">
                <a:solidFill>
                  <a:schemeClr val="bg1"/>
                </a:solidFill>
              </a:rPr>
              <a:t>-La gamme doit être préparée dans les mêmes conditions expérimentales des essais.</a:t>
            </a:r>
          </a:p>
          <a:p>
            <a:pPr>
              <a:buNone/>
            </a:pPr>
            <a:r>
              <a:rPr lang="fr-FR" dirty="0" smtClean="0">
                <a:solidFill>
                  <a:schemeClr val="bg1"/>
                </a:solidFill>
              </a:rPr>
              <a:t>-Le volume total des solutions dans chaque tube de la gamme doit être constant.</a:t>
            </a:r>
          </a:p>
          <a:p>
            <a:pPr>
              <a:buNone/>
            </a:pPr>
            <a:r>
              <a:rPr lang="fr-FR" dirty="0" smtClean="0">
                <a:solidFill>
                  <a:schemeClr val="bg1"/>
                </a:solidFill>
              </a:rPr>
              <a:t>-Les concentrations des tubes de la gamme doivent être régulièrement réparties.</a:t>
            </a:r>
          </a:p>
          <a:p>
            <a:pPr>
              <a:buNone/>
            </a:pPr>
            <a:r>
              <a:rPr lang="fr-FR" dirty="0" smtClean="0">
                <a:solidFill>
                  <a:schemeClr val="bg1"/>
                </a:solidFill>
              </a:rPr>
              <a:t>-La concentration des essais doit être centrée sur la gamme.</a:t>
            </a:r>
          </a:p>
          <a:p>
            <a:pPr>
              <a:buNone/>
            </a:pPr>
            <a:r>
              <a:rPr lang="fr-FR" dirty="0" smtClean="0">
                <a:solidFill>
                  <a:schemeClr val="bg1"/>
                </a:solidFill>
              </a:rPr>
              <a:t>-La concentration des essais doit permettre l’application de la loi de </a:t>
            </a:r>
            <a:r>
              <a:rPr lang="fr-FR" dirty="0" err="1" smtClean="0">
                <a:solidFill>
                  <a:schemeClr val="bg1"/>
                </a:solidFill>
              </a:rPr>
              <a:t>Beer</a:t>
            </a:r>
            <a:r>
              <a:rPr lang="fr-FR" dirty="0" smtClean="0">
                <a:solidFill>
                  <a:schemeClr val="bg1"/>
                </a:solidFill>
              </a:rPr>
              <a:t>-Lambert.</a:t>
            </a:r>
          </a:p>
          <a:p>
            <a:pPr>
              <a:buNone/>
            </a:pPr>
            <a:endParaRPr lang="fr-FR" dirty="0" smtClean="0">
              <a:solidFill>
                <a:srgbClr val="FFC000"/>
              </a:solidFill>
            </a:endParaRPr>
          </a:p>
          <a:p>
            <a:pPr>
              <a:buNone/>
            </a:pPr>
            <a:endParaRPr lang="fr-F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dirty="0" smtClean="0">
                <a:solidFill>
                  <a:srgbClr val="FFFF00"/>
                </a:solidFill>
              </a:rPr>
              <a:t>2-8-Appareillage:</a:t>
            </a:r>
            <a:endParaRPr lang="fr-FR" sz="3600" dirty="0">
              <a:solidFill>
                <a:srgbClr val="FFFF00"/>
              </a:solidFill>
            </a:endParaRPr>
          </a:p>
        </p:txBody>
      </p:sp>
      <p:sp>
        <p:nvSpPr>
          <p:cNvPr id="3" name="Espace réservé du contenu 2"/>
          <p:cNvSpPr>
            <a:spLocks noGrp="1"/>
          </p:cNvSpPr>
          <p:nvPr>
            <p:ph idx="1"/>
          </p:nvPr>
        </p:nvSpPr>
        <p:spPr>
          <a:xfrm>
            <a:off x="457200" y="1142984"/>
            <a:ext cx="8229600" cy="4983179"/>
          </a:xfrm>
        </p:spPr>
        <p:txBody>
          <a:bodyPr>
            <a:normAutofit fontScale="77500" lnSpcReduction="20000"/>
          </a:bodyPr>
          <a:lstStyle/>
          <a:p>
            <a:pPr>
              <a:buNone/>
            </a:pPr>
            <a:r>
              <a:rPr lang="fr-FR" sz="2600" dirty="0" smtClean="0">
                <a:solidFill>
                  <a:srgbClr val="FFFF00"/>
                </a:solidFill>
              </a:rPr>
              <a:t>2-5-1-</a:t>
            </a:r>
            <a:r>
              <a:rPr lang="fr-FR" sz="2600" dirty="0" err="1" smtClean="0">
                <a:solidFill>
                  <a:srgbClr val="FFFF00"/>
                </a:solidFill>
              </a:rPr>
              <a:t>Colorimétre</a:t>
            </a:r>
            <a:r>
              <a:rPr lang="fr-FR" sz="2600" dirty="0" smtClean="0">
                <a:solidFill>
                  <a:srgbClr val="FFFF00"/>
                </a:solidFill>
              </a:rPr>
              <a:t>:</a:t>
            </a:r>
          </a:p>
          <a:p>
            <a:pPr>
              <a:buNone/>
            </a:pPr>
            <a:r>
              <a:rPr lang="fr-FR" sz="2600" dirty="0" smtClean="0">
                <a:solidFill>
                  <a:srgbClr val="FFFF00"/>
                </a:solidFill>
              </a:rPr>
              <a:t>    </a:t>
            </a:r>
            <a:r>
              <a:rPr lang="fr-FR" sz="2600" dirty="0" smtClean="0">
                <a:solidFill>
                  <a:schemeClr val="bg1"/>
                </a:solidFill>
              </a:rPr>
              <a:t>Ce type d’appareil travaille dans la région du spectre visible, il est muni d’un filtre sélecteur de longueur d’onde </a:t>
            </a:r>
            <a:r>
              <a:rPr lang="fr-FR" sz="2600" dirty="0" err="1" smtClean="0">
                <a:solidFill>
                  <a:schemeClr val="bg1"/>
                </a:solidFill>
              </a:rPr>
              <a:t>polychromatique</a:t>
            </a:r>
            <a:r>
              <a:rPr lang="fr-FR" sz="2600" dirty="0" smtClean="0">
                <a:solidFill>
                  <a:schemeClr val="bg1"/>
                </a:solidFill>
              </a:rPr>
              <a:t> et la lampe utilisée est une lampe a filament de tungstène.</a:t>
            </a:r>
          </a:p>
          <a:p>
            <a:pPr>
              <a:buNone/>
            </a:pPr>
            <a:endParaRPr lang="fr-FR" sz="2600" dirty="0" smtClean="0">
              <a:solidFill>
                <a:schemeClr val="bg1"/>
              </a:solidFill>
            </a:endParaRPr>
          </a:p>
          <a:p>
            <a:pPr>
              <a:buNone/>
            </a:pPr>
            <a:endParaRPr lang="fr-FR" sz="2600" dirty="0" smtClean="0">
              <a:solidFill>
                <a:schemeClr val="bg1"/>
              </a:solidFill>
            </a:endParaRPr>
          </a:p>
          <a:p>
            <a:pPr>
              <a:buNone/>
            </a:pPr>
            <a:endParaRPr lang="fr-FR" sz="2600" dirty="0" smtClean="0">
              <a:solidFill>
                <a:schemeClr val="bg1"/>
              </a:solidFill>
            </a:endParaRPr>
          </a:p>
          <a:p>
            <a:pPr>
              <a:buNone/>
            </a:pPr>
            <a:endParaRPr lang="fr-FR" sz="2600" dirty="0" smtClean="0">
              <a:solidFill>
                <a:schemeClr val="bg1"/>
              </a:solidFill>
            </a:endParaRPr>
          </a:p>
          <a:p>
            <a:pPr>
              <a:buNone/>
            </a:pPr>
            <a:endParaRPr lang="fr-FR" sz="2600" dirty="0" smtClean="0">
              <a:solidFill>
                <a:schemeClr val="bg1"/>
              </a:solidFill>
            </a:endParaRPr>
          </a:p>
          <a:p>
            <a:pPr>
              <a:buNone/>
            </a:pPr>
            <a:endParaRPr lang="fr-FR" sz="2600" dirty="0" smtClean="0">
              <a:solidFill>
                <a:schemeClr val="bg1"/>
              </a:solidFill>
            </a:endParaRPr>
          </a:p>
          <a:p>
            <a:pPr>
              <a:buNone/>
            </a:pPr>
            <a:r>
              <a:rPr lang="fr-FR" sz="2600" dirty="0" smtClean="0">
                <a:solidFill>
                  <a:srgbClr val="FFFF00"/>
                </a:solidFill>
              </a:rPr>
              <a:t>2-5-2-</a:t>
            </a:r>
            <a:r>
              <a:rPr lang="fr-FR" sz="2600" dirty="0" err="1" smtClean="0">
                <a:solidFill>
                  <a:srgbClr val="FFFF00"/>
                </a:solidFill>
              </a:rPr>
              <a:t>Spectrophotométre</a:t>
            </a:r>
            <a:r>
              <a:rPr lang="fr-FR" sz="2600" dirty="0" smtClean="0">
                <a:solidFill>
                  <a:srgbClr val="FFFF00"/>
                </a:solidFill>
              </a:rPr>
              <a:t>:</a:t>
            </a:r>
          </a:p>
          <a:p>
            <a:pPr>
              <a:buNone/>
            </a:pPr>
            <a:r>
              <a:rPr lang="fr-FR" sz="2600" dirty="0" smtClean="0">
                <a:solidFill>
                  <a:srgbClr val="FFFF00"/>
                </a:solidFill>
              </a:rPr>
              <a:t>     </a:t>
            </a:r>
            <a:r>
              <a:rPr lang="fr-FR" sz="2600" dirty="0" smtClean="0">
                <a:solidFill>
                  <a:schemeClr val="bg1"/>
                </a:solidFill>
              </a:rPr>
              <a:t>Les lampes utilisées sont en deutérium dans le domaine de UV et en tungstène dans le domaine de Vis, l’appareil  peut être munis d’un simple faisceau ou d’un double faisceau.</a:t>
            </a:r>
          </a:p>
          <a:p>
            <a:pPr marL="514350" indent="-514350">
              <a:buAutoNum type="alphaLcParenR"/>
            </a:pPr>
            <a:r>
              <a:rPr lang="fr-FR" sz="2600" dirty="0" smtClean="0">
                <a:solidFill>
                  <a:schemeClr val="bg1"/>
                </a:solidFill>
              </a:rPr>
              <a:t>Simple faisceau:</a:t>
            </a:r>
          </a:p>
          <a:p>
            <a:pPr marL="514350" indent="-514350">
              <a:buAutoNum type="alphaLcParenR"/>
            </a:pPr>
            <a:r>
              <a:rPr lang="fr-FR" sz="2600" dirty="0" smtClean="0">
                <a:solidFill>
                  <a:schemeClr val="bg1"/>
                </a:solidFill>
              </a:rPr>
              <a:t>Double faisceau:</a:t>
            </a:r>
          </a:p>
          <a:p>
            <a:pPr>
              <a:buNone/>
            </a:pPr>
            <a:endParaRPr lang="fr-FR" sz="2600" dirty="0" smtClean="0">
              <a:solidFill>
                <a:schemeClr val="bg1"/>
              </a:solidFill>
            </a:endParaRPr>
          </a:p>
          <a:p>
            <a:pPr>
              <a:buNone/>
            </a:pPr>
            <a:endParaRPr lang="fr-FR" sz="2600" dirty="0" smtClean="0">
              <a:solidFill>
                <a:schemeClr val="bg1"/>
              </a:solidFill>
            </a:endParaRPr>
          </a:p>
          <a:p>
            <a:pPr>
              <a:buNone/>
            </a:pPr>
            <a:endParaRPr lang="fr-FR" dirty="0" smtClean="0">
              <a:solidFill>
                <a:schemeClr val="bg1"/>
              </a:solidFill>
            </a:endParaRPr>
          </a:p>
          <a:p>
            <a:endParaRPr lang="fr-FR" dirty="0" smtClean="0">
              <a:solidFill>
                <a:srgbClr val="FFFF00"/>
              </a:solidFill>
            </a:endParaRPr>
          </a:p>
          <a:p>
            <a:endParaRPr lang="fr-FR" dirty="0"/>
          </a:p>
        </p:txBody>
      </p:sp>
      <p:grpSp>
        <p:nvGrpSpPr>
          <p:cNvPr id="17" name="Groupe 16"/>
          <p:cNvGrpSpPr/>
          <p:nvPr/>
        </p:nvGrpSpPr>
        <p:grpSpPr>
          <a:xfrm>
            <a:off x="1071538" y="2500307"/>
            <a:ext cx="6286544" cy="1000132"/>
            <a:chOff x="1071538" y="2071678"/>
            <a:chExt cx="6286544" cy="2112361"/>
          </a:xfrm>
        </p:grpSpPr>
        <p:sp>
          <p:nvSpPr>
            <p:cNvPr id="5" name="Soleil 4"/>
            <p:cNvSpPr/>
            <p:nvPr/>
          </p:nvSpPr>
          <p:spPr>
            <a:xfrm>
              <a:off x="1071538" y="2571744"/>
              <a:ext cx="1000132" cy="571504"/>
            </a:xfrm>
            <a:prstGeom prst="sun">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3357554" y="2071678"/>
              <a:ext cx="142876"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4214810" y="2285992"/>
              <a:ext cx="714380" cy="1143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p>
            <a:p>
              <a:pPr algn="ctr"/>
              <a:endParaRPr lang="fr-FR" dirty="0"/>
            </a:p>
          </p:txBody>
        </p:sp>
        <p:sp>
          <p:nvSpPr>
            <p:cNvPr id="8" name="Rectangle 7"/>
            <p:cNvSpPr/>
            <p:nvPr/>
          </p:nvSpPr>
          <p:spPr>
            <a:xfrm>
              <a:off x="6072198" y="2571744"/>
              <a:ext cx="1285884" cy="571504"/>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Détecteur</a:t>
              </a:r>
              <a:endParaRPr lang="fr-FR" dirty="0"/>
            </a:p>
          </p:txBody>
        </p:sp>
        <p:cxnSp>
          <p:nvCxnSpPr>
            <p:cNvPr id="10" name="Connecteur droit avec flèche 9"/>
            <p:cNvCxnSpPr/>
            <p:nvPr/>
          </p:nvCxnSpPr>
          <p:spPr>
            <a:xfrm flipV="1">
              <a:off x="2214546" y="2786058"/>
              <a:ext cx="3714776" cy="71438"/>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1" name="ZoneTexte 10"/>
            <p:cNvSpPr txBox="1"/>
            <p:nvPr/>
          </p:nvSpPr>
          <p:spPr>
            <a:xfrm>
              <a:off x="2571736" y="3714752"/>
              <a:ext cx="1714512" cy="469287"/>
            </a:xfrm>
            <a:prstGeom prst="rect">
              <a:avLst/>
            </a:prstGeom>
            <a:noFill/>
          </p:spPr>
          <p:txBody>
            <a:bodyPr wrap="square" rtlCol="0">
              <a:spAutoFit/>
            </a:bodyPr>
            <a:lstStyle/>
            <a:p>
              <a:pPr algn="ctr"/>
              <a:r>
                <a:rPr lang="fr-FR" dirty="0" smtClean="0">
                  <a:solidFill>
                    <a:schemeClr val="bg1"/>
                  </a:solidFill>
                </a:rPr>
                <a:t>Filtre sélecteur</a:t>
              </a:r>
              <a:endParaRPr lang="fr-FR" dirty="0">
                <a:solidFill>
                  <a:schemeClr val="bg1"/>
                </a:solidFill>
              </a:endParaRPr>
            </a:p>
          </p:txBody>
        </p:sp>
        <p:sp>
          <p:nvSpPr>
            <p:cNvPr id="13" name="ZoneTexte 12"/>
            <p:cNvSpPr txBox="1"/>
            <p:nvPr/>
          </p:nvSpPr>
          <p:spPr>
            <a:xfrm>
              <a:off x="4214810" y="3714752"/>
              <a:ext cx="785818" cy="469287"/>
            </a:xfrm>
            <a:prstGeom prst="rect">
              <a:avLst/>
            </a:prstGeom>
            <a:noFill/>
          </p:spPr>
          <p:txBody>
            <a:bodyPr wrap="square" rtlCol="0">
              <a:spAutoFit/>
            </a:bodyPr>
            <a:lstStyle/>
            <a:p>
              <a:pPr algn="ctr"/>
              <a:r>
                <a:rPr lang="fr-FR" dirty="0" smtClean="0">
                  <a:solidFill>
                    <a:schemeClr val="bg1"/>
                  </a:solidFill>
                </a:rPr>
                <a:t>Cuve</a:t>
              </a:r>
              <a:endParaRPr lang="fr-FR" dirty="0">
                <a:solidFill>
                  <a:schemeClr val="bg1"/>
                </a:solidFill>
              </a:endParaRPr>
            </a:p>
          </p:txBody>
        </p:sp>
        <p:sp>
          <p:nvSpPr>
            <p:cNvPr id="15" name="Rectangle 14"/>
            <p:cNvSpPr/>
            <p:nvPr/>
          </p:nvSpPr>
          <p:spPr>
            <a:xfrm>
              <a:off x="1071538" y="3429000"/>
              <a:ext cx="1214446" cy="3571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Lampe</a:t>
              </a:r>
              <a:endParaRPr lang="fr-FR" dirty="0"/>
            </a:p>
          </p:txBody>
        </p:sp>
      </p:grpSp>
      <p:sp>
        <p:nvSpPr>
          <p:cNvPr id="16" name="Rectangle 15"/>
          <p:cNvSpPr/>
          <p:nvPr/>
        </p:nvSpPr>
        <p:spPr>
          <a:xfrm>
            <a:off x="6000760" y="3571876"/>
            <a:ext cx="1357322"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fr-FR" sz="2000" dirty="0" smtClean="0">
                <a:solidFill>
                  <a:srgbClr val="FFC000"/>
                </a:solidFill>
              </a:rPr>
              <a:t>Spectrophotomètre à simple faisceau:</a:t>
            </a:r>
          </a:p>
          <a:p>
            <a:endParaRPr lang="fr-FR" sz="2000" dirty="0" smtClean="0">
              <a:solidFill>
                <a:srgbClr val="FFC000"/>
              </a:solidFill>
            </a:endParaRPr>
          </a:p>
          <a:p>
            <a:endParaRPr lang="fr-FR" sz="2000" dirty="0" smtClean="0">
              <a:solidFill>
                <a:srgbClr val="FFC000"/>
              </a:solidFill>
            </a:endParaRPr>
          </a:p>
          <a:p>
            <a:endParaRPr lang="fr-FR" sz="2000" dirty="0" smtClean="0">
              <a:solidFill>
                <a:srgbClr val="FFC000"/>
              </a:solidFill>
            </a:endParaRPr>
          </a:p>
          <a:p>
            <a:endParaRPr lang="fr-FR" sz="2000" dirty="0" smtClean="0">
              <a:solidFill>
                <a:srgbClr val="FFC000"/>
              </a:solidFill>
            </a:endParaRPr>
          </a:p>
          <a:p>
            <a:endParaRPr lang="fr-FR" sz="2000" dirty="0" smtClean="0">
              <a:solidFill>
                <a:srgbClr val="FFC000"/>
              </a:solidFill>
            </a:endParaRPr>
          </a:p>
          <a:p>
            <a:r>
              <a:rPr lang="fr-FR" sz="2000" dirty="0" smtClean="0">
                <a:solidFill>
                  <a:srgbClr val="FFC000"/>
                </a:solidFill>
              </a:rPr>
              <a:t>Spectrophotomètre à double faisceau:</a:t>
            </a:r>
          </a:p>
          <a:p>
            <a:endParaRPr lang="fr-FR" sz="2000" dirty="0" smtClean="0">
              <a:solidFill>
                <a:srgbClr val="FFC000"/>
              </a:solidFill>
            </a:endParaRPr>
          </a:p>
          <a:p>
            <a:pPr>
              <a:buNone/>
            </a:pPr>
            <a:endParaRPr lang="fr-FR" sz="2000" dirty="0" smtClean="0">
              <a:solidFill>
                <a:srgbClr val="FFC000"/>
              </a:solidFill>
            </a:endParaRPr>
          </a:p>
          <a:p>
            <a:endParaRPr lang="fr-FR" dirty="0"/>
          </a:p>
        </p:txBody>
      </p:sp>
      <p:grpSp>
        <p:nvGrpSpPr>
          <p:cNvPr id="4" name="Groupe 3"/>
          <p:cNvGrpSpPr/>
          <p:nvPr/>
        </p:nvGrpSpPr>
        <p:grpSpPr>
          <a:xfrm>
            <a:off x="1071538" y="2500306"/>
            <a:ext cx="6357982" cy="1116494"/>
            <a:chOff x="1000100" y="2071678"/>
            <a:chExt cx="6357982" cy="2358127"/>
          </a:xfrm>
        </p:grpSpPr>
        <p:sp>
          <p:nvSpPr>
            <p:cNvPr id="5" name="Soleil 4"/>
            <p:cNvSpPr/>
            <p:nvPr/>
          </p:nvSpPr>
          <p:spPr>
            <a:xfrm>
              <a:off x="1071538" y="2571744"/>
              <a:ext cx="1000132" cy="571504"/>
            </a:xfrm>
            <a:prstGeom prst="sun">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3357554" y="2071678"/>
              <a:ext cx="142876" cy="1500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nvSpPr>
          <p:spPr>
            <a:xfrm>
              <a:off x="4214810" y="2285992"/>
              <a:ext cx="714380" cy="1143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p>
            <a:p>
              <a:pPr algn="ctr"/>
              <a:endParaRPr lang="fr-FR" dirty="0"/>
            </a:p>
          </p:txBody>
        </p:sp>
        <p:sp>
          <p:nvSpPr>
            <p:cNvPr id="8" name="Rectangle 7"/>
            <p:cNvSpPr/>
            <p:nvPr/>
          </p:nvSpPr>
          <p:spPr>
            <a:xfrm>
              <a:off x="6072198" y="2571744"/>
              <a:ext cx="1285884" cy="571504"/>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smtClean="0"/>
                <a:t>Détecteur</a:t>
              </a:r>
              <a:endParaRPr lang="fr-FR" dirty="0"/>
            </a:p>
          </p:txBody>
        </p:sp>
        <p:cxnSp>
          <p:nvCxnSpPr>
            <p:cNvPr id="9" name="Connecteur droit avec flèche 8"/>
            <p:cNvCxnSpPr/>
            <p:nvPr/>
          </p:nvCxnSpPr>
          <p:spPr>
            <a:xfrm flipV="1">
              <a:off x="2214546" y="2786058"/>
              <a:ext cx="3714776" cy="71438"/>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 name="ZoneTexte 9"/>
            <p:cNvSpPr txBox="1"/>
            <p:nvPr/>
          </p:nvSpPr>
          <p:spPr>
            <a:xfrm>
              <a:off x="2214546" y="3714751"/>
              <a:ext cx="2071702" cy="715054"/>
            </a:xfrm>
            <a:prstGeom prst="rect">
              <a:avLst/>
            </a:prstGeom>
            <a:noFill/>
          </p:spPr>
          <p:txBody>
            <a:bodyPr wrap="square" rtlCol="0">
              <a:spAutoFit/>
            </a:bodyPr>
            <a:lstStyle/>
            <a:p>
              <a:pPr algn="ctr"/>
              <a:r>
                <a:rPr lang="fr-FR" sz="1600" dirty="0" smtClean="0">
                  <a:solidFill>
                    <a:schemeClr val="bg1"/>
                  </a:solidFill>
                </a:rPr>
                <a:t>monochromateur</a:t>
              </a:r>
              <a:endParaRPr lang="fr-FR" dirty="0">
                <a:solidFill>
                  <a:schemeClr val="bg1"/>
                </a:solidFill>
              </a:endParaRPr>
            </a:p>
          </p:txBody>
        </p:sp>
        <p:sp>
          <p:nvSpPr>
            <p:cNvPr id="11" name="ZoneTexte 10"/>
            <p:cNvSpPr txBox="1"/>
            <p:nvPr/>
          </p:nvSpPr>
          <p:spPr>
            <a:xfrm>
              <a:off x="4214810" y="3714751"/>
              <a:ext cx="785818" cy="715054"/>
            </a:xfrm>
            <a:prstGeom prst="rect">
              <a:avLst/>
            </a:prstGeom>
            <a:noFill/>
          </p:spPr>
          <p:txBody>
            <a:bodyPr wrap="square" rtlCol="0">
              <a:spAutoFit/>
            </a:bodyPr>
            <a:lstStyle/>
            <a:p>
              <a:pPr algn="ctr"/>
              <a:r>
                <a:rPr lang="fr-FR" sz="1600" dirty="0" smtClean="0">
                  <a:solidFill>
                    <a:schemeClr val="bg1"/>
                  </a:solidFill>
                </a:rPr>
                <a:t>Cuve</a:t>
              </a:r>
              <a:endParaRPr lang="fr-FR" dirty="0">
                <a:solidFill>
                  <a:schemeClr val="bg1"/>
                </a:solidFill>
              </a:endParaRPr>
            </a:p>
          </p:txBody>
        </p:sp>
        <p:sp>
          <p:nvSpPr>
            <p:cNvPr id="12" name="Rectangle 11"/>
            <p:cNvSpPr/>
            <p:nvPr/>
          </p:nvSpPr>
          <p:spPr>
            <a:xfrm>
              <a:off x="1000100" y="3278739"/>
              <a:ext cx="1214446" cy="9607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Lampes UV et </a:t>
              </a:r>
              <a:r>
                <a:rPr lang="fr-FR" sz="1600" dirty="0" smtClean="0"/>
                <a:t>Vis</a:t>
              </a:r>
              <a:endParaRPr lang="fr-FR" dirty="0"/>
            </a:p>
          </p:txBody>
        </p:sp>
      </p:grpSp>
      <p:sp>
        <p:nvSpPr>
          <p:cNvPr id="14" name="Soleil 13"/>
          <p:cNvSpPr/>
          <p:nvPr/>
        </p:nvSpPr>
        <p:spPr>
          <a:xfrm>
            <a:off x="1214414" y="5023087"/>
            <a:ext cx="1000132" cy="270588"/>
          </a:xfrm>
          <a:prstGeom prst="sun">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5" name="Rectangle 14"/>
          <p:cNvSpPr/>
          <p:nvPr/>
        </p:nvSpPr>
        <p:spPr>
          <a:xfrm>
            <a:off x="2857488" y="4786322"/>
            <a:ext cx="142876" cy="7102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15"/>
          <p:cNvSpPr/>
          <p:nvPr/>
        </p:nvSpPr>
        <p:spPr>
          <a:xfrm>
            <a:off x="4786314" y="4143380"/>
            <a:ext cx="857256" cy="541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p>
          <a:p>
            <a:pPr algn="ctr"/>
            <a:endParaRPr lang="fr-FR" dirty="0"/>
          </a:p>
        </p:txBody>
      </p:sp>
      <p:sp>
        <p:nvSpPr>
          <p:cNvPr id="17" name="Rectangle 16"/>
          <p:cNvSpPr/>
          <p:nvPr/>
        </p:nvSpPr>
        <p:spPr>
          <a:xfrm>
            <a:off x="6572264" y="5000636"/>
            <a:ext cx="1285884" cy="270588"/>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smtClean="0"/>
              <a:t>Détecteur</a:t>
            </a:r>
            <a:endParaRPr lang="fr-FR" dirty="0"/>
          </a:p>
        </p:txBody>
      </p:sp>
      <p:cxnSp>
        <p:nvCxnSpPr>
          <p:cNvPr id="18" name="Connecteur droit avec flèche 17"/>
          <p:cNvCxnSpPr/>
          <p:nvPr/>
        </p:nvCxnSpPr>
        <p:spPr>
          <a:xfrm flipV="1">
            <a:off x="2285984" y="5143512"/>
            <a:ext cx="1643074" cy="14869"/>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9" name="ZoneTexte 18"/>
          <p:cNvSpPr txBox="1"/>
          <p:nvPr/>
        </p:nvSpPr>
        <p:spPr>
          <a:xfrm>
            <a:off x="2357422" y="5715016"/>
            <a:ext cx="2071702" cy="338554"/>
          </a:xfrm>
          <a:prstGeom prst="rect">
            <a:avLst/>
          </a:prstGeom>
          <a:noFill/>
        </p:spPr>
        <p:txBody>
          <a:bodyPr wrap="square" rtlCol="0">
            <a:spAutoFit/>
          </a:bodyPr>
          <a:lstStyle/>
          <a:p>
            <a:pPr algn="ctr"/>
            <a:r>
              <a:rPr lang="fr-FR" sz="1600" dirty="0" smtClean="0">
                <a:solidFill>
                  <a:schemeClr val="bg1"/>
                </a:solidFill>
              </a:rPr>
              <a:t>monochromateur</a:t>
            </a:r>
            <a:endParaRPr lang="fr-FR" dirty="0">
              <a:solidFill>
                <a:schemeClr val="bg1"/>
              </a:solidFill>
            </a:endParaRPr>
          </a:p>
        </p:txBody>
      </p:sp>
      <p:sp>
        <p:nvSpPr>
          <p:cNvPr id="21" name="Rectangle 20"/>
          <p:cNvSpPr/>
          <p:nvPr/>
        </p:nvSpPr>
        <p:spPr>
          <a:xfrm>
            <a:off x="857224" y="5428968"/>
            <a:ext cx="1571636" cy="8575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Lampes  UV et Vis</a:t>
            </a:r>
            <a:endParaRPr lang="fr-FR" dirty="0"/>
          </a:p>
        </p:txBody>
      </p:sp>
      <p:sp>
        <p:nvSpPr>
          <p:cNvPr id="22" name="Rectangle 21"/>
          <p:cNvSpPr/>
          <p:nvPr/>
        </p:nvSpPr>
        <p:spPr>
          <a:xfrm>
            <a:off x="4786314" y="5429264"/>
            <a:ext cx="928694" cy="541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p>
          <a:p>
            <a:pPr algn="ctr"/>
            <a:endParaRPr lang="fr-FR" dirty="0"/>
          </a:p>
        </p:txBody>
      </p:sp>
      <p:cxnSp>
        <p:nvCxnSpPr>
          <p:cNvPr id="25" name="Connecteur droit avec flèche 24"/>
          <p:cNvCxnSpPr/>
          <p:nvPr/>
        </p:nvCxnSpPr>
        <p:spPr>
          <a:xfrm rot="5400000" flipH="1" flipV="1">
            <a:off x="3679025" y="4750603"/>
            <a:ext cx="642942"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p:nvPr/>
        </p:nvCxnSpPr>
        <p:spPr>
          <a:xfrm rot="5400000">
            <a:off x="3679025" y="5464983"/>
            <a:ext cx="642942"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a:endCxn id="16" idx="1"/>
          </p:cNvCxnSpPr>
          <p:nvPr/>
        </p:nvCxnSpPr>
        <p:spPr>
          <a:xfrm flipV="1">
            <a:off x="4000496" y="4413968"/>
            <a:ext cx="785818" cy="15164"/>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a:endCxn id="22" idx="1"/>
          </p:cNvCxnSpPr>
          <p:nvPr/>
        </p:nvCxnSpPr>
        <p:spPr>
          <a:xfrm flipV="1">
            <a:off x="4000496" y="5699852"/>
            <a:ext cx="785818" cy="15164"/>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5" name="Connecteur en angle 34"/>
          <p:cNvCxnSpPr/>
          <p:nvPr/>
        </p:nvCxnSpPr>
        <p:spPr>
          <a:xfrm>
            <a:off x="5715008" y="4429132"/>
            <a:ext cx="785818" cy="714380"/>
          </a:xfrm>
          <a:prstGeom prst="bentConnector3">
            <a:avLst>
              <a:gd name="adj1" fmla="val 50000"/>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7" name="Connecteur en angle 36"/>
          <p:cNvCxnSpPr/>
          <p:nvPr/>
        </p:nvCxnSpPr>
        <p:spPr>
          <a:xfrm flipV="1">
            <a:off x="5715008" y="5143512"/>
            <a:ext cx="785818" cy="571504"/>
          </a:xfrm>
          <a:prstGeom prst="bentConnector3">
            <a:avLst>
              <a:gd name="adj1" fmla="val 50000"/>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ZoneTexte 39"/>
          <p:cNvSpPr txBox="1"/>
          <p:nvPr/>
        </p:nvSpPr>
        <p:spPr>
          <a:xfrm>
            <a:off x="4643438" y="4143381"/>
            <a:ext cx="1143008" cy="553998"/>
          </a:xfrm>
          <a:prstGeom prst="rect">
            <a:avLst/>
          </a:prstGeom>
          <a:noFill/>
        </p:spPr>
        <p:txBody>
          <a:bodyPr wrap="square" rtlCol="0">
            <a:spAutoFit/>
          </a:bodyPr>
          <a:lstStyle/>
          <a:p>
            <a:pPr algn="ctr"/>
            <a:r>
              <a:rPr lang="fr-FR" sz="1400" dirty="0" smtClean="0">
                <a:solidFill>
                  <a:schemeClr val="bg1"/>
                </a:solidFill>
              </a:rPr>
              <a:t>Cu</a:t>
            </a:r>
            <a:r>
              <a:rPr lang="fr-FR" sz="1600" dirty="0" smtClean="0">
                <a:solidFill>
                  <a:schemeClr val="bg1"/>
                </a:solidFill>
              </a:rPr>
              <a:t>v</a:t>
            </a:r>
            <a:r>
              <a:rPr lang="fr-FR" sz="1400" dirty="0" smtClean="0">
                <a:solidFill>
                  <a:schemeClr val="bg1"/>
                </a:solidFill>
              </a:rPr>
              <a:t>e de référence</a:t>
            </a:r>
            <a:endParaRPr lang="fr-FR" sz="1400" dirty="0">
              <a:solidFill>
                <a:schemeClr val="bg1"/>
              </a:solidFill>
            </a:endParaRPr>
          </a:p>
        </p:txBody>
      </p:sp>
      <p:sp>
        <p:nvSpPr>
          <p:cNvPr id="41" name="ZoneTexte 40"/>
          <p:cNvSpPr txBox="1"/>
          <p:nvPr/>
        </p:nvSpPr>
        <p:spPr>
          <a:xfrm>
            <a:off x="4714876" y="5500702"/>
            <a:ext cx="1143008" cy="553998"/>
          </a:xfrm>
          <a:prstGeom prst="rect">
            <a:avLst/>
          </a:prstGeom>
          <a:noFill/>
        </p:spPr>
        <p:txBody>
          <a:bodyPr wrap="square" rtlCol="0">
            <a:spAutoFit/>
          </a:bodyPr>
          <a:lstStyle/>
          <a:p>
            <a:pPr algn="ctr"/>
            <a:r>
              <a:rPr lang="fr-FR" sz="1600" dirty="0" smtClean="0">
                <a:solidFill>
                  <a:schemeClr val="bg1"/>
                </a:solidFill>
              </a:rPr>
              <a:t>Cuve</a:t>
            </a:r>
            <a:r>
              <a:rPr lang="fr-FR" sz="1400" dirty="0" smtClean="0">
                <a:solidFill>
                  <a:schemeClr val="bg1"/>
                </a:solidFill>
              </a:rPr>
              <a:t> d’échantillon</a:t>
            </a:r>
            <a:endParaRPr lang="fr-FR" sz="1400" dirty="0">
              <a:solidFill>
                <a:schemeClr val="bg1"/>
              </a:solidFill>
            </a:endParaRPr>
          </a:p>
        </p:txBody>
      </p:sp>
      <p:sp>
        <p:nvSpPr>
          <p:cNvPr id="49" name="Bande diagonale 48"/>
          <p:cNvSpPr/>
          <p:nvPr/>
        </p:nvSpPr>
        <p:spPr>
          <a:xfrm rot="16200000">
            <a:off x="3750463" y="4893479"/>
            <a:ext cx="642942" cy="428628"/>
          </a:xfrm>
          <a:prstGeom prst="diagStrip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0" name="Rectangle 49"/>
          <p:cNvSpPr/>
          <p:nvPr/>
        </p:nvSpPr>
        <p:spPr>
          <a:xfrm>
            <a:off x="4357686" y="6143644"/>
            <a:ext cx="2428892" cy="285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smtClean="0"/>
              <a:t>Diviseur de faisceau</a:t>
            </a:r>
            <a:endParaRPr lang="fr-FR" sz="1600" dirty="0"/>
          </a:p>
        </p:txBody>
      </p:sp>
      <p:cxnSp>
        <p:nvCxnSpPr>
          <p:cNvPr id="52" name="Connecteur droit avec flèche 51"/>
          <p:cNvCxnSpPr/>
          <p:nvPr/>
        </p:nvCxnSpPr>
        <p:spPr>
          <a:xfrm rot="16200000" flipV="1">
            <a:off x="4071934" y="5643578"/>
            <a:ext cx="785818" cy="500066"/>
          </a:xfrm>
          <a:prstGeom prst="straightConnector1">
            <a:avLst/>
          </a:prstGeom>
          <a:ln>
            <a:solidFill>
              <a:schemeClr val="bg1">
                <a:lumMod val="9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dirty="0" smtClean="0">
                <a:solidFill>
                  <a:srgbClr val="FFFF00"/>
                </a:solidFill>
              </a:rPr>
              <a:t>3- Spectroscopie infrarouge</a:t>
            </a:r>
          </a:p>
        </p:txBody>
      </p:sp>
      <p:sp>
        <p:nvSpPr>
          <p:cNvPr id="3" name="Espace réservé du contenu 2"/>
          <p:cNvSpPr>
            <a:spLocks noGrp="1"/>
          </p:cNvSpPr>
          <p:nvPr>
            <p:ph idx="1"/>
          </p:nvPr>
        </p:nvSpPr>
        <p:spPr/>
        <p:txBody>
          <a:bodyPr>
            <a:normAutofit fontScale="77500" lnSpcReduction="20000"/>
          </a:bodyPr>
          <a:lstStyle/>
          <a:p>
            <a:pPr algn="just"/>
            <a:r>
              <a:rPr lang="fr-FR" b="1" dirty="0" smtClean="0">
                <a:solidFill>
                  <a:srgbClr val="FFC000"/>
                </a:solidFill>
              </a:rPr>
              <a:t>3.1.-Généralités</a:t>
            </a:r>
            <a:endParaRPr lang="fr-FR" dirty="0" smtClean="0">
              <a:solidFill>
                <a:srgbClr val="FFC000"/>
              </a:solidFill>
            </a:endParaRPr>
          </a:p>
          <a:p>
            <a:pPr algn="just">
              <a:buNone/>
            </a:pPr>
            <a:r>
              <a:rPr lang="fr-FR" dirty="0" smtClean="0"/>
              <a:t>     </a:t>
            </a:r>
            <a:r>
              <a:rPr lang="fr-FR" dirty="0" smtClean="0">
                <a:solidFill>
                  <a:schemeClr val="bg1"/>
                </a:solidFill>
              </a:rPr>
              <a:t>La spectroscopie infrarouge fournit de bons renseignements sur les fonctions de la molécule et sur la présence éventuelle de doubles ou triples liaisons, l’absorption d’une radiation infrarouge ( ou absorption d’énergie : E=h/λ), à l’intérieure d’une molécule, provoque des vibrations d’élongation de ses liaisons ou de déformation de ses angles de liaison, selon les liaisons concernées (C=O, O-H, C-H, C=C….), </a:t>
            </a:r>
            <a:r>
              <a:rPr lang="fr-FR" u="sng" dirty="0" smtClean="0">
                <a:solidFill>
                  <a:schemeClr val="bg1"/>
                </a:solidFill>
              </a:rPr>
              <a:t>les vibrations apparaissent à des longueurs d’onde différentes</a:t>
            </a:r>
            <a:r>
              <a:rPr lang="fr-FR" dirty="0" smtClean="0">
                <a:solidFill>
                  <a:schemeClr val="bg1"/>
                </a:solidFill>
              </a:rPr>
              <a:t> et affichent des bandes d’absorption de forme et d’intensité différentes. </a:t>
            </a:r>
            <a:r>
              <a:rPr lang="fr-FR" u="sng" dirty="0" smtClean="0">
                <a:solidFill>
                  <a:schemeClr val="bg1"/>
                </a:solidFill>
              </a:rPr>
              <a:t>Une seule fonction peut parfois donner plusieurs signaux </a:t>
            </a:r>
            <a:r>
              <a:rPr lang="fr-FR" dirty="0" smtClean="0">
                <a:solidFill>
                  <a:schemeClr val="bg1"/>
                </a:solidFill>
              </a:rPr>
              <a:t>(cas de la fonction acide qui a deux bandes, une pour –OH et une autre pour C=O)</a:t>
            </a:r>
          </a:p>
          <a:p>
            <a:endParaRPr lang="fr-F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357166"/>
            <a:ext cx="8229600" cy="857256"/>
          </a:xfrm>
        </p:spPr>
        <p:txBody>
          <a:bodyPr>
            <a:normAutofit fontScale="90000"/>
          </a:bodyPr>
          <a:lstStyle/>
          <a:p>
            <a:r>
              <a:rPr lang="fr-FR" sz="3600" b="1" dirty="0" smtClean="0">
                <a:solidFill>
                  <a:srgbClr val="FFC000"/>
                </a:solidFill>
              </a:rPr>
              <a:t/>
            </a:r>
            <a:br>
              <a:rPr lang="fr-FR" sz="3600" b="1" dirty="0" smtClean="0">
                <a:solidFill>
                  <a:srgbClr val="FFC000"/>
                </a:solidFill>
              </a:rPr>
            </a:br>
            <a:r>
              <a:rPr lang="fr-FR" sz="3600" b="1" dirty="0" smtClean="0">
                <a:solidFill>
                  <a:srgbClr val="FFC000"/>
                </a:solidFill>
              </a:rPr>
              <a:t>3.2.-Vibration d’élongation et de déformation</a:t>
            </a:r>
            <a:r>
              <a:rPr lang="fr-FR" b="1" dirty="0" smtClean="0"/>
              <a:t> </a:t>
            </a:r>
            <a:r>
              <a:rPr lang="fr-FR" dirty="0" smtClean="0"/>
              <a:t/>
            </a:r>
            <a:br>
              <a:rPr lang="fr-FR" dirty="0" smtClean="0"/>
            </a:br>
            <a:endParaRPr lang="fr-FR" dirty="0"/>
          </a:p>
        </p:txBody>
      </p:sp>
      <p:sp>
        <p:nvSpPr>
          <p:cNvPr id="3" name="Espace réservé du contenu 2"/>
          <p:cNvSpPr>
            <a:spLocks noGrp="1"/>
          </p:cNvSpPr>
          <p:nvPr>
            <p:ph idx="1"/>
          </p:nvPr>
        </p:nvSpPr>
        <p:spPr/>
        <p:txBody>
          <a:bodyPr>
            <a:normAutofit fontScale="77500" lnSpcReduction="20000"/>
          </a:bodyPr>
          <a:lstStyle/>
          <a:p>
            <a:pPr>
              <a:buNone/>
            </a:pPr>
            <a:r>
              <a:rPr lang="fr-FR" dirty="0" smtClean="0"/>
              <a:t>     </a:t>
            </a:r>
            <a:r>
              <a:rPr lang="fr-FR" dirty="0" smtClean="0">
                <a:solidFill>
                  <a:schemeClr val="bg1"/>
                </a:solidFill>
              </a:rPr>
              <a:t>Les bandes d’absorption dans le domaine de l’infrarouge sont en rapport avec deux types de vibrations :</a:t>
            </a:r>
          </a:p>
          <a:p>
            <a:pPr>
              <a:buNone/>
            </a:pPr>
            <a:r>
              <a:rPr lang="fr-FR" b="1" dirty="0" smtClean="0">
                <a:solidFill>
                  <a:schemeClr val="bg1"/>
                </a:solidFill>
              </a:rPr>
              <a:t>a)-</a:t>
            </a:r>
            <a:r>
              <a:rPr lang="fr-FR" u="sng" dirty="0" smtClean="0">
                <a:solidFill>
                  <a:schemeClr val="bg1"/>
                </a:solidFill>
              </a:rPr>
              <a:t>Vibration d’élongation ou de valence </a:t>
            </a:r>
            <a:r>
              <a:rPr lang="fr-FR" dirty="0" smtClean="0">
                <a:solidFill>
                  <a:schemeClr val="bg1"/>
                </a:solidFill>
              </a:rPr>
              <a:t>(aux environs de 3000cm</a:t>
            </a:r>
            <a:r>
              <a:rPr lang="fr-FR" sz="2300" dirty="0" smtClean="0">
                <a:solidFill>
                  <a:schemeClr val="bg1"/>
                </a:solidFill>
              </a:rPr>
              <a:t>-1</a:t>
            </a:r>
            <a:r>
              <a:rPr lang="fr-FR" dirty="0" smtClean="0">
                <a:solidFill>
                  <a:schemeClr val="bg1"/>
                </a:solidFill>
              </a:rPr>
              <a:t>), résulte des mouvements d’oscillations de deux atomes liés, dans l’axe de leur liaison, produisant une variation périodique de leur distance.</a:t>
            </a:r>
          </a:p>
          <a:p>
            <a:pPr>
              <a:buNone/>
            </a:pPr>
            <a:r>
              <a:rPr lang="fr-FR" dirty="0" smtClean="0">
                <a:solidFill>
                  <a:schemeClr val="bg1"/>
                </a:solidFill>
              </a:rPr>
              <a:t>Ces mouvements peuvent être soit symétrique ( les deux atomes se déplacent ensemble vers l’extérieur ou l’intérieur de la molécule.</a:t>
            </a:r>
          </a:p>
          <a:p>
            <a:pPr>
              <a:buNone/>
            </a:pPr>
            <a:endParaRPr lang="fr-FR" dirty="0" smtClean="0">
              <a:solidFill>
                <a:schemeClr val="bg1"/>
              </a:solidFill>
            </a:endParaRPr>
          </a:p>
          <a:p>
            <a:pPr>
              <a:buNone/>
            </a:pPr>
            <a:r>
              <a:rPr lang="fr-FR" dirty="0" smtClean="0">
                <a:solidFill>
                  <a:schemeClr val="bg1"/>
                </a:solidFill>
              </a:rPr>
              <a:t> </a:t>
            </a:r>
          </a:p>
          <a:p>
            <a:pPr>
              <a:buNone/>
            </a:pPr>
            <a:r>
              <a:rPr lang="fr-FR" dirty="0" smtClean="0">
                <a:solidFill>
                  <a:schemeClr val="bg1"/>
                </a:solidFill>
              </a:rPr>
              <a:t> </a:t>
            </a:r>
          </a:p>
          <a:p>
            <a:pPr>
              <a:buNone/>
            </a:pPr>
            <a:endParaRPr lang="fr-FR" dirty="0" smtClean="0"/>
          </a:p>
          <a:p>
            <a:pPr>
              <a:buNone/>
            </a:pPr>
            <a:endParaRPr lang="fr-FR" dirty="0" smtClean="0"/>
          </a:p>
          <a:p>
            <a:pPr>
              <a:buNone/>
            </a:pPr>
            <a:endParaRPr lang="fr-FR" dirty="0" smtClean="0"/>
          </a:p>
          <a:p>
            <a:endParaRPr lang="fr-FR" dirty="0"/>
          </a:p>
        </p:txBody>
      </p:sp>
      <p:grpSp>
        <p:nvGrpSpPr>
          <p:cNvPr id="27" name="Groupe 26"/>
          <p:cNvGrpSpPr/>
          <p:nvPr/>
        </p:nvGrpSpPr>
        <p:grpSpPr>
          <a:xfrm>
            <a:off x="2285984" y="4786322"/>
            <a:ext cx="1643074" cy="1214446"/>
            <a:chOff x="785786" y="4643446"/>
            <a:chExt cx="1643074" cy="1214446"/>
          </a:xfrm>
        </p:grpSpPr>
        <p:cxnSp>
          <p:nvCxnSpPr>
            <p:cNvPr id="5" name="Connecteur droit 4"/>
            <p:cNvCxnSpPr/>
            <p:nvPr/>
          </p:nvCxnSpPr>
          <p:spPr>
            <a:xfrm rot="5400000" flipH="1" flipV="1">
              <a:off x="1000100" y="4786322"/>
              <a:ext cx="107157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rot="16200000" flipV="1">
              <a:off x="1071538" y="4857760"/>
              <a:ext cx="1000132" cy="857256"/>
            </a:xfrm>
            <a:prstGeom prst="line">
              <a:avLst/>
            </a:prstGeom>
          </p:spPr>
          <p:style>
            <a:lnRef idx="1">
              <a:schemeClr val="accent1"/>
            </a:lnRef>
            <a:fillRef idx="0">
              <a:schemeClr val="accent1"/>
            </a:fillRef>
            <a:effectRef idx="0">
              <a:schemeClr val="accent1"/>
            </a:effectRef>
            <a:fontRef idx="minor">
              <a:schemeClr val="tx1"/>
            </a:fontRef>
          </p:style>
        </p:cxnSp>
        <p:sp>
          <p:nvSpPr>
            <p:cNvPr id="8" name="Ellipse 7"/>
            <p:cNvSpPr/>
            <p:nvPr/>
          </p:nvSpPr>
          <p:spPr>
            <a:xfrm>
              <a:off x="1428728" y="5143512"/>
              <a:ext cx="214314"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llipse 8"/>
            <p:cNvSpPr/>
            <p:nvPr/>
          </p:nvSpPr>
          <p:spPr>
            <a:xfrm>
              <a:off x="2000232" y="4643446"/>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p:cNvSpPr/>
            <p:nvPr/>
          </p:nvSpPr>
          <p:spPr>
            <a:xfrm>
              <a:off x="1071538" y="4643446"/>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3" name="Connecteur droit avec flèche 12"/>
            <p:cNvCxnSpPr/>
            <p:nvPr/>
          </p:nvCxnSpPr>
          <p:spPr>
            <a:xfrm flipV="1">
              <a:off x="1928794" y="4857760"/>
              <a:ext cx="500066"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p:nvPr/>
          </p:nvCxnSpPr>
          <p:spPr>
            <a:xfrm rot="16200000" flipV="1">
              <a:off x="785786" y="4857760"/>
              <a:ext cx="428628"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26" name="Groupe 25"/>
          <p:cNvGrpSpPr/>
          <p:nvPr/>
        </p:nvGrpSpPr>
        <p:grpSpPr>
          <a:xfrm>
            <a:off x="5214942" y="4786322"/>
            <a:ext cx="1509722" cy="1214446"/>
            <a:chOff x="5000628" y="4714884"/>
            <a:chExt cx="1509722" cy="1214446"/>
          </a:xfrm>
        </p:grpSpPr>
        <p:sp>
          <p:nvSpPr>
            <p:cNvPr id="17" name="Ellipse 16"/>
            <p:cNvSpPr/>
            <p:nvPr/>
          </p:nvSpPr>
          <p:spPr>
            <a:xfrm>
              <a:off x="5572132" y="5214950"/>
              <a:ext cx="214314"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p:cNvSpPr/>
            <p:nvPr/>
          </p:nvSpPr>
          <p:spPr>
            <a:xfrm>
              <a:off x="5143504" y="4714884"/>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6143636" y="4714884"/>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0" name="Connecteur droit 19"/>
            <p:cNvCxnSpPr/>
            <p:nvPr/>
          </p:nvCxnSpPr>
          <p:spPr>
            <a:xfrm rot="5400000" flipH="1" flipV="1">
              <a:off x="5072066" y="4857760"/>
              <a:ext cx="107157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rot="16200000" flipV="1">
              <a:off x="5214942" y="5000636"/>
              <a:ext cx="1000132" cy="857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rot="10800000" flipV="1">
              <a:off x="6000760" y="5072074"/>
              <a:ext cx="509590" cy="419104"/>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rot="16200000" flipH="1">
              <a:off x="4933952" y="5067312"/>
              <a:ext cx="490542" cy="357190"/>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6"/>
            <a:ext cx="8229600" cy="5768997"/>
          </a:xfrm>
        </p:spPr>
        <p:txBody>
          <a:bodyPr>
            <a:normAutofit/>
          </a:bodyPr>
          <a:lstStyle/>
          <a:p>
            <a:pPr>
              <a:buNone/>
            </a:pPr>
            <a:r>
              <a:rPr lang="fr-FR" sz="2200" dirty="0" smtClean="0">
                <a:solidFill>
                  <a:schemeClr val="bg1"/>
                </a:solidFill>
              </a:rPr>
              <a:t>Ou asymétrique :- quand un des atomes se déplace vers le centre, et l’autre vers l’extérieur et vice versa.</a:t>
            </a:r>
          </a:p>
          <a:p>
            <a:pPr>
              <a:buNone/>
            </a:pPr>
            <a:endParaRPr lang="fr-FR" dirty="0" smtClean="0">
              <a:solidFill>
                <a:srgbClr val="FF0000"/>
              </a:solidFill>
            </a:endParaRPr>
          </a:p>
          <a:p>
            <a:pPr>
              <a:buNone/>
            </a:pPr>
            <a:endParaRPr lang="fr-FR" dirty="0" smtClean="0">
              <a:solidFill>
                <a:srgbClr val="FF0000"/>
              </a:solidFill>
            </a:endParaRPr>
          </a:p>
          <a:p>
            <a:pPr>
              <a:buNone/>
            </a:pPr>
            <a:r>
              <a:rPr lang="fr-FR" sz="2000" b="1" u="sng" dirty="0" smtClean="0">
                <a:solidFill>
                  <a:schemeClr val="bg1"/>
                </a:solidFill>
              </a:rPr>
              <a:t>b)-</a:t>
            </a:r>
            <a:r>
              <a:rPr lang="fr-FR" sz="2000" u="sng" dirty="0" smtClean="0">
                <a:solidFill>
                  <a:schemeClr val="bg1"/>
                </a:solidFill>
              </a:rPr>
              <a:t> Vibration de déformation angulaire</a:t>
            </a:r>
            <a:r>
              <a:rPr lang="fr-FR" sz="2000" dirty="0" smtClean="0">
                <a:solidFill>
                  <a:schemeClr val="bg1"/>
                </a:solidFill>
              </a:rPr>
              <a:t>: due à quatre types de mouvements différents. C’est une oscillation entre deux atomes liés à un troisième produisant une variation périodique de l’angle des deux liaisons.</a:t>
            </a:r>
          </a:p>
          <a:p>
            <a:pPr>
              <a:buNone/>
            </a:pPr>
            <a:r>
              <a:rPr lang="fr-FR" sz="2000" dirty="0" smtClean="0">
                <a:solidFill>
                  <a:schemeClr val="bg1"/>
                </a:solidFill>
              </a:rPr>
              <a:t>Cette vibration de déformation peut être soit symétrique dans le plan et hors  du plan.</a:t>
            </a:r>
          </a:p>
          <a:p>
            <a:pPr>
              <a:buNone/>
            </a:pPr>
            <a:r>
              <a:rPr lang="fr-FR" sz="2400" dirty="0" smtClean="0">
                <a:solidFill>
                  <a:schemeClr val="bg1"/>
                </a:solidFill>
              </a:rPr>
              <a:t> </a:t>
            </a:r>
          </a:p>
          <a:p>
            <a:pPr>
              <a:buNone/>
            </a:pPr>
            <a:r>
              <a:rPr lang="fr-FR" sz="2400" dirty="0" smtClean="0">
                <a:solidFill>
                  <a:schemeClr val="bg1"/>
                </a:solidFill>
              </a:rPr>
              <a:t> </a:t>
            </a:r>
          </a:p>
          <a:p>
            <a:pPr>
              <a:buNone/>
            </a:pPr>
            <a:endParaRPr lang="fr-FR" dirty="0" smtClean="0">
              <a:solidFill>
                <a:schemeClr val="bg1"/>
              </a:solidFill>
            </a:endParaRPr>
          </a:p>
          <a:p>
            <a:pPr>
              <a:buNone/>
            </a:pPr>
            <a:r>
              <a:rPr lang="fr-FR" sz="2000" dirty="0" smtClean="0">
                <a:solidFill>
                  <a:srgbClr val="FFC000"/>
                </a:solidFill>
              </a:rPr>
              <a:t>Cisaillement  (dans le plan)                       Torsion (hors du plan)</a:t>
            </a:r>
          </a:p>
          <a:p>
            <a:pPr>
              <a:buNone/>
            </a:pPr>
            <a:endParaRPr lang="fr-FR" dirty="0" smtClean="0">
              <a:solidFill>
                <a:schemeClr val="bg1"/>
              </a:solidFill>
            </a:endParaRPr>
          </a:p>
          <a:p>
            <a:pPr>
              <a:buNone/>
            </a:pPr>
            <a:endParaRPr lang="fr-FR" dirty="0"/>
          </a:p>
        </p:txBody>
      </p:sp>
      <p:grpSp>
        <p:nvGrpSpPr>
          <p:cNvPr id="25" name="Groupe 24"/>
          <p:cNvGrpSpPr/>
          <p:nvPr/>
        </p:nvGrpSpPr>
        <p:grpSpPr>
          <a:xfrm>
            <a:off x="1928794" y="1142984"/>
            <a:ext cx="4572032" cy="1000132"/>
            <a:chOff x="1928794" y="1142984"/>
            <a:chExt cx="4572032" cy="1357322"/>
          </a:xfrm>
        </p:grpSpPr>
        <p:grpSp>
          <p:nvGrpSpPr>
            <p:cNvPr id="24" name="Groupe 23"/>
            <p:cNvGrpSpPr/>
            <p:nvPr/>
          </p:nvGrpSpPr>
          <p:grpSpPr>
            <a:xfrm>
              <a:off x="1928794" y="1142984"/>
              <a:ext cx="1571636" cy="1214446"/>
              <a:chOff x="1928794" y="1142984"/>
              <a:chExt cx="1571636" cy="1214446"/>
            </a:xfrm>
          </p:grpSpPr>
          <p:cxnSp>
            <p:nvCxnSpPr>
              <p:cNvPr id="5" name="Connecteur droit 4"/>
              <p:cNvCxnSpPr/>
              <p:nvPr/>
            </p:nvCxnSpPr>
            <p:spPr>
              <a:xfrm rot="5400000" flipH="1" flipV="1">
                <a:off x="2143108" y="1571612"/>
                <a:ext cx="785818" cy="785818"/>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Connecteur droit 5"/>
              <p:cNvCxnSpPr/>
              <p:nvPr/>
            </p:nvCxnSpPr>
            <p:spPr>
              <a:xfrm rot="16200000" flipV="1">
                <a:off x="2214546" y="1357298"/>
                <a:ext cx="1000132" cy="857256"/>
              </a:xfrm>
              <a:prstGeom prst="line">
                <a:avLst/>
              </a:prstGeom>
            </p:spPr>
            <p:style>
              <a:lnRef idx="1">
                <a:schemeClr val="accent1"/>
              </a:lnRef>
              <a:fillRef idx="0">
                <a:schemeClr val="accent1"/>
              </a:fillRef>
              <a:effectRef idx="0">
                <a:schemeClr val="accent1"/>
              </a:effectRef>
              <a:fontRef idx="minor">
                <a:schemeClr val="tx1"/>
              </a:fontRef>
            </p:style>
          </p:cxnSp>
          <p:sp>
            <p:nvSpPr>
              <p:cNvPr id="7" name="Ellipse 6"/>
              <p:cNvSpPr/>
              <p:nvPr/>
            </p:nvSpPr>
            <p:spPr>
              <a:xfrm>
                <a:off x="2571736" y="1643050"/>
                <a:ext cx="214314"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p:cNvSpPr/>
              <p:nvPr/>
            </p:nvSpPr>
            <p:spPr>
              <a:xfrm>
                <a:off x="2928926" y="1357298"/>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llipse 8"/>
              <p:cNvSpPr/>
              <p:nvPr/>
            </p:nvSpPr>
            <p:spPr>
              <a:xfrm>
                <a:off x="2214546" y="1142984"/>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0" name="Connecteur droit avec flèche 9"/>
              <p:cNvCxnSpPr/>
              <p:nvPr/>
            </p:nvCxnSpPr>
            <p:spPr>
              <a:xfrm rot="10800000" flipV="1">
                <a:off x="3000364" y="1428736"/>
                <a:ext cx="500066"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rot="16200000" flipV="1">
                <a:off x="1928794" y="1357298"/>
                <a:ext cx="428628"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grpSp>
        <p:cxnSp>
          <p:nvCxnSpPr>
            <p:cNvPr id="13" name="Connecteur droit 12"/>
            <p:cNvCxnSpPr/>
            <p:nvPr/>
          </p:nvCxnSpPr>
          <p:spPr>
            <a:xfrm rot="5400000" flipH="1" flipV="1">
              <a:off x="5072066" y="1428736"/>
              <a:ext cx="1071570"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rot="16200000" flipV="1">
              <a:off x="5393537" y="1750207"/>
              <a:ext cx="714380" cy="642942"/>
            </a:xfrm>
            <a:prstGeom prst="line">
              <a:avLst/>
            </a:prstGeom>
          </p:spPr>
          <p:style>
            <a:lnRef idx="1">
              <a:schemeClr val="accent1"/>
            </a:lnRef>
            <a:fillRef idx="0">
              <a:schemeClr val="accent1"/>
            </a:fillRef>
            <a:effectRef idx="0">
              <a:schemeClr val="accent1"/>
            </a:effectRef>
            <a:fontRef idx="minor">
              <a:schemeClr val="tx1"/>
            </a:fontRef>
          </p:style>
        </p:cxnSp>
        <p:sp>
          <p:nvSpPr>
            <p:cNvPr id="15" name="Ellipse 14"/>
            <p:cNvSpPr/>
            <p:nvPr/>
          </p:nvSpPr>
          <p:spPr>
            <a:xfrm>
              <a:off x="5500694" y="1785926"/>
              <a:ext cx="214314"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p:cNvSpPr/>
            <p:nvPr/>
          </p:nvSpPr>
          <p:spPr>
            <a:xfrm>
              <a:off x="6072198" y="1285860"/>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llipse 16"/>
            <p:cNvSpPr/>
            <p:nvPr/>
          </p:nvSpPr>
          <p:spPr>
            <a:xfrm>
              <a:off x="5286380" y="1500174"/>
              <a:ext cx="142876" cy="214314"/>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8" name="Connecteur droit avec flèche 17"/>
            <p:cNvCxnSpPr/>
            <p:nvPr/>
          </p:nvCxnSpPr>
          <p:spPr>
            <a:xfrm flipV="1">
              <a:off x="6000760" y="1500174"/>
              <a:ext cx="500066"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rot="16200000" flipH="1">
              <a:off x="4786314" y="1571612"/>
              <a:ext cx="571504"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102" name="Groupe 101"/>
          <p:cNvGrpSpPr/>
          <p:nvPr/>
        </p:nvGrpSpPr>
        <p:grpSpPr>
          <a:xfrm>
            <a:off x="1785918" y="4643446"/>
            <a:ext cx="1428760" cy="1357322"/>
            <a:chOff x="1785918" y="3714752"/>
            <a:chExt cx="1428760" cy="1357322"/>
          </a:xfrm>
        </p:grpSpPr>
        <p:cxnSp>
          <p:nvCxnSpPr>
            <p:cNvPr id="45" name="Connecteur droit 44"/>
            <p:cNvCxnSpPr/>
            <p:nvPr/>
          </p:nvCxnSpPr>
          <p:spPr>
            <a:xfrm rot="5400000">
              <a:off x="1858150" y="4499776"/>
              <a:ext cx="1143008" cy="158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3" name="Connecteur droit avec flèche 52"/>
            <p:cNvCxnSpPr/>
            <p:nvPr/>
          </p:nvCxnSpPr>
          <p:spPr>
            <a:xfrm flipV="1">
              <a:off x="2000232" y="3714752"/>
              <a:ext cx="285752" cy="214314"/>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Connecteur droit 34"/>
            <p:cNvCxnSpPr/>
            <p:nvPr/>
          </p:nvCxnSpPr>
          <p:spPr>
            <a:xfrm flipV="1">
              <a:off x="1785918" y="4214819"/>
              <a:ext cx="1285884" cy="642941"/>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Connecteur droit 35"/>
            <p:cNvCxnSpPr/>
            <p:nvPr/>
          </p:nvCxnSpPr>
          <p:spPr>
            <a:xfrm rot="10800000">
              <a:off x="1857356" y="4143382"/>
              <a:ext cx="1071570" cy="714378"/>
            </a:xfrm>
            <a:prstGeom prst="line">
              <a:avLst/>
            </a:prstGeom>
          </p:spPr>
          <p:style>
            <a:lnRef idx="1">
              <a:schemeClr val="accent1"/>
            </a:lnRef>
            <a:fillRef idx="0">
              <a:schemeClr val="accent1"/>
            </a:fillRef>
            <a:effectRef idx="0">
              <a:schemeClr val="accent1"/>
            </a:effectRef>
            <a:fontRef idx="minor">
              <a:schemeClr val="tx1"/>
            </a:fontRef>
          </p:style>
        </p:cxnSp>
        <p:sp>
          <p:nvSpPr>
            <p:cNvPr id="37" name="Ellipse 36"/>
            <p:cNvSpPr/>
            <p:nvPr/>
          </p:nvSpPr>
          <p:spPr>
            <a:xfrm>
              <a:off x="2285984" y="4395292"/>
              <a:ext cx="285752" cy="2481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Ellipse 37"/>
            <p:cNvSpPr/>
            <p:nvPr/>
          </p:nvSpPr>
          <p:spPr>
            <a:xfrm>
              <a:off x="3071802" y="4071942"/>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9" name="Ellipse 38"/>
            <p:cNvSpPr/>
            <p:nvPr/>
          </p:nvSpPr>
          <p:spPr>
            <a:xfrm>
              <a:off x="1785918" y="4000504"/>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57" name="Connecteur droit avec flèche 56"/>
            <p:cNvCxnSpPr/>
            <p:nvPr/>
          </p:nvCxnSpPr>
          <p:spPr>
            <a:xfrm rot="10800000">
              <a:off x="2571736" y="3786190"/>
              <a:ext cx="366714" cy="152400"/>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sp>
          <p:nvSpPr>
            <p:cNvPr id="59" name="Rectangle 58"/>
            <p:cNvSpPr/>
            <p:nvPr/>
          </p:nvSpPr>
          <p:spPr>
            <a:xfrm>
              <a:off x="2357422" y="4143380"/>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sp>
          <p:nvSpPr>
            <p:cNvPr id="60" name="Rectangle 59"/>
            <p:cNvSpPr/>
            <p:nvPr/>
          </p:nvSpPr>
          <p:spPr>
            <a:xfrm>
              <a:off x="2000232" y="4143380"/>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grpSp>
      <p:grpSp>
        <p:nvGrpSpPr>
          <p:cNvPr id="103" name="Groupe 102"/>
          <p:cNvGrpSpPr/>
          <p:nvPr/>
        </p:nvGrpSpPr>
        <p:grpSpPr>
          <a:xfrm>
            <a:off x="4500562" y="4357694"/>
            <a:ext cx="1857388" cy="1428760"/>
            <a:chOff x="4357686" y="3714752"/>
            <a:chExt cx="1857388" cy="1428760"/>
          </a:xfrm>
        </p:grpSpPr>
        <p:cxnSp>
          <p:nvCxnSpPr>
            <p:cNvPr id="28" name="Connecteur droit 27"/>
            <p:cNvCxnSpPr/>
            <p:nvPr/>
          </p:nvCxnSpPr>
          <p:spPr>
            <a:xfrm rot="5400000" flipH="1" flipV="1">
              <a:off x="4899111" y="4113301"/>
              <a:ext cx="845976" cy="10715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Connecteur droit 28"/>
            <p:cNvCxnSpPr>
              <a:endCxn id="32" idx="1"/>
            </p:cNvCxnSpPr>
            <p:nvPr/>
          </p:nvCxnSpPr>
          <p:spPr>
            <a:xfrm rot="16200000" flipV="1">
              <a:off x="4873084" y="4102313"/>
              <a:ext cx="918955" cy="907770"/>
            </a:xfrm>
            <a:prstGeom prst="line">
              <a:avLst/>
            </a:prstGeom>
          </p:spPr>
          <p:style>
            <a:lnRef idx="1">
              <a:schemeClr val="accent1"/>
            </a:lnRef>
            <a:fillRef idx="0">
              <a:schemeClr val="accent1"/>
            </a:fillRef>
            <a:effectRef idx="0">
              <a:schemeClr val="accent1"/>
            </a:effectRef>
            <a:fontRef idx="minor">
              <a:schemeClr val="tx1"/>
            </a:fontRef>
          </p:style>
        </p:cxnSp>
        <p:sp>
          <p:nvSpPr>
            <p:cNvPr id="30" name="Ellipse 29"/>
            <p:cNvSpPr/>
            <p:nvPr/>
          </p:nvSpPr>
          <p:spPr>
            <a:xfrm>
              <a:off x="5214942" y="4508090"/>
              <a:ext cx="285752" cy="206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Ellipse 30"/>
            <p:cNvSpPr/>
            <p:nvPr/>
          </p:nvSpPr>
          <p:spPr>
            <a:xfrm>
              <a:off x="5786446" y="4113301"/>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2" name="Ellipse 31"/>
            <p:cNvSpPr/>
            <p:nvPr/>
          </p:nvSpPr>
          <p:spPr>
            <a:xfrm>
              <a:off x="4857752" y="4071942"/>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33" name="Connecteur droit avec flèche 32"/>
            <p:cNvCxnSpPr/>
            <p:nvPr/>
          </p:nvCxnSpPr>
          <p:spPr>
            <a:xfrm rot="16200000" flipH="1">
              <a:off x="5786446" y="3929066"/>
              <a:ext cx="571504" cy="142876"/>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rot="5400000" flipH="1" flipV="1">
              <a:off x="4321967" y="3750471"/>
              <a:ext cx="500066" cy="428628"/>
            </a:xfrm>
            <a:prstGeom prst="straightConnector1">
              <a:avLst/>
            </a:prstGeom>
            <a:ln w="571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5" name="Connecteur droit 64"/>
            <p:cNvCxnSpPr/>
            <p:nvPr/>
          </p:nvCxnSpPr>
          <p:spPr>
            <a:xfrm rot="5400000" flipH="1" flipV="1">
              <a:off x="4787108" y="4571214"/>
              <a:ext cx="1143008" cy="158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69" name="Connecteur droit 68"/>
            <p:cNvCxnSpPr/>
            <p:nvPr/>
          </p:nvCxnSpPr>
          <p:spPr>
            <a:xfrm rot="10800000">
              <a:off x="4572000" y="4572008"/>
              <a:ext cx="1643074" cy="71438"/>
            </a:xfrm>
            <a:prstGeom prst="line">
              <a:avLst/>
            </a:prstGeom>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4786314" y="4357694"/>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sp>
          <p:nvSpPr>
            <p:cNvPr id="100" name="Rectangle 99"/>
            <p:cNvSpPr/>
            <p:nvPr/>
          </p:nvSpPr>
          <p:spPr>
            <a:xfrm>
              <a:off x="5500694" y="4357694"/>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Parallélogramme 28"/>
          <p:cNvSpPr/>
          <p:nvPr/>
        </p:nvSpPr>
        <p:spPr>
          <a:xfrm>
            <a:off x="4786314" y="2928934"/>
            <a:ext cx="3714776" cy="1857388"/>
          </a:xfrm>
          <a:prstGeom prst="parallelogram">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Parallélogramme 27"/>
          <p:cNvSpPr/>
          <p:nvPr/>
        </p:nvSpPr>
        <p:spPr>
          <a:xfrm>
            <a:off x="571472" y="2786058"/>
            <a:ext cx="3714776" cy="2357454"/>
          </a:xfrm>
          <a:prstGeom prst="parallelogram">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contenu 2"/>
          <p:cNvSpPr>
            <a:spLocks noGrp="1"/>
          </p:cNvSpPr>
          <p:nvPr>
            <p:ph idx="1"/>
          </p:nvPr>
        </p:nvSpPr>
        <p:spPr/>
        <p:txBody>
          <a:bodyPr/>
          <a:lstStyle/>
          <a:p>
            <a:pPr>
              <a:buNone/>
            </a:pPr>
            <a:r>
              <a:rPr lang="fr-FR" sz="2400" dirty="0" smtClean="0">
                <a:solidFill>
                  <a:schemeClr val="bg1"/>
                </a:solidFill>
              </a:rPr>
              <a:t>Ou asymétrique dans le plan et hors du plan:</a:t>
            </a:r>
          </a:p>
          <a:p>
            <a:pPr>
              <a:buNone/>
            </a:pPr>
            <a:r>
              <a:rPr lang="fr-FR" dirty="0" smtClean="0"/>
              <a:t> </a:t>
            </a:r>
          </a:p>
          <a:p>
            <a:pPr>
              <a:buNone/>
            </a:pPr>
            <a:endParaRPr lang="fr-FR" dirty="0" smtClean="0"/>
          </a:p>
          <a:p>
            <a:pPr>
              <a:buNone/>
            </a:pPr>
            <a:endParaRPr lang="fr-FR" dirty="0" smtClean="0"/>
          </a:p>
          <a:p>
            <a:pPr>
              <a:buNone/>
            </a:pPr>
            <a:endParaRPr lang="fr-FR" dirty="0" smtClean="0"/>
          </a:p>
          <a:p>
            <a:pPr>
              <a:buNone/>
            </a:pPr>
            <a:endParaRPr lang="fr-FR" dirty="0" smtClean="0"/>
          </a:p>
          <a:p>
            <a:pPr>
              <a:buNone/>
            </a:pPr>
            <a:r>
              <a:rPr lang="fr-FR" sz="2000" dirty="0" smtClean="0"/>
              <a:t>     </a:t>
            </a:r>
          </a:p>
          <a:p>
            <a:pPr>
              <a:buNone/>
            </a:pPr>
            <a:r>
              <a:rPr lang="fr-FR" sz="2000" dirty="0" smtClean="0">
                <a:solidFill>
                  <a:srgbClr val="FFC000"/>
                </a:solidFill>
              </a:rPr>
              <a:t>              Rotation (dans le plan)                                Balancement (hors du plan)</a:t>
            </a:r>
          </a:p>
          <a:p>
            <a:endParaRPr lang="fr-FR" dirty="0"/>
          </a:p>
        </p:txBody>
      </p:sp>
      <p:grpSp>
        <p:nvGrpSpPr>
          <p:cNvPr id="36" name="Groupe 35"/>
          <p:cNvGrpSpPr/>
          <p:nvPr/>
        </p:nvGrpSpPr>
        <p:grpSpPr>
          <a:xfrm>
            <a:off x="1428728" y="3071810"/>
            <a:ext cx="2276492" cy="1214446"/>
            <a:chOff x="1428728" y="3071810"/>
            <a:chExt cx="2276492" cy="1214446"/>
          </a:xfrm>
        </p:grpSpPr>
        <p:cxnSp>
          <p:nvCxnSpPr>
            <p:cNvPr id="6" name="Connecteur droit avec flèche 5"/>
            <p:cNvCxnSpPr/>
            <p:nvPr/>
          </p:nvCxnSpPr>
          <p:spPr>
            <a:xfrm flipV="1">
              <a:off x="1428728" y="3071810"/>
              <a:ext cx="571504" cy="500066"/>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V="1">
              <a:off x="1785918" y="3643315"/>
              <a:ext cx="1285884" cy="642941"/>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rot="10800000">
              <a:off x="1857356" y="3571878"/>
              <a:ext cx="1071570" cy="714378"/>
            </a:xfrm>
            <a:prstGeom prst="line">
              <a:avLst/>
            </a:prstGeom>
          </p:spPr>
          <p:style>
            <a:lnRef idx="1">
              <a:schemeClr val="accent1"/>
            </a:lnRef>
            <a:fillRef idx="0">
              <a:schemeClr val="accent1"/>
            </a:fillRef>
            <a:effectRef idx="0">
              <a:schemeClr val="accent1"/>
            </a:effectRef>
            <a:fontRef idx="minor">
              <a:schemeClr val="tx1"/>
            </a:fontRef>
          </p:style>
        </p:cxnSp>
        <p:sp>
          <p:nvSpPr>
            <p:cNvPr id="9" name="Ellipse 8"/>
            <p:cNvSpPr/>
            <p:nvPr/>
          </p:nvSpPr>
          <p:spPr>
            <a:xfrm>
              <a:off x="2285984" y="3823788"/>
              <a:ext cx="285752" cy="2481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p:cNvSpPr/>
            <p:nvPr/>
          </p:nvSpPr>
          <p:spPr>
            <a:xfrm>
              <a:off x="3071802" y="3500438"/>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p:cNvSpPr/>
            <p:nvPr/>
          </p:nvSpPr>
          <p:spPr>
            <a:xfrm>
              <a:off x="1785918" y="3429000"/>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2" name="Connecteur droit avec flèche 11"/>
            <p:cNvCxnSpPr/>
            <p:nvPr/>
          </p:nvCxnSpPr>
          <p:spPr>
            <a:xfrm rot="16200000" flipH="1">
              <a:off x="3071802" y="3214686"/>
              <a:ext cx="704856" cy="561980"/>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grpSp>
      <p:grpSp>
        <p:nvGrpSpPr>
          <p:cNvPr id="33" name="Groupe 32"/>
          <p:cNvGrpSpPr/>
          <p:nvPr/>
        </p:nvGrpSpPr>
        <p:grpSpPr>
          <a:xfrm>
            <a:off x="5572132" y="3000372"/>
            <a:ext cx="1428760" cy="1785950"/>
            <a:chOff x="5572132" y="3000372"/>
            <a:chExt cx="1428760" cy="1785950"/>
          </a:xfrm>
        </p:grpSpPr>
        <p:cxnSp>
          <p:nvCxnSpPr>
            <p:cNvPr id="16" name="Connecteur droit 15"/>
            <p:cNvCxnSpPr/>
            <p:nvPr/>
          </p:nvCxnSpPr>
          <p:spPr>
            <a:xfrm rot="5400000">
              <a:off x="5644364" y="4214024"/>
              <a:ext cx="1143008" cy="158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rot="5400000" flipH="1" flipV="1">
              <a:off x="5322893" y="3321049"/>
              <a:ext cx="642942" cy="1588"/>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flipV="1">
              <a:off x="5572132" y="3929067"/>
              <a:ext cx="1285884" cy="64294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rot="10800000">
              <a:off x="5643570" y="3857630"/>
              <a:ext cx="1071570" cy="714378"/>
            </a:xfrm>
            <a:prstGeom prst="line">
              <a:avLst/>
            </a:prstGeom>
          </p:spPr>
          <p:style>
            <a:lnRef idx="1">
              <a:schemeClr val="accent1"/>
            </a:lnRef>
            <a:fillRef idx="0">
              <a:schemeClr val="accent1"/>
            </a:fillRef>
            <a:effectRef idx="0">
              <a:schemeClr val="accent1"/>
            </a:effectRef>
            <a:fontRef idx="minor">
              <a:schemeClr val="tx1"/>
            </a:fontRef>
          </p:style>
        </p:cxnSp>
        <p:sp>
          <p:nvSpPr>
            <p:cNvPr id="20" name="Ellipse 19"/>
            <p:cNvSpPr/>
            <p:nvPr/>
          </p:nvSpPr>
          <p:spPr>
            <a:xfrm>
              <a:off x="6072198" y="4109540"/>
              <a:ext cx="285752" cy="2481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p:nvPr/>
          </p:nvSpPr>
          <p:spPr>
            <a:xfrm>
              <a:off x="6858016" y="3786190"/>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Ellipse 21"/>
            <p:cNvSpPr/>
            <p:nvPr/>
          </p:nvSpPr>
          <p:spPr>
            <a:xfrm>
              <a:off x="5572132" y="3714752"/>
              <a:ext cx="142876" cy="169195"/>
            </a:xfrm>
            <a:prstGeom prst="ellips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3" name="Connecteur droit avec flèche 22"/>
            <p:cNvCxnSpPr/>
            <p:nvPr/>
          </p:nvCxnSpPr>
          <p:spPr>
            <a:xfrm rot="5400000" flipH="1" flipV="1">
              <a:off x="6573058" y="3357562"/>
              <a:ext cx="713586" cy="794"/>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6143636" y="3857628"/>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sp>
          <p:nvSpPr>
            <p:cNvPr id="25" name="Rectangle 24"/>
            <p:cNvSpPr/>
            <p:nvPr/>
          </p:nvSpPr>
          <p:spPr>
            <a:xfrm>
              <a:off x="5786446" y="3857628"/>
              <a:ext cx="571504"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solidFill>
                    <a:schemeClr val="bg1"/>
                  </a:solidFill>
                </a:rPr>
                <a:t>α</a:t>
              </a:r>
              <a:endParaRPr lang="fr-FR" dirty="0" smtClean="0">
                <a:solidFill>
                  <a:schemeClr val="bg1"/>
                </a:solidFill>
              </a:endParaRPr>
            </a:p>
            <a:p>
              <a:pPr algn="ctr"/>
              <a:endParaRPr lang="fr-FR" dirty="0"/>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b="1" dirty="0" smtClean="0">
                <a:solidFill>
                  <a:srgbClr val="FFFF00"/>
                </a:solidFill>
              </a:rPr>
              <a:t>3.3.-Spectre infrarouge</a:t>
            </a:r>
            <a:endParaRPr lang="fr-FR" sz="3600" dirty="0">
              <a:solidFill>
                <a:srgbClr val="FFFF00"/>
              </a:solidFill>
            </a:endParaRPr>
          </a:p>
        </p:txBody>
      </p:sp>
      <p:sp>
        <p:nvSpPr>
          <p:cNvPr id="3" name="Espace réservé du contenu 2"/>
          <p:cNvSpPr>
            <a:spLocks noGrp="1"/>
          </p:cNvSpPr>
          <p:nvPr>
            <p:ph idx="1"/>
          </p:nvPr>
        </p:nvSpPr>
        <p:spPr>
          <a:xfrm>
            <a:off x="457200" y="1214422"/>
            <a:ext cx="8229600" cy="4911741"/>
          </a:xfrm>
        </p:spPr>
        <p:txBody>
          <a:bodyPr>
            <a:normAutofit/>
          </a:bodyPr>
          <a:lstStyle/>
          <a:p>
            <a:pPr>
              <a:buNone/>
            </a:pPr>
            <a:r>
              <a:rPr lang="fr-FR" sz="2000" dirty="0" smtClean="0">
                <a:solidFill>
                  <a:schemeClr val="bg1"/>
                </a:solidFill>
              </a:rPr>
              <a:t>Sur un spectre IR on porte en abscisse le nombre d’onde σ= 1/ λ (exprimé en cm</a:t>
            </a:r>
            <a:r>
              <a:rPr lang="fr-FR" sz="2000" baseline="30000" dirty="0" smtClean="0">
                <a:solidFill>
                  <a:schemeClr val="bg1"/>
                </a:solidFill>
              </a:rPr>
              <a:t>-1</a:t>
            </a:r>
            <a:r>
              <a:rPr lang="fr-FR" sz="2000" dirty="0" smtClean="0">
                <a:solidFill>
                  <a:schemeClr val="bg1"/>
                </a:solidFill>
              </a:rPr>
              <a:t>) et en ordonnée la transmittance T=I</a:t>
            </a:r>
            <a:r>
              <a:rPr lang="fr-FR" sz="2000" baseline="-25000" dirty="0" smtClean="0">
                <a:solidFill>
                  <a:schemeClr val="bg1"/>
                </a:solidFill>
              </a:rPr>
              <a:t>s</a:t>
            </a:r>
            <a:r>
              <a:rPr lang="fr-FR" sz="2000" dirty="0" smtClean="0">
                <a:solidFill>
                  <a:schemeClr val="bg1"/>
                </a:solidFill>
              </a:rPr>
              <a:t>/ I</a:t>
            </a:r>
            <a:r>
              <a:rPr lang="fr-FR" sz="2000" baseline="-25000" dirty="0" smtClean="0">
                <a:solidFill>
                  <a:schemeClr val="bg1"/>
                </a:solidFill>
              </a:rPr>
              <a:t>°</a:t>
            </a:r>
            <a:r>
              <a:rPr lang="fr-FR" sz="2000" dirty="0" smtClean="0">
                <a:solidFill>
                  <a:schemeClr val="bg1"/>
                </a:solidFill>
              </a:rPr>
              <a:t> </a:t>
            </a:r>
          </a:p>
          <a:p>
            <a:pPr>
              <a:buNone/>
            </a:pPr>
            <a:r>
              <a:rPr lang="fr-FR" sz="2000" dirty="0" smtClean="0">
                <a:solidFill>
                  <a:schemeClr val="bg1"/>
                </a:solidFill>
              </a:rPr>
              <a:t>Lors de l’étude d’un spectre IR il faut distinguer :</a:t>
            </a:r>
          </a:p>
          <a:p>
            <a:pPr>
              <a:buNone/>
            </a:pPr>
            <a:r>
              <a:rPr lang="fr-FR" sz="2000" dirty="0" smtClean="0">
                <a:solidFill>
                  <a:schemeClr val="bg1"/>
                </a:solidFill>
              </a:rPr>
              <a:t>-</a:t>
            </a:r>
            <a:r>
              <a:rPr lang="fr-FR" sz="2000" u="sng" dirty="0" smtClean="0">
                <a:solidFill>
                  <a:schemeClr val="bg1"/>
                </a:solidFill>
              </a:rPr>
              <a:t>La zone d’empreinte digitale</a:t>
            </a:r>
            <a:r>
              <a:rPr lang="fr-FR" sz="2000" dirty="0" smtClean="0">
                <a:solidFill>
                  <a:schemeClr val="bg1"/>
                </a:solidFill>
              </a:rPr>
              <a:t>, correspondant à625cm</a:t>
            </a:r>
            <a:r>
              <a:rPr lang="fr-FR" sz="2000" baseline="30000" dirty="0" smtClean="0">
                <a:solidFill>
                  <a:schemeClr val="bg1"/>
                </a:solidFill>
              </a:rPr>
              <a:t>-1</a:t>
            </a:r>
            <a:r>
              <a:rPr lang="fr-FR" sz="2000" dirty="0" smtClean="0">
                <a:solidFill>
                  <a:schemeClr val="bg1"/>
                </a:solidFill>
              </a:rPr>
              <a:t> &lt;σ&lt;1500cm</a:t>
            </a:r>
            <a:r>
              <a:rPr lang="fr-FR" sz="2000" baseline="30000" dirty="0" smtClean="0">
                <a:solidFill>
                  <a:schemeClr val="bg1"/>
                </a:solidFill>
              </a:rPr>
              <a:t>-1</a:t>
            </a:r>
            <a:r>
              <a:rPr lang="fr-FR" sz="2000" dirty="0" smtClean="0">
                <a:solidFill>
                  <a:schemeClr val="bg1"/>
                </a:solidFill>
              </a:rPr>
              <a:t> : une région complexe et difficile à interpréter.</a:t>
            </a:r>
          </a:p>
          <a:p>
            <a:pPr>
              <a:buNone/>
            </a:pPr>
            <a:r>
              <a:rPr lang="fr-FR" sz="2000" dirty="0" smtClean="0">
                <a:solidFill>
                  <a:schemeClr val="bg1"/>
                </a:solidFill>
              </a:rPr>
              <a:t>-</a:t>
            </a:r>
            <a:r>
              <a:rPr lang="fr-FR" sz="2000" u="sng" dirty="0" smtClean="0">
                <a:solidFill>
                  <a:schemeClr val="bg1"/>
                </a:solidFill>
              </a:rPr>
              <a:t>La zone qui correspond à </a:t>
            </a:r>
            <a:r>
              <a:rPr lang="fr-FR" sz="2000" dirty="0" smtClean="0">
                <a:solidFill>
                  <a:schemeClr val="bg1"/>
                </a:solidFill>
              </a:rPr>
              <a:t>1500cm</a:t>
            </a:r>
            <a:r>
              <a:rPr lang="fr-FR" sz="2000" baseline="30000" dirty="0" smtClean="0">
                <a:solidFill>
                  <a:schemeClr val="bg1"/>
                </a:solidFill>
              </a:rPr>
              <a:t>-1</a:t>
            </a:r>
            <a:r>
              <a:rPr lang="fr-FR" sz="2000" dirty="0" smtClean="0">
                <a:solidFill>
                  <a:schemeClr val="bg1"/>
                </a:solidFill>
              </a:rPr>
              <a:t> &lt;σ </a:t>
            </a:r>
            <a:r>
              <a:rPr lang="fr-FR" sz="2000" baseline="30000" dirty="0" smtClean="0">
                <a:solidFill>
                  <a:schemeClr val="bg1"/>
                </a:solidFill>
              </a:rPr>
              <a:t>1</a:t>
            </a:r>
            <a:r>
              <a:rPr lang="fr-FR" sz="2000" dirty="0" smtClean="0">
                <a:solidFill>
                  <a:schemeClr val="bg1"/>
                </a:solidFill>
              </a:rPr>
              <a:t> ou apparaissent les bandes de vibration d’élongation et de déformation angulaire.</a:t>
            </a:r>
            <a:endParaRPr lang="fr-FR" sz="2000" dirty="0" smtClean="0">
              <a:solidFill>
                <a:srgbClr val="FF0000"/>
              </a:solidFill>
            </a:endParaRPr>
          </a:p>
          <a:p>
            <a:pPr>
              <a:buNone/>
            </a:pPr>
            <a:endParaRPr lang="fr-FR" dirty="0" smtClean="0">
              <a:solidFill>
                <a:schemeClr val="bg1"/>
              </a:solidFill>
            </a:endParaRPr>
          </a:p>
          <a:p>
            <a:endParaRPr lang="fr-F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solidFill>
                  <a:schemeClr val="bg1"/>
                </a:solidFill>
              </a:rPr>
              <a:t>   </a:t>
            </a:r>
            <a:r>
              <a:rPr lang="fr-FR" sz="2400" dirty="0" smtClean="0">
                <a:solidFill>
                  <a:schemeClr val="bg1"/>
                </a:solidFill>
              </a:rPr>
              <a:t>La relation entre le nombre d’onde  σ de la radiation absorbée et la constante de force </a:t>
            </a:r>
            <a:r>
              <a:rPr lang="el-GR" sz="2400" dirty="0" smtClean="0">
                <a:solidFill>
                  <a:schemeClr val="bg1"/>
                </a:solidFill>
                <a:latin typeface="Times New Roman"/>
                <a:cs typeface="Times New Roman"/>
              </a:rPr>
              <a:t>κ</a:t>
            </a:r>
            <a:r>
              <a:rPr lang="fr-FR" sz="2400" dirty="0" smtClean="0">
                <a:solidFill>
                  <a:schemeClr val="bg1"/>
                </a:solidFill>
              </a:rPr>
              <a:t> de la liaison, est donnée par la loi de </a:t>
            </a:r>
            <a:r>
              <a:rPr lang="fr-FR" sz="2400" dirty="0" err="1" smtClean="0">
                <a:solidFill>
                  <a:schemeClr val="bg1"/>
                </a:solidFill>
              </a:rPr>
              <a:t>hooke</a:t>
            </a:r>
            <a:r>
              <a:rPr lang="fr-FR" sz="2400" dirty="0" smtClean="0">
                <a:solidFill>
                  <a:schemeClr val="bg1"/>
                </a:solidFill>
              </a:rPr>
              <a:t> :</a:t>
            </a:r>
          </a:p>
          <a:p>
            <a:pPr>
              <a:buNone/>
            </a:pPr>
            <a:endParaRPr lang="fr-FR" dirty="0" smtClean="0">
              <a:solidFill>
                <a:schemeClr val="bg1"/>
              </a:solidFill>
            </a:endParaRPr>
          </a:p>
          <a:p>
            <a:pPr>
              <a:buNone/>
            </a:pPr>
            <a:r>
              <a:rPr lang="fr-FR" dirty="0" smtClean="0">
                <a:solidFill>
                  <a:schemeClr val="bg1"/>
                </a:solidFill>
                <a:latin typeface="Times New Roman"/>
                <a:cs typeface="Times New Roman"/>
              </a:rPr>
              <a:t>                   Ϭ=</a:t>
            </a:r>
          </a:p>
          <a:p>
            <a:pPr>
              <a:buNone/>
            </a:pPr>
            <a:r>
              <a:rPr lang="el-GR" sz="2400" dirty="0" smtClean="0">
                <a:solidFill>
                  <a:schemeClr val="bg1"/>
                </a:solidFill>
                <a:latin typeface="Times New Roman"/>
                <a:cs typeface="Times New Roman"/>
              </a:rPr>
              <a:t>κ</a:t>
            </a:r>
            <a:r>
              <a:rPr lang="fr-FR" sz="2400" dirty="0" smtClean="0">
                <a:solidFill>
                  <a:schemeClr val="bg1"/>
                </a:solidFill>
                <a:latin typeface="Times New Roman"/>
                <a:cs typeface="Times New Roman"/>
              </a:rPr>
              <a:t>: la constante de force de l’oscillateur en newton (N=</a:t>
            </a:r>
            <a:r>
              <a:rPr lang="fr-FR" sz="2400" dirty="0" err="1" smtClean="0">
                <a:solidFill>
                  <a:schemeClr val="bg1"/>
                </a:solidFill>
                <a:latin typeface="Times New Roman"/>
                <a:cs typeface="Times New Roman"/>
              </a:rPr>
              <a:t>Kg.m</a:t>
            </a:r>
            <a:r>
              <a:rPr lang="fr-FR" sz="2400" dirty="0" smtClean="0">
                <a:solidFill>
                  <a:schemeClr val="bg1"/>
                </a:solidFill>
                <a:latin typeface="Times New Roman"/>
                <a:cs typeface="Times New Roman"/>
              </a:rPr>
              <a:t>/S</a:t>
            </a:r>
            <a:r>
              <a:rPr lang="fr-FR" sz="1400" dirty="0" smtClean="0">
                <a:solidFill>
                  <a:schemeClr val="bg1"/>
                </a:solidFill>
                <a:latin typeface="Times New Roman"/>
                <a:cs typeface="Times New Roman"/>
              </a:rPr>
              <a:t>2</a:t>
            </a:r>
            <a:endParaRPr lang="fr-FR" sz="2400" dirty="0" smtClean="0">
              <a:solidFill>
                <a:schemeClr val="bg1"/>
              </a:solidFill>
              <a:latin typeface="Times New Roman"/>
              <a:cs typeface="Times New Roman"/>
            </a:endParaRPr>
          </a:p>
          <a:p>
            <a:pPr>
              <a:buNone/>
            </a:pPr>
            <a:r>
              <a:rPr lang="fr-FR" sz="2400" dirty="0" smtClean="0">
                <a:solidFill>
                  <a:schemeClr val="bg1"/>
                </a:solidFill>
                <a:latin typeface="Times New Roman"/>
                <a:cs typeface="Times New Roman"/>
              </a:rPr>
              <a:t>µ: est la masse réduite en Kg entre deux atomes m</a:t>
            </a:r>
            <a:r>
              <a:rPr lang="fr-FR" sz="1800" dirty="0" smtClean="0">
                <a:solidFill>
                  <a:schemeClr val="bg1"/>
                </a:solidFill>
                <a:latin typeface="Times New Roman"/>
                <a:cs typeface="Times New Roman"/>
              </a:rPr>
              <a:t>1</a:t>
            </a:r>
            <a:r>
              <a:rPr lang="fr-FR" sz="2400" dirty="0" smtClean="0">
                <a:solidFill>
                  <a:schemeClr val="bg1"/>
                </a:solidFill>
                <a:latin typeface="Times New Roman"/>
                <a:cs typeface="Times New Roman"/>
              </a:rPr>
              <a:t>.m</a:t>
            </a:r>
            <a:r>
              <a:rPr lang="fr-FR" sz="1800" dirty="0" smtClean="0">
                <a:solidFill>
                  <a:schemeClr val="bg1"/>
                </a:solidFill>
                <a:latin typeface="Times New Roman"/>
                <a:cs typeface="Times New Roman"/>
              </a:rPr>
              <a:t>2</a:t>
            </a:r>
            <a:r>
              <a:rPr lang="fr-FR" sz="2400" dirty="0" smtClean="0">
                <a:solidFill>
                  <a:schemeClr val="bg1"/>
                </a:solidFill>
                <a:latin typeface="Times New Roman"/>
                <a:cs typeface="Times New Roman"/>
              </a:rPr>
              <a:t>/m</a:t>
            </a:r>
            <a:r>
              <a:rPr lang="fr-FR" sz="1800" dirty="0" smtClean="0">
                <a:solidFill>
                  <a:schemeClr val="bg1"/>
                </a:solidFill>
                <a:latin typeface="Times New Roman"/>
                <a:cs typeface="Times New Roman"/>
              </a:rPr>
              <a:t>1</a:t>
            </a:r>
            <a:r>
              <a:rPr lang="fr-FR" sz="2400" dirty="0" smtClean="0">
                <a:solidFill>
                  <a:schemeClr val="bg1"/>
                </a:solidFill>
                <a:latin typeface="Times New Roman"/>
                <a:cs typeface="Times New Roman"/>
              </a:rPr>
              <a:t>+m</a:t>
            </a:r>
            <a:r>
              <a:rPr lang="fr-FR" sz="1800" dirty="0" smtClean="0">
                <a:solidFill>
                  <a:schemeClr val="bg1"/>
                </a:solidFill>
                <a:latin typeface="Times New Roman"/>
                <a:cs typeface="Times New Roman"/>
              </a:rPr>
              <a:t>2</a:t>
            </a:r>
            <a:r>
              <a:rPr lang="fr-FR" sz="2400" dirty="0" smtClean="0">
                <a:solidFill>
                  <a:schemeClr val="bg1"/>
                </a:solidFill>
                <a:latin typeface="Times New Roman"/>
                <a:cs typeface="Times New Roman"/>
              </a:rPr>
              <a:t>.</a:t>
            </a:r>
          </a:p>
          <a:p>
            <a:pPr>
              <a:buNone/>
            </a:pPr>
            <a:r>
              <a:rPr lang="fr-FR" sz="2400" dirty="0" smtClean="0">
                <a:solidFill>
                  <a:schemeClr val="bg1"/>
                </a:solidFill>
                <a:latin typeface="Times New Roman"/>
                <a:cs typeface="Times New Roman"/>
              </a:rPr>
              <a:t>C: la célérité (3.10 </a:t>
            </a:r>
            <a:r>
              <a:rPr lang="fr-FR" sz="1400" dirty="0" smtClean="0">
                <a:solidFill>
                  <a:schemeClr val="bg1"/>
                </a:solidFill>
                <a:latin typeface="Times New Roman"/>
                <a:cs typeface="Times New Roman"/>
              </a:rPr>
              <a:t>8</a:t>
            </a:r>
            <a:r>
              <a:rPr lang="fr-FR" sz="2400" dirty="0" smtClean="0">
                <a:solidFill>
                  <a:schemeClr val="bg1"/>
                </a:solidFill>
                <a:latin typeface="Times New Roman"/>
                <a:cs typeface="Times New Roman"/>
              </a:rPr>
              <a:t> m/S</a:t>
            </a:r>
            <a:r>
              <a:rPr lang="fr-FR" sz="1600" dirty="0" smtClean="0">
                <a:solidFill>
                  <a:schemeClr val="bg1"/>
                </a:solidFill>
                <a:latin typeface="Times New Roman"/>
                <a:cs typeface="Times New Roman"/>
              </a:rPr>
              <a:t>-1</a:t>
            </a:r>
            <a:r>
              <a:rPr lang="fr-FR" sz="2400" dirty="0" smtClean="0">
                <a:solidFill>
                  <a:schemeClr val="bg1"/>
                </a:solidFill>
                <a:latin typeface="Times New Roman"/>
                <a:cs typeface="Times New Roman"/>
              </a:rPr>
              <a:t>).</a:t>
            </a:r>
          </a:p>
          <a:p>
            <a:pPr>
              <a:buNone/>
            </a:pPr>
            <a:endParaRPr lang="fr-FR" sz="2400" dirty="0"/>
          </a:p>
        </p:txBody>
      </p:sp>
      <p:grpSp>
        <p:nvGrpSpPr>
          <p:cNvPr id="11" name="Groupe 10"/>
          <p:cNvGrpSpPr/>
          <p:nvPr/>
        </p:nvGrpSpPr>
        <p:grpSpPr>
          <a:xfrm>
            <a:off x="3357554" y="3071810"/>
            <a:ext cx="1500198" cy="928694"/>
            <a:chOff x="3357554" y="3071810"/>
            <a:chExt cx="1500198" cy="928694"/>
          </a:xfrm>
        </p:grpSpPr>
        <p:grpSp>
          <p:nvGrpSpPr>
            <p:cNvPr id="8" name="Groupe 7"/>
            <p:cNvGrpSpPr/>
            <p:nvPr/>
          </p:nvGrpSpPr>
          <p:grpSpPr>
            <a:xfrm>
              <a:off x="3929058" y="3071810"/>
              <a:ext cx="571505" cy="523003"/>
              <a:chOff x="2143108" y="3071810"/>
              <a:chExt cx="1300065" cy="523003"/>
            </a:xfrm>
          </p:grpSpPr>
          <p:sp>
            <p:nvSpPr>
              <p:cNvPr id="4" name="Forme libre 3"/>
              <p:cNvSpPr/>
              <p:nvPr/>
            </p:nvSpPr>
            <p:spPr>
              <a:xfrm>
                <a:off x="2285984" y="3071810"/>
                <a:ext cx="1157189" cy="523003"/>
              </a:xfrm>
              <a:custGeom>
                <a:avLst/>
                <a:gdLst>
                  <a:gd name="connsiteX0" fmla="*/ 0 w 1032387"/>
                  <a:gd name="connsiteY0" fmla="*/ 538316 h 538316"/>
                  <a:gd name="connsiteX1" fmla="*/ 221226 w 1032387"/>
                  <a:gd name="connsiteY1" fmla="*/ 81116 h 538316"/>
                  <a:gd name="connsiteX2" fmla="*/ 1032387 w 1032387"/>
                  <a:gd name="connsiteY2" fmla="*/ 51619 h 538316"/>
                </a:gdLst>
                <a:ahLst/>
                <a:cxnLst>
                  <a:cxn ang="0">
                    <a:pos x="connsiteX0" y="connsiteY0"/>
                  </a:cxn>
                  <a:cxn ang="0">
                    <a:pos x="connsiteX1" y="connsiteY1"/>
                  </a:cxn>
                  <a:cxn ang="0">
                    <a:pos x="connsiteX2" y="connsiteY2"/>
                  </a:cxn>
                </a:cxnLst>
                <a:rect l="l" t="t" r="r" b="b"/>
                <a:pathLst>
                  <a:path w="1032387" h="538316">
                    <a:moveTo>
                      <a:pt x="0" y="538316"/>
                    </a:moveTo>
                    <a:cubicBezTo>
                      <a:pt x="24581" y="350274"/>
                      <a:pt x="49162" y="162232"/>
                      <a:pt x="221226" y="81116"/>
                    </a:cubicBezTo>
                    <a:cubicBezTo>
                      <a:pt x="393291" y="0"/>
                      <a:pt x="712839" y="25809"/>
                      <a:pt x="1032387" y="51619"/>
                    </a:cubicBezTo>
                  </a:path>
                </a:pathLst>
              </a:cu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6" name="Connecteur droit 5"/>
              <p:cNvCxnSpPr>
                <a:stCxn id="4" idx="0"/>
              </p:cNvCxnSpPr>
              <p:nvPr/>
            </p:nvCxnSpPr>
            <p:spPr>
              <a:xfrm flipH="1" flipV="1">
                <a:off x="2143108" y="3286124"/>
                <a:ext cx="142876" cy="30868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3357554" y="3214686"/>
              <a:ext cx="1500198" cy="785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smtClean="0"/>
                <a:t>1           </a:t>
              </a:r>
              <a:r>
                <a:rPr lang="el-GR" dirty="0" smtClean="0">
                  <a:solidFill>
                    <a:schemeClr val="bg1"/>
                  </a:solidFill>
                  <a:latin typeface="Times New Roman"/>
                  <a:cs typeface="Times New Roman"/>
                </a:rPr>
                <a:t>κ</a:t>
              </a:r>
              <a:r>
                <a:rPr lang="fr-FR" dirty="0" smtClean="0">
                  <a:solidFill>
                    <a:schemeClr val="bg1"/>
                  </a:solidFill>
                  <a:latin typeface="Times New Roman"/>
                  <a:cs typeface="Times New Roman"/>
                </a:rPr>
                <a:t>/µ</a:t>
              </a:r>
              <a:r>
                <a:rPr lang="fr-FR" dirty="0" smtClean="0"/>
                <a:t>      </a:t>
              </a:r>
            </a:p>
            <a:p>
              <a:endParaRPr lang="fr-FR" dirty="0" smtClean="0"/>
            </a:p>
            <a:p>
              <a:r>
                <a:rPr lang="fr-FR" dirty="0" smtClean="0"/>
                <a:t>2</a:t>
              </a:r>
              <a:r>
                <a:rPr lang="el-GR" dirty="0" smtClean="0"/>
                <a:t>π</a:t>
              </a:r>
              <a:r>
                <a:rPr lang="fr-FR" dirty="0" smtClean="0"/>
                <a:t>C</a:t>
              </a:r>
              <a:endParaRPr lang="fr-FR" dirty="0"/>
            </a:p>
          </p:txBody>
        </p:sp>
        <p:cxnSp>
          <p:nvCxnSpPr>
            <p:cNvPr id="10" name="Connecteur droit 9"/>
            <p:cNvCxnSpPr/>
            <p:nvPr/>
          </p:nvCxnSpPr>
          <p:spPr>
            <a:xfrm>
              <a:off x="3428992" y="3643314"/>
              <a:ext cx="357190" cy="158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472518" cy="1143000"/>
          </a:xfrm>
        </p:spPr>
        <p:txBody>
          <a:bodyPr>
            <a:normAutofit fontScale="90000"/>
          </a:bodyPr>
          <a:lstStyle/>
          <a:p>
            <a:r>
              <a:rPr lang="fr-FR" sz="4000" b="1" dirty="0" smtClean="0">
                <a:solidFill>
                  <a:srgbClr val="FFFF00"/>
                </a:solidFill>
              </a:rPr>
              <a:t>3.4.-Interprétation des spectres infrarouges</a:t>
            </a:r>
            <a:r>
              <a:rPr lang="fr-FR" dirty="0" smtClean="0"/>
              <a:t/>
            </a:r>
            <a:br>
              <a:rPr lang="fr-FR" dirty="0" smtClean="0"/>
            </a:br>
            <a:endParaRPr lang="fr-FR" dirty="0"/>
          </a:p>
        </p:txBody>
      </p:sp>
      <p:sp>
        <p:nvSpPr>
          <p:cNvPr id="3" name="Espace réservé du contenu 2"/>
          <p:cNvSpPr>
            <a:spLocks noGrp="1"/>
          </p:cNvSpPr>
          <p:nvPr>
            <p:ph idx="1"/>
          </p:nvPr>
        </p:nvSpPr>
        <p:spPr>
          <a:xfrm>
            <a:off x="428596" y="1142984"/>
            <a:ext cx="8229600" cy="4983179"/>
          </a:xfrm>
        </p:spPr>
        <p:txBody>
          <a:bodyPr/>
          <a:lstStyle/>
          <a:p>
            <a:pPr>
              <a:buNone/>
            </a:pPr>
            <a:r>
              <a:rPr lang="fr-FR" sz="2400" dirty="0" smtClean="0">
                <a:solidFill>
                  <a:schemeClr val="bg1"/>
                </a:solidFill>
              </a:rPr>
              <a:t>On peut distinguer quatre groupes de pics d’absorption :</a:t>
            </a:r>
          </a:p>
          <a:p>
            <a:endParaRPr lang="fr-FR" dirty="0">
              <a:solidFill>
                <a:schemeClr val="bg1"/>
              </a:solidFill>
            </a:endParaRPr>
          </a:p>
        </p:txBody>
      </p:sp>
      <p:graphicFrame>
        <p:nvGraphicFramePr>
          <p:cNvPr id="4" name="Tableau 3"/>
          <p:cNvGraphicFramePr>
            <a:graphicFrameLocks noGrp="1"/>
          </p:cNvGraphicFramePr>
          <p:nvPr/>
        </p:nvGraphicFramePr>
        <p:xfrm>
          <a:off x="1214414" y="1714488"/>
          <a:ext cx="6096000" cy="4587240"/>
        </p:xfrm>
        <a:graphic>
          <a:graphicData uri="http://schemas.openxmlformats.org/drawingml/2006/table">
            <a:tbl>
              <a:tblPr firstRow="1" bandRow="1">
                <a:tableStyleId>{5940675A-B579-460E-94D1-54222C63F5DA}</a:tableStyleId>
              </a:tblPr>
              <a:tblGrid>
                <a:gridCol w="3048000"/>
                <a:gridCol w="3048000"/>
              </a:tblGrid>
              <a:tr h="370840">
                <a:tc>
                  <a:txBody>
                    <a:bodyPr/>
                    <a:lstStyle/>
                    <a:p>
                      <a:pPr algn="ctr"/>
                      <a:r>
                        <a:rPr lang="fr-FR" b="1" dirty="0" smtClean="0">
                          <a:solidFill>
                            <a:schemeClr val="bg1"/>
                          </a:solidFill>
                        </a:rPr>
                        <a:t>Position </a:t>
                      </a:r>
                      <a:endParaRPr lang="fr-FR" b="1"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fr-FR" b="1" dirty="0" smtClean="0">
                          <a:solidFill>
                            <a:schemeClr val="bg1"/>
                          </a:solidFill>
                        </a:rPr>
                        <a:t>groupement</a:t>
                      </a:r>
                      <a:endParaRPr lang="fr-FR" b="1"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0840">
                <a:tc>
                  <a:txBody>
                    <a:bodyPr/>
                    <a:lstStyle/>
                    <a:p>
                      <a:r>
                        <a:rPr lang="fr-FR" dirty="0" smtClean="0">
                          <a:solidFill>
                            <a:schemeClr val="bg1"/>
                          </a:solidFill>
                        </a:rPr>
                        <a:t>Entre 2700 et 3700cm-1</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lang="fr-FR" dirty="0" smtClean="0">
                          <a:solidFill>
                            <a:schemeClr val="bg1"/>
                          </a:solidFill>
                        </a:rPr>
                        <a:t>Liaison A-H (A: O,N,…..)</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smtClean="0">
                          <a:solidFill>
                            <a:schemeClr val="bg1"/>
                          </a:solidFill>
                        </a:rPr>
                        <a:t>Entre 2000 et 2500cm-1</a:t>
                      </a:r>
                    </a:p>
                    <a:p>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lang="fr-FR" dirty="0" smtClean="0">
                          <a:solidFill>
                            <a:schemeClr val="bg1"/>
                          </a:solidFill>
                        </a:rPr>
                        <a:t>Liaisons triples: </a:t>
                      </a:r>
                    </a:p>
                    <a:p>
                      <a:r>
                        <a:rPr lang="fr-FR" dirty="0" smtClean="0">
                          <a:solidFill>
                            <a:schemeClr val="bg1"/>
                          </a:solidFill>
                        </a:rPr>
                        <a:t>-C</a:t>
                      </a:r>
                      <a:r>
                        <a:rPr lang="el-GR" dirty="0" smtClean="0">
                          <a:solidFill>
                            <a:schemeClr val="bg1"/>
                          </a:solidFill>
                        </a:rPr>
                        <a:t>Ξ</a:t>
                      </a:r>
                      <a:r>
                        <a:rPr lang="fr-FR" dirty="0" smtClean="0">
                          <a:solidFill>
                            <a:schemeClr val="bg1"/>
                          </a:solidFill>
                        </a:rPr>
                        <a:t>C-, ou –C</a:t>
                      </a:r>
                      <a:r>
                        <a:rPr lang="el-GR" dirty="0" smtClean="0">
                          <a:solidFill>
                            <a:schemeClr val="bg1"/>
                          </a:solidFill>
                        </a:rPr>
                        <a:t>Ξ</a:t>
                      </a:r>
                      <a:r>
                        <a:rPr lang="fr-FR" dirty="0" smtClean="0">
                          <a:solidFill>
                            <a:schemeClr val="bg1"/>
                          </a:solidFill>
                        </a:rPr>
                        <a:t>N</a:t>
                      </a:r>
                    </a:p>
                    <a:p>
                      <a:r>
                        <a:rPr lang="fr-FR" dirty="0" smtClean="0">
                          <a:solidFill>
                            <a:schemeClr val="bg1"/>
                          </a:solidFill>
                        </a:rPr>
                        <a:t>Doubles</a:t>
                      </a:r>
                      <a:r>
                        <a:rPr lang="fr-FR" baseline="0" dirty="0" smtClean="0">
                          <a:solidFill>
                            <a:schemeClr val="bg1"/>
                          </a:solidFill>
                        </a:rPr>
                        <a:t> liaisons conjuguées</a:t>
                      </a:r>
                    </a:p>
                    <a:p>
                      <a:r>
                        <a:rPr lang="fr-FR" baseline="0" dirty="0" smtClean="0">
                          <a:solidFill>
                            <a:schemeClr val="bg1"/>
                          </a:solidFill>
                        </a:rPr>
                        <a:t>&gt;C=C&lt;</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0840">
                <a:tc>
                  <a:txBody>
                    <a:bodyPr/>
                    <a:lstStyle/>
                    <a:p>
                      <a:r>
                        <a:rPr lang="fr-FR" dirty="0" smtClean="0">
                          <a:solidFill>
                            <a:schemeClr val="bg1"/>
                          </a:solidFill>
                        </a:rPr>
                        <a:t>Entre1600</a:t>
                      </a:r>
                      <a:r>
                        <a:rPr lang="fr-FR" baseline="0" dirty="0" smtClean="0">
                          <a:solidFill>
                            <a:schemeClr val="bg1"/>
                          </a:solidFill>
                        </a:rPr>
                        <a:t> et 1800cm-1</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lang="fr-FR" baseline="0" dirty="0" smtClean="0">
                          <a:solidFill>
                            <a:schemeClr val="bg1"/>
                          </a:solidFill>
                        </a:rPr>
                        <a:t>&gt;</a:t>
                      </a:r>
                      <a:r>
                        <a:rPr lang="fr-FR" dirty="0" smtClean="0">
                          <a:solidFill>
                            <a:schemeClr val="bg1"/>
                          </a:solidFill>
                        </a:rPr>
                        <a:t>C=C</a:t>
                      </a:r>
                      <a:r>
                        <a:rPr lang="fr-FR" baseline="0" dirty="0" smtClean="0">
                          <a:solidFill>
                            <a:schemeClr val="bg1"/>
                          </a:solidFill>
                        </a:rPr>
                        <a:t>&lt;</a:t>
                      </a:r>
                      <a:r>
                        <a:rPr lang="fr-FR" dirty="0" smtClean="0">
                          <a:solidFill>
                            <a:schemeClr val="bg1"/>
                          </a:solidFill>
                        </a:rPr>
                        <a:t> , </a:t>
                      </a:r>
                      <a:r>
                        <a:rPr lang="fr-FR" baseline="0" dirty="0" smtClean="0">
                          <a:solidFill>
                            <a:schemeClr val="bg1"/>
                          </a:solidFill>
                        </a:rPr>
                        <a:t>&gt;</a:t>
                      </a:r>
                      <a:r>
                        <a:rPr lang="fr-FR" dirty="0" smtClean="0">
                          <a:solidFill>
                            <a:schemeClr val="bg1"/>
                          </a:solidFill>
                        </a:rPr>
                        <a:t>C=O, </a:t>
                      </a:r>
                      <a:r>
                        <a:rPr lang="fr-FR" baseline="0" dirty="0" smtClean="0">
                          <a:solidFill>
                            <a:schemeClr val="bg1"/>
                          </a:solidFill>
                        </a:rPr>
                        <a:t>&gt;</a:t>
                      </a:r>
                      <a:r>
                        <a:rPr lang="fr-FR" dirty="0" smtClean="0">
                          <a:solidFill>
                            <a:schemeClr val="bg1"/>
                          </a:solidFill>
                        </a:rPr>
                        <a:t>C=N-</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r h="370840">
                <a:tc>
                  <a:txBody>
                    <a:bodyPr/>
                    <a:lstStyle/>
                    <a:p>
                      <a:r>
                        <a:rPr lang="fr-FR" dirty="0" smtClean="0">
                          <a:solidFill>
                            <a:schemeClr val="bg1"/>
                          </a:solidFill>
                        </a:rPr>
                        <a:t>Inférieur</a:t>
                      </a:r>
                      <a:r>
                        <a:rPr lang="fr-FR" baseline="0" dirty="0" smtClean="0">
                          <a:solidFill>
                            <a:schemeClr val="bg1"/>
                          </a:solidFill>
                        </a:rPr>
                        <a:t> à 1500 cm-1</a:t>
                      </a:r>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lang="fr-FR" dirty="0" smtClean="0">
                          <a:solidFill>
                            <a:schemeClr val="bg1"/>
                          </a:solidFill>
                        </a:rPr>
                        <a:t>Difficile à interpréter en générale:</a:t>
                      </a:r>
                    </a:p>
                    <a:p>
                      <a:r>
                        <a:rPr lang="fr-FR" baseline="0" dirty="0" smtClean="0">
                          <a:solidFill>
                            <a:schemeClr val="bg1"/>
                          </a:solidFill>
                        </a:rPr>
                        <a:t>&gt;</a:t>
                      </a:r>
                      <a:r>
                        <a:rPr lang="fr-FR" dirty="0" smtClean="0">
                          <a:solidFill>
                            <a:schemeClr val="bg1"/>
                          </a:solidFill>
                        </a:rPr>
                        <a:t>C=CH2 vers 890cm-1</a:t>
                      </a:r>
                    </a:p>
                    <a:p>
                      <a:r>
                        <a:rPr lang="fr-FR" dirty="0" smtClean="0">
                          <a:solidFill>
                            <a:schemeClr val="bg1"/>
                          </a:solidFill>
                        </a:rPr>
                        <a:t>-CH=CH2</a:t>
                      </a:r>
                      <a:r>
                        <a:rPr lang="fr-FR" baseline="0" dirty="0" smtClean="0">
                          <a:solidFill>
                            <a:schemeClr val="bg1"/>
                          </a:solidFill>
                        </a:rPr>
                        <a:t> vers 910 cm-1</a:t>
                      </a:r>
                    </a:p>
                    <a:p>
                      <a:r>
                        <a:rPr lang="fr-FR" baseline="0" dirty="0" smtClean="0">
                          <a:solidFill>
                            <a:schemeClr val="bg1"/>
                          </a:solidFill>
                        </a:rPr>
                        <a:t>-CH=CH- vers 965 cm-1</a:t>
                      </a:r>
                    </a:p>
                    <a:p>
                      <a:r>
                        <a:rPr lang="fr-FR" baseline="0" dirty="0" smtClean="0">
                          <a:solidFill>
                            <a:schemeClr val="bg1"/>
                          </a:solidFill>
                        </a:rPr>
                        <a:t>-CH=CH vers 690 cm-1</a:t>
                      </a:r>
                    </a:p>
                    <a:p>
                      <a:r>
                        <a:rPr lang="fr-FR" baseline="0" dirty="0" smtClean="0">
                          <a:solidFill>
                            <a:schemeClr val="bg1"/>
                          </a:solidFill>
                        </a:rPr>
                        <a:t>&gt;C=CH-vers 840 cm-1</a:t>
                      </a:r>
                      <a:endParaRPr lang="fr-FR" dirty="0" smtClean="0">
                        <a:solidFill>
                          <a:schemeClr val="bg1"/>
                        </a:solidFill>
                      </a:endParaRPr>
                    </a:p>
                    <a:p>
                      <a:endParaRPr lang="fr-FR" dirty="0">
                        <a:solidFill>
                          <a:schemeClr val="bg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100" b="1" dirty="0" smtClean="0">
                <a:solidFill>
                  <a:srgbClr val="FFFF00"/>
                </a:solidFill>
              </a:rPr>
              <a:t/>
            </a:r>
            <a:br>
              <a:rPr lang="fr-FR" sz="3100" b="1" dirty="0" smtClean="0">
                <a:solidFill>
                  <a:srgbClr val="FFFF00"/>
                </a:solidFill>
              </a:rPr>
            </a:br>
            <a:r>
              <a:rPr lang="fr-FR" sz="3100" b="1" dirty="0" smtClean="0">
                <a:solidFill>
                  <a:srgbClr val="FFFF00"/>
                </a:solidFill>
              </a:rPr>
              <a:t>3.5.-</a:t>
            </a:r>
            <a:r>
              <a:rPr lang="fr-FR" sz="3600" b="1" dirty="0" smtClean="0">
                <a:solidFill>
                  <a:srgbClr val="FFFF00"/>
                </a:solidFill>
              </a:rPr>
              <a:t>Appareillages:</a:t>
            </a:r>
            <a:r>
              <a:rPr lang="fr-FR" sz="3600" dirty="0" smtClean="0"/>
              <a:t/>
            </a:r>
            <a:br>
              <a:rPr lang="fr-FR" sz="3600" dirty="0" smtClean="0"/>
            </a:br>
            <a:r>
              <a:rPr lang="fr-FR" sz="3200" dirty="0" smtClean="0">
                <a:solidFill>
                  <a:schemeClr val="bg1"/>
                </a:solidFill>
              </a:rPr>
              <a:t/>
            </a:r>
            <a:br>
              <a:rPr lang="fr-FR" sz="3200" dirty="0" smtClean="0">
                <a:solidFill>
                  <a:schemeClr val="bg1"/>
                </a:solidFill>
              </a:rPr>
            </a:br>
            <a:endParaRPr lang="fr-FR" sz="3200" dirty="0"/>
          </a:p>
        </p:txBody>
      </p:sp>
      <p:sp>
        <p:nvSpPr>
          <p:cNvPr id="3" name="Espace réservé du contenu 2"/>
          <p:cNvSpPr>
            <a:spLocks noGrp="1"/>
          </p:cNvSpPr>
          <p:nvPr>
            <p:ph idx="1"/>
          </p:nvPr>
        </p:nvSpPr>
        <p:spPr>
          <a:xfrm>
            <a:off x="500034" y="2071678"/>
            <a:ext cx="8229600" cy="2614617"/>
          </a:xfrm>
        </p:spPr>
        <p:txBody>
          <a:bodyPr>
            <a:normAutofit lnSpcReduction="10000"/>
          </a:bodyPr>
          <a:lstStyle/>
          <a:p>
            <a:pPr algn="just">
              <a:buNone/>
            </a:pPr>
            <a:r>
              <a:rPr lang="fr-FR" dirty="0" smtClean="0">
                <a:solidFill>
                  <a:schemeClr val="bg1"/>
                </a:solidFill>
              </a:rPr>
              <a:t>    </a:t>
            </a:r>
            <a:r>
              <a:rPr lang="fr-FR" dirty="0" smtClean="0">
                <a:solidFill>
                  <a:srgbClr val="FFC000"/>
                </a:solidFill>
              </a:rPr>
              <a:t>3.5.1.-Préparation de l’échantillon:</a:t>
            </a:r>
          </a:p>
          <a:p>
            <a:pPr algn="just">
              <a:buNone/>
            </a:pPr>
            <a:r>
              <a:rPr lang="fr-FR" sz="2400" dirty="0" smtClean="0">
                <a:solidFill>
                  <a:schemeClr val="bg1"/>
                </a:solidFill>
              </a:rPr>
              <a:t>L’échantillon peut être sous forme solide, dans ce cas il est placé dans des pastilles à 1p100 dans le bromure de potassium </a:t>
            </a:r>
            <a:r>
              <a:rPr lang="fr-FR" sz="2400" dirty="0" err="1" smtClean="0">
                <a:solidFill>
                  <a:schemeClr val="bg1"/>
                </a:solidFill>
              </a:rPr>
              <a:t>KBr</a:t>
            </a:r>
            <a:r>
              <a:rPr lang="fr-FR" sz="2400" dirty="0" smtClean="0">
                <a:solidFill>
                  <a:schemeClr val="bg1"/>
                </a:solidFill>
              </a:rPr>
              <a:t>, les produits liquides sont utilisés soit purs soit en solution dans le tétrachlorure de carbone, dans des cuves de chlorure de sodium et enfin les produits gazeux sont emprisonnés dans une cuve de chlorure de potassium.</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dirty="0" smtClean="0">
                <a:solidFill>
                  <a:srgbClr val="FFC000"/>
                </a:solidFill>
              </a:rPr>
              <a:t>3.5.2 Spectromètres dispersifs</a:t>
            </a:r>
            <a:r>
              <a:rPr lang="fr-FR" dirty="0" smtClean="0">
                <a:solidFill>
                  <a:srgbClr val="FFC000"/>
                </a:solidFill>
              </a:rPr>
              <a:t/>
            </a:r>
            <a:br>
              <a:rPr lang="fr-FR" dirty="0" smtClean="0">
                <a:solidFill>
                  <a:srgbClr val="FFC000"/>
                </a:solidFill>
              </a:rPr>
            </a:br>
            <a:endParaRPr lang="fr-FR" dirty="0"/>
          </a:p>
        </p:txBody>
      </p:sp>
      <p:sp>
        <p:nvSpPr>
          <p:cNvPr id="3" name="Espace réservé du contenu 2"/>
          <p:cNvSpPr>
            <a:spLocks noGrp="1"/>
          </p:cNvSpPr>
          <p:nvPr>
            <p:ph idx="1"/>
          </p:nvPr>
        </p:nvSpPr>
        <p:spPr>
          <a:xfrm>
            <a:off x="357158" y="1000108"/>
            <a:ext cx="8229600" cy="5126055"/>
          </a:xfrm>
        </p:spPr>
        <p:txBody>
          <a:bodyPr>
            <a:normAutofit fontScale="55000" lnSpcReduction="20000"/>
          </a:bodyPr>
          <a:lstStyle/>
          <a:p>
            <a:pPr algn="just">
              <a:buNone/>
            </a:pPr>
            <a:r>
              <a:rPr lang="fr-FR" sz="5100" dirty="0" smtClean="0">
                <a:solidFill>
                  <a:schemeClr val="bg1"/>
                </a:solidFill>
              </a:rPr>
              <a:t>      On utilise généralement le montage double faisceau, la source de lumière est à base d’un filament de tungstène (pour le proche infrarouge, jusqu’a 3µm, et une lampe à filament de Nernst.</a:t>
            </a:r>
          </a:p>
          <a:p>
            <a:pPr algn="just">
              <a:buNone/>
            </a:pPr>
            <a:r>
              <a:rPr lang="fr-FR" sz="5000" dirty="0" smtClean="0">
                <a:solidFill>
                  <a:schemeClr val="bg1"/>
                </a:solidFill>
              </a:rPr>
              <a:t>Le rayonnement de la source est dédoublé par un jeu de miroirs. Pour chaque intervalle de longueur d'onde, défini par le monochromateur, le flux ayant suivi alternativement chacune des deux voies, par effet d'un miroir tournant au rythme d'une dizaine de fois par seconde, arrive sur le détecteur.</a:t>
            </a:r>
          </a:p>
          <a:p>
            <a:pPr algn="just">
              <a:buNone/>
            </a:pPr>
            <a:r>
              <a:rPr lang="fr-FR" sz="5100" dirty="0" smtClean="0">
                <a:solidFill>
                  <a:schemeClr val="bg1"/>
                </a:solidFill>
              </a:rPr>
              <a:t>La comparaison des deux signaux obtenus est directement convertie en transmittance.</a:t>
            </a:r>
          </a:p>
          <a:p>
            <a:endParaRPr lang="fr-F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428596" y="1214422"/>
            <a:ext cx="8229600" cy="208536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214282" y="4214818"/>
            <a:ext cx="2476500" cy="1200150"/>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2643174" y="4214818"/>
            <a:ext cx="3314700" cy="1238250"/>
          </a:xfrm>
          <a:prstGeom prst="rect">
            <a:avLst/>
          </a:prstGeom>
          <a:noFill/>
          <a:ln w="9525">
            <a:noFill/>
            <a:miter lim="800000"/>
            <a:headEnd/>
            <a:tailEnd/>
          </a:ln>
          <a:effectLst/>
        </p:spPr>
      </p:pic>
      <p:pic>
        <p:nvPicPr>
          <p:cNvPr id="1029" name="Picture 5"/>
          <p:cNvPicPr>
            <a:picLocks noChangeAspect="1" noChangeArrowheads="1"/>
          </p:cNvPicPr>
          <p:nvPr/>
        </p:nvPicPr>
        <p:blipFill>
          <a:blip r:embed="rId5"/>
          <a:srcRect/>
          <a:stretch>
            <a:fillRect/>
          </a:stretch>
        </p:blipFill>
        <p:spPr bwMode="auto">
          <a:xfrm>
            <a:off x="6072198" y="4500570"/>
            <a:ext cx="2524125" cy="714380"/>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C000"/>
                </a:solidFill>
              </a:rPr>
              <a:t>3.6</a:t>
            </a:r>
            <a:r>
              <a:rPr lang="fr-FR" b="1" smtClean="0">
                <a:solidFill>
                  <a:srgbClr val="FFC000"/>
                </a:solidFill>
              </a:rPr>
              <a:t>.-Application: </a:t>
            </a:r>
            <a:r>
              <a:rPr lang="fr-FR" dirty="0" smtClean="0"/>
              <a:t/>
            </a:r>
            <a:br>
              <a:rPr lang="fr-FR" dirty="0" smtClean="0"/>
            </a:br>
            <a:endParaRPr lang="fr-FR" dirty="0"/>
          </a:p>
        </p:txBody>
      </p:sp>
      <p:sp>
        <p:nvSpPr>
          <p:cNvPr id="3" name="Espace réservé du contenu 2"/>
          <p:cNvSpPr>
            <a:spLocks noGrp="1"/>
          </p:cNvSpPr>
          <p:nvPr>
            <p:ph idx="1"/>
          </p:nvPr>
        </p:nvSpPr>
        <p:spPr/>
        <p:txBody>
          <a:bodyPr>
            <a:normAutofit lnSpcReduction="10000"/>
          </a:bodyPr>
          <a:lstStyle/>
          <a:p>
            <a:pPr algn="just">
              <a:buNone/>
            </a:pPr>
            <a:r>
              <a:rPr lang="fr-FR" dirty="0" smtClean="0"/>
              <a:t>    </a:t>
            </a:r>
            <a:r>
              <a:rPr lang="fr-FR" dirty="0" smtClean="0">
                <a:solidFill>
                  <a:schemeClr val="bg1"/>
                </a:solidFill>
              </a:rPr>
              <a:t>L’analyse quantitative d’un échantillon est difficile du fait que la température augmente au cours des mesures ce qui peut varier le coefficient de distinction et par conséquence modifie les conditions de validité de la loi de </a:t>
            </a:r>
            <a:r>
              <a:rPr lang="fr-FR" dirty="0" err="1" smtClean="0">
                <a:solidFill>
                  <a:schemeClr val="bg1"/>
                </a:solidFill>
              </a:rPr>
              <a:t>beer</a:t>
            </a:r>
            <a:r>
              <a:rPr lang="fr-FR" dirty="0" smtClean="0">
                <a:solidFill>
                  <a:schemeClr val="bg1"/>
                </a:solidFill>
              </a:rPr>
              <a:t>-</a:t>
            </a:r>
            <a:r>
              <a:rPr lang="fr-FR" dirty="0" err="1" smtClean="0">
                <a:solidFill>
                  <a:schemeClr val="bg1"/>
                </a:solidFill>
              </a:rPr>
              <a:t>lamber</a:t>
            </a:r>
            <a:r>
              <a:rPr lang="fr-FR" dirty="0" smtClean="0">
                <a:solidFill>
                  <a:schemeClr val="bg1"/>
                </a:solidFill>
              </a:rPr>
              <a:t> , cependant la principale application des spectres infrarouges est l’analyse qualitative, dont la recherche des différents groupements constituant une molécule.  </a:t>
            </a:r>
          </a:p>
          <a:p>
            <a:pPr>
              <a:buNone/>
            </a:pPr>
            <a:endParaRPr lang="fr-FR" dirty="0" smtClean="0"/>
          </a:p>
          <a:p>
            <a:endParaRPr lang="fr-F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1900</TotalTime>
  <Words>1577</Words>
  <Application>Microsoft Office PowerPoint</Application>
  <PresentationFormat>Affichage à l'écran (4:3)</PresentationFormat>
  <Paragraphs>242</Paragraphs>
  <Slides>33</Slides>
  <Notes>2</Notes>
  <HiddenSlides>0</HiddenSlides>
  <MMClips>0</MMClips>
  <ScaleCrop>false</ScaleCrop>
  <HeadingPairs>
    <vt:vector size="4" baseType="variant">
      <vt:variant>
        <vt:lpstr>Thème</vt:lpstr>
      </vt:variant>
      <vt:variant>
        <vt:i4>1</vt:i4>
      </vt:variant>
      <vt:variant>
        <vt:lpstr>Titres des diapositives</vt:lpstr>
      </vt:variant>
      <vt:variant>
        <vt:i4>33</vt:i4>
      </vt:variant>
    </vt:vector>
  </HeadingPairs>
  <TitlesOfParts>
    <vt:vector size="34" baseType="lpstr">
      <vt:lpstr>Thème Office</vt:lpstr>
      <vt:lpstr>Présentation PowerPoint</vt:lpstr>
      <vt:lpstr>Présentation PowerPoint</vt:lpstr>
      <vt:lpstr>Radiation électromagnétique</vt:lpstr>
      <vt:lpstr>Présentation PowerPoint</vt:lpstr>
      <vt:lpstr>Présentation PowerPoint</vt:lpstr>
      <vt:lpstr>Présentation PowerPoint</vt:lpstr>
      <vt:lpstr>  </vt:lpstr>
      <vt:lpstr>2-1-Origine d’absorption UV-ViS</vt:lpstr>
      <vt:lpstr>Présentation PowerPoint</vt:lpstr>
      <vt:lpstr>2-2 Loi de Beer- Lambert :</vt:lpstr>
      <vt:lpstr>Présentation PowerPoint</vt:lpstr>
      <vt:lpstr> 2-3Conditions de validité de la Loi de Beer- Lambert : </vt:lpstr>
      <vt:lpstr>Présentation PowerPoint</vt:lpstr>
      <vt:lpstr>2-5 Limites de l’absorption UV-Vis: </vt:lpstr>
      <vt:lpstr>2-6 Analyse quantitative  </vt:lpstr>
      <vt:lpstr>2-6-1 Dosage direct: </vt:lpstr>
      <vt:lpstr>2-6-2 Dosage indirect </vt:lpstr>
      <vt:lpstr>Présentation PowerPoint</vt:lpstr>
      <vt:lpstr>2-7- Techniques de dosage:</vt:lpstr>
      <vt:lpstr>Présentation PowerPoint</vt:lpstr>
      <vt:lpstr>2-8-Appareillage:</vt:lpstr>
      <vt:lpstr>Présentation PowerPoint</vt:lpstr>
      <vt:lpstr>3- Spectroscopie infrarouge</vt:lpstr>
      <vt:lpstr> 3.2.-Vibration d’élongation et de déformation  </vt:lpstr>
      <vt:lpstr>Présentation PowerPoint</vt:lpstr>
      <vt:lpstr>Présentation PowerPoint</vt:lpstr>
      <vt:lpstr>3.3.-Spectre infrarouge</vt:lpstr>
      <vt:lpstr>Présentation PowerPoint</vt:lpstr>
      <vt:lpstr>3.4.-Interprétation des spectres infrarouges </vt:lpstr>
      <vt:lpstr> 3.5.-Appareillages:  </vt:lpstr>
      <vt:lpstr>3.5.2 Spectromètres dispersifs </vt:lpstr>
      <vt:lpstr>Présentation PowerPoint</vt:lpstr>
      <vt:lpstr>3.6.-Application: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Berriane</dc:creator>
  <cp:lastModifiedBy>win7</cp:lastModifiedBy>
  <cp:revision>180</cp:revision>
  <dcterms:created xsi:type="dcterms:W3CDTF">2013-11-27T20:40:46Z</dcterms:created>
  <dcterms:modified xsi:type="dcterms:W3CDTF">2017-04-27T19:12:31Z</dcterms:modified>
</cp:coreProperties>
</file>