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Lst>
  <p:notesMasterIdLst>
    <p:notesMasterId r:id="rId41"/>
  </p:notesMasterIdLst>
  <p:handoutMasterIdLst>
    <p:handoutMasterId r:id="rId42"/>
  </p:handoutMasterIdLst>
  <p:sldIdLst>
    <p:sldId id="350" r:id="rId2"/>
    <p:sldId id="348" r:id="rId3"/>
    <p:sldId id="352" r:id="rId4"/>
    <p:sldId id="341" r:id="rId5"/>
    <p:sldId id="353" r:id="rId6"/>
    <p:sldId id="355" r:id="rId7"/>
    <p:sldId id="354" r:id="rId8"/>
    <p:sldId id="356" r:id="rId9"/>
    <p:sldId id="358" r:id="rId10"/>
    <p:sldId id="263" r:id="rId11"/>
    <p:sldId id="359" r:id="rId12"/>
    <p:sldId id="360" r:id="rId13"/>
    <p:sldId id="361" r:id="rId14"/>
    <p:sldId id="362" r:id="rId15"/>
    <p:sldId id="363" r:id="rId16"/>
    <p:sldId id="364" r:id="rId17"/>
    <p:sldId id="366" r:id="rId18"/>
    <p:sldId id="365" r:id="rId19"/>
    <p:sldId id="367" r:id="rId20"/>
    <p:sldId id="369" r:id="rId21"/>
    <p:sldId id="370" r:id="rId22"/>
    <p:sldId id="371" r:id="rId23"/>
    <p:sldId id="372" r:id="rId24"/>
    <p:sldId id="373" r:id="rId25"/>
    <p:sldId id="374" r:id="rId26"/>
    <p:sldId id="375" r:id="rId27"/>
    <p:sldId id="376" r:id="rId28"/>
    <p:sldId id="377" r:id="rId29"/>
    <p:sldId id="378" r:id="rId30"/>
    <p:sldId id="383" r:id="rId31"/>
    <p:sldId id="379" r:id="rId32"/>
    <p:sldId id="380" r:id="rId33"/>
    <p:sldId id="382" r:id="rId34"/>
    <p:sldId id="384" r:id="rId35"/>
    <p:sldId id="385" r:id="rId36"/>
    <p:sldId id="386" r:id="rId37"/>
    <p:sldId id="388" r:id="rId38"/>
    <p:sldId id="387" r:id="rId39"/>
    <p:sldId id="389" r:id="rId40"/>
  </p:sldIdLst>
  <p:sldSz cx="9144000" cy="6858000" type="screen4x3"/>
  <p:notesSz cx="10234613" cy="7104063"/>
  <p:defaultTextStyle>
    <a:defPPr>
      <a:defRPr lang="en-US"/>
    </a:defPPr>
    <a:lvl1pPr algn="l" rtl="0" fontAlgn="base">
      <a:spcBef>
        <a:spcPct val="0"/>
      </a:spcBef>
      <a:spcAft>
        <a:spcPct val="0"/>
      </a:spcAft>
      <a:defRPr sz="2400" kern="1200">
        <a:solidFill>
          <a:schemeClr val="tx1"/>
        </a:solidFill>
        <a:latin typeface="Arial Rounded MT" charset="0"/>
        <a:ea typeface="+mn-ea"/>
        <a:cs typeface="+mn-cs"/>
      </a:defRPr>
    </a:lvl1pPr>
    <a:lvl2pPr marL="457200" algn="l" rtl="0" fontAlgn="base">
      <a:spcBef>
        <a:spcPct val="0"/>
      </a:spcBef>
      <a:spcAft>
        <a:spcPct val="0"/>
      </a:spcAft>
      <a:defRPr sz="2400" kern="1200">
        <a:solidFill>
          <a:schemeClr val="tx1"/>
        </a:solidFill>
        <a:latin typeface="Arial Rounded MT" charset="0"/>
        <a:ea typeface="+mn-ea"/>
        <a:cs typeface="+mn-cs"/>
      </a:defRPr>
    </a:lvl2pPr>
    <a:lvl3pPr marL="914400" algn="l" rtl="0" fontAlgn="base">
      <a:spcBef>
        <a:spcPct val="0"/>
      </a:spcBef>
      <a:spcAft>
        <a:spcPct val="0"/>
      </a:spcAft>
      <a:defRPr sz="2400" kern="1200">
        <a:solidFill>
          <a:schemeClr val="tx1"/>
        </a:solidFill>
        <a:latin typeface="Arial Rounded MT" charset="0"/>
        <a:ea typeface="+mn-ea"/>
        <a:cs typeface="+mn-cs"/>
      </a:defRPr>
    </a:lvl3pPr>
    <a:lvl4pPr marL="1371600" algn="l" rtl="0" fontAlgn="base">
      <a:spcBef>
        <a:spcPct val="0"/>
      </a:spcBef>
      <a:spcAft>
        <a:spcPct val="0"/>
      </a:spcAft>
      <a:defRPr sz="2400" kern="1200">
        <a:solidFill>
          <a:schemeClr val="tx1"/>
        </a:solidFill>
        <a:latin typeface="Arial Rounded MT" charset="0"/>
        <a:ea typeface="+mn-ea"/>
        <a:cs typeface="+mn-cs"/>
      </a:defRPr>
    </a:lvl4pPr>
    <a:lvl5pPr marL="1828800" algn="l" rtl="0" fontAlgn="base">
      <a:spcBef>
        <a:spcPct val="0"/>
      </a:spcBef>
      <a:spcAft>
        <a:spcPct val="0"/>
      </a:spcAft>
      <a:defRPr sz="2400" kern="1200">
        <a:solidFill>
          <a:schemeClr val="tx1"/>
        </a:solidFill>
        <a:latin typeface="Arial Rounded MT" charset="0"/>
        <a:ea typeface="+mn-ea"/>
        <a:cs typeface="+mn-cs"/>
      </a:defRPr>
    </a:lvl5pPr>
    <a:lvl6pPr marL="2286000" algn="l" defTabSz="914400" rtl="0" eaLnBrk="1" latinLnBrk="0" hangingPunct="1">
      <a:defRPr sz="2400" kern="1200">
        <a:solidFill>
          <a:schemeClr val="tx1"/>
        </a:solidFill>
        <a:latin typeface="Arial Rounded MT" charset="0"/>
        <a:ea typeface="+mn-ea"/>
        <a:cs typeface="+mn-cs"/>
      </a:defRPr>
    </a:lvl6pPr>
    <a:lvl7pPr marL="2743200" algn="l" defTabSz="914400" rtl="0" eaLnBrk="1" latinLnBrk="0" hangingPunct="1">
      <a:defRPr sz="2400" kern="1200">
        <a:solidFill>
          <a:schemeClr val="tx1"/>
        </a:solidFill>
        <a:latin typeface="Arial Rounded MT" charset="0"/>
        <a:ea typeface="+mn-ea"/>
        <a:cs typeface="+mn-cs"/>
      </a:defRPr>
    </a:lvl7pPr>
    <a:lvl8pPr marL="3200400" algn="l" defTabSz="914400" rtl="0" eaLnBrk="1" latinLnBrk="0" hangingPunct="1">
      <a:defRPr sz="2400" kern="1200">
        <a:solidFill>
          <a:schemeClr val="tx1"/>
        </a:solidFill>
        <a:latin typeface="Arial Rounded MT" charset="0"/>
        <a:ea typeface="+mn-ea"/>
        <a:cs typeface="+mn-cs"/>
      </a:defRPr>
    </a:lvl8pPr>
    <a:lvl9pPr marL="3657600" algn="l" defTabSz="914400" rtl="0" eaLnBrk="1" latinLnBrk="0" hangingPunct="1">
      <a:defRPr sz="2400" kern="1200">
        <a:solidFill>
          <a:schemeClr val="tx1"/>
        </a:solidFill>
        <a:latin typeface="Arial Rounded MT"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2"/>
  <p:clrMru>
    <a:srgbClr val="012FCF"/>
    <a:srgbClr val="FF0000"/>
    <a:srgbClr val="083A81"/>
    <a:srgbClr val="66FFCC"/>
    <a:srgbClr val="29292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79" autoAdjust="0"/>
    <p:restoredTop sz="91228" autoAdjust="0"/>
  </p:normalViewPr>
  <p:slideViewPr>
    <p:cSldViewPr>
      <p:cViewPr varScale="1">
        <p:scale>
          <a:sx n="24" d="100"/>
          <a:sy n="24" d="100"/>
        </p:scale>
        <p:origin x="-106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376"/>
    </p:cViewPr>
  </p:sorterViewPr>
  <p:notesViewPr>
    <p:cSldViewPr>
      <p:cViewPr>
        <p:scale>
          <a:sx n="150" d="100"/>
          <a:sy n="150" d="100"/>
        </p:scale>
        <p:origin x="-72" y="216"/>
      </p:cViewPr>
      <p:guideLst>
        <p:guide orient="horz" pos="2238"/>
        <p:guide pos="3225"/>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6258" name="Rectangle 2"/>
          <p:cNvSpPr>
            <a:spLocks noGrp="1" noChangeArrowheads="1"/>
          </p:cNvSpPr>
          <p:nvPr>
            <p:ph type="hdr" sz="quarter"/>
          </p:nvPr>
        </p:nvSpPr>
        <p:spPr bwMode="auto">
          <a:xfrm>
            <a:off x="4" y="0"/>
            <a:ext cx="4435443" cy="354733"/>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lvl1pPr defTabSz="942975">
              <a:defRPr sz="1200">
                <a:latin typeface="Times New Roman" pitchFamily="18" charset="0"/>
              </a:defRPr>
            </a:lvl1pPr>
          </a:lstStyle>
          <a:p>
            <a:pPr>
              <a:defRPr/>
            </a:pPr>
            <a:endParaRPr lang="en-NZ"/>
          </a:p>
        </p:txBody>
      </p:sp>
      <p:sp>
        <p:nvSpPr>
          <p:cNvPr id="96259" name="Rectangle 3"/>
          <p:cNvSpPr>
            <a:spLocks noGrp="1" noChangeArrowheads="1"/>
          </p:cNvSpPr>
          <p:nvPr>
            <p:ph type="dt" sz="quarter" idx="1"/>
          </p:nvPr>
        </p:nvSpPr>
        <p:spPr bwMode="auto">
          <a:xfrm>
            <a:off x="5796951" y="0"/>
            <a:ext cx="4435443" cy="354733"/>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lvl1pPr algn="r" defTabSz="942975">
              <a:defRPr sz="1200">
                <a:latin typeface="Times New Roman" pitchFamily="18" charset="0"/>
              </a:defRPr>
            </a:lvl1pPr>
          </a:lstStyle>
          <a:p>
            <a:pPr>
              <a:defRPr/>
            </a:pPr>
            <a:endParaRPr lang="en-NZ"/>
          </a:p>
        </p:txBody>
      </p:sp>
      <p:sp>
        <p:nvSpPr>
          <p:cNvPr id="96260" name="Rectangle 4"/>
          <p:cNvSpPr>
            <a:spLocks noGrp="1" noChangeArrowheads="1"/>
          </p:cNvSpPr>
          <p:nvPr>
            <p:ph type="ftr" sz="quarter" idx="2"/>
          </p:nvPr>
        </p:nvSpPr>
        <p:spPr bwMode="auto">
          <a:xfrm>
            <a:off x="4" y="6748158"/>
            <a:ext cx="4435443" cy="354733"/>
          </a:xfrm>
          <a:prstGeom prst="rect">
            <a:avLst/>
          </a:prstGeom>
          <a:noFill/>
          <a:ln w="9525">
            <a:noFill/>
            <a:miter lim="800000"/>
            <a:headEnd/>
            <a:tailEnd/>
          </a:ln>
          <a:effectLst/>
        </p:spPr>
        <p:txBody>
          <a:bodyPr vert="horz" wrap="square" lIns="94348" tIns="47174" rIns="94348" bIns="47174" numCol="1" anchor="b" anchorCtr="0" compatLnSpc="1">
            <a:prstTxWarp prst="textNoShape">
              <a:avLst/>
            </a:prstTxWarp>
          </a:bodyPr>
          <a:lstStyle>
            <a:lvl1pPr defTabSz="942975">
              <a:defRPr sz="1200">
                <a:latin typeface="Times New Roman" pitchFamily="18" charset="0"/>
              </a:defRPr>
            </a:lvl1pPr>
          </a:lstStyle>
          <a:p>
            <a:pPr>
              <a:defRPr/>
            </a:pPr>
            <a:endParaRPr lang="en-NZ"/>
          </a:p>
        </p:txBody>
      </p:sp>
      <p:sp>
        <p:nvSpPr>
          <p:cNvPr id="96261" name="Rectangle 5"/>
          <p:cNvSpPr>
            <a:spLocks noGrp="1" noChangeArrowheads="1"/>
          </p:cNvSpPr>
          <p:nvPr>
            <p:ph type="sldNum" sz="quarter" idx="3"/>
          </p:nvPr>
        </p:nvSpPr>
        <p:spPr bwMode="auto">
          <a:xfrm>
            <a:off x="5796951" y="6748158"/>
            <a:ext cx="4435443" cy="354733"/>
          </a:xfrm>
          <a:prstGeom prst="rect">
            <a:avLst/>
          </a:prstGeom>
          <a:noFill/>
          <a:ln w="9525">
            <a:noFill/>
            <a:miter lim="800000"/>
            <a:headEnd/>
            <a:tailEnd/>
          </a:ln>
          <a:effectLst/>
        </p:spPr>
        <p:txBody>
          <a:bodyPr vert="horz" wrap="square" lIns="94348" tIns="47174" rIns="94348" bIns="47174" numCol="1" anchor="b" anchorCtr="0" compatLnSpc="1">
            <a:prstTxWarp prst="textNoShape">
              <a:avLst/>
            </a:prstTxWarp>
          </a:bodyPr>
          <a:lstStyle>
            <a:lvl1pPr algn="r" defTabSz="942975">
              <a:defRPr sz="1200">
                <a:latin typeface="Times New Roman" pitchFamily="18" charset="0"/>
              </a:defRPr>
            </a:lvl1pPr>
          </a:lstStyle>
          <a:p>
            <a:pPr>
              <a:defRPr/>
            </a:pPr>
            <a:fld id="{367AFB0B-2C10-4D41-A7BE-E7F13C791F25}" type="slidenum">
              <a:rPr lang="en-NZ"/>
              <a:pPr>
                <a:defRPr/>
              </a:pPr>
              <a:t>‹N°›</a:t>
            </a:fld>
            <a:endParaRPr lang="en-NZ"/>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4" y="0"/>
            <a:ext cx="4435443" cy="354733"/>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lvl1pPr defTabSz="942975">
              <a:defRPr sz="1200">
                <a:latin typeface="Times New Roman" pitchFamily="18" charset="0"/>
              </a:defRPr>
            </a:lvl1pPr>
          </a:lstStyle>
          <a:p>
            <a:pPr>
              <a:defRPr/>
            </a:pPr>
            <a:endParaRPr lang="en-US"/>
          </a:p>
        </p:txBody>
      </p:sp>
      <p:sp>
        <p:nvSpPr>
          <p:cNvPr id="12291" name="Rectangle 3"/>
          <p:cNvSpPr>
            <a:spLocks noGrp="1" noChangeArrowheads="1"/>
          </p:cNvSpPr>
          <p:nvPr>
            <p:ph type="dt" idx="1"/>
          </p:nvPr>
        </p:nvSpPr>
        <p:spPr bwMode="auto">
          <a:xfrm>
            <a:off x="5796951" y="0"/>
            <a:ext cx="4435443" cy="354733"/>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lvl1pPr algn="r" defTabSz="942975">
              <a:defRPr sz="1200">
                <a:latin typeface="Times New Roman" pitchFamily="18" charset="0"/>
              </a:defRPr>
            </a:lvl1pPr>
          </a:lstStyle>
          <a:p>
            <a:pPr>
              <a:defRPr/>
            </a:pPr>
            <a:endParaRPr lang="en-US"/>
          </a:p>
        </p:txBody>
      </p:sp>
      <p:sp>
        <p:nvSpPr>
          <p:cNvPr id="51204" name="Rectangle 4"/>
          <p:cNvSpPr>
            <a:spLocks noGrp="1" noRot="1" noChangeAspect="1" noChangeArrowheads="1" noTextEdit="1"/>
          </p:cNvSpPr>
          <p:nvPr>
            <p:ph type="sldImg" idx="2"/>
          </p:nvPr>
        </p:nvSpPr>
        <p:spPr bwMode="auto">
          <a:xfrm>
            <a:off x="3343275" y="533400"/>
            <a:ext cx="3552825" cy="2663825"/>
          </a:xfrm>
          <a:prstGeom prst="rect">
            <a:avLst/>
          </a:prstGeom>
          <a:noFill/>
          <a:ln w="9525">
            <a:solidFill>
              <a:srgbClr val="000000"/>
            </a:solidFill>
            <a:miter lim="800000"/>
            <a:headEnd/>
            <a:tailEnd/>
          </a:ln>
        </p:spPr>
      </p:sp>
      <p:sp>
        <p:nvSpPr>
          <p:cNvPr id="12293" name="Rectangle 5"/>
          <p:cNvSpPr>
            <a:spLocks noGrp="1" noChangeArrowheads="1"/>
          </p:cNvSpPr>
          <p:nvPr>
            <p:ph type="body" sz="quarter" idx="3"/>
          </p:nvPr>
        </p:nvSpPr>
        <p:spPr bwMode="auto">
          <a:xfrm>
            <a:off x="1023912" y="3373491"/>
            <a:ext cx="8186802" cy="3197298"/>
          </a:xfrm>
          <a:prstGeom prst="rect">
            <a:avLst/>
          </a:prstGeom>
          <a:noFill/>
          <a:ln w="9525">
            <a:noFill/>
            <a:miter lim="800000"/>
            <a:headEnd/>
            <a:tailEnd/>
          </a:ln>
          <a:effectLst/>
        </p:spPr>
        <p:txBody>
          <a:bodyPr vert="horz" wrap="square" lIns="94348" tIns="47174" rIns="94348" bIns="47174"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2294" name="Rectangle 6"/>
          <p:cNvSpPr>
            <a:spLocks noGrp="1" noChangeArrowheads="1"/>
          </p:cNvSpPr>
          <p:nvPr>
            <p:ph type="ftr" sz="quarter" idx="4"/>
          </p:nvPr>
        </p:nvSpPr>
        <p:spPr bwMode="auto">
          <a:xfrm>
            <a:off x="4" y="6748158"/>
            <a:ext cx="4435443" cy="354733"/>
          </a:xfrm>
          <a:prstGeom prst="rect">
            <a:avLst/>
          </a:prstGeom>
          <a:noFill/>
          <a:ln w="9525">
            <a:noFill/>
            <a:miter lim="800000"/>
            <a:headEnd/>
            <a:tailEnd/>
          </a:ln>
          <a:effectLst/>
        </p:spPr>
        <p:txBody>
          <a:bodyPr vert="horz" wrap="square" lIns="94348" tIns="47174" rIns="94348" bIns="47174" numCol="1" anchor="b" anchorCtr="0" compatLnSpc="1">
            <a:prstTxWarp prst="textNoShape">
              <a:avLst/>
            </a:prstTxWarp>
          </a:bodyPr>
          <a:lstStyle>
            <a:lvl1pPr defTabSz="942975">
              <a:defRPr sz="1200">
                <a:latin typeface="Times New Roman" pitchFamily="18" charset="0"/>
              </a:defRPr>
            </a:lvl1pPr>
          </a:lstStyle>
          <a:p>
            <a:pPr>
              <a:defRPr/>
            </a:pPr>
            <a:endParaRPr lang="en-US"/>
          </a:p>
        </p:txBody>
      </p:sp>
      <p:sp>
        <p:nvSpPr>
          <p:cNvPr id="12295" name="Rectangle 7"/>
          <p:cNvSpPr>
            <a:spLocks noGrp="1" noChangeArrowheads="1"/>
          </p:cNvSpPr>
          <p:nvPr>
            <p:ph type="sldNum" sz="quarter" idx="5"/>
          </p:nvPr>
        </p:nvSpPr>
        <p:spPr bwMode="auto">
          <a:xfrm>
            <a:off x="5796951" y="6748158"/>
            <a:ext cx="4435443" cy="354733"/>
          </a:xfrm>
          <a:prstGeom prst="rect">
            <a:avLst/>
          </a:prstGeom>
          <a:noFill/>
          <a:ln w="9525">
            <a:noFill/>
            <a:miter lim="800000"/>
            <a:headEnd/>
            <a:tailEnd/>
          </a:ln>
          <a:effectLst/>
        </p:spPr>
        <p:txBody>
          <a:bodyPr vert="horz" wrap="square" lIns="94348" tIns="47174" rIns="94348" bIns="47174" numCol="1" anchor="b" anchorCtr="0" compatLnSpc="1">
            <a:prstTxWarp prst="textNoShape">
              <a:avLst/>
            </a:prstTxWarp>
          </a:bodyPr>
          <a:lstStyle>
            <a:lvl1pPr algn="r" defTabSz="942975">
              <a:defRPr sz="1200">
                <a:latin typeface="Times New Roman" pitchFamily="18" charset="0"/>
              </a:defRPr>
            </a:lvl1pPr>
          </a:lstStyle>
          <a:p>
            <a:pPr>
              <a:defRPr/>
            </a:pPr>
            <a:fld id="{AAAAD33A-6FC6-4EA4-93BB-858DE1527162}" type="slidenum">
              <a:rPr lang="en-US"/>
              <a:pPr>
                <a:defRPr/>
              </a:pPr>
              <a:t>‹N°›</a:t>
            </a:fld>
            <a:endParaRPr lang="en-US"/>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ar-DZ"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fr-FR" sz="1200" kern="1200" baseline="0" dirty="0" smtClean="0">
                <a:solidFill>
                  <a:schemeClr val="tx1"/>
                </a:solidFill>
                <a:latin typeface="Times New Roman" pitchFamily="18" charset="0"/>
                <a:ea typeface="+mn-ea"/>
                <a:cs typeface="+mn-cs"/>
              </a:rPr>
              <a:t>L'organisation de coopération et de développement économique (OCDE) a, en 1961, succédé à l'Organisation européenne de coopération économique (OECE), fondée en 1948 pour gérer l'aide américaine d'après-guerre).</a:t>
            </a:r>
            <a:endParaRPr lang="en-NZ"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60419"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endParaRPr lang="fr-FR"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r>
              <a:rPr lang="fr-FR" sz="900" b="0" kern="1200" dirty="0" smtClean="0">
                <a:solidFill>
                  <a:schemeClr val="tx1"/>
                </a:solidFill>
                <a:latin typeface="Times New Roman" pitchFamily="18" charset="0"/>
                <a:ea typeface="+mn-ea"/>
                <a:cs typeface="Times New Roman" pitchFamily="18" charset="0"/>
              </a:rPr>
              <a:t>Le World </a:t>
            </a:r>
            <a:r>
              <a:rPr lang="fr-FR" sz="900" b="0" kern="1200" dirty="0" err="1" smtClean="0">
                <a:solidFill>
                  <a:schemeClr val="tx1"/>
                </a:solidFill>
                <a:latin typeface="Times New Roman" pitchFamily="18" charset="0"/>
                <a:ea typeface="+mn-ea"/>
                <a:cs typeface="Times New Roman" pitchFamily="18" charset="0"/>
              </a:rPr>
              <a:t>Economic</a:t>
            </a:r>
            <a:r>
              <a:rPr lang="fr-FR" sz="900" b="0" kern="1200" dirty="0" smtClean="0">
                <a:solidFill>
                  <a:schemeClr val="tx1"/>
                </a:solidFill>
                <a:latin typeface="Times New Roman" pitchFamily="18" charset="0"/>
                <a:ea typeface="+mn-ea"/>
                <a:cs typeface="Times New Roman" pitchFamily="18" charset="0"/>
              </a:rPr>
              <a:t> Forum </a:t>
            </a:r>
          </a:p>
          <a:p>
            <a:pPr eaLnBrk="1" hangingPunct="1"/>
            <a:r>
              <a:rPr lang="fr-FR" sz="1200" kern="1200" baseline="0" dirty="0" smtClean="0">
                <a:solidFill>
                  <a:schemeClr val="tx1"/>
                </a:solidFill>
                <a:latin typeface="Times New Roman" pitchFamily="18" charset="0"/>
                <a:ea typeface="+mn-ea"/>
                <a:cs typeface="+mn-cs"/>
              </a:rPr>
              <a:t>La chute de 13 places démontre que l’Algérie continue à afficher un faible effet de levier des TIC,</a:t>
            </a:r>
            <a:endParaRPr lang="en-NZ"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eaLnBrk="1" hangingPunct="1"/>
            <a:endParaRPr lang="en-NZ" dirty="0"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0" y="1341438"/>
            <a:ext cx="2006600" cy="1993900"/>
          </a:xfrm>
          <a:prstGeom prst="rect">
            <a:avLst/>
          </a:prstGeom>
          <a:noFill/>
          <a:ln w="9525">
            <a:noFill/>
            <a:miter lim="800000"/>
            <a:headEnd/>
            <a:tailEnd/>
          </a:ln>
        </p:spPr>
      </p:pic>
      <p:pic>
        <p:nvPicPr>
          <p:cNvPr id="5" name="Picture 3"/>
          <p:cNvPicPr>
            <a:picLocks noChangeAspect="1" noChangeArrowheads="1"/>
          </p:cNvPicPr>
          <p:nvPr/>
        </p:nvPicPr>
        <p:blipFill>
          <a:blip r:embed="rId3"/>
          <a:srcRect/>
          <a:stretch>
            <a:fillRect/>
          </a:stretch>
        </p:blipFill>
        <p:spPr bwMode="auto">
          <a:xfrm>
            <a:off x="0" y="0"/>
            <a:ext cx="3302000" cy="1341438"/>
          </a:xfrm>
          <a:prstGeom prst="rect">
            <a:avLst/>
          </a:prstGeom>
          <a:noFill/>
          <a:ln w="9525">
            <a:noFill/>
            <a:miter lim="800000"/>
            <a:headEnd/>
            <a:tailEnd/>
          </a:ln>
        </p:spPr>
      </p:pic>
      <p:pic>
        <p:nvPicPr>
          <p:cNvPr id="6" name="Picture 4"/>
          <p:cNvPicPr>
            <a:picLocks noChangeAspect="1" noChangeArrowheads="1"/>
          </p:cNvPicPr>
          <p:nvPr/>
        </p:nvPicPr>
        <p:blipFill>
          <a:blip r:embed="rId4"/>
          <a:srcRect/>
          <a:stretch>
            <a:fillRect/>
          </a:stretch>
        </p:blipFill>
        <p:spPr bwMode="auto">
          <a:xfrm>
            <a:off x="3276600" y="0"/>
            <a:ext cx="5867400" cy="1341438"/>
          </a:xfrm>
          <a:prstGeom prst="rect">
            <a:avLst/>
          </a:prstGeom>
          <a:noFill/>
          <a:ln w="9525">
            <a:noFill/>
            <a:miter lim="800000"/>
            <a:headEnd/>
            <a:tailEnd/>
          </a:ln>
        </p:spPr>
      </p:pic>
      <p:pic>
        <p:nvPicPr>
          <p:cNvPr id="7" name="Picture 5" descr="Background"/>
          <p:cNvPicPr>
            <a:picLocks noChangeAspect="1" noChangeArrowheads="1"/>
          </p:cNvPicPr>
          <p:nvPr userDrawn="1"/>
        </p:nvPicPr>
        <p:blipFill>
          <a:blip r:embed="rId5"/>
          <a:srcRect/>
          <a:stretch>
            <a:fillRect/>
          </a:stretch>
        </p:blipFill>
        <p:spPr bwMode="auto">
          <a:xfrm>
            <a:off x="0" y="2133600"/>
            <a:ext cx="9144000" cy="4724400"/>
          </a:xfrm>
          <a:prstGeom prst="rect">
            <a:avLst/>
          </a:prstGeom>
          <a:noFill/>
          <a:ln w="9525">
            <a:noFill/>
            <a:miter lim="800000"/>
            <a:headEnd/>
            <a:tailEnd/>
          </a:ln>
        </p:spPr>
      </p:pic>
      <p:sp>
        <p:nvSpPr>
          <p:cNvPr id="59398" name="Rectangle 6"/>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dirty="0"/>
              <a:t>Click to edit Master subtitle style</a:t>
            </a:r>
          </a:p>
        </p:txBody>
      </p:sp>
      <p:sp>
        <p:nvSpPr>
          <p:cNvPr id="59400" name="Rectangle 8"/>
          <p:cNvSpPr>
            <a:spLocks noGrp="1" noChangeArrowheads="1"/>
          </p:cNvSpPr>
          <p:nvPr>
            <p:ph type="ctrTitle"/>
          </p:nvPr>
        </p:nvSpPr>
        <p:spPr>
          <a:xfrm>
            <a:off x="685800" y="2130425"/>
            <a:ext cx="7772400" cy="1470025"/>
          </a:xfrm>
        </p:spPr>
        <p:txBody>
          <a:bodyPr/>
          <a:lstStyle>
            <a:lvl1pPr algn="ctr">
              <a:defRPr/>
            </a:lvl1pPr>
          </a:lstStyle>
          <a:p>
            <a:r>
              <a:rPr lang="en-US" dirty="0"/>
              <a:t>Click to edit Master 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684213" y="2060575"/>
            <a:ext cx="3848100" cy="3581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84713" y="2060575"/>
            <a:ext cx="3848100" cy="3581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70663" y="1341438"/>
            <a:ext cx="1962150" cy="4300537"/>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84213" y="1341438"/>
            <a:ext cx="5734050" cy="4300537"/>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Titre et texte sur contenu">
    <p:spTree>
      <p:nvGrpSpPr>
        <p:cNvPr id="1" name=""/>
        <p:cNvGrpSpPr/>
        <p:nvPr/>
      </p:nvGrpSpPr>
      <p:grpSpPr>
        <a:xfrm>
          <a:off x="0" y="0"/>
          <a:ext cx="0" cy="0"/>
          <a:chOff x="0" y="0"/>
          <a:chExt cx="0" cy="0"/>
        </a:xfrm>
      </p:grpSpPr>
      <p:sp>
        <p:nvSpPr>
          <p:cNvPr id="2" name="Titre 1"/>
          <p:cNvSpPr>
            <a:spLocks noGrp="1"/>
          </p:cNvSpPr>
          <p:nvPr>
            <p:ph type="title"/>
          </p:nvPr>
        </p:nvSpPr>
        <p:spPr>
          <a:xfrm>
            <a:off x="684213" y="1341438"/>
            <a:ext cx="7848600" cy="685800"/>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684213" y="2060575"/>
            <a:ext cx="78486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84213" y="3927475"/>
            <a:ext cx="78486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itre et 4 contenus">
    <p:spTree>
      <p:nvGrpSpPr>
        <p:cNvPr id="1" name=""/>
        <p:cNvGrpSpPr/>
        <p:nvPr/>
      </p:nvGrpSpPr>
      <p:grpSpPr>
        <a:xfrm>
          <a:off x="0" y="0"/>
          <a:ext cx="0" cy="0"/>
          <a:chOff x="0" y="0"/>
          <a:chExt cx="0" cy="0"/>
        </a:xfrm>
      </p:grpSpPr>
      <p:sp>
        <p:nvSpPr>
          <p:cNvPr id="2" name="Titre 1"/>
          <p:cNvSpPr>
            <a:spLocks noGrp="1"/>
          </p:cNvSpPr>
          <p:nvPr>
            <p:ph type="title" sz="quarter"/>
          </p:nvPr>
        </p:nvSpPr>
        <p:spPr>
          <a:xfrm>
            <a:off x="684213" y="1341438"/>
            <a:ext cx="7848600" cy="685800"/>
          </a:xfrm>
        </p:spPr>
        <p:txBody>
          <a:bodyPr/>
          <a:lstStyle/>
          <a:p>
            <a:r>
              <a:rPr lang="fr-FR" smtClean="0"/>
              <a:t>Cliquez pour modifier le style du titre</a:t>
            </a:r>
            <a:endParaRPr lang="fr-FR"/>
          </a:p>
        </p:txBody>
      </p:sp>
      <p:sp>
        <p:nvSpPr>
          <p:cNvPr id="3" name="Espace réservé du contenu 2"/>
          <p:cNvSpPr>
            <a:spLocks noGrp="1"/>
          </p:cNvSpPr>
          <p:nvPr>
            <p:ph sz="quarter" idx="1"/>
          </p:nvPr>
        </p:nvSpPr>
        <p:spPr>
          <a:xfrm>
            <a:off x="684213" y="20605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quarter" idx="2"/>
          </p:nvPr>
        </p:nvSpPr>
        <p:spPr>
          <a:xfrm>
            <a:off x="4684713" y="20605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contenu 4"/>
          <p:cNvSpPr>
            <a:spLocks noGrp="1"/>
          </p:cNvSpPr>
          <p:nvPr>
            <p:ph sz="quarter" idx="3"/>
          </p:nvPr>
        </p:nvSpPr>
        <p:spPr>
          <a:xfrm>
            <a:off x="684213" y="39274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contenu 5"/>
          <p:cNvSpPr>
            <a:spLocks noGrp="1"/>
          </p:cNvSpPr>
          <p:nvPr>
            <p:ph sz="quarter" idx="4"/>
          </p:nvPr>
        </p:nvSpPr>
        <p:spPr>
          <a:xfrm>
            <a:off x="4684713" y="39274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84213" y="1341438"/>
            <a:ext cx="7848600" cy="685800"/>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684213" y="2060575"/>
            <a:ext cx="3848100" cy="35814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84713" y="2060575"/>
            <a:ext cx="3848100" cy="35814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itre. Texte et 2 contenus">
    <p:spTree>
      <p:nvGrpSpPr>
        <p:cNvPr id="1" name=""/>
        <p:cNvGrpSpPr/>
        <p:nvPr/>
      </p:nvGrpSpPr>
      <p:grpSpPr>
        <a:xfrm>
          <a:off x="0" y="0"/>
          <a:ext cx="0" cy="0"/>
          <a:chOff x="0" y="0"/>
          <a:chExt cx="0" cy="0"/>
        </a:xfrm>
      </p:grpSpPr>
      <p:sp>
        <p:nvSpPr>
          <p:cNvPr id="2" name="Titre 1"/>
          <p:cNvSpPr>
            <a:spLocks noGrp="1"/>
          </p:cNvSpPr>
          <p:nvPr>
            <p:ph type="title"/>
          </p:nvPr>
        </p:nvSpPr>
        <p:spPr>
          <a:xfrm>
            <a:off x="684213" y="1341438"/>
            <a:ext cx="7848600" cy="685800"/>
          </a:xfrm>
        </p:spPr>
        <p:txBody>
          <a:bodyPr/>
          <a:lstStyle/>
          <a:p>
            <a:r>
              <a:rPr lang="fr-FR" smtClean="0"/>
              <a:t>Cliquez pour modifier le style du titre</a:t>
            </a:r>
            <a:endParaRPr lang="fr-FR"/>
          </a:p>
        </p:txBody>
      </p:sp>
      <p:sp>
        <p:nvSpPr>
          <p:cNvPr id="3" name="Espace réservé du texte 2"/>
          <p:cNvSpPr>
            <a:spLocks noGrp="1"/>
          </p:cNvSpPr>
          <p:nvPr>
            <p:ph type="body" sz="half" idx="1"/>
          </p:nvPr>
        </p:nvSpPr>
        <p:spPr>
          <a:xfrm>
            <a:off x="684213" y="2060575"/>
            <a:ext cx="3848100" cy="35814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quarter" idx="2"/>
          </p:nvPr>
        </p:nvSpPr>
        <p:spPr>
          <a:xfrm>
            <a:off x="4684713" y="20605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contenu 4"/>
          <p:cNvSpPr>
            <a:spLocks noGrp="1"/>
          </p:cNvSpPr>
          <p:nvPr>
            <p:ph sz="quarter" idx="3"/>
          </p:nvPr>
        </p:nvSpPr>
        <p:spPr>
          <a:xfrm>
            <a:off x="4684713" y="3927475"/>
            <a:ext cx="3848100" cy="1714500"/>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20" Type="http://schemas.openxmlformats.org/officeDocument/2006/relationships/image" Target="../media/image4.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7"/>
          <a:srcRect/>
          <a:stretch>
            <a:fillRect/>
          </a:stretch>
        </p:blipFill>
        <p:spPr bwMode="auto">
          <a:xfrm>
            <a:off x="0" y="1341438"/>
            <a:ext cx="2006600" cy="1993900"/>
          </a:xfrm>
          <a:prstGeom prst="rect">
            <a:avLst/>
          </a:prstGeom>
          <a:noFill/>
          <a:ln w="9525">
            <a:noFill/>
            <a:miter lim="800000"/>
            <a:headEnd/>
            <a:tailEnd/>
          </a:ln>
        </p:spPr>
      </p:pic>
      <p:pic>
        <p:nvPicPr>
          <p:cNvPr id="2051" name="Picture 3"/>
          <p:cNvPicPr>
            <a:picLocks noChangeAspect="1" noChangeArrowheads="1"/>
          </p:cNvPicPr>
          <p:nvPr/>
        </p:nvPicPr>
        <p:blipFill>
          <a:blip r:embed="rId18"/>
          <a:srcRect/>
          <a:stretch>
            <a:fillRect/>
          </a:stretch>
        </p:blipFill>
        <p:spPr bwMode="auto">
          <a:xfrm>
            <a:off x="0" y="0"/>
            <a:ext cx="3302000" cy="1341438"/>
          </a:xfrm>
          <a:prstGeom prst="rect">
            <a:avLst/>
          </a:prstGeom>
          <a:noFill/>
          <a:ln w="9525">
            <a:noFill/>
            <a:miter lim="800000"/>
            <a:headEnd/>
            <a:tailEnd/>
          </a:ln>
        </p:spPr>
      </p:pic>
      <p:pic>
        <p:nvPicPr>
          <p:cNvPr id="2052" name="Picture 4"/>
          <p:cNvPicPr>
            <a:picLocks noChangeAspect="1" noChangeArrowheads="1"/>
          </p:cNvPicPr>
          <p:nvPr/>
        </p:nvPicPr>
        <p:blipFill>
          <a:blip r:embed="rId19"/>
          <a:srcRect/>
          <a:stretch>
            <a:fillRect/>
          </a:stretch>
        </p:blipFill>
        <p:spPr bwMode="auto">
          <a:xfrm>
            <a:off x="3276600" y="0"/>
            <a:ext cx="5867400" cy="1341438"/>
          </a:xfrm>
          <a:prstGeom prst="rect">
            <a:avLst/>
          </a:prstGeom>
          <a:noFill/>
          <a:ln w="9525">
            <a:noFill/>
            <a:miter lim="800000"/>
            <a:headEnd/>
            <a:tailEnd/>
          </a:ln>
        </p:spPr>
      </p:pic>
      <p:pic>
        <p:nvPicPr>
          <p:cNvPr id="2053" name="Picture 5" descr="Background"/>
          <p:cNvPicPr>
            <a:picLocks noChangeAspect="1" noChangeArrowheads="1"/>
          </p:cNvPicPr>
          <p:nvPr userDrawn="1"/>
        </p:nvPicPr>
        <p:blipFill>
          <a:blip r:embed="rId20"/>
          <a:srcRect/>
          <a:stretch>
            <a:fillRect/>
          </a:stretch>
        </p:blipFill>
        <p:spPr bwMode="auto">
          <a:xfrm>
            <a:off x="0" y="2133600"/>
            <a:ext cx="9144000" cy="4724400"/>
          </a:xfrm>
          <a:prstGeom prst="rect">
            <a:avLst/>
          </a:prstGeom>
          <a:noFill/>
          <a:ln w="9525">
            <a:noFill/>
            <a:miter lim="800000"/>
            <a:headEnd/>
            <a:tailEnd/>
          </a:ln>
        </p:spPr>
      </p:pic>
      <p:sp>
        <p:nvSpPr>
          <p:cNvPr id="2054" name="Rectangle 6"/>
          <p:cNvSpPr>
            <a:spLocks noGrp="1" noChangeArrowheads="1"/>
          </p:cNvSpPr>
          <p:nvPr>
            <p:ph type="body" idx="1"/>
          </p:nvPr>
        </p:nvSpPr>
        <p:spPr bwMode="auto">
          <a:xfrm>
            <a:off x="684213" y="2060575"/>
            <a:ext cx="7848600" cy="3581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5" name="Rectangle 8"/>
          <p:cNvSpPr>
            <a:spLocks noGrp="1" noChangeArrowheads="1"/>
          </p:cNvSpPr>
          <p:nvPr>
            <p:ph type="title"/>
          </p:nvPr>
        </p:nvSpPr>
        <p:spPr bwMode="auto">
          <a:xfrm>
            <a:off x="684213" y="1341438"/>
            <a:ext cx="7848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696"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Lst>
  <p:hf hdr="0" ftr="0" dt="0"/>
  <p:txStyles>
    <p:titleStyle>
      <a:lvl1pPr algn="l" rtl="0" eaLnBrk="0" fontAlgn="base" hangingPunct="0">
        <a:spcBef>
          <a:spcPct val="0"/>
        </a:spcBef>
        <a:spcAft>
          <a:spcPct val="0"/>
        </a:spcAft>
        <a:defRPr sz="3200" b="1">
          <a:solidFill>
            <a:srgbClr val="083A81"/>
          </a:solidFill>
          <a:latin typeface="+mj-lt"/>
          <a:ea typeface="+mj-ea"/>
          <a:cs typeface="+mj-cs"/>
        </a:defRPr>
      </a:lvl1pPr>
      <a:lvl2pPr algn="l" rtl="0" eaLnBrk="0" fontAlgn="base" hangingPunct="0">
        <a:spcBef>
          <a:spcPct val="0"/>
        </a:spcBef>
        <a:spcAft>
          <a:spcPct val="0"/>
        </a:spcAft>
        <a:defRPr sz="3200" b="1">
          <a:solidFill>
            <a:srgbClr val="083A81"/>
          </a:solidFill>
          <a:latin typeface="Arial" charset="0"/>
        </a:defRPr>
      </a:lvl2pPr>
      <a:lvl3pPr algn="l" rtl="0" eaLnBrk="0" fontAlgn="base" hangingPunct="0">
        <a:spcBef>
          <a:spcPct val="0"/>
        </a:spcBef>
        <a:spcAft>
          <a:spcPct val="0"/>
        </a:spcAft>
        <a:defRPr sz="3200" b="1">
          <a:solidFill>
            <a:srgbClr val="083A81"/>
          </a:solidFill>
          <a:latin typeface="Arial" charset="0"/>
        </a:defRPr>
      </a:lvl3pPr>
      <a:lvl4pPr algn="l" rtl="0" eaLnBrk="0" fontAlgn="base" hangingPunct="0">
        <a:spcBef>
          <a:spcPct val="0"/>
        </a:spcBef>
        <a:spcAft>
          <a:spcPct val="0"/>
        </a:spcAft>
        <a:defRPr sz="3200" b="1">
          <a:solidFill>
            <a:srgbClr val="083A81"/>
          </a:solidFill>
          <a:latin typeface="Arial" charset="0"/>
        </a:defRPr>
      </a:lvl4pPr>
      <a:lvl5pPr algn="l" rtl="0" eaLnBrk="0" fontAlgn="base" hangingPunct="0">
        <a:spcBef>
          <a:spcPct val="0"/>
        </a:spcBef>
        <a:spcAft>
          <a:spcPct val="0"/>
        </a:spcAft>
        <a:defRPr sz="3200" b="1">
          <a:solidFill>
            <a:srgbClr val="083A81"/>
          </a:solidFill>
          <a:latin typeface="Arial" charset="0"/>
        </a:defRPr>
      </a:lvl5pPr>
      <a:lvl6pPr marL="457200" algn="l" rtl="0" fontAlgn="base">
        <a:spcBef>
          <a:spcPct val="0"/>
        </a:spcBef>
        <a:spcAft>
          <a:spcPct val="0"/>
        </a:spcAft>
        <a:defRPr sz="3200" b="1">
          <a:solidFill>
            <a:srgbClr val="083A81"/>
          </a:solidFill>
          <a:latin typeface="Arial" charset="0"/>
        </a:defRPr>
      </a:lvl6pPr>
      <a:lvl7pPr marL="914400" algn="l" rtl="0" fontAlgn="base">
        <a:spcBef>
          <a:spcPct val="0"/>
        </a:spcBef>
        <a:spcAft>
          <a:spcPct val="0"/>
        </a:spcAft>
        <a:defRPr sz="3200" b="1">
          <a:solidFill>
            <a:srgbClr val="083A81"/>
          </a:solidFill>
          <a:latin typeface="Arial" charset="0"/>
        </a:defRPr>
      </a:lvl7pPr>
      <a:lvl8pPr marL="1371600" algn="l" rtl="0" fontAlgn="base">
        <a:spcBef>
          <a:spcPct val="0"/>
        </a:spcBef>
        <a:spcAft>
          <a:spcPct val="0"/>
        </a:spcAft>
        <a:defRPr sz="3200" b="1">
          <a:solidFill>
            <a:srgbClr val="083A81"/>
          </a:solidFill>
          <a:latin typeface="Arial" charset="0"/>
        </a:defRPr>
      </a:lvl8pPr>
      <a:lvl9pPr marL="1828800" algn="l" rtl="0" fontAlgn="base">
        <a:spcBef>
          <a:spcPct val="0"/>
        </a:spcBef>
        <a:spcAft>
          <a:spcPct val="0"/>
        </a:spcAft>
        <a:defRPr sz="3200" b="1">
          <a:solidFill>
            <a:srgbClr val="083A81"/>
          </a:solidFill>
          <a:latin typeface="Arial" charset="0"/>
        </a:defRPr>
      </a:lvl9pPr>
    </p:titleStyle>
    <p:bodyStyle>
      <a:lvl1pPr marL="342900" indent="-342900" algn="l" rtl="0" eaLnBrk="0" fontAlgn="base" hangingPunct="0">
        <a:spcBef>
          <a:spcPct val="20000"/>
        </a:spcBef>
        <a:spcAft>
          <a:spcPct val="0"/>
        </a:spcAft>
        <a:buClr>
          <a:srgbClr val="083A81"/>
        </a:buClr>
        <a:buChar char="•"/>
        <a:defRPr sz="2000" b="1">
          <a:solidFill>
            <a:srgbClr val="083A81"/>
          </a:solidFill>
          <a:latin typeface="+mn-lt"/>
          <a:ea typeface="+mn-ea"/>
          <a:cs typeface="+mn-cs"/>
        </a:defRPr>
      </a:lvl1pPr>
      <a:lvl2pPr marL="742950" indent="-285750" algn="l" rtl="0" eaLnBrk="0" fontAlgn="base" hangingPunct="0">
        <a:spcBef>
          <a:spcPct val="20000"/>
        </a:spcBef>
        <a:spcAft>
          <a:spcPct val="0"/>
        </a:spcAft>
        <a:buClr>
          <a:srgbClr val="083A81"/>
        </a:buClr>
        <a:buFont typeface="Times New Roman" pitchFamily="18" charset="0"/>
        <a:buChar char="–"/>
        <a:defRPr sz="2000" b="1">
          <a:solidFill>
            <a:srgbClr val="083A81"/>
          </a:solidFill>
          <a:latin typeface="+mn-lt"/>
        </a:defRPr>
      </a:lvl2pPr>
      <a:lvl3pPr marL="1143000" indent="-228600" algn="l" rtl="0" eaLnBrk="0" fontAlgn="base" hangingPunct="0">
        <a:spcBef>
          <a:spcPct val="20000"/>
        </a:spcBef>
        <a:spcAft>
          <a:spcPct val="0"/>
        </a:spcAft>
        <a:buClr>
          <a:srgbClr val="083A81"/>
        </a:buClr>
        <a:buChar char="•"/>
        <a:defRPr sz="2000" b="1">
          <a:solidFill>
            <a:srgbClr val="083A81"/>
          </a:solidFill>
          <a:latin typeface="+mn-lt"/>
        </a:defRPr>
      </a:lvl3pPr>
      <a:lvl4pPr marL="1600200" indent="-228600" algn="l" rtl="0" eaLnBrk="0" fontAlgn="base" hangingPunct="0">
        <a:spcBef>
          <a:spcPct val="20000"/>
        </a:spcBef>
        <a:spcAft>
          <a:spcPct val="0"/>
        </a:spcAft>
        <a:buClr>
          <a:srgbClr val="083A81"/>
        </a:buClr>
        <a:buFont typeface="Times New Roman" pitchFamily="18" charset="0"/>
        <a:buChar char="–"/>
        <a:defRPr sz="2000" b="1">
          <a:solidFill>
            <a:srgbClr val="083A81"/>
          </a:solidFill>
          <a:latin typeface="+mn-lt"/>
        </a:defRPr>
      </a:lvl4pPr>
      <a:lvl5pPr marL="2057400" indent="-228600" algn="l" rtl="0" eaLnBrk="0" fontAlgn="base" hangingPunct="0">
        <a:spcBef>
          <a:spcPct val="20000"/>
        </a:spcBef>
        <a:spcAft>
          <a:spcPct val="0"/>
        </a:spcAft>
        <a:buClr>
          <a:srgbClr val="083A81"/>
        </a:buClr>
        <a:buFont typeface="Times New Roman" pitchFamily="18" charset="0"/>
        <a:buChar char="»"/>
        <a:defRPr sz="2000" b="1">
          <a:solidFill>
            <a:srgbClr val="083A81"/>
          </a:solidFill>
          <a:latin typeface="+mn-lt"/>
        </a:defRPr>
      </a:lvl5pPr>
      <a:lvl6pPr marL="2514600" indent="-228600" algn="l" rtl="0" fontAlgn="base">
        <a:spcBef>
          <a:spcPct val="20000"/>
        </a:spcBef>
        <a:spcAft>
          <a:spcPct val="0"/>
        </a:spcAft>
        <a:buClr>
          <a:srgbClr val="083A81"/>
        </a:buClr>
        <a:buFont typeface="Times New Roman" pitchFamily="18" charset="0"/>
        <a:buChar char="»"/>
        <a:defRPr sz="2000" b="1">
          <a:solidFill>
            <a:srgbClr val="083A81"/>
          </a:solidFill>
          <a:latin typeface="+mn-lt"/>
        </a:defRPr>
      </a:lvl6pPr>
      <a:lvl7pPr marL="2971800" indent="-228600" algn="l" rtl="0" fontAlgn="base">
        <a:spcBef>
          <a:spcPct val="20000"/>
        </a:spcBef>
        <a:spcAft>
          <a:spcPct val="0"/>
        </a:spcAft>
        <a:buClr>
          <a:srgbClr val="083A81"/>
        </a:buClr>
        <a:buFont typeface="Times New Roman" pitchFamily="18" charset="0"/>
        <a:buChar char="»"/>
        <a:defRPr sz="2000" b="1">
          <a:solidFill>
            <a:srgbClr val="083A81"/>
          </a:solidFill>
          <a:latin typeface="+mn-lt"/>
        </a:defRPr>
      </a:lvl7pPr>
      <a:lvl8pPr marL="3429000" indent="-228600" algn="l" rtl="0" fontAlgn="base">
        <a:spcBef>
          <a:spcPct val="20000"/>
        </a:spcBef>
        <a:spcAft>
          <a:spcPct val="0"/>
        </a:spcAft>
        <a:buClr>
          <a:srgbClr val="083A81"/>
        </a:buClr>
        <a:buFont typeface="Times New Roman" pitchFamily="18" charset="0"/>
        <a:buChar char="»"/>
        <a:defRPr sz="2000" b="1">
          <a:solidFill>
            <a:srgbClr val="083A81"/>
          </a:solidFill>
          <a:latin typeface="+mn-lt"/>
        </a:defRPr>
      </a:lvl8pPr>
      <a:lvl9pPr marL="3886200" indent="-228600" algn="l" rtl="0" fontAlgn="base">
        <a:spcBef>
          <a:spcPct val="20000"/>
        </a:spcBef>
        <a:spcAft>
          <a:spcPct val="0"/>
        </a:spcAft>
        <a:buClr>
          <a:srgbClr val="083A81"/>
        </a:buClr>
        <a:buFont typeface="Times New Roman" pitchFamily="18" charset="0"/>
        <a:buChar char="»"/>
        <a:defRPr sz="2000" b="1">
          <a:solidFill>
            <a:srgbClr val="083A8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6.xml.rels><?xml version="1.0" encoding="UTF-8" standalone="yes"?>
<Relationships xmlns="http://schemas.openxmlformats.org/package/2006/relationships"><Relationship Id="rId8" Type="http://schemas.openxmlformats.org/officeDocument/2006/relationships/image" Target="../media/image10.gif"/><Relationship Id="rId13"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9.jpeg"/><Relationship Id="rId12"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8.jpeg"/><Relationship Id="rId11" Type="http://schemas.openxmlformats.org/officeDocument/2006/relationships/image" Target="../media/image13.png"/><Relationship Id="rId5" Type="http://schemas.openxmlformats.org/officeDocument/2006/relationships/image" Target="../media/image7.jpeg"/><Relationship Id="rId10" Type="http://schemas.openxmlformats.org/officeDocument/2006/relationships/image" Target="../media/image12.png"/><Relationship Id="rId4" Type="http://schemas.openxmlformats.org/officeDocument/2006/relationships/image" Target="../media/image6.jpeg"/><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à coins arrondis 10"/>
          <p:cNvSpPr/>
          <p:nvPr/>
        </p:nvSpPr>
        <p:spPr>
          <a:xfrm>
            <a:off x="785786" y="1214422"/>
            <a:ext cx="8143932" cy="2571753"/>
          </a:xfrm>
          <a:prstGeom prst="roundRect">
            <a:avLst/>
          </a:prstGeom>
          <a:gradFill flip="none" rotWithShape="0">
            <a:gsLst>
              <a:gs pos="33000">
                <a:srgbClr val="92D050"/>
              </a:gs>
              <a:gs pos="35000">
                <a:schemeClr val="accent5">
                  <a:tint val="37000"/>
                  <a:satMod val="300000"/>
                </a:schemeClr>
              </a:gs>
              <a:gs pos="100000">
                <a:schemeClr val="accent5">
                  <a:tint val="15000"/>
                  <a:satMod val="350000"/>
                </a:schemeClr>
              </a:gs>
            </a:gsLst>
            <a:lin ang="15600000" scaled="0"/>
            <a:tileRect/>
          </a:gradFill>
          <a:ln>
            <a:solidFill>
              <a:srgbClr val="00B0F0">
                <a:alpha val="71000"/>
              </a:srgbClr>
            </a:solidFill>
          </a:ln>
        </p:spPr>
        <p:style>
          <a:lnRef idx="1">
            <a:schemeClr val="accent5"/>
          </a:lnRef>
          <a:fillRef idx="2">
            <a:schemeClr val="accent5"/>
          </a:fillRef>
          <a:effectRef idx="1">
            <a:schemeClr val="accent5"/>
          </a:effectRef>
          <a:fontRef idx="minor">
            <a:schemeClr val="dk1"/>
          </a:fontRef>
        </p:style>
        <p:txBody>
          <a:bodyPr anchor="ctr"/>
          <a:lstStyle/>
          <a:p>
            <a:pPr algn="ctr"/>
            <a:endParaRPr lang="fr-FR" sz="4000" b="1" dirty="0" smtClean="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endParaRPr>
          </a:p>
          <a:p>
            <a:pPr algn="ctr"/>
            <a:r>
              <a:rPr lang="fr-FR" sz="3600" b="1" dirty="0" smtClean="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rPr>
              <a:t>TIC : Technologies de l’Information et de la communication </a:t>
            </a:r>
            <a:endParaRPr lang="ar-DZ" sz="3600" b="1" dirty="0" smtClean="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endParaRPr>
          </a:p>
          <a:p>
            <a:pPr algn="ctr">
              <a:defRPr/>
            </a:pPr>
            <a:endParaRPr lang="fr-FR" sz="4000" b="1" dirty="0">
              <a:ln w="1905"/>
              <a:solidFill>
                <a:schemeClr val="bg2">
                  <a:lumMod val="50000"/>
                </a:schemeClr>
              </a:solidFill>
              <a:effectLst>
                <a:innerShdw blurRad="69850" dist="43180" dir="5400000">
                  <a:srgbClr val="000000">
                    <a:alpha val="65000"/>
                  </a:srgbClr>
                </a:innerShdw>
              </a:effectLst>
              <a:latin typeface="Arial" pitchFamily="34" charset="0"/>
              <a:cs typeface="Arial" pitchFamily="34" charset="0"/>
            </a:endParaRPr>
          </a:p>
        </p:txBody>
      </p:sp>
      <p:sp>
        <p:nvSpPr>
          <p:cNvPr id="10" name="Rectangle 9"/>
          <p:cNvSpPr/>
          <p:nvPr/>
        </p:nvSpPr>
        <p:spPr>
          <a:xfrm>
            <a:off x="357158" y="4143380"/>
            <a:ext cx="6357982" cy="2923877"/>
          </a:xfrm>
          <a:prstGeom prst="rect">
            <a:avLst/>
          </a:prstGeom>
        </p:spPr>
        <p:txBody>
          <a:bodyPr wrap="square">
            <a:spAutoFit/>
          </a:bodyPr>
          <a:lstStyle/>
          <a:p>
            <a:pPr algn="l" rtl="0"/>
            <a:r>
              <a:rPr lang="fr-FR" sz="2000" b="1" u="sng" dirty="0" smtClean="0">
                <a:solidFill>
                  <a:srgbClr val="FF0000"/>
                </a:solidFill>
              </a:rPr>
              <a:t>Présenté par: </a:t>
            </a:r>
          </a:p>
          <a:p>
            <a:r>
              <a:rPr lang="fr-FR" sz="2000" b="1" dirty="0" smtClean="0">
                <a:solidFill>
                  <a:srgbClr val="FF0000"/>
                </a:solidFill>
              </a:rPr>
              <a:t> </a:t>
            </a:r>
          </a:p>
          <a:p>
            <a:r>
              <a:rPr kumimoji="1" lang="fr-FR" sz="2000" b="1" dirty="0" smtClean="0">
                <a:latin typeface="Cataneo BT" pitchFamily="66" charset="0"/>
              </a:rPr>
              <a:t> Halima BEN HBIRECHE</a:t>
            </a:r>
          </a:p>
          <a:p>
            <a:r>
              <a:rPr lang="fr-FR" sz="2000" dirty="0" smtClean="0">
                <a:latin typeface="Times New Roman" pitchFamily="18" charset="0"/>
              </a:rPr>
              <a:t>Département des Mathématiques et d'Informatique</a:t>
            </a:r>
          </a:p>
          <a:p>
            <a:r>
              <a:rPr lang="fr-FR" sz="2000" dirty="0" smtClean="0">
                <a:latin typeface="Times New Roman" pitchFamily="18" charset="0"/>
              </a:rPr>
              <a:t>Faculté des Sciences et Sciences de l’Ingénieur</a:t>
            </a:r>
          </a:p>
          <a:p>
            <a:r>
              <a:rPr lang="fr-FR" sz="2000" dirty="0" smtClean="0">
                <a:latin typeface="Times New Roman" pitchFamily="18" charset="0"/>
              </a:rPr>
              <a:t>Université </a:t>
            </a:r>
            <a:r>
              <a:rPr lang="fr-FR" sz="2000" dirty="0" err="1" smtClean="0">
                <a:latin typeface="Times New Roman" pitchFamily="18" charset="0"/>
              </a:rPr>
              <a:t>Kasdi</a:t>
            </a:r>
            <a:r>
              <a:rPr lang="fr-FR" sz="2000" dirty="0" smtClean="0">
                <a:latin typeface="Times New Roman" pitchFamily="18" charset="0"/>
              </a:rPr>
              <a:t> </a:t>
            </a:r>
            <a:r>
              <a:rPr lang="fr-FR" sz="2000" dirty="0" err="1" smtClean="0">
                <a:latin typeface="Times New Roman" pitchFamily="18" charset="0"/>
              </a:rPr>
              <a:t>Merbah</a:t>
            </a:r>
            <a:r>
              <a:rPr lang="fr-FR" sz="2000" dirty="0" smtClean="0">
                <a:latin typeface="Times New Roman" pitchFamily="18" charset="0"/>
              </a:rPr>
              <a:t> -Ouargla</a:t>
            </a:r>
          </a:p>
          <a:p>
            <a:endParaRPr kumimoji="1" lang="fr-FR" sz="2000" b="1" dirty="0" smtClean="0">
              <a:latin typeface="Cataneo BT" pitchFamily="66" charset="0"/>
            </a:endParaRPr>
          </a:p>
          <a:p>
            <a:r>
              <a:rPr lang="fr-FR" sz="2000" b="1" dirty="0" smtClean="0"/>
              <a:t>Email : halima.benhbireche@gmail.com</a:t>
            </a:r>
            <a:r>
              <a:rPr lang="fr-FR" sz="2000" dirty="0" smtClean="0"/>
              <a:t> </a:t>
            </a:r>
            <a:endParaRPr lang="fr-FR" sz="2000" b="1" dirty="0" smtClean="0"/>
          </a:p>
          <a:p>
            <a:pPr algn="l" rtl="0"/>
            <a:endParaRPr kumimoji="1" lang="fr-FR" sz="2000" b="1" i="1" dirty="0" smtClean="0">
              <a:latin typeface="Cataneo BT" pitchFamily="66"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57158" y="285728"/>
            <a:ext cx="7772400" cy="1470025"/>
          </a:xfrm>
        </p:spPr>
        <p:txBody>
          <a:bodyPr/>
          <a:lstStyle/>
          <a:p>
            <a:pPr eaLnBrk="1" hangingPunct="1"/>
            <a:r>
              <a:rPr lang="fr-FR"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Les chapitre</a:t>
            </a:r>
            <a:r>
              <a:rPr lang="ar-DZ"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
            </a:r>
            <a:br>
              <a:rPr lang="ar-DZ"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br>
            <a:endParaRPr lang="fr-FR" dirty="0" smtClean="0">
              <a:solidFill>
                <a:schemeClr val="bg1"/>
              </a:solidFill>
              <a:latin typeface="Verdana" pitchFamily="34" charset="0"/>
            </a:endParaRPr>
          </a:p>
        </p:txBody>
      </p:sp>
      <p:cxnSp>
        <p:nvCxnSpPr>
          <p:cNvPr id="4" name="Connecteur droit 3"/>
          <p:cNvCxnSpPr/>
          <p:nvPr/>
        </p:nvCxnSpPr>
        <p:spPr bwMode="auto">
          <a:xfrm rot="5400000">
            <a:off x="-500892" y="3929066"/>
            <a:ext cx="4144198" cy="794"/>
          </a:xfrm>
          <a:prstGeom prst="line">
            <a:avLst/>
          </a:prstGeom>
          <a:ln>
            <a:headEnd type="none" w="med" len="med"/>
            <a:tailEnd type="none" w="med" len="med"/>
          </a:ln>
        </p:spPr>
        <p:style>
          <a:lnRef idx="3">
            <a:schemeClr val="accent2"/>
          </a:lnRef>
          <a:fillRef idx="0">
            <a:schemeClr val="accent2"/>
          </a:fillRef>
          <a:effectRef idx="2">
            <a:schemeClr val="accent2"/>
          </a:effectRef>
          <a:fontRef idx="minor">
            <a:schemeClr val="tx1"/>
          </a:fontRef>
        </p:style>
      </p:cxnSp>
      <p:sp>
        <p:nvSpPr>
          <p:cNvPr id="6" name="ZoneTexte 5"/>
          <p:cNvSpPr txBox="1"/>
          <p:nvPr/>
        </p:nvSpPr>
        <p:spPr>
          <a:xfrm>
            <a:off x="1714480" y="1714488"/>
            <a:ext cx="6429420" cy="4524315"/>
          </a:xfrm>
          <a:prstGeom prst="rect">
            <a:avLst/>
          </a:prstGeom>
          <a:noFill/>
        </p:spPr>
        <p:txBody>
          <a:bodyPr wrap="square" rtlCol="0">
            <a:spAutoFit/>
          </a:bodyPr>
          <a:lstStyle/>
          <a:p>
            <a:pPr marL="450850" lvl="1" indent="-450850">
              <a:buAutoNum type="arabicPeriod"/>
            </a:pPr>
            <a:r>
              <a:rPr lang="fr-FR" dirty="0" smtClean="0">
                <a:solidFill>
                  <a:srgbClr val="0070C0"/>
                </a:solidFill>
                <a:latin typeface="Times New Roman" pitchFamily="18" charset="0"/>
                <a:cs typeface="Times New Roman" pitchFamily="18" charset="0"/>
              </a:rPr>
              <a:t>Définitions et notions de base </a:t>
            </a:r>
          </a:p>
          <a:p>
            <a:pPr marL="457200" indent="-457200">
              <a:buAutoNum type="arabicPeriod"/>
            </a:pPr>
            <a:r>
              <a:rPr lang="fr-FR" dirty="0" smtClean="0">
                <a:solidFill>
                  <a:srgbClr val="0070C0"/>
                </a:solidFill>
                <a:latin typeface="Times New Roman" pitchFamily="18" charset="0"/>
                <a:cs typeface="Times New Roman" pitchFamily="18" charset="0"/>
              </a:rPr>
              <a:t>Equipements informatiques modernes / Hard &amp; Software?</a:t>
            </a:r>
          </a:p>
          <a:p>
            <a:pPr marL="457200" indent="-457200">
              <a:buAutoNum type="arabicPeriod"/>
            </a:pPr>
            <a:r>
              <a:rPr lang="fr-FR" dirty="0" smtClean="0">
                <a:solidFill>
                  <a:srgbClr val="0070C0"/>
                </a:solidFill>
                <a:latin typeface="Times New Roman" pitchFamily="18" charset="0"/>
                <a:cs typeface="Times New Roman" pitchFamily="18" charset="0"/>
              </a:rPr>
              <a:t>Réseaux Informatiques / LAN / WLAN / WAN</a:t>
            </a:r>
          </a:p>
          <a:p>
            <a:pPr marL="457200" indent="-457200">
              <a:buAutoNum type="arabicPeriod"/>
            </a:pPr>
            <a:r>
              <a:rPr lang="fr-FR" dirty="0" smtClean="0">
                <a:solidFill>
                  <a:srgbClr val="0070C0"/>
                </a:solidFill>
                <a:latin typeface="Times New Roman" pitchFamily="18" charset="0"/>
                <a:cs typeface="Times New Roman" pitchFamily="18" charset="0"/>
              </a:rPr>
              <a:t>Réseaux d’opérateurs téléphoniques « Fixe et Mobile</a:t>
            </a:r>
          </a:p>
          <a:p>
            <a:pPr marL="457200" indent="-457200">
              <a:buAutoNum type="arabicPeriod"/>
            </a:pPr>
            <a:r>
              <a:rPr lang="fr-FR" dirty="0" smtClean="0">
                <a:solidFill>
                  <a:srgbClr val="0070C0"/>
                </a:solidFill>
                <a:latin typeface="Times New Roman" pitchFamily="18" charset="0"/>
                <a:cs typeface="Times New Roman" pitchFamily="18" charset="0"/>
              </a:rPr>
              <a:t>Convergence IP</a:t>
            </a:r>
          </a:p>
          <a:p>
            <a:pPr marL="457200" indent="-457200">
              <a:buAutoNum type="arabicPeriod"/>
            </a:pPr>
            <a:r>
              <a:rPr lang="fr-FR" dirty="0" smtClean="0">
                <a:solidFill>
                  <a:srgbClr val="0070C0"/>
                </a:solidFill>
                <a:latin typeface="Times New Roman" pitchFamily="18" charset="0"/>
                <a:cs typeface="Times New Roman" pitchFamily="18" charset="0"/>
              </a:rPr>
              <a:t>Internet / Services</a:t>
            </a:r>
          </a:p>
          <a:p>
            <a:pPr marL="457200" indent="-457200">
              <a:buAutoNum type="arabicPeriod"/>
            </a:pPr>
            <a:r>
              <a:rPr lang="fr-FR" dirty="0" smtClean="0">
                <a:solidFill>
                  <a:srgbClr val="0070C0"/>
                </a:solidFill>
                <a:latin typeface="Times New Roman" pitchFamily="18" charset="0"/>
                <a:cs typeface="Times New Roman" pitchFamily="18" charset="0"/>
              </a:rPr>
              <a:t>Nouveaux Outils de communication électronique</a:t>
            </a:r>
          </a:p>
          <a:p>
            <a:pPr marL="457200" indent="-457200">
              <a:buAutoNum type="arabicPeriod"/>
            </a:pPr>
            <a:r>
              <a:rPr lang="fr-FR" dirty="0" smtClean="0">
                <a:solidFill>
                  <a:srgbClr val="0070C0"/>
                </a:solidFill>
                <a:latin typeface="Times New Roman" pitchFamily="18" charset="0"/>
                <a:cs typeface="Times New Roman" pitchFamily="18" charset="0"/>
              </a:rPr>
              <a:t>Création des sites Internet</a:t>
            </a:r>
          </a:p>
          <a:p>
            <a:pPr marL="457200" indent="-457200">
              <a:buAutoNum type="arabicPeriod"/>
            </a:pPr>
            <a:r>
              <a:rPr lang="fr-FR" dirty="0" smtClean="0">
                <a:solidFill>
                  <a:srgbClr val="0070C0"/>
                </a:solidFill>
                <a:latin typeface="Times New Roman" pitchFamily="18" charset="0"/>
                <a:cs typeface="Times New Roman" pitchFamily="18" charset="0"/>
              </a:rPr>
              <a:t>Les services du « Cloud » </a:t>
            </a:r>
            <a:r>
              <a:rPr lang="fr-FR" dirty="0" err="1" smtClean="0">
                <a:solidFill>
                  <a:srgbClr val="0070C0"/>
                </a:solidFill>
                <a:latin typeface="Times New Roman" pitchFamily="18" charset="0"/>
                <a:cs typeface="Times New Roman" pitchFamily="18" charset="0"/>
              </a:rPr>
              <a:t>Computing</a:t>
            </a:r>
            <a:endParaRPr lang="fr-FR" dirty="0" smtClean="0">
              <a:solidFill>
                <a:srgbClr val="0070C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428596" y="928670"/>
            <a:ext cx="8358246" cy="285752"/>
          </a:xfrm>
        </p:spPr>
        <p:txBody>
          <a:bodyPr/>
          <a:lstStyle/>
          <a:p>
            <a:pPr eaLnBrk="1" hangingPunct="1"/>
            <a:r>
              <a:rPr lang="fr-FR"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Chapitre</a:t>
            </a:r>
            <a:r>
              <a:rPr lang="fr-FR" i="1" dirty="0" smtClean="0"/>
              <a:t> </a:t>
            </a:r>
            <a:r>
              <a:rPr lang="fr-FR"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I</a:t>
            </a:r>
            <a:r>
              <a:rPr lang="fr-FR" i="1" dirty="0" smtClean="0"/>
              <a:t> </a:t>
            </a:r>
            <a:r>
              <a:rPr lang="fr-FR"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a:t>
            </a:r>
            <a:r>
              <a:rPr lang="fr-FR" i="1" dirty="0" smtClean="0"/>
              <a:t> </a:t>
            </a:r>
            <a:r>
              <a:rPr lang="fr-FR"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D</a:t>
            </a:r>
            <a:r>
              <a:rPr lang="fr-FR"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éfinitions</a:t>
            </a:r>
            <a:r>
              <a:rPr lang="fr-FR" i="1" dirty="0" smtClean="0"/>
              <a:t> </a:t>
            </a:r>
            <a:r>
              <a:rPr lang="fr-FR"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et</a:t>
            </a:r>
            <a:r>
              <a:rPr lang="fr-FR" i="1" dirty="0" smtClean="0"/>
              <a:t> </a:t>
            </a:r>
            <a:r>
              <a:rPr lang="fr-FR"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notions</a:t>
            </a:r>
            <a:r>
              <a:rPr lang="fr-FR" i="1" dirty="0" smtClean="0"/>
              <a:t> </a:t>
            </a:r>
            <a:r>
              <a:rPr lang="fr-FR"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de</a:t>
            </a:r>
            <a:r>
              <a:rPr lang="fr-FR" i="1" dirty="0" smtClean="0"/>
              <a:t> </a:t>
            </a:r>
            <a:r>
              <a:rPr lang="fr-FR"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base</a:t>
            </a:r>
            <a:r>
              <a:rPr lang="fr-FR" i="1" dirty="0" smtClean="0"/>
              <a:t/>
            </a:r>
            <a:br>
              <a:rPr lang="fr-FR" i="1" dirty="0" smtClean="0"/>
            </a:br>
            <a:r>
              <a:rPr lang="fr-FR"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 </a:t>
            </a:r>
            <a:r>
              <a:rPr lang="ar-DZ"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t/>
            </a:r>
            <a:br>
              <a:rPr lang="ar-DZ" cap="all" dirty="0" smtClean="0">
                <a:ln w="0"/>
                <a:solidFill>
                  <a:schemeClr val="bg1"/>
                </a:solidFill>
                <a:effectLst>
                  <a:reflection blurRad="12700" stA="50000" endPos="50000" dist="5000" dir="5400000" sy="-100000" rotWithShape="0"/>
                </a:effectLst>
                <a:latin typeface="Times New Roman" pitchFamily="18" charset="0"/>
                <a:cs typeface="Times New Roman" pitchFamily="18" charset="0"/>
              </a:rPr>
            </a:br>
            <a:endParaRPr lang="fr-FR" dirty="0" smtClean="0">
              <a:solidFill>
                <a:schemeClr val="bg1"/>
              </a:solidFill>
              <a:latin typeface="Verdana" pitchFamily="34" charset="0"/>
            </a:endParaRPr>
          </a:p>
        </p:txBody>
      </p:sp>
      <p:sp>
        <p:nvSpPr>
          <p:cNvPr id="6" name="ZoneTexte 5"/>
          <p:cNvSpPr txBox="1"/>
          <p:nvPr/>
        </p:nvSpPr>
        <p:spPr>
          <a:xfrm>
            <a:off x="357158" y="1428736"/>
            <a:ext cx="8429684" cy="4893647"/>
          </a:xfrm>
          <a:prstGeom prst="rect">
            <a:avLst/>
          </a:prstGeom>
          <a:noFill/>
        </p:spPr>
        <p:txBody>
          <a:bodyPr wrap="square" rtlCol="0">
            <a:spAutoFit/>
          </a:bodyPr>
          <a:lstStyle/>
          <a:p>
            <a:pPr>
              <a:buFont typeface="Wingdings" pitchFamily="2" charset="2"/>
              <a:buChar char="§"/>
            </a:pPr>
            <a:r>
              <a:rPr lang="fr-FR" dirty="0" smtClean="0">
                <a:solidFill>
                  <a:srgbClr val="0070C0"/>
                </a:solidFill>
                <a:latin typeface="Times New Roman" pitchFamily="18" charset="0"/>
                <a:cs typeface="Times New Roman" pitchFamily="18" charset="0"/>
              </a:rPr>
              <a:t>TIC : Technologies de l'Information et de la Communication.</a:t>
            </a:r>
          </a:p>
          <a:p>
            <a:pPr>
              <a:buFont typeface="Wingdings" pitchFamily="2" charset="2"/>
              <a:buChar char="§"/>
            </a:pPr>
            <a:r>
              <a:rPr lang="fr-FR" dirty="0" smtClean="0">
                <a:solidFill>
                  <a:srgbClr val="0070C0"/>
                </a:solidFill>
                <a:latin typeface="Times New Roman" pitchFamily="18" charset="0"/>
                <a:cs typeface="Times New Roman" pitchFamily="18" charset="0"/>
              </a:rPr>
              <a:t>STIC :  Sciences des Technologies de l'Information et de la Communication .</a:t>
            </a:r>
          </a:p>
          <a:p>
            <a:pPr>
              <a:buFont typeface="Wingdings" pitchFamily="2" charset="2"/>
              <a:buChar char="§"/>
            </a:pPr>
            <a:endParaRPr lang="fr-FR" dirty="0" smtClean="0">
              <a:solidFill>
                <a:srgbClr val="0070C0"/>
              </a:solidFill>
              <a:latin typeface="Times New Roman" pitchFamily="18" charset="0"/>
              <a:cs typeface="Times New Roman" pitchFamily="18" charset="0"/>
            </a:endParaRPr>
          </a:p>
          <a:p>
            <a:pPr>
              <a:lnSpc>
                <a:spcPct val="150000"/>
              </a:lnSpc>
              <a:buFont typeface="Wingdings" pitchFamily="2" charset="2"/>
              <a:buChar char="§"/>
            </a:pPr>
            <a:r>
              <a:rPr lang="fr-FR" b="1" u="sng" dirty="0" smtClean="0">
                <a:latin typeface="Times New Roman" pitchFamily="18" charset="0"/>
                <a:cs typeface="Times New Roman" pitchFamily="18" charset="0"/>
              </a:rPr>
              <a:t>Définition: </a:t>
            </a:r>
            <a:r>
              <a:rPr lang="fr-FR" dirty="0" smtClean="0">
                <a:latin typeface="Times New Roman" pitchFamily="18" charset="0"/>
                <a:cs typeface="Times New Roman" pitchFamily="18" charset="0"/>
              </a:rPr>
              <a:t>on peut définir les TIC comme étant Les Technologies de l'Information et de la Communication qui représentent l'ensemble des moyens ou d’équipements (matériels et logiciels ou programmes) assurant le traitement automatique de l'information [5]. Aujourd’hui, on parle plutôt des NTIC pour désigner les nouvelles TIC (NTIC).</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p:cNvSpPr txBox="1">
            <a:spLocks noGrp="1"/>
          </p:cNvSpPr>
          <p:nvPr>
            <p:ph type="body" idx="1"/>
          </p:nvPr>
        </p:nvSpPr>
        <p:spPr>
          <a:xfrm>
            <a:off x="0" y="1571612"/>
            <a:ext cx="8929718" cy="4216539"/>
          </a:xfrm>
        </p:spPr>
        <p:txBody>
          <a:bodyPr wrap="square" rtlCol="0">
            <a:spAutoFit/>
          </a:bodyPr>
          <a:lstStyle/>
          <a:p>
            <a:pPr eaLnBrk="1" hangingPunct="1">
              <a:lnSpc>
                <a:spcPct val="150000"/>
              </a:lnSpc>
              <a:buFontTx/>
              <a:buNone/>
              <a:defRPr/>
            </a:pPr>
            <a:r>
              <a:rPr lang="fr-FR" dirty="0" smtClean="0">
                <a:latin typeface="+mj-lt"/>
                <a:cs typeface="Times New Roman" pitchFamily="18" charset="0"/>
              </a:rPr>
              <a:t>   </a:t>
            </a:r>
            <a:r>
              <a:rPr lang="fr-FR" b="0" dirty="0" smtClean="0">
                <a:latin typeface="+mj-lt"/>
                <a:cs typeface="Times New Roman" pitchFamily="18" charset="0"/>
              </a:rPr>
              <a:t>      Ces termes désignent généralement les nouvelles technologies utilisées dans le traitement et la transmission des informations. Principalement : l'informatique en générale, mais aussi Internet et les télécommunications (téléphonie fixe, mobile et IP).</a:t>
            </a:r>
          </a:p>
          <a:p>
            <a:pPr eaLnBrk="1" hangingPunct="1">
              <a:defRPr/>
            </a:pPr>
            <a:endParaRPr lang="fr-FR" b="0" dirty="0" smtClean="0">
              <a:latin typeface="+mj-lt"/>
              <a:cs typeface="Times New Roman" pitchFamily="18" charset="0"/>
            </a:endParaRPr>
          </a:p>
          <a:p>
            <a:pPr eaLnBrk="1" hangingPunct="1">
              <a:lnSpc>
                <a:spcPct val="150000"/>
              </a:lnSpc>
              <a:buNone/>
              <a:defRPr/>
            </a:pPr>
            <a:r>
              <a:rPr lang="fr-FR" b="0" dirty="0" smtClean="0">
                <a:latin typeface="+mj-lt"/>
                <a:cs typeface="Times New Roman" pitchFamily="18" charset="0"/>
              </a:rPr>
              <a:t>        Pour les NTIC, le terme tend à qualifier plus particulièrement les problématiques résultant de l'intégration de ces technologies au sein des systèmes institutionnels, recouvrant notamment les produits, les pratiques et les procédés potentiellement générés par cette intégration [7].</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Espace réservé du texte 4"/>
          <p:cNvSpPr txBox="1">
            <a:spLocks noGrp="1"/>
          </p:cNvSpPr>
          <p:nvPr>
            <p:ph idx="1"/>
          </p:nvPr>
        </p:nvSpPr>
        <p:spPr>
          <a:xfrm>
            <a:off x="642938" y="1214422"/>
            <a:ext cx="7848600" cy="4985980"/>
          </a:xfrm>
        </p:spPr>
        <p:txBody>
          <a:bodyPr rtlCol="0">
            <a:spAutoFit/>
          </a:bodyPr>
          <a:lstStyle/>
          <a:p>
            <a:pPr algn="just" eaLnBrk="1" hangingPunct="1">
              <a:lnSpc>
                <a:spcPct val="150000"/>
              </a:lnSpc>
              <a:buFontTx/>
              <a:buNone/>
              <a:defRPr/>
            </a:pPr>
            <a:r>
              <a:rPr lang="fr-FR" dirty="0" smtClean="0">
                <a:latin typeface="+mj-lt"/>
                <a:cs typeface="Times New Roman" pitchFamily="18" charset="0"/>
              </a:rPr>
              <a:t>   </a:t>
            </a:r>
            <a:endParaRPr lang="fr-FR" b="0" dirty="0" smtClean="0">
              <a:latin typeface="+mj-lt"/>
              <a:cs typeface="Times New Roman" pitchFamily="18" charset="0"/>
            </a:endParaRPr>
          </a:p>
          <a:p>
            <a:pPr>
              <a:buNone/>
            </a:pPr>
            <a:r>
              <a:rPr lang="fr-FR" b="0" dirty="0" smtClean="0">
                <a:latin typeface="+mj-lt"/>
                <a:cs typeface="Times New Roman" pitchFamily="18" charset="0"/>
              </a:rPr>
              <a:t>     Selon une convention internationale fixée par l'OCDE, on qualifie de secteurs des technologies de l'information et de la communication (TIC) les secteurs suivants [6] :</a:t>
            </a:r>
          </a:p>
          <a:p>
            <a:pPr>
              <a:buNone/>
            </a:pPr>
            <a:r>
              <a:rPr lang="fr-FR" b="0" dirty="0" smtClean="0">
                <a:latin typeface="+mj-lt"/>
                <a:cs typeface="Times New Roman" pitchFamily="18" charset="0"/>
              </a:rPr>
              <a:t>- secteurs producteurs de TIC (fabrication d'ordinateurs et de matériel informatique, de TV, radios, téléphone,...) ;</a:t>
            </a:r>
          </a:p>
          <a:p>
            <a:pPr>
              <a:buNone/>
            </a:pPr>
            <a:r>
              <a:rPr lang="fr-FR" b="0" dirty="0" smtClean="0">
                <a:latin typeface="+mj-lt"/>
                <a:cs typeface="Times New Roman" pitchFamily="18" charset="0"/>
              </a:rPr>
              <a:t>- secteurs distributeurs de TIC (commerce de gros de matériel informatique,...) ;</a:t>
            </a:r>
          </a:p>
          <a:p>
            <a:pPr>
              <a:buFontTx/>
              <a:buChar char="-"/>
            </a:pPr>
            <a:r>
              <a:rPr lang="fr-FR" b="0" dirty="0" smtClean="0">
                <a:latin typeface="+mj-lt"/>
                <a:cs typeface="Times New Roman" pitchFamily="18" charset="0"/>
              </a:rPr>
              <a:t>secteurs des services de TIC (télécommunications, services informatiques, services audiovisuels,...).</a:t>
            </a:r>
          </a:p>
          <a:p>
            <a:pPr>
              <a:buFontTx/>
              <a:buChar char="-"/>
            </a:pPr>
            <a:endParaRPr lang="fr-FR" b="0" dirty="0" smtClean="0">
              <a:latin typeface="+mj-lt"/>
              <a:cs typeface="Times New Roman" pitchFamily="18" charset="0"/>
            </a:endParaRPr>
          </a:p>
          <a:p>
            <a:pPr>
              <a:buFontTx/>
              <a:buChar char="-"/>
            </a:pPr>
            <a:r>
              <a:rPr lang="fr-FR" dirty="0" smtClean="0"/>
              <a:t>Par complémentarité, on peut parler de secteurs « non-TIC » pour toutes les autres activités.</a:t>
            </a:r>
            <a:endParaRPr lang="fr-FR" b="0" dirty="0" smtClean="0">
              <a:latin typeface="+mj-lt"/>
              <a:cs typeface="Times New Roman" pitchFamily="18" charset="0"/>
            </a:endParaRPr>
          </a:p>
          <a:p>
            <a:pPr eaLnBrk="1" hangingPunct="1">
              <a:defRPr/>
            </a:pPr>
            <a:endParaRPr lang="fr-FR" dirty="0" smtClean="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 descr="green-up-bar"/>
          <p:cNvPicPr>
            <a:picLocks noChangeAspect="1" noChangeArrowheads="1"/>
          </p:cNvPicPr>
          <p:nvPr/>
        </p:nvPicPr>
        <p:blipFill>
          <a:blip r:embed="rId3" cstate="print">
            <a:duotone>
              <a:schemeClr val="accent4">
                <a:shade val="45000"/>
                <a:satMod val="135000"/>
              </a:schemeClr>
              <a:prstClr val="white"/>
            </a:duotone>
          </a:blip>
          <a:srcRect/>
          <a:stretch>
            <a:fillRect/>
          </a:stretch>
        </p:blipFill>
        <p:spPr bwMode="auto">
          <a:xfrm>
            <a:off x="0" y="0"/>
            <a:ext cx="9108504" cy="428604"/>
          </a:xfrm>
          <a:prstGeom prst="rect">
            <a:avLst/>
          </a:prstGeom>
          <a:noFill/>
          <a:ln w="9525">
            <a:noFill/>
            <a:miter lim="800000"/>
            <a:headEnd/>
            <a:tailEnd/>
          </a:ln>
        </p:spPr>
      </p:pic>
      <p:pic>
        <p:nvPicPr>
          <p:cNvPr id="35" name="Picture 3" descr="green-up-bar"/>
          <p:cNvPicPr>
            <a:picLocks noChangeAspect="1" noChangeArrowheads="1"/>
          </p:cNvPicPr>
          <p:nvPr/>
        </p:nvPicPr>
        <p:blipFill>
          <a:blip r:embed="rId3" cstate="print">
            <a:duotone>
              <a:schemeClr val="accent4">
                <a:shade val="45000"/>
                <a:satMod val="135000"/>
              </a:schemeClr>
              <a:prstClr val="white"/>
            </a:duotone>
            <a:lum contrast="-10000"/>
          </a:blip>
          <a:srcRect/>
          <a:stretch>
            <a:fillRect/>
          </a:stretch>
        </p:blipFill>
        <p:spPr bwMode="auto">
          <a:xfrm rot="10800000">
            <a:off x="-36512" y="6209952"/>
            <a:ext cx="9108504" cy="648071"/>
          </a:xfrm>
          <a:prstGeom prst="rect">
            <a:avLst/>
          </a:prstGeom>
          <a:noFill/>
          <a:ln w="9525">
            <a:noFill/>
            <a:miter lim="800000"/>
            <a:headEnd/>
            <a:tailEnd/>
          </a:ln>
        </p:spPr>
      </p:pic>
      <p:pic>
        <p:nvPicPr>
          <p:cNvPr id="37" name="Image 36" descr="images.jpg"/>
          <p:cNvPicPr>
            <a:picLocks noChangeAspect="1"/>
          </p:cNvPicPr>
          <p:nvPr/>
        </p:nvPicPr>
        <p:blipFill>
          <a:blip r:embed="rId4"/>
          <a:stretch>
            <a:fillRect/>
          </a:stretch>
        </p:blipFill>
        <p:spPr>
          <a:xfrm>
            <a:off x="7358082" y="2357430"/>
            <a:ext cx="1428760" cy="1622544"/>
          </a:xfrm>
          <a:prstGeom prst="ellipse">
            <a:avLst/>
          </a:prstGeom>
          <a:ln>
            <a:noFill/>
          </a:ln>
          <a:effectLst>
            <a:softEdge rad="112500"/>
          </a:effectLst>
        </p:spPr>
      </p:pic>
      <p:pic>
        <p:nvPicPr>
          <p:cNvPr id="28" name="Image 27" descr="CASP2R8N.jpg"/>
          <p:cNvPicPr>
            <a:picLocks noChangeAspect="1"/>
          </p:cNvPicPr>
          <p:nvPr/>
        </p:nvPicPr>
        <p:blipFill>
          <a:blip r:embed="rId5"/>
          <a:stretch>
            <a:fillRect/>
          </a:stretch>
        </p:blipFill>
        <p:spPr>
          <a:xfrm>
            <a:off x="5164311" y="2500306"/>
            <a:ext cx="1265077" cy="1143008"/>
          </a:xfrm>
          <a:prstGeom prst="rect">
            <a:avLst/>
          </a:prstGeom>
        </p:spPr>
      </p:pic>
      <p:pic>
        <p:nvPicPr>
          <p:cNvPr id="38" name="Image 37" descr="CAUBXEUM.jpg"/>
          <p:cNvPicPr>
            <a:picLocks noChangeAspect="1"/>
          </p:cNvPicPr>
          <p:nvPr/>
        </p:nvPicPr>
        <p:blipFill>
          <a:blip r:embed="rId6"/>
          <a:stretch>
            <a:fillRect/>
          </a:stretch>
        </p:blipFill>
        <p:spPr>
          <a:xfrm>
            <a:off x="7072330" y="1690681"/>
            <a:ext cx="1285884" cy="1095377"/>
          </a:xfrm>
          <a:prstGeom prst="rect">
            <a:avLst/>
          </a:prstGeom>
        </p:spPr>
      </p:pic>
      <p:pic>
        <p:nvPicPr>
          <p:cNvPr id="39" name="Image 38" descr="images2.jpg"/>
          <p:cNvPicPr>
            <a:picLocks noChangeAspect="1"/>
          </p:cNvPicPr>
          <p:nvPr/>
        </p:nvPicPr>
        <p:blipFill>
          <a:blip r:embed="rId7"/>
          <a:stretch>
            <a:fillRect/>
          </a:stretch>
        </p:blipFill>
        <p:spPr>
          <a:xfrm>
            <a:off x="5695967" y="1862131"/>
            <a:ext cx="1376363" cy="923927"/>
          </a:xfrm>
          <a:prstGeom prst="rect">
            <a:avLst/>
          </a:prstGeom>
        </p:spPr>
      </p:pic>
      <p:sp>
        <p:nvSpPr>
          <p:cNvPr id="41" name="Flèche vers le bas 40"/>
          <p:cNvSpPr/>
          <p:nvPr/>
        </p:nvSpPr>
        <p:spPr bwMode="auto">
          <a:xfrm>
            <a:off x="3286116" y="5286388"/>
            <a:ext cx="2428892" cy="500066"/>
          </a:xfrm>
          <a:prstGeom prst="downArrow">
            <a:avLst/>
          </a:prstGeom>
          <a:solidFill>
            <a:srgbClr val="743DFD"/>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smtClean="0">
              <a:ln>
                <a:noFill/>
              </a:ln>
              <a:solidFill>
                <a:schemeClr val="tx1"/>
              </a:solidFill>
              <a:effectLst/>
              <a:latin typeface="Arial" pitchFamily="34" charset="0"/>
            </a:endParaRPr>
          </a:p>
        </p:txBody>
      </p:sp>
      <p:sp>
        <p:nvSpPr>
          <p:cNvPr id="42" name="Organigramme : Alternative 41"/>
          <p:cNvSpPr/>
          <p:nvPr/>
        </p:nvSpPr>
        <p:spPr>
          <a:xfrm>
            <a:off x="857224" y="3929066"/>
            <a:ext cx="2786082" cy="78581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800" b="1" dirty="0" smtClean="0">
                <a:solidFill>
                  <a:schemeClr val="tx1"/>
                </a:solidFill>
                <a:latin typeface="Constantia" pitchFamily="18" charset="0"/>
              </a:rPr>
              <a:t>Matériels</a:t>
            </a:r>
            <a:endParaRPr lang="fr-FR" sz="1800" b="1" dirty="0">
              <a:solidFill>
                <a:schemeClr val="tx1"/>
              </a:solidFill>
              <a:latin typeface="Constantia" pitchFamily="18" charset="0"/>
            </a:endParaRPr>
          </a:p>
        </p:txBody>
      </p:sp>
      <p:sp>
        <p:nvSpPr>
          <p:cNvPr id="43" name="Organigramme : Alternative 42"/>
          <p:cNvSpPr/>
          <p:nvPr/>
        </p:nvSpPr>
        <p:spPr>
          <a:xfrm>
            <a:off x="5715008" y="3786190"/>
            <a:ext cx="2428892" cy="85725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800" b="1" dirty="0" smtClean="0">
                <a:solidFill>
                  <a:schemeClr val="tx1"/>
                </a:solidFill>
                <a:latin typeface="Constantia" pitchFamily="18" charset="0"/>
              </a:rPr>
              <a:t>Logiciels</a:t>
            </a:r>
            <a:endParaRPr lang="fr-FR" sz="1800" b="1" dirty="0">
              <a:solidFill>
                <a:schemeClr val="tx1"/>
              </a:solidFill>
              <a:latin typeface="Constantia" pitchFamily="18" charset="0"/>
            </a:endParaRPr>
          </a:p>
        </p:txBody>
      </p:sp>
      <p:sp>
        <p:nvSpPr>
          <p:cNvPr id="49" name=" 3"/>
          <p:cNvSpPr/>
          <p:nvPr/>
        </p:nvSpPr>
        <p:spPr>
          <a:xfrm flipH="1">
            <a:off x="-214346" y="1069542"/>
            <a:ext cx="4643469" cy="4431160"/>
          </a:xfrm>
          <a:prstGeom prst="leftCircularArrow">
            <a:avLst>
              <a:gd name="adj1" fmla="val 2657"/>
              <a:gd name="adj2" fmla="val 343918"/>
              <a:gd name="adj3" fmla="val 9407980"/>
              <a:gd name="adj4" fmla="val 2739783"/>
              <a:gd name="adj5" fmla="val 6195"/>
            </a:avLst>
          </a:prstGeom>
        </p:spPr>
        <p:style>
          <a:lnRef idx="0">
            <a:schemeClr val="accent5"/>
          </a:lnRef>
          <a:fillRef idx="3">
            <a:schemeClr val="accent5"/>
          </a:fillRef>
          <a:effectRef idx="3">
            <a:schemeClr val="accent5"/>
          </a:effectRef>
          <a:fontRef idx="minor">
            <a:schemeClr val="lt1"/>
          </a:fontRef>
        </p:style>
      </p:sp>
      <p:sp>
        <p:nvSpPr>
          <p:cNvPr id="50" name=" 3"/>
          <p:cNvSpPr/>
          <p:nvPr/>
        </p:nvSpPr>
        <p:spPr>
          <a:xfrm>
            <a:off x="4857719" y="1140980"/>
            <a:ext cx="4286281" cy="4431160"/>
          </a:xfrm>
          <a:prstGeom prst="leftCircularArrow">
            <a:avLst>
              <a:gd name="adj1" fmla="val 2573"/>
              <a:gd name="adj2" fmla="val 343918"/>
              <a:gd name="adj3" fmla="val 9401165"/>
              <a:gd name="adj4" fmla="val 1921321"/>
              <a:gd name="adj5" fmla="val 6662"/>
            </a:avLst>
          </a:prstGeom>
        </p:spPr>
        <p:style>
          <a:lnRef idx="0">
            <a:schemeClr val="accent5"/>
          </a:lnRef>
          <a:fillRef idx="3">
            <a:schemeClr val="accent5"/>
          </a:fillRef>
          <a:effectRef idx="3">
            <a:schemeClr val="accent5"/>
          </a:effectRef>
          <a:fontRef idx="minor">
            <a:schemeClr val="lt1"/>
          </a:fontRef>
        </p:style>
      </p:sp>
      <p:sp>
        <p:nvSpPr>
          <p:cNvPr id="51" name="Rectangle 50"/>
          <p:cNvSpPr/>
          <p:nvPr/>
        </p:nvSpPr>
        <p:spPr>
          <a:xfrm>
            <a:off x="1542276" y="5857892"/>
            <a:ext cx="5958682" cy="461665"/>
          </a:xfrm>
          <a:prstGeom prst="rect">
            <a:avLst/>
          </a:prstGeom>
        </p:spPr>
        <p:txBody>
          <a:bodyPr wrap="none">
            <a:spAutoFit/>
          </a:bodyPr>
          <a:lstStyle/>
          <a:p>
            <a:pPr algn="ctr"/>
            <a:r>
              <a:rPr lang="fr-FR" b="1" dirty="0" smtClean="0">
                <a:solidFill>
                  <a:srgbClr val="000099"/>
                </a:solidFill>
                <a:latin typeface="Times New Roman" pitchFamily="18" charset="0"/>
                <a:cs typeface="FrankRuehl" pitchFamily="2" charset="-79"/>
              </a:rPr>
              <a:t>Le</a:t>
            </a:r>
            <a:r>
              <a:rPr lang="fr-FR" b="1" dirty="0" smtClean="0"/>
              <a:t> </a:t>
            </a:r>
            <a:r>
              <a:rPr lang="fr-FR" b="1" dirty="0" smtClean="0">
                <a:solidFill>
                  <a:srgbClr val="000099"/>
                </a:solidFill>
                <a:latin typeface="Times New Roman" pitchFamily="18" charset="0"/>
                <a:cs typeface="FrankRuehl" pitchFamily="2" charset="-79"/>
              </a:rPr>
              <a:t>traitement</a:t>
            </a:r>
            <a:r>
              <a:rPr lang="fr-FR" b="1" dirty="0" smtClean="0"/>
              <a:t> </a:t>
            </a:r>
            <a:r>
              <a:rPr lang="fr-FR" b="1" dirty="0" smtClean="0">
                <a:solidFill>
                  <a:srgbClr val="000099"/>
                </a:solidFill>
                <a:latin typeface="Times New Roman" pitchFamily="18" charset="0"/>
                <a:cs typeface="FrankRuehl" pitchFamily="2" charset="-79"/>
              </a:rPr>
              <a:t>automatique</a:t>
            </a:r>
            <a:r>
              <a:rPr lang="fr-FR" b="1" dirty="0" smtClean="0"/>
              <a:t> </a:t>
            </a:r>
            <a:r>
              <a:rPr lang="fr-FR" b="1" dirty="0" smtClean="0">
                <a:solidFill>
                  <a:srgbClr val="000099"/>
                </a:solidFill>
                <a:latin typeface="Times New Roman" pitchFamily="18" charset="0"/>
                <a:cs typeface="FrankRuehl" pitchFamily="2" charset="-79"/>
              </a:rPr>
              <a:t>de</a:t>
            </a:r>
            <a:r>
              <a:rPr lang="fr-FR" b="1" dirty="0" smtClean="0"/>
              <a:t> </a:t>
            </a:r>
            <a:r>
              <a:rPr lang="fr-FR" b="1" dirty="0" smtClean="0">
                <a:solidFill>
                  <a:srgbClr val="000099"/>
                </a:solidFill>
                <a:latin typeface="Times New Roman" pitchFamily="18" charset="0"/>
                <a:cs typeface="FrankRuehl" pitchFamily="2" charset="-79"/>
              </a:rPr>
              <a:t>l'information</a:t>
            </a:r>
            <a:endParaRPr lang="fr-FR" dirty="0">
              <a:solidFill>
                <a:srgbClr val="000099"/>
              </a:solidFill>
              <a:latin typeface="Times New Roman" pitchFamily="18" charset="0"/>
              <a:cs typeface="FrankRuehl" pitchFamily="2" charset="-79"/>
            </a:endParaRPr>
          </a:p>
        </p:txBody>
      </p:sp>
      <p:sp>
        <p:nvSpPr>
          <p:cNvPr id="29" name="Espace réservé du numéro de diapositive 28"/>
          <p:cNvSpPr>
            <a:spLocks noGrp="1"/>
          </p:cNvSpPr>
          <p:nvPr>
            <p:ph type="sldNum" sz="quarter" idx="4294967295"/>
          </p:nvPr>
        </p:nvSpPr>
        <p:spPr>
          <a:xfrm>
            <a:off x="7010400" y="6524625"/>
            <a:ext cx="2133600" cy="333375"/>
          </a:xfrm>
          <a:prstGeom prst="rect">
            <a:avLst/>
          </a:prstGeom>
        </p:spPr>
        <p:txBody>
          <a:bodyPr/>
          <a:lstStyle/>
          <a:p>
            <a:pPr>
              <a:defRPr/>
            </a:pPr>
            <a:fld id="{AEE20AD9-8F66-439B-B196-187321F8990F}" type="slidenum">
              <a:rPr lang="en-GB" smtClean="0"/>
              <a:pPr>
                <a:defRPr/>
              </a:pPr>
              <a:t>6</a:t>
            </a:fld>
            <a:endParaRPr lang="en-GB"/>
          </a:p>
        </p:txBody>
      </p:sp>
      <p:pic>
        <p:nvPicPr>
          <p:cNvPr id="7" name="Picture 2" descr="C:\Documents and Settings\samira Beggeri\Mes documents\Mes images\1ahr068.gif"/>
          <p:cNvPicPr>
            <a:picLocks noChangeAspect="1" noChangeArrowheads="1" noCrop="1"/>
          </p:cNvPicPr>
          <p:nvPr/>
        </p:nvPicPr>
        <p:blipFill>
          <a:blip r:embed="rId8">
            <a:clrChange>
              <a:clrFrom>
                <a:srgbClr val="CCCCFF"/>
              </a:clrFrom>
              <a:clrTo>
                <a:srgbClr val="CCCCFF">
                  <a:alpha val="0"/>
                </a:srgbClr>
              </a:clrTo>
            </a:clrChange>
          </a:blip>
          <a:srcRect/>
          <a:stretch>
            <a:fillRect/>
          </a:stretch>
        </p:blipFill>
        <p:spPr bwMode="auto">
          <a:xfrm>
            <a:off x="0" y="-24"/>
            <a:ext cx="9144000" cy="71438"/>
          </a:xfrm>
          <a:prstGeom prst="rect">
            <a:avLst/>
          </a:prstGeom>
          <a:noFill/>
          <a:ln>
            <a:solidFill>
              <a:schemeClr val="accent1">
                <a:lumMod val="60000"/>
                <a:lumOff val="40000"/>
              </a:schemeClr>
            </a:solidFill>
          </a:ln>
        </p:spPr>
      </p:pic>
      <p:sp>
        <p:nvSpPr>
          <p:cNvPr id="74" name="Rectangle 73"/>
          <p:cNvSpPr/>
          <p:nvPr/>
        </p:nvSpPr>
        <p:spPr>
          <a:xfrm>
            <a:off x="3571868" y="4753285"/>
            <a:ext cx="1928826" cy="461665"/>
          </a:xfrm>
          <a:prstGeom prst="rect">
            <a:avLst/>
          </a:prstGeom>
          <a:effectLst>
            <a:outerShdw blurRad="50800" dist="38100" dir="2700000" algn="t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wrap="square">
            <a:spAutoFit/>
          </a:bodyPr>
          <a:lstStyle/>
          <a:p>
            <a:r>
              <a:rPr lang="fr-FR" dirty="0" smtClean="0"/>
              <a:t>TIC / NTIC</a:t>
            </a:r>
            <a:endParaRPr lang="fr-FR" dirty="0"/>
          </a:p>
        </p:txBody>
      </p:sp>
      <p:pic>
        <p:nvPicPr>
          <p:cNvPr id="1026" name="Picture 2"/>
          <p:cNvPicPr>
            <a:picLocks noChangeAspect="1" noChangeArrowheads="1"/>
          </p:cNvPicPr>
          <p:nvPr/>
        </p:nvPicPr>
        <p:blipFill>
          <a:blip r:embed="rId9"/>
          <a:srcRect/>
          <a:stretch>
            <a:fillRect/>
          </a:stretch>
        </p:blipFill>
        <p:spPr bwMode="auto">
          <a:xfrm>
            <a:off x="2500298" y="2786058"/>
            <a:ext cx="1528364" cy="928694"/>
          </a:xfrm>
          <a:prstGeom prst="rect">
            <a:avLst/>
          </a:prstGeom>
          <a:noFill/>
          <a:ln w="9525">
            <a:noFill/>
            <a:miter lim="800000"/>
            <a:headEnd/>
            <a:tailEnd/>
          </a:ln>
          <a:effectLst/>
        </p:spPr>
      </p:pic>
      <p:pic>
        <p:nvPicPr>
          <p:cNvPr id="1027" name="Picture 3"/>
          <p:cNvPicPr>
            <a:picLocks noChangeAspect="1" noChangeArrowheads="1"/>
          </p:cNvPicPr>
          <p:nvPr/>
        </p:nvPicPr>
        <p:blipFill>
          <a:blip r:embed="rId10" cstate="print"/>
          <a:srcRect/>
          <a:stretch>
            <a:fillRect/>
          </a:stretch>
        </p:blipFill>
        <p:spPr bwMode="auto">
          <a:xfrm>
            <a:off x="2500298" y="1428736"/>
            <a:ext cx="613564" cy="1097079"/>
          </a:xfrm>
          <a:prstGeom prst="rect">
            <a:avLst/>
          </a:prstGeom>
          <a:noFill/>
          <a:ln w="9525">
            <a:noFill/>
            <a:miter lim="800000"/>
            <a:headEnd/>
            <a:tailEnd/>
          </a:ln>
          <a:effectLst/>
        </p:spPr>
      </p:pic>
      <p:pic>
        <p:nvPicPr>
          <p:cNvPr id="1028" name="Picture 4"/>
          <p:cNvPicPr>
            <a:picLocks noChangeAspect="1" noChangeArrowheads="1"/>
          </p:cNvPicPr>
          <p:nvPr/>
        </p:nvPicPr>
        <p:blipFill>
          <a:blip r:embed="rId11"/>
          <a:srcRect/>
          <a:stretch>
            <a:fillRect/>
          </a:stretch>
        </p:blipFill>
        <p:spPr bwMode="auto">
          <a:xfrm>
            <a:off x="785786" y="1643050"/>
            <a:ext cx="1757364" cy="1318023"/>
          </a:xfrm>
          <a:prstGeom prst="rect">
            <a:avLst/>
          </a:prstGeom>
          <a:noFill/>
          <a:ln w="9525">
            <a:noFill/>
            <a:miter lim="800000"/>
            <a:headEnd/>
            <a:tailEnd/>
          </a:ln>
          <a:effectLst/>
        </p:spPr>
      </p:pic>
      <p:pic>
        <p:nvPicPr>
          <p:cNvPr id="20" name="Image 19" descr="video"/>
          <p:cNvPicPr/>
          <p:nvPr/>
        </p:nvPicPr>
        <p:blipFill>
          <a:blip r:embed="rId12" cstate="print"/>
          <a:srcRect/>
          <a:stretch>
            <a:fillRect/>
          </a:stretch>
        </p:blipFill>
        <p:spPr bwMode="auto">
          <a:xfrm>
            <a:off x="6215074" y="2714620"/>
            <a:ext cx="968376" cy="985840"/>
          </a:xfrm>
          <a:prstGeom prst="rect">
            <a:avLst/>
          </a:prstGeom>
          <a:noFill/>
          <a:ln w="9525">
            <a:noFill/>
            <a:miter lim="800000"/>
            <a:headEnd/>
            <a:tailEnd/>
          </a:ln>
        </p:spPr>
      </p:pic>
      <p:pic>
        <p:nvPicPr>
          <p:cNvPr id="1029" name="Picture 5"/>
          <p:cNvPicPr>
            <a:picLocks noChangeAspect="1" noChangeArrowheads="1"/>
          </p:cNvPicPr>
          <p:nvPr/>
        </p:nvPicPr>
        <p:blipFill>
          <a:blip r:embed="rId13"/>
          <a:srcRect/>
          <a:stretch>
            <a:fillRect/>
          </a:stretch>
        </p:blipFill>
        <p:spPr bwMode="auto">
          <a:xfrm>
            <a:off x="393512" y="2857496"/>
            <a:ext cx="1816287" cy="1143008"/>
          </a:xfrm>
          <a:prstGeom prst="rect">
            <a:avLst/>
          </a:prstGeom>
          <a:noFill/>
          <a:ln w="9525">
            <a:noFill/>
            <a:miter lim="800000"/>
            <a:headEnd/>
            <a:tailEnd/>
          </a:ln>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
                                        <p:tgtEl>
                                          <p:spTgt spid="37"/>
                                        </p:tgtEl>
                                      </p:cBhvr>
                                    </p:animEffect>
                                    <p:anim calcmode="lin" valueType="num">
                                      <p:cBhvr>
                                        <p:cTn id="8" dur="400" fill="hold"/>
                                        <p:tgtEl>
                                          <p:spTgt spid="37"/>
                                        </p:tgtEl>
                                        <p:attrNameLst>
                                          <p:attrName>ppt_x</p:attrName>
                                        </p:attrNameLst>
                                      </p:cBhvr>
                                      <p:tavLst>
                                        <p:tav tm="0">
                                          <p:val>
                                            <p:strVal val="#ppt_x"/>
                                          </p:val>
                                        </p:tav>
                                        <p:tav tm="100000">
                                          <p:val>
                                            <p:strVal val="#ppt_x"/>
                                          </p:val>
                                        </p:tav>
                                      </p:tavLst>
                                    </p:anim>
                                    <p:anim calcmode="lin" valueType="num">
                                      <p:cBhvr>
                                        <p:cTn id="9" dur="400" fill="hold"/>
                                        <p:tgtEl>
                                          <p:spTgt spid="37"/>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4" fill="hold" nodeType="click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heel(4)">
                                      <p:cBhvr>
                                        <p:cTn id="16" dur="2000"/>
                                        <p:tgtEl>
                                          <p:spTgt spid="49"/>
                                        </p:tgtEl>
                                      </p:cBhvr>
                                    </p:animEffect>
                                  </p:childTnLst>
                                </p:cTn>
                              </p:par>
                            </p:childTnLst>
                          </p:cTn>
                        </p:par>
                        <p:par>
                          <p:cTn id="17" fill="hold">
                            <p:stCondLst>
                              <p:cond delay="2000"/>
                            </p:stCondLst>
                            <p:childTnLst>
                              <p:par>
                                <p:cTn id="18" presetID="27" presetClass="entr" presetSubtype="0" fill="hold" grpId="0" nodeType="afterEffect">
                                  <p:stCondLst>
                                    <p:cond delay="0"/>
                                  </p:stCondLst>
                                  <p:iterate type="lt">
                                    <p:tmPct val="50000"/>
                                  </p:iterate>
                                  <p:childTnLst>
                                    <p:set>
                                      <p:cBhvr>
                                        <p:cTn id="19" dur="1" fill="hold">
                                          <p:stCondLst>
                                            <p:cond delay="0"/>
                                          </p:stCondLst>
                                        </p:cTn>
                                        <p:tgtEl>
                                          <p:spTgt spid="42"/>
                                        </p:tgtEl>
                                        <p:attrNameLst>
                                          <p:attrName>style.visibility</p:attrName>
                                        </p:attrNameLst>
                                      </p:cBhvr>
                                      <p:to>
                                        <p:strVal val="visible"/>
                                      </p:to>
                                    </p:set>
                                    <p:anim calcmode="discrete" valueType="clr">
                                      <p:cBhvr override="childStyle">
                                        <p:cTn id="20" dur="80"/>
                                        <p:tgtEl>
                                          <p:spTgt spid="42"/>
                                        </p:tgtEl>
                                        <p:attrNameLst>
                                          <p:attrName>style.color</p:attrName>
                                        </p:attrNameLst>
                                      </p:cBhvr>
                                      <p:tavLst>
                                        <p:tav tm="0">
                                          <p:val>
                                            <p:clrVal>
                                              <a:schemeClr val="accent2"/>
                                            </p:clrVal>
                                          </p:val>
                                        </p:tav>
                                        <p:tav tm="50000">
                                          <p:val>
                                            <p:clrVal>
                                              <a:schemeClr val="hlink"/>
                                            </p:clrVal>
                                          </p:val>
                                        </p:tav>
                                      </p:tavLst>
                                    </p:anim>
                                    <p:anim calcmode="discrete" valueType="clr">
                                      <p:cBhvr>
                                        <p:cTn id="21" dur="80"/>
                                        <p:tgtEl>
                                          <p:spTgt spid="42"/>
                                        </p:tgtEl>
                                        <p:attrNameLst>
                                          <p:attrName>fillcolor</p:attrName>
                                        </p:attrNameLst>
                                      </p:cBhvr>
                                      <p:tavLst>
                                        <p:tav tm="0">
                                          <p:val>
                                            <p:clrVal>
                                              <a:schemeClr val="accent2"/>
                                            </p:clrVal>
                                          </p:val>
                                        </p:tav>
                                        <p:tav tm="50000">
                                          <p:val>
                                            <p:clrVal>
                                              <a:schemeClr val="hlink"/>
                                            </p:clrVal>
                                          </p:val>
                                        </p:tav>
                                      </p:tavLst>
                                    </p:anim>
                                    <p:set>
                                      <p:cBhvr>
                                        <p:cTn id="22" dur="80"/>
                                        <p:tgtEl>
                                          <p:spTgt spid="42"/>
                                        </p:tgtEl>
                                        <p:attrNameLst>
                                          <p:attrName>fill.type</p:attrName>
                                        </p:attrNameLst>
                                      </p:cBhvr>
                                      <p:to>
                                        <p:strVal val="solid"/>
                                      </p:to>
                                    </p:set>
                                  </p:childTnLst>
                                </p:cTn>
                              </p:par>
                            </p:childTnLst>
                          </p:cTn>
                        </p:par>
                        <p:par>
                          <p:cTn id="23" fill="hold">
                            <p:stCondLst>
                              <p:cond delay="2400"/>
                            </p:stCondLst>
                            <p:childTnLst>
                              <p:par>
                                <p:cTn id="24" presetID="43" presetClass="entr" presetSubtype="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100"/>
                                        <p:tgtEl>
                                          <p:spTgt spid="38"/>
                                        </p:tgtEl>
                                      </p:cBhvr>
                                    </p:animEffect>
                                    <p:anim calcmode="lin" valueType="num">
                                      <p:cBhvr>
                                        <p:cTn id="27" dur="400" fill="hold"/>
                                        <p:tgtEl>
                                          <p:spTgt spid="38"/>
                                        </p:tgtEl>
                                        <p:attrNameLst>
                                          <p:attrName>ppt_x</p:attrName>
                                        </p:attrNameLst>
                                      </p:cBhvr>
                                      <p:tavLst>
                                        <p:tav tm="0">
                                          <p:val>
                                            <p:strVal val="#ppt_x"/>
                                          </p:val>
                                        </p:tav>
                                        <p:tav tm="100000">
                                          <p:val>
                                            <p:strVal val="#ppt_x"/>
                                          </p:val>
                                        </p:tav>
                                      </p:tavLst>
                                    </p:anim>
                                    <p:anim calcmode="lin" valueType="num">
                                      <p:cBhvr>
                                        <p:cTn id="28" dur="400" fill="hold"/>
                                        <p:tgtEl>
                                          <p:spTgt spid="38"/>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3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3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1" fill="hold">
                            <p:stCondLst>
                              <p:cond delay="3400"/>
                            </p:stCondLst>
                            <p:childTnLst>
                              <p:par>
                                <p:cTn id="32" presetID="43" presetClass="entr" presetSubtype="0" fill="hold" nodeType="after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fade">
                                      <p:cBhvr>
                                        <p:cTn id="34" dur="100"/>
                                        <p:tgtEl>
                                          <p:spTgt spid="39"/>
                                        </p:tgtEl>
                                      </p:cBhvr>
                                    </p:animEffect>
                                    <p:anim calcmode="lin" valueType="num">
                                      <p:cBhvr>
                                        <p:cTn id="35" dur="400" fill="hold"/>
                                        <p:tgtEl>
                                          <p:spTgt spid="39"/>
                                        </p:tgtEl>
                                        <p:attrNameLst>
                                          <p:attrName>ppt_x</p:attrName>
                                        </p:attrNameLst>
                                      </p:cBhvr>
                                      <p:tavLst>
                                        <p:tav tm="0">
                                          <p:val>
                                            <p:strVal val="#ppt_x"/>
                                          </p:val>
                                        </p:tav>
                                        <p:tav tm="100000">
                                          <p:val>
                                            <p:strVal val="#ppt_x"/>
                                          </p:val>
                                        </p:tav>
                                      </p:tavLst>
                                    </p:anim>
                                    <p:anim calcmode="lin" valueType="num">
                                      <p:cBhvr>
                                        <p:cTn id="36" dur="400" fill="hold"/>
                                        <p:tgtEl>
                                          <p:spTgt spid="39"/>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9" fill="hold">
                            <p:stCondLst>
                              <p:cond delay="4400"/>
                            </p:stCondLst>
                            <p:childTnLst>
                              <p:par>
                                <p:cTn id="40" presetID="43" presetClass="entr" presetSubtype="0" fill="hold"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
                                        <p:tgtEl>
                                          <p:spTgt spid="28"/>
                                        </p:tgtEl>
                                      </p:cBhvr>
                                    </p:animEffect>
                                    <p:anim calcmode="lin" valueType="num">
                                      <p:cBhvr>
                                        <p:cTn id="43" dur="400" fill="hold"/>
                                        <p:tgtEl>
                                          <p:spTgt spid="28"/>
                                        </p:tgtEl>
                                        <p:attrNameLst>
                                          <p:attrName>ppt_x</p:attrName>
                                        </p:attrNameLst>
                                      </p:cBhvr>
                                      <p:tavLst>
                                        <p:tav tm="0">
                                          <p:val>
                                            <p:strVal val="#ppt_x"/>
                                          </p:val>
                                        </p:tav>
                                        <p:tav tm="100000">
                                          <p:val>
                                            <p:strVal val="#ppt_x"/>
                                          </p:val>
                                        </p:tav>
                                      </p:tavLst>
                                    </p:anim>
                                    <p:anim calcmode="lin" valueType="num">
                                      <p:cBhvr>
                                        <p:cTn id="44" dur="400" fill="hold"/>
                                        <p:tgtEl>
                                          <p:spTgt spid="28"/>
                                        </p:tgtEl>
                                        <p:attrNameLst>
                                          <p:attrName>ppt_y</p:attrName>
                                        </p:attrNameLst>
                                      </p:cBhvr>
                                      <p:tavLst>
                                        <p:tav tm="0">
                                          <p:val>
                                            <p:strVal val="#ppt_y+0.31"/>
                                          </p:val>
                                        </p:tav>
                                        <p:tav tm="100000">
                                          <p:val>
                                            <p:strVal val="#ppt_y+0.31"/>
                                          </p:val>
                                        </p:tav>
                                      </p:tavLst>
                                    </p:anim>
                                    <p:anim calcmode="lin" valueType="num">
                                      <p:cBhvr>
                                        <p:cTn id="45" dur="600" decel="50000" fill="hold">
                                          <p:stCondLst>
                                            <p:cond delay="400"/>
                                          </p:stCondLst>
                                        </p:cTn>
                                        <p:tgtEl>
                                          <p:spTgt spid="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6" dur="600" decel="50000" fill="hold">
                                          <p:stCondLst>
                                            <p:cond delay="400"/>
                                          </p:stCondLst>
                                        </p:cTn>
                                        <p:tgtEl>
                                          <p:spTgt spid="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1" presetClass="entr" presetSubtype="4" fill="hold" nodeType="clickEffect">
                                  <p:stCondLst>
                                    <p:cond delay="0"/>
                                  </p:stCondLst>
                                  <p:childTnLst>
                                    <p:set>
                                      <p:cBhvr>
                                        <p:cTn id="50" dur="1" fill="hold">
                                          <p:stCondLst>
                                            <p:cond delay="0"/>
                                          </p:stCondLst>
                                        </p:cTn>
                                        <p:tgtEl>
                                          <p:spTgt spid="50"/>
                                        </p:tgtEl>
                                        <p:attrNameLst>
                                          <p:attrName>style.visibility</p:attrName>
                                        </p:attrNameLst>
                                      </p:cBhvr>
                                      <p:to>
                                        <p:strVal val="visible"/>
                                      </p:to>
                                    </p:set>
                                    <p:animEffect transition="in" filter="wheel(4)">
                                      <p:cBhvr>
                                        <p:cTn id="51" dur="2000"/>
                                        <p:tgtEl>
                                          <p:spTgt spid="50"/>
                                        </p:tgtEl>
                                      </p:cBhvr>
                                    </p:animEffect>
                                  </p:childTnLst>
                                </p:cTn>
                              </p:par>
                            </p:childTnLst>
                          </p:cTn>
                        </p:par>
                        <p:par>
                          <p:cTn id="52" fill="hold">
                            <p:stCondLst>
                              <p:cond delay="2000"/>
                            </p:stCondLst>
                            <p:childTnLst>
                              <p:par>
                                <p:cTn id="53" presetID="27" presetClass="entr" presetSubtype="0" fill="hold" grpId="0" nodeType="afterEffect">
                                  <p:stCondLst>
                                    <p:cond delay="0"/>
                                  </p:stCondLst>
                                  <p:iterate type="lt">
                                    <p:tmPct val="50000"/>
                                  </p:iterate>
                                  <p:childTnLst>
                                    <p:set>
                                      <p:cBhvr>
                                        <p:cTn id="54" dur="1" fill="hold">
                                          <p:stCondLst>
                                            <p:cond delay="0"/>
                                          </p:stCondLst>
                                        </p:cTn>
                                        <p:tgtEl>
                                          <p:spTgt spid="43"/>
                                        </p:tgtEl>
                                        <p:attrNameLst>
                                          <p:attrName>style.visibility</p:attrName>
                                        </p:attrNameLst>
                                      </p:cBhvr>
                                      <p:to>
                                        <p:strVal val="visible"/>
                                      </p:to>
                                    </p:set>
                                    <p:anim calcmode="discrete" valueType="clr">
                                      <p:cBhvr override="childStyle">
                                        <p:cTn id="55" dur="80"/>
                                        <p:tgtEl>
                                          <p:spTgt spid="43"/>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43"/>
                                        </p:tgtEl>
                                        <p:attrNameLst>
                                          <p:attrName>fillcolor</p:attrName>
                                        </p:attrNameLst>
                                      </p:cBhvr>
                                      <p:tavLst>
                                        <p:tav tm="0">
                                          <p:val>
                                            <p:clrVal>
                                              <a:schemeClr val="accent2"/>
                                            </p:clrVal>
                                          </p:val>
                                        </p:tav>
                                        <p:tav tm="50000">
                                          <p:val>
                                            <p:clrVal>
                                              <a:schemeClr val="hlink"/>
                                            </p:clrVal>
                                          </p:val>
                                        </p:tav>
                                      </p:tavLst>
                                    </p:anim>
                                    <p:set>
                                      <p:cBhvr>
                                        <p:cTn id="57" dur="80"/>
                                        <p:tgtEl>
                                          <p:spTgt spid="43"/>
                                        </p:tgtEl>
                                        <p:attrNameLst>
                                          <p:attrName>fill.type</p:attrName>
                                        </p:attrNameLst>
                                      </p:cBhvr>
                                      <p:to>
                                        <p:strVal val="solid"/>
                                      </p:to>
                                    </p:se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grpId="0" nodeType="click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fade">
                                      <p:cBhvr>
                                        <p:cTn id="62" dur="1000"/>
                                        <p:tgtEl>
                                          <p:spTgt spid="41"/>
                                        </p:tgtEl>
                                      </p:cBhvr>
                                    </p:animEffect>
                                    <p:anim calcmode="lin" valueType="num">
                                      <p:cBhvr>
                                        <p:cTn id="63" dur="1000" fill="hold"/>
                                        <p:tgtEl>
                                          <p:spTgt spid="41"/>
                                        </p:tgtEl>
                                        <p:attrNameLst>
                                          <p:attrName>ppt_x</p:attrName>
                                        </p:attrNameLst>
                                      </p:cBhvr>
                                      <p:tavLst>
                                        <p:tav tm="0">
                                          <p:val>
                                            <p:strVal val="#ppt_x"/>
                                          </p:val>
                                        </p:tav>
                                        <p:tav tm="100000">
                                          <p:val>
                                            <p:strVal val="#ppt_x"/>
                                          </p:val>
                                        </p:tav>
                                      </p:tavLst>
                                    </p:anim>
                                    <p:anim calcmode="lin" valueType="num">
                                      <p:cBhvr>
                                        <p:cTn id="64"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6" presetClass="entr" presetSubtype="0" fill="hold" grpId="0" nodeType="click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wipe(down)">
                                      <p:cBhvr>
                                        <p:cTn id="69" dur="580">
                                          <p:stCondLst>
                                            <p:cond delay="0"/>
                                          </p:stCondLst>
                                        </p:cTn>
                                        <p:tgtEl>
                                          <p:spTgt spid="51"/>
                                        </p:tgtEl>
                                      </p:cBhvr>
                                    </p:animEffect>
                                    <p:anim calcmode="lin" valueType="num">
                                      <p:cBhvr>
                                        <p:cTn id="70" dur="1822" tmFilter="0,0; 0.14,0.36; 0.43,0.73; 0.71,0.91; 1.0,1.0">
                                          <p:stCondLst>
                                            <p:cond delay="0"/>
                                          </p:stCondLst>
                                        </p:cTn>
                                        <p:tgtEl>
                                          <p:spTgt spid="51"/>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51"/>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51"/>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51"/>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51"/>
                                        </p:tgtEl>
                                        <p:attrNameLst>
                                          <p:attrName>ppt_y</p:attrName>
                                        </p:attrNameLst>
                                      </p:cBhvr>
                                      <p:tavLst>
                                        <p:tav tm="0" fmla="#ppt_y-sin(pi*$)/81">
                                          <p:val>
                                            <p:fltVal val="0"/>
                                          </p:val>
                                        </p:tav>
                                        <p:tav tm="100000">
                                          <p:val>
                                            <p:fltVal val="1"/>
                                          </p:val>
                                        </p:tav>
                                      </p:tavLst>
                                    </p:anim>
                                    <p:animScale>
                                      <p:cBhvr>
                                        <p:cTn id="75" dur="26">
                                          <p:stCondLst>
                                            <p:cond delay="650"/>
                                          </p:stCondLst>
                                        </p:cTn>
                                        <p:tgtEl>
                                          <p:spTgt spid="51"/>
                                        </p:tgtEl>
                                      </p:cBhvr>
                                      <p:to x="100000" y="60000"/>
                                    </p:animScale>
                                    <p:animScale>
                                      <p:cBhvr>
                                        <p:cTn id="76" dur="166" decel="50000">
                                          <p:stCondLst>
                                            <p:cond delay="676"/>
                                          </p:stCondLst>
                                        </p:cTn>
                                        <p:tgtEl>
                                          <p:spTgt spid="51"/>
                                        </p:tgtEl>
                                      </p:cBhvr>
                                      <p:to x="100000" y="100000"/>
                                    </p:animScale>
                                    <p:animScale>
                                      <p:cBhvr>
                                        <p:cTn id="77" dur="26">
                                          <p:stCondLst>
                                            <p:cond delay="1312"/>
                                          </p:stCondLst>
                                        </p:cTn>
                                        <p:tgtEl>
                                          <p:spTgt spid="51"/>
                                        </p:tgtEl>
                                      </p:cBhvr>
                                      <p:to x="100000" y="80000"/>
                                    </p:animScale>
                                    <p:animScale>
                                      <p:cBhvr>
                                        <p:cTn id="78" dur="166" decel="50000">
                                          <p:stCondLst>
                                            <p:cond delay="1338"/>
                                          </p:stCondLst>
                                        </p:cTn>
                                        <p:tgtEl>
                                          <p:spTgt spid="51"/>
                                        </p:tgtEl>
                                      </p:cBhvr>
                                      <p:to x="100000" y="100000"/>
                                    </p:animScale>
                                    <p:animScale>
                                      <p:cBhvr>
                                        <p:cTn id="79" dur="26">
                                          <p:stCondLst>
                                            <p:cond delay="1642"/>
                                          </p:stCondLst>
                                        </p:cTn>
                                        <p:tgtEl>
                                          <p:spTgt spid="51"/>
                                        </p:tgtEl>
                                      </p:cBhvr>
                                      <p:to x="100000" y="90000"/>
                                    </p:animScale>
                                    <p:animScale>
                                      <p:cBhvr>
                                        <p:cTn id="80" dur="166" decel="50000">
                                          <p:stCondLst>
                                            <p:cond delay="1668"/>
                                          </p:stCondLst>
                                        </p:cTn>
                                        <p:tgtEl>
                                          <p:spTgt spid="51"/>
                                        </p:tgtEl>
                                      </p:cBhvr>
                                      <p:to x="100000" y="100000"/>
                                    </p:animScale>
                                    <p:animScale>
                                      <p:cBhvr>
                                        <p:cTn id="81" dur="26">
                                          <p:stCondLst>
                                            <p:cond delay="1808"/>
                                          </p:stCondLst>
                                        </p:cTn>
                                        <p:tgtEl>
                                          <p:spTgt spid="51"/>
                                        </p:tgtEl>
                                      </p:cBhvr>
                                      <p:to x="100000" y="95000"/>
                                    </p:animScale>
                                    <p:animScale>
                                      <p:cBhvr>
                                        <p:cTn id="82" dur="166" decel="50000">
                                          <p:stCondLst>
                                            <p:cond delay="1834"/>
                                          </p:stCondLst>
                                        </p:cTn>
                                        <p:tgtEl>
                                          <p:spTgt spid="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5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p:cNvSpPr txBox="1">
            <a:spLocks noGrp="1"/>
          </p:cNvSpPr>
          <p:nvPr>
            <p:ph type="body" idx="1"/>
          </p:nvPr>
        </p:nvSpPr>
        <p:spPr>
          <a:xfrm>
            <a:off x="428596" y="1500174"/>
            <a:ext cx="8062942" cy="2339102"/>
          </a:xfrm>
        </p:spPr>
        <p:txBody>
          <a:bodyPr wrap="square" rtlCol="0">
            <a:spAutoFit/>
          </a:bodyPr>
          <a:lstStyle/>
          <a:p>
            <a:pPr>
              <a:lnSpc>
                <a:spcPct val="150000"/>
              </a:lnSpc>
              <a:buNone/>
            </a:pPr>
            <a:r>
              <a:rPr lang="fr-FR" b="0" dirty="0" smtClean="0">
                <a:latin typeface="+mj-lt"/>
                <a:cs typeface="Times New Roman" pitchFamily="18" charset="0"/>
              </a:rPr>
              <a:t>Le terme traitement automatique de l'information désigne :</a:t>
            </a:r>
          </a:p>
          <a:p>
            <a:pPr marL="542925" indent="-185738">
              <a:buFont typeface="Wingdings" pitchFamily="2" charset="2"/>
              <a:buChar char="§"/>
            </a:pPr>
            <a:r>
              <a:rPr lang="fr-FR" b="0" dirty="0" smtClean="0">
                <a:latin typeface="+mj-lt"/>
                <a:cs typeface="Times New Roman" pitchFamily="18" charset="0"/>
              </a:rPr>
              <a:t> Le calcul arithmétique et logique utilisé en « software » ;</a:t>
            </a:r>
          </a:p>
          <a:p>
            <a:pPr marL="542925" indent="-185738">
              <a:buFont typeface="Wingdings" pitchFamily="2" charset="2"/>
              <a:buChar char="§"/>
            </a:pPr>
            <a:r>
              <a:rPr lang="fr-FR" b="0" dirty="0" smtClean="0">
                <a:latin typeface="+mj-lt"/>
                <a:cs typeface="Times New Roman" pitchFamily="18" charset="0"/>
              </a:rPr>
              <a:t> La gestion et l'enregistrement des données ;</a:t>
            </a:r>
          </a:p>
          <a:p>
            <a:pPr marL="542925" indent="-185738">
              <a:buFont typeface="Wingdings" pitchFamily="2" charset="2"/>
              <a:buChar char="§"/>
            </a:pPr>
            <a:r>
              <a:rPr lang="fr-FR" b="0" dirty="0" smtClean="0">
                <a:latin typeface="+mj-lt"/>
                <a:cs typeface="Times New Roman" pitchFamily="18" charset="0"/>
              </a:rPr>
              <a:t> La communication et l'échange des données : la partie transmission et réception des informations.</a:t>
            </a:r>
          </a:p>
          <a:p>
            <a:pPr eaLnBrk="1" hangingPunct="1">
              <a:defRPr/>
            </a:pPr>
            <a:endParaRPr lang="fr-FR"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928662" y="285728"/>
            <a:ext cx="7848600" cy="685800"/>
          </a:xfrm>
        </p:spPr>
        <p:txBody>
          <a:bodyPr/>
          <a:lstStyle/>
          <a:p>
            <a:pPr eaLnBrk="1" hangingPunct="1"/>
            <a:r>
              <a:rPr lang="fr-FR" dirty="0" smtClean="0">
                <a:solidFill>
                  <a:schemeClr val="bg1"/>
                </a:solidFill>
              </a:rPr>
              <a:t>I.2 L’Algérie et les TIC</a:t>
            </a:r>
            <a:r>
              <a:rPr lang="fr-FR" dirty="0" smtClean="0">
                <a:solidFill>
                  <a:schemeClr val="bg1"/>
                </a:solidFill>
                <a:latin typeface="Times New Roman" pitchFamily="18" charset="0"/>
                <a:cs typeface="Times New Roman" pitchFamily="18" charset="0"/>
              </a:rPr>
              <a:t/>
            </a:r>
            <a:br>
              <a:rPr lang="fr-FR" dirty="0" smtClean="0">
                <a:solidFill>
                  <a:schemeClr val="bg1"/>
                </a:solidFill>
                <a:latin typeface="Times New Roman" pitchFamily="18" charset="0"/>
                <a:cs typeface="Times New Roman" pitchFamily="18" charset="0"/>
              </a:rPr>
            </a:br>
            <a:endParaRPr lang="en-US" dirty="0" smtClean="0">
              <a:solidFill>
                <a:schemeClr val="bg1"/>
              </a:solidFill>
            </a:endParaRPr>
          </a:p>
        </p:txBody>
      </p:sp>
      <p:sp>
        <p:nvSpPr>
          <p:cNvPr id="5" name="Espace réservé du texte 4"/>
          <p:cNvSpPr txBox="1">
            <a:spLocks noGrp="1"/>
          </p:cNvSpPr>
          <p:nvPr>
            <p:ph type="body" idx="1"/>
          </p:nvPr>
        </p:nvSpPr>
        <p:spPr>
          <a:xfrm>
            <a:off x="642938" y="1428736"/>
            <a:ext cx="7848600" cy="4678204"/>
          </a:xfrm>
        </p:spPr>
        <p:txBody>
          <a:bodyPr rtlCol="0">
            <a:spAutoFit/>
          </a:bodyPr>
          <a:lstStyle/>
          <a:p>
            <a:pPr algn="just" eaLnBrk="1" hangingPunct="1">
              <a:lnSpc>
                <a:spcPct val="150000"/>
              </a:lnSpc>
              <a:buFontTx/>
              <a:buNone/>
              <a:defRPr/>
            </a:pPr>
            <a:r>
              <a:rPr lang="fr-FR" dirty="0" smtClean="0">
                <a:latin typeface="+mj-lt"/>
                <a:cs typeface="Times New Roman" pitchFamily="18" charset="0"/>
              </a:rPr>
              <a:t>   </a:t>
            </a:r>
            <a:r>
              <a:rPr lang="fr-FR" b="0" dirty="0" smtClean="0">
                <a:latin typeface="+mj-lt"/>
                <a:cs typeface="Times New Roman" pitchFamily="18" charset="0"/>
              </a:rPr>
              <a:t>Le WEF publié chaque année le classement mondial sur l’ouverture des pays aux TIC. Dans un document sous le thème : </a:t>
            </a:r>
            <a:r>
              <a:rPr lang="fr-FR" b="0" dirty="0" smtClean="0">
                <a:solidFill>
                  <a:srgbClr val="012FCF"/>
                </a:solidFill>
                <a:latin typeface="+mj-lt"/>
                <a:cs typeface="Times New Roman" pitchFamily="18" charset="0"/>
              </a:rPr>
              <a:t>« Croissance et emploi dans un monde hyper-connecté », </a:t>
            </a:r>
            <a:r>
              <a:rPr lang="fr-FR" b="0" dirty="0" smtClean="0">
                <a:latin typeface="+mj-lt"/>
                <a:cs typeface="Times New Roman" pitchFamily="18" charset="0"/>
              </a:rPr>
              <a:t>l’Algérie occupe la </a:t>
            </a:r>
            <a:r>
              <a:rPr lang="fr-FR" b="0" dirty="0" smtClean="0">
                <a:solidFill>
                  <a:srgbClr val="012FCF"/>
                </a:solidFill>
                <a:latin typeface="+mj-lt"/>
                <a:cs typeface="Times New Roman" pitchFamily="18" charset="0"/>
              </a:rPr>
              <a:t>131ème</a:t>
            </a:r>
            <a:r>
              <a:rPr lang="fr-FR" b="0" dirty="0" smtClean="0">
                <a:latin typeface="+mj-lt"/>
                <a:cs typeface="Times New Roman" pitchFamily="18" charset="0"/>
              </a:rPr>
              <a:t> place dans le classement mondial 2013 des TIC.</a:t>
            </a:r>
            <a:endParaRPr lang="fr-FR" dirty="0" smtClean="0"/>
          </a:p>
          <a:p>
            <a:r>
              <a:rPr lang="fr-FR" b="0" dirty="0" smtClean="0">
                <a:latin typeface="+mj-lt"/>
                <a:cs typeface="Times New Roman" pitchFamily="18" charset="0"/>
              </a:rPr>
              <a:t>avec l'un des impacts les plus faibles mondialement sur le plan économique (</a:t>
            </a:r>
            <a:r>
              <a:rPr lang="fr-FR" b="0" dirty="0" smtClean="0">
                <a:solidFill>
                  <a:srgbClr val="012FCF"/>
                </a:solidFill>
                <a:latin typeface="+mj-lt"/>
                <a:cs typeface="Times New Roman" pitchFamily="18" charset="0"/>
              </a:rPr>
              <a:t>143ème</a:t>
            </a:r>
            <a:r>
              <a:rPr lang="fr-FR" b="0" dirty="0" smtClean="0">
                <a:latin typeface="+mj-lt"/>
                <a:cs typeface="Times New Roman" pitchFamily="18" charset="0"/>
              </a:rPr>
              <a:t> place mondiale pour ce critère) et social (</a:t>
            </a:r>
            <a:r>
              <a:rPr lang="fr-FR" b="0" dirty="0" smtClean="0">
                <a:solidFill>
                  <a:srgbClr val="012FCF"/>
                </a:solidFill>
                <a:latin typeface="+mj-lt"/>
                <a:cs typeface="Times New Roman" pitchFamily="18" charset="0"/>
              </a:rPr>
              <a:t>141ème</a:t>
            </a:r>
            <a:r>
              <a:rPr lang="fr-FR" b="0" dirty="0" smtClean="0">
                <a:latin typeface="+mj-lt"/>
                <a:cs typeface="Times New Roman" pitchFamily="18" charset="0"/>
              </a:rPr>
              <a:t>)</a:t>
            </a:r>
          </a:p>
          <a:p>
            <a:r>
              <a:rPr lang="fr-FR" b="0" dirty="0" smtClean="0">
                <a:latin typeface="+mj-lt"/>
                <a:cs typeface="Times New Roman" pitchFamily="18" charset="0"/>
              </a:rPr>
              <a:t>Sur le plan de l’usage individuel des TIC, l’Algérie se classe à la 100ème place tandis qu’elle occupe la 144ème pour l’usage dans le domaine des affaires. Côté utilisation dans la sphère institutionnelle et gouvernementale, le pays est classé 139ème.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p:cNvSpPr txBox="1">
            <a:spLocks noGrp="1"/>
          </p:cNvSpPr>
          <p:nvPr>
            <p:ph type="body" idx="1"/>
          </p:nvPr>
        </p:nvSpPr>
        <p:spPr>
          <a:xfrm>
            <a:off x="571472" y="1428736"/>
            <a:ext cx="7848600" cy="4339650"/>
          </a:xfrm>
        </p:spPr>
        <p:txBody>
          <a:bodyPr rtlCol="0">
            <a:spAutoFit/>
          </a:bodyPr>
          <a:lstStyle/>
          <a:p>
            <a:pPr algn="just" eaLnBrk="1" hangingPunct="1">
              <a:lnSpc>
                <a:spcPct val="150000"/>
              </a:lnSpc>
              <a:buFontTx/>
              <a:buNone/>
              <a:defRPr/>
            </a:pPr>
            <a:r>
              <a:rPr lang="fr-FR" dirty="0" smtClean="0">
                <a:latin typeface="+mj-lt"/>
                <a:cs typeface="Times New Roman" pitchFamily="18" charset="0"/>
              </a:rPr>
              <a:t>  </a:t>
            </a:r>
            <a:r>
              <a:rPr lang="fr-FR" b="0" dirty="0" smtClean="0">
                <a:latin typeface="+mj-lt"/>
                <a:cs typeface="Times New Roman" pitchFamily="18" charset="0"/>
              </a:rPr>
              <a:t> Au niveau africain, le pays se situe à la 27ème place sur 38 pays évalués. </a:t>
            </a:r>
          </a:p>
          <a:p>
            <a:r>
              <a:rPr lang="fr-FR" b="0" dirty="0" smtClean="0">
                <a:latin typeface="+mj-lt"/>
                <a:cs typeface="Times New Roman" pitchFamily="18" charset="0"/>
              </a:rPr>
              <a:t>Dans le monde arabe, il est avant-dernier, suivi de la Libye.</a:t>
            </a:r>
          </a:p>
          <a:p>
            <a:pPr>
              <a:lnSpc>
                <a:spcPct val="150000"/>
              </a:lnSpc>
            </a:pPr>
            <a:r>
              <a:rPr lang="fr-FR" b="0" dirty="0" smtClean="0">
                <a:latin typeface="+mj-lt"/>
                <a:cs typeface="Times New Roman" pitchFamily="18" charset="0"/>
              </a:rPr>
              <a:t> Sur le plan mondial, il se situe parmi les 14 derniers avec la Mauritanie, le Tchad ou encore le Lesotho.</a:t>
            </a:r>
          </a:p>
          <a:p>
            <a:r>
              <a:rPr lang="fr-FR" b="0" dirty="0" smtClean="0">
                <a:latin typeface="+mj-lt"/>
                <a:cs typeface="Times New Roman" pitchFamily="18" charset="0"/>
              </a:rPr>
              <a:t>Il faut savoir que dans le top 10 mondial, on retrouve la Finlande, Singapour, la Suède, les Pays-Bas, la Norvège, la Suisse, le Royaume-Uni, le Danemark, les Etats-Unis et Taiwan. Au niveau africain, sur les 38 pays évalués, l'île Maurice, l'Afrique du Sud et les Seychelles s’offrent les meilleures places. Internet     </a:t>
            </a:r>
          </a:p>
          <a:p>
            <a:pPr eaLnBrk="1" hangingPunct="1">
              <a:defRPr/>
            </a:pPr>
            <a:endParaRPr lang="fr-FR" dirty="0" smtClean="0"/>
          </a:p>
        </p:txBody>
      </p:sp>
      <p:sp>
        <p:nvSpPr>
          <p:cNvPr id="6" name="Rectangle 2"/>
          <p:cNvSpPr>
            <a:spLocks noGrp="1" noChangeArrowheads="1"/>
          </p:cNvSpPr>
          <p:nvPr>
            <p:ph type="title"/>
          </p:nvPr>
        </p:nvSpPr>
        <p:spPr>
          <a:xfrm>
            <a:off x="928662" y="285728"/>
            <a:ext cx="7848600" cy="685800"/>
          </a:xfrm>
        </p:spPr>
        <p:txBody>
          <a:bodyPr/>
          <a:lstStyle/>
          <a:p>
            <a:pPr eaLnBrk="1" hangingPunct="1"/>
            <a:r>
              <a:rPr lang="fr-FR" dirty="0" smtClean="0">
                <a:solidFill>
                  <a:schemeClr val="bg1"/>
                </a:solidFill>
              </a:rPr>
              <a:t>I.2 L’Algérie et les TIC</a:t>
            </a:r>
            <a:r>
              <a:rPr lang="fr-FR" dirty="0" smtClean="0">
                <a:solidFill>
                  <a:schemeClr val="bg1"/>
                </a:solidFill>
                <a:latin typeface="Times New Roman" pitchFamily="18" charset="0"/>
                <a:cs typeface="Times New Roman" pitchFamily="18" charset="0"/>
              </a:rPr>
              <a:t/>
            </a:r>
            <a:br>
              <a:rPr lang="fr-FR" dirty="0" smtClean="0">
                <a:solidFill>
                  <a:schemeClr val="bg1"/>
                </a:solidFill>
                <a:latin typeface="Times New Roman" pitchFamily="18" charset="0"/>
                <a:cs typeface="Times New Roman" pitchFamily="18" charset="0"/>
              </a:rPr>
            </a:br>
            <a:endParaRPr lang="en-US" dirty="0" smtClean="0">
              <a:solidFill>
                <a:schemeClr val="bg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3600" dirty="0" smtClean="0">
                <a:solidFill>
                  <a:schemeClr val="bg1"/>
                </a:solidFill>
              </a:rPr>
              <a:t>I.3 Avantages et limites des TIC</a:t>
            </a:r>
            <a:endParaRPr lang="en-NZ" sz="36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285720" y="1990746"/>
            <a:ext cx="8643998" cy="4438650"/>
          </a:xfrm>
        </p:spPr>
        <p:txBody>
          <a:bodyPr/>
          <a:lstStyle/>
          <a:p>
            <a:pPr marL="0" indent="357188">
              <a:lnSpc>
                <a:spcPct val="150000"/>
              </a:lnSpc>
              <a:buNone/>
            </a:pPr>
            <a:r>
              <a:rPr lang="fr-FR" b="0" dirty="0" smtClean="0">
                <a:latin typeface="+mj-lt"/>
                <a:cs typeface="Times New Roman" pitchFamily="18" charset="0"/>
              </a:rPr>
              <a:t>Sans aucun doute, l’utilisation des NTIC est un signe de modernisation. Elle permette une augmentation considérable de la productivité, mais aussi un grand confort lors de l’utilisation.</a:t>
            </a:r>
          </a:p>
          <a:p>
            <a:pPr marL="0" indent="357188">
              <a:lnSpc>
                <a:spcPct val="150000"/>
              </a:lnSpc>
              <a:buNone/>
            </a:pPr>
            <a:endParaRPr lang="fr-FR" b="0" dirty="0" smtClean="0">
              <a:latin typeface="+mj-lt"/>
              <a:cs typeface="Times New Roman" pitchFamily="18" charset="0"/>
            </a:endParaRPr>
          </a:p>
          <a:p>
            <a:pPr>
              <a:lnSpc>
                <a:spcPct val="150000"/>
              </a:lnSpc>
            </a:pPr>
            <a:r>
              <a:rPr lang="fr-FR" b="0" dirty="0" smtClean="0">
                <a:latin typeface="+mj-lt"/>
                <a:cs typeface="Times New Roman" pitchFamily="18" charset="0"/>
              </a:rPr>
              <a:t>Sur plusieurs niveaux, l’investissement des entreprises dans les NTIC serait l’un des principaux moteurs de compétitivité [7].</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3600" dirty="0" smtClean="0">
                <a:solidFill>
                  <a:schemeClr val="bg1"/>
                </a:solidFill>
              </a:rPr>
              <a:t>I.3 Avantages et limites des TIC</a:t>
            </a:r>
            <a:endParaRPr lang="en-NZ" sz="36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285720" y="1643050"/>
            <a:ext cx="8643998" cy="4438650"/>
          </a:xfrm>
        </p:spPr>
        <p:txBody>
          <a:bodyPr/>
          <a:lstStyle/>
          <a:p>
            <a:pPr>
              <a:lnSpc>
                <a:spcPct val="150000"/>
              </a:lnSpc>
              <a:buNone/>
            </a:pPr>
            <a:r>
              <a:rPr lang="fr-FR" b="0" dirty="0" smtClean="0">
                <a:latin typeface="+mj-lt"/>
                <a:cs typeface="Times New Roman" pitchFamily="18" charset="0"/>
              </a:rPr>
              <a:t>Au niveau du</a:t>
            </a:r>
            <a:r>
              <a:rPr lang="fr-FR" b="0" dirty="0" smtClean="0">
                <a:solidFill>
                  <a:srgbClr val="012FCF"/>
                </a:solidFill>
                <a:latin typeface="+mj-lt"/>
                <a:cs typeface="Times New Roman" pitchFamily="18" charset="0"/>
              </a:rPr>
              <a:t> Système d'Information :</a:t>
            </a:r>
          </a:p>
          <a:p>
            <a:pPr>
              <a:lnSpc>
                <a:spcPct val="150000"/>
              </a:lnSpc>
              <a:buFont typeface="Wingdings" pitchFamily="2" charset="2"/>
              <a:buChar char="v"/>
            </a:pPr>
            <a:r>
              <a:rPr lang="fr-FR" b="0" dirty="0" smtClean="0">
                <a:latin typeface="+mj-lt"/>
                <a:cs typeface="Times New Roman" pitchFamily="18" charset="0"/>
              </a:rPr>
              <a:t> Hausse de la productivité du travail pour la saisie et réutilisation de l'information, donc baisse des coûts.</a:t>
            </a:r>
          </a:p>
          <a:p>
            <a:pPr>
              <a:lnSpc>
                <a:spcPct val="150000"/>
              </a:lnSpc>
              <a:buFont typeface="Wingdings" pitchFamily="2" charset="2"/>
              <a:buChar char="v"/>
            </a:pPr>
            <a:r>
              <a:rPr lang="fr-FR" b="0" dirty="0" smtClean="0">
                <a:latin typeface="+mj-lt"/>
                <a:cs typeface="Times New Roman" pitchFamily="18" charset="0"/>
              </a:rPr>
              <a:t>Délocalisation de tout ou partie de la production sur des sites socioéconomiques plus favorables (ex : centre d'appels).</a:t>
            </a:r>
          </a:p>
          <a:p>
            <a:pPr>
              <a:lnSpc>
                <a:spcPct val="150000"/>
              </a:lnSpc>
              <a:buFont typeface="Wingdings" pitchFamily="2" charset="2"/>
              <a:buChar char="v"/>
            </a:pPr>
            <a:r>
              <a:rPr lang="fr-FR" b="0" dirty="0" smtClean="0">
                <a:latin typeface="+mj-lt"/>
                <a:cs typeface="Times New Roman" pitchFamily="18" charset="0"/>
              </a:rPr>
              <a:t>Meilleure connaissance de l'environnement, réactivité plus forte face à cet environnement.</a:t>
            </a:r>
          </a:p>
          <a:p>
            <a:pPr>
              <a:lnSpc>
                <a:spcPct val="150000"/>
              </a:lnSpc>
              <a:buFont typeface="Wingdings" pitchFamily="2" charset="2"/>
              <a:buChar char="v"/>
            </a:pPr>
            <a:r>
              <a:rPr lang="fr-FR" b="0" dirty="0" smtClean="0">
                <a:latin typeface="+mj-lt"/>
                <a:cs typeface="Times New Roman" pitchFamily="18" charset="0"/>
              </a:rPr>
              <a:t>Amélioration de l'efficacité de la prise de décision permise par une veille stratégique plus performante.</a:t>
            </a:r>
            <a:endParaRPr lang="en-NZ" b="0" dirty="0" smtClean="0">
              <a:latin typeface="+mj-lt"/>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3600" dirty="0" smtClean="0">
                <a:solidFill>
                  <a:schemeClr val="bg1"/>
                </a:solidFill>
              </a:rPr>
              <a:t>I.3 Avantages et limites des TIC</a:t>
            </a:r>
            <a:endParaRPr lang="en-NZ" sz="36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285720" y="1428736"/>
            <a:ext cx="8643998" cy="4652964"/>
          </a:xfrm>
        </p:spPr>
        <p:txBody>
          <a:bodyPr/>
          <a:lstStyle/>
          <a:p>
            <a:pPr>
              <a:lnSpc>
                <a:spcPct val="150000"/>
              </a:lnSpc>
              <a:buNone/>
            </a:pPr>
            <a:r>
              <a:rPr lang="fr-FR" u="sng" dirty="0" smtClean="0">
                <a:latin typeface="+mj-lt"/>
                <a:cs typeface="Times New Roman" pitchFamily="18" charset="0"/>
              </a:rPr>
              <a:t>Au niveau du</a:t>
            </a:r>
            <a:r>
              <a:rPr lang="fr-FR" u="sng" dirty="0" smtClean="0">
                <a:solidFill>
                  <a:srgbClr val="012FCF"/>
                </a:solidFill>
                <a:latin typeface="+mj-lt"/>
                <a:cs typeface="Times New Roman" pitchFamily="18" charset="0"/>
              </a:rPr>
              <a:t> organisationnel </a:t>
            </a:r>
            <a:r>
              <a:rPr lang="fr-FR" u="sng" dirty="0" smtClean="0">
                <a:latin typeface="+mj-lt"/>
                <a:cs typeface="Times New Roman" pitchFamily="18" charset="0"/>
              </a:rPr>
              <a:t>:</a:t>
            </a:r>
          </a:p>
          <a:p>
            <a:pPr>
              <a:buFont typeface="Wingdings" pitchFamily="2" charset="2"/>
              <a:buChar char="v"/>
            </a:pPr>
            <a:r>
              <a:rPr lang="fr-FR" b="0" dirty="0" smtClean="0">
                <a:latin typeface="+mj-lt"/>
                <a:cs typeface="Times New Roman" pitchFamily="18" charset="0"/>
              </a:rPr>
              <a:t>Organisation moins hiérarchisée, partage d'information.</a:t>
            </a:r>
          </a:p>
          <a:p>
            <a:pPr>
              <a:buFont typeface="Wingdings" pitchFamily="2" charset="2"/>
              <a:buChar char="v"/>
            </a:pPr>
            <a:r>
              <a:rPr lang="fr-FR" b="0" dirty="0" smtClean="0">
                <a:latin typeface="+mj-lt"/>
                <a:cs typeface="Times New Roman" pitchFamily="18" charset="0"/>
              </a:rPr>
              <a:t>Meilleure gestion des ressources humaines (recrutement, gestion des carrières plus facile).</a:t>
            </a:r>
          </a:p>
          <a:p>
            <a:pPr>
              <a:buFont typeface="Wingdings" pitchFamily="2" charset="2"/>
              <a:buChar char="v"/>
            </a:pPr>
            <a:endParaRPr lang="fr-FR" b="0" dirty="0" smtClean="0">
              <a:latin typeface="+mj-lt"/>
              <a:cs typeface="Times New Roman" pitchFamily="18" charset="0"/>
            </a:endParaRPr>
          </a:p>
          <a:p>
            <a:pPr>
              <a:buNone/>
            </a:pPr>
            <a:r>
              <a:rPr lang="fr-FR" u="sng" dirty="0" smtClean="0">
                <a:latin typeface="+mj-lt"/>
                <a:cs typeface="Times New Roman" pitchFamily="18" charset="0"/>
              </a:rPr>
              <a:t>Au niveau </a:t>
            </a:r>
            <a:r>
              <a:rPr lang="fr-FR" u="sng" dirty="0" smtClean="0">
                <a:solidFill>
                  <a:srgbClr val="012FCF"/>
                </a:solidFill>
                <a:latin typeface="+mj-lt"/>
                <a:cs typeface="Times New Roman" pitchFamily="18" charset="0"/>
              </a:rPr>
              <a:t>commercial</a:t>
            </a:r>
            <a:r>
              <a:rPr lang="fr-FR" u="sng" dirty="0" smtClean="0">
                <a:latin typeface="+mj-lt"/>
                <a:cs typeface="Times New Roman" pitchFamily="18" charset="0"/>
              </a:rPr>
              <a:t> :</a:t>
            </a:r>
          </a:p>
          <a:p>
            <a:pPr>
              <a:buFont typeface="Wingdings" pitchFamily="2" charset="2"/>
              <a:buChar char="v"/>
            </a:pPr>
            <a:r>
              <a:rPr lang="fr-FR" b="0" dirty="0" smtClean="0">
                <a:latin typeface="+mj-lt"/>
                <a:cs typeface="Times New Roman" pitchFamily="18" charset="0"/>
              </a:rPr>
              <a:t>Nouveau circuit de production grâce à l'extension potentielle du marché (commerce électronique – E-commerce).</a:t>
            </a:r>
          </a:p>
          <a:p>
            <a:pPr>
              <a:buFont typeface="Wingdings" pitchFamily="2" charset="2"/>
              <a:buChar char="v"/>
            </a:pPr>
            <a:r>
              <a:rPr lang="fr-FR" b="0" dirty="0" smtClean="0">
                <a:latin typeface="+mj-lt"/>
                <a:cs typeface="Times New Roman" pitchFamily="18" charset="0"/>
              </a:rPr>
              <a:t>Baisse des coûts d'approvisionnement.</a:t>
            </a:r>
          </a:p>
          <a:p>
            <a:pPr>
              <a:buFont typeface="Wingdings" pitchFamily="2" charset="2"/>
              <a:buChar char="v"/>
            </a:pPr>
            <a:r>
              <a:rPr lang="fr-FR" b="0" dirty="0" smtClean="0">
                <a:latin typeface="+mj-lt"/>
                <a:cs typeface="Times New Roman" pitchFamily="18" charset="0"/>
              </a:rPr>
              <a:t>Développement des innovations en matière de services et réponse aux besoins des consommateurs.</a:t>
            </a:r>
          </a:p>
          <a:p>
            <a:pPr>
              <a:buFont typeface="Wingdings" pitchFamily="2" charset="2"/>
              <a:buChar char="v"/>
            </a:pPr>
            <a:r>
              <a:rPr lang="fr-FR" b="0" dirty="0" smtClean="0">
                <a:latin typeface="+mj-lt"/>
                <a:cs typeface="Times New Roman" pitchFamily="18" charset="0"/>
              </a:rPr>
              <a:t>Plus grande diffusion de l'image de marque de l'entreprise (entreprise innovante).</a:t>
            </a:r>
          </a:p>
          <a:p>
            <a:pPr>
              <a:buFont typeface="Wingdings" pitchFamily="2" charset="2"/>
              <a:buChar char="v"/>
            </a:pPr>
            <a:r>
              <a:rPr lang="fr-FR" b="0" dirty="0" smtClean="0">
                <a:latin typeface="+mj-lt"/>
                <a:cs typeface="Times New Roman" pitchFamily="18" charset="0"/>
              </a:rPr>
              <a:t>Meilleure connaissance de la clientèle (gestion d'adresses).</a:t>
            </a:r>
            <a:endParaRPr lang="en-NZ" b="0" dirty="0" smtClean="0">
              <a:latin typeface="+mj-lt"/>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3600" dirty="0" smtClean="0">
                <a:solidFill>
                  <a:schemeClr val="bg1"/>
                </a:solidFill>
              </a:rPr>
              <a:t>I.3 Avantages et limites des TIC</a:t>
            </a:r>
            <a:endParaRPr lang="en-NZ" sz="36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429684" cy="4652964"/>
          </a:xfrm>
        </p:spPr>
        <p:txBody>
          <a:bodyPr/>
          <a:lstStyle/>
          <a:p>
            <a:pPr marL="0" indent="357188">
              <a:lnSpc>
                <a:spcPct val="150000"/>
              </a:lnSpc>
              <a:buNone/>
            </a:pPr>
            <a:r>
              <a:rPr lang="fr-FR" b="0" dirty="0" smtClean="0">
                <a:latin typeface="+mj-lt"/>
                <a:cs typeface="Times New Roman" pitchFamily="18" charset="0"/>
              </a:rPr>
              <a:t>Cependant, l’investissement dans les NTIC engendre beaucoup de problème qu’il faut gérer, sans oublier les limites naturelles liées à la technologie.</a:t>
            </a:r>
          </a:p>
          <a:p>
            <a:pPr marL="0" indent="357188">
              <a:lnSpc>
                <a:spcPct val="150000"/>
              </a:lnSpc>
              <a:buNone/>
            </a:pPr>
            <a:r>
              <a:rPr lang="fr-FR" b="0" dirty="0" smtClean="0"/>
              <a:t>D’abord des problèmes </a:t>
            </a:r>
            <a:r>
              <a:rPr lang="fr-FR" dirty="0" smtClean="0"/>
              <a:t>d'</a:t>
            </a:r>
            <a:r>
              <a:rPr lang="fr-FR" i="1" dirty="0" err="1" smtClean="0"/>
              <a:t>ergostressie</a:t>
            </a:r>
            <a:r>
              <a:rPr lang="fr-FR" b="0" i="1" dirty="0" smtClean="0"/>
              <a:t> (stress lié à l'utilisation des NTIC) provenant souvent d'un manque de cohérence dans la conception de ces systèmes complexes.</a:t>
            </a:r>
            <a:endParaRPr lang="en-NZ" b="0" dirty="0" smtClean="0">
              <a:latin typeface="+mj-lt"/>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3600" dirty="0" smtClean="0">
                <a:solidFill>
                  <a:schemeClr val="bg1"/>
                </a:solidFill>
              </a:rPr>
              <a:t>I.3 Avantages et limites des TIC</a:t>
            </a:r>
            <a:endParaRPr lang="en-NZ" sz="36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a:buNone/>
            </a:pPr>
            <a:r>
              <a:rPr lang="fr-FR" u="sng" dirty="0" smtClean="0">
                <a:latin typeface="+mj-lt"/>
                <a:cs typeface="Times New Roman" pitchFamily="18" charset="0"/>
              </a:rPr>
              <a:t>Problèmes de rentabilité :</a:t>
            </a:r>
          </a:p>
          <a:p>
            <a:pPr>
              <a:lnSpc>
                <a:spcPct val="150000"/>
              </a:lnSpc>
            </a:pPr>
            <a:r>
              <a:rPr lang="fr-FR" b="0" dirty="0" smtClean="0">
                <a:latin typeface="+mj-lt"/>
                <a:cs typeface="Times New Roman" pitchFamily="18" charset="0"/>
              </a:rPr>
              <a:t>Coût du matériel, du logiciel, de l'entretien et du renouvellement</a:t>
            </a:r>
          </a:p>
          <a:p>
            <a:pPr>
              <a:lnSpc>
                <a:spcPct val="150000"/>
              </a:lnSpc>
            </a:pPr>
            <a:r>
              <a:rPr lang="fr-FR" b="0" dirty="0" smtClean="0">
                <a:latin typeface="+mj-lt"/>
                <a:cs typeface="Times New Roman" pitchFamily="18" charset="0"/>
              </a:rPr>
              <a:t>Il est fréquent de voir apparaître un suréquipement par rapport aux besoins, et donc une </a:t>
            </a:r>
            <a:r>
              <a:rPr lang="fr-FR" b="0" dirty="0" err="1" smtClean="0">
                <a:latin typeface="+mj-lt"/>
                <a:cs typeface="Times New Roman" pitchFamily="18" charset="0"/>
              </a:rPr>
              <a:t>sous-utilisation</a:t>
            </a:r>
            <a:r>
              <a:rPr lang="fr-FR" b="0" dirty="0" smtClean="0">
                <a:latin typeface="+mj-lt"/>
                <a:cs typeface="Times New Roman" pitchFamily="18" charset="0"/>
              </a:rPr>
              <a:t> des logiciels.</a:t>
            </a:r>
          </a:p>
          <a:p>
            <a:pPr>
              <a:lnSpc>
                <a:spcPct val="150000"/>
              </a:lnSpc>
            </a:pPr>
            <a:r>
              <a:rPr lang="fr-FR" b="0" dirty="0" smtClean="0">
                <a:latin typeface="+mj-lt"/>
                <a:cs typeface="Times New Roman" pitchFamily="18" charset="0"/>
              </a:rPr>
              <a:t>Coût de la formation du personnel, de sa résistance aux changements.</a:t>
            </a:r>
          </a:p>
          <a:p>
            <a:pPr>
              <a:lnSpc>
                <a:spcPct val="150000"/>
              </a:lnSpc>
            </a:pPr>
            <a:r>
              <a:rPr lang="fr-FR" b="0" dirty="0" smtClean="0">
                <a:latin typeface="+mj-lt"/>
                <a:cs typeface="Times New Roman" pitchFamily="18" charset="0"/>
              </a:rPr>
              <a:t>Coût entraîné par la modification des structures, par la réorganisation du travail, par la surabondance des informations.</a:t>
            </a:r>
          </a:p>
          <a:p>
            <a:pPr>
              <a:lnSpc>
                <a:spcPct val="150000"/>
              </a:lnSpc>
            </a:pPr>
            <a:r>
              <a:rPr lang="fr-FR" b="0" dirty="0" smtClean="0">
                <a:latin typeface="+mj-lt"/>
                <a:cs typeface="Times New Roman" pitchFamily="18" charset="0"/>
              </a:rPr>
              <a:t>Rentabilité difficilement quantifiable ou difficilement prévisible sur les nouveaux produits. Parfois, d'autres investissements semblent pouvoir être aussi bénéfiques (Recherche et développement, Formation du personnel, Formations commerciales, organisationnelles, logistiques).</a:t>
            </a:r>
            <a:endParaRPr lang="en-NZ" b="0" dirty="0" smtClean="0">
              <a:latin typeface="+mj-lt"/>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3600" dirty="0" smtClean="0">
                <a:solidFill>
                  <a:schemeClr val="bg1"/>
                </a:solidFill>
              </a:rPr>
              <a:t>I.3 Avantages et limites des TIC</a:t>
            </a:r>
            <a:endParaRPr lang="en-NZ" sz="36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357188">
              <a:lnSpc>
                <a:spcPct val="150000"/>
              </a:lnSpc>
              <a:buNone/>
            </a:pPr>
            <a:r>
              <a:rPr lang="fr-FR" b="0" dirty="0" smtClean="0">
                <a:latin typeface="+mj-lt"/>
                <a:cs typeface="Times New Roman" pitchFamily="18" charset="0"/>
              </a:rPr>
              <a:t>Des problèmes se posent aussi en termes de sécurité et d'éthique aggravés par l'internationalisation des règlementations : « fun », chantage, escroquerie, subversion, etc., face à certains publics vulnérables notamment (enfants, personnes âgées).</a:t>
            </a:r>
            <a:endParaRPr lang="en-NZ" b="0" dirty="0" err="1" smtClean="0">
              <a:latin typeface="+mj-lt"/>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3600" dirty="0" smtClean="0">
                <a:solidFill>
                  <a:schemeClr val="bg1"/>
                </a:solidFill>
              </a:rPr>
              <a:t>I.4 Domaines d’utilisation des NTIC</a:t>
            </a:r>
            <a:endParaRPr lang="en-NZ" sz="36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357188">
              <a:lnSpc>
                <a:spcPct val="150000"/>
              </a:lnSpc>
              <a:buNone/>
            </a:pPr>
            <a:r>
              <a:rPr lang="fr-FR" b="0" dirty="0" smtClean="0">
                <a:latin typeface="+mj-lt"/>
                <a:cs typeface="Times New Roman" pitchFamily="18" charset="0"/>
              </a:rPr>
              <a:t>Les NTIC sont aujourd’hui utilisées dans pratiquement dans les domaines. Mais, on remarque plus particulièrement leurs utilisations dans des domaines spécifiques :</a:t>
            </a:r>
          </a:p>
          <a:p>
            <a:pPr marL="0" indent="357188">
              <a:lnSpc>
                <a:spcPct val="150000"/>
              </a:lnSpc>
              <a:buFont typeface="+mj-lt"/>
              <a:buAutoNum type="alphaLcPeriod"/>
            </a:pPr>
            <a:r>
              <a:rPr lang="fr-FR" b="0" dirty="0" smtClean="0">
                <a:solidFill>
                  <a:srgbClr val="012FCF"/>
                </a:solidFill>
                <a:latin typeface="+mj-lt"/>
                <a:cs typeface="Times New Roman" pitchFamily="18" charset="0"/>
              </a:rPr>
              <a:t>Dans l’éducation :</a:t>
            </a:r>
          </a:p>
          <a:p>
            <a:pPr>
              <a:buNone/>
            </a:pPr>
            <a:r>
              <a:rPr lang="fr-FR" b="0" dirty="0" smtClean="0">
                <a:latin typeface="+mj-lt"/>
                <a:cs typeface="Times New Roman" pitchFamily="18" charset="0"/>
              </a:rPr>
              <a:t>On parle aujourd’hui des TICE : Technologies de l'Information et de la Communication pour l'Enseignement.</a:t>
            </a:r>
          </a:p>
          <a:p>
            <a:pPr>
              <a:buNone/>
            </a:pPr>
            <a:endParaRPr lang="fr-FR" b="0" dirty="0" smtClean="0">
              <a:latin typeface="+mj-lt"/>
              <a:cs typeface="Times New Roman" pitchFamily="18" charset="0"/>
            </a:endParaRPr>
          </a:p>
          <a:p>
            <a:pPr marL="0" indent="357188">
              <a:buNone/>
            </a:pPr>
            <a:r>
              <a:rPr lang="fr-FR" b="0" dirty="0" smtClean="0">
                <a:latin typeface="+mj-lt"/>
                <a:cs typeface="Times New Roman" pitchFamily="18" charset="0"/>
              </a:rPr>
              <a:t>Les TICE regroupent un ensemble d’outils conçus et utilisés pour produire, traiter, entreposer, échanger, classer, retrouver et lire des documents numériques à des fins d'enseignement et d'apprentissage. L'étude des méthodes d'enseignement intégrant les TICE est quant à elle l'objet de la techno-pédagogie.</a:t>
            </a:r>
            <a:endParaRPr lang="en-NZ" b="0" dirty="0" err="1" smtClean="0">
              <a:latin typeface="+mj-lt"/>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i="1" dirty="0" smtClean="0">
                <a:solidFill>
                  <a:schemeClr val="bg1"/>
                </a:solidFill>
              </a:rPr>
              <a:t>Chapitre II - Equipements informatiques modernes / Hard &amp; Software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endParaRPr lang="fr-FR" b="0" u="sng" smtClean="0">
              <a:solidFill>
                <a:srgbClr val="012FCF"/>
              </a:solidFill>
              <a:latin typeface="+mj-lt"/>
              <a:cs typeface="Times New Roman" pitchFamily="18" charset="0"/>
            </a:endParaRPr>
          </a:p>
          <a:p>
            <a:pPr marL="0" indent="185738">
              <a:buNone/>
            </a:pPr>
            <a:r>
              <a:rPr lang="fr-FR" b="0" smtClean="0">
                <a:solidFill>
                  <a:srgbClr val="012FCF"/>
                </a:solidFill>
                <a:latin typeface="+mj-lt"/>
                <a:cs typeface="Times New Roman" pitchFamily="18" charset="0"/>
              </a:rPr>
              <a:t>Les équipements informatiques sont eux-mêmes des produits NTIC. Avec l’évolution rapide des équipements informatiques, ils sont devenus de plus en plus classiques pour ne parler des produits NTIC que lorsqu’on parle des nouveaux produits « révolutionnaires » qui changement le comportement des utilisateurs comme les tablettes et les Smartphones par exemple..</a:t>
            </a:r>
          </a:p>
          <a:p>
            <a:pPr marL="0" indent="185738">
              <a:buNone/>
            </a:pPr>
            <a:r>
              <a:rPr lang="fr-FR" b="0" smtClean="0">
                <a:solidFill>
                  <a:srgbClr val="012FCF"/>
                </a:solidFill>
                <a:latin typeface="+mj-lt"/>
                <a:cs typeface="Times New Roman" pitchFamily="18" charset="0"/>
              </a:rPr>
              <a:t>Les équipements informatiques sont devenus indispensables pour la vie professionnelle et même personnelle. Ces équipements eux-mêmes permettent de découvrir le reste des NTIC. Dans cette famille d’équipements, on citer sommairement :</a:t>
            </a:r>
            <a:endParaRPr lang="en-NZ" b="0" dirty="0" err="1" smtClean="0">
              <a:solidFill>
                <a:srgbClr val="012FCF"/>
              </a:solidFill>
              <a:latin typeface="+mj-lt"/>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i="1" dirty="0" smtClean="0">
                <a:solidFill>
                  <a:schemeClr val="bg1"/>
                </a:solidFill>
              </a:rPr>
              <a:t>Chapitre II - Equipements informatiques modernes / Hard &amp; Software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r>
              <a:rPr lang="fr-FR" b="0" dirty="0" smtClean="0">
                <a:solidFill>
                  <a:srgbClr val="012FCF"/>
                </a:solidFill>
                <a:cs typeface="Times New Roman" pitchFamily="18" charset="0"/>
              </a:rPr>
              <a:t>on citer sommairement :</a:t>
            </a:r>
            <a:endParaRPr lang="en-NZ" b="0" dirty="0" smtClean="0">
              <a:solidFill>
                <a:srgbClr val="012FCF"/>
              </a:solidFill>
              <a:cs typeface="Times New Roman" pitchFamily="18" charset="0"/>
            </a:endParaRPr>
          </a:p>
          <a:p>
            <a:pPr>
              <a:buNone/>
            </a:pPr>
            <a:r>
              <a:rPr lang="fr-FR" b="0" dirty="0" smtClean="0">
                <a:solidFill>
                  <a:srgbClr val="012FCF"/>
                </a:solidFill>
                <a:cs typeface="Times New Roman" pitchFamily="18" charset="0"/>
              </a:rPr>
              <a:t>Les ordinateurs de bureau (Desktop) PC (souvent sous Microsoft Windows) ou Linux et Macintoshs d’Apple sous Mac. OS</a:t>
            </a:r>
          </a:p>
          <a:p>
            <a:pPr>
              <a:buNone/>
            </a:pPr>
            <a:r>
              <a:rPr lang="fr-FR" b="0" dirty="0" smtClean="0">
                <a:solidFill>
                  <a:srgbClr val="012FCF"/>
                </a:solidFill>
                <a:cs typeface="Times New Roman" pitchFamily="18" charset="0"/>
              </a:rPr>
              <a:t>- Les ordinateurs portables (</a:t>
            </a:r>
            <a:r>
              <a:rPr lang="fr-FR" b="0" dirty="0" err="1" smtClean="0">
                <a:solidFill>
                  <a:srgbClr val="012FCF"/>
                </a:solidFill>
                <a:cs typeface="Times New Roman" pitchFamily="18" charset="0"/>
              </a:rPr>
              <a:t>Laptop</a:t>
            </a:r>
            <a:r>
              <a:rPr lang="fr-FR" b="0" dirty="0" smtClean="0">
                <a:solidFill>
                  <a:srgbClr val="012FCF"/>
                </a:solidFill>
                <a:cs typeface="Times New Roman" pitchFamily="18" charset="0"/>
              </a:rPr>
              <a:t>) et les notebooks.</a:t>
            </a:r>
          </a:p>
          <a:p>
            <a:pPr>
              <a:buNone/>
            </a:pPr>
            <a:r>
              <a:rPr lang="fr-FR" b="0" dirty="0" smtClean="0">
                <a:solidFill>
                  <a:srgbClr val="012FCF"/>
                </a:solidFill>
                <a:cs typeface="Times New Roman" pitchFamily="18" charset="0"/>
              </a:rPr>
              <a:t>De la même façon que la version bureau, on trouve des ordinateurs portables sous Windows, linux ou Mac. OS</a:t>
            </a:r>
          </a:p>
          <a:p>
            <a:pPr>
              <a:buNone/>
            </a:pPr>
            <a:r>
              <a:rPr lang="fr-FR" b="0" dirty="0" smtClean="0">
                <a:solidFill>
                  <a:srgbClr val="012FCF"/>
                </a:solidFill>
                <a:cs typeface="Times New Roman" pitchFamily="18" charset="0"/>
              </a:rPr>
              <a:t>Il aussi possible de travailler directement sur des serveurs professionnels.</a:t>
            </a:r>
          </a:p>
          <a:p>
            <a:pPr>
              <a:buNone/>
            </a:pPr>
            <a:r>
              <a:rPr lang="fr-FR" b="0" dirty="0" smtClean="0">
                <a:solidFill>
                  <a:srgbClr val="012FCF"/>
                </a:solidFill>
                <a:cs typeface="Times New Roman" pitchFamily="18" charset="0"/>
              </a:rPr>
              <a:t>- Les tablettes,</a:t>
            </a:r>
          </a:p>
          <a:p>
            <a:pPr>
              <a:buNone/>
            </a:pPr>
            <a:r>
              <a:rPr lang="fr-FR" b="0" dirty="0" smtClean="0">
                <a:solidFill>
                  <a:srgbClr val="012FCF"/>
                </a:solidFill>
                <a:cs typeface="Times New Roman" pitchFamily="18" charset="0"/>
              </a:rPr>
              <a:t>- Les Smartphones</a:t>
            </a:r>
          </a:p>
          <a:p>
            <a:pPr>
              <a:buNone/>
            </a:pPr>
            <a:r>
              <a:rPr lang="fr-FR" b="0" dirty="0" smtClean="0">
                <a:solidFill>
                  <a:srgbClr val="012FCF"/>
                </a:solidFill>
                <a:cs typeface="Times New Roman" pitchFamily="18" charset="0"/>
              </a:rPr>
              <a:t>- Des produits « hybrides » qui mélangent les technologies…</a:t>
            </a:r>
            <a:endParaRPr lang="en-NZ" b="0" dirty="0" err="1" smtClean="0">
              <a:solidFill>
                <a:srgbClr val="012FCF"/>
              </a:solidFill>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i="1" dirty="0" smtClean="0">
                <a:solidFill>
                  <a:schemeClr val="bg1"/>
                </a:solidFill>
              </a:rPr>
              <a:t>Chapitre II - Equipements informatiques modernes / Hard &amp; Software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endParaRPr lang="fr-FR" b="0" u="sng" dirty="0" smtClean="0">
              <a:solidFill>
                <a:srgbClr val="012FCF"/>
              </a:solidFill>
              <a:latin typeface="+mj-lt"/>
              <a:cs typeface="Times New Roman" pitchFamily="18" charset="0"/>
            </a:endParaRPr>
          </a:p>
          <a:p>
            <a:pPr>
              <a:buNone/>
            </a:pPr>
            <a:r>
              <a:rPr lang="fr-FR" sz="2400" u="sng" dirty="0" smtClean="0">
                <a:solidFill>
                  <a:srgbClr val="012FCF"/>
                </a:solidFill>
                <a:latin typeface="+mj-lt"/>
                <a:cs typeface="Times New Roman" pitchFamily="18" charset="0"/>
              </a:rPr>
              <a:t>Hardware et Software :</a:t>
            </a:r>
          </a:p>
          <a:p>
            <a:pPr>
              <a:buNone/>
            </a:pPr>
            <a:r>
              <a:rPr lang="fr-FR" b="0" dirty="0" smtClean="0">
                <a:solidFill>
                  <a:srgbClr val="012FCF"/>
                </a:solidFill>
                <a:latin typeface="+mj-lt"/>
                <a:cs typeface="Times New Roman" pitchFamily="18" charset="0"/>
              </a:rPr>
              <a:t>Comme vous allez le remarquer, et quel que soit l’équipement, on distingue toujours deux parties « presque » indépendante dans chaque équipement informatique :</a:t>
            </a:r>
          </a:p>
          <a:p>
            <a:pPr>
              <a:buNone/>
            </a:pPr>
            <a:r>
              <a:rPr lang="fr-FR" b="0" dirty="0" smtClean="0">
                <a:solidFill>
                  <a:srgbClr val="012FCF"/>
                </a:solidFill>
                <a:latin typeface="+mj-lt"/>
                <a:cs typeface="Times New Roman" pitchFamily="18" charset="0"/>
              </a:rPr>
              <a:t>- Le « Hardware » : qui représente la partie physique ou matériel. C’est ou on trouve le boiter, la carte mère, le processeur…etc.</a:t>
            </a:r>
          </a:p>
          <a:p>
            <a:pPr>
              <a:buNone/>
            </a:pPr>
            <a:r>
              <a:rPr lang="fr-FR" b="0" dirty="0" smtClean="0">
                <a:solidFill>
                  <a:srgbClr val="012FCF"/>
                </a:solidFill>
                <a:latin typeface="+mj-lt"/>
                <a:cs typeface="Times New Roman" pitchFamily="18" charset="0"/>
              </a:rPr>
              <a:t>- Le « Software » : qui représente la partie logique ou logiciel.</a:t>
            </a:r>
          </a:p>
          <a:p>
            <a:pPr>
              <a:buNone/>
            </a:pPr>
            <a:r>
              <a:rPr lang="fr-FR" b="0" dirty="0" smtClean="0">
                <a:solidFill>
                  <a:srgbClr val="012FCF"/>
                </a:solidFill>
                <a:latin typeface="+mj-lt"/>
                <a:cs typeface="Times New Roman" pitchFamily="18" charset="0"/>
              </a:rPr>
              <a:t>C’est ou on trouve le système d’exploitation (OS) et les autres logiciels ou application.</a:t>
            </a:r>
            <a:endParaRPr lang="en-NZ" b="0" dirty="0" err="1" smtClean="0">
              <a:solidFill>
                <a:srgbClr val="012FCF"/>
              </a:solidFill>
              <a:latin typeface="+mj-lt"/>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355600">
              <a:buNone/>
            </a:pPr>
            <a:endParaRPr lang="fr-FR" b="0" u="sng" dirty="0" smtClean="0">
              <a:solidFill>
                <a:srgbClr val="012FCF"/>
              </a:solidFill>
              <a:latin typeface="+mj-lt"/>
              <a:cs typeface="Times New Roman" pitchFamily="18" charset="0"/>
            </a:endParaRPr>
          </a:p>
          <a:p>
            <a:pPr marL="0" indent="355600">
              <a:buNone/>
            </a:pPr>
            <a:r>
              <a:rPr lang="fr-FR" b="0" dirty="0" smtClean="0">
                <a:solidFill>
                  <a:srgbClr val="012FCF"/>
                </a:solidFill>
                <a:latin typeface="+mj-lt"/>
                <a:cs typeface="Times New Roman" pitchFamily="18" charset="0"/>
              </a:rPr>
              <a:t>Pour pouvoir juger et comparer les produits NTIC liés aux équipements informatiques, vous devez absolument comprendre et sans ambigüité un certain nombre de vocabulaire utilisé régulièrement par les spécialistes :</a:t>
            </a:r>
          </a:p>
          <a:p>
            <a:pPr marL="0" indent="355600">
              <a:buNone/>
            </a:pPr>
            <a:r>
              <a:rPr lang="fr-FR" dirty="0" smtClean="0">
                <a:solidFill>
                  <a:srgbClr val="012FCF"/>
                </a:solidFill>
                <a:latin typeface="+mj-lt"/>
                <a:cs typeface="Times New Roman" pitchFamily="18" charset="0"/>
              </a:rPr>
              <a:t>Architecture :</a:t>
            </a:r>
          </a:p>
          <a:p>
            <a:pPr marL="0" indent="355600">
              <a:buNone/>
            </a:pPr>
            <a:r>
              <a:rPr lang="fr-FR" b="0" dirty="0" smtClean="0">
                <a:solidFill>
                  <a:srgbClr val="012FCF"/>
                </a:solidFill>
                <a:latin typeface="+mj-lt"/>
                <a:cs typeface="Times New Roman" pitchFamily="18" charset="0"/>
              </a:rPr>
              <a:t>Dans un système à base de microprocesseur, on appelle « Architecture » la façon dont sont reliées les unités entre elles.</a:t>
            </a:r>
          </a:p>
          <a:p>
            <a:pPr marL="0" indent="355600">
              <a:buNone/>
            </a:pPr>
            <a:endParaRPr lang="fr-FR" b="0" dirty="0" smtClean="0">
              <a:solidFill>
                <a:srgbClr val="012FCF"/>
              </a:solidFill>
              <a:latin typeface="+mj-lt"/>
              <a:cs typeface="Times New Roman" pitchFamily="18" charset="0"/>
            </a:endParaRPr>
          </a:p>
          <a:p>
            <a:pPr marL="0" indent="0">
              <a:buNone/>
            </a:pPr>
            <a:r>
              <a:rPr lang="fr-FR" b="0" u="sng" dirty="0" smtClean="0">
                <a:solidFill>
                  <a:srgbClr val="012FCF"/>
                </a:solidFill>
                <a:latin typeface="+mj-lt"/>
                <a:cs typeface="Times New Roman" pitchFamily="18" charset="0"/>
              </a:rPr>
              <a:t>Vous devez absolument connaitre:</a:t>
            </a:r>
          </a:p>
          <a:p>
            <a:r>
              <a:rPr lang="fr-FR" b="0" dirty="0" smtClean="0">
                <a:solidFill>
                  <a:srgbClr val="012FCF"/>
                </a:solidFill>
                <a:latin typeface="+mj-lt"/>
                <a:cs typeface="Times New Roman" pitchFamily="18" charset="0"/>
              </a:rPr>
              <a:t>Unité centrale</a:t>
            </a:r>
          </a:p>
          <a:p>
            <a:r>
              <a:rPr lang="fr-FR" b="0" dirty="0" smtClean="0">
                <a:solidFill>
                  <a:srgbClr val="012FCF"/>
                </a:solidFill>
                <a:latin typeface="+mj-lt"/>
                <a:cs typeface="Times New Roman" pitchFamily="18" charset="0"/>
              </a:rPr>
              <a:t>Carte mère</a:t>
            </a:r>
          </a:p>
          <a:p>
            <a:r>
              <a:rPr lang="fr-FR" b="0" dirty="0" smtClean="0">
                <a:solidFill>
                  <a:srgbClr val="012FCF"/>
                </a:solidFill>
                <a:latin typeface="+mj-lt"/>
                <a:cs typeface="Times New Roman" pitchFamily="18" charset="0"/>
              </a:rPr>
              <a:t>Microprocesseur ou CPU</a:t>
            </a:r>
          </a:p>
          <a:p>
            <a:r>
              <a:rPr lang="fr-FR" b="0" dirty="0" smtClean="0">
                <a:solidFill>
                  <a:srgbClr val="012FCF"/>
                </a:solidFill>
                <a:latin typeface="+mj-lt"/>
                <a:cs typeface="Times New Roman" pitchFamily="18" charset="0"/>
              </a:rPr>
              <a:t>Mémoires RAM</a:t>
            </a:r>
            <a:endParaRPr lang="en-NZ" b="0" dirty="0" err="1" smtClean="0">
              <a:solidFill>
                <a:srgbClr val="012FCF"/>
              </a:solidFill>
              <a:latin typeface="+mj-lt"/>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a:buNone/>
            </a:pPr>
            <a:endParaRPr lang="fr-FR" b="0" dirty="0" smtClean="0">
              <a:solidFill>
                <a:srgbClr val="012FCF"/>
              </a:solidFill>
              <a:cs typeface="Times New Roman" pitchFamily="18" charset="0"/>
            </a:endParaRPr>
          </a:p>
          <a:p>
            <a:r>
              <a:rPr lang="fr-FR" b="0" dirty="0" smtClean="0">
                <a:solidFill>
                  <a:srgbClr val="012FCF"/>
                </a:solidFill>
                <a:cs typeface="Times New Roman" pitchFamily="18" charset="0"/>
              </a:rPr>
              <a:t>Bus de données / </a:t>
            </a:r>
            <a:r>
              <a:rPr lang="fr-FR" b="0" dirty="0" err="1" smtClean="0">
                <a:solidFill>
                  <a:srgbClr val="012FCF"/>
                </a:solidFill>
                <a:cs typeface="Times New Roman" pitchFamily="18" charset="0"/>
              </a:rPr>
              <a:t>Chipiset</a:t>
            </a:r>
            <a:endParaRPr lang="fr-FR" b="0" dirty="0" smtClean="0">
              <a:solidFill>
                <a:srgbClr val="012FCF"/>
              </a:solidFill>
              <a:cs typeface="Times New Roman" pitchFamily="18" charset="0"/>
            </a:endParaRPr>
          </a:p>
          <a:p>
            <a:r>
              <a:rPr lang="fr-FR" b="0" dirty="0" smtClean="0">
                <a:solidFill>
                  <a:srgbClr val="012FCF"/>
                </a:solidFill>
                <a:cs typeface="Times New Roman" pitchFamily="18" charset="0"/>
              </a:rPr>
              <a:t>Mémoire ROM</a:t>
            </a:r>
          </a:p>
          <a:p>
            <a:r>
              <a:rPr lang="fr-FR" b="0" dirty="0" smtClean="0">
                <a:solidFill>
                  <a:srgbClr val="012FCF"/>
                </a:solidFill>
                <a:cs typeface="Times New Roman" pitchFamily="18" charset="0"/>
              </a:rPr>
              <a:t>Mémoire de stockage : Disques Durs et supports amovibles</a:t>
            </a:r>
          </a:p>
          <a:p>
            <a:r>
              <a:rPr lang="fr-FR" b="0" dirty="0" smtClean="0">
                <a:solidFill>
                  <a:srgbClr val="012FCF"/>
                </a:solidFill>
                <a:cs typeface="Times New Roman" pitchFamily="18" charset="0"/>
              </a:rPr>
              <a:t>Périphériques d’Entrée / Sorite</a:t>
            </a:r>
          </a:p>
          <a:p>
            <a:endParaRPr lang="fr-FR" b="0" dirty="0" smtClean="0">
              <a:solidFill>
                <a:srgbClr val="012FCF"/>
              </a:solidFill>
              <a:cs typeface="Times New Roman" pitchFamily="18" charset="0"/>
            </a:endParaRPr>
          </a:p>
          <a:p>
            <a:pPr>
              <a:buNone/>
            </a:pPr>
            <a:r>
              <a:rPr lang="fr-FR" dirty="0" smtClean="0"/>
              <a:t>II.1.1 Composants d’un ordinateur – « vue générale »</a:t>
            </a:r>
          </a:p>
          <a:p>
            <a:pPr marL="0" indent="177800">
              <a:buNone/>
            </a:pPr>
            <a:r>
              <a:rPr lang="fr-FR" b="0" dirty="0" smtClean="0">
                <a:solidFill>
                  <a:srgbClr val="012FCF"/>
                </a:solidFill>
                <a:cs typeface="Times New Roman" pitchFamily="18" charset="0"/>
              </a:rPr>
              <a:t>Le terme « unité centrale » est sûrement connu par bon nombre de personnes. Il ne s’agit en fait que d’un boîtier de plastique et de métal renfermant l’ensemble des organes constitutifs de l’ordinateur (carte mère, disque dur, lecteur DVD, mémoires, carte vidéo et son, etc.). Ce boîtier ne serait rien sans eux et sans les différents appareils qui s’y rattachent.</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177800">
              <a:buNone/>
            </a:pPr>
            <a:r>
              <a:rPr lang="fr-FR" b="0" dirty="0" smtClean="0">
                <a:solidFill>
                  <a:srgbClr val="012FCF"/>
                </a:solidFill>
                <a:cs typeface="Times New Roman" pitchFamily="18" charset="0"/>
              </a:rPr>
              <a:t>L’unité centrale n’a pour rôle que de recevoir des informations via des périphériques d’entrée et distribuer les informations après traitement sur les périphériques de sortie. On entend par périphérique, tout appareil externe relié à l’unité centrale ou tout appareil interne connecté à la carte mère.</a:t>
            </a:r>
          </a:p>
          <a:p>
            <a:pPr>
              <a:buNone/>
            </a:pPr>
            <a:endParaRPr lang="en-NZ" b="0" dirty="0" smtClean="0">
              <a:solidFill>
                <a:srgbClr val="012FCF"/>
              </a:solidFill>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a:buNone/>
            </a:pPr>
            <a:endParaRPr lang="en-NZ" b="0" dirty="0" smtClean="0">
              <a:solidFill>
                <a:srgbClr val="012FCF"/>
              </a:solidFill>
              <a:cs typeface="Times New Roman" pitchFamily="18" charset="0"/>
            </a:endParaRPr>
          </a:p>
        </p:txBody>
      </p:sp>
      <p:pic>
        <p:nvPicPr>
          <p:cNvPr id="1026" name="Picture 2"/>
          <p:cNvPicPr>
            <a:picLocks noChangeAspect="1" noChangeArrowheads="1"/>
          </p:cNvPicPr>
          <p:nvPr/>
        </p:nvPicPr>
        <p:blipFill>
          <a:blip r:embed="rId3"/>
          <a:srcRect/>
          <a:stretch>
            <a:fillRect/>
          </a:stretch>
        </p:blipFill>
        <p:spPr bwMode="auto">
          <a:xfrm>
            <a:off x="0" y="0"/>
            <a:ext cx="9553575" cy="795337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r>
              <a:rPr lang="fr-FR" u="sng" dirty="0" smtClean="0">
                <a:solidFill>
                  <a:srgbClr val="012FCF"/>
                </a:solidFill>
                <a:cs typeface="Times New Roman" pitchFamily="18" charset="0"/>
              </a:rPr>
              <a:t>II.1.2 Le périphériques d’entrée / sortie</a:t>
            </a:r>
          </a:p>
          <a:p>
            <a:pPr marL="0" indent="177800">
              <a:buNone/>
            </a:pPr>
            <a:r>
              <a:rPr lang="fr-FR" b="0" dirty="0" smtClean="0">
                <a:solidFill>
                  <a:srgbClr val="012FCF"/>
                </a:solidFill>
                <a:cs typeface="Times New Roman" pitchFamily="18" charset="0"/>
              </a:rPr>
              <a:t>Les périphériques d’entrée envoient des données à l’unité centrale. Parmi eux, on compte le clavier qui, après appui sur une touche et codage, transfère les signes de composition (lettres, chiffres, signes divers) et des ordres de commande (validation, effacement, etc.). La souris autorise des actions de commande en agissant sur les éléments graphiques de type icônes, fenêtres, menus, etc. Le scanner transmet l’image qu’il vient d’analyser pour traitement. Les lecteurs de CD-Rom ou de DVD-Rom sont aussi considérés comme des périphériques d’entrée s’ils ne font pas office de graveur.</a:t>
            </a:r>
            <a:endParaRPr lang="en-NZ" b="0" dirty="0" smtClean="0">
              <a:solidFill>
                <a:srgbClr val="012FCF"/>
              </a:solidFill>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r>
              <a:rPr lang="fr-FR" u="sng" dirty="0" smtClean="0">
                <a:solidFill>
                  <a:srgbClr val="012FCF"/>
                </a:solidFill>
                <a:cs typeface="Times New Roman" pitchFamily="18" charset="0"/>
              </a:rPr>
              <a:t>II.1.2 Le périphériques d’entrée / sortie</a:t>
            </a:r>
          </a:p>
          <a:p>
            <a:pPr marL="0" indent="177800">
              <a:buNone/>
            </a:pPr>
            <a:endParaRPr lang="fr-FR" b="0" dirty="0" smtClean="0">
              <a:solidFill>
                <a:srgbClr val="012FCF"/>
              </a:solidFill>
              <a:cs typeface="Times New Roman" pitchFamily="18" charset="0"/>
            </a:endParaRPr>
          </a:p>
          <a:p>
            <a:pPr marL="0" indent="177800">
              <a:buNone/>
            </a:pPr>
            <a:r>
              <a:rPr lang="fr-FR" b="0" dirty="0" smtClean="0">
                <a:solidFill>
                  <a:srgbClr val="012FCF"/>
                </a:solidFill>
                <a:cs typeface="Times New Roman" pitchFamily="18" charset="0"/>
              </a:rPr>
              <a:t>Les périphériques de sortie reçoivent des données. Le plus utilisé est sans aucun doute l’écran qui permet la visualisation en temps réel des informations. Les imprimantes, traceurs et flasheuses sont également des périphériques de sortie.</a:t>
            </a:r>
          </a:p>
          <a:p>
            <a:pPr marL="0" indent="177800">
              <a:buNone/>
            </a:pPr>
            <a:r>
              <a:rPr lang="fr-FR" b="0" dirty="0" smtClean="0">
                <a:solidFill>
                  <a:srgbClr val="012FCF"/>
                </a:solidFill>
                <a:cs typeface="Times New Roman" pitchFamily="18" charset="0"/>
              </a:rPr>
              <a:t>En ce qui concerne les disques de stockage, y compris les graveurs de CD-Rom et de DVD-Rom, ce sont des périphériques d’entrée/sortie car ils reçoivent et transmettent des données.</a:t>
            </a:r>
            <a:endParaRPr lang="en-NZ" b="0" dirty="0" smtClean="0">
              <a:solidFill>
                <a:srgbClr val="012FCF"/>
              </a:solidFill>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0">
              <a:buNone/>
            </a:pPr>
            <a:r>
              <a:rPr lang="fr-FR" u="sng" dirty="0" smtClean="0">
                <a:solidFill>
                  <a:srgbClr val="012FCF"/>
                </a:solidFill>
                <a:cs typeface="Times New Roman" pitchFamily="18" charset="0"/>
              </a:rPr>
              <a:t>II.1.3 Le microprocesseur</a:t>
            </a:r>
          </a:p>
          <a:p>
            <a:pPr marL="0" indent="177800">
              <a:buNone/>
            </a:pPr>
            <a:r>
              <a:rPr lang="fr-FR" b="0" dirty="0" smtClean="0">
                <a:solidFill>
                  <a:srgbClr val="012FCF"/>
                </a:solidFill>
                <a:cs typeface="Times New Roman" pitchFamily="18" charset="0"/>
              </a:rPr>
              <a:t>Situé sur la carte mère, c’est l’unité de traitement des informations par excellence. Il a pour tâche d’aiguiller les données et de réaliser des opérations arithmétiques ou logiques simples et basiques. Sa puissance vient de sa capacité à traiter d’énormes quantités d’informations en des temps records. On parle de cadence d’horloge ou de fréquence. Elle est exprimée en hertz. Un mégahertz (MHz) signifie qu’un million d’opérations élémentaires est traité en une seconde, un gigahertz (GHz), c’est un milliard d’opérations par seconde. Et on ne sait pas ce que nous réserve l’avenir...</a:t>
            </a:r>
          </a:p>
          <a:p>
            <a:pPr marL="0" indent="177800">
              <a:buNone/>
            </a:pPr>
            <a:r>
              <a:rPr lang="fr-FR" b="0" dirty="0" smtClean="0">
                <a:solidFill>
                  <a:srgbClr val="012FCF"/>
                </a:solidFill>
                <a:cs typeface="Times New Roman" pitchFamily="18" charset="0"/>
              </a:rPr>
              <a:t>Attention toutefois car la puissance d’un ordinateur n’est pas liée uniquement à sa cadence d’horloge (nombre de MHz par seconde); il faut aussi prendre e en compte la conception même du microprocesseur ainsi que son environnement technologique et logiciel.es d’entrée/sortie car ils reçoivent et transmettent des données.</a:t>
            </a:r>
            <a:endParaRPr lang="en-NZ" b="0" dirty="0" smtClean="0">
              <a:solidFill>
                <a:srgbClr val="012FCF"/>
              </a:solidFill>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a:buNone/>
            </a:pPr>
            <a:r>
              <a:rPr lang="fr-FR" u="sng" dirty="0" smtClean="0">
                <a:solidFill>
                  <a:srgbClr val="012FCF"/>
                </a:solidFill>
                <a:cs typeface="Times New Roman" pitchFamily="18" charset="0"/>
              </a:rPr>
              <a:t>II.1.4 Les bus</a:t>
            </a:r>
          </a:p>
          <a:p>
            <a:pPr marL="0" indent="355600">
              <a:buNone/>
            </a:pPr>
            <a:r>
              <a:rPr lang="fr-FR" b="0" dirty="0" smtClean="0">
                <a:solidFill>
                  <a:srgbClr val="012FCF"/>
                </a:solidFill>
                <a:cs typeface="Times New Roman" pitchFamily="18" charset="0"/>
              </a:rPr>
              <a:t>Comme tout bus qui se respecte, son rôle premier est le transport. Les bus informatiques sont les pistes qui transportent les données d’un élément à un autre élément. Ils peuvent être terminés par des connecteurs pour </a:t>
            </a:r>
            <a:r>
              <a:rPr lang="fr-FR" b="0" dirty="0" err="1" smtClean="0">
                <a:solidFill>
                  <a:srgbClr val="012FCF"/>
                </a:solidFill>
                <a:cs typeface="Times New Roman" pitchFamily="18" charset="0"/>
              </a:rPr>
              <a:t>enfichage</a:t>
            </a:r>
            <a:r>
              <a:rPr lang="fr-FR" b="0" dirty="0" smtClean="0">
                <a:solidFill>
                  <a:srgbClr val="012FCF"/>
                </a:solidFill>
                <a:cs typeface="Times New Roman" pitchFamily="18" charset="0"/>
              </a:rPr>
              <a:t> de cartes auxiliaires, appelés « slots ». Ils sont pilotés par des puces électroniques et plus la fréquence de pilotage est importante, plus la transmission des informations est rapide. C’est particulièrement vrai pour les échanges entre le microprocesseur et la mémoire vive qui sont excessivement fréquents.</a:t>
            </a:r>
            <a:endParaRPr lang="en-NZ" b="0" dirty="0" smtClean="0">
              <a:solidFill>
                <a:srgbClr val="012FCF"/>
              </a:solidFill>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2050" name="Picture 2"/>
          <p:cNvPicPr>
            <a:picLocks noChangeAspect="1" noChangeArrowheads="1"/>
          </p:cNvPicPr>
          <p:nvPr/>
        </p:nvPicPr>
        <p:blipFill>
          <a:blip r:embed="rId2"/>
          <a:srcRect/>
          <a:stretch>
            <a:fillRect/>
          </a:stretch>
        </p:blipFill>
        <p:spPr bwMode="auto">
          <a:xfrm>
            <a:off x="0" y="0"/>
            <a:ext cx="10515600" cy="8096250"/>
          </a:xfrm>
          <a:prstGeom prst="rect">
            <a:avLst/>
          </a:prstGeom>
          <a:noFill/>
          <a:ln w="9525">
            <a:noFill/>
            <a:miter lim="800000"/>
            <a:headEnd/>
            <a:tailEnd/>
          </a:ln>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266700">
              <a:buNone/>
            </a:pPr>
            <a:r>
              <a:rPr lang="fr-FR" u="sng" dirty="0" smtClean="0">
                <a:solidFill>
                  <a:srgbClr val="012FCF"/>
                </a:solidFill>
                <a:cs typeface="Times New Roman" pitchFamily="18" charset="0"/>
              </a:rPr>
              <a:t>II.1.5 Les mémoires</a:t>
            </a:r>
          </a:p>
          <a:p>
            <a:pPr marL="0" indent="266700">
              <a:buNone/>
            </a:pPr>
            <a:r>
              <a:rPr lang="fr-FR" b="0" dirty="0" smtClean="0">
                <a:solidFill>
                  <a:srgbClr val="012FCF"/>
                </a:solidFill>
                <a:cs typeface="Times New Roman" pitchFamily="18" charset="0"/>
              </a:rPr>
              <a:t>La mémoire est un élément indispensable pour le bon fonctionnement d’un ordinateur. Plus elle sera importante, plus l’ordinateur sera rapide et son utilisation confortable. Il est ainsi</a:t>
            </a:r>
          </a:p>
          <a:p>
            <a:pPr marL="0" indent="266700">
              <a:buNone/>
            </a:pPr>
            <a:r>
              <a:rPr lang="fr-FR" b="0" dirty="0" smtClean="0">
                <a:solidFill>
                  <a:srgbClr val="012FCF"/>
                </a:solidFill>
                <a:cs typeface="Times New Roman" pitchFamily="18" charset="0"/>
              </a:rPr>
              <a:t>possible d’ouvrir davantage d’applications simultanément et de traiter des documents volumineux.</a:t>
            </a:r>
          </a:p>
          <a:p>
            <a:pPr marL="0" indent="266700">
              <a:buNone/>
            </a:pPr>
            <a:r>
              <a:rPr lang="fr-FR" b="0" dirty="0" smtClean="0">
                <a:solidFill>
                  <a:srgbClr val="012FCF"/>
                </a:solidFill>
                <a:cs typeface="Times New Roman" pitchFamily="18" charset="0"/>
              </a:rPr>
              <a:t>Chaque information élémentaire, appelée « bit » est mémorisée grâce à un petit circuit électronique constitué d’éléments électroniques basiques tels que des diodes, des transistors ou des condensateurs (fig. 5).</a:t>
            </a:r>
            <a:endParaRPr lang="en-NZ" b="0" dirty="0" smtClean="0">
              <a:solidFill>
                <a:srgbClr val="012FCF"/>
              </a:solidFill>
              <a:cs typeface="Times New Roman"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0">
              <a:buNone/>
            </a:pPr>
            <a:r>
              <a:rPr lang="fr-FR" b="0" dirty="0" smtClean="0">
                <a:solidFill>
                  <a:srgbClr val="012FCF"/>
                </a:solidFill>
                <a:cs typeface="Times New Roman" pitchFamily="18" charset="0"/>
              </a:rPr>
              <a:t>Chacun de ces circuits s’inscrit sur une grille et est directement accessible grâce à d’autres circuits électroniques, appelés « décodeurs ». Cet ensemble, gravé sur une puce, est encapsulé dans un boîtier en plastique (fig. 6).</a:t>
            </a:r>
          </a:p>
          <a:p>
            <a:pPr>
              <a:buNone/>
            </a:pPr>
            <a:r>
              <a:rPr lang="fr-FR" b="0" dirty="0" smtClean="0">
                <a:solidFill>
                  <a:srgbClr val="012FCF"/>
                </a:solidFill>
                <a:cs typeface="Times New Roman" pitchFamily="18" charset="0"/>
              </a:rPr>
              <a:t>L’évolution technologique autorise une intégration croissante de ces circuits sur une même puce. On peut avoir des boîtiers de 128 kilo-octets, 256 kilo-octets, etc. Ces boîtiers sont ensuite regroupés (généralement par 8) sur un circuit imprimé, ce qui constitue la barrette mémoire (fig.4).</a:t>
            </a:r>
            <a:endParaRPr lang="en-NZ" b="0" dirty="0" smtClean="0">
              <a:solidFill>
                <a:srgbClr val="012FCF"/>
              </a:solidFill>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6" name="Espace réservé du contenu 5"/>
          <p:cNvSpPr>
            <a:spLocks noGrp="1"/>
          </p:cNvSpPr>
          <p:nvPr>
            <p:ph idx="1"/>
          </p:nvPr>
        </p:nvSpPr>
        <p:spPr/>
        <p:txBody>
          <a:bodyPr/>
          <a:lstStyle/>
          <a:p>
            <a:endParaRPr lang="fr-FR"/>
          </a:p>
        </p:txBody>
      </p:sp>
      <p:pic>
        <p:nvPicPr>
          <p:cNvPr id="1026" name="Picture 2"/>
          <p:cNvPicPr>
            <a:picLocks noChangeAspect="1" noChangeArrowheads="1"/>
          </p:cNvPicPr>
          <p:nvPr/>
        </p:nvPicPr>
        <p:blipFill>
          <a:blip r:embed="rId2"/>
          <a:srcRect/>
          <a:stretch>
            <a:fillRect/>
          </a:stretch>
        </p:blipFill>
        <p:spPr bwMode="auto">
          <a:xfrm>
            <a:off x="571472" y="1168370"/>
            <a:ext cx="8143932" cy="4443309"/>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6" name="Espace réservé du contenu 5"/>
          <p:cNvSpPr>
            <a:spLocks noGrp="1"/>
          </p:cNvSpPr>
          <p:nvPr>
            <p:ph idx="1"/>
          </p:nvPr>
        </p:nvSpPr>
        <p:spPr/>
        <p:txBody>
          <a:bodyPr/>
          <a:lstStyle/>
          <a:p>
            <a:endParaRPr lang="fr-FR"/>
          </a:p>
        </p:txBody>
      </p:sp>
      <p:pic>
        <p:nvPicPr>
          <p:cNvPr id="2050" name="Picture 2"/>
          <p:cNvPicPr>
            <a:picLocks noChangeAspect="1" noChangeArrowheads="1"/>
          </p:cNvPicPr>
          <p:nvPr/>
        </p:nvPicPr>
        <p:blipFill>
          <a:blip r:embed="rId2"/>
          <a:srcRect/>
          <a:stretch>
            <a:fillRect/>
          </a:stretch>
        </p:blipFill>
        <p:spPr bwMode="auto">
          <a:xfrm>
            <a:off x="1028700" y="1428737"/>
            <a:ext cx="7686704" cy="4429156"/>
          </a:xfrm>
          <a:prstGeom prst="rect">
            <a:avLst/>
          </a:prstGeom>
          <a:noFill/>
          <a:ln w="9525">
            <a:noFill/>
            <a:miter lim="800000"/>
            <a:headEnd/>
            <a:tailEnd/>
          </a:ln>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0">
              <a:buNone/>
            </a:pPr>
            <a:r>
              <a:rPr lang="fr-FR" u="sng" dirty="0" smtClean="0">
                <a:solidFill>
                  <a:srgbClr val="012FCF"/>
                </a:solidFill>
                <a:cs typeface="Times New Roman" pitchFamily="18" charset="0"/>
              </a:rPr>
              <a:t>La mémoire morte </a:t>
            </a:r>
          </a:p>
          <a:p>
            <a:pPr marL="0" indent="355600">
              <a:buNone/>
            </a:pPr>
            <a:r>
              <a:rPr lang="fr-FR" b="0" dirty="0" smtClean="0">
                <a:solidFill>
                  <a:srgbClr val="012FCF"/>
                </a:solidFill>
              </a:rPr>
              <a:t>est plus connue sous l’acronyme ROM qui veut dire :</a:t>
            </a:r>
          </a:p>
          <a:p>
            <a:pPr marL="0" indent="355600">
              <a:buNone/>
            </a:pPr>
            <a:r>
              <a:rPr lang="fr-FR" b="0" i="1" dirty="0" smtClean="0">
                <a:solidFill>
                  <a:srgbClr val="012FCF"/>
                </a:solidFill>
              </a:rPr>
              <a:t>Read </a:t>
            </a:r>
            <a:r>
              <a:rPr lang="fr-FR" b="0" i="1" dirty="0" err="1" smtClean="0">
                <a:solidFill>
                  <a:srgbClr val="012FCF"/>
                </a:solidFill>
              </a:rPr>
              <a:t>Only</a:t>
            </a:r>
            <a:r>
              <a:rPr lang="fr-FR" b="0" i="1" dirty="0" smtClean="0">
                <a:solidFill>
                  <a:srgbClr val="012FCF"/>
                </a:solidFill>
              </a:rPr>
              <a:t> Memory. Seule la lecture de ses données est autorisée et </a:t>
            </a:r>
            <a:r>
              <a:rPr lang="fr-FR" b="0" dirty="0" smtClean="0">
                <a:solidFill>
                  <a:srgbClr val="012FCF"/>
                </a:solidFill>
              </a:rPr>
              <a:t>il est impossible de modifier son contenu volontairement ou non. Elle est dite « non volatile » car elle garde les données même hors tension.</a:t>
            </a:r>
          </a:p>
          <a:p>
            <a:pPr marL="0" indent="355600">
              <a:buNone/>
            </a:pPr>
            <a:r>
              <a:rPr lang="fr-FR" b="0" dirty="0" smtClean="0">
                <a:solidFill>
                  <a:srgbClr val="012FCF"/>
                </a:solidFill>
              </a:rPr>
              <a:t>Elle permet le démarrage du micro-ordinateur (bios sur PC, par ex.), la conservation de programmes ou </a:t>
            </a:r>
            <a:r>
              <a:rPr lang="fr-FR" b="0" dirty="0" err="1" smtClean="0">
                <a:solidFill>
                  <a:srgbClr val="012FCF"/>
                </a:solidFill>
              </a:rPr>
              <a:t>micro-programmes</a:t>
            </a:r>
            <a:r>
              <a:rPr lang="fr-FR" b="0" dirty="0" smtClean="0">
                <a:solidFill>
                  <a:srgbClr val="012FCF"/>
                </a:solidFill>
              </a:rPr>
              <a:t> (</a:t>
            </a:r>
            <a:r>
              <a:rPr lang="fr-FR" b="0" dirty="0" err="1" smtClean="0">
                <a:solidFill>
                  <a:srgbClr val="012FCF"/>
                </a:solidFill>
              </a:rPr>
              <a:t>toolbox</a:t>
            </a:r>
            <a:r>
              <a:rPr lang="fr-FR" b="0" dirty="0" smtClean="0">
                <a:solidFill>
                  <a:srgbClr val="012FCF"/>
                </a:solidFill>
              </a:rPr>
              <a:t> sur Macintosh) ou éventuellement la conservation de données indispensables à un système informatique (sur une imprimante par exemple : langage de description de page du type PostScript, ainsi que les polices de caractères). Elle est installée en usine lors de la fabrication du système informatique.</a:t>
            </a:r>
            <a:endParaRPr lang="en-NZ" b="0" dirty="0" smtClean="0">
              <a:solidFill>
                <a:srgbClr val="012FCF"/>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177800">
              <a:buNone/>
            </a:pPr>
            <a:r>
              <a:rPr lang="fr-FR" b="0" dirty="0" smtClean="0">
                <a:solidFill>
                  <a:srgbClr val="012FCF"/>
                </a:solidFill>
              </a:rPr>
              <a:t>La mémoire Flash est dérivée de la ROM. On la trouve notamment comme mémoire de stockage dans les appareils photo numériques (Compact Flash, Smart Media, etc.) ou dans les clés USB.</a:t>
            </a:r>
          </a:p>
          <a:p>
            <a:pPr marL="0" indent="177800">
              <a:buNone/>
            </a:pPr>
            <a:r>
              <a:rPr lang="fr-FR" b="0" dirty="0" smtClean="0">
                <a:solidFill>
                  <a:srgbClr val="012FCF"/>
                </a:solidFill>
              </a:rPr>
              <a:t>La mémoire vive est plus communément connue sous l’acronyme RAM qui signifie : </a:t>
            </a:r>
            <a:r>
              <a:rPr lang="fr-FR" b="0" i="1" dirty="0" err="1" smtClean="0">
                <a:solidFill>
                  <a:srgbClr val="012FCF"/>
                </a:solidFill>
              </a:rPr>
              <a:t>Random</a:t>
            </a:r>
            <a:r>
              <a:rPr lang="fr-FR" b="0" i="1" dirty="0" smtClean="0">
                <a:solidFill>
                  <a:srgbClr val="012FCF"/>
                </a:solidFill>
              </a:rPr>
              <a:t> Access Memory. Il est possible d’y écrire des informations comme de les lire. Elle est dite « volatile » car elle ne garde les données que si elle reste sous tension.</a:t>
            </a:r>
          </a:p>
          <a:p>
            <a:pPr marL="0" indent="177800">
              <a:buNone/>
            </a:pPr>
            <a:r>
              <a:rPr lang="fr-FR" b="0" dirty="0" smtClean="0">
                <a:solidFill>
                  <a:srgbClr val="012FCF"/>
                </a:solidFill>
              </a:rPr>
              <a:t>C’est la mémoire dans laquelle on charge le système d’exploitation, les applications, les données utilisées par les applications, les polices de caractères, etc. La mémoire vidéo est également de la mémoire vive.</a:t>
            </a:r>
            <a:endParaRPr lang="en-NZ" b="0" dirty="0" smtClean="0">
              <a:solidFill>
                <a:srgbClr val="012FCF"/>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177800">
              <a:buNone/>
            </a:pPr>
            <a:endParaRPr lang="fr-FR" b="0" dirty="0" smtClean="0">
              <a:solidFill>
                <a:srgbClr val="012FCF"/>
              </a:solidFill>
            </a:endParaRPr>
          </a:p>
          <a:p>
            <a:pPr marL="0" indent="177800">
              <a:buNone/>
            </a:pPr>
            <a:r>
              <a:rPr lang="fr-FR" b="0" dirty="0" smtClean="0">
                <a:solidFill>
                  <a:srgbClr val="012FCF"/>
                </a:solidFill>
              </a:rPr>
              <a:t>Si la mémoire vive est importante, cela évite des enregistrements temporaires sur le disque dur (mémoire virtuelle). Comme l’accès à la mémoire vive est plus rapide que l’accès au disque dur, cela accélère grandement le traitement des données.</a:t>
            </a:r>
          </a:p>
          <a:p>
            <a:pPr marL="0" indent="177800">
              <a:buNone/>
            </a:pPr>
            <a:r>
              <a:rPr lang="fr-FR" b="0" dirty="0" smtClean="0">
                <a:solidFill>
                  <a:srgbClr val="012FCF"/>
                </a:solidFill>
              </a:rPr>
              <a:t>La mémoire vive est également présente dans des systèmes informatiques tels que les imprimantes (mémoire tampon).</a:t>
            </a:r>
            <a:endParaRPr lang="en-NZ" b="0" dirty="0" smtClean="0">
              <a:solidFill>
                <a:srgbClr val="012FCF"/>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marL="0" indent="0">
              <a:buNone/>
            </a:pPr>
            <a:r>
              <a:rPr lang="fr-FR" u="sng" dirty="0" smtClean="0">
                <a:solidFill>
                  <a:srgbClr val="012FCF"/>
                </a:solidFill>
              </a:rPr>
              <a:t>II.1.6 Le disque dur</a:t>
            </a:r>
          </a:p>
          <a:p>
            <a:pPr marL="0" indent="177800">
              <a:buNone/>
            </a:pPr>
            <a:r>
              <a:rPr lang="fr-FR" b="0" dirty="0" smtClean="0">
                <a:solidFill>
                  <a:srgbClr val="012FCF"/>
                </a:solidFill>
              </a:rPr>
              <a:t>Il permet le stockage des données de façon permanente sauf effacement par l’utilisateur (ou défection du disque). Ces données sont, avant tout, le système d’exploitation et les logiciels qui sont chargés dans la mémoire vive. Le disque dur appartient à la catégorie des mémoires de masse au même titre que les archives ZIP, les CD-Rom et les DVD-Rom. Un disque dur peut être externe, directement relié à l’unité centrale, ou interne et donc, intégré dans l’unité centrale.</a:t>
            </a:r>
            <a:endParaRPr lang="en-NZ" b="0" dirty="0" smtClean="0">
              <a:solidFill>
                <a:srgbClr val="012FCF"/>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500034" y="1428736"/>
            <a:ext cx="8643966" cy="4652964"/>
          </a:xfrm>
        </p:spPr>
        <p:txBody>
          <a:bodyPr/>
          <a:lstStyle/>
          <a:p>
            <a:pPr>
              <a:buNone/>
            </a:pPr>
            <a:r>
              <a:rPr lang="fr-FR" u="sng" dirty="0" smtClean="0">
                <a:solidFill>
                  <a:srgbClr val="012FCF"/>
                </a:solidFill>
              </a:rPr>
              <a:t>II.1.7 La connectique</a:t>
            </a:r>
          </a:p>
          <a:p>
            <a:pPr marL="0" indent="177800">
              <a:buNone/>
            </a:pPr>
            <a:r>
              <a:rPr lang="fr-FR" b="0" dirty="0" smtClean="0">
                <a:solidFill>
                  <a:srgbClr val="012FCF"/>
                </a:solidFill>
              </a:rPr>
              <a:t>C’est l’ensemble des prises qui permet de brancher les périphériques à l’ordinateur. Elles se situent généralement sur la face arrière ou latérale de l’ordinateur. Ces connexions évoluent régulièrement et il n’est pas rare que certaines d’entre elles deviennent obsolètes très rapidement en raison des avancées technologiques. Cependant, beaucoup restent d’actualité et</a:t>
            </a:r>
          </a:p>
          <a:p>
            <a:pPr marL="0" indent="177800">
              <a:buNone/>
            </a:pPr>
            <a:r>
              <a:rPr lang="fr-FR" b="0" dirty="0" smtClean="0">
                <a:solidFill>
                  <a:srgbClr val="012FCF"/>
                </a:solidFill>
              </a:rPr>
              <a:t>il est indispensable de connaître leurs noms et le genre de périphériques qui s’y rattachent.</a:t>
            </a:r>
          </a:p>
          <a:p>
            <a:pPr marL="0" indent="177800">
              <a:buNone/>
            </a:pPr>
            <a:r>
              <a:rPr lang="fr-FR" b="0" dirty="0" smtClean="0">
                <a:solidFill>
                  <a:srgbClr val="012FCF"/>
                </a:solidFill>
              </a:rPr>
              <a:t> Elles sont facilement reconnaissables visuellement et la figure 8 vous permettra de les identifier.</a:t>
            </a:r>
          </a:p>
          <a:p>
            <a:pPr marL="0" indent="177800">
              <a:buNone/>
            </a:pPr>
            <a:r>
              <a:rPr lang="fr-FR" b="0" dirty="0" smtClean="0">
                <a:solidFill>
                  <a:srgbClr val="012FCF"/>
                </a:solidFill>
              </a:rPr>
              <a:t>Il existe deux grandes sortes de connexions : les connexions parallèles et les connexions séries.</a:t>
            </a:r>
            <a:endParaRPr lang="en-NZ" b="0" dirty="0" smtClean="0">
              <a:solidFill>
                <a:srgbClr val="012FCF"/>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sp>
        <p:nvSpPr>
          <p:cNvPr id="7171" name="Rectangle 3"/>
          <p:cNvSpPr>
            <a:spLocks noGrp="1" noChangeArrowheads="1"/>
          </p:cNvSpPr>
          <p:nvPr>
            <p:ph type="body" idx="1"/>
          </p:nvPr>
        </p:nvSpPr>
        <p:spPr>
          <a:xfrm>
            <a:off x="142844" y="1428736"/>
            <a:ext cx="8786874" cy="4652964"/>
          </a:xfrm>
        </p:spPr>
        <p:txBody>
          <a:bodyPr/>
          <a:lstStyle/>
          <a:p>
            <a:pPr marL="0" indent="177800">
              <a:buNone/>
            </a:pPr>
            <a:endParaRPr lang="fr-FR" b="0" dirty="0" smtClean="0">
              <a:solidFill>
                <a:srgbClr val="012FCF"/>
              </a:solidFill>
            </a:endParaRPr>
          </a:p>
          <a:p>
            <a:pPr marL="0" indent="177800">
              <a:buNone/>
            </a:pPr>
            <a:r>
              <a:rPr lang="fr-FR" b="0" dirty="0" smtClean="0">
                <a:solidFill>
                  <a:srgbClr val="012FCF"/>
                </a:solidFill>
              </a:rPr>
              <a:t>La différence réside dans la façon d’acheminer les informations (bits). En parallèle, elles seront « transportées » les unes</a:t>
            </a:r>
          </a:p>
          <a:p>
            <a:pPr marL="0" indent="177800">
              <a:buNone/>
            </a:pPr>
            <a:r>
              <a:rPr lang="fr-FR" b="0" dirty="0" smtClean="0">
                <a:solidFill>
                  <a:srgbClr val="012FCF"/>
                </a:solidFill>
              </a:rPr>
              <a:t>à côté des autres (fig. 7a).</a:t>
            </a:r>
          </a:p>
          <a:p>
            <a:pPr marL="0" indent="177800">
              <a:buNone/>
            </a:pPr>
            <a:r>
              <a:rPr lang="fr-FR" b="0" dirty="0" smtClean="0">
                <a:solidFill>
                  <a:srgbClr val="012FCF"/>
                </a:solidFill>
              </a:rPr>
              <a:t>En série, elles vont l’être les unes derrière les autres (fig.7b). </a:t>
            </a:r>
            <a:endParaRPr lang="en-NZ" b="0" dirty="0" smtClean="0">
              <a:solidFill>
                <a:srgbClr val="012FCF"/>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71500" y="428625"/>
            <a:ext cx="7848600" cy="685800"/>
          </a:xfrm>
        </p:spPr>
        <p:txBody>
          <a:bodyPr/>
          <a:lstStyle/>
          <a:p>
            <a:pPr algn="ctr" eaLnBrk="1" hangingPunct="1"/>
            <a:r>
              <a:rPr lang="fr-FR" sz="2800" dirty="0" smtClean="0">
                <a:solidFill>
                  <a:schemeClr val="bg1"/>
                </a:solidFill>
              </a:rPr>
              <a:t>II.1 Architecture « physique » et notions de base</a:t>
            </a:r>
            <a:endParaRPr lang="en-NZ" sz="2800" dirty="0" smtClean="0">
              <a:solidFill>
                <a:schemeClr val="bg1"/>
              </a:solidFill>
              <a:latin typeface="Times New Roman" pitchFamily="18" charset="0"/>
              <a:cs typeface="Times New Roman" pitchFamily="18" charset="0"/>
            </a:endParaRPr>
          </a:p>
        </p:txBody>
      </p:sp>
      <p:pic>
        <p:nvPicPr>
          <p:cNvPr id="2052" name="Picture 4"/>
          <p:cNvPicPr>
            <a:picLocks noChangeAspect="1" noChangeArrowheads="1"/>
          </p:cNvPicPr>
          <p:nvPr/>
        </p:nvPicPr>
        <p:blipFill>
          <a:blip r:embed="rId3"/>
          <a:srcRect/>
          <a:stretch>
            <a:fillRect/>
          </a:stretch>
        </p:blipFill>
        <p:spPr bwMode="auto">
          <a:xfrm>
            <a:off x="485235" y="1643050"/>
            <a:ext cx="8087293" cy="471487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1_SA Template">
  <a:themeElements>
    <a:clrScheme name="1_SA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1_SA Templat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Rounded MT"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Rounded MT" charset="0"/>
          </a:defRPr>
        </a:defPPr>
      </a:lstStyle>
    </a:lnDef>
  </a:objectDefaults>
  <a:extraClrSchemeLst>
    <a:extraClrScheme>
      <a:clrScheme name="1_SA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SA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SA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SA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SA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SA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SA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1_SA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themeOverride>
</file>

<file path=docProps/app.xml><?xml version="1.0" encoding="utf-8"?>
<Properties xmlns="http://schemas.openxmlformats.org/officeDocument/2006/extended-properties" xmlns:vt="http://schemas.openxmlformats.org/officeDocument/2006/docPropsVTypes">
  <Template/>
  <TotalTime>10656</TotalTime>
  <Words>3083</Words>
  <Application>Microsoft PowerPoint</Application>
  <PresentationFormat>Affichage à l'écran (4:3)</PresentationFormat>
  <Paragraphs>189</Paragraphs>
  <Slides>39</Slides>
  <Notes>36</Notes>
  <HiddenSlides>0</HiddenSlides>
  <MMClips>0</MMClips>
  <ScaleCrop>false</ScaleCrop>
  <HeadingPairs>
    <vt:vector size="4" baseType="variant">
      <vt:variant>
        <vt:lpstr>Thème</vt:lpstr>
      </vt:variant>
      <vt:variant>
        <vt:i4>1</vt:i4>
      </vt:variant>
      <vt:variant>
        <vt:lpstr>Titres des diapositives</vt:lpstr>
      </vt:variant>
      <vt:variant>
        <vt:i4>39</vt:i4>
      </vt:variant>
    </vt:vector>
  </HeadingPairs>
  <TitlesOfParts>
    <vt:vector size="40" baseType="lpstr">
      <vt:lpstr>1_SA Template</vt:lpstr>
      <vt:lpstr>Diapositive 1</vt:lpstr>
      <vt:lpstr>Les chapitre </vt:lpstr>
      <vt:lpstr>Chapitre I - Définitions et notions de base   </vt:lpstr>
      <vt:lpstr>Diapositive 4</vt:lpstr>
      <vt:lpstr>Diapositive 5</vt:lpstr>
      <vt:lpstr>Diapositive 6</vt:lpstr>
      <vt:lpstr>Diapositive 7</vt:lpstr>
      <vt:lpstr>I.2 L’Algérie et les TIC </vt:lpstr>
      <vt:lpstr>I.2 L’Algérie et les TIC </vt:lpstr>
      <vt:lpstr>I.3 Avantages et limites des TIC</vt:lpstr>
      <vt:lpstr>I.3 Avantages et limites des TIC</vt:lpstr>
      <vt:lpstr>I.3 Avantages et limites des TIC</vt:lpstr>
      <vt:lpstr>I.3 Avantages et limites des TIC</vt:lpstr>
      <vt:lpstr>I.3 Avantages et limites des TIC</vt:lpstr>
      <vt:lpstr>I.3 Avantages et limites des TIC</vt:lpstr>
      <vt:lpstr>I.4 Domaines d’utilisation des NTIC</vt:lpstr>
      <vt:lpstr>Chapitre II - Equipements informatiques modernes / Hard &amp; Software</vt:lpstr>
      <vt:lpstr>Chapitre II - Equipements informatiques modernes / Hard &amp; Software</vt:lpstr>
      <vt:lpstr>Chapitre II - Equipements informatiques modernes / Hard &amp; Software</vt:lpstr>
      <vt:lpstr>II.1 Architecture « physique » et notions de base</vt:lpstr>
      <vt:lpstr>II.1 Architecture « physique » et notions de base</vt:lpstr>
      <vt:lpstr>II.1 Architecture « physique » et notions de base</vt:lpstr>
      <vt:lpstr>II.1 Architecture « physique » et notions de base</vt:lpstr>
      <vt:lpstr>II.1 Architecture « physique » et notions de base</vt:lpstr>
      <vt:lpstr>II.1 Architecture « physique » et notions de base</vt:lpstr>
      <vt:lpstr>II.1 Architecture « physique » et notions de base</vt:lpstr>
      <vt:lpstr>II.1 Architecture « physique » et notions de base</vt:lpstr>
      <vt:lpstr>Diapositive 28</vt:lpstr>
      <vt:lpstr>II.1 Architecture « physique » et notions de base</vt:lpstr>
      <vt:lpstr>II.1 Architecture « physique » et notions de base</vt:lpstr>
      <vt:lpstr>Diapositive 31</vt:lpstr>
      <vt:lpstr>Diapositive 32</vt:lpstr>
      <vt:lpstr>II.1 Architecture « physique » et notions de base</vt:lpstr>
      <vt:lpstr>II.1 Architecture « physique » et notions de base</vt:lpstr>
      <vt:lpstr>II.1 Architecture « physique » et notions de base</vt:lpstr>
      <vt:lpstr>II.1 Architecture « physique » et notions de base</vt:lpstr>
      <vt:lpstr>II.1 Architecture « physique » et notions de base</vt:lpstr>
      <vt:lpstr>II.1 Architecture « physique » et notions de base</vt:lpstr>
      <vt:lpstr>II.1 Architecture « physique » et notions de base</vt:lpstr>
    </vt:vector>
  </TitlesOfParts>
  <Company>EMS-Global Ltd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Company Profile</dc:title>
  <dc:creator>pbenson</dc:creator>
  <cp:lastModifiedBy>packard bell</cp:lastModifiedBy>
  <cp:revision>454</cp:revision>
  <dcterms:created xsi:type="dcterms:W3CDTF">2003-04-18T00:15:49Z</dcterms:created>
  <dcterms:modified xsi:type="dcterms:W3CDTF">2014-04-05T18:12:03Z</dcterms:modified>
</cp:coreProperties>
</file>