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59" r:id="rId5"/>
    <p:sldId id="260" r:id="rId6"/>
    <p:sldId id="282" r:id="rId7"/>
    <p:sldId id="261" r:id="rId8"/>
    <p:sldId id="262" r:id="rId9"/>
    <p:sldId id="284" r:id="rId10"/>
    <p:sldId id="283" r:id="rId11"/>
    <p:sldId id="263" r:id="rId12"/>
    <p:sldId id="264" r:id="rId13"/>
    <p:sldId id="265" r:id="rId14"/>
    <p:sldId id="266" r:id="rId15"/>
    <p:sldId id="267" r:id="rId16"/>
    <p:sldId id="268" r:id="rId17"/>
    <p:sldId id="269" r:id="rId18"/>
    <p:sldId id="270" r:id="rId19"/>
    <p:sldId id="271" r:id="rId20"/>
    <p:sldId id="272" r:id="rId21"/>
    <p:sldId id="274" r:id="rId22"/>
    <p:sldId id="275" r:id="rId23"/>
    <p:sldId id="276" r:id="rId24"/>
    <p:sldId id="277" r:id="rId25"/>
    <p:sldId id="278" r:id="rId26"/>
    <p:sldId id="279" r:id="rId27"/>
    <p:sldId id="280" r:id="rId28"/>
    <p:sldId id="281" r:id="rId2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1799" autoAdjust="0"/>
    <p:restoredTop sz="94660"/>
  </p:normalViewPr>
  <p:slideViewPr>
    <p:cSldViewPr>
      <p:cViewPr>
        <p:scale>
          <a:sx n="48" d="100"/>
          <a:sy n="48" d="100"/>
        </p:scale>
        <p:origin x="-2160" y="-5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346F2A-811D-4F4E-9B93-D5EF3F086ED4}"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fr-FR"/>
        </a:p>
      </dgm:t>
    </dgm:pt>
    <dgm:pt modelId="{BBC0E584-B34D-4D3C-9DE0-118B7AB3F86A}">
      <dgm:prSet phldrT="[Texte]">
        <dgm:style>
          <a:lnRef idx="0">
            <a:schemeClr val="accent1"/>
          </a:lnRef>
          <a:fillRef idx="3">
            <a:schemeClr val="accent1"/>
          </a:fillRef>
          <a:effectRef idx="3">
            <a:schemeClr val="accent1"/>
          </a:effectRef>
          <a:fontRef idx="minor">
            <a:schemeClr val="lt1"/>
          </a:fontRef>
        </dgm:style>
      </dgm:prSet>
      <dgm:spPr/>
      <dgm:t>
        <a:bodyPr/>
        <a:lstStyle/>
        <a:p>
          <a:r>
            <a:rPr lang="fr-FR" smtClean="0"/>
            <a:t>1937</a:t>
          </a:r>
          <a:endParaRPr lang="fr-FR"/>
        </a:p>
      </dgm:t>
    </dgm:pt>
    <dgm:pt modelId="{29E9B9C4-DF6F-482A-BB9C-C0C5DC21C44C}" type="parTrans" cxnId="{EA163A37-CFA3-4DBF-B90C-D7A072913422}">
      <dgm:prSet/>
      <dgm:spPr/>
      <dgm:t>
        <a:bodyPr/>
        <a:lstStyle/>
        <a:p>
          <a:endParaRPr lang="fr-FR"/>
        </a:p>
      </dgm:t>
    </dgm:pt>
    <dgm:pt modelId="{64BA7BF4-607F-4F3E-BB37-FF1E58C6B878}" type="sibTrans" cxnId="{EA163A37-CFA3-4DBF-B90C-D7A072913422}">
      <dgm:prSet/>
      <dgm:spPr/>
      <dgm:t>
        <a:bodyPr/>
        <a:lstStyle/>
        <a:p>
          <a:endParaRPr lang="fr-FR"/>
        </a:p>
      </dgm:t>
    </dgm:pt>
    <dgm:pt modelId="{FDC31426-2E72-4ECE-A97A-B420DB306311}">
      <dgm:prSet phldrT="[Texte]" custT="1">
        <dgm:style>
          <a:lnRef idx="1">
            <a:schemeClr val="accent1"/>
          </a:lnRef>
          <a:fillRef idx="2">
            <a:schemeClr val="accent1"/>
          </a:fillRef>
          <a:effectRef idx="1">
            <a:schemeClr val="accent1"/>
          </a:effectRef>
          <a:fontRef idx="minor">
            <a:schemeClr val="dk1"/>
          </a:fontRef>
        </dgm:style>
      </dgm:prSet>
      <dgm:spPr/>
      <dgm:t>
        <a:bodyPr/>
        <a:lstStyle/>
        <a:p>
          <a:pPr algn="just"/>
          <a:r>
            <a:rPr lang="fr-FR" sz="1400" dirty="0" smtClean="0"/>
            <a:t>Période de la  naissance de la famille des </a:t>
          </a:r>
          <a:r>
            <a:rPr lang="fr-FR" sz="1400" dirty="0" err="1" smtClean="0"/>
            <a:t>Enterobacteriaceae</a:t>
          </a:r>
          <a:r>
            <a:rPr lang="fr-FR" sz="1400" dirty="0" smtClean="0"/>
            <a:t> , lorsque </a:t>
          </a:r>
          <a:r>
            <a:rPr lang="fr-FR" sz="1400" b="1" dirty="0" smtClean="0"/>
            <a:t>0tto RAHN </a:t>
          </a:r>
          <a:r>
            <a:rPr lang="fr-FR" sz="1400" dirty="0" smtClean="0"/>
            <a:t>proposa le genre </a:t>
          </a:r>
          <a:r>
            <a:rPr lang="fr-FR" sz="1400" dirty="0" err="1" smtClean="0"/>
            <a:t>Enterobacter</a:t>
          </a:r>
          <a:r>
            <a:rPr lang="fr-FR" sz="1400" dirty="0" smtClean="0"/>
            <a:t> pour regrouper  es microorganismes présentant des propriétés biochimiques et morphologiques communes et parmi lesquels on trouvait déjà des noms tels que Escherichia, Salmonella, </a:t>
          </a:r>
          <a:r>
            <a:rPr lang="fr-FR" sz="1400" dirty="0" err="1" smtClean="0"/>
            <a:t>Klebsiella</a:t>
          </a:r>
          <a:r>
            <a:rPr lang="fr-FR" sz="1400" dirty="0" smtClean="0"/>
            <a:t>, </a:t>
          </a:r>
          <a:r>
            <a:rPr lang="fr-FR" sz="1400" dirty="0" err="1" smtClean="0"/>
            <a:t>Proteus</a:t>
          </a:r>
          <a:r>
            <a:rPr lang="fr-FR" sz="1400" dirty="0" smtClean="0"/>
            <a:t>, </a:t>
          </a:r>
          <a:r>
            <a:rPr lang="fr-FR" sz="1400" dirty="0" err="1" smtClean="0"/>
            <a:t>Serratia</a:t>
          </a:r>
          <a:r>
            <a:rPr lang="fr-FR" sz="1400" dirty="0" smtClean="0"/>
            <a:t> ou </a:t>
          </a:r>
          <a:r>
            <a:rPr lang="fr-FR" sz="1400" dirty="0" err="1" smtClean="0"/>
            <a:t>Shigella</a:t>
          </a:r>
          <a:r>
            <a:rPr lang="fr-FR" sz="1400" dirty="0" smtClean="0"/>
            <a:t>.  </a:t>
          </a:r>
          <a:endParaRPr lang="fr-FR" sz="1400" dirty="0"/>
        </a:p>
      </dgm:t>
    </dgm:pt>
    <dgm:pt modelId="{230ACDCF-6619-4E5B-AEA5-66C33595176E}" type="parTrans" cxnId="{50625D07-FA8E-4C44-8E1E-D5E0AA400352}">
      <dgm:prSet/>
      <dgm:spPr/>
      <dgm:t>
        <a:bodyPr/>
        <a:lstStyle/>
        <a:p>
          <a:endParaRPr lang="fr-FR"/>
        </a:p>
      </dgm:t>
    </dgm:pt>
    <dgm:pt modelId="{32791ECB-84DD-4977-ABA8-0D76EA949107}" type="sibTrans" cxnId="{50625D07-FA8E-4C44-8E1E-D5E0AA400352}">
      <dgm:prSet/>
      <dgm:spPr/>
      <dgm:t>
        <a:bodyPr/>
        <a:lstStyle/>
        <a:p>
          <a:endParaRPr lang="fr-FR"/>
        </a:p>
      </dgm:t>
    </dgm:pt>
    <dgm:pt modelId="{D314ECE9-62F5-4025-9578-E4F84B8EADE6}">
      <dgm:prSet phldrT="[Texte]">
        <dgm:style>
          <a:lnRef idx="0">
            <a:schemeClr val="accent2"/>
          </a:lnRef>
          <a:fillRef idx="3">
            <a:schemeClr val="accent2"/>
          </a:fillRef>
          <a:effectRef idx="3">
            <a:schemeClr val="accent2"/>
          </a:effectRef>
          <a:fontRef idx="minor">
            <a:schemeClr val="lt1"/>
          </a:fontRef>
        </dgm:style>
      </dgm:prSet>
      <dgm:spPr/>
      <dgm:t>
        <a:bodyPr/>
        <a:lstStyle/>
        <a:p>
          <a:r>
            <a:rPr lang="fr-FR" dirty="0" smtClean="0"/>
            <a:t>1939</a:t>
          </a:r>
          <a:endParaRPr lang="fr-FR" dirty="0"/>
        </a:p>
      </dgm:t>
    </dgm:pt>
    <dgm:pt modelId="{866A4BAA-355A-47DD-9DCD-DDBEC329BFF4}" type="parTrans" cxnId="{2A788A37-C2F4-41A7-AE57-1E6104358CF3}">
      <dgm:prSet/>
      <dgm:spPr/>
      <dgm:t>
        <a:bodyPr/>
        <a:lstStyle/>
        <a:p>
          <a:endParaRPr lang="fr-FR"/>
        </a:p>
      </dgm:t>
    </dgm:pt>
    <dgm:pt modelId="{8F7055C9-85AD-40E1-A3B3-F82CB7258713}" type="sibTrans" cxnId="{2A788A37-C2F4-41A7-AE57-1E6104358CF3}">
      <dgm:prSet/>
      <dgm:spPr/>
      <dgm:t>
        <a:bodyPr/>
        <a:lstStyle/>
        <a:p>
          <a:endParaRPr lang="fr-FR"/>
        </a:p>
      </dgm:t>
    </dgm:pt>
    <dgm:pt modelId="{93FFDE90-8FC3-43C9-936D-EC2FA23115A2}">
      <dgm:prSet phldrT="[Texte]" custT="1">
        <dgm:style>
          <a:lnRef idx="1">
            <a:schemeClr val="accent2"/>
          </a:lnRef>
          <a:fillRef idx="2">
            <a:schemeClr val="accent2"/>
          </a:fillRef>
          <a:effectRef idx="1">
            <a:schemeClr val="accent2"/>
          </a:effectRef>
          <a:fontRef idx="minor">
            <a:schemeClr val="dk1"/>
          </a:fontRef>
        </dgm:style>
      </dgm:prSet>
      <dgm:spPr/>
      <dgm:t>
        <a:bodyPr/>
        <a:lstStyle/>
        <a:p>
          <a:r>
            <a:rPr lang="fr-FR" sz="1800" b="1" dirty="0" smtClean="0"/>
            <a:t>EDWARD et EWING </a:t>
          </a:r>
          <a:r>
            <a:rPr lang="fr-FR" sz="1800" dirty="0" smtClean="0"/>
            <a:t>intégraient 11 genres et 26 espèces dans  la famille des </a:t>
          </a:r>
          <a:r>
            <a:rPr lang="fr-FR" sz="1800" dirty="0" err="1" smtClean="0"/>
            <a:t>Enterobacteriaceae</a:t>
          </a:r>
          <a:r>
            <a:rPr lang="fr-FR" sz="1800" dirty="0" smtClean="0"/>
            <a:t>.   </a:t>
          </a:r>
          <a:endParaRPr lang="fr-FR" sz="1800" dirty="0"/>
        </a:p>
      </dgm:t>
    </dgm:pt>
    <dgm:pt modelId="{36F95DF0-FDEE-4FCF-9471-799C84C2FE60}" type="parTrans" cxnId="{2FE7E2A1-E6C4-4FDC-9AF1-CB7832207B43}">
      <dgm:prSet/>
      <dgm:spPr/>
      <dgm:t>
        <a:bodyPr/>
        <a:lstStyle/>
        <a:p>
          <a:endParaRPr lang="fr-FR"/>
        </a:p>
      </dgm:t>
    </dgm:pt>
    <dgm:pt modelId="{7CC09C61-E818-4D61-9EB8-B021229F30FB}" type="sibTrans" cxnId="{2FE7E2A1-E6C4-4FDC-9AF1-CB7832207B43}">
      <dgm:prSet/>
      <dgm:spPr/>
      <dgm:t>
        <a:bodyPr/>
        <a:lstStyle/>
        <a:p>
          <a:endParaRPr lang="fr-FR"/>
        </a:p>
      </dgm:t>
    </dgm:pt>
    <dgm:pt modelId="{C8C4071C-5DD7-4362-9ACC-D7EA35F08FE0}">
      <dgm:prSet phldrT="[Texte]">
        <dgm:style>
          <a:lnRef idx="0">
            <a:schemeClr val="accent3"/>
          </a:lnRef>
          <a:fillRef idx="3">
            <a:schemeClr val="accent3"/>
          </a:fillRef>
          <a:effectRef idx="3">
            <a:schemeClr val="accent3"/>
          </a:effectRef>
          <a:fontRef idx="minor">
            <a:schemeClr val="lt1"/>
          </a:fontRef>
        </dgm:style>
      </dgm:prSet>
      <dgm:spPr/>
      <dgm:t>
        <a:bodyPr/>
        <a:lstStyle/>
        <a:p>
          <a:r>
            <a:rPr lang="fr-FR" dirty="0" smtClean="0"/>
            <a:t>1973</a:t>
          </a:r>
          <a:endParaRPr lang="fr-FR" dirty="0"/>
        </a:p>
      </dgm:t>
    </dgm:pt>
    <dgm:pt modelId="{EFDDC627-C83B-4478-81E4-04FF299D3FD2}" type="parTrans" cxnId="{F60C3E24-1E45-409E-B7F6-EC0EB258739C}">
      <dgm:prSet/>
      <dgm:spPr/>
      <dgm:t>
        <a:bodyPr/>
        <a:lstStyle/>
        <a:p>
          <a:endParaRPr lang="fr-FR"/>
        </a:p>
      </dgm:t>
    </dgm:pt>
    <dgm:pt modelId="{485A32D6-E013-4A60-964C-E4AF1AF5F8EF}" type="sibTrans" cxnId="{F60C3E24-1E45-409E-B7F6-EC0EB258739C}">
      <dgm:prSet/>
      <dgm:spPr/>
      <dgm:t>
        <a:bodyPr/>
        <a:lstStyle/>
        <a:p>
          <a:endParaRPr lang="fr-FR"/>
        </a:p>
      </dgm:t>
    </dgm:pt>
    <dgm:pt modelId="{B672ADD3-AD97-425D-89AA-EAA7FA61459A}">
      <dgm:prSet phldrT="[Texte]" custT="1">
        <dgm:style>
          <a:lnRef idx="1">
            <a:schemeClr val="accent3"/>
          </a:lnRef>
          <a:fillRef idx="2">
            <a:schemeClr val="accent3"/>
          </a:fillRef>
          <a:effectRef idx="1">
            <a:schemeClr val="accent3"/>
          </a:effectRef>
          <a:fontRef idx="minor">
            <a:schemeClr val="dk1"/>
          </a:fontRef>
        </dgm:style>
      </dgm:prSet>
      <dgm:spPr/>
      <dgm:t>
        <a:bodyPr/>
        <a:lstStyle/>
        <a:p>
          <a:r>
            <a:rPr lang="fr-FR" sz="2000" dirty="0" smtClean="0"/>
            <a:t>31 genres et 139 espèces étaient caractérisés.  </a:t>
          </a:r>
          <a:endParaRPr lang="fr-FR" sz="2000" dirty="0"/>
        </a:p>
      </dgm:t>
    </dgm:pt>
    <dgm:pt modelId="{123C50CE-7AA7-46F4-A8FE-47189DF671A8}" type="parTrans" cxnId="{908DB265-5002-4764-9DA9-7D42F59B3240}">
      <dgm:prSet/>
      <dgm:spPr/>
      <dgm:t>
        <a:bodyPr/>
        <a:lstStyle/>
        <a:p>
          <a:endParaRPr lang="fr-FR"/>
        </a:p>
      </dgm:t>
    </dgm:pt>
    <dgm:pt modelId="{1C354A74-CE15-4222-9F76-EE5DC80AAC6E}" type="sibTrans" cxnId="{908DB265-5002-4764-9DA9-7D42F59B3240}">
      <dgm:prSet/>
      <dgm:spPr/>
      <dgm:t>
        <a:bodyPr/>
        <a:lstStyle/>
        <a:p>
          <a:endParaRPr lang="fr-FR"/>
        </a:p>
      </dgm:t>
    </dgm:pt>
    <dgm:pt modelId="{8885FDCF-C48C-482B-9013-E4C458E32780}">
      <dgm:prSet>
        <dgm:style>
          <a:lnRef idx="0">
            <a:schemeClr val="accent4"/>
          </a:lnRef>
          <a:fillRef idx="3">
            <a:schemeClr val="accent4"/>
          </a:fillRef>
          <a:effectRef idx="3">
            <a:schemeClr val="accent4"/>
          </a:effectRef>
          <a:fontRef idx="minor">
            <a:schemeClr val="lt1"/>
          </a:fontRef>
        </dgm:style>
      </dgm:prSet>
      <dgm:spPr/>
      <dgm:t>
        <a:bodyPr/>
        <a:lstStyle/>
        <a:p>
          <a:r>
            <a:rPr lang="fr-FR" dirty="0" smtClean="0"/>
            <a:t>1985</a:t>
          </a:r>
          <a:endParaRPr lang="fr-FR" dirty="0"/>
        </a:p>
      </dgm:t>
    </dgm:pt>
    <dgm:pt modelId="{4BAB53A9-375C-4718-A6D9-B21E35C6D0B8}" type="parTrans" cxnId="{D9DE62AD-74A7-4F79-9096-602C0088ED36}">
      <dgm:prSet/>
      <dgm:spPr/>
      <dgm:t>
        <a:bodyPr/>
        <a:lstStyle/>
        <a:p>
          <a:endParaRPr lang="fr-FR"/>
        </a:p>
      </dgm:t>
    </dgm:pt>
    <dgm:pt modelId="{18D7E67D-43AE-4DAB-BB68-4A21D23B7E61}" type="sibTrans" cxnId="{D9DE62AD-74A7-4F79-9096-602C0088ED36}">
      <dgm:prSet/>
      <dgm:spPr/>
      <dgm:t>
        <a:bodyPr/>
        <a:lstStyle/>
        <a:p>
          <a:endParaRPr lang="fr-FR"/>
        </a:p>
      </dgm:t>
    </dgm:pt>
    <dgm:pt modelId="{D554C656-95D0-48FD-A444-8F53873584DC}">
      <dgm:prSet custT="1">
        <dgm:style>
          <a:lnRef idx="1">
            <a:schemeClr val="accent4"/>
          </a:lnRef>
          <a:fillRef idx="2">
            <a:schemeClr val="accent4"/>
          </a:fillRef>
          <a:effectRef idx="1">
            <a:schemeClr val="accent4"/>
          </a:effectRef>
          <a:fontRef idx="minor">
            <a:schemeClr val="dk1"/>
          </a:fontRef>
        </dgm:style>
      </dgm:prSet>
      <dgm:spPr/>
      <dgm:t>
        <a:bodyPr/>
        <a:lstStyle/>
        <a:p>
          <a:r>
            <a:rPr lang="fr-FR" sz="2000" b="1" dirty="0" smtClean="0"/>
            <a:t>FARMER et COLL </a:t>
          </a:r>
          <a:r>
            <a:rPr lang="fr-FR" sz="2000" dirty="0" smtClean="0"/>
            <a:t>décrivaient 22 genres comprenant </a:t>
          </a:r>
          <a:r>
            <a:rPr lang="fr-FR" sz="2000" smtClean="0"/>
            <a:t>69  espèces et 29 groupes entériques. </a:t>
          </a:r>
          <a:endParaRPr lang="fr-FR" sz="2000" dirty="0"/>
        </a:p>
      </dgm:t>
    </dgm:pt>
    <dgm:pt modelId="{46958D48-C70B-44E9-90BA-103FBE13A956}" type="parTrans" cxnId="{0F8931A8-3867-4643-9200-1BB7CFD19904}">
      <dgm:prSet/>
      <dgm:spPr/>
      <dgm:t>
        <a:bodyPr/>
        <a:lstStyle/>
        <a:p>
          <a:endParaRPr lang="fr-FR"/>
        </a:p>
      </dgm:t>
    </dgm:pt>
    <dgm:pt modelId="{7D5965DD-D374-4527-8453-59646BDD1E51}" type="sibTrans" cxnId="{0F8931A8-3867-4643-9200-1BB7CFD19904}">
      <dgm:prSet/>
      <dgm:spPr/>
      <dgm:t>
        <a:bodyPr/>
        <a:lstStyle/>
        <a:p>
          <a:endParaRPr lang="fr-FR"/>
        </a:p>
      </dgm:t>
    </dgm:pt>
    <dgm:pt modelId="{FE40A785-EA9A-4432-99EE-8019E2C8DB39}" type="pres">
      <dgm:prSet presAssocID="{9E346F2A-811D-4F4E-9B93-D5EF3F086ED4}" presName="linearFlow" presStyleCnt="0">
        <dgm:presLayoutVars>
          <dgm:dir/>
          <dgm:animLvl val="lvl"/>
          <dgm:resizeHandles val="exact"/>
        </dgm:presLayoutVars>
      </dgm:prSet>
      <dgm:spPr/>
      <dgm:t>
        <a:bodyPr/>
        <a:lstStyle/>
        <a:p>
          <a:endParaRPr lang="fr-FR"/>
        </a:p>
      </dgm:t>
    </dgm:pt>
    <dgm:pt modelId="{7653557B-1E2F-4AA7-B513-44A560B29540}" type="pres">
      <dgm:prSet presAssocID="{BBC0E584-B34D-4D3C-9DE0-118B7AB3F86A}" presName="composite" presStyleCnt="0"/>
      <dgm:spPr/>
    </dgm:pt>
    <dgm:pt modelId="{E092D260-B9BE-4730-8299-D128DC04FE7F}" type="pres">
      <dgm:prSet presAssocID="{BBC0E584-B34D-4D3C-9DE0-118B7AB3F86A}" presName="parentText" presStyleLbl="alignNode1" presStyleIdx="0" presStyleCnt="4">
        <dgm:presLayoutVars>
          <dgm:chMax val="1"/>
          <dgm:bulletEnabled val="1"/>
        </dgm:presLayoutVars>
      </dgm:prSet>
      <dgm:spPr/>
      <dgm:t>
        <a:bodyPr/>
        <a:lstStyle/>
        <a:p>
          <a:endParaRPr lang="fr-FR"/>
        </a:p>
      </dgm:t>
    </dgm:pt>
    <dgm:pt modelId="{ABED182E-AA24-4F81-8AA8-BD6D788A9628}" type="pres">
      <dgm:prSet presAssocID="{BBC0E584-B34D-4D3C-9DE0-118B7AB3F86A}" presName="descendantText" presStyleLbl="alignAcc1" presStyleIdx="0" presStyleCnt="4" custLinFactNeighborX="421" custLinFactNeighborY="8162">
        <dgm:presLayoutVars>
          <dgm:bulletEnabled val="1"/>
        </dgm:presLayoutVars>
      </dgm:prSet>
      <dgm:spPr/>
      <dgm:t>
        <a:bodyPr/>
        <a:lstStyle/>
        <a:p>
          <a:endParaRPr lang="fr-FR"/>
        </a:p>
      </dgm:t>
    </dgm:pt>
    <dgm:pt modelId="{4C6CD352-E058-46ED-88B7-3CB03AC7B9CC}" type="pres">
      <dgm:prSet presAssocID="{64BA7BF4-607F-4F3E-BB37-FF1E58C6B878}" presName="sp" presStyleCnt="0"/>
      <dgm:spPr/>
    </dgm:pt>
    <dgm:pt modelId="{A810F875-7CA0-404F-A519-2D385EFF64D4}" type="pres">
      <dgm:prSet presAssocID="{D314ECE9-62F5-4025-9578-E4F84B8EADE6}" presName="composite" presStyleCnt="0"/>
      <dgm:spPr/>
    </dgm:pt>
    <dgm:pt modelId="{D858CCB0-8C19-457A-B730-6C119B03A881}" type="pres">
      <dgm:prSet presAssocID="{D314ECE9-62F5-4025-9578-E4F84B8EADE6}" presName="parentText" presStyleLbl="alignNode1" presStyleIdx="1" presStyleCnt="4">
        <dgm:presLayoutVars>
          <dgm:chMax val="1"/>
          <dgm:bulletEnabled val="1"/>
        </dgm:presLayoutVars>
      </dgm:prSet>
      <dgm:spPr/>
      <dgm:t>
        <a:bodyPr/>
        <a:lstStyle/>
        <a:p>
          <a:endParaRPr lang="fr-FR"/>
        </a:p>
      </dgm:t>
    </dgm:pt>
    <dgm:pt modelId="{2F783D5F-49FE-44FD-B0D6-8C711CFEBC78}" type="pres">
      <dgm:prSet presAssocID="{D314ECE9-62F5-4025-9578-E4F84B8EADE6}" presName="descendantText" presStyleLbl="alignAcc1" presStyleIdx="1" presStyleCnt="4">
        <dgm:presLayoutVars>
          <dgm:bulletEnabled val="1"/>
        </dgm:presLayoutVars>
      </dgm:prSet>
      <dgm:spPr/>
      <dgm:t>
        <a:bodyPr/>
        <a:lstStyle/>
        <a:p>
          <a:endParaRPr lang="fr-FR"/>
        </a:p>
      </dgm:t>
    </dgm:pt>
    <dgm:pt modelId="{898DF21A-2B2B-4BB8-A608-937C2B40714F}" type="pres">
      <dgm:prSet presAssocID="{8F7055C9-85AD-40E1-A3B3-F82CB7258713}" presName="sp" presStyleCnt="0"/>
      <dgm:spPr/>
    </dgm:pt>
    <dgm:pt modelId="{640BA33B-9E43-42DC-A23F-3D5CD8F9C0AC}" type="pres">
      <dgm:prSet presAssocID="{C8C4071C-5DD7-4362-9ACC-D7EA35F08FE0}" presName="composite" presStyleCnt="0"/>
      <dgm:spPr/>
    </dgm:pt>
    <dgm:pt modelId="{19B5D10B-AA0F-4854-83F1-4D4A5A18181D}" type="pres">
      <dgm:prSet presAssocID="{C8C4071C-5DD7-4362-9ACC-D7EA35F08FE0}" presName="parentText" presStyleLbl="alignNode1" presStyleIdx="2" presStyleCnt="4">
        <dgm:presLayoutVars>
          <dgm:chMax val="1"/>
          <dgm:bulletEnabled val="1"/>
        </dgm:presLayoutVars>
      </dgm:prSet>
      <dgm:spPr/>
      <dgm:t>
        <a:bodyPr/>
        <a:lstStyle/>
        <a:p>
          <a:endParaRPr lang="fr-FR"/>
        </a:p>
      </dgm:t>
    </dgm:pt>
    <dgm:pt modelId="{901F40D7-C267-4CF8-89C2-D30A1A29D4EE}" type="pres">
      <dgm:prSet presAssocID="{C8C4071C-5DD7-4362-9ACC-D7EA35F08FE0}" presName="descendantText" presStyleLbl="alignAcc1" presStyleIdx="2" presStyleCnt="4">
        <dgm:presLayoutVars>
          <dgm:bulletEnabled val="1"/>
        </dgm:presLayoutVars>
      </dgm:prSet>
      <dgm:spPr/>
      <dgm:t>
        <a:bodyPr/>
        <a:lstStyle/>
        <a:p>
          <a:endParaRPr lang="fr-FR"/>
        </a:p>
      </dgm:t>
    </dgm:pt>
    <dgm:pt modelId="{B87A6B2D-B107-4FA6-9085-1418731B1AFB}" type="pres">
      <dgm:prSet presAssocID="{485A32D6-E013-4A60-964C-E4AF1AF5F8EF}" presName="sp" presStyleCnt="0"/>
      <dgm:spPr/>
    </dgm:pt>
    <dgm:pt modelId="{C3D1D393-91F2-4CA7-AD17-08FCF36FB932}" type="pres">
      <dgm:prSet presAssocID="{8885FDCF-C48C-482B-9013-E4C458E32780}" presName="composite" presStyleCnt="0"/>
      <dgm:spPr/>
    </dgm:pt>
    <dgm:pt modelId="{00C55AF7-E984-4831-9EC5-4986248EDDC9}" type="pres">
      <dgm:prSet presAssocID="{8885FDCF-C48C-482B-9013-E4C458E32780}" presName="parentText" presStyleLbl="alignNode1" presStyleIdx="3" presStyleCnt="4">
        <dgm:presLayoutVars>
          <dgm:chMax val="1"/>
          <dgm:bulletEnabled val="1"/>
        </dgm:presLayoutVars>
      </dgm:prSet>
      <dgm:spPr/>
      <dgm:t>
        <a:bodyPr/>
        <a:lstStyle/>
        <a:p>
          <a:endParaRPr lang="fr-FR"/>
        </a:p>
      </dgm:t>
    </dgm:pt>
    <dgm:pt modelId="{CB76C682-FB88-4F4D-BAFA-AB6CF7A9193F}" type="pres">
      <dgm:prSet presAssocID="{8885FDCF-C48C-482B-9013-E4C458E32780}" presName="descendantText" presStyleLbl="alignAcc1" presStyleIdx="3" presStyleCnt="4">
        <dgm:presLayoutVars>
          <dgm:bulletEnabled val="1"/>
        </dgm:presLayoutVars>
      </dgm:prSet>
      <dgm:spPr/>
      <dgm:t>
        <a:bodyPr/>
        <a:lstStyle/>
        <a:p>
          <a:endParaRPr lang="fr-FR"/>
        </a:p>
      </dgm:t>
    </dgm:pt>
  </dgm:ptLst>
  <dgm:cxnLst>
    <dgm:cxn modelId="{273D53C3-B72D-4600-ADF9-AD7870380F9A}" type="presOf" srcId="{9E346F2A-811D-4F4E-9B93-D5EF3F086ED4}" destId="{FE40A785-EA9A-4432-99EE-8019E2C8DB39}" srcOrd="0" destOrd="0" presId="urn:microsoft.com/office/officeart/2005/8/layout/chevron2"/>
    <dgm:cxn modelId="{203648D8-95A2-459C-903D-94A12A267898}" type="presOf" srcId="{BBC0E584-B34D-4D3C-9DE0-118B7AB3F86A}" destId="{E092D260-B9BE-4730-8299-D128DC04FE7F}" srcOrd="0" destOrd="0" presId="urn:microsoft.com/office/officeart/2005/8/layout/chevron2"/>
    <dgm:cxn modelId="{0F8931A8-3867-4643-9200-1BB7CFD19904}" srcId="{8885FDCF-C48C-482B-9013-E4C458E32780}" destId="{D554C656-95D0-48FD-A444-8F53873584DC}" srcOrd="0" destOrd="0" parTransId="{46958D48-C70B-44E9-90BA-103FBE13A956}" sibTransId="{7D5965DD-D374-4527-8453-59646BDD1E51}"/>
    <dgm:cxn modelId="{2A788A37-C2F4-41A7-AE57-1E6104358CF3}" srcId="{9E346F2A-811D-4F4E-9B93-D5EF3F086ED4}" destId="{D314ECE9-62F5-4025-9578-E4F84B8EADE6}" srcOrd="1" destOrd="0" parTransId="{866A4BAA-355A-47DD-9DCD-DDBEC329BFF4}" sibTransId="{8F7055C9-85AD-40E1-A3B3-F82CB7258713}"/>
    <dgm:cxn modelId="{5F9BCA98-548F-4E4B-8DCC-E2559EC5B3AE}" type="presOf" srcId="{B672ADD3-AD97-425D-89AA-EAA7FA61459A}" destId="{901F40D7-C267-4CF8-89C2-D30A1A29D4EE}" srcOrd="0" destOrd="0" presId="urn:microsoft.com/office/officeart/2005/8/layout/chevron2"/>
    <dgm:cxn modelId="{50625D07-FA8E-4C44-8E1E-D5E0AA400352}" srcId="{BBC0E584-B34D-4D3C-9DE0-118B7AB3F86A}" destId="{FDC31426-2E72-4ECE-A97A-B420DB306311}" srcOrd="0" destOrd="0" parTransId="{230ACDCF-6619-4E5B-AEA5-66C33595176E}" sibTransId="{32791ECB-84DD-4977-ABA8-0D76EA949107}"/>
    <dgm:cxn modelId="{96453680-6F87-4379-832E-1D1067CE8C2A}" type="presOf" srcId="{D314ECE9-62F5-4025-9578-E4F84B8EADE6}" destId="{D858CCB0-8C19-457A-B730-6C119B03A881}" srcOrd="0" destOrd="0" presId="urn:microsoft.com/office/officeart/2005/8/layout/chevron2"/>
    <dgm:cxn modelId="{C6C5CAFC-1125-4754-959D-6C9F3A0F452E}" type="presOf" srcId="{FDC31426-2E72-4ECE-A97A-B420DB306311}" destId="{ABED182E-AA24-4F81-8AA8-BD6D788A9628}" srcOrd="0" destOrd="0" presId="urn:microsoft.com/office/officeart/2005/8/layout/chevron2"/>
    <dgm:cxn modelId="{F60C3E24-1E45-409E-B7F6-EC0EB258739C}" srcId="{9E346F2A-811D-4F4E-9B93-D5EF3F086ED4}" destId="{C8C4071C-5DD7-4362-9ACC-D7EA35F08FE0}" srcOrd="2" destOrd="0" parTransId="{EFDDC627-C83B-4478-81E4-04FF299D3FD2}" sibTransId="{485A32D6-E013-4A60-964C-E4AF1AF5F8EF}"/>
    <dgm:cxn modelId="{D9DE62AD-74A7-4F79-9096-602C0088ED36}" srcId="{9E346F2A-811D-4F4E-9B93-D5EF3F086ED4}" destId="{8885FDCF-C48C-482B-9013-E4C458E32780}" srcOrd="3" destOrd="0" parTransId="{4BAB53A9-375C-4718-A6D9-B21E35C6D0B8}" sibTransId="{18D7E67D-43AE-4DAB-BB68-4A21D23B7E61}"/>
    <dgm:cxn modelId="{FEB31F81-76B7-48C2-9014-3C599A482674}" type="presOf" srcId="{8885FDCF-C48C-482B-9013-E4C458E32780}" destId="{00C55AF7-E984-4831-9EC5-4986248EDDC9}" srcOrd="0" destOrd="0" presId="urn:microsoft.com/office/officeart/2005/8/layout/chevron2"/>
    <dgm:cxn modelId="{EA163A37-CFA3-4DBF-B90C-D7A072913422}" srcId="{9E346F2A-811D-4F4E-9B93-D5EF3F086ED4}" destId="{BBC0E584-B34D-4D3C-9DE0-118B7AB3F86A}" srcOrd="0" destOrd="0" parTransId="{29E9B9C4-DF6F-482A-BB9C-C0C5DC21C44C}" sibTransId="{64BA7BF4-607F-4F3E-BB37-FF1E58C6B878}"/>
    <dgm:cxn modelId="{DE028476-9311-4A56-AADF-C4274755D7E5}" type="presOf" srcId="{C8C4071C-5DD7-4362-9ACC-D7EA35F08FE0}" destId="{19B5D10B-AA0F-4854-83F1-4D4A5A18181D}" srcOrd="0" destOrd="0" presId="urn:microsoft.com/office/officeart/2005/8/layout/chevron2"/>
    <dgm:cxn modelId="{BA1614B9-52FF-4451-88BC-F2432BF32559}" type="presOf" srcId="{93FFDE90-8FC3-43C9-936D-EC2FA23115A2}" destId="{2F783D5F-49FE-44FD-B0D6-8C711CFEBC78}" srcOrd="0" destOrd="0" presId="urn:microsoft.com/office/officeart/2005/8/layout/chevron2"/>
    <dgm:cxn modelId="{E5B10F50-051C-4C06-BA74-2ED9F593B6DE}" type="presOf" srcId="{D554C656-95D0-48FD-A444-8F53873584DC}" destId="{CB76C682-FB88-4F4D-BAFA-AB6CF7A9193F}" srcOrd="0" destOrd="0" presId="urn:microsoft.com/office/officeart/2005/8/layout/chevron2"/>
    <dgm:cxn modelId="{2FE7E2A1-E6C4-4FDC-9AF1-CB7832207B43}" srcId="{D314ECE9-62F5-4025-9578-E4F84B8EADE6}" destId="{93FFDE90-8FC3-43C9-936D-EC2FA23115A2}" srcOrd="0" destOrd="0" parTransId="{36F95DF0-FDEE-4FCF-9471-799C84C2FE60}" sibTransId="{7CC09C61-E818-4D61-9EB8-B021229F30FB}"/>
    <dgm:cxn modelId="{908DB265-5002-4764-9DA9-7D42F59B3240}" srcId="{C8C4071C-5DD7-4362-9ACC-D7EA35F08FE0}" destId="{B672ADD3-AD97-425D-89AA-EAA7FA61459A}" srcOrd="0" destOrd="0" parTransId="{123C50CE-7AA7-46F4-A8FE-47189DF671A8}" sibTransId="{1C354A74-CE15-4222-9F76-EE5DC80AAC6E}"/>
    <dgm:cxn modelId="{6E873905-AF90-4860-9F11-2CA7C6D51CB9}" type="presParOf" srcId="{FE40A785-EA9A-4432-99EE-8019E2C8DB39}" destId="{7653557B-1E2F-4AA7-B513-44A560B29540}" srcOrd="0" destOrd="0" presId="urn:microsoft.com/office/officeart/2005/8/layout/chevron2"/>
    <dgm:cxn modelId="{DD239A85-F87E-4510-ABF8-425A8F5A0301}" type="presParOf" srcId="{7653557B-1E2F-4AA7-B513-44A560B29540}" destId="{E092D260-B9BE-4730-8299-D128DC04FE7F}" srcOrd="0" destOrd="0" presId="urn:microsoft.com/office/officeart/2005/8/layout/chevron2"/>
    <dgm:cxn modelId="{5277D53D-839E-4B20-ACA5-E4F64EF3E6C2}" type="presParOf" srcId="{7653557B-1E2F-4AA7-B513-44A560B29540}" destId="{ABED182E-AA24-4F81-8AA8-BD6D788A9628}" srcOrd="1" destOrd="0" presId="urn:microsoft.com/office/officeart/2005/8/layout/chevron2"/>
    <dgm:cxn modelId="{D18E0C7D-0000-4D6C-A564-44E75E650E74}" type="presParOf" srcId="{FE40A785-EA9A-4432-99EE-8019E2C8DB39}" destId="{4C6CD352-E058-46ED-88B7-3CB03AC7B9CC}" srcOrd="1" destOrd="0" presId="urn:microsoft.com/office/officeart/2005/8/layout/chevron2"/>
    <dgm:cxn modelId="{4214AFD2-857B-4E96-8901-6C07271C6BCD}" type="presParOf" srcId="{FE40A785-EA9A-4432-99EE-8019E2C8DB39}" destId="{A810F875-7CA0-404F-A519-2D385EFF64D4}" srcOrd="2" destOrd="0" presId="urn:microsoft.com/office/officeart/2005/8/layout/chevron2"/>
    <dgm:cxn modelId="{B6B0D382-6241-4301-B332-76D5EA54534F}" type="presParOf" srcId="{A810F875-7CA0-404F-A519-2D385EFF64D4}" destId="{D858CCB0-8C19-457A-B730-6C119B03A881}" srcOrd="0" destOrd="0" presId="urn:microsoft.com/office/officeart/2005/8/layout/chevron2"/>
    <dgm:cxn modelId="{81AE941E-8425-4106-A396-54638ED88A6F}" type="presParOf" srcId="{A810F875-7CA0-404F-A519-2D385EFF64D4}" destId="{2F783D5F-49FE-44FD-B0D6-8C711CFEBC78}" srcOrd="1" destOrd="0" presId="urn:microsoft.com/office/officeart/2005/8/layout/chevron2"/>
    <dgm:cxn modelId="{5A23B320-4AA5-42A1-9F6C-3939A386C035}" type="presParOf" srcId="{FE40A785-EA9A-4432-99EE-8019E2C8DB39}" destId="{898DF21A-2B2B-4BB8-A608-937C2B40714F}" srcOrd="3" destOrd="0" presId="urn:microsoft.com/office/officeart/2005/8/layout/chevron2"/>
    <dgm:cxn modelId="{1D760048-7F2A-478B-9CB4-1CFB7A4F20BC}" type="presParOf" srcId="{FE40A785-EA9A-4432-99EE-8019E2C8DB39}" destId="{640BA33B-9E43-42DC-A23F-3D5CD8F9C0AC}" srcOrd="4" destOrd="0" presId="urn:microsoft.com/office/officeart/2005/8/layout/chevron2"/>
    <dgm:cxn modelId="{7414D161-ED0F-4945-A479-591440F3188A}" type="presParOf" srcId="{640BA33B-9E43-42DC-A23F-3D5CD8F9C0AC}" destId="{19B5D10B-AA0F-4854-83F1-4D4A5A18181D}" srcOrd="0" destOrd="0" presId="urn:microsoft.com/office/officeart/2005/8/layout/chevron2"/>
    <dgm:cxn modelId="{40AF983F-CF15-4078-A80B-E0A7218C3F5B}" type="presParOf" srcId="{640BA33B-9E43-42DC-A23F-3D5CD8F9C0AC}" destId="{901F40D7-C267-4CF8-89C2-D30A1A29D4EE}" srcOrd="1" destOrd="0" presId="urn:microsoft.com/office/officeart/2005/8/layout/chevron2"/>
    <dgm:cxn modelId="{3C9570E6-7FE9-44C6-B3C0-6564AA11F7CB}" type="presParOf" srcId="{FE40A785-EA9A-4432-99EE-8019E2C8DB39}" destId="{B87A6B2D-B107-4FA6-9085-1418731B1AFB}" srcOrd="5" destOrd="0" presId="urn:microsoft.com/office/officeart/2005/8/layout/chevron2"/>
    <dgm:cxn modelId="{B4D221CF-F4FD-45DD-A0EE-6BBA20EF9871}" type="presParOf" srcId="{FE40A785-EA9A-4432-99EE-8019E2C8DB39}" destId="{C3D1D393-91F2-4CA7-AD17-08FCF36FB932}" srcOrd="6" destOrd="0" presId="urn:microsoft.com/office/officeart/2005/8/layout/chevron2"/>
    <dgm:cxn modelId="{1C70CDFE-6F3C-42C0-BEC4-898567B38B83}" type="presParOf" srcId="{C3D1D393-91F2-4CA7-AD17-08FCF36FB932}" destId="{00C55AF7-E984-4831-9EC5-4986248EDDC9}" srcOrd="0" destOrd="0" presId="urn:microsoft.com/office/officeart/2005/8/layout/chevron2"/>
    <dgm:cxn modelId="{86E2D166-D0E9-47A8-A894-FA875D4C37DB}" type="presParOf" srcId="{C3D1D393-91F2-4CA7-AD17-08FCF36FB932}" destId="{CB76C682-FB88-4F4D-BAFA-AB6CF7A9193F}" srcOrd="1" destOrd="0" presId="urn:microsoft.com/office/officeart/2005/8/layout/chevron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DD85F3-7281-4642-9F32-E187E62D0D16}"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838D36-5AEF-4901-A2A4-EBC3907302C8}" type="datetimeFigureOut">
              <a:rPr lang="fr-FR" smtClean="0"/>
              <a:pPr/>
              <a:t>07/10/2017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DD85F3-7281-4642-9F32-E187E62D0D16}"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5.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ean\Desktop\salmonella_food_blog.jpg"/>
          <p:cNvPicPr>
            <a:picLocks noChangeAspect="1" noChangeArrowheads="1"/>
          </p:cNvPicPr>
          <p:nvPr/>
        </p:nvPicPr>
        <p:blipFill>
          <a:blip r:embed="rId2"/>
          <a:srcRect/>
          <a:stretch>
            <a:fillRect/>
          </a:stretch>
        </p:blipFill>
        <p:spPr bwMode="auto">
          <a:xfrm>
            <a:off x="0" y="0"/>
            <a:ext cx="9144000" cy="4895835"/>
          </a:xfrm>
          <a:prstGeom prst="rect">
            <a:avLst/>
          </a:prstGeom>
          <a:noFill/>
        </p:spPr>
      </p:pic>
      <p:pic>
        <p:nvPicPr>
          <p:cNvPr id="9" name="Picture 6" descr="Résultat de recherche d'images pour &quot;salmonella typhi&quot;"/>
          <p:cNvPicPr>
            <a:picLocks noChangeAspect="1" noChangeArrowheads="1"/>
          </p:cNvPicPr>
          <p:nvPr/>
        </p:nvPicPr>
        <p:blipFill>
          <a:blip r:embed="rId3"/>
          <a:srcRect/>
          <a:stretch>
            <a:fillRect/>
          </a:stretch>
        </p:blipFill>
        <p:spPr bwMode="auto">
          <a:xfrm>
            <a:off x="3143240" y="4752972"/>
            <a:ext cx="2928926" cy="2105028"/>
          </a:xfrm>
          <a:prstGeom prst="rect">
            <a:avLst/>
          </a:prstGeom>
          <a:ln>
            <a:noFill/>
          </a:ln>
          <a:effectLst>
            <a:outerShdw blurRad="292100" dist="139700" dir="2700000" algn="tl" rotWithShape="0">
              <a:srgbClr val="333333">
                <a:alpha val="65000"/>
              </a:srgbClr>
            </a:outerShdw>
          </a:effectLst>
        </p:spPr>
      </p:pic>
      <p:pic>
        <p:nvPicPr>
          <p:cNvPr id="29698" name="Picture 2" descr="Afficher l'image d'origine"/>
          <p:cNvPicPr>
            <a:picLocks noChangeAspect="1" noChangeArrowheads="1"/>
          </p:cNvPicPr>
          <p:nvPr/>
        </p:nvPicPr>
        <p:blipFill>
          <a:blip r:embed="rId4"/>
          <a:srcRect/>
          <a:stretch>
            <a:fillRect/>
          </a:stretch>
        </p:blipFill>
        <p:spPr bwMode="auto">
          <a:xfrm>
            <a:off x="0" y="0"/>
            <a:ext cx="3143240" cy="2381250"/>
          </a:xfrm>
          <a:prstGeom prst="ellipse">
            <a:avLst/>
          </a:prstGeom>
          <a:ln>
            <a:noFill/>
          </a:ln>
          <a:effectLst>
            <a:softEdge rad="112500"/>
          </a:effectLst>
        </p:spPr>
      </p:pic>
      <p:pic>
        <p:nvPicPr>
          <p:cNvPr id="10" name="Picture 2" descr="Afficher l'image d'origine"/>
          <p:cNvPicPr>
            <a:picLocks noChangeAspect="1" noChangeArrowheads="1"/>
          </p:cNvPicPr>
          <p:nvPr/>
        </p:nvPicPr>
        <p:blipFill>
          <a:blip r:embed="rId5"/>
          <a:srcRect/>
          <a:stretch>
            <a:fillRect/>
          </a:stretch>
        </p:blipFill>
        <p:spPr bwMode="auto">
          <a:xfrm rot="10800000">
            <a:off x="5929322" y="4714884"/>
            <a:ext cx="3214678" cy="2143116"/>
          </a:xfrm>
          <a:prstGeom prst="rect">
            <a:avLst/>
          </a:prstGeom>
          <a:ln>
            <a:noFill/>
          </a:ln>
          <a:effectLst>
            <a:outerShdw blurRad="292100" dist="139700" dir="2700000" algn="tl" rotWithShape="0">
              <a:srgbClr val="333333">
                <a:alpha val="65000"/>
              </a:srgbClr>
            </a:outerShdw>
          </a:effectLst>
        </p:spPr>
      </p:pic>
      <p:pic>
        <p:nvPicPr>
          <p:cNvPr id="11" name="Picture 2" descr="Afficher l'image d'origine"/>
          <p:cNvPicPr>
            <a:picLocks noChangeAspect="1" noChangeArrowheads="1"/>
          </p:cNvPicPr>
          <p:nvPr/>
        </p:nvPicPr>
        <p:blipFill>
          <a:blip r:embed="rId6"/>
          <a:srcRect/>
          <a:stretch>
            <a:fillRect/>
          </a:stretch>
        </p:blipFill>
        <p:spPr bwMode="auto">
          <a:xfrm>
            <a:off x="0" y="4857760"/>
            <a:ext cx="3286116" cy="2000240"/>
          </a:xfrm>
          <a:prstGeom prst="rect">
            <a:avLst/>
          </a:prstGeom>
          <a:ln>
            <a:noFill/>
          </a:ln>
          <a:effectLst>
            <a:outerShdw blurRad="292100" dist="139700" dir="2700000" algn="tl" rotWithShape="0">
              <a:srgbClr val="333333">
                <a:alpha val="65000"/>
              </a:srgbClr>
            </a:outerShdw>
          </a:effectLst>
        </p:spPr>
      </p:pic>
      <p:sp>
        <p:nvSpPr>
          <p:cNvPr id="12" name="ZoneTexte 11"/>
          <p:cNvSpPr txBox="1"/>
          <p:nvPr/>
        </p:nvSpPr>
        <p:spPr>
          <a:xfrm>
            <a:off x="500034" y="3786190"/>
            <a:ext cx="8929718" cy="1323439"/>
          </a:xfrm>
          <a:prstGeom prst="rect">
            <a:avLst/>
          </a:prstGeom>
          <a:noFill/>
        </p:spPr>
        <p:txBody>
          <a:bodyPr wrap="square" rtlCol="0">
            <a:spAutoFit/>
          </a:bodyPr>
          <a:lstStyle/>
          <a:p>
            <a:r>
              <a:rPr lang="fr-FR" sz="8000" b="1" dirty="0" smtClean="0">
                <a:solidFill>
                  <a:schemeClr val="bg1"/>
                </a:solidFill>
              </a:rPr>
              <a:t>Les Entérobactéries </a:t>
            </a:r>
            <a:endParaRPr lang="fr-FR" sz="8000"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14348" y="214290"/>
            <a:ext cx="3829048" cy="642942"/>
          </a:xfrm>
        </p:spPr>
        <p:txBody>
          <a:bodyPr>
            <a:normAutofit fontScale="90000"/>
          </a:bodyPr>
          <a:lstStyle/>
          <a:p>
            <a:pPr algn="l"/>
            <a:r>
              <a:rPr lang="fr-FR" b="1" dirty="0" smtClean="0">
                <a:solidFill>
                  <a:schemeClr val="tx2"/>
                </a:solidFill>
              </a:rPr>
              <a:t>1. Définition  </a:t>
            </a:r>
            <a:r>
              <a:rPr lang="fr-FR" sz="3100" b="1" dirty="0" smtClean="0">
                <a:solidFill>
                  <a:schemeClr val="tx2"/>
                </a:solidFill>
              </a:rPr>
              <a:t>1/2</a:t>
            </a:r>
            <a:endParaRPr lang="fr-FR" sz="3100" b="1" dirty="0">
              <a:solidFill>
                <a:schemeClr val="tx2"/>
              </a:solidFill>
            </a:endParaRPr>
          </a:p>
        </p:txBody>
      </p:sp>
      <p:sp>
        <p:nvSpPr>
          <p:cNvPr id="3" name="Espace réservé du contenu 2"/>
          <p:cNvSpPr>
            <a:spLocks noGrp="1"/>
          </p:cNvSpPr>
          <p:nvPr>
            <p:ph idx="1"/>
          </p:nvPr>
        </p:nvSpPr>
        <p:spPr>
          <a:xfrm>
            <a:off x="285720" y="1071547"/>
            <a:ext cx="6143668" cy="4000528"/>
          </a:xfrm>
        </p:spPr>
        <p:txBody>
          <a:bodyPr>
            <a:normAutofit fontScale="85000" lnSpcReduction="10000"/>
          </a:bodyPr>
          <a:lstStyle/>
          <a:p>
            <a:pPr algn="just">
              <a:buFont typeface="Wingdings" pitchFamily="2" charset="2"/>
              <a:buChar char="Ø"/>
            </a:pPr>
            <a:r>
              <a:rPr lang="fr-FR" dirty="0" smtClean="0"/>
              <a:t> Bacilles à Gram négatif,</a:t>
            </a:r>
          </a:p>
          <a:p>
            <a:pPr algn="just">
              <a:buFont typeface="Wingdings" pitchFamily="2" charset="2"/>
              <a:buChar char="Ø"/>
            </a:pPr>
            <a:r>
              <a:rPr lang="fr-FR" dirty="0" smtClean="0"/>
              <a:t> immobiles ou mobiles grâce à une ciliature </a:t>
            </a:r>
            <a:r>
              <a:rPr lang="fr-FR" dirty="0" err="1" smtClean="0"/>
              <a:t>péritriche</a:t>
            </a:r>
            <a:r>
              <a:rPr lang="fr-FR" dirty="0" smtClean="0"/>
              <a:t>.</a:t>
            </a:r>
          </a:p>
          <a:p>
            <a:pPr algn="just">
              <a:buFont typeface="Wingdings" pitchFamily="2" charset="2"/>
              <a:buChar char="Ø"/>
            </a:pPr>
            <a:r>
              <a:rPr lang="fr-FR" dirty="0" smtClean="0"/>
              <a:t> Ils sont </a:t>
            </a:r>
            <a:r>
              <a:rPr lang="fr-FR" dirty="0" err="1" smtClean="0"/>
              <a:t>aéro</a:t>
            </a:r>
            <a:r>
              <a:rPr lang="fr-FR" dirty="0" smtClean="0"/>
              <a:t>- anaérobies facultatifs,</a:t>
            </a:r>
          </a:p>
          <a:p>
            <a:pPr algn="just">
              <a:buFont typeface="Wingdings" pitchFamily="2" charset="2"/>
              <a:buChar char="Ø"/>
            </a:pPr>
            <a:r>
              <a:rPr lang="fr-FR" dirty="0" smtClean="0"/>
              <a:t> se développent sur milieu ordinaire. </a:t>
            </a:r>
          </a:p>
          <a:p>
            <a:pPr algn="just">
              <a:buFont typeface="Wingdings" pitchFamily="2" charset="2"/>
              <a:buChar char="Ø"/>
            </a:pPr>
            <a:r>
              <a:rPr lang="fr-FR" dirty="0" smtClean="0"/>
              <a:t>Ils sont dépourvus d’oxydase et ont la faculté de fermenter le glucose,</a:t>
            </a:r>
          </a:p>
          <a:p>
            <a:pPr algn="just">
              <a:buFont typeface="Wingdings" pitchFamily="2" charset="2"/>
              <a:buChar char="Ø"/>
            </a:pPr>
            <a:r>
              <a:rPr lang="fr-FR" dirty="0" smtClean="0"/>
              <a:t> mais aussi de réduire les nitrates en nitrites.  </a:t>
            </a:r>
          </a:p>
          <a:p>
            <a:endParaRPr lang="fr-FR" dirty="0" smtClean="0"/>
          </a:p>
        </p:txBody>
      </p:sp>
      <p:pic>
        <p:nvPicPr>
          <p:cNvPr id="28674" name="Picture 2" descr="Afficher l'image d'origine"/>
          <p:cNvPicPr>
            <a:picLocks noChangeAspect="1" noChangeArrowheads="1"/>
          </p:cNvPicPr>
          <p:nvPr/>
        </p:nvPicPr>
        <p:blipFill>
          <a:blip r:embed="rId2"/>
          <a:srcRect/>
          <a:stretch>
            <a:fillRect/>
          </a:stretch>
        </p:blipFill>
        <p:spPr bwMode="auto">
          <a:xfrm rot="10800000">
            <a:off x="6572264" y="142852"/>
            <a:ext cx="2571736" cy="2071678"/>
          </a:xfrm>
          <a:prstGeom prst="rect">
            <a:avLst/>
          </a:prstGeom>
          <a:noFill/>
        </p:spPr>
      </p:pic>
      <p:pic>
        <p:nvPicPr>
          <p:cNvPr id="28678" name="Picture 6" descr="Résultat de recherche d'images pour &quot;salmonella typhi&quot;"/>
          <p:cNvPicPr>
            <a:picLocks noChangeAspect="1" noChangeArrowheads="1"/>
          </p:cNvPicPr>
          <p:nvPr/>
        </p:nvPicPr>
        <p:blipFill>
          <a:blip r:embed="rId3"/>
          <a:srcRect/>
          <a:stretch>
            <a:fillRect/>
          </a:stretch>
        </p:blipFill>
        <p:spPr bwMode="auto">
          <a:xfrm>
            <a:off x="6572264" y="2285992"/>
            <a:ext cx="2571736" cy="2105028"/>
          </a:xfrm>
          <a:prstGeom prst="rect">
            <a:avLst/>
          </a:prstGeom>
          <a:noFill/>
        </p:spPr>
      </p:pic>
      <p:pic>
        <p:nvPicPr>
          <p:cNvPr id="28680" name="Picture 8" descr="Résultat de recherche d'images pour &quot;entérobactéries groupe&quot;"/>
          <p:cNvPicPr>
            <a:picLocks noChangeAspect="1" noChangeArrowheads="1"/>
          </p:cNvPicPr>
          <p:nvPr/>
        </p:nvPicPr>
        <p:blipFill>
          <a:blip r:embed="rId4"/>
          <a:srcRect/>
          <a:stretch>
            <a:fillRect/>
          </a:stretch>
        </p:blipFill>
        <p:spPr bwMode="auto">
          <a:xfrm>
            <a:off x="6572264" y="4500570"/>
            <a:ext cx="2571736" cy="2071702"/>
          </a:xfrm>
          <a:prstGeom prst="rect">
            <a:avLst/>
          </a:prstGeom>
          <a:noFill/>
        </p:spPr>
      </p:pic>
      <p:sp>
        <p:nvSpPr>
          <p:cNvPr id="8" name="Rectangle 7"/>
          <p:cNvSpPr/>
          <p:nvPr/>
        </p:nvSpPr>
        <p:spPr>
          <a:xfrm>
            <a:off x="214282" y="5000636"/>
            <a:ext cx="6215106" cy="1200329"/>
          </a:xfrm>
          <a:prstGeom prst="rect">
            <a:avLst/>
          </a:prstGeom>
        </p:spPr>
        <p:txBody>
          <a:bodyPr wrap="square">
            <a:spAutoFit/>
          </a:bodyPr>
          <a:lstStyle/>
          <a:p>
            <a:pPr algn="just"/>
            <a:r>
              <a:rPr lang="fr-FR" dirty="0" smtClean="0"/>
              <a:t>Les différences entre les nombreux genres et espèces viennent de critères plus précis, comme la fermentation des différents sucres, la production ou non de sulfure, la présence ou l’absence d’enzymes du métabolisme (désaminases, décarboxylases). </a:t>
            </a:r>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85720" y="214290"/>
            <a:ext cx="3829048" cy="642942"/>
          </a:xfrm>
        </p:spPr>
        <p:txBody>
          <a:bodyPr>
            <a:normAutofit fontScale="90000"/>
          </a:bodyPr>
          <a:lstStyle/>
          <a:p>
            <a:pPr algn="l"/>
            <a:r>
              <a:rPr lang="fr-FR" b="1" dirty="0" smtClean="0">
                <a:solidFill>
                  <a:schemeClr val="tx2"/>
                </a:solidFill>
              </a:rPr>
              <a:t>1. Définition  </a:t>
            </a:r>
            <a:r>
              <a:rPr lang="fr-FR" sz="3100" b="1" dirty="0" smtClean="0">
                <a:solidFill>
                  <a:schemeClr val="tx2"/>
                </a:solidFill>
              </a:rPr>
              <a:t>1/2</a:t>
            </a:r>
            <a:endParaRPr lang="fr-FR" sz="3100" b="1" dirty="0">
              <a:solidFill>
                <a:schemeClr val="tx2"/>
              </a:solidFill>
            </a:endParaRPr>
          </a:p>
        </p:txBody>
      </p:sp>
      <p:sp>
        <p:nvSpPr>
          <p:cNvPr id="5" name="ZoneTexte 4"/>
          <p:cNvSpPr txBox="1"/>
          <p:nvPr/>
        </p:nvSpPr>
        <p:spPr>
          <a:xfrm>
            <a:off x="2428860" y="1214422"/>
            <a:ext cx="4714908" cy="861774"/>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fr-FR" sz="3200" b="1" dirty="0" smtClean="0"/>
              <a:t>Les entérobactéries </a:t>
            </a:r>
          </a:p>
          <a:p>
            <a:pPr algn="ctr"/>
            <a:r>
              <a:rPr lang="fr-FR" dirty="0" smtClean="0"/>
              <a:t>Groupe hétérogène</a:t>
            </a:r>
            <a:endParaRPr lang="fr-FR" dirty="0"/>
          </a:p>
        </p:txBody>
      </p:sp>
      <p:sp>
        <p:nvSpPr>
          <p:cNvPr id="6" name="ZoneTexte 5"/>
          <p:cNvSpPr txBox="1"/>
          <p:nvPr/>
        </p:nvSpPr>
        <p:spPr>
          <a:xfrm>
            <a:off x="3786182" y="2928934"/>
            <a:ext cx="2071702"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sz="2800" b="1" dirty="0" smtClean="0"/>
              <a:t>Saprophytes</a:t>
            </a:r>
            <a:r>
              <a:rPr lang="fr-FR" b="1" dirty="0" smtClean="0"/>
              <a:t>  </a:t>
            </a:r>
            <a:endParaRPr lang="fr-FR" b="1" dirty="0"/>
          </a:p>
        </p:txBody>
      </p:sp>
      <p:sp>
        <p:nvSpPr>
          <p:cNvPr id="7" name="ZoneTexte 6"/>
          <p:cNvSpPr txBox="1"/>
          <p:nvPr/>
        </p:nvSpPr>
        <p:spPr>
          <a:xfrm>
            <a:off x="500034" y="2857496"/>
            <a:ext cx="1928826" cy="584775"/>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fr-FR" sz="3200" b="1" dirty="0" smtClean="0"/>
              <a:t>Parasites </a:t>
            </a:r>
            <a:endParaRPr lang="fr-FR" sz="3200" b="1" dirty="0"/>
          </a:p>
        </p:txBody>
      </p:sp>
      <p:sp>
        <p:nvSpPr>
          <p:cNvPr id="8" name="ZoneTexte 7"/>
          <p:cNvSpPr txBox="1"/>
          <p:nvPr/>
        </p:nvSpPr>
        <p:spPr>
          <a:xfrm>
            <a:off x="6500826" y="2928934"/>
            <a:ext cx="235745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fr-FR" sz="2800" b="1" dirty="0" smtClean="0"/>
              <a:t>Commensales</a:t>
            </a:r>
            <a:r>
              <a:rPr lang="fr-FR" b="1" dirty="0" smtClean="0"/>
              <a:t>  </a:t>
            </a:r>
            <a:endParaRPr lang="fr-FR" b="1" dirty="0"/>
          </a:p>
        </p:txBody>
      </p:sp>
      <p:sp>
        <p:nvSpPr>
          <p:cNvPr id="9" name="ZoneTexte 8"/>
          <p:cNvSpPr txBox="1"/>
          <p:nvPr/>
        </p:nvSpPr>
        <p:spPr>
          <a:xfrm>
            <a:off x="-285784" y="3714752"/>
            <a:ext cx="3286148" cy="1569660"/>
          </a:xfrm>
          <a:prstGeom prst="rect">
            <a:avLst/>
          </a:prstGeom>
          <a:noFill/>
        </p:spPr>
        <p:txBody>
          <a:bodyPr wrap="square" rtlCol="0">
            <a:spAutoFit/>
          </a:bodyPr>
          <a:lstStyle/>
          <a:p>
            <a:pPr algn="ctr"/>
            <a:r>
              <a:rPr lang="fr-FR" sz="2400" b="1" dirty="0" err="1" smtClean="0">
                <a:solidFill>
                  <a:srgbClr val="FF0000"/>
                </a:solidFill>
              </a:rPr>
              <a:t>Exp</a:t>
            </a:r>
            <a:endParaRPr lang="fr-FR" sz="2400" b="1" dirty="0" smtClean="0">
              <a:solidFill>
                <a:srgbClr val="FF0000"/>
              </a:solidFill>
            </a:endParaRPr>
          </a:p>
          <a:p>
            <a:pPr algn="ctr"/>
            <a:endParaRPr lang="fr-FR" sz="2400" b="1" dirty="0" smtClean="0"/>
          </a:p>
          <a:p>
            <a:r>
              <a:rPr lang="fr-FR" sz="2400" b="1" dirty="0" smtClean="0"/>
              <a:t>        - </a:t>
            </a:r>
            <a:r>
              <a:rPr lang="fr-FR" sz="2400" b="1" i="1" dirty="0" err="1" smtClean="0"/>
              <a:t>shigella</a:t>
            </a:r>
            <a:endParaRPr lang="fr-FR" sz="2400" b="1" i="1" dirty="0" smtClean="0"/>
          </a:p>
          <a:p>
            <a:r>
              <a:rPr lang="fr-FR" sz="2400" b="1" i="1" dirty="0" smtClean="0"/>
              <a:t>         -Yersinia </a:t>
            </a:r>
            <a:r>
              <a:rPr lang="fr-FR" sz="2400" b="1" i="1" dirty="0" err="1" smtClean="0"/>
              <a:t>pestis</a:t>
            </a:r>
            <a:endParaRPr lang="fr-FR" sz="2400" b="1" i="1" dirty="0"/>
          </a:p>
        </p:txBody>
      </p:sp>
      <p:sp>
        <p:nvSpPr>
          <p:cNvPr id="10" name="ZoneTexte 9"/>
          <p:cNvSpPr txBox="1"/>
          <p:nvPr/>
        </p:nvSpPr>
        <p:spPr>
          <a:xfrm>
            <a:off x="5857852" y="3714752"/>
            <a:ext cx="3286148" cy="1938992"/>
          </a:xfrm>
          <a:prstGeom prst="rect">
            <a:avLst/>
          </a:prstGeom>
          <a:noFill/>
        </p:spPr>
        <p:txBody>
          <a:bodyPr wrap="square" rtlCol="0">
            <a:spAutoFit/>
          </a:bodyPr>
          <a:lstStyle/>
          <a:p>
            <a:pPr algn="ctr"/>
            <a:r>
              <a:rPr lang="fr-FR" sz="2400" b="1" dirty="0" err="1" smtClean="0">
                <a:solidFill>
                  <a:srgbClr val="FF0000"/>
                </a:solidFill>
              </a:rPr>
              <a:t>Exp</a:t>
            </a:r>
            <a:endParaRPr lang="fr-FR" sz="2400" b="1" dirty="0" smtClean="0">
              <a:solidFill>
                <a:srgbClr val="FF0000"/>
              </a:solidFill>
            </a:endParaRPr>
          </a:p>
          <a:p>
            <a:pPr algn="ctr"/>
            <a:endParaRPr lang="fr-FR" sz="2400" b="1" dirty="0" smtClean="0"/>
          </a:p>
          <a:p>
            <a:r>
              <a:rPr lang="fr-FR" sz="2400" b="1" dirty="0" smtClean="0"/>
              <a:t>        - </a:t>
            </a:r>
            <a:r>
              <a:rPr lang="fr-FR" sz="2400" b="1" i="1" dirty="0" err="1" smtClean="0"/>
              <a:t>E.coli</a:t>
            </a:r>
            <a:endParaRPr lang="fr-FR" sz="2400" b="1" i="1" dirty="0" smtClean="0"/>
          </a:p>
          <a:p>
            <a:r>
              <a:rPr lang="fr-FR" sz="2400" b="1" i="1" dirty="0" smtClean="0"/>
              <a:t>         -</a:t>
            </a:r>
            <a:r>
              <a:rPr lang="fr-FR" sz="2400" b="1" i="1" dirty="0" err="1" smtClean="0"/>
              <a:t>Proteus</a:t>
            </a:r>
            <a:r>
              <a:rPr lang="fr-FR" sz="2400" b="1" i="1" dirty="0" smtClean="0"/>
              <a:t> mirabilis</a:t>
            </a:r>
          </a:p>
          <a:p>
            <a:r>
              <a:rPr lang="fr-FR" sz="2400" b="1" i="1" dirty="0" smtClean="0"/>
              <a:t>         -</a:t>
            </a:r>
            <a:r>
              <a:rPr lang="fr-FR" sz="2400" b="1" i="1" dirty="0" err="1" smtClean="0"/>
              <a:t>Klebsiela</a:t>
            </a:r>
            <a:r>
              <a:rPr lang="fr-FR" sz="2400" b="1" i="1" dirty="0" smtClean="0"/>
              <a:t> </a:t>
            </a:r>
            <a:r>
              <a:rPr lang="fr-FR" sz="2400" b="1" i="1" dirty="0" err="1" smtClean="0"/>
              <a:t>sp</a:t>
            </a:r>
            <a:r>
              <a:rPr lang="fr-FR" sz="2400" b="1" i="1" dirty="0" smtClean="0"/>
              <a:t>. </a:t>
            </a:r>
            <a:endParaRPr lang="fr-FR" sz="2400" b="1" i="1" dirty="0"/>
          </a:p>
        </p:txBody>
      </p:sp>
      <p:sp>
        <p:nvSpPr>
          <p:cNvPr id="11" name="ZoneTexte 10"/>
          <p:cNvSpPr txBox="1"/>
          <p:nvPr/>
        </p:nvSpPr>
        <p:spPr>
          <a:xfrm>
            <a:off x="2928926" y="3714752"/>
            <a:ext cx="3286148" cy="1569660"/>
          </a:xfrm>
          <a:prstGeom prst="rect">
            <a:avLst/>
          </a:prstGeom>
          <a:noFill/>
        </p:spPr>
        <p:txBody>
          <a:bodyPr wrap="square" rtlCol="0">
            <a:spAutoFit/>
          </a:bodyPr>
          <a:lstStyle/>
          <a:p>
            <a:pPr algn="ctr"/>
            <a:r>
              <a:rPr lang="fr-FR" sz="2400" b="1" dirty="0" err="1" smtClean="0">
                <a:solidFill>
                  <a:srgbClr val="FF0000"/>
                </a:solidFill>
              </a:rPr>
              <a:t>Exp</a:t>
            </a:r>
            <a:r>
              <a:rPr lang="fr-FR" sz="2400" b="1" dirty="0" smtClean="0"/>
              <a:t> </a:t>
            </a:r>
          </a:p>
          <a:p>
            <a:pPr algn="ctr"/>
            <a:endParaRPr lang="fr-FR" sz="2400" b="1" dirty="0" smtClean="0"/>
          </a:p>
          <a:p>
            <a:r>
              <a:rPr lang="fr-FR" sz="2400" b="1" dirty="0" smtClean="0"/>
              <a:t>        - </a:t>
            </a:r>
            <a:r>
              <a:rPr lang="fr-FR" sz="2400" b="1" i="1" dirty="0" err="1" smtClean="0"/>
              <a:t>Serratia</a:t>
            </a:r>
            <a:r>
              <a:rPr lang="fr-FR" sz="2400" b="1" i="1" dirty="0" smtClean="0"/>
              <a:t> </a:t>
            </a:r>
            <a:r>
              <a:rPr lang="fr-FR" sz="2400" b="1" i="1" dirty="0" err="1" smtClean="0"/>
              <a:t>sp</a:t>
            </a:r>
            <a:r>
              <a:rPr lang="fr-FR" sz="2400" b="1" i="1" dirty="0" smtClean="0"/>
              <a:t>.</a:t>
            </a:r>
          </a:p>
          <a:p>
            <a:r>
              <a:rPr lang="fr-FR" sz="2400" b="1" i="1" dirty="0" smtClean="0"/>
              <a:t>         -</a:t>
            </a:r>
            <a:r>
              <a:rPr lang="fr-FR" sz="2400" b="1" i="1" dirty="0" err="1" smtClean="0"/>
              <a:t>Entérobacter</a:t>
            </a:r>
            <a:r>
              <a:rPr lang="fr-FR" sz="2400" b="1" i="1" dirty="0" smtClean="0"/>
              <a:t> </a:t>
            </a:r>
            <a:r>
              <a:rPr lang="fr-FR" sz="2400" b="1" i="1" dirty="0" err="1" smtClean="0"/>
              <a:t>sp</a:t>
            </a:r>
            <a:r>
              <a:rPr lang="fr-FR" sz="2400" b="1" i="1" dirty="0" smtClean="0"/>
              <a:t>.</a:t>
            </a:r>
            <a:endParaRPr lang="fr-FR" sz="2400" b="1" i="1" dirty="0"/>
          </a:p>
        </p:txBody>
      </p:sp>
      <p:sp>
        <p:nvSpPr>
          <p:cNvPr id="12" name="Flèche vers le bas 11"/>
          <p:cNvSpPr/>
          <p:nvPr/>
        </p:nvSpPr>
        <p:spPr>
          <a:xfrm>
            <a:off x="4500562" y="2143116"/>
            <a:ext cx="357190" cy="642942"/>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13" name="Flèche vers le bas 12"/>
          <p:cNvSpPr/>
          <p:nvPr/>
        </p:nvSpPr>
        <p:spPr>
          <a:xfrm rot="2739286">
            <a:off x="2523124" y="2057568"/>
            <a:ext cx="291310" cy="785818"/>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14" name="Flèche vers le bas 13"/>
          <p:cNvSpPr/>
          <p:nvPr/>
        </p:nvSpPr>
        <p:spPr>
          <a:xfrm rot="18842749" flipH="1">
            <a:off x="6798254" y="2085014"/>
            <a:ext cx="370296" cy="785818"/>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85720" y="214290"/>
            <a:ext cx="4143404" cy="642942"/>
          </a:xfrm>
        </p:spPr>
        <p:txBody>
          <a:bodyPr>
            <a:normAutofit fontScale="90000"/>
          </a:bodyPr>
          <a:lstStyle/>
          <a:p>
            <a:pPr algn="l"/>
            <a:r>
              <a:rPr lang="fr-FR" b="1" dirty="0" smtClean="0">
                <a:solidFill>
                  <a:schemeClr val="tx2"/>
                </a:solidFill>
              </a:rPr>
              <a:t>2. Taxonomie </a:t>
            </a:r>
            <a:endParaRPr lang="fr-FR" b="1" dirty="0">
              <a:solidFill>
                <a:schemeClr val="tx2"/>
              </a:solidFill>
            </a:endParaRPr>
          </a:p>
        </p:txBody>
      </p:sp>
      <p:sp>
        <p:nvSpPr>
          <p:cNvPr id="7" name="Titre 1"/>
          <p:cNvSpPr txBox="1">
            <a:spLocks/>
          </p:cNvSpPr>
          <p:nvPr/>
        </p:nvSpPr>
        <p:spPr>
          <a:xfrm>
            <a:off x="1285852" y="785794"/>
            <a:ext cx="3357586" cy="642942"/>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1" i="0" u="none" strike="noStrike" kern="1200" cap="none" spc="0" normalizeH="0" baseline="0" noProof="0" dirty="0" smtClean="0">
                <a:ln>
                  <a:noFill/>
                </a:ln>
                <a:solidFill>
                  <a:schemeClr val="tx2"/>
                </a:solidFill>
                <a:effectLst/>
                <a:uLnTx/>
                <a:uFillTx/>
                <a:latin typeface="+mj-lt"/>
                <a:ea typeface="+mj-ea"/>
                <a:cs typeface="+mj-cs"/>
              </a:rPr>
              <a:t>2.1. historique  </a:t>
            </a:r>
          </a:p>
        </p:txBody>
      </p:sp>
      <p:graphicFrame>
        <p:nvGraphicFramePr>
          <p:cNvPr id="8" name="Diagramme 7"/>
          <p:cNvGraphicFramePr/>
          <p:nvPr/>
        </p:nvGraphicFramePr>
        <p:xfrm>
          <a:off x="428596" y="1865306"/>
          <a:ext cx="8358246" cy="4992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650" name="AutoShape 2" descr="Résultat de recherche d'images pour &quot;historique&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27652" name="AutoShape 4" descr="Résultat de recherche d'images pour &quot;historique&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27654" name="AutoShape 6" descr="Résultat de recherche d'images pour &quot;historique&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27656" name="Picture 8" descr="Afficher l'image d'origine"/>
          <p:cNvPicPr>
            <a:picLocks noChangeAspect="1" noChangeArrowheads="1"/>
          </p:cNvPicPr>
          <p:nvPr/>
        </p:nvPicPr>
        <p:blipFill>
          <a:blip r:embed="rId6"/>
          <a:srcRect/>
          <a:stretch>
            <a:fillRect/>
          </a:stretch>
        </p:blipFill>
        <p:spPr bwMode="auto">
          <a:xfrm>
            <a:off x="6500826" y="0"/>
            <a:ext cx="2643174" cy="185736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57290" y="2500306"/>
            <a:ext cx="2866185" cy="17554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itre 1"/>
          <p:cNvSpPr>
            <a:spLocks noGrp="1"/>
          </p:cNvSpPr>
          <p:nvPr>
            <p:ph type="title"/>
          </p:nvPr>
        </p:nvSpPr>
        <p:spPr>
          <a:xfrm>
            <a:off x="285720" y="214290"/>
            <a:ext cx="4143404" cy="571504"/>
          </a:xfrm>
        </p:spPr>
        <p:txBody>
          <a:bodyPr>
            <a:normAutofit fontScale="90000"/>
          </a:bodyPr>
          <a:lstStyle/>
          <a:p>
            <a:pPr algn="l"/>
            <a:r>
              <a:rPr lang="fr-FR" b="1" dirty="0" smtClean="0">
                <a:solidFill>
                  <a:schemeClr val="tx2"/>
                </a:solidFill>
              </a:rPr>
              <a:t>2. Taxonomie </a:t>
            </a:r>
            <a:endParaRPr lang="fr-FR" b="1" dirty="0">
              <a:solidFill>
                <a:schemeClr val="tx2"/>
              </a:solidFill>
            </a:endParaRPr>
          </a:p>
        </p:txBody>
      </p:sp>
      <p:sp>
        <p:nvSpPr>
          <p:cNvPr id="6" name="Titre 1"/>
          <p:cNvSpPr txBox="1">
            <a:spLocks/>
          </p:cNvSpPr>
          <p:nvPr/>
        </p:nvSpPr>
        <p:spPr>
          <a:xfrm>
            <a:off x="1285852" y="785794"/>
            <a:ext cx="3357586" cy="571504"/>
          </a:xfrm>
          <a:prstGeom prst="rect">
            <a:avLst/>
          </a:prstGeom>
        </p:spPr>
        <p:txBody>
          <a:bodyPr vert="horz" lIns="91440" tIns="45720" rIns="91440" bIns="45720" rtlCol="0" anchor="ctr">
            <a:normAutofit fontScale="975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1" i="0" u="none" strike="noStrike" kern="1200" cap="none" spc="0" normalizeH="0" baseline="0" noProof="0" dirty="0" smtClean="0">
                <a:ln>
                  <a:noFill/>
                </a:ln>
                <a:solidFill>
                  <a:schemeClr val="tx2"/>
                </a:solidFill>
                <a:effectLst/>
                <a:uLnTx/>
                <a:uFillTx/>
                <a:latin typeface="+mj-lt"/>
                <a:ea typeface="+mj-ea"/>
                <a:cs typeface="+mj-cs"/>
              </a:rPr>
              <a:t>2.2. </a:t>
            </a:r>
            <a:r>
              <a:rPr lang="fr-FR" sz="3600" b="1" dirty="0" smtClean="0">
                <a:solidFill>
                  <a:schemeClr val="tx2"/>
                </a:solidFill>
                <a:latin typeface="+mj-lt"/>
                <a:ea typeface="+mj-ea"/>
                <a:cs typeface="+mj-cs"/>
              </a:rPr>
              <a:t>habitat</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13314" name="Picture 2" descr="Afficher l'image d'origine"/>
          <p:cNvPicPr>
            <a:picLocks noChangeAspect="1" noChangeArrowheads="1"/>
          </p:cNvPicPr>
          <p:nvPr/>
        </p:nvPicPr>
        <p:blipFill>
          <a:blip r:embed="rId3"/>
          <a:srcRect/>
          <a:stretch>
            <a:fillRect/>
          </a:stretch>
        </p:blipFill>
        <p:spPr bwMode="auto">
          <a:xfrm>
            <a:off x="4857752" y="2571744"/>
            <a:ext cx="2786082" cy="17383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p:nvPr/>
        </p:nvSpPr>
        <p:spPr>
          <a:xfrm>
            <a:off x="2786050" y="1428736"/>
            <a:ext cx="3596434" cy="523220"/>
          </a:xfrm>
          <a:prstGeom prst="rect">
            <a:avLst/>
          </a:prstGeom>
        </p:spPr>
        <p:txBody>
          <a:bodyPr wrap="none">
            <a:spAutoFit/>
          </a:bodyPr>
          <a:lstStyle/>
          <a:p>
            <a:r>
              <a:rPr lang="fr-FR" dirty="0" smtClean="0"/>
              <a:t> </a:t>
            </a:r>
            <a:r>
              <a:rPr lang="fr-FR" sz="2800" b="1" dirty="0" smtClean="0"/>
              <a:t>Hôtes du tube digestif </a:t>
            </a:r>
            <a:endParaRPr lang="fr-FR" sz="2800" b="1" dirty="0"/>
          </a:p>
        </p:txBody>
      </p:sp>
      <p:sp>
        <p:nvSpPr>
          <p:cNvPr id="8" name="Flèche vers le bas 7"/>
          <p:cNvSpPr/>
          <p:nvPr/>
        </p:nvSpPr>
        <p:spPr>
          <a:xfrm rot="18773133">
            <a:off x="6439675" y="1703281"/>
            <a:ext cx="456495" cy="812098"/>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dirty="0"/>
          </a:p>
        </p:txBody>
      </p:sp>
      <p:sp>
        <p:nvSpPr>
          <p:cNvPr id="9" name="Flèche vers le bas 8"/>
          <p:cNvSpPr/>
          <p:nvPr/>
        </p:nvSpPr>
        <p:spPr>
          <a:xfrm rot="3147619">
            <a:off x="2233027" y="1665397"/>
            <a:ext cx="456495" cy="812098"/>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10" name="Flèche vers le bas 9"/>
          <p:cNvSpPr/>
          <p:nvPr/>
        </p:nvSpPr>
        <p:spPr>
          <a:xfrm>
            <a:off x="4143372" y="4714884"/>
            <a:ext cx="456495" cy="812098"/>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11" name="ZoneTexte 10"/>
          <p:cNvSpPr txBox="1"/>
          <p:nvPr/>
        </p:nvSpPr>
        <p:spPr>
          <a:xfrm>
            <a:off x="3214678" y="5786454"/>
            <a:ext cx="2357454" cy="461665"/>
          </a:xfrm>
          <a:prstGeom prst="rect">
            <a:avLst/>
          </a:prstGeom>
          <a:noFill/>
        </p:spPr>
        <p:txBody>
          <a:bodyPr wrap="square" rtlCol="0">
            <a:spAutoFit/>
          </a:bodyPr>
          <a:lstStyle/>
          <a:p>
            <a:pPr algn="ctr"/>
            <a:r>
              <a:rPr lang="fr-FR" sz="2400" b="1" dirty="0" smtClean="0"/>
              <a:t>Environnement</a:t>
            </a:r>
            <a:r>
              <a:rPr lang="fr-FR" dirty="0" smtClean="0"/>
              <a:t> </a:t>
            </a:r>
            <a:endParaRPr lang="fr-F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85720" y="428604"/>
            <a:ext cx="4143404" cy="560873"/>
          </a:xfrm>
        </p:spPr>
        <p:txBody>
          <a:bodyPr>
            <a:normAutofit fontScale="90000"/>
          </a:bodyPr>
          <a:lstStyle/>
          <a:p>
            <a:pPr algn="l"/>
            <a:r>
              <a:rPr lang="fr-FR" b="1" dirty="0" smtClean="0">
                <a:solidFill>
                  <a:schemeClr val="tx2"/>
                </a:solidFill>
              </a:rPr>
              <a:t>2. Taxonomie </a:t>
            </a:r>
            <a:endParaRPr lang="fr-FR" b="1" dirty="0">
              <a:solidFill>
                <a:schemeClr val="tx2"/>
              </a:solidFill>
            </a:endParaRPr>
          </a:p>
        </p:txBody>
      </p:sp>
      <p:sp>
        <p:nvSpPr>
          <p:cNvPr id="5" name="Titre 1"/>
          <p:cNvSpPr txBox="1">
            <a:spLocks/>
          </p:cNvSpPr>
          <p:nvPr/>
        </p:nvSpPr>
        <p:spPr>
          <a:xfrm>
            <a:off x="1714480" y="1285860"/>
            <a:ext cx="3357586" cy="571504"/>
          </a:xfrm>
          <a:prstGeom prst="rect">
            <a:avLst/>
          </a:prstGeom>
        </p:spPr>
        <p:txBody>
          <a:bodyPr vert="horz" lIns="91440" tIns="45720" rIns="91440" bIns="45720" rtlCol="0" anchor="ctr">
            <a:normAutofit fontScale="975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1" i="0" u="none" strike="noStrike" kern="1200" cap="none" spc="0" normalizeH="0" baseline="0" noProof="0" dirty="0" smtClean="0">
                <a:ln>
                  <a:noFill/>
                </a:ln>
                <a:solidFill>
                  <a:schemeClr val="tx2"/>
                </a:solidFill>
                <a:effectLst/>
                <a:uLnTx/>
                <a:uFillTx/>
                <a:latin typeface="+mj-lt"/>
                <a:ea typeface="+mj-ea"/>
                <a:cs typeface="+mj-cs"/>
              </a:rPr>
              <a:t>2.3.classification  </a:t>
            </a:r>
          </a:p>
        </p:txBody>
      </p:sp>
      <p:sp>
        <p:nvSpPr>
          <p:cNvPr id="6" name="Rectangle 5"/>
          <p:cNvSpPr/>
          <p:nvPr/>
        </p:nvSpPr>
        <p:spPr>
          <a:xfrm>
            <a:off x="1285852" y="2500306"/>
            <a:ext cx="7429520" cy="830997"/>
          </a:xfrm>
          <a:prstGeom prst="rect">
            <a:avLst/>
          </a:prstGeom>
        </p:spPr>
        <p:txBody>
          <a:bodyPr wrap="square">
            <a:spAutoFit/>
          </a:bodyPr>
          <a:lstStyle/>
          <a:p>
            <a:r>
              <a:rPr lang="fr-FR" sz="2400" b="1" dirty="0" smtClean="0"/>
              <a:t>Tableau I </a:t>
            </a:r>
            <a:r>
              <a:rPr lang="fr-FR" sz="2400" dirty="0" smtClean="0"/>
              <a:t>: Classification des espèces d’entérobactéries les plus fréquentes en clinique humaine </a:t>
            </a:r>
            <a:endParaRPr lang="fr-FR"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au 10"/>
          <p:cNvGraphicFramePr>
            <a:graphicFrameLocks noGrp="1"/>
          </p:cNvGraphicFramePr>
          <p:nvPr/>
        </p:nvGraphicFramePr>
        <p:xfrm>
          <a:off x="0" y="-4"/>
          <a:ext cx="9144000" cy="6759914"/>
        </p:xfrm>
        <a:graphic>
          <a:graphicData uri="http://schemas.openxmlformats.org/drawingml/2006/table">
            <a:tbl>
              <a:tblPr firstRow="1" bandRow="1">
                <a:tableStyleId>{5C22544A-7EE6-4342-B048-85BDC9FD1C3A}</a:tableStyleId>
              </a:tblPr>
              <a:tblGrid>
                <a:gridCol w="2286000"/>
                <a:gridCol w="2286000"/>
                <a:gridCol w="2286000"/>
                <a:gridCol w="2286000"/>
              </a:tblGrid>
              <a:tr h="332455">
                <a:tc>
                  <a:txBody>
                    <a:bodyPr/>
                    <a:lstStyle/>
                    <a:p>
                      <a:r>
                        <a:rPr lang="fr-FR" sz="1200" dirty="0" smtClean="0"/>
                        <a:t>Groupes</a:t>
                      </a:r>
                      <a:r>
                        <a:rPr lang="fr-FR" sz="1200" baseline="0" dirty="0" smtClean="0"/>
                        <a:t> </a:t>
                      </a:r>
                      <a:endParaRPr lang="fr-FR" sz="1200" dirty="0"/>
                    </a:p>
                  </a:txBody>
                  <a:tcPr/>
                </a:tc>
                <a:tc>
                  <a:txBody>
                    <a:bodyPr/>
                    <a:lstStyle/>
                    <a:p>
                      <a:r>
                        <a:rPr lang="fr-FR" sz="1200" dirty="0" err="1" smtClean="0"/>
                        <a:t>Fmilles</a:t>
                      </a:r>
                      <a:endParaRPr lang="fr-FR" sz="1200" dirty="0"/>
                    </a:p>
                  </a:txBody>
                  <a:tcPr/>
                </a:tc>
                <a:tc>
                  <a:txBody>
                    <a:bodyPr/>
                    <a:lstStyle/>
                    <a:p>
                      <a:r>
                        <a:rPr lang="fr-FR" sz="1200" dirty="0" smtClean="0"/>
                        <a:t>Genre </a:t>
                      </a:r>
                      <a:endParaRPr lang="fr-FR" sz="1200" dirty="0"/>
                    </a:p>
                  </a:txBody>
                  <a:tcPr/>
                </a:tc>
                <a:tc>
                  <a:txBody>
                    <a:bodyPr/>
                    <a:lstStyle/>
                    <a:p>
                      <a:r>
                        <a:rPr lang="fr-FR" sz="1200" dirty="0" smtClean="0"/>
                        <a:t>Espèces </a:t>
                      </a:r>
                      <a:endParaRPr lang="fr-FR" sz="1200" dirty="0"/>
                    </a:p>
                  </a:txBody>
                  <a:tcPr/>
                </a:tc>
              </a:tr>
              <a:tr h="332455">
                <a:tc rowSpan="2">
                  <a:txBody>
                    <a:bodyPr/>
                    <a:lstStyle/>
                    <a:p>
                      <a:r>
                        <a:rPr lang="fr-FR" sz="1200" dirty="0" smtClean="0"/>
                        <a:t>Groupe I</a:t>
                      </a:r>
                      <a:endParaRPr lang="fr-FR" sz="1200" dirty="0"/>
                    </a:p>
                  </a:txBody>
                  <a:tcPr/>
                </a:tc>
                <a:tc>
                  <a:txBody>
                    <a:bodyPr/>
                    <a:lstStyle/>
                    <a:p>
                      <a:r>
                        <a:rPr lang="fr-FR" sz="1200" dirty="0" err="1" smtClean="0"/>
                        <a:t>Edwardsielleae</a:t>
                      </a:r>
                      <a:r>
                        <a:rPr lang="fr-FR" sz="1200" baseline="0" dirty="0" smtClean="0"/>
                        <a:t> </a:t>
                      </a:r>
                      <a:endParaRPr lang="fr-FR" sz="1200" dirty="0"/>
                    </a:p>
                  </a:txBody>
                  <a:tcPr>
                    <a:lnB w="12700" cap="flat" cmpd="sng" algn="ctr">
                      <a:solidFill>
                        <a:schemeClr val="tx1"/>
                      </a:solidFill>
                      <a:prstDash val="solid"/>
                      <a:round/>
                      <a:headEnd type="none" w="med" len="med"/>
                      <a:tailEnd type="none" w="med" len="med"/>
                    </a:lnB>
                  </a:tcPr>
                </a:tc>
                <a:tc>
                  <a:txBody>
                    <a:bodyPr/>
                    <a:lstStyle/>
                    <a:p>
                      <a:r>
                        <a:rPr lang="fr-FR" sz="1200" dirty="0" err="1" smtClean="0"/>
                        <a:t>Edwardsiella</a:t>
                      </a:r>
                      <a:r>
                        <a:rPr lang="fr-FR" sz="1200" dirty="0" smtClean="0"/>
                        <a:t> </a:t>
                      </a:r>
                      <a:endParaRPr lang="fr-FR" sz="1200" dirty="0"/>
                    </a:p>
                  </a:txBody>
                  <a:tcPr>
                    <a:lnB w="12700" cap="flat" cmpd="sng" algn="ctr">
                      <a:solidFill>
                        <a:schemeClr val="tx1"/>
                      </a:solidFill>
                      <a:prstDash val="solid"/>
                      <a:round/>
                      <a:headEnd type="none" w="med" len="med"/>
                      <a:tailEnd type="none" w="med" len="med"/>
                    </a:lnB>
                  </a:tcPr>
                </a:tc>
                <a:tc>
                  <a:txBody>
                    <a:bodyPr/>
                    <a:lstStyle/>
                    <a:p>
                      <a:endParaRPr lang="fr-FR" sz="1200" dirty="0"/>
                    </a:p>
                  </a:txBody>
                  <a:tcPr>
                    <a:lnB w="12700" cap="flat" cmpd="sng" algn="ctr">
                      <a:solidFill>
                        <a:schemeClr val="tx1"/>
                      </a:solidFill>
                      <a:prstDash val="solid"/>
                      <a:round/>
                      <a:headEnd type="none" w="med" len="med"/>
                      <a:tailEnd type="none" w="med" len="med"/>
                    </a:lnB>
                  </a:tcPr>
                </a:tc>
              </a:tr>
              <a:tr h="775727">
                <a:tc vMerge="1">
                  <a:txBody>
                    <a:bodyPr/>
                    <a:lstStyle/>
                    <a:p>
                      <a:endParaRPr lang="fr-FR"/>
                    </a:p>
                  </a:txBody>
                  <a:tcPr/>
                </a:tc>
                <a:tc>
                  <a:txBody>
                    <a:bodyPr/>
                    <a:lstStyle/>
                    <a:p>
                      <a:r>
                        <a:rPr lang="fr-FR" sz="1200" dirty="0" err="1" smtClean="0"/>
                        <a:t>Salmonelleae</a:t>
                      </a:r>
                      <a:r>
                        <a:rPr lang="fr-FR" sz="1200" dirty="0" smtClean="0"/>
                        <a:t> </a:t>
                      </a:r>
                      <a:endParaRPr lang="fr-FR" sz="1200" dirty="0"/>
                    </a:p>
                  </a:txBody>
                  <a:tcPr>
                    <a:lnT w="12700" cap="flat" cmpd="sng" algn="ctr">
                      <a:solidFill>
                        <a:schemeClr val="tx1"/>
                      </a:solidFill>
                      <a:prstDash val="solid"/>
                      <a:round/>
                      <a:headEnd type="none" w="med" len="med"/>
                      <a:tailEnd type="none" w="med" len="med"/>
                    </a:lnT>
                  </a:tcPr>
                </a:tc>
                <a:tc>
                  <a:txBody>
                    <a:bodyPr/>
                    <a:lstStyle/>
                    <a:p>
                      <a:r>
                        <a:rPr lang="fr-FR" sz="1200" dirty="0" smtClean="0"/>
                        <a:t>salmonella</a:t>
                      </a:r>
                      <a:endParaRPr lang="fr-FR" sz="1200" dirty="0"/>
                    </a:p>
                  </a:txBody>
                  <a:tcPr>
                    <a:lnT w="12700" cap="flat" cmpd="sng" algn="ctr">
                      <a:solidFill>
                        <a:schemeClr val="tx1"/>
                      </a:solidFill>
                      <a:prstDash val="solid"/>
                      <a:round/>
                      <a:headEnd type="none" w="med" len="med"/>
                      <a:tailEnd type="none" w="med" len="med"/>
                    </a:lnT>
                  </a:tcPr>
                </a:tc>
                <a:tc>
                  <a:txBody>
                    <a:bodyPr/>
                    <a:lstStyle/>
                    <a:p>
                      <a:r>
                        <a:rPr lang="fr-FR" sz="1200" i="1" dirty="0" smtClean="0"/>
                        <a:t>S. </a:t>
                      </a:r>
                      <a:r>
                        <a:rPr lang="fr-FR" sz="1200" i="1" dirty="0" err="1" smtClean="0"/>
                        <a:t>Typhi</a:t>
                      </a:r>
                      <a:endParaRPr lang="fr-FR" sz="1200" i="1" dirty="0" smtClean="0"/>
                    </a:p>
                    <a:p>
                      <a:r>
                        <a:rPr lang="fr-FR" sz="1200" i="1" dirty="0" smtClean="0"/>
                        <a:t>S. </a:t>
                      </a:r>
                      <a:r>
                        <a:rPr lang="fr-FR" sz="1200" i="1" dirty="0" err="1" smtClean="0"/>
                        <a:t>Paratyphi</a:t>
                      </a:r>
                      <a:endParaRPr lang="fr-FR" sz="1200" i="1" dirty="0" smtClean="0"/>
                    </a:p>
                    <a:p>
                      <a:r>
                        <a:rPr lang="fr-FR" sz="1200" i="1" dirty="0" smtClean="0"/>
                        <a:t>S. </a:t>
                      </a:r>
                      <a:r>
                        <a:rPr lang="fr-FR" sz="1200" i="1" dirty="0" err="1" smtClean="0"/>
                        <a:t>enteritidis</a:t>
                      </a:r>
                      <a:endParaRPr lang="fr-FR" sz="1200" i="1" dirty="0"/>
                    </a:p>
                  </a:txBody>
                  <a:tcPr>
                    <a:lnT w="12700" cap="flat" cmpd="sng" algn="ctr">
                      <a:solidFill>
                        <a:schemeClr val="tx1"/>
                      </a:solidFill>
                      <a:prstDash val="solid"/>
                      <a:round/>
                      <a:headEnd type="none" w="med" len="med"/>
                      <a:tailEnd type="none" w="med" len="med"/>
                    </a:lnT>
                  </a:tcPr>
                </a:tc>
              </a:tr>
              <a:tr h="332455">
                <a:tc rowSpan="3">
                  <a:txBody>
                    <a:bodyPr/>
                    <a:lstStyle/>
                    <a:p>
                      <a:r>
                        <a:rPr lang="fr-FR" sz="1200" dirty="0" smtClean="0"/>
                        <a:t>Groupe II</a:t>
                      </a:r>
                      <a:endParaRPr lang="fr-FR" sz="1200" dirty="0"/>
                    </a:p>
                  </a:txBody>
                  <a:tcPr/>
                </a:tc>
                <a:tc rowSpan="2">
                  <a:txBody>
                    <a:bodyPr/>
                    <a:lstStyle/>
                    <a:p>
                      <a:r>
                        <a:rPr lang="fr-FR" sz="1200" dirty="0" err="1" smtClean="0"/>
                        <a:t>Escherichieae</a:t>
                      </a:r>
                      <a:endParaRPr lang="fr-FR" sz="1200" dirty="0"/>
                    </a:p>
                  </a:txBody>
                  <a:tcPr>
                    <a:lnB w="12700" cap="flat" cmpd="sng" algn="ctr">
                      <a:solidFill>
                        <a:schemeClr val="tx1"/>
                      </a:solidFill>
                      <a:prstDash val="solid"/>
                      <a:round/>
                      <a:headEnd type="none" w="med" len="med"/>
                      <a:tailEnd type="none" w="med" len="med"/>
                    </a:lnB>
                  </a:tcPr>
                </a:tc>
                <a:tc>
                  <a:txBody>
                    <a:bodyPr/>
                    <a:lstStyle/>
                    <a:p>
                      <a:r>
                        <a:rPr lang="fr-FR" sz="1200" dirty="0" smtClean="0"/>
                        <a:t>Escherichia </a:t>
                      </a:r>
                      <a:endParaRPr lang="fr-FR" sz="1200" dirty="0"/>
                    </a:p>
                  </a:txBody>
                  <a:tcPr>
                    <a:lnB w="12700" cap="flat" cmpd="sng" algn="ctr">
                      <a:solidFill>
                        <a:schemeClr val="tx1"/>
                      </a:solidFill>
                      <a:prstDash val="solid"/>
                      <a:round/>
                      <a:headEnd type="none" w="med" len="med"/>
                      <a:tailEnd type="none" w="med" len="med"/>
                    </a:lnB>
                  </a:tcPr>
                </a:tc>
                <a:tc>
                  <a:txBody>
                    <a:bodyPr/>
                    <a:lstStyle/>
                    <a:p>
                      <a:r>
                        <a:rPr lang="fr-FR" sz="1200" i="1" dirty="0" err="1" smtClean="0"/>
                        <a:t>E.coli</a:t>
                      </a:r>
                      <a:endParaRPr lang="fr-FR" sz="1200" i="1" dirty="0"/>
                    </a:p>
                  </a:txBody>
                  <a:tcPr>
                    <a:lnB w="12700" cap="flat" cmpd="sng" algn="ctr">
                      <a:solidFill>
                        <a:schemeClr val="tx1"/>
                      </a:solidFill>
                      <a:prstDash val="solid"/>
                      <a:round/>
                      <a:headEnd type="none" w="med" len="med"/>
                      <a:tailEnd type="none" w="med" len="med"/>
                    </a:lnB>
                  </a:tcPr>
                </a:tc>
              </a:tr>
              <a:tr h="997364">
                <a:tc vMerge="1">
                  <a:txBody>
                    <a:bodyPr/>
                    <a:lstStyle/>
                    <a:p>
                      <a:endParaRPr lang="fr-FR"/>
                    </a:p>
                  </a:txBody>
                  <a:tcPr/>
                </a:tc>
                <a:tc vMerge="1">
                  <a:txBody>
                    <a:bodyPr/>
                    <a:lstStyle/>
                    <a:p>
                      <a:endParaRPr lang="fr-FR"/>
                    </a:p>
                  </a:txBody>
                  <a:tcPr/>
                </a:tc>
                <a:tc>
                  <a:txBody>
                    <a:bodyPr/>
                    <a:lstStyle/>
                    <a:p>
                      <a:r>
                        <a:rPr lang="fr-FR" sz="1200" dirty="0" err="1" smtClean="0"/>
                        <a:t>Shigella</a:t>
                      </a:r>
                      <a:r>
                        <a:rPr lang="fr-FR" sz="1200" dirty="0" smtClean="0"/>
                        <a:t> </a:t>
                      </a:r>
                      <a:endParaRPr lang="fr-FR" sz="1200"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200" i="1" dirty="0" err="1" smtClean="0"/>
                        <a:t>S.Dysenteriae</a:t>
                      </a:r>
                      <a:endParaRPr lang="fr-FR" sz="1200" i="1" dirty="0" smtClean="0"/>
                    </a:p>
                    <a:p>
                      <a:r>
                        <a:rPr lang="fr-FR" sz="1200" i="1" dirty="0" err="1" smtClean="0"/>
                        <a:t>S.Flexneri</a:t>
                      </a:r>
                      <a:endParaRPr lang="fr-FR" sz="1200" i="1" dirty="0" smtClean="0"/>
                    </a:p>
                    <a:p>
                      <a:r>
                        <a:rPr lang="fr-FR" sz="1200" i="1" dirty="0" err="1" smtClean="0"/>
                        <a:t>S.Boydii</a:t>
                      </a:r>
                      <a:endParaRPr lang="fr-FR" sz="1200" i="1" dirty="0" smtClean="0"/>
                    </a:p>
                    <a:p>
                      <a:r>
                        <a:rPr lang="fr-FR" sz="1200" i="1" dirty="0" err="1" smtClean="0"/>
                        <a:t>s.sonnei</a:t>
                      </a:r>
                      <a:endParaRPr lang="fr-FR" sz="1200" i="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a:txBody>
                    <a:bodyPr/>
                    <a:lstStyle/>
                    <a:p>
                      <a:r>
                        <a:rPr lang="fr-FR" sz="1200" dirty="0" err="1" smtClean="0"/>
                        <a:t>Levineae</a:t>
                      </a:r>
                      <a:r>
                        <a:rPr lang="fr-FR" sz="1200" dirty="0" smtClean="0"/>
                        <a:t> </a:t>
                      </a:r>
                      <a:endParaRPr lang="fr-FR" sz="1200" dirty="0"/>
                    </a:p>
                  </a:txBody>
                  <a:tcPr>
                    <a:lnT w="12700" cap="flat" cmpd="sng" algn="ctr">
                      <a:solidFill>
                        <a:schemeClr val="tx1"/>
                      </a:solidFill>
                      <a:prstDash val="solid"/>
                      <a:round/>
                      <a:headEnd type="none" w="med" len="med"/>
                      <a:tailEnd type="none" w="med" len="med"/>
                    </a:lnT>
                  </a:tcPr>
                </a:tc>
                <a:tc>
                  <a:txBody>
                    <a:bodyPr/>
                    <a:lstStyle/>
                    <a:p>
                      <a:r>
                        <a:rPr lang="fr-FR" sz="1200" dirty="0" err="1" smtClean="0"/>
                        <a:t>levinea</a:t>
                      </a:r>
                      <a:endParaRPr lang="fr-FR" sz="1200" dirty="0"/>
                    </a:p>
                  </a:txBody>
                  <a:tcPr>
                    <a:lnT w="12700" cap="flat" cmpd="sng" algn="ctr">
                      <a:solidFill>
                        <a:schemeClr val="tx1"/>
                      </a:solidFill>
                      <a:prstDash val="solid"/>
                      <a:round/>
                      <a:headEnd type="none" w="med" len="med"/>
                      <a:tailEnd type="none" w="med" len="med"/>
                    </a:lnT>
                  </a:tcPr>
                </a:tc>
                <a:tc>
                  <a:txBody>
                    <a:bodyPr/>
                    <a:lstStyle/>
                    <a:p>
                      <a:endParaRPr lang="fr-FR" sz="1200" i="1" dirty="0"/>
                    </a:p>
                  </a:txBody>
                  <a:tcPr>
                    <a:lnT w="12700" cap="flat" cmpd="sng" algn="ctr">
                      <a:solidFill>
                        <a:schemeClr val="tx1"/>
                      </a:solidFill>
                      <a:prstDash val="solid"/>
                      <a:round/>
                      <a:headEnd type="none" w="med" len="med"/>
                      <a:tailEnd type="none" w="med" len="med"/>
                    </a:lnT>
                  </a:tcPr>
                </a:tc>
              </a:tr>
              <a:tr h="332455">
                <a:tc rowSpan="6">
                  <a:txBody>
                    <a:bodyPr/>
                    <a:lstStyle/>
                    <a:p>
                      <a:r>
                        <a:rPr lang="fr-FR" sz="1200" dirty="0" smtClean="0"/>
                        <a:t>Groupe III</a:t>
                      </a:r>
                      <a:endParaRPr lang="fr-FR" sz="1200" dirty="0"/>
                    </a:p>
                  </a:txBody>
                  <a:tcPr/>
                </a:tc>
                <a:tc rowSpan="6">
                  <a:txBody>
                    <a:bodyPr/>
                    <a:lstStyle/>
                    <a:p>
                      <a:r>
                        <a:rPr lang="fr-FR" sz="1200" dirty="0" err="1" smtClean="0"/>
                        <a:t>Klebsielleae</a:t>
                      </a:r>
                      <a:endParaRPr lang="fr-FR" sz="1200" dirty="0"/>
                    </a:p>
                  </a:txBody>
                  <a:tcPr/>
                </a:tc>
                <a:tc rowSpan="2">
                  <a:txBody>
                    <a:bodyPr/>
                    <a:lstStyle/>
                    <a:p>
                      <a:r>
                        <a:rPr lang="fr-FR" sz="1200" dirty="0" err="1" smtClean="0"/>
                        <a:t>klebsiella</a:t>
                      </a:r>
                      <a:endParaRPr lang="fr-FR" sz="1200" dirty="0"/>
                    </a:p>
                  </a:txBody>
                  <a:tcPr>
                    <a:lnB w="12700" cap="flat" cmpd="sng" algn="ctr">
                      <a:solidFill>
                        <a:schemeClr val="tx1"/>
                      </a:solidFill>
                      <a:prstDash val="solid"/>
                      <a:round/>
                      <a:headEnd type="none" w="med" len="med"/>
                      <a:tailEnd type="none" w="med" len="med"/>
                    </a:lnB>
                  </a:tcPr>
                </a:tc>
                <a:tc>
                  <a:txBody>
                    <a:bodyPr/>
                    <a:lstStyle/>
                    <a:p>
                      <a:r>
                        <a:rPr lang="fr-FR" sz="1200" i="1" dirty="0" err="1" smtClean="0"/>
                        <a:t>K.pneumoniae</a:t>
                      </a:r>
                      <a:endParaRPr lang="fr-FR" sz="1200" i="1" dirty="0"/>
                    </a:p>
                  </a:txBody>
                  <a:tcPr>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vMerge="1">
                  <a:txBody>
                    <a:bodyPr/>
                    <a:lstStyle/>
                    <a:p>
                      <a:endParaRPr lang="fr-FR"/>
                    </a:p>
                  </a:txBody>
                  <a:tcPr/>
                </a:tc>
                <a:tc>
                  <a:txBody>
                    <a:bodyPr/>
                    <a:lstStyle/>
                    <a:p>
                      <a:r>
                        <a:rPr lang="fr-FR" sz="1200" i="1" dirty="0" err="1" smtClean="0"/>
                        <a:t>K.oxymore</a:t>
                      </a:r>
                      <a:endParaRPr lang="fr-FR" sz="1200" i="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rowSpan="2">
                  <a:txBody>
                    <a:bodyPr/>
                    <a:lstStyle/>
                    <a:p>
                      <a:r>
                        <a:rPr lang="fr-FR" sz="1200" dirty="0" err="1" smtClean="0"/>
                        <a:t>Enterobacter</a:t>
                      </a:r>
                      <a:r>
                        <a:rPr lang="fr-FR" sz="1200" dirty="0" smtClean="0"/>
                        <a:t> </a:t>
                      </a:r>
                      <a:endParaRPr lang="fr-FR" sz="1200"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200" i="1" dirty="0" err="1" smtClean="0"/>
                        <a:t>E.aeroge</a:t>
                      </a:r>
                      <a:endParaRPr lang="fr-FR" sz="1200" i="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vMerge="1">
                  <a:txBody>
                    <a:bodyPr/>
                    <a:lstStyle/>
                    <a:p>
                      <a:endParaRPr lang="fr-FR"/>
                    </a:p>
                  </a:txBody>
                  <a:tcPr/>
                </a:tc>
                <a:tc>
                  <a:txBody>
                    <a:bodyPr/>
                    <a:lstStyle/>
                    <a:p>
                      <a:endParaRPr lang="fr-FR" sz="1200" i="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a:txBody>
                    <a:bodyPr/>
                    <a:lstStyle/>
                    <a:p>
                      <a:r>
                        <a:rPr lang="fr-FR" sz="1200" dirty="0" err="1" smtClean="0"/>
                        <a:t>Serratia</a:t>
                      </a:r>
                      <a:r>
                        <a:rPr lang="fr-FR" sz="1200" baseline="0" dirty="0" smtClean="0"/>
                        <a:t> </a:t>
                      </a:r>
                      <a:endParaRPr lang="fr-FR" sz="1200"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200" i="1" dirty="0" err="1" smtClean="0"/>
                        <a:t>Serratia</a:t>
                      </a:r>
                      <a:r>
                        <a:rPr lang="fr-FR" sz="1200" i="1" dirty="0" smtClean="0"/>
                        <a:t> </a:t>
                      </a:r>
                      <a:r>
                        <a:rPr lang="fr-FR" sz="1200" i="1" dirty="0" err="1" smtClean="0"/>
                        <a:t>marcescens</a:t>
                      </a:r>
                      <a:endParaRPr lang="fr-FR" sz="1200" i="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a:txBody>
                    <a:bodyPr/>
                    <a:lstStyle/>
                    <a:p>
                      <a:r>
                        <a:rPr lang="fr-FR" sz="1200" dirty="0" err="1" smtClean="0"/>
                        <a:t>Erwinia</a:t>
                      </a:r>
                      <a:r>
                        <a:rPr lang="fr-FR" sz="1200" dirty="0" smtClean="0"/>
                        <a:t> </a:t>
                      </a:r>
                      <a:endParaRPr lang="fr-FR" sz="1200" dirty="0"/>
                    </a:p>
                  </a:txBody>
                  <a:tcPr>
                    <a:lnT w="12700" cap="flat" cmpd="sng" algn="ctr">
                      <a:solidFill>
                        <a:schemeClr val="tx1"/>
                      </a:solidFill>
                      <a:prstDash val="solid"/>
                      <a:round/>
                      <a:headEnd type="none" w="med" len="med"/>
                      <a:tailEnd type="none" w="med" len="med"/>
                    </a:lnT>
                  </a:tcPr>
                </a:tc>
                <a:tc>
                  <a:txBody>
                    <a:bodyPr/>
                    <a:lstStyle/>
                    <a:p>
                      <a:endParaRPr lang="fr-FR" sz="1200" i="1" dirty="0"/>
                    </a:p>
                  </a:txBody>
                  <a:tcPr>
                    <a:lnT w="12700" cap="flat" cmpd="sng" algn="ctr">
                      <a:solidFill>
                        <a:schemeClr val="tx1"/>
                      </a:solidFill>
                      <a:prstDash val="solid"/>
                      <a:round/>
                      <a:headEnd type="none" w="med" len="med"/>
                      <a:tailEnd type="none" w="med" len="med"/>
                    </a:lnT>
                  </a:tcPr>
                </a:tc>
              </a:tr>
              <a:tr h="775727">
                <a:tc rowSpan="2">
                  <a:txBody>
                    <a:bodyPr/>
                    <a:lstStyle/>
                    <a:p>
                      <a:r>
                        <a:rPr lang="fr-FR" sz="1200" dirty="0" smtClean="0"/>
                        <a:t>Groupe IV</a:t>
                      </a:r>
                      <a:endParaRPr lang="fr-FR" sz="1200" dirty="0"/>
                    </a:p>
                  </a:txBody>
                  <a:tcPr/>
                </a:tc>
                <a:tc rowSpan="2">
                  <a:txBody>
                    <a:bodyPr/>
                    <a:lstStyle/>
                    <a:p>
                      <a:r>
                        <a:rPr lang="fr-FR" sz="1200" dirty="0" err="1" smtClean="0"/>
                        <a:t>Proteae</a:t>
                      </a:r>
                      <a:endParaRPr lang="fr-FR" sz="1200" dirty="0"/>
                    </a:p>
                  </a:txBody>
                  <a:tcPr/>
                </a:tc>
                <a:tc>
                  <a:txBody>
                    <a:bodyPr/>
                    <a:lstStyle/>
                    <a:p>
                      <a:r>
                        <a:rPr lang="fr-FR" sz="1200" dirty="0" err="1" smtClean="0"/>
                        <a:t>Proteus</a:t>
                      </a:r>
                      <a:r>
                        <a:rPr lang="fr-FR" sz="1200" baseline="0" dirty="0" smtClean="0"/>
                        <a:t> </a:t>
                      </a:r>
                      <a:endParaRPr lang="fr-FR" sz="1200" dirty="0"/>
                    </a:p>
                  </a:txBody>
                  <a:tcPr>
                    <a:lnB w="12700" cap="flat" cmpd="sng" algn="ctr">
                      <a:solidFill>
                        <a:schemeClr val="tx1"/>
                      </a:solidFill>
                      <a:prstDash val="solid"/>
                      <a:round/>
                      <a:headEnd type="none" w="med" len="med"/>
                      <a:tailEnd type="none" w="med" len="med"/>
                    </a:lnB>
                  </a:tcPr>
                </a:tc>
                <a:tc>
                  <a:txBody>
                    <a:bodyPr/>
                    <a:lstStyle/>
                    <a:p>
                      <a:r>
                        <a:rPr lang="pt-BR" sz="1200" i="1" dirty="0" smtClean="0"/>
                        <a:t>Proteus mirabilis </a:t>
                      </a:r>
                    </a:p>
                    <a:p>
                      <a:r>
                        <a:rPr lang="pt-BR" sz="1200" i="1" dirty="0" smtClean="0"/>
                        <a:t>Proteus vulgaris </a:t>
                      </a:r>
                    </a:p>
                    <a:p>
                      <a:r>
                        <a:rPr lang="pt-BR" sz="1200" i="1" dirty="0" smtClean="0"/>
                        <a:t>Proteus rettgerii </a:t>
                      </a:r>
                      <a:endParaRPr lang="fr-FR" sz="1200" i="1" dirty="0"/>
                    </a:p>
                  </a:txBody>
                  <a:tcPr>
                    <a:lnB w="12700" cap="flat" cmpd="sng" algn="ctr">
                      <a:solidFill>
                        <a:schemeClr val="tx1"/>
                      </a:solidFill>
                      <a:prstDash val="solid"/>
                      <a:round/>
                      <a:headEnd type="none" w="med" len="med"/>
                      <a:tailEnd type="none" w="med" len="med"/>
                    </a:lnB>
                  </a:tcPr>
                </a:tc>
              </a:tr>
              <a:tr h="332455">
                <a:tc vMerge="1">
                  <a:txBody>
                    <a:bodyPr/>
                    <a:lstStyle/>
                    <a:p>
                      <a:endParaRPr lang="fr-FR"/>
                    </a:p>
                  </a:txBody>
                  <a:tcPr/>
                </a:tc>
                <a:tc vMerge="1">
                  <a:txBody>
                    <a:bodyPr/>
                    <a:lstStyle/>
                    <a:p>
                      <a:endParaRPr lang="fr-FR"/>
                    </a:p>
                  </a:txBody>
                  <a:tcPr/>
                </a:tc>
                <a:tc>
                  <a:txBody>
                    <a:bodyPr/>
                    <a:lstStyle/>
                    <a:p>
                      <a:r>
                        <a:rPr lang="fr-FR" sz="1200" dirty="0" err="1" smtClean="0"/>
                        <a:t>Providencia</a:t>
                      </a:r>
                      <a:endParaRPr lang="fr-FR" sz="1200" dirty="0"/>
                    </a:p>
                  </a:txBody>
                  <a:tcPr>
                    <a:lnT w="12700" cap="flat" cmpd="sng" algn="ctr">
                      <a:solidFill>
                        <a:schemeClr val="tx1"/>
                      </a:solidFill>
                      <a:prstDash val="solid"/>
                      <a:round/>
                      <a:headEnd type="none" w="med" len="med"/>
                      <a:tailEnd type="none" w="med" len="med"/>
                    </a:lnT>
                  </a:tcPr>
                </a:tc>
                <a:tc>
                  <a:txBody>
                    <a:bodyPr/>
                    <a:lstStyle/>
                    <a:p>
                      <a:endParaRPr lang="fr-FR" sz="1200" i="1" dirty="0"/>
                    </a:p>
                  </a:txBody>
                  <a:tcPr>
                    <a:lnT w="12700" cap="flat" cmpd="sng" algn="ctr">
                      <a:solidFill>
                        <a:schemeClr val="tx1"/>
                      </a:solidFill>
                      <a:prstDash val="solid"/>
                      <a:round/>
                      <a:headEnd type="none" w="med" len="med"/>
                      <a:tailEnd type="none" w="med" len="med"/>
                    </a:lnT>
                  </a:tcPr>
                </a:tc>
              </a:tr>
              <a:tr h="554091">
                <a:tc>
                  <a:txBody>
                    <a:bodyPr/>
                    <a:lstStyle/>
                    <a:p>
                      <a:r>
                        <a:rPr lang="fr-FR" sz="1200" dirty="0" smtClean="0"/>
                        <a:t>Groupe V</a:t>
                      </a:r>
                      <a:endParaRPr lang="fr-FR" sz="1200" dirty="0"/>
                    </a:p>
                  </a:txBody>
                  <a:tcPr/>
                </a:tc>
                <a:tc>
                  <a:txBody>
                    <a:bodyPr/>
                    <a:lstStyle/>
                    <a:p>
                      <a:r>
                        <a:rPr lang="fr-FR" sz="1200" dirty="0" err="1" smtClean="0"/>
                        <a:t>Yersinieae</a:t>
                      </a:r>
                      <a:endParaRPr lang="fr-FR" sz="1200" dirty="0"/>
                    </a:p>
                  </a:txBody>
                  <a:tcPr/>
                </a:tc>
                <a:tc>
                  <a:txBody>
                    <a:bodyPr/>
                    <a:lstStyle/>
                    <a:p>
                      <a:r>
                        <a:rPr lang="fr-FR" sz="1200" dirty="0" smtClean="0"/>
                        <a:t>Yersinia</a:t>
                      </a:r>
                      <a:endParaRPr lang="fr-FR" sz="1200" dirty="0"/>
                    </a:p>
                  </a:txBody>
                  <a:tcPr/>
                </a:tc>
                <a:tc>
                  <a:txBody>
                    <a:bodyPr/>
                    <a:lstStyle/>
                    <a:p>
                      <a:r>
                        <a:rPr lang="fr-FR" sz="1200" i="1" dirty="0" smtClean="0"/>
                        <a:t>Yersinia </a:t>
                      </a:r>
                      <a:r>
                        <a:rPr lang="fr-FR" sz="1200" i="1" dirty="0" err="1" smtClean="0"/>
                        <a:t>enterolitica</a:t>
                      </a:r>
                      <a:endParaRPr lang="fr-FR" sz="1200" i="1" dirty="0" smtClean="0"/>
                    </a:p>
                    <a:p>
                      <a:r>
                        <a:rPr lang="fr-FR" sz="1200" i="1" dirty="0" smtClean="0"/>
                        <a:t>Y. </a:t>
                      </a:r>
                      <a:r>
                        <a:rPr lang="fr-FR" sz="1200" i="1" dirty="0" err="1" smtClean="0"/>
                        <a:t>pseudotuberculosis</a:t>
                      </a:r>
                      <a:endParaRPr lang="fr-FR" sz="1200" i="1"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a:spLocks noGrp="1"/>
          </p:cNvSpPr>
          <p:nvPr>
            <p:ph type="title"/>
          </p:nvPr>
        </p:nvSpPr>
        <p:spPr>
          <a:xfrm>
            <a:off x="285720" y="21429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4" name="Titre 1"/>
          <p:cNvSpPr txBox="1">
            <a:spLocks/>
          </p:cNvSpPr>
          <p:nvPr/>
        </p:nvSpPr>
        <p:spPr>
          <a:xfrm>
            <a:off x="1285852" y="785794"/>
            <a:ext cx="3357586"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culturaux</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sp>
        <p:nvSpPr>
          <p:cNvPr id="6" name="Rectangle 5"/>
          <p:cNvSpPr/>
          <p:nvPr/>
        </p:nvSpPr>
        <p:spPr>
          <a:xfrm>
            <a:off x="357158" y="1443841"/>
            <a:ext cx="8143932" cy="2677656"/>
          </a:xfrm>
          <a:prstGeom prst="rect">
            <a:avLst/>
          </a:prstGeom>
        </p:spPr>
        <p:txBody>
          <a:bodyPr wrap="square">
            <a:spAutoFit/>
          </a:bodyPr>
          <a:lstStyle/>
          <a:p>
            <a:pPr algn="just">
              <a:buFont typeface="Wingdings" pitchFamily="2" charset="2"/>
              <a:buChar char="Ø"/>
            </a:pPr>
            <a:r>
              <a:rPr lang="fr-FR" sz="2400" dirty="0" smtClean="0"/>
              <a:t>les colonies d’entérobactéries sont habituellement  </a:t>
            </a:r>
            <a:r>
              <a:rPr lang="fr-FR" sz="2400" b="1" dirty="0" smtClean="0">
                <a:solidFill>
                  <a:srgbClr val="FF0000"/>
                </a:solidFill>
              </a:rPr>
              <a:t>lisses, brillantes</a:t>
            </a:r>
            <a:r>
              <a:rPr lang="fr-FR" sz="2400" dirty="0" smtClean="0"/>
              <a:t>, de structure homogène (type « </a:t>
            </a:r>
            <a:r>
              <a:rPr lang="fr-FR" sz="2400" dirty="0" err="1" smtClean="0"/>
              <a:t>smooth</a:t>
            </a:r>
            <a:r>
              <a:rPr lang="fr-FR" sz="2400" dirty="0" smtClean="0"/>
              <a:t> » ou S). Cet aspect  peut évoluer après cultures successives vers des colonies à surface </a:t>
            </a:r>
            <a:r>
              <a:rPr lang="fr-FR" sz="2400" b="1" dirty="0" smtClean="0">
                <a:solidFill>
                  <a:schemeClr val="tx2"/>
                </a:solidFill>
              </a:rPr>
              <a:t>sèche et  rugueuse </a:t>
            </a:r>
            <a:r>
              <a:rPr lang="fr-FR" sz="2400" dirty="0" smtClean="0"/>
              <a:t>(type « rough » ou R).</a:t>
            </a:r>
          </a:p>
          <a:p>
            <a:pPr algn="just"/>
            <a:r>
              <a:rPr lang="fr-FR" sz="2400" dirty="0" smtClean="0"/>
              <a:t> </a:t>
            </a:r>
          </a:p>
          <a:p>
            <a:pPr algn="just">
              <a:buFont typeface="Wingdings" pitchFamily="2" charset="2"/>
              <a:buChar char="Ø"/>
            </a:pPr>
            <a:r>
              <a:rPr lang="fr-FR" sz="2400" dirty="0" smtClean="0"/>
              <a:t>Les colonies de bactéries </a:t>
            </a:r>
            <a:r>
              <a:rPr lang="fr-FR" sz="2400" b="1" dirty="0" smtClean="0"/>
              <a:t>capsulées</a:t>
            </a:r>
            <a:r>
              <a:rPr lang="fr-FR" sz="2400" dirty="0" smtClean="0"/>
              <a:t> telles que </a:t>
            </a:r>
            <a:r>
              <a:rPr lang="fr-FR" sz="2400" i="1" dirty="0" err="1" smtClean="0"/>
              <a:t>Klebsiella</a:t>
            </a:r>
            <a:r>
              <a:rPr lang="fr-FR" sz="2400" dirty="0" smtClean="0"/>
              <a:t> sont </a:t>
            </a:r>
            <a:r>
              <a:rPr lang="fr-FR" sz="2400" b="1" dirty="0" err="1" smtClean="0"/>
              <a:t>mucoïdes</a:t>
            </a:r>
            <a:r>
              <a:rPr lang="fr-FR" sz="2400" b="1" dirty="0" smtClean="0"/>
              <a:t>.</a:t>
            </a:r>
            <a:endParaRPr lang="fr-FR" sz="2400" dirty="0"/>
          </a:p>
        </p:txBody>
      </p:sp>
      <p:pic>
        <p:nvPicPr>
          <p:cNvPr id="11266" name="Picture 2" descr="Afficher l'image d'origine"/>
          <p:cNvPicPr>
            <a:picLocks noChangeAspect="1" noChangeArrowheads="1"/>
          </p:cNvPicPr>
          <p:nvPr/>
        </p:nvPicPr>
        <p:blipFill>
          <a:blip r:embed="rId2"/>
          <a:srcRect/>
          <a:stretch>
            <a:fillRect/>
          </a:stretch>
        </p:blipFill>
        <p:spPr bwMode="auto">
          <a:xfrm>
            <a:off x="4584699" y="4143380"/>
            <a:ext cx="4559301" cy="2714620"/>
          </a:xfrm>
          <a:prstGeom prst="rect">
            <a:avLst/>
          </a:prstGeom>
          <a:noFill/>
        </p:spPr>
      </p:pic>
      <p:pic>
        <p:nvPicPr>
          <p:cNvPr id="11268" name="Picture 4" descr="Afficher l'image d'origine"/>
          <p:cNvPicPr>
            <a:picLocks noChangeAspect="1" noChangeArrowheads="1"/>
          </p:cNvPicPr>
          <p:nvPr/>
        </p:nvPicPr>
        <p:blipFill>
          <a:blip r:embed="rId3"/>
          <a:srcRect/>
          <a:stretch>
            <a:fillRect/>
          </a:stretch>
        </p:blipFill>
        <p:spPr bwMode="auto">
          <a:xfrm>
            <a:off x="0" y="4143380"/>
            <a:ext cx="4500562" cy="271462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85720" y="21429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285852" y="78579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.2.caractères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sp>
        <p:nvSpPr>
          <p:cNvPr id="6" name="ZoneTexte 5"/>
          <p:cNvSpPr txBox="1"/>
          <p:nvPr/>
        </p:nvSpPr>
        <p:spPr>
          <a:xfrm>
            <a:off x="928662" y="1571612"/>
            <a:ext cx="4214842" cy="523220"/>
          </a:xfrm>
          <a:prstGeom prst="rect">
            <a:avLst/>
          </a:prstGeom>
          <a:noFill/>
        </p:spPr>
        <p:txBody>
          <a:bodyPr wrap="square" rtlCol="0">
            <a:spAutoFit/>
          </a:bodyPr>
          <a:lstStyle/>
          <a:p>
            <a:r>
              <a:rPr lang="fr-FR" sz="2800" b="1" dirty="0" smtClean="0">
                <a:solidFill>
                  <a:srgbClr val="FF0000"/>
                </a:solidFill>
              </a:rPr>
              <a:t>Recherche du catalase</a:t>
            </a:r>
            <a:endParaRPr lang="fr-FR" sz="2800" b="1" dirty="0">
              <a:solidFill>
                <a:srgbClr val="FF0000"/>
              </a:solidFill>
            </a:endParaRPr>
          </a:p>
        </p:txBody>
      </p:sp>
      <p:sp>
        <p:nvSpPr>
          <p:cNvPr id="40962" name="AutoShape 2" descr="Résultat de recherche d'images pour &quot;catalase test&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40964" name="AutoShape 4" descr="Résultat de recherche d'images pour &quot;catalase test&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40966" name="AutoShape 6" descr="Résultat de recherche d'images pour &quot;catalase test&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40968" name="AutoShape 8" descr="Résultat de recherche d'images pour &quot;catalase test&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40970" name="AutoShape 10" descr="Résultat de recherche d'images pour &quot;catalase test&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40972" name="Picture 12" descr="Résultat de recherche d'images pour &quot;catalase test&quot;"/>
          <p:cNvPicPr>
            <a:picLocks noChangeAspect="1" noChangeArrowheads="1"/>
          </p:cNvPicPr>
          <p:nvPr/>
        </p:nvPicPr>
        <p:blipFill>
          <a:blip r:embed="rId2"/>
          <a:srcRect/>
          <a:stretch>
            <a:fillRect/>
          </a:stretch>
        </p:blipFill>
        <p:spPr bwMode="auto">
          <a:xfrm>
            <a:off x="1142976" y="2643182"/>
            <a:ext cx="6715172" cy="35719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ésultat de recherche d'images pour &quot;oxidase test&quot;"/>
          <p:cNvPicPr>
            <a:picLocks noChangeAspect="1" noChangeArrowheads="1"/>
          </p:cNvPicPr>
          <p:nvPr/>
        </p:nvPicPr>
        <p:blipFill>
          <a:blip r:embed="rId2"/>
          <a:srcRect/>
          <a:stretch>
            <a:fillRect/>
          </a:stretch>
        </p:blipFill>
        <p:spPr bwMode="auto">
          <a:xfrm>
            <a:off x="1857356" y="2285992"/>
            <a:ext cx="5286412" cy="4000528"/>
          </a:xfrm>
          <a:prstGeom prst="rect">
            <a:avLst/>
          </a:prstGeom>
          <a:noFill/>
        </p:spPr>
      </p:pic>
      <p:sp>
        <p:nvSpPr>
          <p:cNvPr id="5" name="Titre 1"/>
          <p:cNvSpPr>
            <a:spLocks noGrp="1"/>
          </p:cNvSpPr>
          <p:nvPr>
            <p:ph type="title"/>
          </p:nvPr>
        </p:nvSpPr>
        <p:spPr>
          <a:xfrm>
            <a:off x="285720" y="21429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6" name="Titre 1"/>
          <p:cNvSpPr txBox="1">
            <a:spLocks/>
          </p:cNvSpPr>
          <p:nvPr/>
        </p:nvSpPr>
        <p:spPr>
          <a:xfrm>
            <a:off x="1285852" y="78579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.2.caractères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sp>
        <p:nvSpPr>
          <p:cNvPr id="7" name="ZoneTexte 6"/>
          <p:cNvSpPr txBox="1"/>
          <p:nvPr/>
        </p:nvSpPr>
        <p:spPr>
          <a:xfrm>
            <a:off x="857224" y="1571612"/>
            <a:ext cx="2786082" cy="523220"/>
          </a:xfrm>
          <a:prstGeom prst="rect">
            <a:avLst/>
          </a:prstGeom>
          <a:noFill/>
        </p:spPr>
        <p:txBody>
          <a:bodyPr wrap="square" rtlCol="0">
            <a:spAutoFit/>
          </a:bodyPr>
          <a:lstStyle/>
          <a:p>
            <a:r>
              <a:rPr lang="fr-FR" sz="2800" b="1" dirty="0" smtClean="0">
                <a:solidFill>
                  <a:srgbClr val="FF0000"/>
                </a:solidFill>
              </a:rPr>
              <a:t>Oxydase Test </a:t>
            </a:r>
            <a:endParaRPr lang="fr-FR" sz="2800" b="1"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fficher l'image d'origine"/>
          <p:cNvPicPr>
            <a:picLocks noChangeAspect="1" noChangeArrowheads="1"/>
          </p:cNvPicPr>
          <p:nvPr/>
        </p:nvPicPr>
        <p:blipFill>
          <a:blip r:embed="rId2"/>
          <a:srcRect/>
          <a:stretch>
            <a:fillRect/>
          </a:stretch>
        </p:blipFill>
        <p:spPr bwMode="auto">
          <a:xfrm>
            <a:off x="0" y="714356"/>
            <a:ext cx="9144000" cy="6143644"/>
          </a:xfrm>
          <a:prstGeom prst="rect">
            <a:avLst/>
          </a:prstGeom>
          <a:noFill/>
        </p:spPr>
      </p:pic>
      <p:sp>
        <p:nvSpPr>
          <p:cNvPr id="4" name="Titre 1"/>
          <p:cNvSpPr>
            <a:spLocks noGrp="1"/>
          </p:cNvSpPr>
          <p:nvPr>
            <p:ph type="title"/>
          </p:nvPr>
        </p:nvSpPr>
        <p:spPr>
          <a:xfrm>
            <a:off x="285720" y="21429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285852" y="78579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.2.caractères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7"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sp>
        <p:nvSpPr>
          <p:cNvPr id="8" name="ZoneTexte 7"/>
          <p:cNvSpPr txBox="1"/>
          <p:nvPr/>
        </p:nvSpPr>
        <p:spPr>
          <a:xfrm>
            <a:off x="1428728" y="1357298"/>
            <a:ext cx="5857916" cy="769441"/>
          </a:xfrm>
          <a:prstGeom prst="rect">
            <a:avLst/>
          </a:prstGeom>
          <a:noFill/>
        </p:spPr>
        <p:txBody>
          <a:bodyPr wrap="square" rtlCol="0">
            <a:spAutoFit/>
          </a:bodyPr>
          <a:lstStyle/>
          <a:p>
            <a:pPr algn="ctr"/>
            <a:r>
              <a:rPr lang="fr-FR" sz="4400" b="1" dirty="0" smtClean="0">
                <a:solidFill>
                  <a:srgbClr val="FF0000"/>
                </a:solidFill>
              </a:rPr>
              <a:t>Utilisation d’urée</a:t>
            </a:r>
            <a:endParaRPr lang="fr-FR" sz="4400" b="1" dirty="0">
              <a:solidFill>
                <a:srgbClr val="FF0000"/>
              </a:solidFill>
            </a:endParaRPr>
          </a:p>
        </p:txBody>
      </p:sp>
      <p:pic>
        <p:nvPicPr>
          <p:cNvPr id="9220" name="Picture 4"/>
          <p:cNvPicPr>
            <a:picLocks noChangeAspect="1" noChangeArrowheads="1"/>
          </p:cNvPicPr>
          <p:nvPr/>
        </p:nvPicPr>
        <p:blipFill>
          <a:blip r:embed="rId2"/>
          <a:srcRect/>
          <a:stretch>
            <a:fillRect/>
          </a:stretch>
        </p:blipFill>
        <p:spPr bwMode="auto">
          <a:xfrm>
            <a:off x="214282" y="1928802"/>
            <a:ext cx="8715436" cy="469901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8193" name="Picture 1"/>
          <p:cNvPicPr>
            <a:picLocks noChangeAspect="1" noChangeArrowheads="1"/>
          </p:cNvPicPr>
          <p:nvPr/>
        </p:nvPicPr>
        <p:blipFill>
          <a:blip r:embed="rId2"/>
          <a:srcRect/>
          <a:stretch>
            <a:fillRect/>
          </a:stretch>
        </p:blipFill>
        <p:spPr bwMode="auto">
          <a:xfrm>
            <a:off x="0" y="1785926"/>
            <a:ext cx="9144000" cy="5072074"/>
          </a:xfrm>
          <a:prstGeom prst="rect">
            <a:avLst/>
          </a:prstGeom>
          <a:noFill/>
          <a:ln w="9525">
            <a:noFill/>
            <a:miter lim="800000"/>
            <a:headEnd/>
            <a:tailEnd/>
          </a:ln>
          <a:effectLst/>
        </p:spPr>
      </p:pic>
      <p:sp>
        <p:nvSpPr>
          <p:cNvPr id="7" name="ZoneTexte 6"/>
          <p:cNvSpPr txBox="1"/>
          <p:nvPr/>
        </p:nvSpPr>
        <p:spPr>
          <a:xfrm>
            <a:off x="2285984" y="1142984"/>
            <a:ext cx="5000660" cy="707886"/>
          </a:xfrm>
          <a:prstGeom prst="rect">
            <a:avLst/>
          </a:prstGeom>
          <a:noFill/>
        </p:spPr>
        <p:txBody>
          <a:bodyPr wrap="square" rtlCol="0">
            <a:spAutoFit/>
          </a:bodyPr>
          <a:lstStyle/>
          <a:p>
            <a:r>
              <a:rPr lang="fr-FR" sz="4000" b="1" dirty="0" smtClean="0">
                <a:solidFill>
                  <a:srgbClr val="FF0000"/>
                </a:solidFill>
              </a:rPr>
              <a:t>Production d’indole</a:t>
            </a:r>
            <a:endParaRPr lang="fr-FR" sz="4000" b="1"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7170" name="Picture 2" descr="Afficher l'image d'origine"/>
          <p:cNvPicPr>
            <a:picLocks noChangeAspect="1" noChangeArrowheads="1"/>
          </p:cNvPicPr>
          <p:nvPr/>
        </p:nvPicPr>
        <p:blipFill>
          <a:blip r:embed="rId2"/>
          <a:srcRect/>
          <a:stretch>
            <a:fillRect/>
          </a:stretch>
        </p:blipFill>
        <p:spPr bwMode="auto">
          <a:xfrm>
            <a:off x="285720" y="1785926"/>
            <a:ext cx="8143932" cy="4786346"/>
          </a:xfrm>
          <a:prstGeom prst="rect">
            <a:avLst/>
          </a:prstGeom>
          <a:noFill/>
        </p:spPr>
      </p:pic>
      <p:sp>
        <p:nvSpPr>
          <p:cNvPr id="6" name="ZoneTexte 5"/>
          <p:cNvSpPr txBox="1"/>
          <p:nvPr/>
        </p:nvSpPr>
        <p:spPr>
          <a:xfrm>
            <a:off x="1214414" y="1142984"/>
            <a:ext cx="6429420" cy="646331"/>
          </a:xfrm>
          <a:prstGeom prst="rect">
            <a:avLst/>
          </a:prstGeom>
          <a:noFill/>
        </p:spPr>
        <p:txBody>
          <a:bodyPr wrap="square" rtlCol="0">
            <a:spAutoFit/>
          </a:bodyPr>
          <a:lstStyle/>
          <a:p>
            <a:pPr algn="ctr"/>
            <a:r>
              <a:rPr lang="fr-FR" sz="3600" b="1" dirty="0" smtClean="0">
                <a:solidFill>
                  <a:srgbClr val="FF0000"/>
                </a:solidFill>
              </a:rPr>
              <a:t>Recherche des décarboxylases</a:t>
            </a:r>
            <a:endParaRPr lang="fr-FR" sz="3600" b="1" dirty="0">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6146" name="Picture 2" descr="Afficher l'image d'origine"/>
          <p:cNvPicPr>
            <a:picLocks noChangeAspect="1" noChangeArrowheads="1"/>
          </p:cNvPicPr>
          <p:nvPr/>
        </p:nvPicPr>
        <p:blipFill>
          <a:blip r:embed="rId2"/>
          <a:srcRect/>
          <a:stretch>
            <a:fillRect/>
          </a:stretch>
        </p:blipFill>
        <p:spPr bwMode="auto">
          <a:xfrm>
            <a:off x="571472" y="1785926"/>
            <a:ext cx="8131201" cy="4781583"/>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5124" name="Picture 4" descr="Afficher l'image d'origine"/>
          <p:cNvPicPr>
            <a:picLocks noChangeAspect="1" noChangeArrowheads="1"/>
          </p:cNvPicPr>
          <p:nvPr/>
        </p:nvPicPr>
        <p:blipFill>
          <a:blip r:embed="rId2"/>
          <a:srcRect/>
          <a:stretch>
            <a:fillRect/>
          </a:stretch>
        </p:blipFill>
        <p:spPr bwMode="auto">
          <a:xfrm>
            <a:off x="357158" y="1643050"/>
            <a:ext cx="8131201" cy="5005376"/>
          </a:xfrm>
          <a:prstGeom prst="rect">
            <a:avLst/>
          </a:prstGeom>
          <a:noFill/>
        </p:spPr>
      </p:pic>
      <p:sp>
        <p:nvSpPr>
          <p:cNvPr id="6" name="ZoneTexte 5"/>
          <p:cNvSpPr txBox="1"/>
          <p:nvPr/>
        </p:nvSpPr>
        <p:spPr>
          <a:xfrm>
            <a:off x="1643042" y="1071546"/>
            <a:ext cx="5643602" cy="646331"/>
          </a:xfrm>
          <a:prstGeom prst="rect">
            <a:avLst/>
          </a:prstGeom>
          <a:noFill/>
        </p:spPr>
        <p:txBody>
          <a:bodyPr wrap="square" rtlCol="0">
            <a:spAutoFit/>
          </a:bodyPr>
          <a:lstStyle/>
          <a:p>
            <a:pPr algn="ctr"/>
            <a:r>
              <a:rPr lang="fr-FR" sz="3600" b="1" dirty="0" smtClean="0">
                <a:solidFill>
                  <a:srgbClr val="FF0000"/>
                </a:solidFill>
              </a:rPr>
              <a:t>Citrate de Simmons</a:t>
            </a:r>
            <a:endParaRPr lang="fr-FR" sz="3600" b="1" dirty="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57158" y="0"/>
            <a:ext cx="7786742" cy="571504"/>
          </a:xfrm>
        </p:spPr>
        <p:txBody>
          <a:bodyPr>
            <a:normAutofit fontScale="90000"/>
          </a:bodyPr>
          <a:lstStyle/>
          <a:p>
            <a:pPr algn="l"/>
            <a:r>
              <a:rPr lang="fr-FR" b="1" dirty="0" smtClean="0">
                <a:solidFill>
                  <a:schemeClr val="tx2"/>
                </a:solidFill>
              </a:rPr>
              <a:t>3. Caractères bactériologique</a:t>
            </a:r>
            <a:endParaRPr lang="fr-FR" b="1" dirty="0">
              <a:solidFill>
                <a:schemeClr val="tx2"/>
              </a:solidFill>
            </a:endParaRPr>
          </a:p>
        </p:txBody>
      </p:sp>
      <p:sp>
        <p:nvSpPr>
          <p:cNvPr id="5" name="Titre 1"/>
          <p:cNvSpPr txBox="1">
            <a:spLocks/>
          </p:cNvSpPr>
          <p:nvPr/>
        </p:nvSpPr>
        <p:spPr>
          <a:xfrm>
            <a:off x="1357290" y="571504"/>
            <a:ext cx="3857652" cy="571504"/>
          </a:xfrm>
          <a:prstGeom prst="rect">
            <a:avLst/>
          </a:prstGeom>
        </p:spPr>
        <p:txBody>
          <a:bodyPr vert="horz" lIns="91440" tIns="45720" rIns="91440" bIns="45720" rtlCol="0" anchor="ctr">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3</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.1.caractères</a:t>
            </a:r>
            <a:r>
              <a:rPr kumimoji="0" lang="fr-FR" sz="3600" b="1" i="0" u="none" strike="noStrike" kern="1200" cap="none" spc="0" normalizeH="0" noProof="0" dirty="0" smtClean="0">
                <a:ln>
                  <a:noFill/>
                </a:ln>
                <a:solidFill>
                  <a:schemeClr val="tx2"/>
                </a:solidFill>
                <a:effectLst/>
                <a:uLnTx/>
                <a:uFillTx/>
                <a:latin typeface="+mj-lt"/>
                <a:ea typeface="+mj-ea"/>
                <a:cs typeface="+mj-cs"/>
              </a:rPr>
              <a:t> biochimiques</a:t>
            </a:r>
            <a:r>
              <a:rPr kumimoji="0" lang="fr-FR" sz="3600" b="1" i="0" u="none" strike="noStrike" kern="1200" cap="none" spc="0" normalizeH="0" baseline="0" noProof="0" dirty="0" smtClean="0">
                <a:ln>
                  <a:noFill/>
                </a:ln>
                <a:solidFill>
                  <a:schemeClr val="tx2"/>
                </a:solidFill>
                <a:effectLst/>
                <a:uLnTx/>
                <a:uFillTx/>
                <a:latin typeface="+mj-lt"/>
                <a:ea typeface="+mj-ea"/>
                <a:cs typeface="+mj-cs"/>
              </a:rPr>
              <a:t>  </a:t>
            </a:r>
          </a:p>
        </p:txBody>
      </p:sp>
      <p:pic>
        <p:nvPicPr>
          <p:cNvPr id="4098" name="Picture 2" descr="Afficher l'image d'origine"/>
          <p:cNvPicPr>
            <a:picLocks noChangeAspect="1" noChangeArrowheads="1"/>
          </p:cNvPicPr>
          <p:nvPr/>
        </p:nvPicPr>
        <p:blipFill>
          <a:blip r:embed="rId2"/>
          <a:srcRect/>
          <a:stretch>
            <a:fillRect/>
          </a:stretch>
        </p:blipFill>
        <p:spPr bwMode="auto">
          <a:xfrm>
            <a:off x="2071670" y="2071678"/>
            <a:ext cx="5429288" cy="4429156"/>
          </a:xfrm>
          <a:prstGeom prst="rect">
            <a:avLst/>
          </a:prstGeom>
          <a:noFill/>
        </p:spPr>
      </p:pic>
      <p:sp>
        <p:nvSpPr>
          <p:cNvPr id="6" name="ZoneTexte 5"/>
          <p:cNvSpPr txBox="1"/>
          <p:nvPr/>
        </p:nvSpPr>
        <p:spPr>
          <a:xfrm>
            <a:off x="3286116" y="1142984"/>
            <a:ext cx="4643470" cy="646331"/>
          </a:xfrm>
          <a:prstGeom prst="rect">
            <a:avLst/>
          </a:prstGeom>
          <a:noFill/>
        </p:spPr>
        <p:txBody>
          <a:bodyPr wrap="square" rtlCol="0">
            <a:spAutoFit/>
          </a:bodyPr>
          <a:lstStyle/>
          <a:p>
            <a:r>
              <a:rPr lang="fr-FR" sz="3600" b="1" dirty="0" smtClean="0">
                <a:solidFill>
                  <a:srgbClr val="FF0000"/>
                </a:solidFill>
              </a:rPr>
              <a:t>Test d’ONPG</a:t>
            </a:r>
            <a:endParaRPr lang="fr-FR" sz="3600" b="1" dirty="0">
              <a:solidFill>
                <a:srgbClr val="FF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785786" y="2786058"/>
            <a:ext cx="7572428" cy="571504"/>
          </a:xfrm>
        </p:spPr>
        <p:txBody>
          <a:bodyPr>
            <a:normAutofit fontScale="90000"/>
          </a:bodyPr>
          <a:lstStyle/>
          <a:p>
            <a:r>
              <a:rPr lang="fr-FR" sz="6700" b="1" dirty="0" smtClean="0">
                <a:solidFill>
                  <a:schemeClr val="tx2"/>
                </a:solidFill>
              </a:rPr>
              <a:t>Les  Entérobactéries </a:t>
            </a:r>
            <a:endParaRPr lang="fr-FR" sz="6700" b="1" dirty="0">
              <a:solidFill>
                <a:schemeClr val="tx2"/>
              </a:solidFill>
            </a:endParaRPr>
          </a:p>
        </p:txBody>
      </p:sp>
      <p:sp>
        <p:nvSpPr>
          <p:cNvPr id="5" name="Titre 1"/>
          <p:cNvSpPr txBox="1">
            <a:spLocks/>
          </p:cNvSpPr>
          <p:nvPr/>
        </p:nvSpPr>
        <p:spPr>
          <a:xfrm>
            <a:off x="2786050" y="3429000"/>
            <a:ext cx="3857652" cy="571504"/>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4. Principaux genres</a:t>
            </a:r>
            <a:endParaRPr kumimoji="0" lang="fr-FR" sz="3600" b="1" i="0" u="none" strike="noStrike" kern="1200" cap="none" spc="0" normalizeH="0" baseline="0" noProof="0" dirty="0" smtClean="0">
              <a:ln>
                <a:noFill/>
              </a:ln>
              <a:solidFill>
                <a:schemeClr val="tx2"/>
              </a:solidFill>
              <a:effectLst/>
              <a:uLnTx/>
              <a:uFillTx/>
              <a:latin typeface="+mj-lt"/>
              <a:ea typeface="+mj-ea"/>
              <a:cs typeface="+mj-cs"/>
            </a:endParaRPr>
          </a:p>
        </p:txBody>
      </p:sp>
      <p:pic>
        <p:nvPicPr>
          <p:cNvPr id="6" name="Picture 2" descr="Afficher l'image d'origine"/>
          <p:cNvPicPr>
            <a:picLocks noChangeAspect="1" noChangeArrowheads="1"/>
          </p:cNvPicPr>
          <p:nvPr/>
        </p:nvPicPr>
        <p:blipFill>
          <a:blip r:embed="rId2"/>
          <a:srcRect/>
          <a:stretch>
            <a:fillRect/>
          </a:stretch>
        </p:blipFill>
        <p:spPr bwMode="auto">
          <a:xfrm>
            <a:off x="5643570" y="0"/>
            <a:ext cx="3500430" cy="2714644"/>
          </a:xfrm>
          <a:prstGeom prst="rect">
            <a:avLst/>
          </a:prstGeom>
          <a:ln>
            <a:noFill/>
          </a:ln>
          <a:effectLst>
            <a:softEdge rad="112500"/>
          </a:effectLst>
        </p:spPr>
      </p:pic>
      <p:pic>
        <p:nvPicPr>
          <p:cNvPr id="7" name="Picture 2" descr="Afficher l'image d'origine"/>
          <p:cNvPicPr>
            <a:picLocks noChangeAspect="1" noChangeArrowheads="1"/>
          </p:cNvPicPr>
          <p:nvPr/>
        </p:nvPicPr>
        <p:blipFill>
          <a:blip r:embed="rId3"/>
          <a:srcRect/>
          <a:stretch>
            <a:fillRect/>
          </a:stretch>
        </p:blipFill>
        <p:spPr bwMode="auto">
          <a:xfrm>
            <a:off x="0" y="4857760"/>
            <a:ext cx="3161384" cy="2000240"/>
          </a:xfrm>
          <a:prstGeom prst="rect">
            <a:avLst/>
          </a:prstGeom>
          <a:noFill/>
        </p:spPr>
      </p:pic>
      <p:pic>
        <p:nvPicPr>
          <p:cNvPr id="8" name="Picture 2" descr="Afficher l'image d'origine"/>
          <p:cNvPicPr>
            <a:picLocks noChangeAspect="1" noChangeArrowheads="1"/>
          </p:cNvPicPr>
          <p:nvPr/>
        </p:nvPicPr>
        <p:blipFill>
          <a:blip r:embed="rId4"/>
          <a:srcRect/>
          <a:stretch>
            <a:fillRect/>
          </a:stretch>
        </p:blipFill>
        <p:spPr bwMode="auto">
          <a:xfrm>
            <a:off x="2071670" y="4643446"/>
            <a:ext cx="4500562" cy="2214554"/>
          </a:xfrm>
          <a:prstGeom prst="rect">
            <a:avLst/>
          </a:prstGeom>
          <a:ln>
            <a:noFill/>
          </a:ln>
          <a:effectLst>
            <a:softEdge rad="112500"/>
          </a:effectLst>
        </p:spPr>
      </p:pic>
      <p:pic>
        <p:nvPicPr>
          <p:cNvPr id="9" name="Picture 4" descr="Afficher l'image d'origine"/>
          <p:cNvPicPr>
            <a:picLocks noChangeAspect="1" noChangeArrowheads="1"/>
          </p:cNvPicPr>
          <p:nvPr/>
        </p:nvPicPr>
        <p:blipFill>
          <a:blip r:embed="rId5"/>
          <a:srcRect/>
          <a:stretch>
            <a:fillRect/>
          </a:stretch>
        </p:blipFill>
        <p:spPr bwMode="auto">
          <a:xfrm>
            <a:off x="2714612" y="0"/>
            <a:ext cx="3086104" cy="2214578"/>
          </a:xfrm>
          <a:prstGeom prst="rect">
            <a:avLst/>
          </a:prstGeom>
          <a:noFill/>
        </p:spPr>
      </p:pic>
      <p:pic>
        <p:nvPicPr>
          <p:cNvPr id="10" name="Picture 2" descr="Afficher l'image d'origine"/>
          <p:cNvPicPr>
            <a:picLocks noChangeAspect="1" noChangeArrowheads="1"/>
          </p:cNvPicPr>
          <p:nvPr/>
        </p:nvPicPr>
        <p:blipFill>
          <a:blip r:embed="rId6"/>
          <a:srcRect/>
          <a:stretch>
            <a:fillRect/>
          </a:stretch>
        </p:blipFill>
        <p:spPr bwMode="auto">
          <a:xfrm>
            <a:off x="6357950" y="4786322"/>
            <a:ext cx="2786050" cy="20716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2" descr="Afficher l'image d'origine"/>
          <p:cNvPicPr>
            <a:picLocks noChangeAspect="1" noChangeArrowheads="1"/>
          </p:cNvPicPr>
          <p:nvPr/>
        </p:nvPicPr>
        <p:blipFill>
          <a:blip r:embed="rId7"/>
          <a:srcRect/>
          <a:stretch>
            <a:fillRect/>
          </a:stretch>
        </p:blipFill>
        <p:spPr bwMode="auto">
          <a:xfrm>
            <a:off x="0" y="0"/>
            <a:ext cx="2500298" cy="20002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42852"/>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3" name="Espace réservé du contenu 2"/>
          <p:cNvSpPr>
            <a:spLocks noGrp="1"/>
          </p:cNvSpPr>
          <p:nvPr>
            <p:ph idx="1"/>
          </p:nvPr>
        </p:nvSpPr>
        <p:spPr/>
        <p:txBody>
          <a:bodyPr/>
          <a:lstStyle/>
          <a:p>
            <a:pPr algn="just"/>
            <a:r>
              <a:rPr lang="fr-FR" dirty="0" smtClean="0"/>
              <a:t>Ce genre ne comporte qu’</a:t>
            </a:r>
            <a:r>
              <a:rPr lang="fr-FR" dirty="0" smtClean="0">
                <a:solidFill>
                  <a:srgbClr val="FF0000"/>
                </a:solidFill>
              </a:rPr>
              <a:t>une seule espèce </a:t>
            </a:r>
            <a:r>
              <a:rPr lang="fr-FR" b="1" i="1" dirty="0" smtClean="0"/>
              <a:t>Escherichia coli. </a:t>
            </a:r>
          </a:p>
          <a:p>
            <a:pPr algn="just">
              <a:buNone/>
            </a:pPr>
            <a:endParaRPr lang="fr-FR" b="1" i="1" dirty="0" smtClean="0"/>
          </a:p>
          <a:p>
            <a:pPr algn="just"/>
            <a:r>
              <a:rPr lang="fr-FR" dirty="0" smtClean="0"/>
              <a:t>Les souches </a:t>
            </a:r>
            <a:r>
              <a:rPr lang="fr-FR" dirty="0" smtClean="0">
                <a:solidFill>
                  <a:srgbClr val="FF0000"/>
                </a:solidFill>
              </a:rPr>
              <a:t>mobiles (mobilité réduite)</a:t>
            </a:r>
            <a:r>
              <a:rPr lang="fr-FR" dirty="0" smtClean="0"/>
              <a:t> et </a:t>
            </a:r>
            <a:r>
              <a:rPr lang="fr-FR" dirty="0" err="1" smtClean="0">
                <a:solidFill>
                  <a:srgbClr val="FF0000"/>
                </a:solidFill>
              </a:rPr>
              <a:t>agazogènes</a:t>
            </a:r>
            <a:r>
              <a:rPr lang="fr-FR" dirty="0" smtClean="0">
                <a:solidFill>
                  <a:srgbClr val="FF0000"/>
                </a:solidFill>
              </a:rPr>
              <a:t> </a:t>
            </a:r>
            <a:r>
              <a:rPr lang="fr-FR" dirty="0" smtClean="0"/>
              <a:t>anciennement décrites comme </a:t>
            </a:r>
            <a:r>
              <a:rPr lang="fr-FR" b="1" i="1" dirty="0" err="1" smtClean="0"/>
              <a:t>Alkalescens</a:t>
            </a:r>
            <a:r>
              <a:rPr lang="fr-FR" b="1" i="1" dirty="0" smtClean="0"/>
              <a:t> </a:t>
            </a:r>
            <a:r>
              <a:rPr lang="fr-FR" b="1" i="1" dirty="0" err="1" smtClean="0"/>
              <a:t>dispar</a:t>
            </a:r>
            <a:endParaRPr lang="fr-FR" b="1" i="1" dirty="0"/>
          </a:p>
        </p:txBody>
      </p:sp>
      <p:sp>
        <p:nvSpPr>
          <p:cNvPr id="4" name="Titre 1"/>
          <p:cNvSpPr txBox="1">
            <a:spLocks/>
          </p:cNvSpPr>
          <p:nvPr/>
        </p:nvSpPr>
        <p:spPr>
          <a:xfrm>
            <a:off x="1571604" y="857232"/>
            <a:ext cx="3857652" cy="571504"/>
          </a:xfrm>
          <a:prstGeom prst="rect">
            <a:avLst/>
          </a:prstGeom>
        </p:spPr>
        <p:txBody>
          <a:bodyPr vert="horz" lIns="91440" tIns="45720" rIns="91440" bIns="45720" rtlCol="0" anchor="ctr">
            <a:normAutofit fontScale="90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1. </a:t>
            </a:r>
            <a:r>
              <a:rPr lang="fr-FR" sz="3100" b="1" i="1" dirty="0" smtClean="0">
                <a:solidFill>
                  <a:schemeClr val="tx2"/>
                </a:solidFill>
                <a:latin typeface="+mj-lt"/>
                <a:ea typeface="+mj-ea"/>
                <a:cs typeface="+mj-cs"/>
              </a:rPr>
              <a:t>Escherichia</a:t>
            </a:r>
            <a:endParaRPr kumimoji="0" lang="fr-FR" sz="3100" b="1" i="1" u="none" strike="noStrike" kern="1200" cap="none" spc="0" normalizeH="0" baseline="0" noProof="0" dirty="0" smtClean="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srcRect/>
          <a:stretch>
            <a:fillRect/>
          </a:stretch>
        </p:blipFill>
        <p:spPr bwMode="auto">
          <a:xfrm>
            <a:off x="4143372" y="3500438"/>
            <a:ext cx="4286248" cy="3143248"/>
          </a:xfrm>
          <a:prstGeom prst="rect">
            <a:avLst/>
          </a:prstGeom>
          <a:ln>
            <a:noFill/>
          </a:ln>
          <a:effectLst>
            <a:softEdge rad="112500"/>
          </a:effectLst>
        </p:spPr>
      </p:pic>
      <p:sp>
        <p:nvSpPr>
          <p:cNvPr id="4" name="Titre 1"/>
          <p:cNvSpPr>
            <a:spLocks noGrp="1"/>
          </p:cNvSpPr>
          <p:nvPr>
            <p:ph type="title"/>
          </p:nvPr>
        </p:nvSpPr>
        <p:spPr>
          <a:xfrm>
            <a:off x="-285784" y="0"/>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5" name="Titre 1"/>
          <p:cNvSpPr txBox="1">
            <a:spLocks/>
          </p:cNvSpPr>
          <p:nvPr/>
        </p:nvSpPr>
        <p:spPr>
          <a:xfrm>
            <a:off x="1285852" y="642918"/>
            <a:ext cx="3857652" cy="571504"/>
          </a:xfrm>
          <a:prstGeom prst="rect">
            <a:avLst/>
          </a:prstGeom>
        </p:spPr>
        <p:txBody>
          <a:bodyPr vert="horz" lIns="91440" tIns="45720" rIns="91440" bIns="45720" rtlCol="0" anchor="ctr">
            <a:normAutofit fontScale="90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fr-FR" sz="3600" b="1" dirty="0" smtClean="0">
                <a:solidFill>
                  <a:schemeClr val="tx2"/>
                </a:solidFill>
                <a:latin typeface="+mj-lt"/>
                <a:ea typeface="+mj-ea"/>
                <a:cs typeface="+mj-cs"/>
              </a:rPr>
              <a:t>1. </a:t>
            </a:r>
            <a:r>
              <a:rPr lang="fr-FR" sz="3100" b="1" i="1" dirty="0" smtClean="0">
                <a:solidFill>
                  <a:schemeClr val="tx2"/>
                </a:solidFill>
                <a:latin typeface="+mj-lt"/>
                <a:ea typeface="+mj-ea"/>
                <a:cs typeface="+mj-cs"/>
              </a:rPr>
              <a:t>Escherichia: </a:t>
            </a:r>
            <a:r>
              <a:rPr lang="fr-FR" sz="3100" b="1" i="1" dirty="0" err="1" smtClean="0">
                <a:latin typeface="+mj-lt"/>
                <a:ea typeface="+mj-ea"/>
                <a:cs typeface="+mj-cs"/>
              </a:rPr>
              <a:t>E.coli</a:t>
            </a:r>
            <a:endParaRPr kumimoji="0" lang="fr-FR" sz="3100" b="1" i="1" u="none" strike="noStrike" kern="1200" cap="none" spc="0" normalizeH="0" baseline="0" noProof="0" dirty="0" smtClean="0">
              <a:ln>
                <a:noFill/>
              </a:ln>
              <a:effectLst/>
              <a:uLnTx/>
              <a:uFillTx/>
              <a:latin typeface="+mj-lt"/>
              <a:ea typeface="+mj-ea"/>
              <a:cs typeface="+mj-cs"/>
            </a:endParaRPr>
          </a:p>
        </p:txBody>
      </p:sp>
      <p:sp>
        <p:nvSpPr>
          <p:cNvPr id="6" name="Rectangle 5"/>
          <p:cNvSpPr/>
          <p:nvPr/>
        </p:nvSpPr>
        <p:spPr>
          <a:xfrm>
            <a:off x="285720" y="1166843"/>
            <a:ext cx="8286808" cy="5447645"/>
          </a:xfrm>
          <a:prstGeom prst="rect">
            <a:avLst/>
          </a:prstGeom>
        </p:spPr>
        <p:txBody>
          <a:bodyPr wrap="square">
            <a:spAutoFit/>
          </a:bodyPr>
          <a:lstStyle/>
          <a:p>
            <a:pPr>
              <a:buFont typeface="Wingdings" pitchFamily="2" charset="2"/>
              <a:buChar char="Ø"/>
            </a:pPr>
            <a:r>
              <a:rPr lang="fr-FR" sz="2000" dirty="0" smtClean="0"/>
              <a:t>Hôte normal de l’intestin et des animaux,</a:t>
            </a:r>
          </a:p>
          <a:p>
            <a:pPr>
              <a:buFont typeface="Wingdings" pitchFamily="2" charset="2"/>
              <a:buChar char="Ø"/>
            </a:pPr>
            <a:r>
              <a:rPr lang="fr-FR" sz="2000" dirty="0" smtClean="0"/>
              <a:t>l’espèce aérobie la plus représentée dans le tube digestif. </a:t>
            </a:r>
          </a:p>
          <a:p>
            <a:pPr>
              <a:buFont typeface="Wingdings" pitchFamily="2" charset="2"/>
              <a:buChar char="Ø"/>
            </a:pPr>
            <a:r>
              <a:rPr lang="fr-FR" sz="2000" dirty="0" smtClean="0"/>
              <a:t>La présence de colibacilles ou espèces voisines dans l’eau est un témoin de contamination fécale.</a:t>
            </a:r>
          </a:p>
          <a:p>
            <a:pPr>
              <a:buFont typeface="Wingdings" pitchFamily="2" charset="2"/>
              <a:buChar char="Ø"/>
            </a:pPr>
            <a:endParaRPr lang="fr-FR" sz="2000" dirty="0" smtClean="0"/>
          </a:p>
          <a:p>
            <a:pPr>
              <a:buFont typeface="Wingdings" pitchFamily="2" charset="2"/>
              <a:buChar char="Ø"/>
            </a:pPr>
            <a:endParaRPr lang="fr-FR" sz="2000" dirty="0" smtClean="0"/>
          </a:p>
          <a:p>
            <a:r>
              <a:rPr lang="fr-FR" sz="2000" b="1" i="1" dirty="0" smtClean="0"/>
              <a:t>Escherichia coli </a:t>
            </a:r>
            <a:r>
              <a:rPr lang="fr-FR" sz="2000" dirty="0" smtClean="0"/>
              <a:t>exprime les caractères généraux des entérobactéries. Elle est en outre :</a:t>
            </a:r>
          </a:p>
          <a:p>
            <a:r>
              <a:rPr lang="fr-FR" sz="2000" dirty="0" smtClean="0"/>
              <a:t>  </a:t>
            </a:r>
          </a:p>
          <a:p>
            <a:r>
              <a:rPr lang="fr-FR" sz="2000" dirty="0" smtClean="0"/>
              <a:t>- </a:t>
            </a:r>
            <a:r>
              <a:rPr lang="fr-FR" sz="2400" dirty="0" smtClean="0"/>
              <a:t>lactose + </a:t>
            </a:r>
          </a:p>
          <a:p>
            <a:r>
              <a:rPr lang="fr-FR" sz="2400" dirty="0" smtClean="0"/>
              <a:t>- indole +  </a:t>
            </a:r>
          </a:p>
          <a:p>
            <a:r>
              <a:rPr lang="fr-FR" sz="2400" dirty="0" smtClean="0"/>
              <a:t>- citrate - </a:t>
            </a:r>
          </a:p>
          <a:p>
            <a:r>
              <a:rPr lang="fr-FR" sz="2400" dirty="0" smtClean="0"/>
              <a:t>- </a:t>
            </a:r>
            <a:r>
              <a:rPr lang="fr-FR" sz="2400" dirty="0" err="1" smtClean="0"/>
              <a:t>acétoïne</a:t>
            </a:r>
            <a:r>
              <a:rPr lang="fr-FR" sz="2400" dirty="0" smtClean="0"/>
              <a:t> - </a:t>
            </a:r>
          </a:p>
          <a:p>
            <a:r>
              <a:rPr lang="fr-FR" sz="2400" dirty="0" smtClean="0"/>
              <a:t>- H2S -  </a:t>
            </a:r>
          </a:p>
          <a:p>
            <a:r>
              <a:rPr lang="fr-FR" sz="2400" dirty="0" smtClean="0"/>
              <a:t>- gaz + </a:t>
            </a:r>
          </a:p>
          <a:p>
            <a:r>
              <a:rPr lang="fr-FR" sz="2400" dirty="0" smtClean="0"/>
              <a:t>- </a:t>
            </a:r>
            <a:r>
              <a:rPr lang="fr-FR" sz="2400" dirty="0" err="1" smtClean="0"/>
              <a:t>uréase</a:t>
            </a:r>
            <a:r>
              <a:rPr lang="fr-FR" sz="2400" dirty="0" smtClean="0"/>
              <a:t> </a:t>
            </a:r>
            <a:r>
              <a:rPr lang="fr-FR" sz="2000" dirty="0" smtClean="0"/>
              <a:t>- </a:t>
            </a:r>
            <a:endParaRPr lang="fr-FR" sz="20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Afficher l'image d'origine"/>
          <p:cNvPicPr>
            <a:picLocks noChangeAspect="1" noChangeArrowheads="1"/>
          </p:cNvPicPr>
          <p:nvPr/>
        </p:nvPicPr>
        <p:blipFill>
          <a:blip r:embed="rId2"/>
          <a:srcRect/>
          <a:stretch>
            <a:fillRect/>
          </a:stretch>
        </p:blipFill>
        <p:spPr bwMode="auto">
          <a:xfrm>
            <a:off x="5143504" y="500042"/>
            <a:ext cx="3643306" cy="3632202"/>
          </a:xfrm>
          <a:prstGeom prst="rect">
            <a:avLst/>
          </a:prstGeom>
          <a:ln>
            <a:noFill/>
          </a:ln>
          <a:effectLst>
            <a:softEdge rad="112500"/>
          </a:effectLst>
        </p:spPr>
      </p:pic>
      <p:sp>
        <p:nvSpPr>
          <p:cNvPr id="5" name="Titre 1"/>
          <p:cNvSpPr>
            <a:spLocks noGrp="1"/>
          </p:cNvSpPr>
          <p:nvPr>
            <p:ph type="title"/>
          </p:nvPr>
        </p:nvSpPr>
        <p:spPr>
          <a:xfrm>
            <a:off x="-214346" y="500066"/>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6" name="Titre 1"/>
          <p:cNvSpPr txBox="1">
            <a:spLocks/>
          </p:cNvSpPr>
          <p:nvPr/>
        </p:nvSpPr>
        <p:spPr>
          <a:xfrm>
            <a:off x="1357290" y="1142984"/>
            <a:ext cx="6143668" cy="571504"/>
          </a:xfrm>
          <a:prstGeom prst="rect">
            <a:avLst/>
          </a:prstGeom>
        </p:spPr>
        <p:txBody>
          <a:bodyPr vert="horz" lIns="91440" tIns="45720" rIns="91440" bIns="45720" rtlCol="0" anchor="ctr">
            <a:normAutofit fontScale="90000" lnSpcReduction="10000"/>
          </a:bodyPr>
          <a:lstStyle/>
          <a:p>
            <a:pPr lvl="0">
              <a:spcBef>
                <a:spcPct val="0"/>
              </a:spcBef>
              <a:defRPr/>
            </a:pPr>
            <a:r>
              <a:rPr lang="fr-FR" sz="3600" b="1" dirty="0" smtClean="0">
                <a:solidFill>
                  <a:schemeClr val="tx2"/>
                </a:solidFill>
                <a:latin typeface="+mj-lt"/>
                <a:ea typeface="+mj-ea"/>
                <a:cs typeface="+mj-cs"/>
              </a:rPr>
              <a:t>2. </a:t>
            </a:r>
            <a:r>
              <a:rPr lang="fr-FR" sz="3100" b="1" i="1" dirty="0" err="1" smtClean="0">
                <a:solidFill>
                  <a:schemeClr val="tx2"/>
                </a:solidFill>
                <a:latin typeface="+mj-lt"/>
                <a:ea typeface="+mj-ea"/>
                <a:cs typeface="+mj-cs"/>
              </a:rPr>
              <a:t>Klebsiella</a:t>
            </a:r>
            <a:r>
              <a:rPr lang="fr-FR" sz="3100" b="1" i="1" dirty="0" smtClean="0">
                <a:solidFill>
                  <a:schemeClr val="tx2"/>
                </a:solidFill>
                <a:latin typeface="+mj-lt"/>
                <a:ea typeface="+mj-ea"/>
                <a:cs typeface="+mj-cs"/>
              </a:rPr>
              <a:t> </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sp>
        <p:nvSpPr>
          <p:cNvPr id="7" name="Rectangle 6"/>
          <p:cNvSpPr/>
          <p:nvPr/>
        </p:nvSpPr>
        <p:spPr>
          <a:xfrm>
            <a:off x="571472" y="1928802"/>
            <a:ext cx="4286280" cy="2308324"/>
          </a:xfrm>
          <a:prstGeom prst="rect">
            <a:avLst/>
          </a:prstGeom>
        </p:spPr>
        <p:txBody>
          <a:bodyPr wrap="square">
            <a:spAutoFit/>
          </a:bodyPr>
          <a:lstStyle/>
          <a:p>
            <a:pPr algn="just">
              <a:buFont typeface="Wingdings" pitchFamily="2" charset="2"/>
              <a:buChar char="Ø"/>
            </a:pPr>
            <a:r>
              <a:rPr lang="fr-FR" sz="2400" dirty="0" smtClean="0"/>
              <a:t>Au sein des entérobactéries, les bactéries du genre </a:t>
            </a:r>
            <a:r>
              <a:rPr lang="fr-FR" sz="2400" dirty="0" err="1" smtClean="0"/>
              <a:t>Klebsiella</a:t>
            </a:r>
            <a:r>
              <a:rPr lang="fr-FR" sz="2400" dirty="0" smtClean="0"/>
              <a:t> se  distinguent par leur </a:t>
            </a:r>
            <a:r>
              <a:rPr lang="fr-FR" sz="2400" b="1" dirty="0" smtClean="0">
                <a:solidFill>
                  <a:srgbClr val="FF0000"/>
                </a:solidFill>
              </a:rPr>
              <a:t>immobilité constante</a:t>
            </a:r>
            <a:r>
              <a:rPr lang="fr-FR" sz="2400" dirty="0" smtClean="0"/>
              <a:t>, </a:t>
            </a:r>
          </a:p>
          <a:p>
            <a:pPr>
              <a:buFont typeface="Wingdings" pitchFamily="2" charset="2"/>
              <a:buChar char="Ø"/>
            </a:pPr>
            <a:endParaRPr lang="fr-FR" sz="2400" dirty="0" smtClean="0"/>
          </a:p>
          <a:p>
            <a:endParaRPr lang="fr-FR" sz="2400" dirty="0" smtClean="0"/>
          </a:p>
        </p:txBody>
      </p:sp>
      <p:sp>
        <p:nvSpPr>
          <p:cNvPr id="8" name="Rectangle 7"/>
          <p:cNvSpPr/>
          <p:nvPr/>
        </p:nvSpPr>
        <p:spPr>
          <a:xfrm>
            <a:off x="714348" y="4429132"/>
            <a:ext cx="8072494" cy="1569660"/>
          </a:xfrm>
          <a:prstGeom prst="rect">
            <a:avLst/>
          </a:prstGeom>
        </p:spPr>
        <p:txBody>
          <a:bodyPr wrap="square">
            <a:spAutoFit/>
          </a:bodyPr>
          <a:lstStyle/>
          <a:p>
            <a:pPr algn="just">
              <a:buFont typeface="Wingdings" pitchFamily="2" charset="2"/>
              <a:buChar char="Ø"/>
            </a:pPr>
            <a:r>
              <a:rPr lang="fr-FR" sz="2400" dirty="0" smtClean="0"/>
              <a:t>leur groupement en </a:t>
            </a:r>
            <a:r>
              <a:rPr lang="fr-FR" sz="2400" b="1" dirty="0" err="1" smtClean="0">
                <a:solidFill>
                  <a:srgbClr val="FF0000"/>
                </a:solidFill>
              </a:rPr>
              <a:t>diplobacilles</a:t>
            </a:r>
            <a:r>
              <a:rPr lang="fr-FR" sz="2400" dirty="0" smtClean="0"/>
              <a:t>  généralement </a:t>
            </a:r>
            <a:r>
              <a:rPr lang="fr-FR" sz="2400" b="1" dirty="0" smtClean="0">
                <a:solidFill>
                  <a:srgbClr val="FF0000"/>
                </a:solidFill>
              </a:rPr>
              <a:t>encapsulés.</a:t>
            </a:r>
            <a:r>
              <a:rPr lang="fr-FR" sz="2400" dirty="0" smtClean="0"/>
              <a:t> </a:t>
            </a:r>
          </a:p>
          <a:p>
            <a:pPr algn="just"/>
            <a:r>
              <a:rPr lang="fr-FR" sz="2400" dirty="0" smtClean="0"/>
              <a:t>On distingue cependant plusieurs espèces mais </a:t>
            </a:r>
            <a:r>
              <a:rPr lang="fr-FR" sz="2400" b="1" i="1" dirty="0" err="1" smtClean="0"/>
              <a:t>Klebsiella</a:t>
            </a:r>
            <a:r>
              <a:rPr lang="fr-FR" sz="2400" b="1" i="1" dirty="0" smtClean="0"/>
              <a:t> </a:t>
            </a:r>
            <a:r>
              <a:rPr lang="fr-FR" sz="2400" b="1" i="1" dirty="0" err="1" smtClean="0"/>
              <a:t>pneumoniae</a:t>
            </a:r>
            <a:r>
              <a:rPr lang="fr-FR" sz="2400" dirty="0" smtClean="0"/>
              <a:t>  est la plus fréquemment retrouvée en clinique humaine. </a:t>
            </a:r>
            <a:endParaRPr lang="fr-FR"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Afficher l'image d'origine"/>
          <p:cNvPicPr>
            <a:picLocks noChangeAspect="1" noChangeArrowheads="1"/>
          </p:cNvPicPr>
          <p:nvPr/>
        </p:nvPicPr>
        <p:blipFill>
          <a:blip r:embed="rId2"/>
          <a:srcRect/>
          <a:stretch>
            <a:fillRect/>
          </a:stretch>
        </p:blipFill>
        <p:spPr bwMode="auto">
          <a:xfrm>
            <a:off x="4286248" y="4000504"/>
            <a:ext cx="4416425" cy="2714644"/>
          </a:xfrm>
          <a:prstGeom prst="rect">
            <a:avLst/>
          </a:prstGeom>
          <a:noFill/>
        </p:spPr>
      </p:pic>
      <p:sp>
        <p:nvSpPr>
          <p:cNvPr id="3" name="Espace réservé du contenu 2"/>
          <p:cNvSpPr>
            <a:spLocks noGrp="1"/>
          </p:cNvSpPr>
          <p:nvPr>
            <p:ph idx="1"/>
          </p:nvPr>
        </p:nvSpPr>
        <p:spPr>
          <a:xfrm>
            <a:off x="457200" y="1285860"/>
            <a:ext cx="8229600" cy="5572140"/>
          </a:xfrm>
        </p:spPr>
        <p:txBody>
          <a:bodyPr>
            <a:normAutofit fontScale="62500" lnSpcReduction="20000"/>
          </a:bodyPr>
          <a:lstStyle/>
          <a:p>
            <a:pPr>
              <a:buFont typeface="Wingdings" pitchFamily="2" charset="2"/>
              <a:buChar char="Ø"/>
            </a:pPr>
            <a:r>
              <a:rPr lang="fr-FR" dirty="0" smtClean="0"/>
              <a:t>Connue autrefois sous le nom de </a:t>
            </a:r>
            <a:r>
              <a:rPr lang="fr-FR" b="1" i="1" dirty="0" err="1" smtClean="0"/>
              <a:t>pneumobacille</a:t>
            </a:r>
            <a:r>
              <a:rPr lang="fr-FR" b="1" i="1" dirty="0" smtClean="0"/>
              <a:t> de </a:t>
            </a:r>
            <a:r>
              <a:rPr lang="fr-FR" b="1" i="1" dirty="0" err="1" smtClean="0"/>
              <a:t>Friedlander</a:t>
            </a:r>
            <a:r>
              <a:rPr lang="fr-FR" dirty="0" smtClean="0"/>
              <a:t>,  </a:t>
            </a:r>
          </a:p>
          <a:p>
            <a:pPr>
              <a:buFont typeface="Wingdings" pitchFamily="2" charset="2"/>
              <a:buChar char="Ø"/>
            </a:pPr>
            <a:r>
              <a:rPr lang="fr-FR" dirty="0" smtClean="0"/>
              <a:t>Bactérie commensale de l’intestin, des voies  respiratoires et des animaux.  </a:t>
            </a:r>
          </a:p>
          <a:p>
            <a:pPr>
              <a:buFont typeface="Wingdings" pitchFamily="2" charset="2"/>
              <a:buChar char="Ø"/>
            </a:pPr>
            <a:r>
              <a:rPr lang="fr-FR" dirty="0" smtClean="0"/>
              <a:t>Chez l’homme, elle est l’agent responsable </a:t>
            </a:r>
            <a:r>
              <a:rPr lang="fr-FR" dirty="0" smtClean="0">
                <a:solidFill>
                  <a:srgbClr val="FF0000"/>
                </a:solidFill>
              </a:rPr>
              <a:t>des pneumopathies aiguës</a:t>
            </a:r>
            <a:r>
              <a:rPr lang="fr-FR" dirty="0" smtClean="0"/>
              <a:t>,  </a:t>
            </a:r>
            <a:r>
              <a:rPr lang="fr-FR" dirty="0" smtClean="0">
                <a:solidFill>
                  <a:srgbClr val="FF0000"/>
                </a:solidFill>
              </a:rPr>
              <a:t>d’angines, d’otites, de cystites et d’affections rénales</a:t>
            </a:r>
            <a:r>
              <a:rPr lang="fr-FR" dirty="0" smtClean="0"/>
              <a:t>. </a:t>
            </a:r>
          </a:p>
          <a:p>
            <a:pPr>
              <a:buFont typeface="Wingdings" pitchFamily="2" charset="2"/>
              <a:buChar char="Ø"/>
            </a:pPr>
            <a:r>
              <a:rPr lang="fr-FR" dirty="0" smtClean="0"/>
              <a:t>immobiles capsulées, surtout au sortir de l’organisme, très polymorphes. </a:t>
            </a:r>
          </a:p>
          <a:p>
            <a:pPr>
              <a:buFont typeface="Wingdings" pitchFamily="2" charset="2"/>
              <a:buChar char="Ø"/>
            </a:pPr>
            <a:r>
              <a:rPr lang="fr-FR" dirty="0" smtClean="0">
                <a:solidFill>
                  <a:schemeClr val="tx2"/>
                </a:solidFill>
              </a:rPr>
              <a:t>Sur gélose </a:t>
            </a:r>
            <a:r>
              <a:rPr lang="fr-FR" dirty="0" smtClean="0"/>
              <a:t>: les colonies de type </a:t>
            </a:r>
            <a:r>
              <a:rPr lang="fr-FR" dirty="0" err="1" smtClean="0"/>
              <a:t>mucoïde</a:t>
            </a:r>
            <a:r>
              <a:rPr lang="fr-FR" dirty="0" smtClean="0"/>
              <a:t> ont un aspect caractéristique ;  elles sont volumineuses (4 mm de diamètre), bombées, brillantes, opaques,</a:t>
            </a:r>
          </a:p>
          <a:p>
            <a:pPr>
              <a:buFont typeface="Wingdings" pitchFamily="2" charset="2"/>
              <a:buChar char="Ø"/>
            </a:pPr>
            <a:r>
              <a:rPr lang="fr-FR" dirty="0" smtClean="0">
                <a:solidFill>
                  <a:schemeClr val="tx2"/>
                </a:solidFill>
              </a:rPr>
              <a:t>En bouillon</a:t>
            </a:r>
            <a:r>
              <a:rPr lang="fr-FR" dirty="0" smtClean="0"/>
              <a:t>, on note la formation d’un trouble dense. </a:t>
            </a:r>
          </a:p>
          <a:p>
            <a:pPr>
              <a:buNone/>
            </a:pPr>
            <a:endParaRPr lang="fr-FR" i="1" dirty="0" smtClean="0"/>
          </a:p>
          <a:p>
            <a:pPr>
              <a:buNone/>
            </a:pPr>
            <a:r>
              <a:rPr lang="fr-FR" i="1" dirty="0" err="1" smtClean="0"/>
              <a:t>Klebsiella</a:t>
            </a:r>
            <a:r>
              <a:rPr lang="fr-FR" i="1" dirty="0" smtClean="0"/>
              <a:t> </a:t>
            </a:r>
            <a:r>
              <a:rPr lang="fr-FR" i="1" dirty="0" err="1" smtClean="0"/>
              <a:t>pneumoniae</a:t>
            </a:r>
            <a:r>
              <a:rPr lang="fr-FR" i="1" dirty="0" smtClean="0"/>
              <a:t> </a:t>
            </a:r>
            <a:r>
              <a:rPr lang="fr-FR" dirty="0" smtClean="0"/>
              <a:t>est en général : </a:t>
            </a:r>
          </a:p>
          <a:p>
            <a:r>
              <a:rPr lang="fr-FR" dirty="0" smtClean="0"/>
              <a:t>- Gaz +++ </a:t>
            </a:r>
          </a:p>
          <a:p>
            <a:r>
              <a:rPr lang="fr-FR" dirty="0" smtClean="0"/>
              <a:t>- Lactose + </a:t>
            </a:r>
          </a:p>
          <a:p>
            <a:r>
              <a:rPr lang="fr-FR" dirty="0" smtClean="0"/>
              <a:t>- ONPG + </a:t>
            </a:r>
          </a:p>
          <a:p>
            <a:r>
              <a:rPr lang="fr-FR" dirty="0" smtClean="0"/>
              <a:t>- Urée + </a:t>
            </a:r>
          </a:p>
          <a:p>
            <a:r>
              <a:rPr lang="fr-FR" dirty="0" smtClean="0"/>
              <a:t>- Indole - </a:t>
            </a:r>
          </a:p>
          <a:p>
            <a:r>
              <a:rPr lang="fr-FR" dirty="0" smtClean="0"/>
              <a:t>- VP + </a:t>
            </a:r>
          </a:p>
          <a:p>
            <a:r>
              <a:rPr lang="fr-FR" dirty="0" smtClean="0"/>
              <a:t>- ODC -.</a:t>
            </a:r>
            <a:endParaRPr lang="fr-FR" dirty="0"/>
          </a:p>
        </p:txBody>
      </p:sp>
      <p:sp>
        <p:nvSpPr>
          <p:cNvPr id="4" name="Titre 1"/>
          <p:cNvSpPr>
            <a:spLocks noGrp="1"/>
          </p:cNvSpPr>
          <p:nvPr>
            <p:ph type="title"/>
          </p:nvPr>
        </p:nvSpPr>
        <p:spPr>
          <a:xfrm>
            <a:off x="-285784" y="0"/>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5" name="Titre 1"/>
          <p:cNvSpPr txBox="1">
            <a:spLocks/>
          </p:cNvSpPr>
          <p:nvPr/>
        </p:nvSpPr>
        <p:spPr>
          <a:xfrm>
            <a:off x="1285852" y="642918"/>
            <a:ext cx="6143668" cy="571504"/>
          </a:xfrm>
          <a:prstGeom prst="rect">
            <a:avLst/>
          </a:prstGeom>
        </p:spPr>
        <p:txBody>
          <a:bodyPr vert="horz" lIns="91440" tIns="45720" rIns="91440" bIns="45720" rtlCol="0" anchor="ctr">
            <a:normAutofit fontScale="90000" lnSpcReduction="10000"/>
          </a:bodyPr>
          <a:lstStyle/>
          <a:p>
            <a:pPr lvl="0">
              <a:spcBef>
                <a:spcPct val="0"/>
              </a:spcBef>
              <a:defRPr/>
            </a:pPr>
            <a:r>
              <a:rPr lang="fr-FR" sz="3600" b="1" dirty="0" smtClean="0">
                <a:solidFill>
                  <a:schemeClr val="tx2"/>
                </a:solidFill>
                <a:latin typeface="+mj-lt"/>
                <a:ea typeface="+mj-ea"/>
                <a:cs typeface="+mj-cs"/>
              </a:rPr>
              <a:t>2. </a:t>
            </a:r>
            <a:r>
              <a:rPr lang="fr-FR" sz="3100" b="1" i="1" dirty="0" err="1" smtClean="0">
                <a:solidFill>
                  <a:schemeClr val="tx2"/>
                </a:solidFill>
                <a:latin typeface="+mj-lt"/>
                <a:ea typeface="+mj-ea"/>
                <a:cs typeface="+mj-cs"/>
              </a:rPr>
              <a:t>Klebsiella</a:t>
            </a:r>
            <a:r>
              <a:rPr lang="fr-FR" sz="3100" b="1" i="1" dirty="0" smtClean="0">
                <a:solidFill>
                  <a:schemeClr val="tx2"/>
                </a:solidFill>
                <a:latin typeface="+mj-lt"/>
                <a:ea typeface="+mj-ea"/>
                <a:cs typeface="+mj-cs"/>
              </a:rPr>
              <a:t> : </a:t>
            </a:r>
            <a:r>
              <a:rPr lang="fr-FR" sz="3200" b="1" i="1" dirty="0" err="1" smtClean="0"/>
              <a:t>Klebsiella</a:t>
            </a:r>
            <a:r>
              <a:rPr lang="fr-FR" sz="3200" b="1" i="1" dirty="0" smtClean="0"/>
              <a:t> </a:t>
            </a:r>
            <a:r>
              <a:rPr lang="fr-FR" sz="3200" b="1" i="1" dirty="0" err="1" smtClean="0"/>
              <a:t>pneumoniae</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pic>
        <p:nvPicPr>
          <p:cNvPr id="32770" name="Picture 2" descr="Afficher l'image d'origine"/>
          <p:cNvPicPr>
            <a:picLocks noChangeAspect="1" noChangeArrowheads="1"/>
          </p:cNvPicPr>
          <p:nvPr/>
        </p:nvPicPr>
        <p:blipFill>
          <a:blip r:embed="rId3"/>
          <a:srcRect/>
          <a:stretch>
            <a:fillRect/>
          </a:stretch>
        </p:blipFill>
        <p:spPr bwMode="auto">
          <a:xfrm>
            <a:off x="3786182" y="4286256"/>
            <a:ext cx="2286016" cy="257174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fficher l'image d'origine"/>
          <p:cNvPicPr>
            <a:picLocks noChangeAspect="1" noChangeArrowheads="1"/>
          </p:cNvPicPr>
          <p:nvPr/>
        </p:nvPicPr>
        <p:blipFill>
          <a:blip r:embed="rId2"/>
          <a:srcRect/>
          <a:stretch>
            <a:fillRect/>
          </a:stretch>
        </p:blipFill>
        <p:spPr bwMode="auto">
          <a:xfrm>
            <a:off x="4643438" y="0"/>
            <a:ext cx="4500562" cy="2214554"/>
          </a:xfrm>
          <a:prstGeom prst="rect">
            <a:avLst/>
          </a:prstGeom>
          <a:ln>
            <a:noFill/>
          </a:ln>
          <a:effectLst>
            <a:softEdge rad="112500"/>
          </a:effectLst>
        </p:spPr>
      </p:pic>
      <p:sp>
        <p:nvSpPr>
          <p:cNvPr id="3" name="Espace réservé du contenu 2"/>
          <p:cNvSpPr>
            <a:spLocks noGrp="1"/>
          </p:cNvSpPr>
          <p:nvPr>
            <p:ph idx="1"/>
          </p:nvPr>
        </p:nvSpPr>
        <p:spPr>
          <a:xfrm>
            <a:off x="357158" y="1643050"/>
            <a:ext cx="8229600" cy="4911741"/>
          </a:xfrm>
        </p:spPr>
        <p:txBody>
          <a:bodyPr>
            <a:normAutofit fontScale="92500" lnSpcReduction="10000"/>
          </a:bodyPr>
          <a:lstStyle/>
          <a:p>
            <a:pPr algn="just">
              <a:buFont typeface="Wingdings" pitchFamily="2" charset="2"/>
              <a:buChar char="Ø"/>
            </a:pPr>
            <a:r>
              <a:rPr lang="fr-FR" dirty="0" smtClean="0"/>
              <a:t>Présents dans l’eau et dans </a:t>
            </a:r>
            <a:r>
              <a:rPr lang="fr-FR" b="1" dirty="0" smtClean="0">
                <a:solidFill>
                  <a:srgbClr val="FF0000"/>
                </a:solidFill>
              </a:rPr>
              <a:t>diverses denrées alimentaires,</a:t>
            </a:r>
          </a:p>
          <a:p>
            <a:pPr algn="just">
              <a:buFont typeface="Wingdings" pitchFamily="2" charset="2"/>
              <a:buChar char="Ø"/>
            </a:pPr>
            <a:r>
              <a:rPr lang="fr-FR" dirty="0" smtClean="0"/>
              <a:t> les Salmonelles sont pathogènes, soit exclusivement pour l’homme </a:t>
            </a:r>
            <a:r>
              <a:rPr lang="fr-FR" b="1" i="1" dirty="0" smtClean="0"/>
              <a:t>(Salmonella </a:t>
            </a:r>
            <a:r>
              <a:rPr lang="fr-FR" b="1" i="1" dirty="0" err="1" smtClean="0"/>
              <a:t>typhi</a:t>
            </a:r>
            <a:r>
              <a:rPr lang="fr-FR" dirty="0" smtClean="0"/>
              <a:t>), soit exclusivement pour l’animal </a:t>
            </a:r>
            <a:r>
              <a:rPr lang="fr-FR" b="1" i="1" dirty="0" smtClean="0"/>
              <a:t>(Salmonella </a:t>
            </a:r>
            <a:r>
              <a:rPr lang="fr-FR" b="1" i="1" dirty="0" err="1" smtClean="0"/>
              <a:t>abortus</a:t>
            </a:r>
            <a:r>
              <a:rPr lang="fr-FR" b="1" i="1" dirty="0" smtClean="0"/>
              <a:t> </a:t>
            </a:r>
            <a:r>
              <a:rPr lang="fr-FR" b="1" i="1" dirty="0" err="1" smtClean="0"/>
              <a:t>ovis</a:t>
            </a:r>
            <a:r>
              <a:rPr lang="fr-FR" dirty="0" smtClean="0"/>
              <a:t>). </a:t>
            </a:r>
          </a:p>
          <a:p>
            <a:pPr algn="just">
              <a:buFont typeface="Wingdings" pitchFamily="2" charset="2"/>
              <a:buChar char="Ø"/>
            </a:pPr>
            <a:r>
              <a:rPr lang="fr-FR" dirty="0" smtClean="0">
                <a:solidFill>
                  <a:schemeClr val="tx2"/>
                </a:solidFill>
              </a:rPr>
              <a:t>Chez l’homme</a:t>
            </a:r>
            <a:r>
              <a:rPr lang="fr-FR" dirty="0" smtClean="0"/>
              <a:t>, elles sont responsables de la fièvre typhoïde et de gastro-entérites. </a:t>
            </a:r>
          </a:p>
          <a:p>
            <a:pPr algn="just">
              <a:buFont typeface="Wingdings" pitchFamily="2" charset="2"/>
              <a:buChar char="Ø"/>
            </a:pPr>
            <a:r>
              <a:rPr lang="fr-FR" dirty="0" smtClean="0">
                <a:solidFill>
                  <a:schemeClr val="tx2"/>
                </a:solidFill>
              </a:rPr>
              <a:t>Chez l’animal, </a:t>
            </a:r>
            <a:r>
              <a:rPr lang="fr-FR" dirty="0" smtClean="0"/>
              <a:t>les tableaux cliniques sont variés : avortements chez différentes espèces, septicémies du jeune ou entérites.</a:t>
            </a:r>
            <a:endParaRPr lang="fr-FR" dirty="0"/>
          </a:p>
        </p:txBody>
      </p:sp>
      <p:sp>
        <p:nvSpPr>
          <p:cNvPr id="4" name="Titre 1"/>
          <p:cNvSpPr>
            <a:spLocks noGrp="1"/>
          </p:cNvSpPr>
          <p:nvPr>
            <p:ph type="title"/>
          </p:nvPr>
        </p:nvSpPr>
        <p:spPr>
          <a:xfrm>
            <a:off x="-285784" y="0"/>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5" name="Titre 1"/>
          <p:cNvSpPr txBox="1">
            <a:spLocks/>
          </p:cNvSpPr>
          <p:nvPr/>
        </p:nvSpPr>
        <p:spPr>
          <a:xfrm>
            <a:off x="1285852" y="642918"/>
            <a:ext cx="6143668" cy="571504"/>
          </a:xfrm>
          <a:prstGeom prst="rect">
            <a:avLst/>
          </a:prstGeom>
        </p:spPr>
        <p:txBody>
          <a:bodyPr vert="horz" lIns="91440" tIns="45720" rIns="91440" bIns="45720" rtlCol="0" anchor="ctr">
            <a:normAutofit fontScale="97500" lnSpcReduction="10000"/>
          </a:bodyPr>
          <a:lstStyle/>
          <a:p>
            <a:pPr lvl="0">
              <a:spcBef>
                <a:spcPct val="0"/>
              </a:spcBef>
              <a:defRPr/>
            </a:pPr>
            <a:r>
              <a:rPr lang="fr-FR" sz="3600" b="1" i="1" dirty="0" smtClean="0">
                <a:solidFill>
                  <a:schemeClr val="tx2"/>
                </a:solidFill>
                <a:latin typeface="+mj-lt"/>
                <a:ea typeface="+mj-ea"/>
                <a:cs typeface="+mj-cs"/>
              </a:rPr>
              <a:t>3. Salmonella</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0000" lnSpcReduction="20000"/>
          </a:bodyPr>
          <a:lstStyle/>
          <a:p>
            <a:pPr>
              <a:buFont typeface="Wingdings" pitchFamily="2" charset="2"/>
              <a:buChar char="Ø"/>
            </a:pPr>
            <a:r>
              <a:rPr lang="fr-FR" dirty="0" smtClean="0"/>
              <a:t>Certaines souches  habituellement mobiles peuvent à l’isolement se présenter sous forme  immobile. </a:t>
            </a:r>
          </a:p>
          <a:p>
            <a:pPr>
              <a:buFont typeface="Wingdings" pitchFamily="2" charset="2"/>
              <a:buChar char="Ø"/>
            </a:pPr>
            <a:r>
              <a:rPr lang="fr-FR" dirty="0" smtClean="0"/>
              <a:t>Les colonies mesurent en général 1,5 à 3 mm après 24 heures  d’incubation à 37°C et apparaissent lors de l’isolement sous forme S. </a:t>
            </a:r>
          </a:p>
          <a:p>
            <a:pPr>
              <a:buFont typeface="Wingdings" pitchFamily="2" charset="2"/>
              <a:buChar char="Ø"/>
            </a:pPr>
            <a:r>
              <a:rPr lang="fr-FR" dirty="0" smtClean="0"/>
              <a:t>La plupart des salmonelles sont :  </a:t>
            </a:r>
          </a:p>
          <a:p>
            <a:r>
              <a:rPr lang="fr-FR" dirty="0" smtClean="0"/>
              <a:t>- H2S + (sauf </a:t>
            </a:r>
            <a:r>
              <a:rPr lang="fr-FR" dirty="0" err="1" smtClean="0"/>
              <a:t>paratyphi</a:t>
            </a:r>
            <a:r>
              <a:rPr lang="fr-FR" dirty="0" smtClean="0"/>
              <a:t> A) </a:t>
            </a:r>
          </a:p>
          <a:p>
            <a:r>
              <a:rPr lang="fr-FR" dirty="0" smtClean="0"/>
              <a:t>- LDC + </a:t>
            </a:r>
          </a:p>
          <a:p>
            <a:r>
              <a:rPr lang="fr-FR" dirty="0" smtClean="0"/>
              <a:t>- ONPG - </a:t>
            </a:r>
          </a:p>
          <a:p>
            <a:r>
              <a:rPr lang="fr-FR" dirty="0" smtClean="0"/>
              <a:t>- Indole - </a:t>
            </a:r>
          </a:p>
          <a:p>
            <a:r>
              <a:rPr lang="fr-FR" dirty="0" smtClean="0"/>
              <a:t>- CS variable </a:t>
            </a:r>
          </a:p>
          <a:p>
            <a:r>
              <a:rPr lang="fr-FR" dirty="0" smtClean="0"/>
              <a:t>- Gélatine - </a:t>
            </a:r>
          </a:p>
          <a:p>
            <a:r>
              <a:rPr lang="fr-FR" dirty="0" smtClean="0"/>
              <a:t>- </a:t>
            </a:r>
            <a:r>
              <a:rPr lang="fr-FR" dirty="0" err="1" smtClean="0"/>
              <a:t>Uréase</a:t>
            </a:r>
            <a:r>
              <a:rPr lang="fr-FR" dirty="0" smtClean="0"/>
              <a:t> et TDA -. </a:t>
            </a:r>
            <a:endParaRPr lang="fr-FR" dirty="0"/>
          </a:p>
        </p:txBody>
      </p:sp>
      <p:sp>
        <p:nvSpPr>
          <p:cNvPr id="4" name="Titre 1"/>
          <p:cNvSpPr>
            <a:spLocks noGrp="1"/>
          </p:cNvSpPr>
          <p:nvPr>
            <p:ph type="title"/>
          </p:nvPr>
        </p:nvSpPr>
        <p:spPr>
          <a:xfrm>
            <a:off x="-214346" y="214314"/>
            <a:ext cx="4686304" cy="582594"/>
          </a:xfrm>
        </p:spPr>
        <p:txBody>
          <a:bodyPr>
            <a:normAutofit fontScale="90000"/>
          </a:bodyPr>
          <a:lstStyle/>
          <a:p>
            <a:r>
              <a:rPr lang="fr-FR" b="1" dirty="0" smtClean="0">
                <a:solidFill>
                  <a:schemeClr val="tx2"/>
                </a:solidFill>
              </a:rPr>
              <a:t>Entérobactéries </a:t>
            </a:r>
            <a:endParaRPr lang="fr-FR" b="1" dirty="0">
              <a:solidFill>
                <a:schemeClr val="tx2"/>
              </a:solidFill>
            </a:endParaRPr>
          </a:p>
        </p:txBody>
      </p:sp>
      <p:sp>
        <p:nvSpPr>
          <p:cNvPr id="5" name="Titre 1"/>
          <p:cNvSpPr txBox="1">
            <a:spLocks/>
          </p:cNvSpPr>
          <p:nvPr/>
        </p:nvSpPr>
        <p:spPr>
          <a:xfrm>
            <a:off x="1357290" y="857232"/>
            <a:ext cx="6143668" cy="571504"/>
          </a:xfrm>
          <a:prstGeom prst="rect">
            <a:avLst/>
          </a:prstGeom>
        </p:spPr>
        <p:txBody>
          <a:bodyPr vert="horz" lIns="91440" tIns="45720" rIns="91440" bIns="45720" rtlCol="0" anchor="ctr">
            <a:normAutofit fontScale="97500" lnSpcReduction="10000"/>
          </a:bodyPr>
          <a:lstStyle/>
          <a:p>
            <a:pPr lvl="0">
              <a:spcBef>
                <a:spcPct val="0"/>
              </a:spcBef>
              <a:defRPr/>
            </a:pPr>
            <a:r>
              <a:rPr lang="fr-FR" sz="3600" b="1" i="1" dirty="0" smtClean="0">
                <a:solidFill>
                  <a:schemeClr val="tx2"/>
                </a:solidFill>
                <a:latin typeface="+mj-lt"/>
                <a:ea typeface="+mj-ea"/>
                <a:cs typeface="+mj-cs"/>
              </a:rPr>
              <a:t>3. Salmonella</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pic>
        <p:nvPicPr>
          <p:cNvPr id="36866" name="Picture 2" descr="Afficher l'image d'origine"/>
          <p:cNvPicPr>
            <a:picLocks noChangeAspect="1" noChangeArrowheads="1"/>
          </p:cNvPicPr>
          <p:nvPr/>
        </p:nvPicPr>
        <p:blipFill>
          <a:blip r:embed="rId2"/>
          <a:srcRect/>
          <a:stretch>
            <a:fillRect/>
          </a:stretch>
        </p:blipFill>
        <p:spPr bwMode="auto">
          <a:xfrm>
            <a:off x="4786314" y="3357562"/>
            <a:ext cx="4143372" cy="32004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fficher l'image d'origine"/>
          <p:cNvPicPr>
            <a:picLocks noChangeAspect="1" noChangeArrowheads="1"/>
          </p:cNvPicPr>
          <p:nvPr/>
        </p:nvPicPr>
        <p:blipFill>
          <a:blip r:embed="rId2" cstate="print"/>
          <a:srcRect/>
          <a:stretch>
            <a:fillRect/>
          </a:stretch>
        </p:blipFill>
        <p:spPr bwMode="auto">
          <a:xfrm>
            <a:off x="4143372" y="3714752"/>
            <a:ext cx="4643438"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5844" name="Picture 4" descr="Afficher l'image d'origine"/>
          <p:cNvPicPr>
            <a:picLocks noChangeAspect="1" noChangeArrowheads="1"/>
          </p:cNvPicPr>
          <p:nvPr/>
        </p:nvPicPr>
        <p:blipFill>
          <a:blip r:embed="rId3"/>
          <a:srcRect/>
          <a:stretch>
            <a:fillRect/>
          </a:stretch>
        </p:blipFill>
        <p:spPr bwMode="auto">
          <a:xfrm>
            <a:off x="5857884" y="285728"/>
            <a:ext cx="3086104" cy="2214578"/>
          </a:xfrm>
          <a:prstGeom prst="rect">
            <a:avLst/>
          </a:prstGeom>
          <a:noFill/>
        </p:spPr>
      </p:pic>
      <p:sp>
        <p:nvSpPr>
          <p:cNvPr id="5" name="Titre 1"/>
          <p:cNvSpPr txBox="1">
            <a:spLocks/>
          </p:cNvSpPr>
          <p:nvPr/>
        </p:nvSpPr>
        <p:spPr>
          <a:xfrm>
            <a:off x="0" y="142876"/>
            <a:ext cx="4086893" cy="582594"/>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1" i="0" u="none" strike="noStrike" kern="1200" cap="none" spc="0" normalizeH="0" baseline="0" noProof="0" dirty="0" smtClean="0">
                <a:ln>
                  <a:noFill/>
                </a:ln>
                <a:solidFill>
                  <a:schemeClr val="tx2"/>
                </a:solidFill>
                <a:effectLst/>
                <a:uLnTx/>
                <a:uFillTx/>
                <a:latin typeface="+mj-lt"/>
                <a:ea typeface="+mj-ea"/>
                <a:cs typeface="+mj-cs"/>
              </a:rPr>
              <a:t>Entérobactéries </a:t>
            </a:r>
            <a:endParaRPr kumimoji="0" lang="fr-FR"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6" name="Titre 1"/>
          <p:cNvSpPr txBox="1">
            <a:spLocks/>
          </p:cNvSpPr>
          <p:nvPr/>
        </p:nvSpPr>
        <p:spPr>
          <a:xfrm>
            <a:off x="1571636" y="785794"/>
            <a:ext cx="5357850" cy="571504"/>
          </a:xfrm>
          <a:prstGeom prst="rect">
            <a:avLst/>
          </a:prstGeom>
        </p:spPr>
        <p:txBody>
          <a:bodyPr vert="horz" lIns="91440" tIns="45720" rIns="91440" bIns="45720" rtlCol="0" anchor="ctr">
            <a:normAutofit fontScale="97500" lnSpcReduction="10000"/>
          </a:bodyPr>
          <a:lstStyle/>
          <a:p>
            <a:pPr lvl="0">
              <a:spcBef>
                <a:spcPct val="0"/>
              </a:spcBef>
              <a:defRPr/>
            </a:pPr>
            <a:r>
              <a:rPr lang="fr-FR" sz="3600" b="1" i="1" dirty="0" smtClean="0">
                <a:solidFill>
                  <a:schemeClr val="tx2"/>
                </a:solidFill>
                <a:latin typeface="+mj-lt"/>
                <a:ea typeface="+mj-ea"/>
                <a:cs typeface="+mj-cs"/>
              </a:rPr>
              <a:t>4. </a:t>
            </a:r>
            <a:r>
              <a:rPr lang="fr-FR" sz="3600" b="1" i="1" dirty="0" err="1" smtClean="0">
                <a:solidFill>
                  <a:schemeClr val="tx2"/>
                </a:solidFill>
                <a:latin typeface="+mj-lt"/>
                <a:ea typeface="+mj-ea"/>
                <a:cs typeface="+mj-cs"/>
              </a:rPr>
              <a:t>Shigella</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sp>
        <p:nvSpPr>
          <p:cNvPr id="8" name="ZoneTexte 7"/>
          <p:cNvSpPr txBox="1"/>
          <p:nvPr/>
        </p:nvSpPr>
        <p:spPr>
          <a:xfrm>
            <a:off x="500034" y="1928802"/>
            <a:ext cx="8286808" cy="2554545"/>
          </a:xfrm>
          <a:prstGeom prst="rect">
            <a:avLst/>
          </a:prstGeom>
          <a:noFill/>
        </p:spPr>
        <p:txBody>
          <a:bodyPr wrap="square" rtlCol="0">
            <a:spAutoFit/>
          </a:bodyPr>
          <a:lstStyle/>
          <a:p>
            <a:pPr algn="just">
              <a:buFont typeface="Wingdings" pitchFamily="2" charset="2"/>
              <a:buChar char="Ø"/>
            </a:pPr>
            <a:r>
              <a:rPr lang="fr-FR" dirty="0" smtClean="0"/>
              <a:t> </a:t>
            </a:r>
            <a:r>
              <a:rPr lang="fr-FR" sz="3200" dirty="0" smtClean="0"/>
              <a:t>immobile,</a:t>
            </a:r>
          </a:p>
          <a:p>
            <a:pPr algn="just">
              <a:buFont typeface="Wingdings" pitchFamily="2" charset="2"/>
              <a:buChar char="Ø"/>
            </a:pPr>
            <a:r>
              <a:rPr lang="fr-FR" sz="3200" dirty="0" smtClean="0"/>
              <a:t>Extrêmement proche d’</a:t>
            </a:r>
            <a:r>
              <a:rPr lang="fr-FR" sz="3200" dirty="0" err="1" smtClean="0"/>
              <a:t>E.coli</a:t>
            </a:r>
            <a:r>
              <a:rPr lang="fr-FR" sz="3200" dirty="0" smtClean="0"/>
              <a:t> mais qui ne fermente pas le lactose,</a:t>
            </a:r>
          </a:p>
          <a:p>
            <a:pPr algn="just">
              <a:buFont typeface="Wingdings" pitchFamily="2" charset="2"/>
              <a:buChar char="Ø"/>
            </a:pPr>
            <a:r>
              <a:rPr lang="fr-FR" sz="3200" dirty="0" err="1" smtClean="0"/>
              <a:t>Uréase</a:t>
            </a:r>
            <a:r>
              <a:rPr lang="fr-FR" sz="3200" dirty="0" smtClean="0"/>
              <a:t> –</a:t>
            </a:r>
          </a:p>
          <a:p>
            <a:pPr algn="just">
              <a:buFont typeface="Wingdings" pitchFamily="2" charset="2"/>
              <a:buChar char="Ø"/>
            </a:pPr>
            <a:r>
              <a:rPr lang="fr-FR" sz="3200" dirty="0" smtClean="0"/>
              <a:t>Gaz -</a:t>
            </a:r>
            <a:endParaRPr lang="fr-FR" sz="32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Afficher l'image d'origine"/>
          <p:cNvPicPr>
            <a:picLocks noChangeAspect="1" noChangeArrowheads="1"/>
          </p:cNvPicPr>
          <p:nvPr/>
        </p:nvPicPr>
        <p:blipFill>
          <a:blip r:embed="rId2"/>
          <a:srcRect/>
          <a:stretch>
            <a:fillRect/>
          </a:stretch>
        </p:blipFill>
        <p:spPr bwMode="auto">
          <a:xfrm>
            <a:off x="5334000" y="357166"/>
            <a:ext cx="3810000" cy="2857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4820" name="Picture 4" descr="Afficher l'image d'origine"/>
          <p:cNvPicPr>
            <a:picLocks noChangeAspect="1" noChangeArrowheads="1"/>
          </p:cNvPicPr>
          <p:nvPr/>
        </p:nvPicPr>
        <p:blipFill>
          <a:blip r:embed="rId3"/>
          <a:srcRect/>
          <a:stretch>
            <a:fillRect/>
          </a:stretch>
        </p:blipFill>
        <p:spPr bwMode="auto">
          <a:xfrm>
            <a:off x="5357818" y="3500438"/>
            <a:ext cx="3786182" cy="2857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itre 1"/>
          <p:cNvSpPr txBox="1">
            <a:spLocks/>
          </p:cNvSpPr>
          <p:nvPr/>
        </p:nvSpPr>
        <p:spPr>
          <a:xfrm>
            <a:off x="0" y="714356"/>
            <a:ext cx="4086893" cy="582594"/>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1" i="0" u="none" strike="noStrike" kern="1200" cap="none" spc="0" normalizeH="0" baseline="0" noProof="0" dirty="0" smtClean="0">
                <a:ln>
                  <a:noFill/>
                </a:ln>
                <a:solidFill>
                  <a:schemeClr val="tx2"/>
                </a:solidFill>
                <a:effectLst/>
                <a:uLnTx/>
                <a:uFillTx/>
                <a:latin typeface="+mj-lt"/>
                <a:ea typeface="+mj-ea"/>
                <a:cs typeface="+mj-cs"/>
              </a:rPr>
              <a:t>Entérobactéries </a:t>
            </a:r>
            <a:endParaRPr kumimoji="0" lang="fr-FR"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6" name="Titre 1"/>
          <p:cNvSpPr txBox="1">
            <a:spLocks/>
          </p:cNvSpPr>
          <p:nvPr/>
        </p:nvSpPr>
        <p:spPr>
          <a:xfrm>
            <a:off x="1571636" y="1357274"/>
            <a:ext cx="5357850" cy="571504"/>
          </a:xfrm>
          <a:prstGeom prst="rect">
            <a:avLst/>
          </a:prstGeom>
        </p:spPr>
        <p:txBody>
          <a:bodyPr vert="horz" lIns="91440" tIns="45720" rIns="91440" bIns="45720" rtlCol="0" anchor="ctr">
            <a:normAutofit fontScale="97500" lnSpcReduction="10000"/>
          </a:bodyPr>
          <a:lstStyle/>
          <a:p>
            <a:pPr lvl="0">
              <a:spcBef>
                <a:spcPct val="0"/>
              </a:spcBef>
              <a:defRPr/>
            </a:pPr>
            <a:r>
              <a:rPr lang="fr-FR" sz="3600" b="1" i="1" dirty="0" smtClean="0">
                <a:solidFill>
                  <a:schemeClr val="tx2"/>
                </a:solidFill>
                <a:latin typeface="+mj-lt"/>
                <a:ea typeface="+mj-ea"/>
                <a:cs typeface="+mj-cs"/>
              </a:rPr>
              <a:t>5. Yersinia</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sp>
        <p:nvSpPr>
          <p:cNvPr id="7" name="ZoneTexte 6"/>
          <p:cNvSpPr txBox="1"/>
          <p:nvPr/>
        </p:nvSpPr>
        <p:spPr>
          <a:xfrm>
            <a:off x="285720" y="2214554"/>
            <a:ext cx="4929222" cy="2246769"/>
          </a:xfrm>
          <a:prstGeom prst="rect">
            <a:avLst/>
          </a:prstGeom>
          <a:noFill/>
        </p:spPr>
        <p:txBody>
          <a:bodyPr wrap="square" rtlCol="0">
            <a:spAutoFit/>
          </a:bodyPr>
          <a:lstStyle/>
          <a:p>
            <a:pPr>
              <a:buFont typeface="Wingdings" pitchFamily="2" charset="2"/>
              <a:buChar char="Ø"/>
            </a:pPr>
            <a:r>
              <a:rPr lang="fr-FR" dirty="0" smtClean="0"/>
              <a:t> </a:t>
            </a:r>
            <a:r>
              <a:rPr lang="fr-FR" sz="2800" dirty="0" smtClean="0"/>
              <a:t>Immobiles,</a:t>
            </a:r>
          </a:p>
          <a:p>
            <a:pPr>
              <a:buFont typeface="Wingdings" pitchFamily="2" charset="2"/>
              <a:buChar char="Ø"/>
            </a:pPr>
            <a:r>
              <a:rPr lang="fr-FR" sz="2800" dirty="0" smtClean="0"/>
              <a:t>Cultivant lentement,</a:t>
            </a:r>
          </a:p>
          <a:p>
            <a:pPr>
              <a:buFont typeface="Wingdings" pitchFamily="2" charset="2"/>
              <a:buChar char="Ø"/>
            </a:pPr>
            <a:r>
              <a:rPr lang="fr-FR" sz="2800" dirty="0" err="1" smtClean="0"/>
              <a:t>Uréase</a:t>
            </a:r>
            <a:r>
              <a:rPr lang="fr-FR" sz="2800" dirty="0" smtClean="0"/>
              <a:t> très active (base de l’identification)</a:t>
            </a:r>
          </a:p>
          <a:p>
            <a:pPr>
              <a:buFont typeface="Wingdings" pitchFamily="2" charset="2"/>
              <a:buChar char="Ø"/>
            </a:pPr>
            <a:r>
              <a:rPr lang="fr-FR" sz="2800" dirty="0" smtClean="0"/>
              <a:t>Tryptophane désaminase </a:t>
            </a:r>
            <a:r>
              <a:rPr lang="fr-FR" dirty="0" smtClean="0"/>
              <a:t>-</a:t>
            </a:r>
            <a:endParaRPr lang="fr-F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Afficher l'image d'origine"/>
          <p:cNvPicPr>
            <a:picLocks noChangeAspect="1" noChangeArrowheads="1"/>
          </p:cNvPicPr>
          <p:nvPr/>
        </p:nvPicPr>
        <p:blipFill>
          <a:blip r:embed="rId2"/>
          <a:srcRect/>
          <a:stretch>
            <a:fillRect/>
          </a:stretch>
        </p:blipFill>
        <p:spPr bwMode="auto">
          <a:xfrm>
            <a:off x="5786446" y="2143116"/>
            <a:ext cx="3071814"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re 1"/>
          <p:cNvSpPr txBox="1">
            <a:spLocks/>
          </p:cNvSpPr>
          <p:nvPr/>
        </p:nvSpPr>
        <p:spPr>
          <a:xfrm>
            <a:off x="0" y="714356"/>
            <a:ext cx="4086893" cy="582594"/>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1" i="0" u="none" strike="noStrike" kern="1200" cap="none" spc="0" normalizeH="0" baseline="0" noProof="0" dirty="0" smtClean="0">
                <a:ln>
                  <a:noFill/>
                </a:ln>
                <a:solidFill>
                  <a:schemeClr val="tx2"/>
                </a:solidFill>
                <a:effectLst/>
                <a:uLnTx/>
                <a:uFillTx/>
                <a:latin typeface="+mj-lt"/>
                <a:ea typeface="+mj-ea"/>
                <a:cs typeface="+mj-cs"/>
              </a:rPr>
              <a:t>Entérobactéries </a:t>
            </a:r>
            <a:endParaRPr kumimoji="0" lang="fr-FR"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5" name="Titre 1"/>
          <p:cNvSpPr txBox="1">
            <a:spLocks/>
          </p:cNvSpPr>
          <p:nvPr/>
        </p:nvSpPr>
        <p:spPr>
          <a:xfrm>
            <a:off x="1571636" y="1357274"/>
            <a:ext cx="5357850" cy="571504"/>
          </a:xfrm>
          <a:prstGeom prst="rect">
            <a:avLst/>
          </a:prstGeom>
        </p:spPr>
        <p:txBody>
          <a:bodyPr vert="horz" lIns="91440" tIns="45720" rIns="91440" bIns="45720" rtlCol="0" anchor="ctr">
            <a:normAutofit fontScale="97500" lnSpcReduction="10000"/>
          </a:bodyPr>
          <a:lstStyle/>
          <a:p>
            <a:pPr lvl="0">
              <a:spcBef>
                <a:spcPct val="0"/>
              </a:spcBef>
              <a:defRPr/>
            </a:pPr>
            <a:r>
              <a:rPr lang="fr-FR" sz="3600" b="1" i="1" dirty="0" smtClean="0">
                <a:solidFill>
                  <a:schemeClr val="tx2"/>
                </a:solidFill>
                <a:latin typeface="+mj-lt"/>
                <a:ea typeface="+mj-ea"/>
                <a:cs typeface="+mj-cs"/>
              </a:rPr>
              <a:t>6. </a:t>
            </a:r>
            <a:r>
              <a:rPr lang="fr-FR" sz="3600" b="1" i="1" dirty="0" err="1" smtClean="0">
                <a:solidFill>
                  <a:schemeClr val="tx2"/>
                </a:solidFill>
                <a:latin typeface="+mj-lt"/>
                <a:ea typeface="+mj-ea"/>
                <a:cs typeface="+mj-cs"/>
              </a:rPr>
              <a:t>Proteus</a:t>
            </a:r>
            <a:endParaRPr lang="fr-FR" sz="3200" b="1" i="1" dirty="0" smtClean="0"/>
          </a:p>
          <a:p>
            <a:pPr lvl="0">
              <a:spcBef>
                <a:spcPct val="0"/>
              </a:spcBef>
              <a:defRPr/>
            </a:pPr>
            <a:endParaRPr kumimoji="0" lang="fr-FR" sz="3100" b="1" i="1" u="none" strike="noStrike" kern="1200" cap="none" spc="0" normalizeH="0" baseline="0" noProof="0" dirty="0" smtClean="0">
              <a:ln>
                <a:noFill/>
              </a:ln>
              <a:effectLst/>
              <a:uLnTx/>
              <a:uFillTx/>
              <a:latin typeface="+mj-lt"/>
              <a:ea typeface="+mj-ea"/>
              <a:cs typeface="+mj-cs"/>
            </a:endParaRPr>
          </a:p>
        </p:txBody>
      </p:sp>
      <p:sp>
        <p:nvSpPr>
          <p:cNvPr id="7" name="ZoneTexte 6"/>
          <p:cNvSpPr txBox="1"/>
          <p:nvPr/>
        </p:nvSpPr>
        <p:spPr>
          <a:xfrm>
            <a:off x="428596" y="2643182"/>
            <a:ext cx="5000660" cy="1938992"/>
          </a:xfrm>
          <a:prstGeom prst="rect">
            <a:avLst/>
          </a:prstGeom>
          <a:noFill/>
        </p:spPr>
        <p:txBody>
          <a:bodyPr wrap="square" rtlCol="0">
            <a:spAutoFit/>
          </a:bodyPr>
          <a:lstStyle/>
          <a:p>
            <a:pPr>
              <a:buFont typeface="Wingdings" pitchFamily="2" charset="2"/>
              <a:buChar char="Ø"/>
            </a:pPr>
            <a:r>
              <a:rPr lang="fr-FR" sz="2400" dirty="0" smtClean="0"/>
              <a:t>Très mobiles (pouvant envahir les milieux de culture),</a:t>
            </a:r>
          </a:p>
          <a:p>
            <a:pPr>
              <a:buFont typeface="Wingdings" pitchFamily="2" charset="2"/>
              <a:buChar char="Ø"/>
            </a:pPr>
            <a:r>
              <a:rPr lang="fr-FR" sz="2400" dirty="0" err="1" smtClean="0"/>
              <a:t>Uréase</a:t>
            </a:r>
            <a:r>
              <a:rPr lang="fr-FR" sz="2400" dirty="0" smtClean="0"/>
              <a:t> +</a:t>
            </a:r>
          </a:p>
          <a:p>
            <a:pPr>
              <a:buFont typeface="Wingdings" pitchFamily="2" charset="2"/>
              <a:buChar char="Ø"/>
            </a:pPr>
            <a:r>
              <a:rPr lang="fr-FR" sz="2400" dirty="0" smtClean="0"/>
              <a:t>Tryptophane désaminase +,</a:t>
            </a:r>
          </a:p>
          <a:p>
            <a:pPr>
              <a:buFont typeface="Wingdings" pitchFamily="2" charset="2"/>
              <a:buChar char="Ø"/>
            </a:pPr>
            <a:r>
              <a:rPr lang="fr-FR" sz="2400" dirty="0" smtClean="0"/>
              <a:t>Résistance naturel à la </a:t>
            </a:r>
            <a:r>
              <a:rPr lang="fr-FR" sz="2400" dirty="0" err="1" smtClean="0"/>
              <a:t>Colestine</a:t>
            </a:r>
            <a:r>
              <a:rPr lang="fr-FR" sz="2400" dirty="0" smtClean="0"/>
              <a:t>.</a:t>
            </a:r>
            <a:endParaRPr lang="fr-FR"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643174" y="4786322"/>
            <a:ext cx="5643602" cy="923330"/>
          </a:xfrm>
          <a:prstGeom prst="rect">
            <a:avLst/>
          </a:prstGeom>
          <a:noFill/>
        </p:spPr>
        <p:txBody>
          <a:bodyPr wrap="square" rtlCol="0">
            <a:spAutoFit/>
          </a:bodyPr>
          <a:lstStyle/>
          <a:p>
            <a:pPr algn="r"/>
            <a:r>
              <a:rPr lang="fr-FR" sz="5400" b="1" i="1" dirty="0" smtClean="0"/>
              <a:t>Merci</a:t>
            </a:r>
            <a:endParaRPr lang="fr-FR" sz="5400" b="1" i="1"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681</TotalTime>
  <Words>960</Words>
  <Application>Microsoft Office PowerPoint</Application>
  <PresentationFormat>Affichage à l'écran (4:3)</PresentationFormat>
  <Paragraphs>202</Paragraphs>
  <Slides>28</Slides>
  <Notes>0</Notes>
  <HiddenSlides>0</HiddenSlides>
  <MMClips>0</MMClips>
  <ScaleCrop>false</ScaleCrop>
  <HeadingPairs>
    <vt:vector size="4" baseType="variant">
      <vt:variant>
        <vt:lpstr>Thème</vt:lpstr>
      </vt:variant>
      <vt:variant>
        <vt:i4>1</vt:i4>
      </vt:variant>
      <vt:variant>
        <vt:lpstr>Titres des diapositives</vt:lpstr>
      </vt:variant>
      <vt:variant>
        <vt:i4>28</vt:i4>
      </vt:variant>
    </vt:vector>
  </HeadingPairs>
  <TitlesOfParts>
    <vt:vector size="29" baseType="lpstr">
      <vt:lpstr>Thème Office</vt:lpstr>
      <vt:lpstr>Diapositive 1</vt:lpstr>
      <vt:lpstr>1. Définition  1/2</vt:lpstr>
      <vt:lpstr>1. Définition  1/2</vt:lpstr>
      <vt:lpstr>2. Taxonomie </vt:lpstr>
      <vt:lpstr>2. Taxonomie </vt:lpstr>
      <vt:lpstr>2. Taxonomie </vt:lpstr>
      <vt:lpstr>Diapositive 7</vt:lpstr>
      <vt:lpstr>3. Caractères bactériologique</vt:lpstr>
      <vt:lpstr>3. Caractères bactériologique</vt:lpstr>
      <vt:lpstr>3. Caractères bactériologique</vt:lpstr>
      <vt:lpstr>3. Caractères bactériologique</vt:lpstr>
      <vt:lpstr>3. Caractères bactériologique</vt:lpstr>
      <vt:lpstr>3. Caractères bactériologique</vt:lpstr>
      <vt:lpstr>3. Caractères bactériologique</vt:lpstr>
      <vt:lpstr>3. Caractères bactériologique</vt:lpstr>
      <vt:lpstr>3. Caractères bactériologique</vt:lpstr>
      <vt:lpstr>3. Caractères bactériologique</vt:lpstr>
      <vt:lpstr>Les  Entérobactéries </vt:lpstr>
      <vt:lpstr>Entérobactéries </vt:lpstr>
      <vt:lpstr>Entérobactéries </vt:lpstr>
      <vt:lpstr>Entérobactéries </vt:lpstr>
      <vt:lpstr>Entérobactéries </vt:lpstr>
      <vt:lpstr>Entérobactéries </vt:lpstr>
      <vt:lpstr>Entérobactéries </vt:lpstr>
      <vt:lpstr>Diapositive 25</vt:lpstr>
      <vt:lpstr>Diapositive 26</vt:lpstr>
      <vt:lpstr>Diapositive 27</vt:lpstr>
      <vt:lpstr>Diapositive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entérobactéries</dc:title>
  <dc:creator>Jean</dc:creator>
  <cp:lastModifiedBy>Jean</cp:lastModifiedBy>
  <cp:revision>62</cp:revision>
  <dcterms:created xsi:type="dcterms:W3CDTF">2016-10-23T17:21:31Z</dcterms:created>
  <dcterms:modified xsi:type="dcterms:W3CDTF">2017-10-07T18:34:51Z</dcterms:modified>
</cp:coreProperties>
</file>