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73" r:id="rId4"/>
    <p:sldId id="258" r:id="rId5"/>
    <p:sldId id="259" r:id="rId6"/>
    <p:sldId id="260" r:id="rId7"/>
    <p:sldId id="261" r:id="rId8"/>
    <p:sldId id="262" r:id="rId9"/>
    <p:sldId id="263" r:id="rId10"/>
    <p:sldId id="264" r:id="rId11"/>
    <p:sldId id="265" r:id="rId12"/>
    <p:sldId id="272" r:id="rId13"/>
    <p:sldId id="269" r:id="rId14"/>
    <p:sldId id="266" r:id="rId15"/>
    <p:sldId id="267" r:id="rId16"/>
    <p:sldId id="268" r:id="rId17"/>
    <p:sldId id="270" r:id="rId18"/>
    <p:sldId id="271" r:id="rId1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230"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11BBCB-603B-4F9E-A821-415D46D8B018}" type="datetimeFigureOut">
              <a:rPr lang="fr-FR" smtClean="0"/>
              <a:pPr/>
              <a:t>02/05/2018</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1EDC770-18F3-41B3-A914-65A96DB0D7F8}"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21EDC770-18F3-41B3-A914-65A96DB0D7F8}" type="slidenum">
              <a:rPr lang="fr-FR" smtClean="0"/>
              <a:pPr/>
              <a:t>18</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BAF65105-32A3-47F1-8EA9-A52E2AC0983F}" type="datetime1">
              <a:rPr lang="fr-FR" smtClean="0"/>
              <a:pPr/>
              <a:t>02/05/2018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
        <p:nvSpPr>
          <p:cNvPr id="6" name="Espace réservé du numéro de diapositive 5"/>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2B4A5F-37F0-45EB-88DE-25DDD48F7ABB}" type="datetime1">
              <a:rPr lang="fr-FR" smtClean="0"/>
              <a:pPr/>
              <a:t>02/05/2018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
        <p:nvSpPr>
          <p:cNvPr id="6" name="Espace réservé du numéro de diapositive 5"/>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23FC51D-D5F0-4E13-B0EC-8FCF4BA1D217}" type="datetime1">
              <a:rPr lang="fr-FR" smtClean="0"/>
              <a:pPr/>
              <a:t>02/05/2018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
        <p:nvSpPr>
          <p:cNvPr id="6" name="Espace réservé du numéro de diapositive 5"/>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511CC97-365D-4BE4-BBD2-A53824C094DF}" type="datetime1">
              <a:rPr lang="fr-FR" smtClean="0"/>
              <a:pPr/>
              <a:t>02/05/2018</a:t>
            </a:fld>
            <a:endParaRPr lang="fr-FR"/>
          </a:p>
        </p:txBody>
      </p:sp>
      <p:sp>
        <p:nvSpPr>
          <p:cNvPr id="6" name="Espace réservé du pied de page 5"/>
          <p:cNvSpPr>
            <a:spLocks noGrp="1"/>
          </p:cNvSpPr>
          <p:nvPr>
            <p:ph type="ftr" sz="quarter" idx="11"/>
          </p:nvPr>
        </p:nvSpPr>
        <p:spPr/>
        <p:txBody>
          <a:bodyPr/>
          <a:lstStyle/>
          <a:p>
            <a:r>
              <a:rPr lang="nb-NO" smtClean="0"/>
              <a:t>MasterI.  TIP ASR  2018    Pr A. Boukerram</a:t>
            </a:r>
            <a:endParaRPr lang="fr-FR"/>
          </a:p>
        </p:txBody>
      </p:sp>
      <p:sp>
        <p:nvSpPr>
          <p:cNvPr id="7" name="Espace réservé du numéro de diapositive 6"/>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0DBA382-7AE1-42BC-AB93-048A63E9F9C6}" type="datetime1">
              <a:rPr lang="fr-FR" smtClean="0"/>
              <a:pPr/>
              <a:t>02/05/2018</a:t>
            </a:fld>
            <a:endParaRPr lang="fr-FR"/>
          </a:p>
        </p:txBody>
      </p:sp>
      <p:sp>
        <p:nvSpPr>
          <p:cNvPr id="8" name="Espace réservé du pied de page 7"/>
          <p:cNvSpPr>
            <a:spLocks noGrp="1"/>
          </p:cNvSpPr>
          <p:nvPr>
            <p:ph type="ftr" sz="quarter" idx="11"/>
          </p:nvPr>
        </p:nvSpPr>
        <p:spPr/>
        <p:txBody>
          <a:bodyPr/>
          <a:lstStyle/>
          <a:p>
            <a:r>
              <a:rPr lang="nb-NO" smtClean="0"/>
              <a:t>MasterI.  TIP ASR  2018    Pr A. Boukerram</a:t>
            </a:r>
            <a:endParaRPr lang="fr-FR"/>
          </a:p>
        </p:txBody>
      </p:sp>
      <p:sp>
        <p:nvSpPr>
          <p:cNvPr id="9" name="Espace réservé du numéro de diapositive 8"/>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7869381F-F5C7-440F-8829-6A88B0CEA097}" type="datetime1">
              <a:rPr lang="fr-FR" smtClean="0"/>
              <a:pPr/>
              <a:t>02/05/2018</a:t>
            </a:fld>
            <a:endParaRPr lang="fr-FR"/>
          </a:p>
        </p:txBody>
      </p:sp>
      <p:sp>
        <p:nvSpPr>
          <p:cNvPr id="4" name="Espace réservé du pied de page 3"/>
          <p:cNvSpPr>
            <a:spLocks noGrp="1"/>
          </p:cNvSpPr>
          <p:nvPr>
            <p:ph type="ftr" sz="quarter" idx="11"/>
          </p:nvPr>
        </p:nvSpPr>
        <p:spPr/>
        <p:txBody>
          <a:bodyPr/>
          <a:lstStyle/>
          <a:p>
            <a:r>
              <a:rPr lang="nb-NO" smtClean="0"/>
              <a:t>MasterI.  TIP ASR  2018    Pr A. Boukerram</a:t>
            </a:r>
            <a:endParaRPr lang="fr-FR"/>
          </a:p>
        </p:txBody>
      </p:sp>
      <p:sp>
        <p:nvSpPr>
          <p:cNvPr id="5" name="Espace réservé du numéro de diapositive 4"/>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9C1FDA1-EFFC-4CE9-A1DE-FBCE8DF8230D}" type="datetime1">
              <a:rPr lang="fr-FR" smtClean="0"/>
              <a:pPr/>
              <a:t>02/05/2018</a:t>
            </a:fld>
            <a:endParaRPr lang="fr-FR"/>
          </a:p>
        </p:txBody>
      </p:sp>
      <p:sp>
        <p:nvSpPr>
          <p:cNvPr id="3" name="Espace réservé du pied de page 2"/>
          <p:cNvSpPr>
            <a:spLocks noGrp="1"/>
          </p:cNvSpPr>
          <p:nvPr>
            <p:ph type="ftr" sz="quarter" idx="11"/>
          </p:nvPr>
        </p:nvSpPr>
        <p:spPr/>
        <p:txBody>
          <a:bodyPr/>
          <a:lstStyle/>
          <a:p>
            <a:r>
              <a:rPr lang="nb-NO" smtClean="0"/>
              <a:t>MasterI.  TIP ASR  2018    Pr A. Boukerram</a:t>
            </a:r>
            <a:endParaRPr lang="fr-FR"/>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14ADC4A-52FB-4580-956F-B88D33225709}" type="datetime1">
              <a:rPr lang="fr-FR" smtClean="0"/>
              <a:pPr/>
              <a:t>02/05/2018</a:t>
            </a:fld>
            <a:endParaRPr lang="fr-FR"/>
          </a:p>
        </p:txBody>
      </p:sp>
      <p:sp>
        <p:nvSpPr>
          <p:cNvPr id="6" name="Espace réservé du pied de page 5"/>
          <p:cNvSpPr>
            <a:spLocks noGrp="1"/>
          </p:cNvSpPr>
          <p:nvPr>
            <p:ph type="ftr" sz="quarter" idx="11"/>
          </p:nvPr>
        </p:nvSpPr>
        <p:spPr/>
        <p:txBody>
          <a:bodyPr/>
          <a:lstStyle/>
          <a:p>
            <a:r>
              <a:rPr lang="nb-NO" smtClean="0"/>
              <a:t>MasterI.  TIP ASR  2018    Pr A. Boukerram</a:t>
            </a:r>
            <a:endParaRPr lang="fr-FR"/>
          </a:p>
        </p:txBody>
      </p:sp>
      <p:sp>
        <p:nvSpPr>
          <p:cNvPr id="7" name="Espace réservé du numéro de diapositive 6"/>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898BF978-89C8-4470-B400-DDD0A063AFEE}" type="datetime1">
              <a:rPr lang="fr-FR" smtClean="0"/>
              <a:pPr/>
              <a:t>02/05/2018</a:t>
            </a:fld>
            <a:endParaRPr lang="fr-FR"/>
          </a:p>
        </p:txBody>
      </p:sp>
      <p:sp>
        <p:nvSpPr>
          <p:cNvPr id="6" name="Espace réservé du pied de page 5"/>
          <p:cNvSpPr>
            <a:spLocks noGrp="1"/>
          </p:cNvSpPr>
          <p:nvPr>
            <p:ph type="ftr" sz="quarter" idx="11"/>
          </p:nvPr>
        </p:nvSpPr>
        <p:spPr/>
        <p:txBody>
          <a:bodyPr/>
          <a:lstStyle/>
          <a:p>
            <a:r>
              <a:rPr lang="nb-NO" smtClean="0"/>
              <a:t>MasterI.  TIP ASR  2018    Pr A. Boukerram</a:t>
            </a:r>
            <a:endParaRPr lang="fr-FR"/>
          </a:p>
        </p:txBody>
      </p:sp>
      <p:sp>
        <p:nvSpPr>
          <p:cNvPr id="7" name="Espace réservé du numéro de diapositive 6"/>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6BB11C1-5595-48E2-9452-576C11CC1904}" type="datetime1">
              <a:rPr lang="fr-FR" smtClean="0"/>
              <a:pPr/>
              <a:t>02/05/2018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
        <p:nvSpPr>
          <p:cNvPr id="6" name="Espace réservé du numéro de diapositive 5"/>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7DE4EC-18E1-4152-BD9A-4F111A021E7E}" type="datetime1">
              <a:rPr lang="fr-FR" smtClean="0"/>
              <a:pPr/>
              <a:t>02/05/2018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
        <p:nvSpPr>
          <p:cNvPr id="6" name="Espace réservé du numéro de diapositive 5"/>
          <p:cNvSpPr>
            <a:spLocks noGrp="1"/>
          </p:cNvSpPr>
          <p:nvPr>
            <p:ph type="sldNum" sz="quarter" idx="12"/>
          </p:nvPr>
        </p:nvSpPr>
        <p:spPr/>
        <p:txBody>
          <a:bodyPr/>
          <a:lstStyle/>
          <a:p>
            <a:fld id="{7FE32589-BB69-43A9-95A4-CF5B8C38CEC2}"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60364-F9DD-440D-BA4B-09D6BC2C36E8}" type="datetime1">
              <a:rPr lang="fr-FR" smtClean="0"/>
              <a:pPr/>
              <a:t>02/05/2018</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nb-NO" smtClean="0"/>
              <a:t>MasterI.  TIP ASR  2018    Pr A. Boukerram</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E32589-BB69-43A9-95A4-CF5B8C38CEC2}"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iana.or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714348" y="285728"/>
            <a:ext cx="7000924" cy="1928825"/>
          </a:xfrm>
        </p:spPr>
        <p:txBody>
          <a:bodyPr/>
          <a:lstStyle/>
          <a:p>
            <a:r>
              <a:rPr lang="fr-FR" dirty="0" smtClean="0"/>
              <a:t>Module: TECHNOLOGIE IP</a:t>
            </a:r>
            <a:endParaRPr lang="fr-FR" dirty="0"/>
          </a:p>
        </p:txBody>
      </p:sp>
      <p:sp>
        <p:nvSpPr>
          <p:cNvPr id="3" name="Sous-titre 2"/>
          <p:cNvSpPr>
            <a:spLocks noGrp="1"/>
          </p:cNvSpPr>
          <p:nvPr>
            <p:ph type="subTitle" idx="1"/>
          </p:nvPr>
        </p:nvSpPr>
        <p:spPr>
          <a:xfrm>
            <a:off x="428596" y="2000240"/>
            <a:ext cx="8358246" cy="4143404"/>
          </a:xfrm>
        </p:spPr>
        <p:txBody>
          <a:bodyPr>
            <a:normAutofit fontScale="25000" lnSpcReduction="20000"/>
          </a:bodyPr>
          <a:lstStyle/>
          <a:p>
            <a:pPr algn="l"/>
            <a:r>
              <a:rPr lang="fr-FR" sz="12800" dirty="0" smtClean="0"/>
              <a:t>Chapitre 1.  Adressage et Protocole IP</a:t>
            </a:r>
          </a:p>
          <a:p>
            <a:pPr algn="l"/>
            <a:r>
              <a:rPr lang="fr-FR" sz="12800" dirty="0" smtClean="0"/>
              <a:t>Chapitre 2.   Interconnexion &amp; Routage</a:t>
            </a:r>
          </a:p>
          <a:p>
            <a:pPr algn="l"/>
            <a:r>
              <a:rPr lang="fr-FR" sz="12800" dirty="0" smtClean="0"/>
              <a:t>Chapitre 3. Protocoles associés: RIP, ARP, ICCP</a:t>
            </a:r>
          </a:p>
          <a:p>
            <a:pPr algn="l"/>
            <a:r>
              <a:rPr lang="fr-FR" sz="12800" dirty="0" smtClean="0"/>
              <a:t>Chapitre 4. Mise en </a:t>
            </a:r>
            <a:r>
              <a:rPr lang="fr-FR" sz="12800" dirty="0" err="1" smtClean="0"/>
              <a:t>oeuvre</a:t>
            </a:r>
            <a:r>
              <a:rPr lang="fr-FR" sz="12800" dirty="0" smtClean="0"/>
              <a:t>  sur des </a:t>
            </a:r>
            <a:r>
              <a:rPr lang="fr-FR" sz="12800" dirty="0" err="1" smtClean="0"/>
              <a:t>LANs</a:t>
            </a:r>
            <a:r>
              <a:rPr lang="fr-FR" sz="12800" dirty="0" smtClean="0"/>
              <a:t> et liaison point à point. </a:t>
            </a:r>
          </a:p>
          <a:p>
            <a:pPr algn="l"/>
            <a:r>
              <a:rPr lang="fr-FR" sz="12800" dirty="0" smtClean="0"/>
              <a:t>Chapitre 5. Services offerts par la pile de protocoles TCP/IP</a:t>
            </a:r>
          </a:p>
          <a:p>
            <a:pPr algn="l"/>
            <a:r>
              <a:rPr lang="fr-FR" sz="8000" dirty="0" smtClean="0"/>
              <a:t>Bibliographie:</a:t>
            </a:r>
          </a:p>
          <a:p>
            <a:pPr algn="l">
              <a:buFontTx/>
              <a:buChar char="-"/>
            </a:pPr>
            <a:r>
              <a:rPr lang="fr-FR" sz="8000" dirty="0" smtClean="0"/>
              <a:t>Tout ouvrage sur les architectures des réseaux (</a:t>
            </a:r>
            <a:r>
              <a:rPr lang="fr-FR" sz="8000" dirty="0" err="1" smtClean="0"/>
              <a:t>Pujolles</a:t>
            </a:r>
            <a:r>
              <a:rPr lang="fr-FR" sz="8000" dirty="0" smtClean="0"/>
              <a:t>, </a:t>
            </a:r>
            <a:r>
              <a:rPr lang="fr-FR" sz="8000" dirty="0" err="1" smtClean="0"/>
              <a:t>Tanenbaum</a:t>
            </a:r>
            <a:r>
              <a:rPr lang="fr-FR" sz="8000" dirty="0" smtClean="0"/>
              <a:t>, ….</a:t>
            </a:r>
            <a:r>
              <a:rPr lang="fr-FR" sz="8000" dirty="0" err="1" smtClean="0"/>
              <a:t>etc</a:t>
            </a:r>
            <a:r>
              <a:rPr lang="fr-FR" sz="8000" dirty="0" smtClean="0"/>
              <a:t>)</a:t>
            </a:r>
          </a:p>
          <a:p>
            <a:pPr algn="l">
              <a:buFontTx/>
              <a:buChar char="-"/>
            </a:pPr>
            <a:r>
              <a:rPr lang="fr-FR" sz="8000" dirty="0" smtClean="0"/>
              <a:t> Documents sur le net</a:t>
            </a:r>
          </a:p>
          <a:p>
            <a:pPr algn="l">
              <a:buFontTx/>
              <a:buChar char="-"/>
            </a:pPr>
            <a:endParaRPr lang="fr-FR" sz="8000" dirty="0" smtClean="0"/>
          </a:p>
          <a:p>
            <a:pPr algn="l"/>
            <a:endParaRPr lang="fr-FR" sz="12800" dirty="0" smtClean="0"/>
          </a:p>
          <a:p>
            <a:endParaRPr lang="fr-FR" dirty="0" smtClean="0"/>
          </a:p>
          <a:p>
            <a:endParaRPr lang="fr-FR" dirty="0" smtClean="0"/>
          </a:p>
          <a:p>
            <a:endParaRPr lang="fr-FR" dirty="0" smtClean="0"/>
          </a:p>
          <a:p>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a:t>
            </a:fld>
            <a:endParaRPr lang="fr-FR" dirty="0"/>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Chap1: Adressage et protocoles IP</a:t>
            </a:r>
            <a:endParaRPr lang="fr-FR" dirty="0"/>
          </a:p>
        </p:txBody>
      </p:sp>
      <p:sp>
        <p:nvSpPr>
          <p:cNvPr id="3" name="Espace réservé du contenu 2"/>
          <p:cNvSpPr>
            <a:spLocks noGrp="1"/>
          </p:cNvSpPr>
          <p:nvPr>
            <p:ph idx="1"/>
          </p:nvPr>
        </p:nvSpPr>
        <p:spPr/>
        <p:txBody>
          <a:bodyPr>
            <a:normAutofit fontScale="62500" lnSpcReduction="20000"/>
          </a:bodyPr>
          <a:lstStyle/>
          <a:p>
            <a:pPr marL="571500" indent="-571500">
              <a:buAutoNum type="romanUcPeriod"/>
            </a:pPr>
            <a:r>
              <a:rPr lang="fr-FR" dirty="0" smtClean="0"/>
              <a:t>Introduction au Protocole IP</a:t>
            </a:r>
          </a:p>
          <a:p>
            <a:pPr marL="571500" indent="-571500">
              <a:buAutoNum type="romanUcPeriod"/>
            </a:pPr>
            <a:endParaRPr lang="fr-FR" dirty="0" smtClean="0"/>
          </a:p>
          <a:p>
            <a:pPr>
              <a:buNone/>
            </a:pPr>
            <a:r>
              <a:rPr lang="fr-FR" dirty="0" smtClean="0"/>
              <a:t>Le protocole IP, se trouve au niveau de la couche réseau de l’internet. IP transfère les données (datagrammes) à travers une interconnexion de réseaux . Il est utilisé par les protocoles TCP et UDP.</a:t>
            </a:r>
          </a:p>
          <a:p>
            <a:pPr>
              <a:buNone/>
            </a:pPr>
            <a:endParaRPr lang="fr-FR" dirty="0" smtClean="0"/>
          </a:p>
          <a:p>
            <a:pPr>
              <a:buNone/>
            </a:pPr>
            <a:r>
              <a:rPr lang="fr-FR" dirty="0" smtClean="0"/>
              <a:t>Transfert d’un équipement émetteur vers un équipement récepteur: identifiés à l’aide une adresse IP (Internet Protocol) </a:t>
            </a:r>
          </a:p>
          <a:p>
            <a:pPr>
              <a:buNone/>
            </a:pPr>
            <a:endParaRPr lang="fr-FR" dirty="0" smtClean="0"/>
          </a:p>
          <a:p>
            <a:pPr>
              <a:buNone/>
            </a:pPr>
            <a:r>
              <a:rPr lang="fr-FR" dirty="0" smtClean="0"/>
              <a:t>Version de base IPv4, puis IPv6</a:t>
            </a:r>
          </a:p>
          <a:p>
            <a:pPr>
              <a:buNone/>
            </a:pPr>
            <a:r>
              <a:rPr lang="fr-FR" dirty="0" smtClean="0"/>
              <a:t>Datagrammes IP est constitué de 2 parties: Entête suivie de Données.</a:t>
            </a:r>
          </a:p>
          <a:p>
            <a:pPr>
              <a:buNone/>
            </a:pPr>
            <a:endParaRPr lang="fr-FR" dirty="0" smtClean="0"/>
          </a:p>
          <a:p>
            <a:pPr>
              <a:buNone/>
            </a:pPr>
            <a:r>
              <a:rPr lang="fr-FR" dirty="0" smtClean="0"/>
              <a:t>L’entête est transmis selon le mode gros-</a:t>
            </a:r>
            <a:r>
              <a:rPr lang="fr-FR" dirty="0" err="1" smtClean="0"/>
              <a:t>boutiste</a:t>
            </a:r>
            <a:r>
              <a:rPr lang="fr-FR" dirty="0" smtClean="0"/>
              <a:t> : débuter les transferts de droite à de poids le plus faible.</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2</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Modèle TCP/IP</a:t>
            </a:r>
            <a:endParaRPr lang="fr-FR" sz="2800" dirty="0"/>
          </a:p>
        </p:txBody>
      </p:sp>
      <p:sp>
        <p:nvSpPr>
          <p:cNvPr id="3" name="Espace réservé du contenu 2"/>
          <p:cNvSpPr>
            <a:spLocks noGrp="1"/>
          </p:cNvSpPr>
          <p:nvPr>
            <p:ph idx="1"/>
          </p:nvPr>
        </p:nvSpPr>
        <p:spPr/>
        <p:txBody>
          <a:bodyPr>
            <a:normAutofit fontScale="55000" lnSpcReduction="20000"/>
          </a:bodyPr>
          <a:lstStyle/>
          <a:p>
            <a:endParaRPr lang="fr-FR" dirty="0" smtClean="0"/>
          </a:p>
          <a:p>
            <a:pPr>
              <a:lnSpc>
                <a:spcPct val="160000"/>
              </a:lnSpc>
            </a:pPr>
            <a:r>
              <a:rPr lang="fr-FR" sz="2600" dirty="0" smtClean="0"/>
              <a:t>7  Application                Couche application                                   FTP, SMTP, HTTP</a:t>
            </a:r>
          </a:p>
          <a:p>
            <a:pPr>
              <a:lnSpc>
                <a:spcPct val="160000"/>
              </a:lnSpc>
            </a:pPr>
            <a:r>
              <a:rPr lang="fr-FR" sz="2600" dirty="0" smtClean="0"/>
              <a:t>6  Présentation</a:t>
            </a:r>
          </a:p>
          <a:p>
            <a:pPr>
              <a:lnSpc>
                <a:spcPct val="160000"/>
              </a:lnSpc>
            </a:pPr>
            <a:r>
              <a:rPr lang="fr-FR" sz="2600" dirty="0" smtClean="0"/>
              <a:t>-------------------------------------------------------------------------------------------------------------------------</a:t>
            </a:r>
          </a:p>
          <a:p>
            <a:pPr>
              <a:lnSpc>
                <a:spcPct val="160000"/>
              </a:lnSpc>
            </a:pPr>
            <a:r>
              <a:rPr lang="fr-FR" sz="2600" dirty="0" smtClean="0"/>
              <a:t>5  Session                       Couche transport                                      TCP, UDP</a:t>
            </a:r>
          </a:p>
          <a:p>
            <a:pPr>
              <a:lnSpc>
                <a:spcPct val="160000"/>
              </a:lnSpc>
            </a:pPr>
            <a:r>
              <a:rPr lang="fr-FR" sz="2600" dirty="0" smtClean="0"/>
              <a:t>4 Transport</a:t>
            </a:r>
          </a:p>
          <a:p>
            <a:pPr>
              <a:lnSpc>
                <a:spcPct val="160000"/>
              </a:lnSpc>
            </a:pPr>
            <a:r>
              <a:rPr lang="fr-FR" sz="2600" dirty="0" smtClean="0"/>
              <a:t>-------------------------------------------------------------------------------------------------------------------------</a:t>
            </a:r>
          </a:p>
          <a:p>
            <a:pPr>
              <a:lnSpc>
                <a:spcPct val="160000"/>
              </a:lnSpc>
            </a:pPr>
            <a:r>
              <a:rPr lang="fr-FR" sz="2600" dirty="0" smtClean="0"/>
              <a:t>3 Réseau                        Couche </a:t>
            </a:r>
            <a:r>
              <a:rPr lang="fr-FR" sz="2600" dirty="0" err="1" smtClean="0"/>
              <a:t>interréseau</a:t>
            </a:r>
            <a:r>
              <a:rPr lang="fr-FR" sz="2600" dirty="0" smtClean="0"/>
              <a:t>                                 IP, ARP, ICMP</a:t>
            </a:r>
          </a:p>
          <a:p>
            <a:pPr>
              <a:lnSpc>
                <a:spcPct val="160000"/>
              </a:lnSpc>
            </a:pPr>
            <a:r>
              <a:rPr lang="fr-FR" sz="2600" dirty="0" smtClean="0"/>
              <a:t>--------------------------------------------------------------------------------------------------------------------------</a:t>
            </a:r>
          </a:p>
          <a:p>
            <a:pPr>
              <a:lnSpc>
                <a:spcPct val="160000"/>
              </a:lnSpc>
            </a:pPr>
            <a:r>
              <a:rPr lang="fr-FR" sz="2600" dirty="0" smtClean="0"/>
              <a:t>2 Liaison                         Couche accès réseau                               Ethernet, </a:t>
            </a:r>
            <a:r>
              <a:rPr lang="fr-FR" sz="2600" dirty="0" err="1" smtClean="0"/>
              <a:t>Token</a:t>
            </a:r>
            <a:r>
              <a:rPr lang="fr-FR" sz="2600" dirty="0" smtClean="0"/>
              <a:t> Ring</a:t>
            </a:r>
          </a:p>
          <a:p>
            <a:pPr>
              <a:lnSpc>
                <a:spcPct val="120000"/>
              </a:lnSpc>
            </a:pPr>
            <a:r>
              <a:rPr lang="fr-FR" sz="2200" dirty="0" smtClean="0"/>
              <a:t>1 Physique</a:t>
            </a:r>
          </a:p>
          <a:p>
            <a:pPr>
              <a:buNone/>
            </a:pPr>
            <a:endParaRPr lang="fr-FR" dirty="0" smtClean="0"/>
          </a:p>
          <a:p>
            <a:pPr>
              <a:buNone/>
            </a:pPr>
            <a:r>
              <a:rPr lang="fr-FR" dirty="0" smtClean="0"/>
              <a:t>Modèle OSI                   Modèle TCP IP                          Protocoles                  </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3</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Format de l’entête IP</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4</a:t>
            </a:fld>
            <a:endParaRPr lang="fr-FR"/>
          </a:p>
        </p:txBody>
      </p:sp>
      <p:pic>
        <p:nvPicPr>
          <p:cNvPr id="1027" name="Picture 3" descr="F:\engagement195.jpg"/>
          <p:cNvPicPr>
            <a:picLocks noGrp="1" noChangeAspect="1" noChangeArrowheads="1"/>
          </p:cNvPicPr>
          <p:nvPr>
            <p:ph idx="1"/>
          </p:nvPr>
        </p:nvPicPr>
        <p:blipFill>
          <a:blip r:embed="rId3"/>
          <a:srcRect/>
          <a:stretch>
            <a:fillRect/>
          </a:stretch>
        </p:blipFill>
        <p:spPr bwMode="auto">
          <a:xfrm>
            <a:off x="571472" y="1714488"/>
            <a:ext cx="8033940" cy="4279868"/>
          </a:xfrm>
          <a:prstGeom prst="rect">
            <a:avLst/>
          </a:prstGeom>
          <a:noFill/>
        </p:spPr>
      </p:pic>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Diagramme IP</a:t>
            </a:r>
            <a:endParaRPr lang="fr-FR" sz="2800" dirty="0"/>
          </a:p>
        </p:txBody>
      </p:sp>
      <p:sp>
        <p:nvSpPr>
          <p:cNvPr id="3" name="Espace réservé du contenu 2"/>
          <p:cNvSpPr>
            <a:spLocks noGrp="1"/>
          </p:cNvSpPr>
          <p:nvPr>
            <p:ph idx="1"/>
          </p:nvPr>
        </p:nvSpPr>
        <p:spPr/>
        <p:txBody>
          <a:bodyPr/>
          <a:lstStyle/>
          <a:p>
            <a:r>
              <a:rPr lang="fr-FR" dirty="0" smtClean="0"/>
              <a:t>Version : version d u protocole IP codé sur 4 bits ( IPv4, IPv6, …..)</a:t>
            </a:r>
          </a:p>
          <a:p>
            <a:r>
              <a:rPr lang="fr-FR" dirty="0" smtClean="0"/>
              <a:t>Longueur de l’entête : longueur de l’entête en mots de 32 bits </a:t>
            </a:r>
          </a:p>
          <a:p>
            <a:pPr algn="just"/>
            <a:r>
              <a:rPr lang="fr-FR" dirty="0" smtClean="0"/>
              <a:t>Type de service : sert à qualifier une certaine qualité de service selon  différentes combinaisons de fiabilité et de débits sont possibles (voix, transfert de fichiers, …</a:t>
            </a:r>
            <a:r>
              <a:rPr lang="fr-FR" dirty="0" err="1" smtClean="0"/>
              <a:t>etc</a:t>
            </a:r>
            <a:r>
              <a:rPr lang="fr-FR" dirty="0" smtClean="0"/>
              <a:t>)</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5</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Diagramme IP</a:t>
            </a:r>
            <a:endParaRPr lang="fr-FR" sz="2800" dirty="0"/>
          </a:p>
        </p:txBody>
      </p:sp>
      <p:sp>
        <p:nvSpPr>
          <p:cNvPr id="3" name="Espace réservé du contenu 2"/>
          <p:cNvSpPr>
            <a:spLocks noGrp="1"/>
          </p:cNvSpPr>
          <p:nvPr>
            <p:ph idx="1"/>
          </p:nvPr>
        </p:nvSpPr>
        <p:spPr/>
        <p:txBody>
          <a:bodyPr>
            <a:normAutofit fontScale="92500" lnSpcReduction="10000"/>
          </a:bodyPr>
          <a:lstStyle/>
          <a:p>
            <a:r>
              <a:rPr lang="fr-FR" dirty="0" smtClean="0"/>
              <a:t>Longueur totale: champ de 16 bit exprimant la taille totale du datagramme (entête + données). Longueur max = 64 Ko.</a:t>
            </a:r>
          </a:p>
          <a:p>
            <a:r>
              <a:rPr lang="fr-FR" dirty="0" smtClean="0"/>
              <a:t> Identification  = numéro d’un datagramme sur 16 bits attribué à chaque datagramme.</a:t>
            </a:r>
          </a:p>
          <a:p>
            <a:r>
              <a:rPr lang="fr-FR" dirty="0" smtClean="0"/>
              <a:t>1</a:t>
            </a:r>
            <a:r>
              <a:rPr lang="fr-FR" baseline="30000" dirty="0" smtClean="0"/>
              <a:t>er</a:t>
            </a:r>
            <a:r>
              <a:rPr lang="fr-FR" dirty="0" smtClean="0"/>
              <a:t> bit non utilisé</a:t>
            </a:r>
          </a:p>
          <a:p>
            <a:r>
              <a:rPr lang="fr-FR" dirty="0" smtClean="0"/>
              <a:t>DF (</a:t>
            </a:r>
            <a:r>
              <a:rPr lang="fr-FR" dirty="0" err="1" smtClean="0"/>
              <a:t>Don’t</a:t>
            </a:r>
            <a:r>
              <a:rPr lang="fr-FR" dirty="0" smtClean="0"/>
              <a:t> fragment )</a:t>
            </a:r>
          </a:p>
          <a:p>
            <a:pPr>
              <a:buNone/>
            </a:pPr>
            <a:r>
              <a:rPr lang="fr-FR" dirty="0" smtClean="0"/>
              <a:t>        DF = 0    fragmentation autorisée</a:t>
            </a:r>
          </a:p>
          <a:p>
            <a:pPr>
              <a:buNone/>
            </a:pPr>
            <a:r>
              <a:rPr lang="fr-FR" dirty="0" smtClean="0"/>
              <a:t>        DF = 1              //              interdite        </a:t>
            </a:r>
          </a:p>
          <a:p>
            <a:pPr>
              <a:buNone/>
            </a:pP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6</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Diagramme IP</a:t>
            </a:r>
            <a:endParaRPr lang="fr-FR" sz="2800" dirty="0"/>
          </a:p>
        </p:txBody>
      </p:sp>
      <p:sp>
        <p:nvSpPr>
          <p:cNvPr id="3" name="Espace réservé du contenu 2"/>
          <p:cNvSpPr>
            <a:spLocks noGrp="1"/>
          </p:cNvSpPr>
          <p:nvPr>
            <p:ph idx="1"/>
          </p:nvPr>
        </p:nvSpPr>
        <p:spPr/>
        <p:txBody>
          <a:bodyPr>
            <a:normAutofit fontScale="92500" lnSpcReduction="10000"/>
          </a:bodyPr>
          <a:lstStyle/>
          <a:p>
            <a:pPr algn="just"/>
            <a:r>
              <a:rPr lang="fr-FR" dirty="0" smtClean="0"/>
              <a:t>MF: More Fragments (le dernier bit). Indique si le fragment de données est suivi ou non par d’autres fragments (si MF=0  alors le fragment est le dernier du datagramme).</a:t>
            </a:r>
          </a:p>
          <a:p>
            <a:pPr algn="just"/>
            <a:endParaRPr lang="fr-FR" dirty="0" smtClean="0"/>
          </a:p>
          <a:p>
            <a:pPr algn="just"/>
            <a:r>
              <a:rPr lang="fr-FR" dirty="0" smtClean="0"/>
              <a:t>Position du fragment permet de connaitre sa position dans le datagramme. C’est un multiple de 8 octets, l’unité élémentaire. Ce champ contient 13 bits, on peut avoir, alors 8192 fragments par diagramme.</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7</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Diagramme IP</a:t>
            </a:r>
            <a:endParaRPr lang="fr-FR" sz="2800" dirty="0"/>
          </a:p>
        </p:txBody>
      </p:sp>
      <p:sp>
        <p:nvSpPr>
          <p:cNvPr id="3" name="Espace réservé du contenu 2"/>
          <p:cNvSpPr>
            <a:spLocks noGrp="1"/>
          </p:cNvSpPr>
          <p:nvPr>
            <p:ph idx="1"/>
          </p:nvPr>
        </p:nvSpPr>
        <p:spPr/>
        <p:txBody>
          <a:bodyPr>
            <a:normAutofit fontScale="92500"/>
          </a:bodyPr>
          <a:lstStyle/>
          <a:p>
            <a:pPr algn="just"/>
            <a:r>
              <a:rPr lang="fr-FR" dirty="0" smtClean="0"/>
              <a:t>Le champ Durée de vie ou TTL (Time To Live), est un compteur qui sert à limiter la durée de vie des datagrammes. Il est supposé compter le temps en secondes, autorisant un maximum de 255 s : en réalité, il ne compte que le nombre de sauts. </a:t>
            </a:r>
          </a:p>
          <a:p>
            <a:pPr algn="just">
              <a:buNone/>
            </a:pPr>
            <a:endParaRPr lang="fr-FR" dirty="0" smtClean="0"/>
          </a:p>
          <a:p>
            <a:pPr algn="just">
              <a:buNone/>
            </a:pPr>
            <a:r>
              <a:rPr lang="fr-FR" dirty="0" smtClean="0"/>
              <a:t>Il est décrémenté à chaque saut, dés qu’il atteint O, il est éliminé, un datagramme d’avertissement est alors envoyé à l’hôte source.</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Datagramme IP</a:t>
            </a:r>
            <a:endParaRPr lang="fr-FR" sz="2800" dirty="0"/>
          </a:p>
        </p:txBody>
      </p:sp>
      <p:sp>
        <p:nvSpPr>
          <p:cNvPr id="3" name="Espace réservé du contenu 2"/>
          <p:cNvSpPr>
            <a:spLocks noGrp="1"/>
          </p:cNvSpPr>
          <p:nvPr>
            <p:ph idx="1"/>
          </p:nvPr>
        </p:nvSpPr>
        <p:spPr/>
        <p:txBody>
          <a:bodyPr>
            <a:normAutofit fontScale="92500" lnSpcReduction="10000"/>
          </a:bodyPr>
          <a:lstStyle/>
          <a:p>
            <a:pPr algn="just"/>
            <a:r>
              <a:rPr lang="fr-FR" dirty="0" smtClean="0"/>
              <a:t>Le champ Protocole : indique à quel processus de transport, passer le diagramme complet. Il peut s’agir de TCP, d’UDP, ICMP ou d’un autre protocole. (Les numéros de protocoles sont consignés dans une BD accessible sur le site:</a:t>
            </a:r>
          </a:p>
          <a:p>
            <a:pPr algn="just">
              <a:buNone/>
            </a:pPr>
            <a:r>
              <a:rPr lang="fr-FR" dirty="0" smtClean="0"/>
              <a:t>     </a:t>
            </a:r>
            <a:r>
              <a:rPr lang="fr-FR" dirty="0" smtClean="0">
                <a:hlinkClick r:id="rId3"/>
              </a:rPr>
              <a:t>www.iana.org</a:t>
            </a:r>
            <a:r>
              <a:rPr lang="fr-FR" dirty="0" smtClean="0"/>
              <a:t>. </a:t>
            </a:r>
          </a:p>
          <a:p>
            <a:pPr algn="just"/>
            <a:r>
              <a:rPr lang="fr-FR" dirty="0" smtClean="0"/>
              <a:t>Le champ Total de contrôle d’en-tête sert à vérifier l’en-tête uniquement. Il permet  de détecter le erreurs générées par des mots mémoire erronées. Ecart du datagramme erroné.</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9</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Datagramme IP</a:t>
            </a:r>
            <a:endParaRPr lang="fr-FR" sz="2800" dirty="0"/>
          </a:p>
        </p:txBody>
      </p:sp>
      <p:sp>
        <p:nvSpPr>
          <p:cNvPr id="3" name="Espace réservé du contenu 2"/>
          <p:cNvSpPr>
            <a:spLocks noGrp="1"/>
          </p:cNvSpPr>
          <p:nvPr>
            <p:ph idx="1"/>
          </p:nvPr>
        </p:nvSpPr>
        <p:spPr/>
        <p:txBody>
          <a:bodyPr>
            <a:normAutofit lnSpcReduction="10000"/>
          </a:bodyPr>
          <a:lstStyle/>
          <a:p>
            <a:pPr algn="just"/>
            <a:r>
              <a:rPr lang="fr-FR" dirty="0" smtClean="0"/>
              <a:t>Les champs adresse source et adresse de destination contiennent chacune  </a:t>
            </a:r>
            <a:r>
              <a:rPr lang="fr-FR" b="1" dirty="0" smtClean="0"/>
              <a:t>un numéro </a:t>
            </a:r>
            <a:r>
              <a:rPr lang="fr-FR" dirty="0" smtClean="0"/>
              <a:t>de </a:t>
            </a:r>
            <a:r>
              <a:rPr lang="fr-FR" b="1" dirty="0" smtClean="0"/>
              <a:t>réseau et un numéro d’hôte</a:t>
            </a:r>
            <a:r>
              <a:rPr lang="fr-FR" dirty="0" smtClean="0"/>
              <a:t>.</a:t>
            </a:r>
          </a:p>
          <a:p>
            <a:pPr algn="just"/>
            <a:endParaRPr lang="fr-FR" dirty="0" smtClean="0"/>
          </a:p>
          <a:p>
            <a:pPr algn="just"/>
            <a:r>
              <a:rPr lang="fr-FR" dirty="0" smtClean="0"/>
              <a:t>Le champ option : introduction d’options non prévues à l’initial, pour expérimenter d’autres versions.</a:t>
            </a:r>
          </a:p>
          <a:p>
            <a:pPr algn="just">
              <a:buNone/>
            </a:pPr>
            <a:r>
              <a:rPr lang="fr-FR" dirty="0" smtClean="0"/>
              <a:t>   Exemples: enregistrement de route, sécurité, horodatage, ….</a:t>
            </a:r>
            <a:r>
              <a:rPr lang="fr-FR" dirty="0" err="1" smtClean="0"/>
              <a:t>etc</a:t>
            </a:r>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10</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II.  Adressage IP</a:t>
            </a:r>
            <a:endParaRPr lang="fr-FR" dirty="0"/>
          </a:p>
        </p:txBody>
      </p:sp>
      <p:sp>
        <p:nvSpPr>
          <p:cNvPr id="3" name="Espace réservé du contenu 2"/>
          <p:cNvSpPr>
            <a:spLocks noGrp="1"/>
          </p:cNvSpPr>
          <p:nvPr>
            <p:ph idx="1"/>
          </p:nvPr>
        </p:nvSpPr>
        <p:spPr/>
        <p:txBody>
          <a:bodyPr/>
          <a:lstStyle/>
          <a:p>
            <a:r>
              <a:rPr lang="fr-FR" dirty="0" smtClean="0"/>
              <a:t>Chaque ordinateur et chaque routeur sur l’Internet possède une adresse IP, exprimée sur 32 bits qui inclut son numéro de réseau et son numéro d’hôte. Cette combinaison est unique.</a:t>
            </a:r>
          </a:p>
          <a:p>
            <a:r>
              <a:rPr lang="fr-FR" dirty="0" smtClean="0"/>
              <a:t>Un routeur qui se trouve sur deux réseaux devra avoir alors deux adresses IP.</a:t>
            </a:r>
          </a:p>
          <a:p>
            <a:r>
              <a:rPr lang="fr-FR" dirty="0" smtClean="0"/>
              <a:t>Les adresses IP sont divisées en 5 classes</a:t>
            </a:r>
          </a:p>
          <a:p>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11</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Classes d’adresses IP</a:t>
            </a:r>
            <a:endParaRPr lang="fr-FR" sz="3200"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12</a:t>
            </a:fld>
            <a:endParaRPr lang="fr-FR"/>
          </a:p>
        </p:txBody>
      </p:sp>
      <p:pic>
        <p:nvPicPr>
          <p:cNvPr id="5" name="Picture 2" descr="F:\engagement194.jpg"/>
          <p:cNvPicPr>
            <a:picLocks noGrp="1" noChangeAspect="1" noChangeArrowheads="1"/>
          </p:cNvPicPr>
          <p:nvPr>
            <p:ph idx="1"/>
          </p:nvPr>
        </p:nvPicPr>
        <p:blipFill>
          <a:blip r:embed="rId3"/>
          <a:srcRect/>
          <a:stretch>
            <a:fillRect/>
          </a:stretch>
        </p:blipFill>
        <p:spPr bwMode="auto">
          <a:xfrm>
            <a:off x="629573" y="2143116"/>
            <a:ext cx="7342031" cy="3714776"/>
          </a:xfrm>
          <a:prstGeom prst="rect">
            <a:avLst/>
          </a:prstGeom>
          <a:noFill/>
        </p:spPr>
      </p:pic>
      <p:sp>
        <p:nvSpPr>
          <p:cNvPr id="6" name="Espace réservé du pied de page 5"/>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214290"/>
            <a:ext cx="7786742" cy="714380"/>
          </a:xfrm>
        </p:spPr>
        <p:txBody>
          <a:bodyPr>
            <a:normAutofit fontScale="90000"/>
          </a:bodyPr>
          <a:lstStyle/>
          <a:p>
            <a:r>
              <a:rPr lang="fr-FR" dirty="0" smtClean="0"/>
              <a:t>Adresses IP</a:t>
            </a:r>
            <a:endParaRPr lang="fr-FR" dirty="0"/>
          </a:p>
        </p:txBody>
      </p:sp>
      <p:sp>
        <p:nvSpPr>
          <p:cNvPr id="3" name="Espace réservé du contenu 2"/>
          <p:cNvSpPr>
            <a:spLocks noGrp="1"/>
          </p:cNvSpPr>
          <p:nvPr>
            <p:ph idx="1"/>
          </p:nvPr>
        </p:nvSpPr>
        <p:spPr>
          <a:xfrm>
            <a:off x="428596" y="1285860"/>
            <a:ext cx="8229600" cy="4811715"/>
          </a:xfrm>
        </p:spPr>
        <p:txBody>
          <a:bodyPr>
            <a:normAutofit/>
          </a:bodyPr>
          <a:lstStyle/>
          <a:p>
            <a:r>
              <a:rPr lang="fr-FR" dirty="0" smtClean="0"/>
              <a:t>Les adresses de la classe A autorisent un minimum de 128 réseaux avec plus de 16 millions d’hôtes chacun</a:t>
            </a:r>
          </a:p>
          <a:p>
            <a:r>
              <a:rPr lang="fr-FR" dirty="0" smtClean="0"/>
              <a:t>La classe B: 16 384 réseaux,  65 536 hôtes </a:t>
            </a:r>
          </a:p>
          <a:p>
            <a:r>
              <a:rPr lang="fr-FR" dirty="0" smtClean="0"/>
              <a:t>La classe C: plus de 2 millions de réseaux avec 256 hôtes chacun.</a:t>
            </a:r>
          </a:p>
          <a:p>
            <a:r>
              <a:rPr lang="fr-FR" dirty="0" smtClean="0"/>
              <a:t>Les adresse de la classe D, sont des adresses multicast, utilisés pour envoyer des datagrammes à des groupes d’hôtes.</a:t>
            </a:r>
          </a:p>
          <a:p>
            <a:endParaRPr lang="fr-FR" dirty="0" smtClean="0"/>
          </a:p>
          <a:p>
            <a:endParaRPr lang="fr-FR" dirty="0" smtClean="0"/>
          </a:p>
          <a:p>
            <a:endParaRPr lang="fr-FR" dirty="0" smtClean="0"/>
          </a:p>
          <a:p>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13</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Exemple</a:t>
            </a:r>
            <a:endParaRPr lang="fr-FR" sz="3200" dirty="0"/>
          </a:p>
        </p:txBody>
      </p:sp>
      <p:sp>
        <p:nvSpPr>
          <p:cNvPr id="3" name="Espace réservé du contenu 2"/>
          <p:cNvSpPr>
            <a:spLocks noGrp="1"/>
          </p:cNvSpPr>
          <p:nvPr>
            <p:ph idx="1"/>
          </p:nvPr>
        </p:nvSpPr>
        <p:spPr/>
        <p:txBody>
          <a:bodyPr/>
          <a:lstStyle/>
          <a:p>
            <a:pPr>
              <a:buNone/>
            </a:pPr>
            <a:r>
              <a:rPr lang="fr-FR" dirty="0" smtClean="0"/>
              <a:t> </a:t>
            </a:r>
            <a:r>
              <a:rPr lang="fr-FR" sz="2400" dirty="0" smtClean="0"/>
              <a:t>Adresse IP = 11OOOOO1.  00011011 . 00101101.  00100001</a:t>
            </a:r>
          </a:p>
          <a:p>
            <a:pPr>
              <a:buNone/>
            </a:pPr>
            <a:r>
              <a:rPr lang="fr-FR" sz="2400" dirty="0" smtClean="0"/>
              <a:t>  Soit  193.27.45.33    (notation décimale pointée)</a:t>
            </a:r>
          </a:p>
          <a:p>
            <a:pPr>
              <a:buNone/>
            </a:pPr>
            <a:endParaRPr lang="fr-FR" sz="2400" dirty="0" smtClean="0"/>
          </a:p>
          <a:p>
            <a:pPr>
              <a:buNone/>
            </a:pPr>
            <a:r>
              <a:rPr lang="fr-FR" sz="2400" dirty="0" smtClean="0"/>
              <a:t>Il s’agit de la classe C,  puisqu’elle commence par 110</a:t>
            </a:r>
          </a:p>
          <a:p>
            <a:pPr>
              <a:buNone/>
            </a:pPr>
            <a:endParaRPr lang="fr-FR" sz="2400" dirty="0" smtClean="0"/>
          </a:p>
          <a:p>
            <a:pPr>
              <a:buNone/>
            </a:pPr>
            <a:r>
              <a:rPr lang="fr-FR" sz="2400" dirty="0" smtClean="0"/>
              <a:t>Le découpage est comme suit :</a:t>
            </a:r>
          </a:p>
          <a:p>
            <a:pPr>
              <a:buNone/>
            </a:pPr>
            <a:r>
              <a:rPr lang="fr-FR" sz="2400" dirty="0" smtClean="0"/>
              <a:t>OOOO1.  00011011 . 00101101  : 21 bits identifiant du réseau </a:t>
            </a:r>
          </a:p>
          <a:p>
            <a:pPr>
              <a:buNone/>
            </a:pPr>
            <a:endParaRPr lang="fr-FR" sz="2400" dirty="0" smtClean="0"/>
          </a:p>
          <a:p>
            <a:pPr>
              <a:buNone/>
            </a:pPr>
            <a:r>
              <a:rPr lang="fr-FR" sz="2400" dirty="0" smtClean="0"/>
              <a:t>00100001 : 8 bits d’identifiant la machine dans le réseau.</a:t>
            </a:r>
          </a:p>
          <a:p>
            <a:pPr>
              <a:buNone/>
            </a:pPr>
            <a:endParaRPr lang="fr-FR" sz="2400"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14</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Adresses particulières</a:t>
            </a:r>
            <a:endParaRPr lang="fr-FR" sz="3200" dirty="0"/>
          </a:p>
        </p:txBody>
      </p:sp>
      <p:sp>
        <p:nvSpPr>
          <p:cNvPr id="3" name="Espace réservé du contenu 2"/>
          <p:cNvSpPr>
            <a:spLocks noGrp="1"/>
          </p:cNvSpPr>
          <p:nvPr>
            <p:ph idx="1"/>
          </p:nvPr>
        </p:nvSpPr>
        <p:spPr/>
        <p:txBody>
          <a:bodyPr>
            <a:normAutofit lnSpcReduction="10000"/>
          </a:bodyPr>
          <a:lstStyle/>
          <a:p>
            <a:pPr algn="just"/>
            <a:r>
              <a:rPr lang="fr-FR" dirty="0" smtClean="0"/>
              <a:t>Lorsque une machine ne possède pas d’adresse IP, et qu’elle doit envoyer un premier message pour obtenir une, elle remplit le champ adresse par « plein0 », ou    0.0.0.0</a:t>
            </a:r>
          </a:p>
          <a:p>
            <a:pPr algn="just">
              <a:buNone/>
            </a:pPr>
            <a:endParaRPr lang="fr-FR" dirty="0" smtClean="0"/>
          </a:p>
          <a:p>
            <a:pPr algn="just"/>
            <a:r>
              <a:rPr lang="fr-FR" dirty="0" smtClean="0"/>
              <a:t>A l’opposé remplir le champ  Adresse par « plein 1 », permet de désigner l’ensemble des machines au sein du réseau de cette machine.</a:t>
            </a:r>
          </a:p>
          <a:p>
            <a:endParaRPr lang="fr-FR" dirty="0" smtClean="0"/>
          </a:p>
          <a:p>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15</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85786" y="500042"/>
            <a:ext cx="7643866" cy="642942"/>
          </a:xfrm>
        </p:spPr>
        <p:txBody>
          <a:bodyPr>
            <a:normAutofit/>
          </a:bodyPr>
          <a:lstStyle/>
          <a:p>
            <a:r>
              <a:rPr lang="fr-FR" sz="3200" dirty="0" smtClean="0"/>
              <a:t>Adressage des sous réseaux</a:t>
            </a:r>
            <a:endParaRPr lang="fr-FR" sz="3200" dirty="0"/>
          </a:p>
        </p:txBody>
      </p:sp>
      <p:sp>
        <p:nvSpPr>
          <p:cNvPr id="3" name="Espace réservé du contenu 2"/>
          <p:cNvSpPr>
            <a:spLocks noGrp="1"/>
          </p:cNvSpPr>
          <p:nvPr>
            <p:ph idx="1"/>
          </p:nvPr>
        </p:nvSpPr>
        <p:spPr/>
        <p:txBody>
          <a:bodyPr>
            <a:normAutofit lnSpcReduction="10000"/>
          </a:bodyPr>
          <a:lstStyle/>
          <a:p>
            <a:pPr algn="just"/>
            <a:r>
              <a:rPr lang="fr-FR" dirty="0" smtClean="0"/>
              <a:t>Le système des adresses IP, permet de définir des adresses de sous-réseaux comme suit.</a:t>
            </a:r>
          </a:p>
          <a:p>
            <a:pPr algn="just"/>
            <a:r>
              <a:rPr lang="fr-FR" dirty="0" smtClean="0"/>
              <a:t>La partie réservée à l’adresse des machines est découpée en deux parties : &lt; id sous réseau, id machine &gt;. </a:t>
            </a:r>
          </a:p>
          <a:p>
            <a:pPr algn="just">
              <a:buNone/>
            </a:pPr>
            <a:r>
              <a:rPr lang="fr-FR" dirty="0" smtClean="0"/>
              <a:t> Ainsi, un seul réseau de classe B, sur lequel on pourrait nommer 65534 machines pourra être décomposé en 254 sous-réseaux de 254 machines chacun, de la manière suivante.</a:t>
            </a: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16</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normAutofit fontScale="92500" lnSpcReduction="10000"/>
          </a:bodyPr>
          <a:lstStyle/>
          <a:p>
            <a:pPr algn="just"/>
            <a:r>
              <a:rPr lang="fr-FR" dirty="0" smtClean="0"/>
              <a:t>&lt; </a:t>
            </a:r>
            <a:r>
              <a:rPr lang="fr-FR" sz="2400" dirty="0" smtClean="0"/>
              <a:t>i d de réseau sur 16 bits&gt;.&lt;id. de sous-réseau sur 8 bits&gt;. &lt;id de machine sur 8 bits&gt;.</a:t>
            </a:r>
          </a:p>
          <a:p>
            <a:pPr algn="just">
              <a:buNone/>
            </a:pPr>
            <a:r>
              <a:rPr lang="fr-FR" sz="2400" dirty="0" smtClean="0"/>
              <a:t>  C’est l’administrateur réseau qui choisit de découper où il veut la zone des identificateurs de machines.</a:t>
            </a:r>
          </a:p>
          <a:p>
            <a:pPr algn="just">
              <a:buNone/>
            </a:pPr>
            <a:r>
              <a:rPr lang="fr-FR" sz="2400" dirty="0" smtClean="0"/>
              <a:t>On peut adopter le même principe pour la classe C. </a:t>
            </a:r>
          </a:p>
          <a:p>
            <a:pPr algn="just">
              <a:buNone/>
            </a:pPr>
            <a:endParaRPr lang="fr-FR" sz="2400" dirty="0" smtClean="0"/>
          </a:p>
          <a:p>
            <a:pPr algn="just">
              <a:buNone/>
            </a:pPr>
            <a:r>
              <a:rPr lang="fr-FR" sz="2400" dirty="0" smtClean="0"/>
              <a:t>La figure suivante illustre le cas d’un réseau X.Y.0.0 découpé en deux sous réseaux X.Y.1.0 et  X.Y.2.0 .</a:t>
            </a:r>
          </a:p>
          <a:p>
            <a:pPr algn="just">
              <a:buNone/>
            </a:pPr>
            <a:r>
              <a:rPr lang="fr-FR" sz="2400" dirty="0" smtClean="0"/>
              <a:t>Pour Internet il ne voit que le réseau X.Y.0.0 et tous les routeurs traitent  les datagrammes à destination de ce réseaux de la même façon. Par contre le routeur R se sert du troisième octet (égal à 1 ou 2) de l’adresse contenue dans les datagrammes qui lui proviennent.</a:t>
            </a:r>
            <a:endParaRPr lang="fr-FR" sz="2400"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17</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800" dirty="0" smtClean="0"/>
              <a:t>Adressage de sous réseau</a:t>
            </a:r>
            <a:endParaRPr lang="fr-FR" sz="2800" dirty="0"/>
          </a:p>
        </p:txBody>
      </p:sp>
      <p:sp>
        <p:nvSpPr>
          <p:cNvPr id="3" name="Espace réservé du contenu 2"/>
          <p:cNvSpPr>
            <a:spLocks noGrp="1"/>
          </p:cNvSpPr>
          <p:nvPr>
            <p:ph idx="1"/>
          </p:nvPr>
        </p:nvSpPr>
        <p:spPr/>
        <p:txBody>
          <a:bodyPr/>
          <a:lstStyle/>
          <a:p>
            <a:endParaRPr lang="fr-FR" dirty="0" smtClean="0"/>
          </a:p>
          <a:p>
            <a:pPr algn="just"/>
            <a:r>
              <a:rPr lang="fr-FR" dirty="0" smtClean="0"/>
              <a:t>C’est une technique d’adressage utilisée (en l’absence ou manque d’@ IP) d’utiliser une seule  adresse pour plusieurs réseaux (ou plutôt </a:t>
            </a:r>
            <a:r>
              <a:rPr lang="fr-FR" dirty="0" err="1" smtClean="0"/>
              <a:t>ss</a:t>
            </a:r>
            <a:r>
              <a:rPr lang="fr-FR" dirty="0" smtClean="0"/>
              <a:t>-réseaux) : utilisation d’un masque.</a:t>
            </a:r>
          </a:p>
          <a:p>
            <a:pPr>
              <a:buNone/>
            </a:pPr>
            <a:r>
              <a:rPr lang="fr-FR" dirty="0" smtClean="0"/>
              <a:t>Les bits du masque du sous-réseau sont à:</a:t>
            </a:r>
          </a:p>
          <a:p>
            <a:pPr>
              <a:buNone/>
            </a:pPr>
            <a:r>
              <a:rPr lang="fr-FR" dirty="0" smtClean="0"/>
              <a:t>1 ----</a:t>
            </a:r>
            <a:r>
              <a:rPr lang="fr-FR" dirty="0" smtClean="0">
                <a:sym typeface="Wingdings" pitchFamily="2" charset="2"/>
              </a:rPr>
              <a:t> partie adresse réseau</a:t>
            </a:r>
          </a:p>
          <a:p>
            <a:pPr>
              <a:buNone/>
            </a:pPr>
            <a:r>
              <a:rPr lang="fr-FR" dirty="0" smtClean="0">
                <a:sym typeface="Wingdings" pitchFamily="2" charset="2"/>
              </a:rPr>
              <a:t>0---- identification</a:t>
            </a:r>
            <a:endParaRPr lang="fr-FR" dirty="0" smtClean="0"/>
          </a:p>
          <a:p>
            <a:endParaRPr lang="fr-FR" dirty="0" smtClean="0"/>
          </a:p>
          <a:p>
            <a:pPr>
              <a:buNone/>
            </a:pPr>
            <a:endParaRPr lang="fr-FR" dirty="0"/>
          </a:p>
        </p:txBody>
      </p:sp>
      <p:sp>
        <p:nvSpPr>
          <p:cNvPr id="4" name="Espace réservé du numéro de diapositive 3"/>
          <p:cNvSpPr>
            <a:spLocks noGrp="1"/>
          </p:cNvSpPr>
          <p:nvPr>
            <p:ph type="sldNum" sz="quarter" idx="12"/>
          </p:nvPr>
        </p:nvSpPr>
        <p:spPr/>
        <p:txBody>
          <a:bodyPr/>
          <a:lstStyle/>
          <a:p>
            <a:fld id="{7FE32589-BB69-43A9-95A4-CF5B8C38CEC2}" type="slidenum">
              <a:rPr lang="fr-FR" smtClean="0"/>
              <a:pPr/>
              <a:t>18</a:t>
            </a:fld>
            <a:endParaRPr lang="fr-FR"/>
          </a:p>
        </p:txBody>
      </p:sp>
      <p:sp>
        <p:nvSpPr>
          <p:cNvPr id="5" name="Espace réservé du pied de page 4"/>
          <p:cNvSpPr>
            <a:spLocks noGrp="1"/>
          </p:cNvSpPr>
          <p:nvPr>
            <p:ph type="ftr" sz="quarter" idx="11"/>
          </p:nvPr>
        </p:nvSpPr>
        <p:spPr/>
        <p:txBody>
          <a:bodyPr/>
          <a:lstStyle/>
          <a:p>
            <a:r>
              <a:rPr lang="nb-NO" smtClean="0"/>
              <a:t>MasterI.  TIP ASR  2018    Pr A. Boukerram</a:t>
            </a:r>
            <a:endParaRPr lang="fr-F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991</TotalTime>
  <Words>1319</Words>
  <Application>Microsoft Office PowerPoint</Application>
  <PresentationFormat>Affichage à l'écran (4:3)</PresentationFormat>
  <Paragraphs>165</Paragraphs>
  <Slides>18</Slides>
  <Notes>18</Notes>
  <HiddenSlides>0</HiddenSlides>
  <MMClips>0</MMClips>
  <ScaleCrop>false</ScaleCrop>
  <HeadingPairs>
    <vt:vector size="4" baseType="variant">
      <vt:variant>
        <vt:lpstr>Thème</vt:lpstr>
      </vt:variant>
      <vt:variant>
        <vt:i4>1</vt:i4>
      </vt:variant>
      <vt:variant>
        <vt:lpstr>Titres des diapositives</vt:lpstr>
      </vt:variant>
      <vt:variant>
        <vt:i4>18</vt:i4>
      </vt:variant>
    </vt:vector>
  </HeadingPairs>
  <TitlesOfParts>
    <vt:vector size="19" baseType="lpstr">
      <vt:lpstr>Thème Office</vt:lpstr>
      <vt:lpstr>Module: TECHNOLOGIE IP</vt:lpstr>
      <vt:lpstr>Chap1: Adressage et protocoles IP</vt:lpstr>
      <vt:lpstr>Modèle TCP/IP</vt:lpstr>
      <vt:lpstr>Format de l’entête IP</vt:lpstr>
      <vt:lpstr>Diagramme IP</vt:lpstr>
      <vt:lpstr>Diagramme IP</vt:lpstr>
      <vt:lpstr>Diagramme IP</vt:lpstr>
      <vt:lpstr>Diagramme IP</vt:lpstr>
      <vt:lpstr>Datagramme IP</vt:lpstr>
      <vt:lpstr>Datagramme IP</vt:lpstr>
      <vt:lpstr>II.  Adressage IP</vt:lpstr>
      <vt:lpstr>Classes d’adresses IP</vt:lpstr>
      <vt:lpstr>Adresses IP</vt:lpstr>
      <vt:lpstr>Exemple</vt:lpstr>
      <vt:lpstr>Adresses particulières</vt:lpstr>
      <vt:lpstr>Adressage des sous réseaux</vt:lpstr>
      <vt:lpstr>Diapositive 17</vt:lpstr>
      <vt:lpstr>Adressage de sous réseau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TECHNOLOGIE IP</dc:title>
  <dc:creator>samia</dc:creator>
  <cp:lastModifiedBy>samira</cp:lastModifiedBy>
  <cp:revision>48</cp:revision>
  <dcterms:created xsi:type="dcterms:W3CDTF">2014-02-09T09:12:26Z</dcterms:created>
  <dcterms:modified xsi:type="dcterms:W3CDTF">2018-05-02T22:21:39Z</dcterms:modified>
</cp:coreProperties>
</file>