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9"/>
  </p:notesMasterIdLst>
  <p:sldIdLst>
    <p:sldId id="256" r:id="rId2"/>
    <p:sldId id="259" r:id="rId3"/>
    <p:sldId id="271" r:id="rId4"/>
    <p:sldId id="272" r:id="rId5"/>
    <p:sldId id="273" r:id="rId6"/>
    <p:sldId id="274" r:id="rId7"/>
    <p:sldId id="275" r:id="rId8"/>
    <p:sldId id="276" r:id="rId9"/>
    <p:sldId id="257" r:id="rId10"/>
    <p:sldId id="261" r:id="rId11"/>
    <p:sldId id="258" r:id="rId12"/>
    <p:sldId id="260" r:id="rId13"/>
    <p:sldId id="262" r:id="rId14"/>
    <p:sldId id="263" r:id="rId15"/>
    <p:sldId id="277" r:id="rId16"/>
    <p:sldId id="264" r:id="rId17"/>
    <p:sldId id="265" r:id="rId18"/>
    <p:sldId id="266" r:id="rId19"/>
    <p:sldId id="267" r:id="rId20"/>
    <p:sldId id="268" r:id="rId21"/>
    <p:sldId id="278" r:id="rId22"/>
    <p:sldId id="279" r:id="rId23"/>
    <p:sldId id="269" r:id="rId24"/>
    <p:sldId id="270" r:id="rId25"/>
    <p:sldId id="280" r:id="rId26"/>
    <p:sldId id="281" r:id="rId27"/>
    <p:sldId id="282" r:id="rId2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210B"/>
    <a:srgbClr val="E53809"/>
    <a:srgbClr val="CC0000"/>
  </p:clrMru>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Style à thème 2 - Accentuation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767" autoAdjust="0"/>
  </p:normalViewPr>
  <p:slideViewPr>
    <p:cSldViewPr>
      <p:cViewPr>
        <p:scale>
          <a:sx n="50" d="100"/>
          <a:sy n="50" d="100"/>
        </p:scale>
        <p:origin x="-1267" y="-9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490042-CA77-473C-8FE9-057AD5263C0A}" type="datetimeFigureOut">
              <a:rPr lang="fr-FR" smtClean="0"/>
              <a:pPr/>
              <a:t>08/11/2015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DB2C98-3382-43DF-B7CA-01C976F69FBA}"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9" name="Sous-titr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Titr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fr-FR" smtClean="0"/>
              <a:t>Cliquez pour modifier le style du titre</a:t>
            </a:r>
            <a:endParaRPr kumimoji="0" lang="en-US"/>
          </a:p>
        </p:txBody>
      </p:sp>
      <p:cxnSp>
        <p:nvCxnSpPr>
          <p:cNvPr id="8" name="Connecteur droit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Ellipse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Espace réservé de la date 14"/>
          <p:cNvSpPr>
            <a:spLocks noGrp="1"/>
          </p:cNvSpPr>
          <p:nvPr>
            <p:ph type="dt" sz="half" idx="10"/>
          </p:nvPr>
        </p:nvSpPr>
        <p:spPr/>
        <p:txBody>
          <a:bodyPr/>
          <a:lstStyle/>
          <a:p>
            <a:fld id="{484ED4CC-6291-4137-AC27-E4FEBEFE6EF4}" type="datetime1">
              <a:rPr lang="fr-FR" smtClean="0"/>
              <a:pPr/>
              <a:t>08/11/2015</a:t>
            </a:fld>
            <a:endParaRPr lang="fr-FR" dirty="0"/>
          </a:p>
        </p:txBody>
      </p:sp>
      <p:sp>
        <p:nvSpPr>
          <p:cNvPr id="16" name="Espace réservé du numéro de diapositive 15"/>
          <p:cNvSpPr>
            <a:spLocks noGrp="1"/>
          </p:cNvSpPr>
          <p:nvPr>
            <p:ph type="sldNum" sz="quarter" idx="11"/>
          </p:nvPr>
        </p:nvSpPr>
        <p:spPr/>
        <p:txBody>
          <a:bodyPr/>
          <a:lstStyle/>
          <a:p>
            <a:fld id="{F186EDC1-15D5-4A30-AA27-11E330E414D4}" type="slidenum">
              <a:rPr lang="fr-FR" smtClean="0"/>
              <a:pPr/>
              <a:t>‹N°›</a:t>
            </a:fld>
            <a:endParaRPr lang="fr-FR" dirty="0"/>
          </a:p>
        </p:txBody>
      </p:sp>
      <p:sp>
        <p:nvSpPr>
          <p:cNvPr id="17" name="Espace réservé du pied de page 16"/>
          <p:cNvSpPr>
            <a:spLocks noGrp="1"/>
          </p:cNvSpPr>
          <p:nvPr>
            <p:ph type="ftr" sz="quarter" idx="12"/>
          </p:nvPr>
        </p:nvSpPr>
        <p:spPr/>
        <p:txBody>
          <a:bodyPr/>
          <a:lstStyle/>
          <a:p>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57200" y="1524000"/>
            <a:ext cx="8229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4" name="Espace réservé de la date 13"/>
          <p:cNvSpPr>
            <a:spLocks noGrp="1"/>
          </p:cNvSpPr>
          <p:nvPr>
            <p:ph type="dt" sz="half" idx="14"/>
          </p:nvPr>
        </p:nvSpPr>
        <p:spPr/>
        <p:txBody>
          <a:bodyPr/>
          <a:lstStyle/>
          <a:p>
            <a:fld id="{81D226F4-EDC8-416C-924D-0B73733C596A}" type="datetime1">
              <a:rPr lang="fr-FR" smtClean="0"/>
              <a:pPr/>
              <a:t>08/11/2015</a:t>
            </a:fld>
            <a:endParaRPr lang="fr-FR" dirty="0"/>
          </a:p>
        </p:txBody>
      </p:sp>
      <p:sp>
        <p:nvSpPr>
          <p:cNvPr id="15" name="Espace réservé du numéro de diapositive 14"/>
          <p:cNvSpPr>
            <a:spLocks noGrp="1"/>
          </p:cNvSpPr>
          <p:nvPr>
            <p:ph type="sldNum" sz="quarter" idx="15"/>
          </p:nvPr>
        </p:nvSpPr>
        <p:spPr/>
        <p:txBody>
          <a:bodyPr/>
          <a:lstStyle>
            <a:lvl1pPr algn="ctr">
              <a:defRPr/>
            </a:lvl1pPr>
          </a:lstStyle>
          <a:p>
            <a:fld id="{F186EDC1-15D5-4A30-AA27-11E330E414D4}" type="slidenum">
              <a:rPr lang="fr-FR" smtClean="0"/>
              <a:pPr/>
              <a:t>‹N°›</a:t>
            </a:fld>
            <a:endParaRPr lang="fr-FR" dirty="0"/>
          </a:p>
        </p:txBody>
      </p:sp>
      <p:sp>
        <p:nvSpPr>
          <p:cNvPr id="16" name="Espace réservé du pied de page 15"/>
          <p:cNvSpPr>
            <a:spLocks noGrp="1"/>
          </p:cNvSpPr>
          <p:nvPr>
            <p:ph type="ftr" sz="quarter" idx="16"/>
          </p:nvPr>
        </p:nvSpPr>
        <p:spPr/>
        <p:txBody>
          <a:bodyPr/>
          <a:lstStyle/>
          <a:p>
            <a:endParaRPr lang="fr-FR" dirty="0"/>
          </a:p>
        </p:txBody>
      </p:sp>
      <p:sp>
        <p:nvSpPr>
          <p:cNvPr id="17" name="Titre 16"/>
          <p:cNvSpPr>
            <a:spLocks noGrp="1"/>
          </p:cNvSpPr>
          <p:nvPr>
            <p:ph type="title"/>
          </p:nvPr>
        </p:nvSpPr>
        <p:spPr/>
        <p:txBody>
          <a:bodyPr rtlCol="0" anchor="b" anchorCtr="0"/>
          <a:lstStyle/>
          <a:p>
            <a:r>
              <a:rPr kumimoji="0" lang="fr-FR" smtClean="0"/>
              <a:t>Cliquez pour modifier le style du titre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4534F957-5007-49E1-81E1-89A8645BA170}" type="datetime1">
              <a:rPr lang="fr-FR" smtClean="0"/>
              <a:pPr/>
              <a:t>08/11/2015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F186EDC1-15D5-4A30-AA27-11E330E414D4}" type="slidenum">
              <a:rPr lang="fr-FR" smtClean="0"/>
              <a:pPr/>
              <a:t>‹N°›</a:t>
            </a:fld>
            <a:endParaRPr lang="fr-FR" dirty="0"/>
          </a:p>
        </p:txBody>
      </p:sp>
      <p:sp>
        <p:nvSpPr>
          <p:cNvPr id="2" name="Titr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cxnSp>
        <p:nvCxnSpPr>
          <p:cNvPr id="7" name="Connecteur droit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p:txBody>
          <a:bodyPr/>
          <a:lstStyle/>
          <a:p>
            <a:fld id="{97614812-615D-4641-9E6A-67AE6D6F1D08}" type="datetime1">
              <a:rPr lang="fr-FR" smtClean="0"/>
              <a:pPr/>
              <a:t>08/11/2015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F186EDC1-15D5-4A30-AA27-11E330E414D4}" type="slidenum">
              <a:rPr lang="fr-FR" smtClean="0"/>
              <a:pPr/>
              <a:t>‹N°›</a:t>
            </a:fld>
            <a:endParaRPr lang="fr-FR" dirty="0"/>
          </a:p>
        </p:txBody>
      </p:sp>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11" name="Espace réservé du contenu 10"/>
          <p:cNvSpPr>
            <a:spLocks noGrp="1"/>
          </p:cNvSpPr>
          <p:nvPr>
            <p:ph sz="half" idx="1"/>
          </p:nvPr>
        </p:nvSpPr>
        <p:spPr>
          <a:xfrm>
            <a:off x="457200" y="1524000"/>
            <a:ext cx="4059936"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524000"/>
            <a:ext cx="4059936"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9" name="Espace réservé du numéro de diapositive 8"/>
          <p:cNvSpPr>
            <a:spLocks noGrp="1"/>
          </p:cNvSpPr>
          <p:nvPr>
            <p:ph type="sldNum" sz="quarter" idx="12"/>
          </p:nvPr>
        </p:nvSpPr>
        <p:spPr/>
        <p:txBody>
          <a:bodyPr/>
          <a:lstStyle/>
          <a:p>
            <a:fld id="{F186EDC1-15D5-4A30-AA27-11E330E414D4}" type="slidenum">
              <a:rPr lang="fr-FR" smtClean="0"/>
              <a:pPr/>
              <a:t>‹N°›</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7" name="Espace réservé de la date 6"/>
          <p:cNvSpPr>
            <a:spLocks noGrp="1"/>
          </p:cNvSpPr>
          <p:nvPr>
            <p:ph type="dt" sz="half" idx="10"/>
          </p:nvPr>
        </p:nvSpPr>
        <p:spPr/>
        <p:txBody>
          <a:bodyPr/>
          <a:lstStyle/>
          <a:p>
            <a:fld id="{D0965A3C-C952-4B56-9389-1CA44AB5DC89}" type="datetime1">
              <a:rPr lang="fr-FR" smtClean="0"/>
              <a:pPr/>
              <a:t>08/11/2015</a:t>
            </a:fld>
            <a:endParaRPr lang="fr-FR" dirty="0"/>
          </a:p>
        </p:txBody>
      </p:sp>
      <p:sp>
        <p:nvSpPr>
          <p:cNvPr id="3" name="Espace réservé du texte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32" name="Espace réservé du contenu 31"/>
          <p:cNvSpPr>
            <a:spLocks noGrp="1"/>
          </p:cNvSpPr>
          <p:nvPr>
            <p:ph sz="half" idx="2"/>
          </p:nvPr>
        </p:nvSpPr>
        <p:spPr>
          <a:xfrm>
            <a:off x="457200" y="2201896"/>
            <a:ext cx="4038600" cy="3913632"/>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34" name="Espace réservé du contenu 33"/>
          <p:cNvSpPr>
            <a:spLocks noGrp="1"/>
          </p:cNvSpPr>
          <p:nvPr>
            <p:ph sz="quarter" idx="4"/>
          </p:nvPr>
        </p:nvSpPr>
        <p:spPr>
          <a:xfrm>
            <a:off x="4649788" y="2201896"/>
            <a:ext cx="4038600" cy="3913632"/>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 name="Titre 1"/>
          <p:cNvSpPr>
            <a:spLocks noGrp="1"/>
          </p:cNvSpPr>
          <p:nvPr>
            <p:ph type="title"/>
          </p:nvPr>
        </p:nvSpPr>
        <p:spPr>
          <a:xfrm>
            <a:off x="457200" y="155448"/>
            <a:ext cx="8229600" cy="1143000"/>
          </a:xfrm>
        </p:spPr>
        <p:txBody>
          <a:bodyPr anchor="b" anchorCtr="0"/>
          <a:lstStyle>
            <a:lvl1pPr>
              <a:defRPr/>
            </a:lvl1pPr>
          </a:lstStyle>
          <a:p>
            <a:r>
              <a:rPr kumimoji="0" lang="fr-FR" smtClean="0"/>
              <a:t>Cliquez pour modifier le style du titre</a:t>
            </a:r>
            <a:endParaRPr kumimoji="0" lang="en-US"/>
          </a:p>
        </p:txBody>
      </p:sp>
      <p:sp>
        <p:nvSpPr>
          <p:cNvPr id="12" name="Espace réservé du texte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cxnSp>
        <p:nvCxnSpPr>
          <p:cNvPr id="10" name="Connecteur droit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7ED6C382-5DC1-4924-89E9-DBFA8FFA3E5C}" type="datetime1">
              <a:rPr lang="fr-FR" smtClean="0"/>
              <a:pPr/>
              <a:t>08/11/2015</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F186EDC1-15D5-4A30-AA27-11E330E414D4}" type="slidenum">
              <a:rPr lang="fr-FR" smtClean="0"/>
              <a:pPr/>
              <a:t>‹N°›</a:t>
            </a:fld>
            <a:endParaRPr lang="fr-FR" dirty="0"/>
          </a:p>
        </p:txBody>
      </p:sp>
      <p:sp>
        <p:nvSpPr>
          <p:cNvPr id="2" name="Titre 1"/>
          <p:cNvSpPr>
            <a:spLocks noGrp="1"/>
          </p:cNvSpPr>
          <p:nvPr>
            <p:ph type="title"/>
          </p:nvPr>
        </p:nvSpPr>
        <p:spPr/>
        <p:txBody>
          <a:bodyPr/>
          <a:lstStyle/>
          <a:p>
            <a:r>
              <a:rPr kumimoji="0" lang="fr-FR" smtClean="0"/>
              <a:t>Cliquez pour modifier le style du titre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2396022-1A1D-4241-8EAF-48C8C6CE5603}" type="datetime1">
              <a:rPr lang="fr-FR" smtClean="0"/>
              <a:pPr/>
              <a:t>08/11/2015</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F186EDC1-15D5-4A30-AA27-11E330E414D4}"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9" name="Espace réservé du contenu 28"/>
          <p:cNvSpPr>
            <a:spLocks noGrp="1"/>
          </p:cNvSpPr>
          <p:nvPr>
            <p:ph sz="quarter" idx="1"/>
          </p:nvPr>
        </p:nvSpPr>
        <p:spPr>
          <a:xfrm>
            <a:off x="457200" y="457200"/>
            <a:ext cx="6248400" cy="5715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3" name="Espace réservé du texte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31" name="Titr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fr-FR" smtClean="0"/>
              <a:t>Cliquez pour modifier le style du titre</a:t>
            </a:r>
            <a:endParaRPr kumimoji="0" lang="en-US"/>
          </a:p>
        </p:txBody>
      </p:sp>
      <p:sp>
        <p:nvSpPr>
          <p:cNvPr id="8" name="Espace réservé de la date 7"/>
          <p:cNvSpPr>
            <a:spLocks noGrp="1"/>
          </p:cNvSpPr>
          <p:nvPr>
            <p:ph type="dt" sz="half" idx="14"/>
          </p:nvPr>
        </p:nvSpPr>
        <p:spPr/>
        <p:txBody>
          <a:bodyPr/>
          <a:lstStyle/>
          <a:p>
            <a:fld id="{E1FEB83A-79B5-4347-8481-53F100BC2C3A}" type="datetime1">
              <a:rPr lang="fr-FR" smtClean="0"/>
              <a:pPr/>
              <a:t>08/11/2015</a:t>
            </a:fld>
            <a:endParaRPr lang="fr-FR" dirty="0"/>
          </a:p>
        </p:txBody>
      </p:sp>
      <p:sp>
        <p:nvSpPr>
          <p:cNvPr id="9" name="Espace réservé du numéro de diapositive 8"/>
          <p:cNvSpPr>
            <a:spLocks noGrp="1"/>
          </p:cNvSpPr>
          <p:nvPr>
            <p:ph type="sldNum" sz="quarter" idx="15"/>
          </p:nvPr>
        </p:nvSpPr>
        <p:spPr/>
        <p:txBody>
          <a:bodyPr/>
          <a:lstStyle/>
          <a:p>
            <a:fld id="{F186EDC1-15D5-4A30-AA27-11E330E414D4}" type="slidenum">
              <a:rPr lang="fr-FR" smtClean="0"/>
              <a:pPr/>
              <a:t>‹N°›</a:t>
            </a:fld>
            <a:endParaRPr lang="fr-FR" dirty="0"/>
          </a:p>
        </p:txBody>
      </p:sp>
      <p:sp>
        <p:nvSpPr>
          <p:cNvPr id="10" name="Espace réservé du pied de page 9"/>
          <p:cNvSpPr>
            <a:spLocks noGrp="1"/>
          </p:cNvSpPr>
          <p:nvPr>
            <p:ph type="ftr" sz="quarter" idx="16"/>
          </p:nvPr>
        </p:nvSpPr>
        <p:spPr/>
        <p:txBody>
          <a:bodyPr/>
          <a:lstStyle/>
          <a:p>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fr-FR" smtClean="0"/>
              <a:t>Cliquez sur l'icône pour ajouter une image</a:t>
            </a:r>
            <a:endParaRPr kumimoji="0" lang="en-US"/>
          </a:p>
        </p:txBody>
      </p:sp>
      <p:sp>
        <p:nvSpPr>
          <p:cNvPr id="4" name="Espace réservé du texte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8" name="Espace réservé de la date 7"/>
          <p:cNvSpPr>
            <a:spLocks noGrp="1"/>
          </p:cNvSpPr>
          <p:nvPr>
            <p:ph type="dt" sz="half" idx="10"/>
          </p:nvPr>
        </p:nvSpPr>
        <p:spPr/>
        <p:txBody>
          <a:bodyPr/>
          <a:lstStyle/>
          <a:p>
            <a:fld id="{1B5B02CE-3A88-405D-BD52-B4A5A34C7487}" type="datetime1">
              <a:rPr lang="fr-FR" smtClean="0"/>
              <a:pPr/>
              <a:t>08/11/2015</a:t>
            </a:fld>
            <a:endParaRPr lang="fr-FR" dirty="0"/>
          </a:p>
        </p:txBody>
      </p:sp>
      <p:sp>
        <p:nvSpPr>
          <p:cNvPr id="9" name="Espace réservé du numéro de diapositive 8"/>
          <p:cNvSpPr>
            <a:spLocks noGrp="1"/>
          </p:cNvSpPr>
          <p:nvPr>
            <p:ph type="sldNum" sz="quarter" idx="11"/>
          </p:nvPr>
        </p:nvSpPr>
        <p:spPr/>
        <p:txBody>
          <a:bodyPr/>
          <a:lstStyle/>
          <a:p>
            <a:fld id="{F186EDC1-15D5-4A30-AA27-11E330E414D4}" type="slidenum">
              <a:rPr lang="fr-FR" smtClean="0"/>
              <a:pPr/>
              <a:t>‹N°›</a:t>
            </a:fld>
            <a:endParaRPr lang="fr-FR" dirty="0"/>
          </a:p>
        </p:txBody>
      </p:sp>
      <p:sp>
        <p:nvSpPr>
          <p:cNvPr id="10" name="Espace réservé du pied de page 9"/>
          <p:cNvSpPr>
            <a:spLocks noGrp="1"/>
          </p:cNvSpPr>
          <p:nvPr>
            <p:ph type="ftr" sz="quarter" idx="12"/>
          </p:nvPr>
        </p:nvSpPr>
        <p:spPr/>
        <p:txBody>
          <a:bodyPr/>
          <a:lstStyle/>
          <a:p>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D5CB1D91-95BB-43FA-96F8-A7E7C2FF8964}" type="datetime1">
              <a:rPr lang="fr-FR" smtClean="0"/>
              <a:pPr/>
              <a:t>08/11/2015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F186EDC1-15D5-4A30-AA27-11E330E414D4}"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C04452E9-2BC5-42B9-9324-FC51FDDC167A}" type="datetime1">
              <a:rPr lang="fr-FR" smtClean="0"/>
              <a:pPr/>
              <a:t>08/11/2015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F186EDC1-15D5-4A30-AA27-11E330E414D4}"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Espace réservé du texte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24" name="Espace réservé de la date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F0321E4C-79A1-4E42-834F-A3BA899EB30A}" type="datetime1">
              <a:rPr lang="fr-FR" smtClean="0"/>
              <a:pPr/>
              <a:t>08/11/2015</a:t>
            </a:fld>
            <a:endParaRPr lang="fr-FR" dirty="0"/>
          </a:p>
        </p:txBody>
      </p:sp>
      <p:sp>
        <p:nvSpPr>
          <p:cNvPr id="10" name="Espace réservé du pied de page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fr-FR" dirty="0"/>
          </a:p>
        </p:txBody>
      </p:sp>
      <p:sp>
        <p:nvSpPr>
          <p:cNvPr id="22" name="Espace réservé du numéro de diapositive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F186EDC1-15D5-4A30-AA27-11E330E414D4}" type="slidenum">
              <a:rPr lang="fr-FR" smtClean="0"/>
              <a:pPr/>
              <a:t>‹N°›</a:t>
            </a:fld>
            <a:endParaRPr lang="fr-FR" dirty="0"/>
          </a:p>
        </p:txBody>
      </p:sp>
      <p:sp>
        <p:nvSpPr>
          <p:cNvPr id="5" name="Espace réservé du titre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fr-FR" smtClean="0"/>
              <a:t>Cliquez pour modifier le style du titre</a:t>
            </a:r>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fr.wikipedia.org/wiki/Fichier:Structure_planetes_telliuriques.jp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971600" y="285728"/>
            <a:ext cx="7488832" cy="1754326"/>
          </a:xfrm>
          <a:prstGeom prst="rect">
            <a:avLst/>
          </a:prstGeom>
          <a:noFill/>
        </p:spPr>
        <p:txBody>
          <a:bodyPr wrap="square" rtlCol="0">
            <a:spAutoFit/>
          </a:bodyPr>
          <a:lstStyle/>
          <a:p>
            <a:pPr algn="ctr">
              <a:lnSpc>
                <a:spcPct val="150000"/>
              </a:lnSpc>
            </a:pPr>
            <a:r>
              <a:rPr lang="fr-FR" dirty="0" smtClean="0">
                <a:latin typeface="Comic Sans MS" pitchFamily="66" charset="0"/>
              </a:rPr>
              <a:t>Université de Jijel.</a:t>
            </a:r>
          </a:p>
          <a:p>
            <a:pPr algn="ctr">
              <a:lnSpc>
                <a:spcPct val="150000"/>
              </a:lnSpc>
            </a:pPr>
            <a:r>
              <a:rPr lang="fr-FR" dirty="0" smtClean="0">
                <a:latin typeface="Comic Sans MS" pitchFamily="66" charset="0"/>
              </a:rPr>
              <a:t>Faculté des sciences.</a:t>
            </a:r>
          </a:p>
          <a:p>
            <a:pPr algn="ctr">
              <a:lnSpc>
                <a:spcPct val="150000"/>
              </a:lnSpc>
            </a:pPr>
            <a:r>
              <a:rPr lang="fr-FR" dirty="0" smtClean="0">
                <a:latin typeface="Comic Sans MS" pitchFamily="66" charset="0"/>
              </a:rPr>
              <a:t>Département des sciences de l’environnement &amp; sciences agronomiques.</a:t>
            </a:r>
            <a:endParaRPr lang="fr-FR" dirty="0">
              <a:latin typeface="Comic Sans MS" pitchFamily="66" charset="0"/>
            </a:endParaRPr>
          </a:p>
        </p:txBody>
      </p:sp>
      <p:sp>
        <p:nvSpPr>
          <p:cNvPr id="5" name="ZoneTexte 4"/>
          <p:cNvSpPr txBox="1"/>
          <p:nvPr/>
        </p:nvSpPr>
        <p:spPr>
          <a:xfrm>
            <a:off x="2123728" y="1988840"/>
            <a:ext cx="5000660" cy="369332"/>
          </a:xfrm>
          <a:prstGeom prst="rect">
            <a:avLst/>
          </a:prstGeom>
          <a:noFill/>
        </p:spPr>
        <p:txBody>
          <a:bodyPr wrap="square" rtlCol="0">
            <a:spAutoFit/>
          </a:bodyPr>
          <a:lstStyle/>
          <a:p>
            <a:pPr algn="ctr"/>
            <a:r>
              <a:rPr lang="fr-FR" dirty="0" smtClean="0">
                <a:latin typeface="Comic Sans MS" pitchFamily="66" charset="0"/>
              </a:rPr>
              <a:t>3</a:t>
            </a:r>
            <a:r>
              <a:rPr lang="fr-FR" baseline="30000" dirty="0" smtClean="0">
                <a:latin typeface="Comic Sans MS" pitchFamily="66" charset="0"/>
              </a:rPr>
              <a:t>ème</a:t>
            </a:r>
            <a:r>
              <a:rPr lang="fr-FR" dirty="0" smtClean="0">
                <a:latin typeface="Comic Sans MS" pitchFamily="66" charset="0"/>
              </a:rPr>
              <a:t> année Ecologie &amp; Environnement.</a:t>
            </a:r>
            <a:endParaRPr lang="fr-FR" dirty="0">
              <a:latin typeface="Comic Sans MS" pitchFamily="66" charset="0"/>
            </a:endParaRPr>
          </a:p>
        </p:txBody>
      </p:sp>
      <p:sp>
        <p:nvSpPr>
          <p:cNvPr id="6" name="ZoneTexte 5"/>
          <p:cNvSpPr txBox="1"/>
          <p:nvPr/>
        </p:nvSpPr>
        <p:spPr>
          <a:xfrm>
            <a:off x="2357422" y="2714620"/>
            <a:ext cx="4429156" cy="769441"/>
          </a:xfrm>
          <a:prstGeom prst="rect">
            <a:avLst/>
          </a:prstGeom>
          <a:noFill/>
        </p:spPr>
        <p:txBody>
          <a:bodyPr wrap="square" rtlCol="0">
            <a:spAutoFit/>
          </a:bodyPr>
          <a:lstStyle/>
          <a:p>
            <a:pPr algn="ctr"/>
            <a:r>
              <a:rPr lang="fr-FR" sz="4400" dirty="0" smtClean="0">
                <a:latin typeface="Comic Sans MS" pitchFamily="66" charset="0"/>
              </a:rPr>
              <a:t>Géomorphologie</a:t>
            </a:r>
            <a:endParaRPr lang="fr-FR" sz="4400" dirty="0">
              <a:latin typeface="Comic Sans MS" pitchFamily="66" charset="0"/>
            </a:endParaRPr>
          </a:p>
        </p:txBody>
      </p:sp>
      <p:sp>
        <p:nvSpPr>
          <p:cNvPr id="7" name="ZoneTexte 6"/>
          <p:cNvSpPr txBox="1"/>
          <p:nvPr/>
        </p:nvSpPr>
        <p:spPr>
          <a:xfrm>
            <a:off x="4286248" y="5929330"/>
            <a:ext cx="4643470" cy="369332"/>
          </a:xfrm>
          <a:prstGeom prst="rect">
            <a:avLst/>
          </a:prstGeom>
          <a:noFill/>
        </p:spPr>
        <p:txBody>
          <a:bodyPr wrap="square" rtlCol="0">
            <a:spAutoFit/>
          </a:bodyPr>
          <a:lstStyle/>
          <a:p>
            <a:r>
              <a:rPr lang="fr-FR" dirty="0" smtClean="0">
                <a:latin typeface="Comic Sans MS" pitchFamily="66" charset="0"/>
              </a:rPr>
              <a:t>Préparer par Mr. HAMIMECHE Mohamed </a:t>
            </a:r>
            <a:endParaRPr lang="fr-FR" dirty="0">
              <a:latin typeface="Comic Sans MS" pitchFamily="66" charset="0"/>
            </a:endParaRPr>
          </a:p>
        </p:txBody>
      </p:sp>
      <p:sp>
        <p:nvSpPr>
          <p:cNvPr id="8" name="Espace réservé du numéro de diapositive 7"/>
          <p:cNvSpPr>
            <a:spLocks noGrp="1"/>
          </p:cNvSpPr>
          <p:nvPr>
            <p:ph type="sldNum" sz="quarter" idx="11"/>
          </p:nvPr>
        </p:nvSpPr>
        <p:spPr/>
        <p:txBody>
          <a:bodyPr/>
          <a:lstStyle/>
          <a:p>
            <a:fld id="{F186EDC1-15D5-4A30-AA27-11E330E414D4}" type="slidenum">
              <a:rPr lang="fr-FR" smtClean="0"/>
              <a:pPr/>
              <a:t>1</a:t>
            </a:fld>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5"/>
          </p:nvPr>
        </p:nvSpPr>
        <p:spPr/>
        <p:txBody>
          <a:bodyPr/>
          <a:lstStyle/>
          <a:p>
            <a:fld id="{F186EDC1-15D5-4A30-AA27-11E330E414D4}" type="slidenum">
              <a:rPr lang="fr-FR" smtClean="0"/>
              <a:pPr/>
              <a:t>2</a:t>
            </a:fld>
            <a:endParaRPr lang="fr-FR" dirty="0"/>
          </a:p>
        </p:txBody>
      </p:sp>
      <p:sp>
        <p:nvSpPr>
          <p:cNvPr id="2" name="Titre 1"/>
          <p:cNvSpPr>
            <a:spLocks noGrp="1"/>
          </p:cNvSpPr>
          <p:nvPr>
            <p:ph type="title"/>
          </p:nvPr>
        </p:nvSpPr>
        <p:spPr/>
        <p:txBody>
          <a:bodyPr>
            <a:normAutofit/>
          </a:bodyPr>
          <a:lstStyle/>
          <a:p>
            <a:pPr algn="just"/>
            <a:r>
              <a:rPr lang="fr-FR" sz="2800" dirty="0" smtClean="0">
                <a:latin typeface="Comic Sans MS" pitchFamily="66" charset="0"/>
              </a:rPr>
              <a:t>Références bibliographiques</a:t>
            </a:r>
            <a:endParaRPr lang="fr-FR" sz="2800" dirty="0">
              <a:latin typeface="Comic Sans MS" pitchFamily="66" charset="0"/>
            </a:endParaRPr>
          </a:p>
        </p:txBody>
      </p:sp>
      <p:sp>
        <p:nvSpPr>
          <p:cNvPr id="4" name="ZoneTexte 3"/>
          <p:cNvSpPr txBox="1"/>
          <p:nvPr/>
        </p:nvSpPr>
        <p:spPr>
          <a:xfrm>
            <a:off x="285720" y="1428736"/>
            <a:ext cx="8643998" cy="4483471"/>
          </a:xfrm>
          <a:prstGeom prst="rect">
            <a:avLst/>
          </a:prstGeom>
          <a:noFill/>
        </p:spPr>
        <p:txBody>
          <a:bodyPr wrap="square" rtlCol="0">
            <a:spAutoFit/>
          </a:bodyPr>
          <a:lstStyle/>
          <a:p>
            <a:pPr algn="just">
              <a:lnSpc>
                <a:spcPct val="150000"/>
              </a:lnSpc>
              <a:buFont typeface="Wingdings" pitchFamily="2" charset="2"/>
              <a:buChar char="Ø"/>
            </a:pPr>
            <a:r>
              <a:rPr lang="fr-FR" sz="1600" dirty="0" smtClean="0">
                <a:latin typeface="Comic Sans MS" pitchFamily="66" charset="0"/>
              </a:rPr>
              <a:t> </a:t>
            </a:r>
            <a:r>
              <a:rPr lang="fr-FR" sz="1600" b="1" dirty="0" smtClean="0">
                <a:latin typeface="Comic Sans MS" pitchFamily="66" charset="0"/>
              </a:rPr>
              <a:t>SAFFACHE P., 2003 – </a:t>
            </a:r>
            <a:r>
              <a:rPr lang="fr-FR" sz="1600" dirty="0" smtClean="0">
                <a:latin typeface="Comic Sans MS" pitchFamily="66" charset="0"/>
              </a:rPr>
              <a:t>Glossaire de géomorphologie. IBIS ROUGE Ed., Paris. 172p.</a:t>
            </a:r>
          </a:p>
          <a:p>
            <a:pPr algn="just">
              <a:lnSpc>
                <a:spcPct val="150000"/>
              </a:lnSpc>
              <a:buFont typeface="Wingdings" pitchFamily="2" charset="2"/>
              <a:buChar char="Ø"/>
            </a:pPr>
            <a:r>
              <a:rPr lang="fr-FR" sz="1600" dirty="0">
                <a:latin typeface="Comic Sans MS" pitchFamily="66" charset="0"/>
              </a:rPr>
              <a:t> </a:t>
            </a:r>
            <a:r>
              <a:rPr lang="fr-FR" sz="1600" b="1" dirty="0" smtClean="0">
                <a:latin typeface="Comic Sans MS" pitchFamily="66" charset="0"/>
              </a:rPr>
              <a:t>PARRIAUX A., 2006 –</a:t>
            </a:r>
            <a:r>
              <a:rPr lang="fr-FR" sz="1600" dirty="0" smtClean="0">
                <a:latin typeface="Comic Sans MS" pitchFamily="66" charset="0"/>
              </a:rPr>
              <a:t> Géologie, bases pour l’ingénieur. Presses polytechniques &amp; universitaires romandes, Lausanne. 516p.</a:t>
            </a:r>
          </a:p>
          <a:p>
            <a:pPr algn="just">
              <a:lnSpc>
                <a:spcPct val="150000"/>
              </a:lnSpc>
              <a:buFont typeface="Wingdings" pitchFamily="2" charset="2"/>
              <a:buChar char="Ø"/>
            </a:pPr>
            <a:r>
              <a:rPr lang="fr-FR" sz="1600" dirty="0">
                <a:latin typeface="Comic Sans MS" pitchFamily="66" charset="0"/>
              </a:rPr>
              <a:t> </a:t>
            </a:r>
            <a:r>
              <a:rPr lang="fr-FR" sz="1600" b="1" dirty="0">
                <a:latin typeface="Comic Sans MS" pitchFamily="66" charset="0"/>
              </a:rPr>
              <a:t>BABIN C., ELMI S., 2002 – </a:t>
            </a:r>
            <a:r>
              <a:rPr lang="fr-FR" sz="1600" dirty="0" smtClean="0">
                <a:latin typeface="Comic Sans MS" pitchFamily="66" charset="0"/>
              </a:rPr>
              <a:t>Histoire de la terre. Éd. DUNOD, Paris. 222p.</a:t>
            </a:r>
          </a:p>
          <a:p>
            <a:pPr algn="just">
              <a:lnSpc>
                <a:spcPct val="150000"/>
              </a:lnSpc>
              <a:buFont typeface="Wingdings" pitchFamily="2" charset="2"/>
              <a:buChar char="Ø"/>
            </a:pPr>
            <a:r>
              <a:rPr lang="fr-FR" sz="1600" dirty="0">
                <a:latin typeface="Comic Sans MS" pitchFamily="66" charset="0"/>
              </a:rPr>
              <a:t> </a:t>
            </a:r>
            <a:r>
              <a:rPr lang="fr-FR" sz="1600" b="1" dirty="0">
                <a:latin typeface="Comic Sans MS" pitchFamily="66" charset="0"/>
              </a:rPr>
              <a:t>CHAPUT J-L., 2006 – </a:t>
            </a:r>
            <a:r>
              <a:rPr lang="fr-FR" sz="1600" dirty="0" smtClean="0">
                <a:latin typeface="Comic Sans MS" pitchFamily="66" charset="0"/>
              </a:rPr>
              <a:t>Initiation à la géomorphologie. ELLIPSES Ed., Paris. 172p.</a:t>
            </a:r>
          </a:p>
          <a:p>
            <a:pPr algn="just">
              <a:lnSpc>
                <a:spcPct val="150000"/>
              </a:lnSpc>
              <a:buFont typeface="Wingdings" pitchFamily="2" charset="2"/>
              <a:buChar char="Ø"/>
            </a:pPr>
            <a:r>
              <a:rPr lang="fr-FR" sz="1600" dirty="0">
                <a:latin typeface="Comic Sans MS" pitchFamily="66" charset="0"/>
              </a:rPr>
              <a:t> </a:t>
            </a:r>
            <a:r>
              <a:rPr lang="fr-FR" sz="1600" b="1" dirty="0">
                <a:latin typeface="Comic Sans MS" pitchFamily="66" charset="0"/>
              </a:rPr>
              <a:t>COQUE R., 2002 - </a:t>
            </a:r>
            <a:r>
              <a:rPr lang="fr-FR" sz="1600" dirty="0" smtClean="0">
                <a:latin typeface="Comic Sans MS" pitchFamily="66" charset="0"/>
              </a:rPr>
              <a:t>Géomorphologie. Armand Colin Ed., Paris. 502p.</a:t>
            </a:r>
          </a:p>
          <a:p>
            <a:pPr algn="just">
              <a:lnSpc>
                <a:spcPct val="150000"/>
              </a:lnSpc>
              <a:buFont typeface="Wingdings" pitchFamily="2" charset="2"/>
              <a:buChar char="Ø"/>
            </a:pPr>
            <a:r>
              <a:rPr lang="fr-FR" sz="1600" dirty="0">
                <a:latin typeface="Comic Sans MS" pitchFamily="66" charset="0"/>
              </a:rPr>
              <a:t> </a:t>
            </a:r>
            <a:r>
              <a:rPr lang="fr-FR" sz="1600" b="1" dirty="0">
                <a:latin typeface="Comic Sans MS" pitchFamily="66" charset="0"/>
              </a:rPr>
              <a:t>GIRARD M-C. &amp; al., 2005 – </a:t>
            </a:r>
            <a:r>
              <a:rPr lang="fr-FR" sz="1600" dirty="0" smtClean="0">
                <a:latin typeface="Comic Sans MS" pitchFamily="66" charset="0"/>
              </a:rPr>
              <a:t>Sols et environnement. Éd. DUNOD, Paris. 816p.</a:t>
            </a:r>
          </a:p>
          <a:p>
            <a:pPr algn="just">
              <a:lnSpc>
                <a:spcPct val="150000"/>
              </a:lnSpc>
              <a:buFont typeface="Wingdings" pitchFamily="2" charset="2"/>
              <a:buChar char="Ø"/>
            </a:pPr>
            <a:r>
              <a:rPr lang="fr-FR" sz="1600" dirty="0">
                <a:latin typeface="Comic Sans MS" pitchFamily="66" charset="0"/>
              </a:rPr>
              <a:t> </a:t>
            </a:r>
            <a:r>
              <a:rPr lang="fr-FR" sz="1600" b="1" dirty="0" smtClean="0">
                <a:latin typeface="Comic Sans MS" pitchFamily="66" charset="0"/>
              </a:rPr>
              <a:t>CALVET R., 2003 – </a:t>
            </a:r>
            <a:r>
              <a:rPr lang="fr-FR" sz="1600" dirty="0" smtClean="0">
                <a:latin typeface="Comic Sans MS" pitchFamily="66" charset="0"/>
              </a:rPr>
              <a:t>Le sol propriétés et fonctions, tome 1 : constitution et structure, phénomènes aux interfaces. Éd. France Agricole,  Paris. 455p.</a:t>
            </a:r>
          </a:p>
          <a:p>
            <a:pPr algn="just">
              <a:lnSpc>
                <a:spcPct val="150000"/>
              </a:lnSpc>
              <a:buFont typeface="Wingdings" pitchFamily="2" charset="2"/>
              <a:buChar char="Ø"/>
            </a:pPr>
            <a:r>
              <a:rPr lang="fr-FR" sz="1600" dirty="0">
                <a:latin typeface="Comic Sans MS" pitchFamily="66" charset="0"/>
              </a:rPr>
              <a:t> </a:t>
            </a:r>
            <a:r>
              <a:rPr lang="fr-FR" sz="1600" b="1" dirty="0" smtClean="0">
                <a:latin typeface="Comic Sans MS" pitchFamily="66" charset="0"/>
              </a:rPr>
              <a:t>CALVET R., 2003 – </a:t>
            </a:r>
            <a:r>
              <a:rPr lang="fr-FR" sz="1600" dirty="0" smtClean="0">
                <a:latin typeface="Comic Sans MS" pitchFamily="66" charset="0"/>
              </a:rPr>
              <a:t>Le sol propriétés et fonctions, tome 2 : Phénomènes physiques et chimiques. Applications agronomiques et environnementales. Éd. France Agricole,  Paris. 511p.</a:t>
            </a:r>
            <a:endParaRPr lang="fr-FR" sz="16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5"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3</a:t>
            </a:fld>
            <a:endParaRPr lang="fr-FR" dirty="0"/>
          </a:p>
        </p:txBody>
      </p:sp>
      <p:sp>
        <p:nvSpPr>
          <p:cNvPr id="5" name="ZoneTexte 4"/>
          <p:cNvSpPr txBox="1"/>
          <p:nvPr/>
        </p:nvSpPr>
        <p:spPr>
          <a:xfrm>
            <a:off x="611560" y="548680"/>
            <a:ext cx="8064896" cy="1307537"/>
          </a:xfrm>
          <a:prstGeom prst="rect">
            <a:avLst/>
          </a:prstGeom>
          <a:noFill/>
        </p:spPr>
        <p:txBody>
          <a:bodyPr wrap="square" rtlCol="0">
            <a:spAutoFit/>
          </a:bodyPr>
          <a:lstStyle/>
          <a:p>
            <a:pPr algn="just">
              <a:lnSpc>
                <a:spcPct val="150000"/>
              </a:lnSpc>
            </a:pPr>
            <a:r>
              <a:rPr lang="fr-FR" sz="2800" b="1" dirty="0" smtClean="0">
                <a:latin typeface="Times New Roman" pitchFamily="18" charset="0"/>
                <a:cs typeface="Times New Roman" pitchFamily="18" charset="0"/>
              </a:rPr>
              <a:t>Géomorphologie : </a:t>
            </a:r>
            <a:r>
              <a:rPr lang="fr-FR" sz="2800" dirty="0" err="1" smtClean="0">
                <a:latin typeface="Times New Roman" pitchFamily="18" charset="0"/>
                <a:cs typeface="Times New Roman" pitchFamily="18" charset="0"/>
              </a:rPr>
              <a:t>Coeff</a:t>
            </a:r>
            <a:r>
              <a:rPr lang="fr-FR" sz="2800" dirty="0" smtClean="0">
                <a:latin typeface="Times New Roman" pitchFamily="18" charset="0"/>
                <a:cs typeface="Times New Roman" pitchFamily="18" charset="0"/>
              </a:rPr>
              <a:t>. 1 – Crédit 2</a:t>
            </a:r>
          </a:p>
          <a:p>
            <a:pPr algn="just">
              <a:lnSpc>
                <a:spcPct val="150000"/>
              </a:lnSpc>
            </a:pPr>
            <a:r>
              <a:rPr lang="fr-FR" sz="2800" dirty="0" smtClean="0">
                <a:latin typeface="Times New Roman" pitchFamily="18" charset="0"/>
                <a:cs typeface="Times New Roman" pitchFamily="18" charset="0"/>
              </a:rPr>
              <a:t>VHS: 22h 30; Cours: 1h 30, TD: /, TP: /.</a:t>
            </a:r>
            <a:endParaRPr lang="fr-FR" sz="2800" dirty="0">
              <a:latin typeface="Times New Roman" pitchFamily="18" charset="0"/>
              <a:cs typeface="Times New Roman" pitchFamily="18" charset="0"/>
            </a:endParaRPr>
          </a:p>
        </p:txBody>
      </p:sp>
      <p:sp>
        <p:nvSpPr>
          <p:cNvPr id="6" name="ZoneTexte 5"/>
          <p:cNvSpPr txBox="1"/>
          <p:nvPr/>
        </p:nvSpPr>
        <p:spPr>
          <a:xfrm>
            <a:off x="2051720" y="2103239"/>
            <a:ext cx="3456384" cy="461665"/>
          </a:xfrm>
          <a:prstGeom prst="rect">
            <a:avLst/>
          </a:prstGeom>
          <a:noFill/>
        </p:spPr>
        <p:txBody>
          <a:bodyPr wrap="square" rtlCol="0">
            <a:spAutoFit/>
          </a:bodyPr>
          <a:lstStyle/>
          <a:p>
            <a:r>
              <a:rPr lang="fr-FR" sz="2400" b="1" i="1" dirty="0" smtClean="0">
                <a:latin typeface="Times New Roman" pitchFamily="18" charset="0"/>
                <a:cs typeface="Times New Roman" pitchFamily="18" charset="0"/>
              </a:rPr>
              <a:t>Contenu de la matière</a:t>
            </a:r>
            <a:endParaRPr lang="fr-FR" sz="2400" b="1" i="1" dirty="0">
              <a:latin typeface="Times New Roman" pitchFamily="18" charset="0"/>
              <a:cs typeface="Times New Roman" pitchFamily="18" charset="0"/>
            </a:endParaRPr>
          </a:p>
        </p:txBody>
      </p:sp>
      <p:sp>
        <p:nvSpPr>
          <p:cNvPr id="7" name="ZoneTexte 6"/>
          <p:cNvSpPr txBox="1"/>
          <p:nvPr/>
        </p:nvSpPr>
        <p:spPr>
          <a:xfrm>
            <a:off x="827584" y="2654910"/>
            <a:ext cx="7632848" cy="2862322"/>
          </a:xfrm>
          <a:prstGeom prst="rect">
            <a:avLst/>
          </a:prstGeom>
          <a:noFill/>
        </p:spPr>
        <p:txBody>
          <a:bodyPr wrap="square" rtlCol="0">
            <a:spAutoFit/>
          </a:bodyPr>
          <a:lstStyle/>
          <a:p>
            <a:pPr algn="just">
              <a:lnSpc>
                <a:spcPct val="150000"/>
              </a:lnSpc>
            </a:pPr>
            <a:r>
              <a:rPr lang="fr-FR" sz="2400" b="1" dirty="0" smtClean="0">
                <a:latin typeface="Times New Roman" pitchFamily="18" charset="0"/>
                <a:cs typeface="Times New Roman" pitchFamily="18" charset="0"/>
              </a:rPr>
              <a:t> I</a:t>
            </a:r>
            <a:r>
              <a:rPr lang="fr-FR" sz="2400" b="1" i="1" dirty="0" smtClean="0">
                <a:latin typeface="Times New Roman" pitchFamily="18" charset="0"/>
                <a:cs typeface="Times New Roman" pitchFamily="18" charset="0"/>
              </a:rPr>
              <a:t>. Généralités</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Introduction</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Relations géomorphologie écologie</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Talwegs et interfluves</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Erosion, Lithologie, structure </a:t>
            </a:r>
            <a:endParaRPr lang="fr-FR"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4</a:t>
            </a:fld>
            <a:endParaRPr lang="fr-FR" dirty="0"/>
          </a:p>
        </p:txBody>
      </p:sp>
      <p:sp>
        <p:nvSpPr>
          <p:cNvPr id="5" name="ZoneTexte 4"/>
          <p:cNvSpPr txBox="1"/>
          <p:nvPr/>
        </p:nvSpPr>
        <p:spPr>
          <a:xfrm>
            <a:off x="539552" y="116632"/>
            <a:ext cx="7416824" cy="2308324"/>
          </a:xfrm>
          <a:prstGeom prst="rect">
            <a:avLst/>
          </a:prstGeom>
          <a:noFill/>
        </p:spPr>
        <p:txBody>
          <a:bodyPr wrap="square" rtlCol="0">
            <a:spAutoFit/>
          </a:bodyPr>
          <a:lstStyle/>
          <a:p>
            <a:pPr algn="just">
              <a:lnSpc>
                <a:spcPct val="150000"/>
              </a:lnSpc>
            </a:pPr>
            <a:r>
              <a:rPr lang="fr-FR" sz="2400" b="1" dirty="0" smtClean="0">
                <a:latin typeface="Times New Roman" pitchFamily="18" charset="0"/>
                <a:cs typeface="Times New Roman" pitchFamily="18" charset="0"/>
              </a:rPr>
              <a:t>II</a:t>
            </a:r>
            <a:r>
              <a:rPr lang="fr-FR" sz="2400" b="1" i="1" dirty="0" smtClean="0">
                <a:latin typeface="Times New Roman" pitchFamily="18" charset="0"/>
                <a:cs typeface="Times New Roman" pitchFamily="18" charset="0"/>
              </a:rPr>
              <a:t>. La structure </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Influence de la lithologie</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Structure générale du globe</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Classification des roches </a:t>
            </a:r>
            <a:endParaRPr lang="fr-FR" sz="2400" dirty="0">
              <a:latin typeface="Times New Roman" pitchFamily="18" charset="0"/>
              <a:cs typeface="Times New Roman" pitchFamily="18" charset="0"/>
            </a:endParaRPr>
          </a:p>
        </p:txBody>
      </p:sp>
      <p:sp>
        <p:nvSpPr>
          <p:cNvPr id="6" name="ZoneTexte 5"/>
          <p:cNvSpPr txBox="1"/>
          <p:nvPr/>
        </p:nvSpPr>
        <p:spPr>
          <a:xfrm>
            <a:off x="467544" y="2676976"/>
            <a:ext cx="7560840" cy="3416320"/>
          </a:xfrm>
          <a:prstGeom prst="rect">
            <a:avLst/>
          </a:prstGeom>
          <a:noFill/>
        </p:spPr>
        <p:txBody>
          <a:bodyPr wrap="square" rtlCol="0">
            <a:spAutoFit/>
          </a:bodyPr>
          <a:lstStyle/>
          <a:p>
            <a:pPr algn="just"/>
            <a:r>
              <a:rPr lang="fr-FR" sz="2400" b="1" dirty="0" smtClean="0">
                <a:latin typeface="Times New Roman" pitchFamily="18" charset="0"/>
                <a:cs typeface="Times New Roman" pitchFamily="18" charset="0"/>
              </a:rPr>
              <a:t>III. </a:t>
            </a:r>
            <a:r>
              <a:rPr lang="fr-FR" sz="2400" b="1" i="1" dirty="0" smtClean="0">
                <a:latin typeface="Times New Roman" pitchFamily="18" charset="0"/>
                <a:cs typeface="Times New Roman" pitchFamily="18" charset="0"/>
              </a:rPr>
              <a:t>Déformations tectoniques</a:t>
            </a:r>
          </a:p>
          <a:p>
            <a:pPr lvl="1" algn="just">
              <a:buFont typeface="Wingdings" pitchFamily="2" charset="2"/>
              <a:buChar char="Ø"/>
            </a:pPr>
            <a:r>
              <a:rPr lang="fr-FR" sz="2400" dirty="0" smtClean="0">
                <a:latin typeface="Times New Roman" pitchFamily="18" charset="0"/>
                <a:cs typeface="Times New Roman" pitchFamily="18" charset="0"/>
              </a:rPr>
              <a:t>L'équilibre isostatique</a:t>
            </a:r>
          </a:p>
          <a:p>
            <a:pPr lvl="1" algn="just">
              <a:buFont typeface="Wingdings" pitchFamily="2" charset="2"/>
              <a:buChar char="Ø"/>
            </a:pPr>
            <a:r>
              <a:rPr lang="fr-FR" sz="2400" dirty="0" smtClean="0">
                <a:latin typeface="Times New Roman" pitchFamily="18" charset="0"/>
                <a:cs typeface="Times New Roman" pitchFamily="18" charset="0"/>
              </a:rPr>
              <a:t>Dérivé des continents et tectonique des plaques</a:t>
            </a:r>
          </a:p>
          <a:p>
            <a:pPr lvl="1" algn="just">
              <a:buFont typeface="Wingdings" pitchFamily="2" charset="2"/>
              <a:buChar char="Ø"/>
            </a:pPr>
            <a:r>
              <a:rPr lang="fr-FR" sz="2400" dirty="0" smtClean="0">
                <a:latin typeface="Times New Roman" pitchFamily="18" charset="0"/>
                <a:cs typeface="Times New Roman" pitchFamily="18" charset="0"/>
              </a:rPr>
              <a:t>Formation des reliefs</a:t>
            </a:r>
          </a:p>
          <a:p>
            <a:pPr lvl="1" algn="just">
              <a:buFont typeface="Wingdings" pitchFamily="2" charset="2"/>
              <a:buChar char="Ø"/>
            </a:pPr>
            <a:r>
              <a:rPr lang="fr-FR" sz="2400" dirty="0" smtClean="0">
                <a:latin typeface="Times New Roman" pitchFamily="18" charset="0"/>
                <a:cs typeface="Times New Roman" pitchFamily="18" charset="0"/>
              </a:rPr>
              <a:t>Les accidents tectoniques</a:t>
            </a:r>
          </a:p>
          <a:p>
            <a:pPr lvl="1" algn="just">
              <a:buFont typeface="Wingdings" pitchFamily="2" charset="2"/>
              <a:buChar char="Ø"/>
            </a:pPr>
            <a:r>
              <a:rPr lang="fr-FR" sz="2400" dirty="0" smtClean="0">
                <a:latin typeface="Times New Roman" pitchFamily="18" charset="0"/>
                <a:cs typeface="Times New Roman" pitchFamily="18" charset="0"/>
              </a:rPr>
              <a:t>Données tectoniques: synclinal, anticlinal</a:t>
            </a:r>
          </a:p>
          <a:p>
            <a:pPr lvl="1" algn="just">
              <a:buFont typeface="Wingdings" pitchFamily="2" charset="2"/>
              <a:buChar char="Ø"/>
            </a:pPr>
            <a:r>
              <a:rPr lang="fr-FR" sz="2400" dirty="0" smtClean="0">
                <a:latin typeface="Times New Roman" pitchFamily="18" charset="0"/>
                <a:cs typeface="Times New Roman" pitchFamily="18" charset="0"/>
              </a:rPr>
              <a:t>Reliefs des structures simples: cuestas</a:t>
            </a:r>
          </a:p>
          <a:p>
            <a:pPr lvl="1" algn="just">
              <a:buFont typeface="Wingdings" pitchFamily="2" charset="2"/>
              <a:buChar char="Ø"/>
            </a:pPr>
            <a:r>
              <a:rPr lang="fr-FR" sz="2400" dirty="0" smtClean="0">
                <a:latin typeface="Times New Roman" pitchFamily="18" charset="0"/>
                <a:cs typeface="Times New Roman" pitchFamily="18" charset="0"/>
              </a:rPr>
              <a:t>Evolution des formes jurassiennes</a:t>
            </a:r>
          </a:p>
          <a:p>
            <a:pPr lvl="1" algn="just">
              <a:buFont typeface="Wingdings" pitchFamily="2" charset="2"/>
              <a:buChar char="Ø"/>
            </a:pPr>
            <a:r>
              <a:rPr lang="fr-FR" sz="2400" dirty="0" smtClean="0">
                <a:latin typeface="Times New Roman" pitchFamily="18" charset="0"/>
                <a:cs typeface="Times New Roman" pitchFamily="18" charset="0"/>
              </a:rPr>
              <a:t>Reliefs des structures complexes </a:t>
            </a:r>
            <a:r>
              <a:rPr lang="fr-FR" sz="2400" b="1" i="1" dirty="0" smtClean="0">
                <a:latin typeface="Times New Roman" pitchFamily="18" charset="0"/>
                <a:cs typeface="Times New Roman" pitchFamily="18" charset="0"/>
              </a:rPr>
              <a:t> </a:t>
            </a:r>
            <a:endParaRPr lang="fr-FR" sz="2400" i="1"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5</a:t>
            </a:fld>
            <a:endParaRPr lang="fr-FR" dirty="0"/>
          </a:p>
        </p:txBody>
      </p:sp>
      <p:sp>
        <p:nvSpPr>
          <p:cNvPr id="5" name="ZoneTexte 4"/>
          <p:cNvSpPr txBox="1"/>
          <p:nvPr/>
        </p:nvSpPr>
        <p:spPr>
          <a:xfrm>
            <a:off x="899592" y="260648"/>
            <a:ext cx="7416824" cy="6186309"/>
          </a:xfrm>
          <a:prstGeom prst="rect">
            <a:avLst/>
          </a:prstGeom>
          <a:noFill/>
        </p:spPr>
        <p:txBody>
          <a:bodyPr wrap="square" rtlCol="0">
            <a:spAutoFit/>
          </a:bodyPr>
          <a:lstStyle/>
          <a:p>
            <a:pPr algn="just">
              <a:lnSpc>
                <a:spcPct val="150000"/>
              </a:lnSpc>
            </a:pPr>
            <a:r>
              <a:rPr lang="fr-FR" sz="2400" b="1" dirty="0" smtClean="0">
                <a:latin typeface="Times New Roman" pitchFamily="18" charset="0"/>
                <a:cs typeface="Times New Roman" pitchFamily="18" charset="0"/>
              </a:rPr>
              <a:t>IV. </a:t>
            </a:r>
            <a:r>
              <a:rPr lang="fr-FR" sz="2400" b="1" i="1" dirty="0" smtClean="0">
                <a:latin typeface="Times New Roman" pitchFamily="18" charset="0"/>
                <a:cs typeface="Times New Roman" pitchFamily="18" charset="0"/>
              </a:rPr>
              <a:t>Facteurs externes de la morphologie </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Modalités de l'érosion</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Processus de l'érosion</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Erosion aréolaire</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Profils des versants</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Erosion linéaire: les terrasses</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Erosion périglaciaire</a:t>
            </a:r>
          </a:p>
          <a:p>
            <a:pPr lvl="1" algn="just">
              <a:lnSpc>
                <a:spcPct val="150000"/>
              </a:lnSpc>
              <a:buFont typeface="Wingdings" pitchFamily="2" charset="2"/>
              <a:buChar char="Ø"/>
            </a:pPr>
            <a:r>
              <a:rPr lang="fr-FR" sz="2400" dirty="0" err="1" smtClean="0">
                <a:latin typeface="Times New Roman" pitchFamily="18" charset="0"/>
                <a:cs typeface="Times New Roman" pitchFamily="18" charset="0"/>
              </a:rPr>
              <a:t>Moèle</a:t>
            </a:r>
            <a:r>
              <a:rPr lang="fr-FR" sz="2400" dirty="0" smtClean="0">
                <a:latin typeface="Times New Roman" pitchFamily="18" charset="0"/>
                <a:cs typeface="Times New Roman" pitchFamily="18" charset="0"/>
              </a:rPr>
              <a:t> Karstique</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Erosion éolienne: formations éoliennes</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Cuvettes </a:t>
            </a:r>
            <a:r>
              <a:rPr lang="fr-FR" sz="2400" dirty="0" err="1" smtClean="0">
                <a:latin typeface="Times New Roman" pitchFamily="18" charset="0"/>
                <a:cs typeface="Times New Roman" pitchFamily="18" charset="0"/>
              </a:rPr>
              <a:t>hydroéoliennes</a:t>
            </a:r>
            <a:r>
              <a:rPr lang="fr-FR" sz="2400" dirty="0" smtClean="0">
                <a:latin typeface="Times New Roman" pitchFamily="18" charset="0"/>
                <a:cs typeface="Times New Roman" pitchFamily="18" charset="0"/>
              </a:rPr>
              <a:t>: </a:t>
            </a:r>
            <a:r>
              <a:rPr lang="fr-FR" sz="2400" dirty="0" err="1" smtClean="0">
                <a:latin typeface="Times New Roman" pitchFamily="18" charset="0"/>
                <a:cs typeface="Times New Roman" pitchFamily="18" charset="0"/>
              </a:rPr>
              <a:t>Daia</a:t>
            </a:r>
            <a:endParaRPr lang="fr-FR" sz="2400" dirty="0" smtClean="0">
              <a:latin typeface="Times New Roman" pitchFamily="18" charset="0"/>
              <a:cs typeface="Times New Roman" pitchFamily="18" charset="0"/>
            </a:endParaRP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Action anthropique et morphogenèse</a:t>
            </a:r>
            <a:r>
              <a:rPr lang="fr-FR" sz="2400" b="1" dirty="0" smtClean="0">
                <a:latin typeface="Times New Roman" pitchFamily="18" charset="0"/>
                <a:cs typeface="Times New Roman" pitchFamily="18" charset="0"/>
              </a:rPr>
              <a:t> </a:t>
            </a:r>
            <a:endParaRPr lang="fr-FR" sz="24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6</a:t>
            </a:fld>
            <a:endParaRPr lang="fr-FR" dirty="0"/>
          </a:p>
        </p:txBody>
      </p:sp>
      <p:sp>
        <p:nvSpPr>
          <p:cNvPr id="5" name="ZoneTexte 4"/>
          <p:cNvSpPr txBox="1"/>
          <p:nvPr/>
        </p:nvSpPr>
        <p:spPr>
          <a:xfrm>
            <a:off x="611560" y="332656"/>
            <a:ext cx="7632848" cy="4457952"/>
          </a:xfrm>
          <a:prstGeom prst="rect">
            <a:avLst/>
          </a:prstGeom>
          <a:noFill/>
        </p:spPr>
        <p:txBody>
          <a:bodyPr wrap="square" rtlCol="0">
            <a:spAutoFit/>
          </a:bodyPr>
          <a:lstStyle/>
          <a:p>
            <a:pPr algn="just">
              <a:lnSpc>
                <a:spcPct val="150000"/>
              </a:lnSpc>
            </a:pPr>
            <a:r>
              <a:rPr lang="fr-FR" sz="2400" b="1" dirty="0" smtClean="0">
                <a:latin typeface="Times New Roman" pitchFamily="18" charset="0"/>
                <a:cs typeface="Times New Roman" pitchFamily="18" charset="0"/>
              </a:rPr>
              <a:t>V. </a:t>
            </a:r>
            <a:r>
              <a:rPr lang="fr-FR" sz="2400" b="1" i="1" dirty="0" smtClean="0">
                <a:latin typeface="Times New Roman" pitchFamily="18" charset="0"/>
                <a:cs typeface="Times New Roman" pitchFamily="18" charset="0"/>
              </a:rPr>
              <a:t>Géomorphologie</a:t>
            </a:r>
            <a:r>
              <a:rPr lang="fr-FR" sz="2400" dirty="0" smtClean="0">
                <a:latin typeface="Times New Roman" pitchFamily="18" charset="0"/>
                <a:cs typeface="Times New Roman" pitchFamily="18" charset="0"/>
              </a:rPr>
              <a:t> </a:t>
            </a:r>
            <a:r>
              <a:rPr lang="fr-FR" sz="2400" b="1" i="1" dirty="0" smtClean="0">
                <a:latin typeface="Times New Roman" pitchFamily="18" charset="0"/>
                <a:cs typeface="Times New Roman" pitchFamily="18" charset="0"/>
              </a:rPr>
              <a:t>climatique azonale </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variations climatiques: le Quaternaire</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Système morphologique de l'Algérie </a:t>
            </a:r>
          </a:p>
          <a:p>
            <a:pPr lvl="2" algn="just">
              <a:lnSpc>
                <a:spcPct val="150000"/>
              </a:lnSpc>
              <a:buFont typeface="Wingdings" pitchFamily="2" charset="2"/>
              <a:buChar char="v"/>
            </a:pPr>
            <a:r>
              <a:rPr lang="fr-FR" sz="2400" dirty="0" smtClean="0">
                <a:latin typeface="Times New Roman" pitchFamily="18" charset="0"/>
                <a:cs typeface="Times New Roman" pitchFamily="18" charset="0"/>
              </a:rPr>
              <a:t>Domaine humide</a:t>
            </a:r>
          </a:p>
          <a:p>
            <a:pPr lvl="2" algn="just">
              <a:lnSpc>
                <a:spcPct val="150000"/>
              </a:lnSpc>
              <a:buFont typeface="Wingdings" pitchFamily="2" charset="2"/>
              <a:buChar char="v"/>
            </a:pPr>
            <a:r>
              <a:rPr lang="fr-FR" sz="2400" dirty="0" smtClean="0">
                <a:latin typeface="Times New Roman" pitchFamily="18" charset="0"/>
                <a:cs typeface="Times New Roman" pitchFamily="18" charset="0"/>
              </a:rPr>
              <a:t>Domaine aride</a:t>
            </a:r>
          </a:p>
          <a:p>
            <a:pPr lvl="2" algn="just">
              <a:lnSpc>
                <a:spcPct val="150000"/>
              </a:lnSpc>
              <a:buFont typeface="Wingdings" pitchFamily="2" charset="2"/>
              <a:buChar char="v"/>
            </a:pPr>
            <a:r>
              <a:rPr lang="fr-FR" sz="2400" dirty="0" smtClean="0">
                <a:latin typeface="Times New Roman" pitchFamily="18" charset="0"/>
                <a:cs typeface="Times New Roman" pitchFamily="18" charset="0"/>
              </a:rPr>
              <a:t>Domaine désertique ou Saharien</a:t>
            </a:r>
          </a:p>
          <a:p>
            <a:pPr lvl="2" algn="just">
              <a:lnSpc>
                <a:spcPct val="150000"/>
              </a:lnSpc>
              <a:buFont typeface="Wingdings" pitchFamily="2" charset="2"/>
              <a:buChar char="v"/>
            </a:pPr>
            <a:r>
              <a:rPr lang="fr-FR" sz="2400" dirty="0" smtClean="0">
                <a:latin typeface="Times New Roman" pitchFamily="18" charset="0"/>
                <a:cs typeface="Times New Roman" pitchFamily="18" charset="0"/>
              </a:rPr>
              <a:t>Formes communes aux zones arides</a:t>
            </a:r>
          </a:p>
          <a:p>
            <a:pPr lvl="1" algn="just">
              <a:lnSpc>
                <a:spcPct val="150000"/>
              </a:lnSpc>
              <a:buFont typeface="Wingdings" pitchFamily="2" charset="2"/>
              <a:buChar char="Ø"/>
            </a:pPr>
            <a:r>
              <a:rPr lang="fr-FR" sz="2400" dirty="0" smtClean="0">
                <a:latin typeface="Times New Roman" pitchFamily="18" charset="0"/>
                <a:cs typeface="Times New Roman" pitchFamily="18" charset="0"/>
              </a:rPr>
              <a:t>Evolution des formes dans les trois domaines </a:t>
            </a:r>
            <a:endParaRPr lang="fr-FR" sz="2400" dirty="0">
              <a:latin typeface="Times New Roman" pitchFamily="18" charset="0"/>
              <a:cs typeface="Times New Roman" pitchFamily="18" charset="0"/>
            </a:endParaRPr>
          </a:p>
        </p:txBody>
      </p:sp>
      <p:sp>
        <p:nvSpPr>
          <p:cNvPr id="7" name="ZoneTexte 6"/>
          <p:cNvSpPr txBox="1"/>
          <p:nvPr/>
        </p:nvSpPr>
        <p:spPr>
          <a:xfrm>
            <a:off x="467544" y="5085184"/>
            <a:ext cx="8064896" cy="461665"/>
          </a:xfrm>
          <a:prstGeom prst="rect">
            <a:avLst/>
          </a:prstGeom>
          <a:noFill/>
        </p:spPr>
        <p:txBody>
          <a:bodyPr wrap="square" rtlCol="0">
            <a:spAutoFit/>
          </a:bodyPr>
          <a:lstStyle/>
          <a:p>
            <a:pPr algn="just"/>
            <a:r>
              <a:rPr lang="fr-FR" sz="2400" b="1" dirty="0" smtClean="0">
                <a:latin typeface="Times New Roman" pitchFamily="18" charset="0"/>
                <a:cs typeface="Times New Roman" pitchFamily="18" charset="0"/>
              </a:rPr>
              <a:t>VI. </a:t>
            </a:r>
            <a:r>
              <a:rPr lang="fr-FR" sz="2400" b="1" i="1" dirty="0" smtClean="0">
                <a:latin typeface="Times New Roman" pitchFamily="18" charset="0"/>
                <a:cs typeface="Times New Roman" pitchFamily="18" charset="0"/>
              </a:rPr>
              <a:t>Prépondérances écologiques du facteur géomorphologie</a:t>
            </a:r>
            <a:r>
              <a:rPr lang="fr-FR" sz="2400" b="1" dirty="0" smtClean="0">
                <a:latin typeface="Times New Roman" pitchFamily="18" charset="0"/>
                <a:cs typeface="Times New Roman" pitchFamily="18" charset="0"/>
              </a:rPr>
              <a:t> </a:t>
            </a:r>
            <a:endParaRPr lang="fr-FR"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7</a:t>
            </a:fld>
            <a:endParaRPr lang="fr-FR" dirty="0"/>
          </a:p>
        </p:txBody>
      </p:sp>
      <p:sp>
        <p:nvSpPr>
          <p:cNvPr id="4" name="Titre 3"/>
          <p:cNvSpPr>
            <a:spLocks noGrp="1"/>
          </p:cNvSpPr>
          <p:nvPr>
            <p:ph type="title"/>
          </p:nvPr>
        </p:nvSpPr>
        <p:spPr>
          <a:xfrm>
            <a:off x="457200" y="260648"/>
            <a:ext cx="4114800" cy="822920"/>
          </a:xfrm>
        </p:spPr>
        <p:txBody>
          <a:bodyPr/>
          <a:lstStyle/>
          <a:p>
            <a:pPr algn="just"/>
            <a:r>
              <a:rPr lang="fr-FR" b="1" i="1" dirty="0" smtClean="0">
                <a:latin typeface="Times New Roman" pitchFamily="18" charset="0"/>
                <a:cs typeface="Times New Roman" pitchFamily="18" charset="0"/>
              </a:rPr>
              <a:t>Analyse d’article:</a:t>
            </a:r>
            <a:endParaRPr lang="fr-FR" b="1" i="1" dirty="0">
              <a:latin typeface="Times New Roman" pitchFamily="18" charset="0"/>
              <a:cs typeface="Times New Roman" pitchFamily="18" charset="0"/>
            </a:endParaRPr>
          </a:p>
        </p:txBody>
      </p:sp>
      <p:sp>
        <p:nvSpPr>
          <p:cNvPr id="5" name="ZoneTexte 4"/>
          <p:cNvSpPr txBox="1"/>
          <p:nvPr/>
        </p:nvSpPr>
        <p:spPr>
          <a:xfrm>
            <a:off x="467544" y="1268760"/>
            <a:ext cx="8208912" cy="830997"/>
          </a:xfrm>
          <a:prstGeom prst="rect">
            <a:avLst/>
          </a:prstGeom>
          <a:noFill/>
        </p:spPr>
        <p:txBody>
          <a:bodyPr wrap="square" rtlCol="0">
            <a:spAutoFit/>
          </a:bodyPr>
          <a:lstStyle/>
          <a:p>
            <a:pPr algn="just"/>
            <a:r>
              <a:rPr lang="fr-FR" sz="2400" b="1" dirty="0" smtClean="0">
                <a:latin typeface="Times New Roman" pitchFamily="18" charset="0"/>
                <a:cs typeface="Times New Roman" pitchFamily="18" charset="0"/>
              </a:rPr>
              <a:t>Article 01:</a:t>
            </a:r>
            <a:r>
              <a:rPr lang="fr-FR" sz="2400" dirty="0" smtClean="0">
                <a:latin typeface="Times New Roman" pitchFamily="18" charset="0"/>
                <a:cs typeface="Times New Roman" pitchFamily="18" charset="0"/>
              </a:rPr>
              <a:t> </a:t>
            </a:r>
            <a:r>
              <a:rPr lang="fr-FR" sz="2400" i="1" dirty="0" smtClean="0">
                <a:latin typeface="Times New Roman" pitchFamily="18" charset="0"/>
                <a:cs typeface="Times New Roman" pitchFamily="18" charset="0"/>
              </a:rPr>
              <a:t>Effets de la végétation riveraine sur la géométrie des lits fluviaux : études de cas dans le Massif central (France).</a:t>
            </a:r>
          </a:p>
        </p:txBody>
      </p:sp>
      <p:sp>
        <p:nvSpPr>
          <p:cNvPr id="6" name="ZoneTexte 5"/>
          <p:cNvSpPr txBox="1"/>
          <p:nvPr/>
        </p:nvSpPr>
        <p:spPr>
          <a:xfrm>
            <a:off x="539552" y="2237963"/>
            <a:ext cx="8352928" cy="830997"/>
          </a:xfrm>
          <a:prstGeom prst="rect">
            <a:avLst/>
          </a:prstGeom>
          <a:noFill/>
        </p:spPr>
        <p:txBody>
          <a:bodyPr wrap="square" rtlCol="0">
            <a:spAutoFit/>
          </a:bodyPr>
          <a:lstStyle/>
          <a:p>
            <a:pPr algn="just"/>
            <a:r>
              <a:rPr lang="fr-FR" sz="2400" b="1" dirty="0" smtClean="0">
                <a:latin typeface="Times New Roman" pitchFamily="18" charset="0"/>
                <a:cs typeface="Times New Roman" pitchFamily="18" charset="0"/>
              </a:rPr>
              <a:t>Lien de l’article: </a:t>
            </a:r>
          </a:p>
          <a:p>
            <a:pPr algn="just"/>
            <a:r>
              <a:rPr lang="fr-FR" sz="2400" dirty="0" smtClean="0">
                <a:latin typeface="Times New Roman" pitchFamily="18" charset="0"/>
                <a:cs typeface="Times New Roman" pitchFamily="18" charset="0"/>
              </a:rPr>
              <a:t>http://www.persee.fr/doc/morfo_1266-5304_2003_num_9_2_1173</a:t>
            </a:r>
            <a:r>
              <a:rPr lang="fr-FR" sz="2400" b="1" dirty="0" smtClean="0">
                <a:latin typeface="Times New Roman" pitchFamily="18" charset="0"/>
                <a:cs typeface="Times New Roman" pitchFamily="18" charset="0"/>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8</a:t>
            </a:fld>
            <a:endParaRPr lang="fr-FR" dirty="0"/>
          </a:p>
        </p:txBody>
      </p:sp>
      <p:pic>
        <p:nvPicPr>
          <p:cNvPr id="5" name="Picture 2" descr="C:\Users\BCSI\Desktop\Article.PNG"/>
          <p:cNvPicPr>
            <a:picLocks noChangeAspect="1" noChangeArrowheads="1"/>
          </p:cNvPicPr>
          <p:nvPr/>
        </p:nvPicPr>
        <p:blipFill>
          <a:blip r:embed="rId2" cstate="print"/>
          <a:srcRect/>
          <a:stretch>
            <a:fillRect/>
          </a:stretch>
        </p:blipFill>
        <p:spPr bwMode="auto">
          <a:xfrm>
            <a:off x="279266" y="332656"/>
            <a:ext cx="8613214" cy="341828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9</a:t>
            </a:fld>
            <a:endParaRPr lang="fr-FR" dirty="0"/>
          </a:p>
        </p:txBody>
      </p:sp>
      <p:sp>
        <p:nvSpPr>
          <p:cNvPr id="2" name="Titre 1"/>
          <p:cNvSpPr>
            <a:spLocks noGrp="1"/>
          </p:cNvSpPr>
          <p:nvPr>
            <p:ph type="title"/>
          </p:nvPr>
        </p:nvSpPr>
        <p:spPr>
          <a:xfrm>
            <a:off x="357158" y="2500306"/>
            <a:ext cx="8229600" cy="1143000"/>
          </a:xfrm>
        </p:spPr>
        <p:txBody>
          <a:bodyPr>
            <a:normAutofit/>
          </a:bodyPr>
          <a:lstStyle/>
          <a:p>
            <a:pPr algn="ctr"/>
            <a:r>
              <a:rPr lang="fr-FR" sz="5400" dirty="0" smtClean="0">
                <a:latin typeface="Comic Sans MS" pitchFamily="66" charset="0"/>
              </a:rPr>
              <a:t>I. Généralités</a:t>
            </a:r>
            <a:endParaRPr lang="fr-FR" sz="54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571472" y="357166"/>
            <a:ext cx="2500330" cy="400110"/>
          </a:xfrm>
          <a:prstGeom prst="rect">
            <a:avLst/>
          </a:prstGeom>
          <a:noFill/>
        </p:spPr>
        <p:txBody>
          <a:bodyPr wrap="square" rtlCol="0">
            <a:spAutoFit/>
          </a:bodyPr>
          <a:lstStyle/>
          <a:p>
            <a:r>
              <a:rPr lang="fr-FR" sz="2000" b="1" dirty="0" smtClean="0">
                <a:latin typeface="Comic Sans MS" pitchFamily="66" charset="0"/>
              </a:rPr>
              <a:t>1. Historique</a:t>
            </a:r>
            <a:endParaRPr lang="fr-FR" sz="2000" b="1" dirty="0">
              <a:latin typeface="Comic Sans MS" pitchFamily="66" charset="0"/>
            </a:endParaRPr>
          </a:p>
        </p:txBody>
      </p:sp>
      <p:sp>
        <p:nvSpPr>
          <p:cNvPr id="5" name="ZoneTexte 4"/>
          <p:cNvSpPr txBox="1"/>
          <p:nvPr/>
        </p:nvSpPr>
        <p:spPr>
          <a:xfrm>
            <a:off x="285720" y="836712"/>
            <a:ext cx="8572560" cy="1200329"/>
          </a:xfrm>
          <a:prstGeom prst="rect">
            <a:avLst/>
          </a:prstGeom>
          <a:noFill/>
        </p:spPr>
        <p:txBody>
          <a:bodyPr wrap="square" rtlCol="0">
            <a:spAutoFit/>
          </a:bodyPr>
          <a:lstStyle/>
          <a:p>
            <a:pPr algn="just"/>
            <a:r>
              <a:rPr lang="fr-FR" dirty="0">
                <a:latin typeface="Comic Sans MS" pitchFamily="66" charset="0"/>
              </a:rPr>
              <a:t>La discipline est très ancienne si on considère son objet d'observation - les reliefs - et les sources remontent à l'Antiquité et au </a:t>
            </a:r>
            <a:r>
              <a:rPr lang="fr-FR" dirty="0" smtClean="0">
                <a:latin typeface="Comic Sans MS" pitchFamily="66" charset="0"/>
              </a:rPr>
              <a:t>moyen âge </a:t>
            </a:r>
            <a:r>
              <a:rPr lang="fr-FR" dirty="0">
                <a:latin typeface="Comic Sans MS" pitchFamily="66" charset="0"/>
              </a:rPr>
              <a:t>tant occidentaux </a:t>
            </a:r>
            <a:r>
              <a:rPr lang="fr-FR" dirty="0" smtClean="0">
                <a:latin typeface="Comic Sans MS" pitchFamily="66" charset="0"/>
              </a:rPr>
              <a:t>(</a:t>
            </a:r>
            <a:r>
              <a:rPr lang="fr-FR" dirty="0" smtClean="0">
                <a:solidFill>
                  <a:srgbClr val="0070C0"/>
                </a:solidFill>
                <a:latin typeface="Comic Sans MS" pitchFamily="66" charset="0"/>
              </a:rPr>
              <a:t>Aristote</a:t>
            </a:r>
            <a:r>
              <a:rPr lang="fr-FR" dirty="0" smtClean="0">
                <a:latin typeface="Comic Sans MS" pitchFamily="66" charset="0"/>
              </a:rPr>
              <a:t> </a:t>
            </a:r>
            <a:r>
              <a:rPr lang="fr-FR" dirty="0">
                <a:latin typeface="Comic Sans MS" pitchFamily="66" charset="0"/>
              </a:rPr>
              <a:t>(384-322 av. J.-C.), </a:t>
            </a:r>
            <a:r>
              <a:rPr lang="fr-FR" dirty="0" smtClean="0">
                <a:solidFill>
                  <a:srgbClr val="0070C0"/>
                </a:solidFill>
                <a:latin typeface="Comic Sans MS" pitchFamily="66" charset="0"/>
              </a:rPr>
              <a:t>Pline</a:t>
            </a:r>
            <a:r>
              <a:rPr lang="fr-FR" dirty="0" smtClean="0">
                <a:latin typeface="Comic Sans MS" pitchFamily="66" charset="0"/>
              </a:rPr>
              <a:t>, </a:t>
            </a:r>
            <a:r>
              <a:rPr lang="fr-FR" dirty="0" smtClean="0">
                <a:solidFill>
                  <a:srgbClr val="0070C0"/>
                </a:solidFill>
                <a:latin typeface="Comic Sans MS" pitchFamily="66" charset="0"/>
              </a:rPr>
              <a:t>Strabon</a:t>
            </a:r>
            <a:r>
              <a:rPr lang="fr-FR" dirty="0" smtClean="0">
                <a:latin typeface="Comic Sans MS" pitchFamily="66" charset="0"/>
              </a:rPr>
              <a:t>, </a:t>
            </a:r>
            <a:r>
              <a:rPr lang="fr-FR" dirty="0" smtClean="0">
                <a:solidFill>
                  <a:srgbClr val="0070C0"/>
                </a:solidFill>
                <a:latin typeface="Comic Sans MS" pitchFamily="66" charset="0"/>
              </a:rPr>
              <a:t>Sénèque</a:t>
            </a:r>
            <a:r>
              <a:rPr lang="fr-FR" dirty="0" smtClean="0">
                <a:latin typeface="Comic Sans MS" pitchFamily="66" charset="0"/>
              </a:rPr>
              <a:t>, </a:t>
            </a:r>
            <a:r>
              <a:rPr lang="fr-FR" dirty="0" smtClean="0">
                <a:solidFill>
                  <a:srgbClr val="0070C0"/>
                </a:solidFill>
                <a:latin typeface="Comic Sans MS" pitchFamily="66" charset="0"/>
              </a:rPr>
              <a:t>Avicenne</a:t>
            </a:r>
            <a:r>
              <a:rPr lang="fr-FR" dirty="0" smtClean="0">
                <a:latin typeface="Comic Sans MS" pitchFamily="66" charset="0"/>
              </a:rPr>
              <a:t>) </a:t>
            </a:r>
            <a:r>
              <a:rPr lang="fr-FR" dirty="0">
                <a:latin typeface="Comic Sans MS" pitchFamily="66" charset="0"/>
              </a:rPr>
              <a:t>que </a:t>
            </a:r>
            <a:r>
              <a:rPr lang="fr-FR" dirty="0" smtClean="0">
                <a:latin typeface="Comic Sans MS" pitchFamily="66" charset="0"/>
              </a:rPr>
              <a:t>chinois :</a:t>
            </a:r>
            <a:endParaRPr lang="fr-FR" dirty="0">
              <a:latin typeface="Comic Sans MS" pitchFamily="66" charset="0"/>
            </a:endParaRPr>
          </a:p>
        </p:txBody>
      </p:sp>
      <p:sp>
        <p:nvSpPr>
          <p:cNvPr id="6" name="ZoneTexte 5"/>
          <p:cNvSpPr txBox="1"/>
          <p:nvPr/>
        </p:nvSpPr>
        <p:spPr>
          <a:xfrm>
            <a:off x="285720" y="2132856"/>
            <a:ext cx="8572560" cy="3416320"/>
          </a:xfrm>
          <a:prstGeom prst="rect">
            <a:avLst/>
          </a:prstGeom>
          <a:noFill/>
        </p:spPr>
        <p:txBody>
          <a:bodyPr wrap="square" rtlCol="0">
            <a:spAutoFit/>
          </a:bodyPr>
          <a:lstStyle/>
          <a:p>
            <a:pPr algn="just">
              <a:buFont typeface="Wingdings" pitchFamily="2" charset="2"/>
              <a:buChar char="Ø"/>
            </a:pPr>
            <a:r>
              <a:rPr lang="fr-FR" dirty="0" smtClean="0">
                <a:latin typeface="Comic Sans MS" pitchFamily="66" charset="0"/>
              </a:rPr>
              <a:t> </a:t>
            </a:r>
            <a:r>
              <a:rPr lang="fr-FR" dirty="0" smtClean="0">
                <a:solidFill>
                  <a:srgbClr val="0070C0"/>
                </a:solidFill>
                <a:latin typeface="Comic Sans MS" pitchFamily="66" charset="0"/>
              </a:rPr>
              <a:t>Shen </a:t>
            </a:r>
            <a:r>
              <a:rPr lang="fr-FR" dirty="0" err="1" smtClean="0">
                <a:solidFill>
                  <a:srgbClr val="0070C0"/>
                </a:solidFill>
                <a:latin typeface="Comic Sans MS" pitchFamily="66" charset="0"/>
              </a:rPr>
              <a:t>Kuo</a:t>
            </a:r>
            <a:r>
              <a:rPr lang="fr-FR" dirty="0" smtClean="0">
                <a:latin typeface="Comic Sans MS" pitchFamily="66" charset="0"/>
              </a:rPr>
              <a:t> (1031-1095</a:t>
            </a:r>
            <a:r>
              <a:rPr lang="fr-FR" dirty="0">
                <a:latin typeface="Comic Sans MS" pitchFamily="66" charset="0"/>
              </a:rPr>
              <a:t>), grand naturaliste et homme politique </a:t>
            </a:r>
            <a:r>
              <a:rPr lang="fr-FR" dirty="0" smtClean="0">
                <a:latin typeface="Comic Sans MS" pitchFamily="66" charset="0"/>
              </a:rPr>
              <a:t>chinois: étude des fossiles, effets de l’érosion sur la surface de la terre et l’évolution du climat de la terre (</a:t>
            </a:r>
            <a:r>
              <a:rPr lang="fr-FR" dirty="0" smtClean="0">
                <a:solidFill>
                  <a:srgbClr val="0070C0"/>
                </a:solidFill>
                <a:latin typeface="Comic Sans MS" pitchFamily="66" charset="0"/>
              </a:rPr>
              <a:t>Aristote </a:t>
            </a:r>
            <a:r>
              <a:rPr lang="fr-FR" dirty="0" smtClean="0">
                <a:latin typeface="Comic Sans MS" pitchFamily="66" charset="0"/>
              </a:rPr>
              <a:t>&amp; </a:t>
            </a:r>
            <a:r>
              <a:rPr lang="fr-FR" dirty="0" smtClean="0">
                <a:solidFill>
                  <a:srgbClr val="0070C0"/>
                </a:solidFill>
                <a:latin typeface="Comic Sans MS" pitchFamily="66" charset="0"/>
              </a:rPr>
              <a:t>Léonard de Vinci</a:t>
            </a:r>
            <a:r>
              <a:rPr lang="fr-FR" dirty="0" smtClean="0">
                <a:latin typeface="Comic Sans MS" pitchFamily="66" charset="0"/>
              </a:rPr>
              <a:t>).</a:t>
            </a:r>
          </a:p>
          <a:p>
            <a:pPr algn="just"/>
            <a:endParaRPr lang="fr-FR" dirty="0" smtClean="0">
              <a:latin typeface="Comic Sans MS" pitchFamily="66" charset="0"/>
            </a:endParaRPr>
          </a:p>
          <a:p>
            <a:pPr algn="just">
              <a:buFont typeface="Wingdings" pitchFamily="2" charset="2"/>
              <a:buChar char="Ø"/>
            </a:pPr>
            <a:r>
              <a:rPr lang="fr-FR" dirty="0">
                <a:latin typeface="Comic Sans MS" pitchFamily="66" charset="0"/>
              </a:rPr>
              <a:t> </a:t>
            </a:r>
            <a:r>
              <a:rPr lang="fr-FR" dirty="0" smtClean="0">
                <a:latin typeface="Comic Sans MS" pitchFamily="66" charset="0"/>
              </a:rPr>
              <a:t>les bases de l’érosion mises au point par des naturalistes et voyageurs tels que: </a:t>
            </a:r>
            <a:r>
              <a:rPr lang="fr-FR" dirty="0" smtClean="0">
                <a:solidFill>
                  <a:srgbClr val="0070C0"/>
                </a:solidFill>
                <a:latin typeface="Comic Sans MS" pitchFamily="66" charset="0"/>
              </a:rPr>
              <a:t>Alexander Von Humboldt</a:t>
            </a:r>
            <a:r>
              <a:rPr lang="fr-FR" dirty="0" smtClean="0">
                <a:latin typeface="Comic Sans MS" pitchFamily="66" charset="0"/>
              </a:rPr>
              <a:t>, </a:t>
            </a:r>
            <a:r>
              <a:rPr lang="fr-FR" dirty="0">
                <a:solidFill>
                  <a:srgbClr val="0070C0"/>
                </a:solidFill>
                <a:latin typeface="Comic Sans MS" pitchFamily="66" charset="0"/>
              </a:rPr>
              <a:t>James </a:t>
            </a:r>
            <a:r>
              <a:rPr lang="fr-FR" dirty="0" smtClean="0">
                <a:solidFill>
                  <a:srgbClr val="0070C0"/>
                </a:solidFill>
                <a:latin typeface="Comic Sans MS" pitchFamily="66" charset="0"/>
              </a:rPr>
              <a:t>Hutton </a:t>
            </a:r>
            <a:r>
              <a:rPr lang="fr-FR" dirty="0" smtClean="0">
                <a:latin typeface="Comic Sans MS" pitchFamily="66" charset="0"/>
              </a:rPr>
              <a:t>&amp; </a:t>
            </a:r>
            <a:r>
              <a:rPr lang="fr-FR" dirty="0">
                <a:solidFill>
                  <a:srgbClr val="0070C0"/>
                </a:solidFill>
                <a:latin typeface="Comic Sans MS" pitchFamily="66" charset="0"/>
              </a:rPr>
              <a:t>John </a:t>
            </a:r>
            <a:r>
              <a:rPr lang="fr-FR" dirty="0" smtClean="0">
                <a:solidFill>
                  <a:srgbClr val="0070C0"/>
                </a:solidFill>
                <a:latin typeface="Comic Sans MS" pitchFamily="66" charset="0"/>
              </a:rPr>
              <a:t>Playfair</a:t>
            </a:r>
            <a:r>
              <a:rPr lang="fr-FR" dirty="0" smtClean="0">
                <a:latin typeface="Comic Sans MS" pitchFamily="66" charset="0"/>
              </a:rPr>
              <a:t>.</a:t>
            </a:r>
          </a:p>
          <a:p>
            <a:pPr algn="just"/>
            <a:endParaRPr lang="fr-FR" dirty="0" smtClean="0">
              <a:latin typeface="Comic Sans MS" pitchFamily="66" charset="0"/>
            </a:endParaRPr>
          </a:p>
          <a:p>
            <a:pPr algn="just">
              <a:buFont typeface="Wingdings" pitchFamily="2" charset="2"/>
              <a:buChar char="Ø"/>
            </a:pPr>
            <a:r>
              <a:rPr lang="fr-FR" dirty="0">
                <a:latin typeface="Comic Sans MS" pitchFamily="66" charset="0"/>
              </a:rPr>
              <a:t> </a:t>
            </a:r>
            <a:r>
              <a:rPr lang="fr-FR" dirty="0">
                <a:solidFill>
                  <a:srgbClr val="0070C0"/>
                </a:solidFill>
                <a:latin typeface="Comic Sans MS" pitchFamily="66" charset="0"/>
              </a:rPr>
              <a:t>Carl Friedrich </a:t>
            </a:r>
            <a:r>
              <a:rPr lang="fr-FR" dirty="0" err="1">
                <a:solidFill>
                  <a:srgbClr val="0070C0"/>
                </a:solidFill>
                <a:latin typeface="Comic Sans MS" pitchFamily="66" charset="0"/>
              </a:rPr>
              <a:t>Naumann</a:t>
            </a:r>
            <a:r>
              <a:rPr lang="fr-FR" dirty="0">
                <a:solidFill>
                  <a:srgbClr val="0070C0"/>
                </a:solidFill>
                <a:latin typeface="Comic Sans MS" pitchFamily="66" charset="0"/>
              </a:rPr>
              <a:t> </a:t>
            </a:r>
            <a:r>
              <a:rPr lang="fr-FR" dirty="0">
                <a:latin typeface="Comic Sans MS" pitchFamily="66" charset="0"/>
              </a:rPr>
              <a:t>utilise pour la première fois en </a:t>
            </a:r>
            <a:r>
              <a:rPr lang="fr-FR" dirty="0">
                <a:solidFill>
                  <a:srgbClr val="0070C0"/>
                </a:solidFill>
                <a:latin typeface="Comic Sans MS" pitchFamily="66" charset="0"/>
              </a:rPr>
              <a:t>1858</a:t>
            </a:r>
            <a:r>
              <a:rPr lang="fr-FR" dirty="0">
                <a:latin typeface="Comic Sans MS" pitchFamily="66" charset="0"/>
              </a:rPr>
              <a:t> dans son manuel de géologie l'expression </a:t>
            </a:r>
            <a:r>
              <a:rPr lang="fr-FR" i="1" dirty="0">
                <a:solidFill>
                  <a:srgbClr val="0070C0"/>
                </a:solidFill>
                <a:latin typeface="Comic Sans MS" pitchFamily="66" charset="0"/>
              </a:rPr>
              <a:t>morphologie de la surface de la </a:t>
            </a:r>
            <a:r>
              <a:rPr lang="fr-FR" i="1" dirty="0" smtClean="0">
                <a:solidFill>
                  <a:srgbClr val="0070C0"/>
                </a:solidFill>
                <a:latin typeface="Comic Sans MS" pitchFamily="66" charset="0"/>
              </a:rPr>
              <a:t>Terre</a:t>
            </a:r>
            <a:r>
              <a:rPr lang="fr-FR" dirty="0" smtClean="0">
                <a:latin typeface="Comic Sans MS" pitchFamily="66" charset="0"/>
              </a:rPr>
              <a:t>.</a:t>
            </a:r>
          </a:p>
          <a:p>
            <a:pPr algn="just"/>
            <a:endParaRPr lang="fr-FR" dirty="0" smtClean="0">
              <a:latin typeface="Comic Sans MS" pitchFamily="66" charset="0"/>
            </a:endParaRPr>
          </a:p>
          <a:p>
            <a:pPr algn="just">
              <a:buFont typeface="Wingdings" pitchFamily="2" charset="2"/>
              <a:buChar char="Ø"/>
            </a:pPr>
            <a:r>
              <a:rPr lang="fr-FR" dirty="0" smtClean="0">
                <a:latin typeface="Comic Sans MS" pitchFamily="66" charset="0"/>
              </a:rPr>
              <a:t> Pour d’autres, il revient au géologue </a:t>
            </a:r>
            <a:r>
              <a:rPr lang="fr-FR" dirty="0" smtClean="0">
                <a:solidFill>
                  <a:srgbClr val="0070C0"/>
                </a:solidFill>
                <a:latin typeface="Comic Sans MS" pitchFamily="66" charset="0"/>
              </a:rPr>
              <a:t>A. Keith</a:t>
            </a:r>
            <a:r>
              <a:rPr lang="fr-FR" dirty="0" smtClean="0">
                <a:latin typeface="Comic Sans MS" pitchFamily="66" charset="0"/>
              </a:rPr>
              <a:t> (1894) de forger le nom de </a:t>
            </a:r>
            <a:r>
              <a:rPr lang="fr-FR" i="1" dirty="0" smtClean="0">
                <a:solidFill>
                  <a:srgbClr val="0070C0"/>
                </a:solidFill>
                <a:latin typeface="Comic Sans MS" pitchFamily="66" charset="0"/>
              </a:rPr>
              <a:t>géomorphologie</a:t>
            </a:r>
            <a:r>
              <a:rPr lang="fr-FR" dirty="0" smtClean="0">
                <a:latin typeface="Comic Sans MS" pitchFamily="66" charset="0"/>
              </a:rPr>
              <a:t> pour le substituer à celui de </a:t>
            </a:r>
            <a:r>
              <a:rPr lang="fr-FR" i="1" dirty="0" smtClean="0">
                <a:solidFill>
                  <a:srgbClr val="0070C0"/>
                </a:solidFill>
                <a:latin typeface="Comic Sans MS" pitchFamily="66" charset="0"/>
              </a:rPr>
              <a:t>physiographie</a:t>
            </a:r>
            <a:r>
              <a:rPr lang="fr-FR" dirty="0" smtClean="0">
                <a:latin typeface="Comic Sans MS" pitchFamily="66" charset="0"/>
              </a:rPr>
              <a:t> (vieille appellation). </a:t>
            </a:r>
            <a:endParaRPr lang="fr-FR" dirty="0">
              <a:latin typeface="Comic Sans MS" pitchFamily="66" charset="0"/>
            </a:endParaRPr>
          </a:p>
        </p:txBody>
      </p:sp>
      <p:sp>
        <p:nvSpPr>
          <p:cNvPr id="7" name="Espace réservé du numéro de diapositive 6"/>
          <p:cNvSpPr>
            <a:spLocks noGrp="1"/>
          </p:cNvSpPr>
          <p:nvPr>
            <p:ph type="sldNum" sz="quarter" idx="15"/>
          </p:nvPr>
        </p:nvSpPr>
        <p:spPr/>
        <p:txBody>
          <a:bodyPr/>
          <a:lstStyle/>
          <a:p>
            <a:fld id="{F186EDC1-15D5-4A30-AA27-11E330E414D4}" type="slidenum">
              <a:rPr lang="fr-FR" smtClean="0"/>
              <a:pPr/>
              <a:t>10</a:t>
            </a:fld>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ssolv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dissolve">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dissolv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dissolve">
                                      <p:cBhvr>
                                        <p:cTn id="32"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500034" y="500042"/>
            <a:ext cx="3786214" cy="400110"/>
          </a:xfrm>
          <a:prstGeom prst="rect">
            <a:avLst/>
          </a:prstGeom>
          <a:noFill/>
        </p:spPr>
        <p:txBody>
          <a:bodyPr wrap="square" rtlCol="0">
            <a:spAutoFit/>
          </a:bodyPr>
          <a:lstStyle/>
          <a:p>
            <a:r>
              <a:rPr lang="fr-FR" sz="2000" b="1" dirty="0">
                <a:latin typeface="Comic Sans MS" pitchFamily="66" charset="0"/>
              </a:rPr>
              <a:t>2</a:t>
            </a:r>
            <a:r>
              <a:rPr lang="fr-FR" sz="2000" b="1" dirty="0" smtClean="0">
                <a:latin typeface="Comic Sans MS" pitchFamily="66" charset="0"/>
              </a:rPr>
              <a:t>. Définitions</a:t>
            </a:r>
            <a:endParaRPr lang="fr-FR" sz="2000" b="1" dirty="0">
              <a:latin typeface="Comic Sans MS" pitchFamily="66" charset="0"/>
            </a:endParaRPr>
          </a:p>
        </p:txBody>
      </p:sp>
      <p:sp>
        <p:nvSpPr>
          <p:cNvPr id="5" name="ZoneTexte 4"/>
          <p:cNvSpPr txBox="1"/>
          <p:nvPr/>
        </p:nvSpPr>
        <p:spPr>
          <a:xfrm>
            <a:off x="248482" y="1214422"/>
            <a:ext cx="8643998" cy="923330"/>
          </a:xfrm>
          <a:prstGeom prst="rect">
            <a:avLst/>
          </a:prstGeom>
          <a:noFill/>
        </p:spPr>
        <p:txBody>
          <a:bodyPr wrap="square" rtlCol="0">
            <a:spAutoFit/>
          </a:bodyPr>
          <a:lstStyle/>
          <a:p>
            <a:pPr algn="just"/>
            <a:r>
              <a:rPr lang="fr-FR" dirty="0">
                <a:latin typeface="Comic Sans MS" pitchFamily="66" charset="0"/>
              </a:rPr>
              <a:t>La </a:t>
            </a:r>
            <a:r>
              <a:rPr lang="fr-FR" b="1" dirty="0">
                <a:latin typeface="Comic Sans MS" pitchFamily="66" charset="0"/>
              </a:rPr>
              <a:t>géomorphologie</a:t>
            </a:r>
            <a:r>
              <a:rPr lang="fr-FR" dirty="0">
                <a:latin typeface="Comic Sans MS" pitchFamily="66" charset="0"/>
              </a:rPr>
              <a:t> (du </a:t>
            </a:r>
            <a:r>
              <a:rPr lang="fr-FR" dirty="0" smtClean="0">
                <a:latin typeface="Comic Sans MS" pitchFamily="66" charset="0"/>
              </a:rPr>
              <a:t>grec </a:t>
            </a:r>
            <a:r>
              <a:rPr lang="fr-FR" i="1" dirty="0" smtClean="0">
                <a:latin typeface="Comic Sans MS" pitchFamily="66" charset="0"/>
              </a:rPr>
              <a:t>Gaïa</a:t>
            </a:r>
            <a:r>
              <a:rPr lang="fr-FR" i="1" dirty="0">
                <a:latin typeface="Comic Sans MS" pitchFamily="66" charset="0"/>
              </a:rPr>
              <a:t> </a:t>
            </a:r>
            <a:r>
              <a:rPr lang="fr-FR" dirty="0" smtClean="0">
                <a:latin typeface="Comic Sans MS" pitchFamily="66" charset="0"/>
              </a:rPr>
              <a:t>: la </a:t>
            </a:r>
            <a:r>
              <a:rPr lang="fr-FR" dirty="0">
                <a:latin typeface="Comic Sans MS" pitchFamily="66" charset="0"/>
              </a:rPr>
              <a:t>Terre</a:t>
            </a:r>
            <a:r>
              <a:rPr lang="fr-FR" dirty="0" smtClean="0">
                <a:latin typeface="Comic Sans MS" pitchFamily="66" charset="0"/>
              </a:rPr>
              <a:t>, </a:t>
            </a:r>
            <a:r>
              <a:rPr lang="fr-FR" i="1" dirty="0" err="1" smtClean="0">
                <a:latin typeface="Comic Sans MS" pitchFamily="66" charset="0"/>
              </a:rPr>
              <a:t>morphê</a:t>
            </a:r>
            <a:r>
              <a:rPr lang="fr-FR" dirty="0" smtClean="0">
                <a:latin typeface="Comic Sans MS" pitchFamily="66" charset="0"/>
              </a:rPr>
              <a:t> : </a:t>
            </a:r>
            <a:r>
              <a:rPr lang="fr-FR" dirty="0">
                <a:latin typeface="Comic Sans MS" pitchFamily="66" charset="0"/>
              </a:rPr>
              <a:t>la forme et </a:t>
            </a:r>
            <a:r>
              <a:rPr lang="fr-FR" i="1" dirty="0" smtClean="0">
                <a:latin typeface="Comic Sans MS" pitchFamily="66" charset="0"/>
              </a:rPr>
              <a:t>logos </a:t>
            </a:r>
            <a:r>
              <a:rPr lang="fr-FR" dirty="0" smtClean="0">
                <a:latin typeface="Comic Sans MS" pitchFamily="66" charset="0"/>
              </a:rPr>
              <a:t>: l’étude ou discours) est « la science qui a pour objet la description, l’explication et l’évolution du relief terrestre, continental et sous-marin ». </a:t>
            </a:r>
            <a:endParaRPr lang="fr-FR" dirty="0">
              <a:latin typeface="Comic Sans MS" pitchFamily="66" charset="0"/>
            </a:endParaRPr>
          </a:p>
        </p:txBody>
      </p:sp>
      <p:sp>
        <p:nvSpPr>
          <p:cNvPr id="6" name="ZoneTexte 5"/>
          <p:cNvSpPr txBox="1"/>
          <p:nvPr/>
        </p:nvSpPr>
        <p:spPr>
          <a:xfrm>
            <a:off x="251520" y="2428868"/>
            <a:ext cx="8568952" cy="1200329"/>
          </a:xfrm>
          <a:prstGeom prst="rect">
            <a:avLst/>
          </a:prstGeom>
          <a:noFill/>
        </p:spPr>
        <p:txBody>
          <a:bodyPr wrap="square" rtlCol="0">
            <a:spAutoFit/>
          </a:bodyPr>
          <a:lstStyle/>
          <a:p>
            <a:pPr algn="just"/>
            <a:r>
              <a:rPr lang="fr-FR" dirty="0" smtClean="0">
                <a:latin typeface="Comic Sans MS" pitchFamily="66" charset="0"/>
              </a:rPr>
              <a:t>D’une manière simple la géomorphologie est l'étude scientifique des reliefs et des processus qui les façonnent, sur les </a:t>
            </a:r>
            <a:r>
              <a:rPr lang="fr-FR" dirty="0" smtClean="0">
                <a:solidFill>
                  <a:srgbClr val="0070C0"/>
                </a:solidFill>
                <a:latin typeface="Comic Sans MS" pitchFamily="66" charset="0"/>
              </a:rPr>
              <a:t>planètes telluriques</a:t>
            </a:r>
            <a:r>
              <a:rPr lang="fr-FR" dirty="0" smtClean="0">
                <a:latin typeface="Comic Sans MS" pitchFamily="66" charset="0"/>
              </a:rPr>
              <a:t>. </a:t>
            </a:r>
            <a:r>
              <a:rPr lang="fr-FR" dirty="0">
                <a:latin typeface="Comic Sans MS" pitchFamily="66" charset="0"/>
              </a:rPr>
              <a:t>Cette discipline s'est construite au sein de la </a:t>
            </a:r>
            <a:r>
              <a:rPr lang="fr-FR" dirty="0" smtClean="0">
                <a:solidFill>
                  <a:srgbClr val="0070C0"/>
                </a:solidFill>
                <a:latin typeface="Comic Sans MS" pitchFamily="66" charset="0"/>
              </a:rPr>
              <a:t>géographie physique </a:t>
            </a:r>
            <a:r>
              <a:rPr lang="fr-FR" dirty="0" smtClean="0">
                <a:latin typeface="Comic Sans MS" pitchFamily="66" charset="0"/>
              </a:rPr>
              <a:t>(dont </a:t>
            </a:r>
            <a:r>
              <a:rPr lang="fr-FR" dirty="0">
                <a:latin typeface="Comic Sans MS" pitchFamily="66" charset="0"/>
              </a:rPr>
              <a:t>elle a longtemps été le fleuron) puis des </a:t>
            </a:r>
            <a:r>
              <a:rPr lang="fr-FR" dirty="0" smtClean="0">
                <a:solidFill>
                  <a:srgbClr val="0070C0"/>
                </a:solidFill>
                <a:latin typeface="Comic Sans MS" pitchFamily="66" charset="0"/>
              </a:rPr>
              <a:t>géosciences</a:t>
            </a:r>
            <a:r>
              <a:rPr lang="fr-FR" dirty="0" smtClean="0">
                <a:latin typeface="Comic Sans MS" pitchFamily="66" charset="0"/>
              </a:rPr>
              <a:t>.</a:t>
            </a:r>
            <a:endParaRPr lang="fr-FR" dirty="0">
              <a:latin typeface="Comic Sans MS" pitchFamily="66" charset="0"/>
            </a:endParaRPr>
          </a:p>
        </p:txBody>
      </p:sp>
      <p:sp>
        <p:nvSpPr>
          <p:cNvPr id="7" name="ZoneTexte 6"/>
          <p:cNvSpPr txBox="1"/>
          <p:nvPr/>
        </p:nvSpPr>
        <p:spPr>
          <a:xfrm>
            <a:off x="214282" y="3951936"/>
            <a:ext cx="8572560" cy="1477328"/>
          </a:xfrm>
          <a:prstGeom prst="rect">
            <a:avLst/>
          </a:prstGeom>
          <a:noFill/>
        </p:spPr>
        <p:txBody>
          <a:bodyPr wrap="square" rtlCol="0">
            <a:spAutoFit/>
          </a:bodyPr>
          <a:lstStyle/>
          <a:p>
            <a:pPr algn="just"/>
            <a:r>
              <a:rPr lang="fr-FR" dirty="0">
                <a:latin typeface="Comic Sans MS" pitchFamily="66" charset="0"/>
              </a:rPr>
              <a:t>La </a:t>
            </a:r>
            <a:r>
              <a:rPr lang="fr-FR" b="1" dirty="0">
                <a:latin typeface="Comic Sans MS" pitchFamily="66" charset="0"/>
              </a:rPr>
              <a:t>géographie physique</a:t>
            </a:r>
            <a:r>
              <a:rPr lang="fr-FR" dirty="0">
                <a:latin typeface="Comic Sans MS" pitchFamily="66" charset="0"/>
              </a:rPr>
              <a:t> ou </a:t>
            </a:r>
            <a:r>
              <a:rPr lang="fr-FR" b="1" dirty="0">
                <a:latin typeface="Comic Sans MS" pitchFamily="66" charset="0"/>
              </a:rPr>
              <a:t>géographie des milieux</a:t>
            </a:r>
            <a:r>
              <a:rPr lang="fr-FR" dirty="0">
                <a:latin typeface="Comic Sans MS" pitchFamily="66" charset="0"/>
              </a:rPr>
              <a:t> est la branche de la </a:t>
            </a:r>
            <a:r>
              <a:rPr lang="fr-FR" dirty="0" smtClean="0">
                <a:latin typeface="Comic Sans MS" pitchFamily="66" charset="0"/>
              </a:rPr>
              <a:t>géographie </a:t>
            </a:r>
            <a:r>
              <a:rPr lang="fr-FR" dirty="0">
                <a:latin typeface="Comic Sans MS" pitchFamily="66" charset="0"/>
              </a:rPr>
              <a:t>qui décrit la surface de la </a:t>
            </a:r>
            <a:r>
              <a:rPr lang="fr-FR" dirty="0" smtClean="0">
                <a:latin typeface="Comic Sans MS" pitchFamily="66" charset="0"/>
              </a:rPr>
              <a:t>terre </a:t>
            </a:r>
            <a:r>
              <a:rPr lang="fr-FR" dirty="0">
                <a:latin typeface="Comic Sans MS" pitchFamily="66" charset="0"/>
              </a:rPr>
              <a:t>et qui ne s'intéresse pas directement aux activités </a:t>
            </a:r>
            <a:r>
              <a:rPr lang="fr-FR" dirty="0" smtClean="0">
                <a:latin typeface="Comic Sans MS" pitchFamily="66" charset="0"/>
              </a:rPr>
              <a:t>humaines. Elle comprend plusieurs disciplines : géomorphologie, climatologie,  hydrologie, océanographie, glaciologie, pédologie, paléogéographie et biogéographie.</a:t>
            </a:r>
            <a:endParaRPr lang="fr-FR" dirty="0">
              <a:latin typeface="Comic Sans MS" pitchFamily="66" charset="0"/>
            </a:endParaRPr>
          </a:p>
        </p:txBody>
      </p:sp>
      <p:sp>
        <p:nvSpPr>
          <p:cNvPr id="8" name="Espace réservé du numéro de diapositive 7"/>
          <p:cNvSpPr>
            <a:spLocks noGrp="1"/>
          </p:cNvSpPr>
          <p:nvPr>
            <p:ph type="sldNum" sz="quarter" idx="15"/>
          </p:nvPr>
        </p:nvSpPr>
        <p:spPr/>
        <p:txBody>
          <a:bodyPr/>
          <a:lstStyle/>
          <a:p>
            <a:fld id="{F186EDC1-15D5-4A30-AA27-11E330E414D4}" type="slidenum">
              <a:rPr lang="fr-FR" smtClean="0"/>
              <a:pPr/>
              <a:t>11</a:t>
            </a:fld>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8)">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in)">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14282" y="487900"/>
            <a:ext cx="8715436" cy="369332"/>
          </a:xfrm>
          <a:prstGeom prst="rect">
            <a:avLst/>
          </a:prstGeom>
          <a:noFill/>
        </p:spPr>
        <p:txBody>
          <a:bodyPr wrap="square" rtlCol="0">
            <a:spAutoFit/>
          </a:bodyPr>
          <a:lstStyle/>
          <a:p>
            <a:pPr algn="just"/>
            <a:r>
              <a:rPr lang="fr-FR" dirty="0" smtClean="0">
                <a:latin typeface="Comic Sans MS" pitchFamily="66" charset="0"/>
              </a:rPr>
              <a:t>Une distinction s’impose entre topographie et géomorphologie:</a:t>
            </a:r>
            <a:endParaRPr lang="fr-FR" dirty="0">
              <a:latin typeface="Comic Sans MS" pitchFamily="66" charset="0"/>
            </a:endParaRPr>
          </a:p>
        </p:txBody>
      </p:sp>
      <p:sp>
        <p:nvSpPr>
          <p:cNvPr id="5" name="ZoneTexte 4"/>
          <p:cNvSpPr txBox="1"/>
          <p:nvPr/>
        </p:nvSpPr>
        <p:spPr>
          <a:xfrm>
            <a:off x="214282" y="1071546"/>
            <a:ext cx="8786874" cy="1200329"/>
          </a:xfrm>
          <a:prstGeom prst="rect">
            <a:avLst/>
          </a:prstGeom>
          <a:noFill/>
        </p:spPr>
        <p:txBody>
          <a:bodyPr wrap="square" rtlCol="0">
            <a:spAutoFit/>
          </a:bodyPr>
          <a:lstStyle/>
          <a:p>
            <a:pPr algn="just"/>
            <a:r>
              <a:rPr lang="fr-FR" dirty="0" smtClean="0">
                <a:latin typeface="Comic Sans MS" pitchFamily="66" charset="0"/>
              </a:rPr>
              <a:t>La topographie </a:t>
            </a:r>
            <a:r>
              <a:rPr lang="fr-FR" dirty="0">
                <a:latin typeface="Comic Sans MS" pitchFamily="66" charset="0"/>
              </a:rPr>
              <a:t>est la représentation des lieux et formes du terrain sur une </a:t>
            </a:r>
            <a:r>
              <a:rPr lang="fr-FR" dirty="0" smtClean="0">
                <a:latin typeface="Comic Sans MS" pitchFamily="66" charset="0"/>
              </a:rPr>
              <a:t>carte (carte topographique), alors que </a:t>
            </a:r>
            <a:r>
              <a:rPr lang="fr-FR" dirty="0">
                <a:latin typeface="Comic Sans MS" pitchFamily="66" charset="0"/>
              </a:rPr>
              <a:t>la géomorphologie interprète les </a:t>
            </a:r>
            <a:r>
              <a:rPr lang="fr-FR" dirty="0" smtClean="0">
                <a:latin typeface="Comic Sans MS" pitchFamily="66" charset="0"/>
              </a:rPr>
              <a:t>formes. La présentation des formes constitue le point de départ de l’étude géomorphologique , qui classe et explique les différents éléments.</a:t>
            </a:r>
            <a:endParaRPr lang="fr-FR" dirty="0">
              <a:latin typeface="Comic Sans MS" pitchFamily="66" charset="0"/>
            </a:endParaRPr>
          </a:p>
        </p:txBody>
      </p:sp>
      <p:sp>
        <p:nvSpPr>
          <p:cNvPr id="6" name="ZoneTexte 5"/>
          <p:cNvSpPr txBox="1"/>
          <p:nvPr/>
        </p:nvSpPr>
        <p:spPr>
          <a:xfrm>
            <a:off x="214282" y="2643182"/>
            <a:ext cx="8786874" cy="369332"/>
          </a:xfrm>
          <a:prstGeom prst="rect">
            <a:avLst/>
          </a:prstGeom>
          <a:noFill/>
        </p:spPr>
        <p:txBody>
          <a:bodyPr wrap="square" rtlCol="0">
            <a:spAutoFit/>
          </a:bodyPr>
          <a:lstStyle/>
          <a:p>
            <a:pPr algn="just"/>
            <a:r>
              <a:rPr lang="fr-FR" dirty="0">
                <a:latin typeface="Comic Sans MS" pitchFamily="66" charset="0"/>
              </a:rPr>
              <a:t>Deux domaines se partagent le champ scientifique de la géomorphologie :</a:t>
            </a:r>
          </a:p>
        </p:txBody>
      </p:sp>
      <p:sp>
        <p:nvSpPr>
          <p:cNvPr id="7" name="ZoneTexte 6"/>
          <p:cNvSpPr txBox="1"/>
          <p:nvPr/>
        </p:nvSpPr>
        <p:spPr>
          <a:xfrm>
            <a:off x="285720" y="3286124"/>
            <a:ext cx="8643998" cy="1200329"/>
          </a:xfrm>
          <a:prstGeom prst="rect">
            <a:avLst/>
          </a:prstGeom>
          <a:noFill/>
        </p:spPr>
        <p:txBody>
          <a:bodyPr wrap="square" rtlCol="0">
            <a:spAutoFit/>
          </a:bodyPr>
          <a:lstStyle/>
          <a:p>
            <a:pPr lvl="0" algn="just">
              <a:buFont typeface="Wingdings" pitchFamily="2" charset="2"/>
              <a:buChar char="Ø"/>
            </a:pPr>
            <a:r>
              <a:rPr lang="fr-FR" dirty="0" smtClean="0">
                <a:latin typeface="Comic Sans MS" pitchFamily="66" charset="0"/>
              </a:rPr>
              <a:t> La </a:t>
            </a:r>
            <a:r>
              <a:rPr lang="fr-FR" dirty="0" smtClean="0">
                <a:solidFill>
                  <a:srgbClr val="0070C0"/>
                </a:solidFill>
                <a:latin typeface="Comic Sans MS" pitchFamily="66" charset="0"/>
              </a:rPr>
              <a:t>géomorphologie </a:t>
            </a:r>
            <a:r>
              <a:rPr lang="fr-FR" dirty="0">
                <a:solidFill>
                  <a:srgbClr val="0070C0"/>
                </a:solidFill>
                <a:latin typeface="Comic Sans MS" pitchFamily="66" charset="0"/>
              </a:rPr>
              <a:t>structurale </a:t>
            </a:r>
            <a:r>
              <a:rPr lang="fr-FR" dirty="0">
                <a:latin typeface="Comic Sans MS" pitchFamily="66" charset="0"/>
              </a:rPr>
              <a:t>concerne l'influence de la structure (lithologie et </a:t>
            </a:r>
            <a:r>
              <a:rPr lang="fr-FR" dirty="0" smtClean="0">
                <a:latin typeface="Comic Sans MS" pitchFamily="66" charset="0"/>
              </a:rPr>
              <a:t>tectonique) </a:t>
            </a:r>
            <a:r>
              <a:rPr lang="fr-FR" dirty="0">
                <a:latin typeface="Comic Sans MS" pitchFamily="66" charset="0"/>
              </a:rPr>
              <a:t>sur le relief à différentes échelles depuis la </a:t>
            </a:r>
            <a:r>
              <a:rPr lang="fr-FR" dirty="0">
                <a:solidFill>
                  <a:srgbClr val="0070C0"/>
                </a:solidFill>
                <a:latin typeface="Comic Sans MS" pitchFamily="66" charset="0"/>
              </a:rPr>
              <a:t>tectonique des plaques </a:t>
            </a:r>
            <a:r>
              <a:rPr lang="fr-FR" dirty="0">
                <a:latin typeface="Comic Sans MS" pitchFamily="66" charset="0"/>
              </a:rPr>
              <a:t>jusqu’aux formes structurales élémentaires (surfaces</a:t>
            </a:r>
            <a:r>
              <a:rPr lang="fr-FR" dirty="0" smtClean="0">
                <a:latin typeface="Comic Sans MS" pitchFamily="66" charset="0"/>
              </a:rPr>
              <a:t>,, escarpements, </a:t>
            </a:r>
            <a:r>
              <a:rPr lang="fr-FR" dirty="0">
                <a:latin typeface="Comic Sans MS" pitchFamily="66" charset="0"/>
              </a:rPr>
              <a:t>etc</a:t>
            </a:r>
            <a:r>
              <a:rPr lang="fr-FR" dirty="0" smtClean="0">
                <a:latin typeface="Comic Sans MS" pitchFamily="66" charset="0"/>
              </a:rPr>
              <a:t>.);</a:t>
            </a:r>
            <a:endParaRPr lang="fr-FR" dirty="0">
              <a:latin typeface="Comic Sans MS" pitchFamily="66" charset="0"/>
            </a:endParaRPr>
          </a:p>
        </p:txBody>
      </p:sp>
      <p:sp>
        <p:nvSpPr>
          <p:cNvPr id="8" name="ZoneTexte 7"/>
          <p:cNvSpPr txBox="1"/>
          <p:nvPr/>
        </p:nvSpPr>
        <p:spPr>
          <a:xfrm>
            <a:off x="285720" y="4643446"/>
            <a:ext cx="8643998" cy="1754326"/>
          </a:xfrm>
          <a:prstGeom prst="rect">
            <a:avLst/>
          </a:prstGeom>
          <a:noFill/>
        </p:spPr>
        <p:txBody>
          <a:bodyPr wrap="square" rtlCol="0">
            <a:spAutoFit/>
          </a:bodyPr>
          <a:lstStyle/>
          <a:p>
            <a:pPr algn="just">
              <a:buFont typeface="Wingdings" pitchFamily="2" charset="2"/>
              <a:buChar char="Ø"/>
            </a:pPr>
            <a:r>
              <a:rPr lang="fr-FR" dirty="0" smtClean="0">
                <a:latin typeface="Comic Sans MS" pitchFamily="66" charset="0"/>
              </a:rPr>
              <a:t> La </a:t>
            </a:r>
            <a:r>
              <a:rPr lang="fr-FR" dirty="0" smtClean="0">
                <a:solidFill>
                  <a:srgbClr val="0070C0"/>
                </a:solidFill>
                <a:latin typeface="Comic Sans MS" pitchFamily="66" charset="0"/>
              </a:rPr>
              <a:t>géomorphologie </a:t>
            </a:r>
            <a:r>
              <a:rPr lang="fr-FR" dirty="0">
                <a:solidFill>
                  <a:srgbClr val="0070C0"/>
                </a:solidFill>
                <a:latin typeface="Comic Sans MS" pitchFamily="66" charset="0"/>
              </a:rPr>
              <a:t>dynamique</a:t>
            </a:r>
            <a:r>
              <a:rPr lang="fr-FR" dirty="0">
                <a:latin typeface="Comic Sans MS" pitchFamily="66" charset="0"/>
              </a:rPr>
              <a:t> </a:t>
            </a:r>
            <a:r>
              <a:rPr lang="fr-FR" dirty="0" smtClean="0">
                <a:latin typeface="Comic Sans MS" pitchFamily="66" charset="0"/>
              </a:rPr>
              <a:t>(géomorphologie zonale </a:t>
            </a:r>
            <a:r>
              <a:rPr lang="fr-FR" dirty="0">
                <a:latin typeface="Comic Sans MS" pitchFamily="66" charset="0"/>
              </a:rPr>
              <a:t>ou climatique) se spécialise dans l'étude analytique des processus externes qui contribuent à la formation et à l'évolution des formes de </a:t>
            </a:r>
            <a:r>
              <a:rPr lang="fr-FR" dirty="0" smtClean="0">
                <a:latin typeface="Comic Sans MS" pitchFamily="66" charset="0"/>
              </a:rPr>
              <a:t>relief (érosion, altération, ablation, transport, dépôt</a:t>
            </a:r>
            <a:r>
              <a:rPr lang="fr-FR" dirty="0">
                <a:latin typeface="Comic Sans MS" pitchFamily="66" charset="0"/>
              </a:rPr>
              <a:t>, etc</a:t>
            </a:r>
            <a:r>
              <a:rPr lang="fr-FR" dirty="0" smtClean="0">
                <a:latin typeface="Comic Sans MS" pitchFamily="66" charset="0"/>
              </a:rPr>
              <a:t>.). </a:t>
            </a:r>
            <a:r>
              <a:rPr lang="fr-FR" dirty="0">
                <a:latin typeface="Comic Sans MS" pitchFamily="66" charset="0"/>
              </a:rPr>
              <a:t>Elle </a:t>
            </a:r>
            <a:r>
              <a:rPr lang="fr-FR" dirty="0" smtClean="0">
                <a:latin typeface="Comic Sans MS" pitchFamily="66" charset="0"/>
              </a:rPr>
              <a:t>est en rapport avec le </a:t>
            </a:r>
            <a:r>
              <a:rPr lang="fr-FR" i="1" dirty="0" smtClean="0">
                <a:solidFill>
                  <a:srgbClr val="0070C0"/>
                </a:solidFill>
                <a:latin typeface="Comic Sans MS" pitchFamily="66" charset="0"/>
              </a:rPr>
              <a:t>modelé des formes</a:t>
            </a:r>
            <a:r>
              <a:rPr lang="fr-FR" dirty="0" smtClean="0">
                <a:latin typeface="Comic Sans MS" pitchFamily="66" charset="0"/>
              </a:rPr>
              <a:t>, c.à.d. l’aspect particulier de telle ou telle forme en fonction du climat présent ou passé. </a:t>
            </a:r>
            <a:endParaRPr lang="fr-FR" dirty="0">
              <a:latin typeface="Comic Sans MS" pitchFamily="66" charset="0"/>
            </a:endParaRPr>
          </a:p>
        </p:txBody>
      </p:sp>
      <p:sp>
        <p:nvSpPr>
          <p:cNvPr id="9" name="Espace réservé du numéro de diapositive 8"/>
          <p:cNvSpPr>
            <a:spLocks noGrp="1"/>
          </p:cNvSpPr>
          <p:nvPr>
            <p:ph type="sldNum" sz="quarter" idx="15"/>
          </p:nvPr>
        </p:nvSpPr>
        <p:spPr/>
        <p:txBody>
          <a:bodyPr/>
          <a:lstStyle/>
          <a:p>
            <a:fld id="{F186EDC1-15D5-4A30-AA27-11E330E414D4}" type="slidenum">
              <a:rPr lang="fr-FR" smtClean="0"/>
              <a:pPr/>
              <a:t>12</a:t>
            </a:fld>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ssolv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6"/>
                                        </p:tgtEl>
                                        <p:attrNameLst>
                                          <p:attrName>style.visibility</p:attrName>
                                        </p:attrNameLst>
                                      </p:cBhvr>
                                      <p:to>
                                        <p:strVal val="visible"/>
                                      </p:to>
                                    </p:set>
                                    <p:anim calcmode="discrete" valueType="clr">
                                      <p:cBhvr override="childStyle">
                                        <p:cTn id="19"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6"/>
                                        </p:tgtEl>
                                        <p:attrNameLst>
                                          <p:attrName>fillcolor</p:attrName>
                                        </p:attrNameLst>
                                      </p:cBhvr>
                                      <p:tavLst>
                                        <p:tav tm="0">
                                          <p:val>
                                            <p:clrVal>
                                              <a:schemeClr val="accent2"/>
                                            </p:clrVal>
                                          </p:val>
                                        </p:tav>
                                        <p:tav tm="50000">
                                          <p:val>
                                            <p:clrVal>
                                              <a:schemeClr val="hlink"/>
                                            </p:clrVal>
                                          </p:val>
                                        </p:tav>
                                      </p:tavLst>
                                    </p:anim>
                                    <p:set>
                                      <p:cBhvr>
                                        <p:cTn id="21" dur="80"/>
                                        <p:tgtEl>
                                          <p:spTgt spid="6"/>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30306" y="357166"/>
            <a:ext cx="4285710" cy="369332"/>
          </a:xfrm>
          <a:prstGeom prst="rect">
            <a:avLst/>
          </a:prstGeom>
          <a:noFill/>
        </p:spPr>
        <p:txBody>
          <a:bodyPr wrap="square" rtlCol="0">
            <a:spAutoFit/>
          </a:bodyPr>
          <a:lstStyle/>
          <a:p>
            <a:pPr algn="just"/>
            <a:r>
              <a:rPr lang="fr-FR" b="1" dirty="0" smtClean="0">
                <a:solidFill>
                  <a:srgbClr val="0070C0"/>
                </a:solidFill>
                <a:latin typeface="Comic Sans MS" pitchFamily="66" charset="0"/>
              </a:rPr>
              <a:t>Planète tellurique: </a:t>
            </a:r>
            <a:endParaRPr lang="fr-FR" b="1" dirty="0">
              <a:solidFill>
                <a:srgbClr val="0070C0"/>
              </a:solidFill>
              <a:latin typeface="Comic Sans MS" pitchFamily="66" charset="0"/>
            </a:endParaRPr>
          </a:p>
        </p:txBody>
      </p:sp>
      <p:sp>
        <p:nvSpPr>
          <p:cNvPr id="5" name="ZoneTexte 4"/>
          <p:cNvSpPr txBox="1"/>
          <p:nvPr/>
        </p:nvSpPr>
        <p:spPr>
          <a:xfrm>
            <a:off x="142844" y="857232"/>
            <a:ext cx="8786874" cy="1754326"/>
          </a:xfrm>
          <a:prstGeom prst="rect">
            <a:avLst/>
          </a:prstGeom>
          <a:noFill/>
        </p:spPr>
        <p:txBody>
          <a:bodyPr wrap="square" rtlCol="0">
            <a:spAutoFit/>
          </a:bodyPr>
          <a:lstStyle/>
          <a:p>
            <a:pPr algn="just"/>
            <a:r>
              <a:rPr lang="fr-FR" dirty="0">
                <a:latin typeface="Comic Sans MS" pitchFamily="66" charset="0"/>
              </a:rPr>
              <a:t>Les </a:t>
            </a:r>
            <a:r>
              <a:rPr lang="fr-FR" b="1" dirty="0">
                <a:latin typeface="Comic Sans MS" pitchFamily="66" charset="0"/>
              </a:rPr>
              <a:t>planètes telluriques</a:t>
            </a:r>
            <a:r>
              <a:rPr lang="fr-FR" dirty="0">
                <a:latin typeface="Comic Sans MS" pitchFamily="66" charset="0"/>
              </a:rPr>
              <a:t> (du latin </a:t>
            </a:r>
            <a:r>
              <a:rPr lang="fr-FR" i="1" dirty="0" err="1" smtClean="0">
                <a:latin typeface="Comic Sans MS" pitchFamily="66" charset="0"/>
              </a:rPr>
              <a:t>tellus</a:t>
            </a:r>
            <a:r>
              <a:rPr lang="fr-FR" i="1" dirty="0">
                <a:latin typeface="Comic Sans MS" pitchFamily="66" charset="0"/>
              </a:rPr>
              <a:t> </a:t>
            </a:r>
            <a:r>
              <a:rPr lang="fr-FR" dirty="0" smtClean="0">
                <a:latin typeface="Comic Sans MS" pitchFamily="66" charset="0"/>
              </a:rPr>
              <a:t>: la </a:t>
            </a:r>
            <a:r>
              <a:rPr lang="fr-FR" dirty="0">
                <a:latin typeface="Comic Sans MS" pitchFamily="66" charset="0"/>
              </a:rPr>
              <a:t>terre, le sol), en opposition aux planètes gazeuses, sont des planètes composées de roches et de métaux qui possèdent en général trois enveloppes concentriques (noyau, manteau et croûte). Leur surface est solide et elles sont composées principalement d'éléments non volatils, généralement des roches </a:t>
            </a:r>
            <a:r>
              <a:rPr lang="fr-FR" dirty="0" smtClean="0">
                <a:latin typeface="Comic Sans MS" pitchFamily="66" charset="0"/>
              </a:rPr>
              <a:t>silicatées, </a:t>
            </a:r>
            <a:r>
              <a:rPr lang="fr-FR" dirty="0">
                <a:latin typeface="Comic Sans MS" pitchFamily="66" charset="0"/>
              </a:rPr>
              <a:t>du métal et du fer. Leur densité est donc relativement importante et comprise entre 4 et 5,5</a:t>
            </a:r>
            <a:r>
              <a:rPr lang="fr-FR" dirty="0" smtClean="0">
                <a:latin typeface="Comic Sans MS" pitchFamily="66" charset="0"/>
              </a:rPr>
              <a:t>.</a:t>
            </a:r>
            <a:endParaRPr lang="fr-FR" dirty="0">
              <a:latin typeface="Comic Sans MS" pitchFamily="66" charset="0"/>
            </a:endParaRPr>
          </a:p>
        </p:txBody>
      </p:sp>
      <p:sp>
        <p:nvSpPr>
          <p:cNvPr id="6" name="ZoneTexte 5"/>
          <p:cNvSpPr txBox="1"/>
          <p:nvPr/>
        </p:nvSpPr>
        <p:spPr>
          <a:xfrm>
            <a:off x="142844" y="2728737"/>
            <a:ext cx="8643998" cy="1200329"/>
          </a:xfrm>
          <a:prstGeom prst="rect">
            <a:avLst/>
          </a:prstGeom>
          <a:noFill/>
        </p:spPr>
        <p:txBody>
          <a:bodyPr wrap="square" rtlCol="0">
            <a:spAutoFit/>
          </a:bodyPr>
          <a:lstStyle/>
          <a:p>
            <a:pPr algn="just"/>
            <a:r>
              <a:rPr lang="fr-FR" dirty="0">
                <a:latin typeface="Comic Sans MS" pitchFamily="66" charset="0"/>
              </a:rPr>
              <a:t>Théoriquement, il existe deux types de planètes telluriques ou rocheuses : l'une dominée par des composés de </a:t>
            </a:r>
            <a:r>
              <a:rPr lang="fr-FR" dirty="0" smtClean="0">
                <a:latin typeface="Comic Sans MS" pitchFamily="66" charset="0"/>
              </a:rPr>
              <a:t>silicium </a:t>
            </a:r>
            <a:r>
              <a:rPr lang="fr-FR" i="1" dirty="0" smtClean="0">
                <a:solidFill>
                  <a:srgbClr val="0070C0"/>
                </a:solidFill>
                <a:latin typeface="Comic Sans MS" pitchFamily="66" charset="0"/>
              </a:rPr>
              <a:t>(planètes </a:t>
            </a:r>
            <a:r>
              <a:rPr lang="fr-FR" i="1" dirty="0">
                <a:solidFill>
                  <a:srgbClr val="0070C0"/>
                </a:solidFill>
                <a:latin typeface="Comic Sans MS" pitchFamily="66" charset="0"/>
              </a:rPr>
              <a:t>silicatées) </a:t>
            </a:r>
            <a:r>
              <a:rPr lang="fr-FR" dirty="0">
                <a:latin typeface="Comic Sans MS" pitchFamily="66" charset="0"/>
              </a:rPr>
              <a:t>et l'autre dominée par des composés de carbone </a:t>
            </a:r>
            <a:r>
              <a:rPr lang="fr-FR" i="1" dirty="0">
                <a:solidFill>
                  <a:srgbClr val="0070C0"/>
                </a:solidFill>
                <a:latin typeface="Comic Sans MS" pitchFamily="66" charset="0"/>
              </a:rPr>
              <a:t>(planètes carbonées </a:t>
            </a:r>
            <a:r>
              <a:rPr lang="fr-FR" dirty="0">
                <a:latin typeface="Comic Sans MS" pitchFamily="66" charset="0"/>
              </a:rPr>
              <a:t>ou </a:t>
            </a:r>
            <a:r>
              <a:rPr lang="fr-FR" i="1" dirty="0">
                <a:solidFill>
                  <a:srgbClr val="0070C0"/>
                </a:solidFill>
                <a:latin typeface="Comic Sans MS" pitchFamily="66" charset="0"/>
              </a:rPr>
              <a:t>"planètes de diamant</a:t>
            </a:r>
            <a:r>
              <a:rPr lang="fr-FR" i="1" dirty="0" smtClean="0">
                <a:solidFill>
                  <a:srgbClr val="0070C0"/>
                </a:solidFill>
                <a:latin typeface="Comic Sans MS" pitchFamily="66" charset="0"/>
              </a:rPr>
              <a:t>") </a:t>
            </a:r>
            <a:r>
              <a:rPr lang="fr-FR" dirty="0">
                <a:latin typeface="Comic Sans MS" pitchFamily="66" charset="0"/>
              </a:rPr>
              <a:t>.</a:t>
            </a:r>
          </a:p>
        </p:txBody>
      </p:sp>
      <p:pic>
        <p:nvPicPr>
          <p:cNvPr id="8" name="Image 7" descr="http://upload.wikimedia.org/wikipedia/commons/thumb/6/6b/Structure_planetes_telliuriques.jpg/400px-Structure_planetes_telliuriques.jpg">
            <a:hlinkClick r:id="rId2"/>
          </p:cNvPr>
          <p:cNvPicPr/>
          <p:nvPr/>
        </p:nvPicPr>
        <p:blipFill>
          <a:blip r:embed="rId3" cstate="print"/>
          <a:stretch>
            <a:fillRect/>
          </a:stretch>
        </p:blipFill>
        <p:spPr bwMode="auto">
          <a:xfrm>
            <a:off x="1428728" y="3857628"/>
            <a:ext cx="6286544" cy="2643206"/>
          </a:xfrm>
          <a:prstGeom prst="rect">
            <a:avLst/>
          </a:prstGeom>
          <a:noFill/>
          <a:ln>
            <a:noFill/>
          </a:ln>
        </p:spPr>
      </p:pic>
      <p:sp>
        <p:nvSpPr>
          <p:cNvPr id="7" name="Espace réservé du numéro de diapositive 6"/>
          <p:cNvSpPr>
            <a:spLocks noGrp="1"/>
          </p:cNvSpPr>
          <p:nvPr>
            <p:ph type="sldNum" sz="quarter" idx="15"/>
          </p:nvPr>
        </p:nvSpPr>
        <p:spPr/>
        <p:txBody>
          <a:bodyPr/>
          <a:lstStyle/>
          <a:p>
            <a:fld id="{F186EDC1-15D5-4A30-AA27-11E330E414D4}" type="slidenum">
              <a:rPr lang="fr-FR" smtClean="0"/>
              <a:pPr/>
              <a:t>13</a:t>
            </a:fld>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ssolv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2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eur\Mes documents\cour\caracterre.gif"/>
          <p:cNvPicPr>
            <a:picLocks noChangeAspect="1" noChangeArrowheads="1"/>
          </p:cNvPicPr>
          <p:nvPr/>
        </p:nvPicPr>
        <p:blipFill>
          <a:blip r:embed="rId2" cstate="print"/>
          <a:srcRect/>
          <a:stretch>
            <a:fillRect/>
          </a:stretch>
        </p:blipFill>
        <p:spPr bwMode="auto">
          <a:xfrm>
            <a:off x="500034" y="142852"/>
            <a:ext cx="8339166" cy="6477000"/>
          </a:xfrm>
          <a:prstGeom prst="rect">
            <a:avLst/>
          </a:prstGeom>
          <a:noFill/>
        </p:spPr>
      </p:pic>
      <p:sp>
        <p:nvSpPr>
          <p:cNvPr id="3" name="Espace réservé du numéro de diapositive 2"/>
          <p:cNvSpPr>
            <a:spLocks noGrp="1"/>
          </p:cNvSpPr>
          <p:nvPr>
            <p:ph type="sldNum" sz="quarter" idx="15"/>
          </p:nvPr>
        </p:nvSpPr>
        <p:spPr/>
        <p:txBody>
          <a:bodyPr/>
          <a:lstStyle/>
          <a:p>
            <a:fld id="{F186EDC1-15D5-4A30-AA27-11E330E414D4}" type="slidenum">
              <a:rPr lang="fr-FR" smtClean="0"/>
              <a:pPr/>
              <a:t>14</a:t>
            </a:fld>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15</a:t>
            </a:fld>
            <a:endParaRPr lang="fr-FR" dirty="0"/>
          </a:p>
        </p:txBody>
      </p:sp>
      <p:sp>
        <p:nvSpPr>
          <p:cNvPr id="6" name="Titre 3"/>
          <p:cNvSpPr>
            <a:spLocks noGrp="1"/>
          </p:cNvSpPr>
          <p:nvPr>
            <p:ph type="title"/>
          </p:nvPr>
        </p:nvSpPr>
        <p:spPr>
          <a:xfrm>
            <a:off x="457200" y="260648"/>
            <a:ext cx="4114800" cy="822920"/>
          </a:xfrm>
        </p:spPr>
        <p:txBody>
          <a:bodyPr/>
          <a:lstStyle/>
          <a:p>
            <a:pPr algn="just"/>
            <a:r>
              <a:rPr lang="fr-FR" b="1" i="1" dirty="0" smtClean="0">
                <a:latin typeface="Times New Roman" pitchFamily="18" charset="0"/>
                <a:cs typeface="Times New Roman" pitchFamily="18" charset="0"/>
              </a:rPr>
              <a:t>Analyse d’article:</a:t>
            </a:r>
            <a:endParaRPr lang="fr-FR" b="1" i="1" dirty="0">
              <a:latin typeface="Times New Roman" pitchFamily="18" charset="0"/>
              <a:cs typeface="Times New Roman" pitchFamily="18" charset="0"/>
            </a:endParaRPr>
          </a:p>
        </p:txBody>
      </p:sp>
      <p:sp>
        <p:nvSpPr>
          <p:cNvPr id="7" name="ZoneTexte 6"/>
          <p:cNvSpPr txBox="1"/>
          <p:nvPr/>
        </p:nvSpPr>
        <p:spPr>
          <a:xfrm>
            <a:off x="467544" y="1517883"/>
            <a:ext cx="8208912" cy="1569660"/>
          </a:xfrm>
          <a:prstGeom prst="rect">
            <a:avLst/>
          </a:prstGeom>
          <a:noFill/>
        </p:spPr>
        <p:txBody>
          <a:bodyPr wrap="square" rtlCol="0">
            <a:spAutoFit/>
          </a:bodyPr>
          <a:lstStyle/>
          <a:p>
            <a:pPr algn="just"/>
            <a:r>
              <a:rPr lang="fr-FR" sz="2400" b="1" dirty="0" smtClean="0">
                <a:latin typeface="Times New Roman" pitchFamily="18" charset="0"/>
                <a:cs typeface="Times New Roman" pitchFamily="18" charset="0"/>
              </a:rPr>
              <a:t>Article 02:</a:t>
            </a:r>
            <a:r>
              <a:rPr lang="fr-FR" sz="2400" dirty="0" smtClean="0">
                <a:latin typeface="Times New Roman" pitchFamily="18" charset="0"/>
                <a:cs typeface="Times New Roman" pitchFamily="18" charset="0"/>
              </a:rPr>
              <a:t> </a:t>
            </a:r>
            <a:r>
              <a:rPr lang="fr-FR" sz="2400" i="1" dirty="0" smtClean="0">
                <a:latin typeface="Times New Roman" pitchFamily="18" charset="0"/>
                <a:cs typeface="Times New Roman" pitchFamily="18" charset="0"/>
              </a:rPr>
              <a:t>Biodiversité et paysages en forêt guyanaise : développement d’une méthodologie de caractérisation et de spatialisation des habitats à l’usage des gestionnaires des milieux naturels forestiers</a:t>
            </a:r>
          </a:p>
        </p:txBody>
      </p:sp>
      <p:sp>
        <p:nvSpPr>
          <p:cNvPr id="8" name="ZoneTexte 7"/>
          <p:cNvSpPr txBox="1"/>
          <p:nvPr/>
        </p:nvSpPr>
        <p:spPr>
          <a:xfrm>
            <a:off x="323528" y="3318083"/>
            <a:ext cx="8496944" cy="1200329"/>
          </a:xfrm>
          <a:prstGeom prst="rect">
            <a:avLst/>
          </a:prstGeom>
          <a:noFill/>
        </p:spPr>
        <p:txBody>
          <a:bodyPr wrap="square" rtlCol="0">
            <a:spAutoFit/>
          </a:bodyPr>
          <a:lstStyle/>
          <a:p>
            <a:pPr algn="just"/>
            <a:r>
              <a:rPr lang="fr-FR" sz="2400" b="1" dirty="0" smtClean="0">
                <a:latin typeface="Times New Roman" pitchFamily="18" charset="0"/>
                <a:cs typeface="Times New Roman" pitchFamily="18" charset="0"/>
              </a:rPr>
              <a:t>Lien de l’article:</a:t>
            </a:r>
          </a:p>
          <a:p>
            <a:pPr algn="just"/>
            <a:r>
              <a:rPr lang="fr-FR" sz="2400" dirty="0" smtClean="0">
                <a:latin typeface="Times New Roman" pitchFamily="18" charset="0"/>
                <a:cs typeface="Times New Roman" pitchFamily="18" charset="0"/>
              </a:rPr>
              <a:t>http://horizon.documentation.ird.fr/exl-doc/pleins_textes/divers11-10/010051759.pdf</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16</a:t>
            </a:fld>
            <a:endParaRPr lang="fr-FR" dirty="0"/>
          </a:p>
        </p:txBody>
      </p:sp>
      <p:sp>
        <p:nvSpPr>
          <p:cNvPr id="6" name="ZoneTexte 5"/>
          <p:cNvSpPr txBox="1"/>
          <p:nvPr/>
        </p:nvSpPr>
        <p:spPr>
          <a:xfrm>
            <a:off x="285720" y="285728"/>
            <a:ext cx="2286016" cy="369332"/>
          </a:xfrm>
          <a:prstGeom prst="rect">
            <a:avLst/>
          </a:prstGeom>
          <a:noFill/>
        </p:spPr>
        <p:txBody>
          <a:bodyPr wrap="square" rtlCol="0">
            <a:spAutoFit/>
          </a:bodyPr>
          <a:lstStyle/>
          <a:p>
            <a:pPr algn="just"/>
            <a:r>
              <a:rPr lang="fr-FR" b="1" dirty="0" smtClean="0">
                <a:latin typeface="Comic Sans MS" pitchFamily="66" charset="0"/>
              </a:rPr>
              <a:t>Coupe de la terre</a:t>
            </a:r>
            <a:endParaRPr lang="fr-FR" b="1" dirty="0">
              <a:latin typeface="Comic Sans MS" pitchFamily="66" charset="0"/>
            </a:endParaRPr>
          </a:p>
        </p:txBody>
      </p:sp>
      <p:sp>
        <p:nvSpPr>
          <p:cNvPr id="7" name="ZoneTexte 6"/>
          <p:cNvSpPr txBox="1"/>
          <p:nvPr/>
        </p:nvSpPr>
        <p:spPr>
          <a:xfrm>
            <a:off x="214282" y="857232"/>
            <a:ext cx="8786874" cy="646331"/>
          </a:xfrm>
          <a:prstGeom prst="rect">
            <a:avLst/>
          </a:prstGeom>
          <a:noFill/>
        </p:spPr>
        <p:txBody>
          <a:bodyPr wrap="square" rtlCol="0">
            <a:spAutoFit/>
          </a:bodyPr>
          <a:lstStyle/>
          <a:p>
            <a:pPr algn="just"/>
            <a:r>
              <a:rPr lang="fr-FR" dirty="0" smtClean="0">
                <a:latin typeface="Comic Sans MS" pitchFamily="66" charset="0"/>
              </a:rPr>
              <a:t>L’intérieur de la terre est constitué d’une succession de couches de propriétés physiques différentes: </a:t>
            </a:r>
            <a:endParaRPr lang="fr-FR" dirty="0">
              <a:latin typeface="Comic Sans MS" pitchFamily="66" charset="0"/>
            </a:endParaRPr>
          </a:p>
        </p:txBody>
      </p:sp>
      <p:sp>
        <p:nvSpPr>
          <p:cNvPr id="8" name="ZoneTexte 7"/>
          <p:cNvSpPr txBox="1"/>
          <p:nvPr/>
        </p:nvSpPr>
        <p:spPr>
          <a:xfrm>
            <a:off x="357158" y="2143116"/>
            <a:ext cx="2928958" cy="369332"/>
          </a:xfrm>
          <a:prstGeom prst="rect">
            <a:avLst/>
          </a:prstGeom>
          <a:noFill/>
        </p:spPr>
        <p:txBody>
          <a:bodyPr wrap="square" rtlCol="0">
            <a:spAutoFit/>
          </a:bodyPr>
          <a:lstStyle/>
          <a:p>
            <a:pPr algn="just"/>
            <a:r>
              <a:rPr lang="fr-FR" dirty="0" smtClean="0">
                <a:solidFill>
                  <a:schemeClr val="accent6">
                    <a:lumMod val="75000"/>
                  </a:schemeClr>
                </a:solidFill>
                <a:latin typeface="Comic Sans MS" pitchFamily="66" charset="0"/>
              </a:rPr>
              <a:t>1. Croûte ou écorce (02%)</a:t>
            </a:r>
            <a:endParaRPr lang="fr-FR" dirty="0">
              <a:solidFill>
                <a:schemeClr val="accent6">
                  <a:lumMod val="75000"/>
                </a:schemeClr>
              </a:solidFill>
              <a:latin typeface="Comic Sans MS" pitchFamily="66" charset="0"/>
            </a:endParaRPr>
          </a:p>
        </p:txBody>
      </p:sp>
      <p:sp>
        <p:nvSpPr>
          <p:cNvPr id="9" name="ZoneTexte 8"/>
          <p:cNvSpPr txBox="1"/>
          <p:nvPr/>
        </p:nvSpPr>
        <p:spPr>
          <a:xfrm>
            <a:off x="3857620" y="1785926"/>
            <a:ext cx="3786214" cy="369332"/>
          </a:xfrm>
          <a:prstGeom prst="rect">
            <a:avLst/>
          </a:prstGeom>
          <a:noFill/>
        </p:spPr>
        <p:txBody>
          <a:bodyPr wrap="square" rtlCol="0">
            <a:spAutoFit/>
          </a:bodyPr>
          <a:lstStyle/>
          <a:p>
            <a:pPr algn="just"/>
            <a:r>
              <a:rPr lang="fr-FR" dirty="0" smtClean="0">
                <a:solidFill>
                  <a:schemeClr val="accent3">
                    <a:lumMod val="50000"/>
                  </a:schemeClr>
                </a:solidFill>
                <a:latin typeface="Comic Sans MS" pitchFamily="66" charset="0"/>
              </a:rPr>
              <a:t>Croûte continentale (30 à 70km)</a:t>
            </a:r>
            <a:endParaRPr lang="fr-FR" dirty="0">
              <a:solidFill>
                <a:schemeClr val="accent3">
                  <a:lumMod val="50000"/>
                </a:schemeClr>
              </a:solidFill>
              <a:latin typeface="Comic Sans MS" pitchFamily="66" charset="0"/>
            </a:endParaRPr>
          </a:p>
        </p:txBody>
      </p:sp>
      <p:sp>
        <p:nvSpPr>
          <p:cNvPr id="10" name="ZoneTexte 9"/>
          <p:cNvSpPr txBox="1"/>
          <p:nvPr/>
        </p:nvSpPr>
        <p:spPr>
          <a:xfrm>
            <a:off x="3857620" y="2416726"/>
            <a:ext cx="3214710" cy="369332"/>
          </a:xfrm>
          <a:prstGeom prst="rect">
            <a:avLst/>
          </a:prstGeom>
          <a:noFill/>
        </p:spPr>
        <p:txBody>
          <a:bodyPr wrap="square" rtlCol="0">
            <a:spAutoFit/>
          </a:bodyPr>
          <a:lstStyle/>
          <a:p>
            <a:pPr algn="just"/>
            <a:r>
              <a:rPr lang="fr-FR" dirty="0" smtClean="0">
                <a:solidFill>
                  <a:srgbClr val="0070C0"/>
                </a:solidFill>
                <a:latin typeface="Comic Sans MS" pitchFamily="66" charset="0"/>
              </a:rPr>
              <a:t>Croûte océanique (5 à 15km)</a:t>
            </a:r>
            <a:endParaRPr lang="fr-FR" dirty="0">
              <a:solidFill>
                <a:srgbClr val="0070C0"/>
              </a:solidFill>
              <a:latin typeface="Comic Sans MS" pitchFamily="66" charset="0"/>
            </a:endParaRPr>
          </a:p>
        </p:txBody>
      </p:sp>
      <p:cxnSp>
        <p:nvCxnSpPr>
          <p:cNvPr id="12" name="Connecteur droit avec flèche 11"/>
          <p:cNvCxnSpPr>
            <a:stCxn id="8" idx="3"/>
            <a:endCxn id="9" idx="1"/>
          </p:cNvCxnSpPr>
          <p:nvPr/>
        </p:nvCxnSpPr>
        <p:spPr>
          <a:xfrm flipV="1">
            <a:off x="3286116" y="1970592"/>
            <a:ext cx="571504" cy="357190"/>
          </a:xfrm>
          <a:prstGeom prst="straightConnector1">
            <a:avLst/>
          </a:prstGeom>
          <a:ln w="25400">
            <a:solidFill>
              <a:schemeClr val="accent3">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a:endCxn id="10" idx="1"/>
          </p:cNvCxnSpPr>
          <p:nvPr/>
        </p:nvCxnSpPr>
        <p:spPr>
          <a:xfrm>
            <a:off x="3286116" y="2357430"/>
            <a:ext cx="571504" cy="243962"/>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5" name="Accolade fermante 14"/>
          <p:cNvSpPr/>
          <p:nvPr/>
        </p:nvSpPr>
        <p:spPr>
          <a:xfrm>
            <a:off x="7286644" y="1785926"/>
            <a:ext cx="357190" cy="1071570"/>
          </a:xfrm>
          <a:prstGeom prst="rightBrace">
            <a:avLst>
              <a:gd name="adj1" fmla="val 68568"/>
              <a:gd name="adj2" fmla="val 51255"/>
            </a:avLst>
          </a:prstGeom>
          <a:ln w="254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 name="ZoneTexte 15"/>
          <p:cNvSpPr txBox="1"/>
          <p:nvPr/>
        </p:nvSpPr>
        <p:spPr>
          <a:xfrm>
            <a:off x="7572396" y="2143116"/>
            <a:ext cx="785818" cy="369332"/>
          </a:xfrm>
          <a:prstGeom prst="rect">
            <a:avLst/>
          </a:prstGeom>
          <a:noFill/>
        </p:spPr>
        <p:txBody>
          <a:bodyPr wrap="square" rtlCol="0">
            <a:spAutoFit/>
          </a:bodyPr>
          <a:lstStyle/>
          <a:p>
            <a:pPr algn="ctr"/>
            <a:r>
              <a:rPr lang="fr-FR" dirty="0" smtClean="0">
                <a:solidFill>
                  <a:schemeClr val="accent6">
                    <a:lumMod val="75000"/>
                  </a:schemeClr>
                </a:solidFill>
                <a:latin typeface="Comic Sans MS" pitchFamily="66" charset="0"/>
              </a:rPr>
              <a:t>SIAL</a:t>
            </a:r>
            <a:endParaRPr lang="fr-FR" dirty="0">
              <a:solidFill>
                <a:schemeClr val="accent6">
                  <a:lumMod val="75000"/>
                </a:schemeClr>
              </a:solidFill>
              <a:latin typeface="Comic Sans MS" pitchFamily="66" charset="0"/>
            </a:endParaRPr>
          </a:p>
        </p:txBody>
      </p:sp>
      <p:sp>
        <p:nvSpPr>
          <p:cNvPr id="17" name="ZoneTexte 16"/>
          <p:cNvSpPr txBox="1"/>
          <p:nvPr/>
        </p:nvSpPr>
        <p:spPr>
          <a:xfrm>
            <a:off x="357158" y="3357562"/>
            <a:ext cx="2928958" cy="369332"/>
          </a:xfrm>
          <a:prstGeom prst="rect">
            <a:avLst/>
          </a:prstGeom>
          <a:noFill/>
        </p:spPr>
        <p:txBody>
          <a:bodyPr wrap="square" rtlCol="0">
            <a:spAutoFit/>
          </a:bodyPr>
          <a:lstStyle/>
          <a:p>
            <a:pPr algn="just"/>
            <a:r>
              <a:rPr lang="fr-FR" dirty="0" smtClean="0">
                <a:solidFill>
                  <a:schemeClr val="accent6">
                    <a:lumMod val="50000"/>
                  </a:schemeClr>
                </a:solidFill>
                <a:latin typeface="Comic Sans MS" pitchFamily="66" charset="0"/>
              </a:rPr>
              <a:t>2. Le manteau (82%)</a:t>
            </a:r>
            <a:endParaRPr lang="fr-FR" dirty="0">
              <a:solidFill>
                <a:schemeClr val="accent6">
                  <a:lumMod val="50000"/>
                </a:schemeClr>
              </a:solidFill>
              <a:latin typeface="Comic Sans MS" pitchFamily="66" charset="0"/>
            </a:endParaRPr>
          </a:p>
        </p:txBody>
      </p:sp>
      <p:sp>
        <p:nvSpPr>
          <p:cNvPr id="18" name="ZoneTexte 17"/>
          <p:cNvSpPr txBox="1"/>
          <p:nvPr/>
        </p:nvSpPr>
        <p:spPr>
          <a:xfrm>
            <a:off x="3286116" y="3000372"/>
            <a:ext cx="4000528" cy="369332"/>
          </a:xfrm>
          <a:prstGeom prst="rect">
            <a:avLst/>
          </a:prstGeom>
          <a:noFill/>
        </p:spPr>
        <p:txBody>
          <a:bodyPr wrap="square" rtlCol="0">
            <a:spAutoFit/>
          </a:bodyPr>
          <a:lstStyle/>
          <a:p>
            <a:pPr algn="just"/>
            <a:r>
              <a:rPr lang="fr-FR" dirty="0" smtClean="0">
                <a:solidFill>
                  <a:schemeClr val="accent6">
                    <a:lumMod val="75000"/>
                  </a:schemeClr>
                </a:solidFill>
                <a:latin typeface="Comic Sans MS" pitchFamily="66" charset="0"/>
              </a:rPr>
              <a:t>Manteau supérieur (jusqu’à 700km)</a:t>
            </a:r>
            <a:endParaRPr lang="fr-FR" dirty="0">
              <a:solidFill>
                <a:schemeClr val="accent6">
                  <a:lumMod val="75000"/>
                </a:schemeClr>
              </a:solidFill>
              <a:latin typeface="Comic Sans MS" pitchFamily="66" charset="0"/>
            </a:endParaRPr>
          </a:p>
        </p:txBody>
      </p:sp>
      <p:sp>
        <p:nvSpPr>
          <p:cNvPr id="19" name="ZoneTexte 18"/>
          <p:cNvSpPr txBox="1"/>
          <p:nvPr/>
        </p:nvSpPr>
        <p:spPr>
          <a:xfrm>
            <a:off x="3286116" y="3631172"/>
            <a:ext cx="4143404" cy="369332"/>
          </a:xfrm>
          <a:prstGeom prst="rect">
            <a:avLst/>
          </a:prstGeom>
          <a:noFill/>
        </p:spPr>
        <p:txBody>
          <a:bodyPr wrap="square" rtlCol="0">
            <a:spAutoFit/>
          </a:bodyPr>
          <a:lstStyle/>
          <a:p>
            <a:pPr algn="just"/>
            <a:r>
              <a:rPr lang="fr-FR" dirty="0" smtClean="0">
                <a:solidFill>
                  <a:srgbClr val="EF210B"/>
                </a:solidFill>
                <a:latin typeface="Comic Sans MS" pitchFamily="66" charset="0"/>
              </a:rPr>
              <a:t>Manteau inférieur (700 à 2900km)</a:t>
            </a:r>
            <a:endParaRPr lang="fr-FR" dirty="0">
              <a:solidFill>
                <a:srgbClr val="EF210B"/>
              </a:solidFill>
              <a:latin typeface="Comic Sans MS" pitchFamily="66" charset="0"/>
            </a:endParaRPr>
          </a:p>
        </p:txBody>
      </p:sp>
      <p:cxnSp>
        <p:nvCxnSpPr>
          <p:cNvPr id="20" name="Connecteur droit avec flèche 19"/>
          <p:cNvCxnSpPr>
            <a:endCxn id="18" idx="1"/>
          </p:cNvCxnSpPr>
          <p:nvPr/>
        </p:nvCxnSpPr>
        <p:spPr>
          <a:xfrm flipV="1">
            <a:off x="2714612" y="3185038"/>
            <a:ext cx="571504" cy="357190"/>
          </a:xfrm>
          <a:prstGeom prst="straightConnector1">
            <a:avLst/>
          </a:prstGeom>
          <a:ln w="254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a:endCxn id="19" idx="1"/>
          </p:cNvCxnSpPr>
          <p:nvPr/>
        </p:nvCxnSpPr>
        <p:spPr>
          <a:xfrm>
            <a:off x="2714612" y="3571876"/>
            <a:ext cx="571504" cy="243962"/>
          </a:xfrm>
          <a:prstGeom prst="straightConnector1">
            <a:avLst/>
          </a:prstGeom>
          <a:ln w="25400">
            <a:solidFill>
              <a:srgbClr val="EF210B"/>
            </a:solidFill>
            <a:tailEnd type="arrow"/>
          </a:ln>
        </p:spPr>
        <p:style>
          <a:lnRef idx="1">
            <a:schemeClr val="accent1"/>
          </a:lnRef>
          <a:fillRef idx="0">
            <a:schemeClr val="accent1"/>
          </a:fillRef>
          <a:effectRef idx="0">
            <a:schemeClr val="accent1"/>
          </a:effectRef>
          <a:fontRef idx="minor">
            <a:schemeClr val="tx1"/>
          </a:fontRef>
        </p:style>
      </p:cxnSp>
      <p:sp>
        <p:nvSpPr>
          <p:cNvPr id="22" name="Accolade fermante 21"/>
          <p:cNvSpPr/>
          <p:nvPr/>
        </p:nvSpPr>
        <p:spPr>
          <a:xfrm>
            <a:off x="7000892" y="3000372"/>
            <a:ext cx="357190" cy="1071570"/>
          </a:xfrm>
          <a:prstGeom prst="rightBrace">
            <a:avLst>
              <a:gd name="adj1" fmla="val 68568"/>
              <a:gd name="adj2" fmla="val 51255"/>
            </a:avLst>
          </a:prstGeom>
          <a:ln w="254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3" name="ZoneTexte 22"/>
          <p:cNvSpPr txBox="1"/>
          <p:nvPr/>
        </p:nvSpPr>
        <p:spPr>
          <a:xfrm>
            <a:off x="7215206" y="3357562"/>
            <a:ext cx="1000132" cy="369332"/>
          </a:xfrm>
          <a:prstGeom prst="rect">
            <a:avLst/>
          </a:prstGeom>
          <a:noFill/>
        </p:spPr>
        <p:txBody>
          <a:bodyPr wrap="square" rtlCol="0">
            <a:spAutoFit/>
          </a:bodyPr>
          <a:lstStyle/>
          <a:p>
            <a:pPr algn="ctr"/>
            <a:r>
              <a:rPr lang="fr-FR" dirty="0" smtClean="0">
                <a:solidFill>
                  <a:schemeClr val="accent6">
                    <a:lumMod val="50000"/>
                  </a:schemeClr>
                </a:solidFill>
                <a:latin typeface="Comic Sans MS" pitchFamily="66" charset="0"/>
              </a:rPr>
              <a:t>SIMA</a:t>
            </a:r>
            <a:endParaRPr lang="fr-FR" dirty="0">
              <a:solidFill>
                <a:schemeClr val="accent6">
                  <a:lumMod val="50000"/>
                </a:schemeClr>
              </a:solidFill>
              <a:latin typeface="Comic Sans MS" pitchFamily="66" charset="0"/>
            </a:endParaRPr>
          </a:p>
        </p:txBody>
      </p:sp>
      <p:graphicFrame>
        <p:nvGraphicFramePr>
          <p:cNvPr id="27" name="Tableau 26"/>
          <p:cNvGraphicFramePr>
            <a:graphicFrameLocks noGrp="1"/>
          </p:cNvGraphicFramePr>
          <p:nvPr/>
        </p:nvGraphicFramePr>
        <p:xfrm>
          <a:off x="1285852" y="4214818"/>
          <a:ext cx="6500858" cy="1752600"/>
        </p:xfrm>
        <a:graphic>
          <a:graphicData uri="http://schemas.openxmlformats.org/drawingml/2006/table">
            <a:tbl>
              <a:tblPr firstRow="1" bandRow="1">
                <a:tableStyleId>{5940675A-B579-460E-94D1-54222C63F5DA}</a:tableStyleId>
              </a:tblPr>
              <a:tblGrid>
                <a:gridCol w="785818"/>
                <a:gridCol w="2262182"/>
                <a:gridCol w="1881222"/>
                <a:gridCol w="1571636"/>
              </a:tblGrid>
              <a:tr h="370840">
                <a:tc>
                  <a:txBody>
                    <a:bodyPr/>
                    <a:lstStyle/>
                    <a:p>
                      <a:endParaRPr lang="fr-FR" sz="1800" dirty="0">
                        <a:latin typeface="Comic Sans MS" pitchFamily="66" charset="0"/>
                      </a:endParaRPr>
                    </a:p>
                  </a:txBody>
                  <a:tcPr/>
                </a:tc>
                <a:tc>
                  <a:txBody>
                    <a:bodyPr/>
                    <a:lstStyle/>
                    <a:p>
                      <a:pPr algn="ctr"/>
                      <a:r>
                        <a:rPr lang="fr-FR" sz="1800" dirty="0" smtClean="0">
                          <a:latin typeface="Comic Sans MS" pitchFamily="66" charset="0"/>
                        </a:rPr>
                        <a:t>Croûte continentale</a:t>
                      </a:r>
                      <a:endParaRPr lang="fr-FR" sz="1800" dirty="0">
                        <a:latin typeface="Comic Sans MS" pitchFamily="66" charset="0"/>
                      </a:endParaRPr>
                    </a:p>
                  </a:txBody>
                  <a:tcPr/>
                </a:tc>
                <a:tc>
                  <a:txBody>
                    <a:bodyPr/>
                    <a:lstStyle/>
                    <a:p>
                      <a:pPr algn="ctr"/>
                      <a:r>
                        <a:rPr lang="fr-FR" sz="1800" dirty="0" smtClean="0">
                          <a:latin typeface="Comic Sans MS" pitchFamily="66" charset="0"/>
                        </a:rPr>
                        <a:t>Croûte océanique</a:t>
                      </a:r>
                      <a:endParaRPr lang="fr-FR" sz="1800" dirty="0">
                        <a:latin typeface="Comic Sans MS" pitchFamily="66" charset="0"/>
                      </a:endParaRPr>
                    </a:p>
                  </a:txBody>
                  <a:tcPr/>
                </a:tc>
                <a:tc>
                  <a:txBody>
                    <a:bodyPr/>
                    <a:lstStyle/>
                    <a:p>
                      <a:pPr algn="ctr"/>
                      <a:r>
                        <a:rPr lang="fr-FR" sz="1800" dirty="0" smtClean="0">
                          <a:latin typeface="Comic Sans MS" pitchFamily="66" charset="0"/>
                        </a:rPr>
                        <a:t>Manteau </a:t>
                      </a:r>
                      <a:endParaRPr lang="fr-FR" sz="1800" dirty="0">
                        <a:latin typeface="Comic Sans MS" pitchFamily="66" charset="0"/>
                      </a:endParaRPr>
                    </a:p>
                  </a:txBody>
                  <a:tcPr/>
                </a:tc>
              </a:tr>
              <a:tr h="370840">
                <a:tc>
                  <a:txBody>
                    <a:bodyPr/>
                    <a:lstStyle/>
                    <a:p>
                      <a:r>
                        <a:rPr lang="fr-FR" sz="1800" dirty="0" smtClean="0">
                          <a:latin typeface="Comic Sans MS" pitchFamily="66" charset="0"/>
                        </a:rPr>
                        <a:t>SiO</a:t>
                      </a:r>
                      <a:r>
                        <a:rPr lang="fr-FR" sz="1800" baseline="-25000" dirty="0" smtClean="0">
                          <a:latin typeface="Comic Sans MS" pitchFamily="66" charset="0"/>
                        </a:rPr>
                        <a:t>2</a:t>
                      </a:r>
                      <a:endParaRPr lang="fr-FR" sz="1800" b="1" baseline="-25000" dirty="0">
                        <a:latin typeface="Comic Sans MS" pitchFamily="66" charset="0"/>
                      </a:endParaRPr>
                    </a:p>
                  </a:txBody>
                  <a:tcPr/>
                </a:tc>
                <a:tc>
                  <a:txBody>
                    <a:bodyPr/>
                    <a:lstStyle/>
                    <a:p>
                      <a:pPr algn="ctr"/>
                      <a:r>
                        <a:rPr lang="fr-FR" sz="1800" dirty="0" smtClean="0">
                          <a:latin typeface="Comic Sans MS" pitchFamily="66" charset="0"/>
                        </a:rPr>
                        <a:t>60%</a:t>
                      </a:r>
                      <a:endParaRPr lang="fr-FR" sz="1800" dirty="0">
                        <a:latin typeface="Comic Sans MS" pitchFamily="66" charset="0"/>
                      </a:endParaRPr>
                    </a:p>
                  </a:txBody>
                  <a:tcPr/>
                </a:tc>
                <a:tc>
                  <a:txBody>
                    <a:bodyPr/>
                    <a:lstStyle/>
                    <a:p>
                      <a:pPr algn="ctr"/>
                      <a:r>
                        <a:rPr lang="fr-FR" sz="1800" dirty="0" smtClean="0">
                          <a:latin typeface="Comic Sans MS" pitchFamily="66" charset="0"/>
                        </a:rPr>
                        <a:t>49%</a:t>
                      </a:r>
                      <a:endParaRPr lang="fr-FR" sz="1800" dirty="0">
                        <a:latin typeface="Comic Sans MS" pitchFamily="66" charset="0"/>
                      </a:endParaRPr>
                    </a:p>
                  </a:txBody>
                  <a:tcPr/>
                </a:tc>
                <a:tc>
                  <a:txBody>
                    <a:bodyPr/>
                    <a:lstStyle/>
                    <a:p>
                      <a:pPr algn="ctr"/>
                      <a:r>
                        <a:rPr lang="fr-FR" sz="1800" dirty="0" smtClean="0">
                          <a:latin typeface="Comic Sans MS" pitchFamily="66" charset="0"/>
                        </a:rPr>
                        <a:t>44%</a:t>
                      </a:r>
                      <a:endParaRPr lang="fr-FR" sz="1800" dirty="0">
                        <a:latin typeface="Comic Sans MS" pitchFamily="66" charset="0"/>
                      </a:endParaRPr>
                    </a:p>
                  </a:txBody>
                  <a:tcPr/>
                </a:tc>
              </a:tr>
              <a:tr h="370840">
                <a:tc>
                  <a:txBody>
                    <a:bodyPr/>
                    <a:lstStyle/>
                    <a:p>
                      <a:r>
                        <a:rPr lang="fr-FR" sz="1800" dirty="0" smtClean="0">
                          <a:latin typeface="Comic Sans MS" pitchFamily="66" charset="0"/>
                        </a:rPr>
                        <a:t>Al</a:t>
                      </a:r>
                      <a:r>
                        <a:rPr lang="fr-FR" sz="1800" baseline="-25000" dirty="0" smtClean="0">
                          <a:latin typeface="Comic Sans MS" pitchFamily="66" charset="0"/>
                        </a:rPr>
                        <a:t>2</a:t>
                      </a:r>
                      <a:r>
                        <a:rPr lang="fr-FR" sz="1800" dirty="0" smtClean="0">
                          <a:latin typeface="Comic Sans MS" pitchFamily="66" charset="0"/>
                        </a:rPr>
                        <a:t>O</a:t>
                      </a:r>
                      <a:r>
                        <a:rPr lang="fr-FR" sz="1800" baseline="-25000" dirty="0" smtClean="0">
                          <a:latin typeface="Comic Sans MS" pitchFamily="66" charset="0"/>
                        </a:rPr>
                        <a:t>3</a:t>
                      </a:r>
                      <a:endParaRPr lang="fr-FR" sz="1800" b="1" baseline="-25000" dirty="0">
                        <a:latin typeface="Comic Sans MS" pitchFamily="66" charset="0"/>
                      </a:endParaRPr>
                    </a:p>
                  </a:txBody>
                  <a:tcPr/>
                </a:tc>
                <a:tc>
                  <a:txBody>
                    <a:bodyPr/>
                    <a:lstStyle/>
                    <a:p>
                      <a:pPr algn="ctr"/>
                      <a:r>
                        <a:rPr lang="fr-FR" sz="1800" dirty="0" smtClean="0">
                          <a:latin typeface="Comic Sans MS" pitchFamily="66" charset="0"/>
                        </a:rPr>
                        <a:t>15%</a:t>
                      </a:r>
                      <a:endParaRPr lang="fr-FR" sz="1800" dirty="0">
                        <a:latin typeface="Comic Sans MS" pitchFamily="66" charset="0"/>
                      </a:endParaRPr>
                    </a:p>
                  </a:txBody>
                  <a:tcPr/>
                </a:tc>
                <a:tc>
                  <a:txBody>
                    <a:bodyPr/>
                    <a:lstStyle/>
                    <a:p>
                      <a:pPr algn="ctr"/>
                      <a:r>
                        <a:rPr lang="fr-FR" sz="1800" dirty="0" smtClean="0">
                          <a:latin typeface="Comic Sans MS" pitchFamily="66" charset="0"/>
                        </a:rPr>
                        <a:t>16%</a:t>
                      </a:r>
                      <a:endParaRPr lang="fr-FR" sz="1800" dirty="0">
                        <a:latin typeface="Comic Sans MS" pitchFamily="66" charset="0"/>
                      </a:endParaRPr>
                    </a:p>
                  </a:txBody>
                  <a:tcPr/>
                </a:tc>
                <a:tc>
                  <a:txBody>
                    <a:bodyPr/>
                    <a:lstStyle/>
                    <a:p>
                      <a:pPr algn="ctr"/>
                      <a:r>
                        <a:rPr lang="fr-FR" sz="1800" dirty="0" smtClean="0">
                          <a:latin typeface="Comic Sans MS" pitchFamily="66" charset="0"/>
                        </a:rPr>
                        <a:t>02%</a:t>
                      </a:r>
                      <a:endParaRPr lang="fr-FR" sz="1800" dirty="0">
                        <a:latin typeface="Comic Sans MS" pitchFamily="66" charset="0"/>
                      </a:endParaRPr>
                    </a:p>
                  </a:txBody>
                  <a:tcPr/>
                </a:tc>
              </a:tr>
              <a:tr h="370840">
                <a:tc>
                  <a:txBody>
                    <a:bodyPr/>
                    <a:lstStyle/>
                    <a:p>
                      <a:r>
                        <a:rPr lang="fr-FR" sz="1800" dirty="0" err="1" smtClean="0">
                          <a:latin typeface="Comic Sans MS" pitchFamily="66" charset="0"/>
                        </a:rPr>
                        <a:t>MgO</a:t>
                      </a:r>
                      <a:endParaRPr lang="fr-FR" sz="1800" b="1" dirty="0">
                        <a:latin typeface="Comic Sans MS" pitchFamily="66" charset="0"/>
                      </a:endParaRPr>
                    </a:p>
                  </a:txBody>
                  <a:tcPr/>
                </a:tc>
                <a:tc>
                  <a:txBody>
                    <a:bodyPr/>
                    <a:lstStyle/>
                    <a:p>
                      <a:pPr algn="ctr"/>
                      <a:r>
                        <a:rPr lang="fr-FR" sz="1800" dirty="0" smtClean="0">
                          <a:latin typeface="Comic Sans MS" pitchFamily="66" charset="0"/>
                        </a:rPr>
                        <a:t>03%</a:t>
                      </a:r>
                      <a:endParaRPr lang="fr-FR" sz="1800" dirty="0">
                        <a:latin typeface="Comic Sans MS" pitchFamily="66" charset="0"/>
                      </a:endParaRPr>
                    </a:p>
                  </a:txBody>
                  <a:tcPr/>
                </a:tc>
                <a:tc>
                  <a:txBody>
                    <a:bodyPr/>
                    <a:lstStyle/>
                    <a:p>
                      <a:pPr algn="ctr"/>
                      <a:r>
                        <a:rPr lang="fr-FR" sz="1800" dirty="0" smtClean="0">
                          <a:latin typeface="Comic Sans MS" pitchFamily="66" charset="0"/>
                        </a:rPr>
                        <a:t>07%</a:t>
                      </a:r>
                      <a:endParaRPr lang="fr-FR" sz="1800" dirty="0">
                        <a:latin typeface="Comic Sans MS" pitchFamily="66" charset="0"/>
                      </a:endParaRPr>
                    </a:p>
                  </a:txBody>
                  <a:tcPr/>
                </a:tc>
                <a:tc>
                  <a:txBody>
                    <a:bodyPr/>
                    <a:lstStyle/>
                    <a:p>
                      <a:pPr algn="ctr"/>
                      <a:r>
                        <a:rPr lang="fr-FR" sz="1800" dirty="0" smtClean="0">
                          <a:latin typeface="Comic Sans MS" pitchFamily="66" charset="0"/>
                        </a:rPr>
                        <a:t>37%</a:t>
                      </a:r>
                      <a:endParaRPr lang="fr-FR" sz="1800" dirty="0">
                        <a:latin typeface="Comic Sans MS" pitchFamily="66" charset="0"/>
                      </a:endParaRPr>
                    </a:p>
                  </a:txBody>
                  <a:tcPr/>
                </a:tc>
              </a:tr>
            </a:tbl>
          </a:graphicData>
        </a:graphic>
      </p:graphicFrame>
      <p:sp>
        <p:nvSpPr>
          <p:cNvPr id="28" name="ZoneTexte 27"/>
          <p:cNvSpPr txBox="1"/>
          <p:nvPr/>
        </p:nvSpPr>
        <p:spPr>
          <a:xfrm>
            <a:off x="357158" y="4917056"/>
            <a:ext cx="2928958" cy="369332"/>
          </a:xfrm>
          <a:prstGeom prst="rect">
            <a:avLst/>
          </a:prstGeom>
          <a:noFill/>
        </p:spPr>
        <p:txBody>
          <a:bodyPr wrap="square" rtlCol="0">
            <a:spAutoFit/>
          </a:bodyPr>
          <a:lstStyle/>
          <a:p>
            <a:pPr algn="just"/>
            <a:r>
              <a:rPr lang="fr-FR" dirty="0" smtClean="0">
                <a:solidFill>
                  <a:srgbClr val="CC0000"/>
                </a:solidFill>
                <a:latin typeface="Comic Sans MS" pitchFamily="66" charset="0"/>
              </a:rPr>
              <a:t>3. Noyau (17%)</a:t>
            </a:r>
            <a:endParaRPr lang="fr-FR" dirty="0">
              <a:solidFill>
                <a:srgbClr val="CC0000"/>
              </a:solidFill>
              <a:latin typeface="Comic Sans MS" pitchFamily="66" charset="0"/>
            </a:endParaRPr>
          </a:p>
        </p:txBody>
      </p:sp>
      <p:sp>
        <p:nvSpPr>
          <p:cNvPr id="29" name="ZoneTexte 28"/>
          <p:cNvSpPr txBox="1"/>
          <p:nvPr/>
        </p:nvSpPr>
        <p:spPr>
          <a:xfrm>
            <a:off x="2714612" y="4572008"/>
            <a:ext cx="6215106" cy="369332"/>
          </a:xfrm>
          <a:prstGeom prst="rect">
            <a:avLst/>
          </a:prstGeom>
          <a:noFill/>
        </p:spPr>
        <p:txBody>
          <a:bodyPr wrap="square" rtlCol="0">
            <a:spAutoFit/>
          </a:bodyPr>
          <a:lstStyle/>
          <a:p>
            <a:pPr algn="just"/>
            <a:r>
              <a:rPr lang="fr-FR" dirty="0" smtClean="0">
                <a:solidFill>
                  <a:srgbClr val="EF210B"/>
                </a:solidFill>
                <a:latin typeface="Comic Sans MS" pitchFamily="66" charset="0"/>
              </a:rPr>
              <a:t>Noyau externe (jusqu’à 5155km): Fe, sulfures, peu de Si</a:t>
            </a:r>
            <a:endParaRPr lang="fr-FR" dirty="0">
              <a:solidFill>
                <a:srgbClr val="EF210B"/>
              </a:solidFill>
              <a:latin typeface="Comic Sans MS" pitchFamily="66" charset="0"/>
            </a:endParaRPr>
          </a:p>
        </p:txBody>
      </p:sp>
      <p:sp>
        <p:nvSpPr>
          <p:cNvPr id="30" name="ZoneTexte 29"/>
          <p:cNvSpPr txBox="1"/>
          <p:nvPr/>
        </p:nvSpPr>
        <p:spPr>
          <a:xfrm>
            <a:off x="2714612" y="5202808"/>
            <a:ext cx="4143404" cy="369332"/>
          </a:xfrm>
          <a:prstGeom prst="rect">
            <a:avLst/>
          </a:prstGeom>
          <a:noFill/>
        </p:spPr>
        <p:txBody>
          <a:bodyPr wrap="square" rtlCol="0">
            <a:spAutoFit/>
          </a:bodyPr>
          <a:lstStyle/>
          <a:p>
            <a:pPr algn="just"/>
            <a:r>
              <a:rPr lang="fr-FR" dirty="0" smtClean="0">
                <a:solidFill>
                  <a:srgbClr val="EF210B"/>
                </a:solidFill>
                <a:latin typeface="Comic Sans MS" pitchFamily="66" charset="0"/>
              </a:rPr>
              <a:t>Noyau interne ou graine (NIFE)</a:t>
            </a:r>
            <a:endParaRPr lang="fr-FR" dirty="0">
              <a:solidFill>
                <a:srgbClr val="EF210B"/>
              </a:solidFill>
              <a:latin typeface="Comic Sans MS" pitchFamily="66" charset="0"/>
            </a:endParaRPr>
          </a:p>
        </p:txBody>
      </p:sp>
      <p:cxnSp>
        <p:nvCxnSpPr>
          <p:cNvPr id="31" name="Connecteur droit avec flèche 30"/>
          <p:cNvCxnSpPr>
            <a:endCxn id="29" idx="1"/>
          </p:cNvCxnSpPr>
          <p:nvPr/>
        </p:nvCxnSpPr>
        <p:spPr>
          <a:xfrm flipV="1">
            <a:off x="2143108" y="4756674"/>
            <a:ext cx="571504" cy="357190"/>
          </a:xfrm>
          <a:prstGeom prst="straightConnector1">
            <a:avLst/>
          </a:prstGeom>
          <a:ln w="25400">
            <a:solidFill>
              <a:srgbClr val="E53809"/>
            </a:solidFill>
            <a:tailEnd type="arrow"/>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a:endCxn id="30" idx="1"/>
          </p:cNvCxnSpPr>
          <p:nvPr/>
        </p:nvCxnSpPr>
        <p:spPr>
          <a:xfrm>
            <a:off x="2143108" y="5143512"/>
            <a:ext cx="571504" cy="243962"/>
          </a:xfrm>
          <a:prstGeom prst="straightConnector1">
            <a:avLst/>
          </a:prstGeom>
          <a:ln w="25400">
            <a:solidFill>
              <a:srgbClr val="EF210B"/>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style.rotation</p:attrName>
                                        </p:attrNameLst>
                                      </p:cBhvr>
                                      <p:tavLst>
                                        <p:tav tm="0">
                                          <p:val>
                                            <p:fltVal val="720"/>
                                          </p:val>
                                        </p:tav>
                                        <p:tav tm="100000">
                                          <p:val>
                                            <p:fltVal val="0"/>
                                          </p:val>
                                        </p:tav>
                                      </p:tavLst>
                                    </p:anim>
                                    <p:anim calcmode="lin" valueType="num">
                                      <p:cBhvr>
                                        <p:cTn id="16" dur="1000" fill="hold"/>
                                        <p:tgtEl>
                                          <p:spTgt spid="7"/>
                                        </p:tgtEl>
                                        <p:attrNameLst>
                                          <p:attrName>ppt_h</p:attrName>
                                        </p:attrNameLst>
                                      </p:cBhvr>
                                      <p:tavLst>
                                        <p:tav tm="0">
                                          <p:val>
                                            <p:fltVal val="0"/>
                                          </p:val>
                                        </p:tav>
                                        <p:tav tm="100000">
                                          <p:val>
                                            <p:strVal val="#ppt_h"/>
                                          </p:val>
                                        </p:tav>
                                      </p:tavLst>
                                    </p:anim>
                                    <p:anim calcmode="lin" valueType="num">
                                      <p:cBhvr>
                                        <p:cTn id="17" dur="1000" fill="hold"/>
                                        <p:tgtEl>
                                          <p:spTgt spid="7"/>
                                        </p:tgtEl>
                                        <p:attrNameLst>
                                          <p:attrName>ppt_w</p:attrName>
                                        </p:attrNameLst>
                                      </p:cBhvr>
                                      <p:tavLst>
                                        <p:tav tm="0">
                                          <p:val>
                                            <p:fltVal val="0"/>
                                          </p:val>
                                        </p:tav>
                                        <p:tav tm="100000">
                                          <p:val>
                                            <p:strVal val="#ppt_w"/>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5" presetClass="entr" presetSubtype="5"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down)">
                                      <p:cBhvr>
                                        <p:cTn id="30" dur="10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5" presetClass="entr" presetSubtype="5"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checkerboard(down)">
                                      <p:cBhvr>
                                        <p:cTn id="39" dur="10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8" presetClass="entr" presetSubtype="32"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diamond(out)">
                                      <p:cBhvr>
                                        <p:cTn id="44" dur="10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35" presetClass="entr" presetSubtype="0"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style.rotation</p:attrName>
                                        </p:attrNameLst>
                                      </p:cBhvr>
                                      <p:tavLst>
                                        <p:tav tm="0">
                                          <p:val>
                                            <p:fltVal val="720"/>
                                          </p:val>
                                        </p:tav>
                                        <p:tav tm="100000">
                                          <p:val>
                                            <p:fltVal val="0"/>
                                          </p:val>
                                        </p:tav>
                                      </p:tavLst>
                                    </p:anim>
                                    <p:anim calcmode="lin" valueType="num">
                                      <p:cBhvr>
                                        <p:cTn id="51" dur="1000" fill="hold"/>
                                        <p:tgtEl>
                                          <p:spTgt spid="16"/>
                                        </p:tgtEl>
                                        <p:attrNameLst>
                                          <p:attrName>ppt_h</p:attrName>
                                        </p:attrNameLst>
                                      </p:cBhvr>
                                      <p:tavLst>
                                        <p:tav tm="0">
                                          <p:val>
                                            <p:fltVal val="0"/>
                                          </p:val>
                                        </p:tav>
                                        <p:tav tm="100000">
                                          <p:val>
                                            <p:strVal val="#ppt_h"/>
                                          </p:val>
                                        </p:tav>
                                      </p:tavLst>
                                    </p:anim>
                                    <p:anim calcmode="lin" valueType="num">
                                      <p:cBhvr>
                                        <p:cTn id="52" dur="1000" fill="hold"/>
                                        <p:tgtEl>
                                          <p:spTgt spid="16"/>
                                        </p:tgtEl>
                                        <p:attrNameLst>
                                          <p:attrName>ppt_w</p:attrName>
                                        </p:attrNameLst>
                                      </p:cBhvr>
                                      <p:tavLst>
                                        <p:tav tm="0">
                                          <p:val>
                                            <p:fltVal val="0"/>
                                          </p:val>
                                        </p:tav>
                                        <p:tav tm="100000">
                                          <p:val>
                                            <p:strVal val="#ppt_w"/>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2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5" presetClass="entr" presetSubtype="5"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checkerboard(down)">
                                      <p:cBhvr>
                                        <p:cTn id="65" dur="10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21"/>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19"/>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8" presetClass="entr" presetSubtype="32" fill="hold" grpId="0" nodeType="click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diamond(out)">
                                      <p:cBhvr>
                                        <p:cTn id="78" dur="1000"/>
                                        <p:tgtEl>
                                          <p:spTgt spid="22"/>
                                        </p:tgtEl>
                                      </p:cBhvr>
                                    </p:animEffect>
                                  </p:childTnLst>
                                </p:cTn>
                              </p:par>
                            </p:childTnLst>
                          </p:cTn>
                        </p:par>
                      </p:childTnLst>
                    </p:cTn>
                  </p:par>
                  <p:par>
                    <p:cTn id="79" fill="hold">
                      <p:stCondLst>
                        <p:cond delay="indefinite"/>
                      </p:stCondLst>
                      <p:childTnLst>
                        <p:par>
                          <p:cTn id="80" fill="hold">
                            <p:stCondLst>
                              <p:cond delay="0"/>
                            </p:stCondLst>
                            <p:childTnLst>
                              <p:par>
                                <p:cTn id="81" presetID="35" presetClass="entr" presetSubtype="0" fill="hold" grpId="0" nodeType="click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1000"/>
                                        <p:tgtEl>
                                          <p:spTgt spid="23"/>
                                        </p:tgtEl>
                                      </p:cBhvr>
                                    </p:animEffect>
                                    <p:anim calcmode="lin" valueType="num">
                                      <p:cBhvr>
                                        <p:cTn id="84" dur="1000" fill="hold"/>
                                        <p:tgtEl>
                                          <p:spTgt spid="23"/>
                                        </p:tgtEl>
                                        <p:attrNameLst>
                                          <p:attrName>style.rotation</p:attrName>
                                        </p:attrNameLst>
                                      </p:cBhvr>
                                      <p:tavLst>
                                        <p:tav tm="0">
                                          <p:val>
                                            <p:fltVal val="720"/>
                                          </p:val>
                                        </p:tav>
                                        <p:tav tm="100000">
                                          <p:val>
                                            <p:fltVal val="0"/>
                                          </p:val>
                                        </p:tav>
                                      </p:tavLst>
                                    </p:anim>
                                    <p:anim calcmode="lin" valueType="num">
                                      <p:cBhvr>
                                        <p:cTn id="85" dur="1000" fill="hold"/>
                                        <p:tgtEl>
                                          <p:spTgt spid="23"/>
                                        </p:tgtEl>
                                        <p:attrNameLst>
                                          <p:attrName>ppt_h</p:attrName>
                                        </p:attrNameLst>
                                      </p:cBhvr>
                                      <p:tavLst>
                                        <p:tav tm="0">
                                          <p:val>
                                            <p:fltVal val="0"/>
                                          </p:val>
                                        </p:tav>
                                        <p:tav tm="100000">
                                          <p:val>
                                            <p:strVal val="#ppt_h"/>
                                          </p:val>
                                        </p:tav>
                                      </p:tavLst>
                                    </p:anim>
                                    <p:anim calcmode="lin" valueType="num">
                                      <p:cBhvr>
                                        <p:cTn id="86" dur="1000" fill="hold"/>
                                        <p:tgtEl>
                                          <p:spTgt spid="23"/>
                                        </p:tgtEl>
                                        <p:attrNameLst>
                                          <p:attrName>ppt_w</p:attrName>
                                        </p:attrNameLst>
                                      </p:cBhvr>
                                      <p:tavLst>
                                        <p:tav tm="0">
                                          <p:val>
                                            <p:fltVal val="0"/>
                                          </p:val>
                                        </p:tav>
                                        <p:tav tm="100000">
                                          <p:val>
                                            <p:strVal val="#ppt_w"/>
                                          </p:val>
                                        </p:tav>
                                      </p:tavLst>
                                    </p:anim>
                                  </p:childTnLst>
                                </p:cTn>
                              </p:par>
                            </p:childTnLst>
                          </p:cTn>
                        </p:par>
                      </p:childTnLst>
                    </p:cTn>
                  </p:par>
                  <p:par>
                    <p:cTn id="87" fill="hold">
                      <p:stCondLst>
                        <p:cond delay="indefinite"/>
                      </p:stCondLst>
                      <p:childTnLst>
                        <p:par>
                          <p:cTn id="88" fill="hold">
                            <p:stCondLst>
                              <p:cond delay="0"/>
                            </p:stCondLst>
                            <p:childTnLst>
                              <p:par>
                                <p:cTn id="89" presetID="9" presetClass="entr" presetSubtype="0" fill="hold"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dissolve">
                                      <p:cBhvr>
                                        <p:cTn id="91" dur="1000"/>
                                        <p:tgtEl>
                                          <p:spTgt spid="27"/>
                                        </p:tgtEl>
                                      </p:cBhvr>
                                    </p:animEffect>
                                  </p:childTnLst>
                                  <p:subTnLst>
                                    <p:set>
                                      <p:cBhvr override="childStyle">
                                        <p:cTn dur="1" fill="hold" display="0" masterRel="nextClick" afterEffect="1"/>
                                        <p:tgtEl>
                                          <p:spTgt spid="27"/>
                                        </p:tgtEl>
                                        <p:attrNameLst>
                                          <p:attrName>style.visibility</p:attrName>
                                        </p:attrNameLst>
                                      </p:cBhvr>
                                      <p:to>
                                        <p:strVal val="hidden"/>
                                      </p:to>
                                    </p:set>
                                  </p:subTnLst>
                                </p:cTn>
                              </p:par>
                            </p:childTnLst>
                          </p:cTn>
                        </p:par>
                      </p:childTnLst>
                    </p:cTn>
                  </p:par>
                  <p:par>
                    <p:cTn id="92" fill="hold">
                      <p:stCondLst>
                        <p:cond delay="indefinite"/>
                      </p:stCondLst>
                      <p:childTnLst>
                        <p:par>
                          <p:cTn id="93" fill="hold">
                            <p:stCondLst>
                              <p:cond delay="0"/>
                            </p:stCondLst>
                            <p:childTnLst>
                              <p:par>
                                <p:cTn id="94" presetID="1" presetClass="entr" presetSubtype="0" fill="hold" grpId="0" nodeType="clickEffect">
                                  <p:stCondLst>
                                    <p:cond delay="0"/>
                                  </p:stCondLst>
                                  <p:childTnLst>
                                    <p:set>
                                      <p:cBhvr>
                                        <p:cTn id="95" dur="1" fill="hold">
                                          <p:stCondLst>
                                            <p:cond delay="0"/>
                                          </p:stCondLst>
                                        </p:cTn>
                                        <p:tgtEl>
                                          <p:spTgt spid="28"/>
                                        </p:tgtEl>
                                        <p:attrNameLst>
                                          <p:attrName>style.visibility</p:attrName>
                                        </p:attrNameLst>
                                      </p:cBhvr>
                                      <p:to>
                                        <p:strVal val="visible"/>
                                      </p:to>
                                    </p:set>
                                  </p:childTnLst>
                                </p:cTn>
                              </p:par>
                            </p:childTnLst>
                          </p:cTn>
                        </p:par>
                      </p:childTnLst>
                    </p:cTn>
                  </p:par>
                  <p:par>
                    <p:cTn id="96" fill="hold">
                      <p:stCondLst>
                        <p:cond delay="indefinite"/>
                      </p:stCondLst>
                      <p:childTnLst>
                        <p:par>
                          <p:cTn id="97" fill="hold">
                            <p:stCondLst>
                              <p:cond delay="0"/>
                            </p:stCondLst>
                            <p:childTnLst>
                              <p:par>
                                <p:cTn id="98" presetID="1" presetClass="entr" presetSubtype="0" fill="hold" nodeType="clickEffect">
                                  <p:stCondLst>
                                    <p:cond delay="0"/>
                                  </p:stCondLst>
                                  <p:childTnLst>
                                    <p:set>
                                      <p:cBhvr>
                                        <p:cTn id="99" dur="1" fill="hold">
                                          <p:stCondLst>
                                            <p:cond delay="0"/>
                                          </p:stCondLst>
                                        </p:cTn>
                                        <p:tgtEl>
                                          <p:spTgt spid="31"/>
                                        </p:tgtEl>
                                        <p:attrNameLst>
                                          <p:attrName>style.visibility</p:attrName>
                                        </p:attrNameLst>
                                      </p:cBhvr>
                                      <p:to>
                                        <p:strVal val="visible"/>
                                      </p:to>
                                    </p:set>
                                  </p:childTnLst>
                                </p:cTn>
                              </p:par>
                            </p:childTnLst>
                          </p:cTn>
                        </p:par>
                      </p:childTnLst>
                    </p:cTn>
                  </p:par>
                  <p:par>
                    <p:cTn id="100" fill="hold">
                      <p:stCondLst>
                        <p:cond delay="indefinite"/>
                      </p:stCondLst>
                      <p:childTnLst>
                        <p:par>
                          <p:cTn id="101" fill="hold">
                            <p:stCondLst>
                              <p:cond delay="0"/>
                            </p:stCondLst>
                            <p:childTnLst>
                              <p:par>
                                <p:cTn id="102" presetID="5" presetClass="entr" presetSubtype="5" fill="hold" grpId="0" nodeType="clickEffect">
                                  <p:stCondLst>
                                    <p:cond delay="0"/>
                                  </p:stCondLst>
                                  <p:childTnLst>
                                    <p:set>
                                      <p:cBhvr>
                                        <p:cTn id="103" dur="1" fill="hold">
                                          <p:stCondLst>
                                            <p:cond delay="0"/>
                                          </p:stCondLst>
                                        </p:cTn>
                                        <p:tgtEl>
                                          <p:spTgt spid="29"/>
                                        </p:tgtEl>
                                        <p:attrNameLst>
                                          <p:attrName>style.visibility</p:attrName>
                                        </p:attrNameLst>
                                      </p:cBhvr>
                                      <p:to>
                                        <p:strVal val="visible"/>
                                      </p:to>
                                    </p:set>
                                    <p:animEffect transition="in" filter="checkerboard(down)">
                                      <p:cBhvr>
                                        <p:cTn id="104" dur="1000"/>
                                        <p:tgtEl>
                                          <p:spTgt spid="29"/>
                                        </p:tgtEl>
                                      </p:cBhvr>
                                    </p:animEffec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nodeType="clickEffect">
                                  <p:stCondLst>
                                    <p:cond delay="0"/>
                                  </p:stCondLst>
                                  <p:childTnLst>
                                    <p:set>
                                      <p:cBhvr>
                                        <p:cTn id="108" dur="1" fill="hold">
                                          <p:stCondLst>
                                            <p:cond delay="0"/>
                                          </p:stCondLst>
                                        </p:cTn>
                                        <p:tgtEl>
                                          <p:spTgt spid="32"/>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5" presetClass="entr" presetSubtype="5" fill="hold" grpId="0" nodeType="click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checkerboard(down)">
                                      <p:cBhvr>
                                        <p:cTn id="113"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5" grpId="0" animBg="1"/>
      <p:bldP spid="16" grpId="0"/>
      <p:bldP spid="17" grpId="0"/>
      <p:bldP spid="18" grpId="0"/>
      <p:bldP spid="19" grpId="0"/>
      <p:bldP spid="22" grpId="0" animBg="1"/>
      <p:bldP spid="23"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17</a:t>
            </a:fld>
            <a:endParaRPr lang="fr-FR" dirty="0"/>
          </a:p>
        </p:txBody>
      </p:sp>
      <p:sp>
        <p:nvSpPr>
          <p:cNvPr id="3" name="ZoneTexte 2"/>
          <p:cNvSpPr txBox="1"/>
          <p:nvPr/>
        </p:nvSpPr>
        <p:spPr>
          <a:xfrm>
            <a:off x="214282" y="285728"/>
            <a:ext cx="6143668" cy="369332"/>
          </a:xfrm>
          <a:prstGeom prst="rect">
            <a:avLst/>
          </a:prstGeom>
          <a:noFill/>
        </p:spPr>
        <p:txBody>
          <a:bodyPr wrap="square" rtlCol="0">
            <a:spAutoFit/>
          </a:bodyPr>
          <a:lstStyle/>
          <a:p>
            <a:pPr algn="just"/>
            <a:r>
              <a:rPr lang="fr-FR" b="1" i="1" dirty="0" smtClean="0">
                <a:latin typeface="Comic Sans MS" pitchFamily="66" charset="0"/>
              </a:rPr>
              <a:t>3. Aspects utilitaires de la géomorphologie</a:t>
            </a:r>
            <a:endParaRPr lang="fr-FR" b="1" i="1" dirty="0">
              <a:latin typeface="Comic Sans MS" pitchFamily="66" charset="0"/>
            </a:endParaRPr>
          </a:p>
        </p:txBody>
      </p:sp>
      <p:sp>
        <p:nvSpPr>
          <p:cNvPr id="5" name="ZoneTexte 4"/>
          <p:cNvSpPr txBox="1"/>
          <p:nvPr/>
        </p:nvSpPr>
        <p:spPr>
          <a:xfrm>
            <a:off x="500034" y="785794"/>
            <a:ext cx="7215238" cy="646331"/>
          </a:xfrm>
          <a:prstGeom prst="rect">
            <a:avLst/>
          </a:prstGeom>
          <a:noFill/>
        </p:spPr>
        <p:txBody>
          <a:bodyPr wrap="square" rtlCol="0">
            <a:spAutoFit/>
          </a:bodyPr>
          <a:lstStyle/>
          <a:p>
            <a:pPr algn="just">
              <a:buFont typeface="Wingdings" pitchFamily="2" charset="2"/>
              <a:buChar char="Ø"/>
            </a:pPr>
            <a:r>
              <a:rPr lang="fr-FR" dirty="0" smtClean="0">
                <a:solidFill>
                  <a:schemeClr val="accent6">
                    <a:lumMod val="75000"/>
                  </a:schemeClr>
                </a:solidFill>
                <a:latin typeface="Comic Sans MS" pitchFamily="66" charset="0"/>
              </a:rPr>
              <a:t> Les liens les plus étroits apparaissent avec la géologie.</a:t>
            </a:r>
          </a:p>
          <a:p>
            <a:pPr algn="just">
              <a:buFont typeface="Wingdings" pitchFamily="2" charset="2"/>
              <a:buChar char="Ø"/>
            </a:pPr>
            <a:r>
              <a:rPr lang="fr-FR" dirty="0" smtClean="0">
                <a:solidFill>
                  <a:schemeClr val="accent6">
                    <a:lumMod val="75000"/>
                  </a:schemeClr>
                </a:solidFill>
                <a:latin typeface="Comic Sans MS" pitchFamily="66" charset="0"/>
              </a:rPr>
              <a:t> La pédologie: reliefs (pentes) et pédogénèse. </a:t>
            </a:r>
            <a:endParaRPr lang="fr-FR" dirty="0">
              <a:solidFill>
                <a:schemeClr val="accent6">
                  <a:lumMod val="75000"/>
                </a:schemeClr>
              </a:solidFill>
              <a:latin typeface="Comic Sans MS" pitchFamily="66" charset="0"/>
            </a:endParaRPr>
          </a:p>
        </p:txBody>
      </p:sp>
      <p:sp>
        <p:nvSpPr>
          <p:cNvPr id="7" name="ZoneTexte 6"/>
          <p:cNvSpPr txBox="1"/>
          <p:nvPr/>
        </p:nvSpPr>
        <p:spPr>
          <a:xfrm>
            <a:off x="500034" y="1571612"/>
            <a:ext cx="6572296" cy="1200329"/>
          </a:xfrm>
          <a:prstGeom prst="rect">
            <a:avLst/>
          </a:prstGeom>
          <a:noFill/>
        </p:spPr>
        <p:txBody>
          <a:bodyPr wrap="square" rtlCol="0">
            <a:spAutoFit/>
          </a:bodyPr>
          <a:lstStyle/>
          <a:p>
            <a:pPr algn="just">
              <a:buFont typeface="Wingdings" pitchFamily="2" charset="2"/>
              <a:buChar char="Ø"/>
            </a:pPr>
            <a:r>
              <a:rPr lang="fr-FR" dirty="0" smtClean="0">
                <a:solidFill>
                  <a:srgbClr val="00B050"/>
                </a:solidFill>
                <a:latin typeface="Comic Sans MS" pitchFamily="66" charset="0"/>
              </a:rPr>
              <a:t> Liens moins étroits avec les sciences de la vie</a:t>
            </a:r>
          </a:p>
          <a:p>
            <a:pPr lvl="1" algn="just">
              <a:buFont typeface="Arial" pitchFamily="34" charset="0"/>
              <a:buChar char="•"/>
            </a:pPr>
            <a:r>
              <a:rPr lang="fr-FR" dirty="0" smtClean="0">
                <a:solidFill>
                  <a:srgbClr val="00B050"/>
                </a:solidFill>
                <a:latin typeface="Comic Sans MS" pitchFamily="66" charset="0"/>
              </a:rPr>
              <a:t>  Êtres vivants/évolution géomorphologique</a:t>
            </a:r>
          </a:p>
          <a:p>
            <a:pPr lvl="1" algn="just">
              <a:buFont typeface="Arial" pitchFamily="34" charset="0"/>
              <a:buChar char="•"/>
            </a:pPr>
            <a:r>
              <a:rPr lang="fr-FR" dirty="0" smtClean="0">
                <a:solidFill>
                  <a:srgbClr val="00B050"/>
                </a:solidFill>
                <a:latin typeface="Comic Sans MS" pitchFamily="66" charset="0"/>
              </a:rPr>
              <a:t>  Relief/répartition des êtres vivants</a:t>
            </a:r>
          </a:p>
          <a:p>
            <a:pPr lvl="1" algn="just">
              <a:buFont typeface="Arial" pitchFamily="34" charset="0"/>
              <a:buChar char="•"/>
            </a:pPr>
            <a:r>
              <a:rPr lang="fr-FR" dirty="0" smtClean="0">
                <a:solidFill>
                  <a:srgbClr val="00B050"/>
                </a:solidFill>
                <a:latin typeface="Comic Sans MS" pitchFamily="66" charset="0"/>
              </a:rPr>
              <a:t>  L’écologie: étude des écosystèmes</a:t>
            </a:r>
            <a:endParaRPr lang="fr-FR" dirty="0">
              <a:solidFill>
                <a:srgbClr val="00B050"/>
              </a:solidFill>
              <a:latin typeface="Comic Sans MS" pitchFamily="66" charset="0"/>
            </a:endParaRPr>
          </a:p>
        </p:txBody>
      </p:sp>
      <p:sp>
        <p:nvSpPr>
          <p:cNvPr id="8" name="ZoneTexte 7"/>
          <p:cNvSpPr txBox="1"/>
          <p:nvPr/>
        </p:nvSpPr>
        <p:spPr>
          <a:xfrm>
            <a:off x="500034" y="3000372"/>
            <a:ext cx="8429684" cy="1200329"/>
          </a:xfrm>
          <a:prstGeom prst="rect">
            <a:avLst/>
          </a:prstGeom>
          <a:noFill/>
        </p:spPr>
        <p:txBody>
          <a:bodyPr wrap="square" rtlCol="0">
            <a:spAutoFit/>
          </a:bodyPr>
          <a:lstStyle/>
          <a:p>
            <a:pPr algn="just">
              <a:buFont typeface="Wingdings" pitchFamily="2" charset="2"/>
              <a:buChar char="Ø"/>
            </a:pPr>
            <a:r>
              <a:rPr lang="fr-FR" dirty="0" smtClean="0">
                <a:solidFill>
                  <a:schemeClr val="tx2">
                    <a:lumMod val="50000"/>
                  </a:schemeClr>
                </a:solidFill>
                <a:latin typeface="Comic Sans MS" pitchFamily="66" charset="0"/>
              </a:rPr>
              <a:t> Aménagement et gestion des milieux naturels</a:t>
            </a:r>
          </a:p>
          <a:p>
            <a:pPr lvl="1" algn="just">
              <a:buFont typeface="Arial" pitchFamily="34" charset="0"/>
              <a:buChar char="•"/>
            </a:pPr>
            <a:r>
              <a:rPr lang="fr-FR" dirty="0" smtClean="0">
                <a:solidFill>
                  <a:schemeClr val="tx2">
                    <a:lumMod val="50000"/>
                  </a:schemeClr>
                </a:solidFill>
                <a:latin typeface="Comic Sans MS" pitchFamily="66" charset="0"/>
              </a:rPr>
              <a:t>  Plans d’aménagements ruraux: rationaliser l’agriculture, augmentation de la productivité, extension de l’espace cultivé;</a:t>
            </a:r>
          </a:p>
          <a:p>
            <a:pPr lvl="1" algn="just">
              <a:buFont typeface="Arial" pitchFamily="34" charset="0"/>
              <a:buChar char="•"/>
            </a:pPr>
            <a:r>
              <a:rPr lang="fr-FR" dirty="0" smtClean="0">
                <a:solidFill>
                  <a:schemeClr val="tx2">
                    <a:lumMod val="50000"/>
                  </a:schemeClr>
                </a:solidFill>
                <a:latin typeface="Comic Sans MS" pitchFamily="66" charset="0"/>
              </a:rPr>
              <a:t> Les grands travaux de DRS (Défense et Restauration des Sols).</a:t>
            </a:r>
            <a:endParaRPr lang="fr-FR" dirty="0">
              <a:solidFill>
                <a:schemeClr val="tx2">
                  <a:lumMod val="50000"/>
                </a:schemeClr>
              </a:solidFill>
              <a:latin typeface="Comic Sans MS" pitchFamily="66" charset="0"/>
            </a:endParaRPr>
          </a:p>
        </p:txBody>
      </p:sp>
      <p:pic>
        <p:nvPicPr>
          <p:cNvPr id="1026" name="Picture 2" descr="C:\Users\client\Desktop\imagesCAPFWARR.jpg"/>
          <p:cNvPicPr>
            <a:picLocks noChangeAspect="1" noChangeArrowheads="1"/>
          </p:cNvPicPr>
          <p:nvPr/>
        </p:nvPicPr>
        <p:blipFill>
          <a:blip r:embed="rId2" cstate="print"/>
          <a:srcRect/>
          <a:stretch>
            <a:fillRect/>
          </a:stretch>
        </p:blipFill>
        <p:spPr bwMode="auto">
          <a:xfrm>
            <a:off x="500034" y="4357694"/>
            <a:ext cx="2466975" cy="1847850"/>
          </a:xfrm>
          <a:prstGeom prst="rect">
            <a:avLst/>
          </a:prstGeom>
          <a:noFill/>
        </p:spPr>
      </p:pic>
      <p:pic>
        <p:nvPicPr>
          <p:cNvPr id="1027" name="Picture 3" descr="C:\Users\client\Desktop\terrasse en gradin et talus.jpg"/>
          <p:cNvPicPr>
            <a:picLocks noChangeAspect="1" noChangeArrowheads="1"/>
          </p:cNvPicPr>
          <p:nvPr/>
        </p:nvPicPr>
        <p:blipFill>
          <a:blip r:embed="rId3" cstate="print"/>
          <a:srcRect/>
          <a:stretch>
            <a:fillRect/>
          </a:stretch>
        </p:blipFill>
        <p:spPr bwMode="auto">
          <a:xfrm>
            <a:off x="5921250" y="4429132"/>
            <a:ext cx="2865592" cy="1785950"/>
          </a:xfrm>
          <a:prstGeom prst="rect">
            <a:avLst/>
          </a:prstGeom>
          <a:noFill/>
        </p:spPr>
      </p:pic>
      <p:sp>
        <p:nvSpPr>
          <p:cNvPr id="10" name="ZoneTexte 9"/>
          <p:cNvSpPr txBox="1"/>
          <p:nvPr/>
        </p:nvSpPr>
        <p:spPr>
          <a:xfrm>
            <a:off x="3214678" y="5059932"/>
            <a:ext cx="2500330" cy="369332"/>
          </a:xfrm>
          <a:prstGeom prst="rect">
            <a:avLst/>
          </a:prstGeom>
          <a:noFill/>
        </p:spPr>
        <p:txBody>
          <a:bodyPr wrap="square" rtlCol="0">
            <a:spAutoFit/>
          </a:bodyPr>
          <a:lstStyle/>
          <a:p>
            <a:pPr algn="ctr"/>
            <a:r>
              <a:rPr lang="fr-FR" dirty="0" smtClean="0">
                <a:latin typeface="Comic Sans MS" pitchFamily="66" charset="0"/>
              </a:rPr>
              <a:t>Terrasses &amp; gradins</a:t>
            </a:r>
            <a:endParaRPr lang="fr-FR"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50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3"/>
                                        </p:tgtEl>
                                        <p:attrNameLst>
                                          <p:attrName>fillcolor</p:attrName>
                                        </p:attrNameLst>
                                      </p:cBhvr>
                                      <p:tavLst>
                                        <p:tav tm="0">
                                          <p:val>
                                            <p:clrVal>
                                              <a:schemeClr val="accent2"/>
                                            </p:clrVal>
                                          </p:val>
                                        </p:tav>
                                        <p:tav tm="50000">
                                          <p:val>
                                            <p:clrVal>
                                              <a:schemeClr val="hlink"/>
                                            </p:clrVal>
                                          </p:val>
                                        </p:tav>
                                      </p:tavLst>
                                    </p:anim>
                                    <p:set>
                                      <p:cBhvr>
                                        <p:cTn id="9" dur="500"/>
                                        <p:tgtEl>
                                          <p:spTgt spid="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ssolv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dissolv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dissolve">
                                      <p:cBhvr>
                                        <p:cTn id="33" dur="500"/>
                                        <p:tgtEl>
                                          <p:spTgt spid="1026"/>
                                        </p:tgtEl>
                                      </p:cBhvr>
                                    </p:animEffect>
                                  </p:childTnLst>
                                </p:cTn>
                              </p:par>
                              <p:par>
                                <p:cTn id="34" presetID="9" presetClass="entr" presetSubtype="0" fill="hold" nodeType="withEffect">
                                  <p:stCondLst>
                                    <p:cond delay="0"/>
                                  </p:stCondLst>
                                  <p:childTnLst>
                                    <p:set>
                                      <p:cBhvr>
                                        <p:cTn id="35" dur="1" fill="hold">
                                          <p:stCondLst>
                                            <p:cond delay="0"/>
                                          </p:stCondLst>
                                        </p:cTn>
                                        <p:tgtEl>
                                          <p:spTgt spid="1027"/>
                                        </p:tgtEl>
                                        <p:attrNameLst>
                                          <p:attrName>style.visibility</p:attrName>
                                        </p:attrNameLst>
                                      </p:cBhvr>
                                      <p:to>
                                        <p:strVal val="visible"/>
                                      </p:to>
                                    </p:set>
                                    <p:animEffect transition="in" filter="dissolve">
                                      <p:cBhvr>
                                        <p:cTn id="36" dur="2000"/>
                                        <p:tgtEl>
                                          <p:spTgt spid="1027"/>
                                        </p:tgtEl>
                                      </p:cBhvr>
                                    </p:animEffect>
                                  </p:childTnLst>
                                </p:cTn>
                              </p:par>
                            </p:childTnLst>
                          </p:cTn>
                        </p:par>
                      </p:childTnLst>
                    </p:cTn>
                  </p:par>
                  <p:par>
                    <p:cTn id="37" fill="hold">
                      <p:stCondLst>
                        <p:cond delay="indefinite"/>
                      </p:stCondLst>
                      <p:childTnLst>
                        <p:par>
                          <p:cTn id="38" fill="hold">
                            <p:stCondLst>
                              <p:cond delay="0"/>
                            </p:stCondLst>
                            <p:childTnLst>
                              <p:par>
                                <p:cTn id="39" presetID="27" presetClass="entr" presetSubtype="0" fill="hold" grpId="0" nodeType="clickEffect">
                                  <p:stCondLst>
                                    <p:cond delay="0"/>
                                  </p:stCondLst>
                                  <p:iterate type="wd">
                                    <p:tmPct val="50000"/>
                                  </p:iterate>
                                  <p:childTnLst>
                                    <p:set>
                                      <p:cBhvr>
                                        <p:cTn id="40" dur="1" fill="hold">
                                          <p:stCondLst>
                                            <p:cond delay="0"/>
                                          </p:stCondLst>
                                        </p:cTn>
                                        <p:tgtEl>
                                          <p:spTgt spid="10"/>
                                        </p:tgtEl>
                                        <p:attrNameLst>
                                          <p:attrName>style.visibility</p:attrName>
                                        </p:attrNameLst>
                                      </p:cBhvr>
                                      <p:to>
                                        <p:strVal val="visible"/>
                                      </p:to>
                                    </p:set>
                                    <p:anim calcmode="discrete" valueType="clr">
                                      <p:cBhvr override="childStyle">
                                        <p:cTn id="41" dur="50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42" dur="500"/>
                                        <p:tgtEl>
                                          <p:spTgt spid="10"/>
                                        </p:tgtEl>
                                        <p:attrNameLst>
                                          <p:attrName>fillcolor</p:attrName>
                                        </p:attrNameLst>
                                      </p:cBhvr>
                                      <p:tavLst>
                                        <p:tav tm="0">
                                          <p:val>
                                            <p:clrVal>
                                              <a:schemeClr val="accent2"/>
                                            </p:clrVal>
                                          </p:val>
                                        </p:tav>
                                        <p:tav tm="50000">
                                          <p:val>
                                            <p:clrVal>
                                              <a:schemeClr val="hlink"/>
                                            </p:clrVal>
                                          </p:val>
                                        </p:tav>
                                      </p:tavLst>
                                    </p:anim>
                                    <p:set>
                                      <p:cBhvr>
                                        <p:cTn id="43" dur="50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18</a:t>
            </a:fld>
            <a:endParaRPr lang="fr-FR" dirty="0"/>
          </a:p>
        </p:txBody>
      </p:sp>
      <p:sp>
        <p:nvSpPr>
          <p:cNvPr id="5" name="ZoneTexte 4"/>
          <p:cNvSpPr txBox="1"/>
          <p:nvPr/>
        </p:nvSpPr>
        <p:spPr>
          <a:xfrm>
            <a:off x="571472" y="285728"/>
            <a:ext cx="3071834" cy="369332"/>
          </a:xfrm>
          <a:prstGeom prst="rect">
            <a:avLst/>
          </a:prstGeom>
          <a:noFill/>
        </p:spPr>
        <p:txBody>
          <a:bodyPr wrap="square" rtlCol="0">
            <a:spAutoFit/>
          </a:bodyPr>
          <a:lstStyle/>
          <a:p>
            <a:pPr algn="just"/>
            <a:r>
              <a:rPr lang="fr-FR" b="1" i="1" dirty="0" smtClean="0">
                <a:latin typeface="Comic Sans MS" pitchFamily="66" charset="0"/>
              </a:rPr>
              <a:t>3. Talwegs &amp; interfluves</a:t>
            </a:r>
            <a:endParaRPr lang="fr-FR" b="1" i="1" dirty="0">
              <a:latin typeface="Comic Sans MS" pitchFamily="66" charset="0"/>
            </a:endParaRPr>
          </a:p>
        </p:txBody>
      </p:sp>
      <p:sp>
        <p:nvSpPr>
          <p:cNvPr id="6" name="ZoneTexte 5"/>
          <p:cNvSpPr txBox="1"/>
          <p:nvPr/>
        </p:nvSpPr>
        <p:spPr>
          <a:xfrm>
            <a:off x="214282" y="3643314"/>
            <a:ext cx="8715436" cy="646331"/>
          </a:xfrm>
          <a:prstGeom prst="rect">
            <a:avLst/>
          </a:prstGeom>
          <a:noFill/>
        </p:spPr>
        <p:txBody>
          <a:bodyPr wrap="square" rtlCol="0">
            <a:spAutoFit/>
          </a:bodyPr>
          <a:lstStyle/>
          <a:p>
            <a:pPr algn="just"/>
            <a:r>
              <a:rPr lang="fr-FR" dirty="0" smtClean="0">
                <a:latin typeface="Comic Sans MS" pitchFamily="66" charset="0"/>
              </a:rPr>
              <a:t>La topographie des espaces émergés se divise en général en 2 éléments: Talwegs &amp; interfluves.</a:t>
            </a:r>
            <a:endParaRPr lang="fr-FR" dirty="0">
              <a:latin typeface="Comic Sans MS" pitchFamily="66" charset="0"/>
            </a:endParaRPr>
          </a:p>
        </p:txBody>
      </p:sp>
      <p:sp>
        <p:nvSpPr>
          <p:cNvPr id="7" name="ZoneTexte 6"/>
          <p:cNvSpPr txBox="1"/>
          <p:nvPr/>
        </p:nvSpPr>
        <p:spPr>
          <a:xfrm>
            <a:off x="571472" y="4488428"/>
            <a:ext cx="7286676" cy="369332"/>
          </a:xfrm>
          <a:prstGeom prst="rect">
            <a:avLst/>
          </a:prstGeom>
          <a:noFill/>
        </p:spPr>
        <p:txBody>
          <a:bodyPr wrap="square" rtlCol="0">
            <a:spAutoFit/>
          </a:bodyPr>
          <a:lstStyle/>
          <a:p>
            <a:pPr algn="just"/>
            <a:r>
              <a:rPr lang="fr-FR" b="1" i="1" dirty="0" smtClean="0">
                <a:latin typeface="Comic Sans MS" pitchFamily="66" charset="0"/>
              </a:rPr>
              <a:t>Talweg ou thalweg:</a:t>
            </a:r>
            <a:r>
              <a:rPr lang="fr-FR" dirty="0" smtClean="0">
                <a:latin typeface="Comic Sans MS" pitchFamily="66" charset="0"/>
              </a:rPr>
              <a:t> la ligne unissant les points bas d’une vallée.</a:t>
            </a:r>
            <a:endParaRPr lang="fr-FR" dirty="0">
              <a:latin typeface="Comic Sans MS" pitchFamily="66" charset="0"/>
            </a:endParaRPr>
          </a:p>
        </p:txBody>
      </p:sp>
      <p:sp>
        <p:nvSpPr>
          <p:cNvPr id="8" name="ZoneTexte 7"/>
          <p:cNvSpPr txBox="1"/>
          <p:nvPr/>
        </p:nvSpPr>
        <p:spPr>
          <a:xfrm>
            <a:off x="571472" y="5059932"/>
            <a:ext cx="8358246" cy="369332"/>
          </a:xfrm>
          <a:prstGeom prst="rect">
            <a:avLst/>
          </a:prstGeom>
          <a:noFill/>
        </p:spPr>
        <p:txBody>
          <a:bodyPr wrap="square" rtlCol="0">
            <a:spAutoFit/>
          </a:bodyPr>
          <a:lstStyle/>
          <a:p>
            <a:pPr algn="just"/>
            <a:r>
              <a:rPr lang="fr-FR" b="1" i="1" dirty="0" smtClean="0">
                <a:latin typeface="Comic Sans MS" pitchFamily="66" charset="0"/>
              </a:rPr>
              <a:t>Interfluve: </a:t>
            </a:r>
            <a:r>
              <a:rPr lang="fr-FR" dirty="0" smtClean="0">
                <a:latin typeface="Comic Sans MS" pitchFamily="66" charset="0"/>
              </a:rPr>
              <a:t>l’espace entre 2 talwegs. Comprend un sommet et deux versants</a:t>
            </a:r>
            <a:endParaRPr lang="fr-FR" dirty="0">
              <a:latin typeface="Comic Sans MS" pitchFamily="66" charset="0"/>
            </a:endParaRPr>
          </a:p>
        </p:txBody>
      </p:sp>
      <p:pic>
        <p:nvPicPr>
          <p:cNvPr id="2050" name="Picture 2"/>
          <p:cNvPicPr>
            <a:picLocks noChangeAspect="1" noChangeArrowheads="1"/>
          </p:cNvPicPr>
          <p:nvPr/>
        </p:nvPicPr>
        <p:blipFill>
          <a:blip r:embed="rId2" cstate="print"/>
          <a:srcRect/>
          <a:stretch>
            <a:fillRect/>
          </a:stretch>
        </p:blipFill>
        <p:spPr bwMode="auto">
          <a:xfrm>
            <a:off x="1285852" y="714356"/>
            <a:ext cx="6185067" cy="2143140"/>
          </a:xfrm>
          <a:prstGeom prst="rect">
            <a:avLst/>
          </a:prstGeom>
          <a:noFill/>
          <a:ln w="9525">
            <a:noFill/>
            <a:miter lim="800000"/>
            <a:headEnd/>
            <a:tailEnd/>
          </a:ln>
          <a:effectLst/>
        </p:spPr>
      </p:pic>
      <p:sp>
        <p:nvSpPr>
          <p:cNvPr id="10" name="ZoneTexte 9"/>
          <p:cNvSpPr txBox="1"/>
          <p:nvPr/>
        </p:nvSpPr>
        <p:spPr>
          <a:xfrm>
            <a:off x="2285984" y="2928934"/>
            <a:ext cx="4572032" cy="369332"/>
          </a:xfrm>
          <a:prstGeom prst="rect">
            <a:avLst/>
          </a:prstGeom>
          <a:noFill/>
        </p:spPr>
        <p:txBody>
          <a:bodyPr wrap="square" rtlCol="0">
            <a:spAutoFit/>
          </a:bodyPr>
          <a:lstStyle/>
          <a:p>
            <a:pPr algn="ctr"/>
            <a:r>
              <a:rPr lang="fr-FR" dirty="0" smtClean="0">
                <a:latin typeface="Comic Sans MS" pitchFamily="66" charset="0"/>
              </a:rPr>
              <a:t>Les trois domaines de la géomorphologie</a:t>
            </a:r>
            <a:endParaRPr lang="fr-FR"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50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5"/>
                                        </p:tgtEl>
                                        <p:attrNameLst>
                                          <p:attrName>fillcolor</p:attrName>
                                        </p:attrNameLst>
                                      </p:cBhvr>
                                      <p:tavLst>
                                        <p:tav tm="0">
                                          <p:val>
                                            <p:clrVal>
                                              <a:schemeClr val="accent2"/>
                                            </p:clrVal>
                                          </p:val>
                                        </p:tav>
                                        <p:tav tm="50000">
                                          <p:val>
                                            <p:clrVal>
                                              <a:schemeClr val="hlink"/>
                                            </p:clrVal>
                                          </p:val>
                                        </p:tav>
                                      </p:tavLst>
                                    </p:anim>
                                    <p:set>
                                      <p:cBhvr>
                                        <p:cTn id="9" dur="50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dissolve">
                                      <p:cBhvr>
                                        <p:cTn id="14" dur="500"/>
                                        <p:tgtEl>
                                          <p:spTgt spid="2050"/>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0"/>
                                        </p:tgtEl>
                                        <p:attrNameLst>
                                          <p:attrName>ppt_y</p:attrName>
                                        </p:attrNameLst>
                                      </p:cBhvr>
                                      <p:tavLst>
                                        <p:tav tm="0">
                                          <p:val>
                                            <p:strVal val="#ppt_y"/>
                                          </p:val>
                                        </p:tav>
                                        <p:tav tm="100000">
                                          <p:val>
                                            <p:strVal val="#ppt_y"/>
                                          </p:val>
                                        </p:tav>
                                      </p:tavLst>
                                    </p:anim>
                                    <p:anim calcmode="lin" valueType="num">
                                      <p:cBhvr>
                                        <p:cTn id="2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7"/>
                                        </p:tgtEl>
                                        <p:attrNameLst>
                                          <p:attrName>ppt_y</p:attrName>
                                        </p:attrNameLst>
                                      </p:cBhvr>
                                      <p:tavLst>
                                        <p:tav tm="0">
                                          <p:val>
                                            <p:strVal val="#ppt_y"/>
                                          </p:val>
                                        </p:tav>
                                        <p:tav tm="100000">
                                          <p:val>
                                            <p:strVal val="#ppt_y"/>
                                          </p:val>
                                        </p:tav>
                                      </p:tavLst>
                                    </p:anim>
                                    <p:anim calcmode="lin" valueType="num">
                                      <p:cBhvr>
                                        <p:cTn id="3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1"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8"/>
                                        </p:tgtEl>
                                        <p:attrNameLst>
                                          <p:attrName>ppt_y</p:attrName>
                                        </p:attrNameLst>
                                      </p:cBhvr>
                                      <p:tavLst>
                                        <p:tav tm="0">
                                          <p:val>
                                            <p:strVal val="#ppt_y"/>
                                          </p:val>
                                        </p:tav>
                                        <p:tav tm="100000">
                                          <p:val>
                                            <p:strVal val="#ppt_y"/>
                                          </p:val>
                                        </p:tav>
                                      </p:tavLst>
                                    </p:anim>
                                    <p:anim calcmode="lin" valueType="num">
                                      <p:cBhvr>
                                        <p:cTn id="4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19</a:t>
            </a:fld>
            <a:endParaRPr lang="fr-FR" dirty="0"/>
          </a:p>
        </p:txBody>
      </p:sp>
      <p:pic>
        <p:nvPicPr>
          <p:cNvPr id="3074" name="Picture 2"/>
          <p:cNvPicPr>
            <a:picLocks noChangeAspect="1" noChangeArrowheads="1"/>
          </p:cNvPicPr>
          <p:nvPr/>
        </p:nvPicPr>
        <p:blipFill>
          <a:blip r:embed="rId2" cstate="print"/>
          <a:srcRect/>
          <a:stretch>
            <a:fillRect/>
          </a:stretch>
        </p:blipFill>
        <p:spPr bwMode="auto">
          <a:xfrm>
            <a:off x="1071537" y="357166"/>
            <a:ext cx="6825901" cy="1857388"/>
          </a:xfrm>
          <a:prstGeom prst="rect">
            <a:avLst/>
          </a:prstGeom>
          <a:noFill/>
          <a:ln w="9525">
            <a:noFill/>
            <a:miter lim="800000"/>
            <a:headEnd/>
            <a:tailEnd/>
          </a:ln>
          <a:effectLst/>
        </p:spPr>
      </p:pic>
      <p:sp>
        <p:nvSpPr>
          <p:cNvPr id="6" name="ZoneTexte 5"/>
          <p:cNvSpPr txBox="1"/>
          <p:nvPr/>
        </p:nvSpPr>
        <p:spPr>
          <a:xfrm>
            <a:off x="1714480" y="2357430"/>
            <a:ext cx="5857916" cy="369332"/>
          </a:xfrm>
          <a:prstGeom prst="rect">
            <a:avLst/>
          </a:prstGeom>
          <a:noFill/>
        </p:spPr>
        <p:txBody>
          <a:bodyPr wrap="square" rtlCol="0">
            <a:spAutoFit/>
          </a:bodyPr>
          <a:lstStyle/>
          <a:p>
            <a:pPr algn="ctr"/>
            <a:r>
              <a:rPr lang="fr-FR" dirty="0" smtClean="0">
                <a:latin typeface="Comic Sans MS" pitchFamily="66" charset="0"/>
              </a:rPr>
              <a:t>Profil montrant un </a:t>
            </a:r>
            <a:r>
              <a:rPr lang="fr-FR" i="1" dirty="0" smtClean="0">
                <a:latin typeface="Comic Sans MS" pitchFamily="66" charset="0"/>
              </a:rPr>
              <a:t>modelé</a:t>
            </a:r>
            <a:r>
              <a:rPr lang="fr-FR" dirty="0" smtClean="0">
                <a:latin typeface="Comic Sans MS" pitchFamily="66" charset="0"/>
              </a:rPr>
              <a:t>  en talwegs &amp; interfluves</a:t>
            </a:r>
            <a:endParaRPr lang="fr-FR" dirty="0">
              <a:latin typeface="Comic Sans MS" pitchFamily="66" charset="0"/>
            </a:endParaRPr>
          </a:p>
        </p:txBody>
      </p:sp>
      <p:sp>
        <p:nvSpPr>
          <p:cNvPr id="7" name="Flèche vers le bas 6"/>
          <p:cNvSpPr/>
          <p:nvPr/>
        </p:nvSpPr>
        <p:spPr>
          <a:xfrm>
            <a:off x="4429124" y="2786058"/>
            <a:ext cx="285752" cy="785818"/>
          </a:xfrm>
          <a:prstGeom prst="downArrow">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10" name="Groupe 9"/>
          <p:cNvGrpSpPr/>
          <p:nvPr/>
        </p:nvGrpSpPr>
        <p:grpSpPr>
          <a:xfrm>
            <a:off x="3428992" y="3429000"/>
            <a:ext cx="2286016" cy="1214446"/>
            <a:chOff x="3428992" y="3429000"/>
            <a:chExt cx="2286016" cy="1214446"/>
          </a:xfrm>
        </p:grpSpPr>
        <p:sp>
          <p:nvSpPr>
            <p:cNvPr id="8" name="ZoneTexte 7"/>
            <p:cNvSpPr txBox="1"/>
            <p:nvPr/>
          </p:nvSpPr>
          <p:spPr>
            <a:xfrm>
              <a:off x="3929058" y="3786190"/>
              <a:ext cx="1357322" cy="461665"/>
            </a:xfrm>
            <a:prstGeom prst="rect">
              <a:avLst/>
            </a:prstGeom>
            <a:noFill/>
          </p:spPr>
          <p:txBody>
            <a:bodyPr wrap="square" rtlCol="0">
              <a:spAutoFit/>
            </a:bodyPr>
            <a:lstStyle/>
            <a:p>
              <a:pPr algn="ctr"/>
              <a:r>
                <a:rPr lang="fr-FR" sz="2400" b="1" dirty="0" smtClean="0">
                  <a:solidFill>
                    <a:schemeClr val="accent2">
                      <a:lumMod val="50000"/>
                    </a:schemeClr>
                  </a:solidFill>
                  <a:latin typeface="Comic Sans MS" pitchFamily="66" charset="0"/>
                </a:rPr>
                <a:t>Modelé </a:t>
              </a:r>
              <a:endParaRPr lang="fr-FR" sz="2400" b="1" dirty="0">
                <a:solidFill>
                  <a:schemeClr val="accent2">
                    <a:lumMod val="50000"/>
                  </a:schemeClr>
                </a:solidFill>
                <a:latin typeface="Comic Sans MS" pitchFamily="66" charset="0"/>
              </a:endParaRPr>
            </a:p>
          </p:txBody>
        </p:sp>
        <p:sp>
          <p:nvSpPr>
            <p:cNvPr id="9" name="Explosion 1 8"/>
            <p:cNvSpPr/>
            <p:nvPr/>
          </p:nvSpPr>
          <p:spPr>
            <a:xfrm>
              <a:off x="3428992" y="3429000"/>
              <a:ext cx="2286016" cy="1214446"/>
            </a:xfrm>
            <a:prstGeom prst="irregularSeal1">
              <a:avLst/>
            </a:prstGeom>
            <a:no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1" name="ZoneTexte 10"/>
          <p:cNvSpPr txBox="1"/>
          <p:nvPr/>
        </p:nvSpPr>
        <p:spPr>
          <a:xfrm>
            <a:off x="642910" y="5143512"/>
            <a:ext cx="7929618" cy="369332"/>
          </a:xfrm>
          <a:prstGeom prst="rect">
            <a:avLst/>
          </a:prstGeom>
          <a:noFill/>
        </p:spPr>
        <p:txBody>
          <a:bodyPr wrap="square" rtlCol="0">
            <a:spAutoFit/>
          </a:bodyPr>
          <a:lstStyle/>
          <a:p>
            <a:pPr algn="ctr"/>
            <a:r>
              <a:rPr lang="fr-FR" b="1" dirty="0" smtClean="0">
                <a:solidFill>
                  <a:schemeClr val="accent2">
                    <a:lumMod val="50000"/>
                  </a:schemeClr>
                </a:solidFill>
                <a:latin typeface="Comic Sans MS" pitchFamily="66" charset="0"/>
              </a:rPr>
              <a:t>Il désigne la forme extérieure d’un terrain à l’échelle d’un paysage</a:t>
            </a:r>
            <a:endParaRPr lang="fr-FR" b="1" dirty="0">
              <a:solidFill>
                <a:schemeClr val="accent2">
                  <a:lumMod val="50000"/>
                </a:schemeClr>
              </a:solidFill>
              <a:latin typeface="Comic Sans MS" pitchFamily="66" charset="0"/>
            </a:endParaRPr>
          </a:p>
        </p:txBody>
      </p:sp>
      <p:sp>
        <p:nvSpPr>
          <p:cNvPr id="12" name="Égal 11"/>
          <p:cNvSpPr/>
          <p:nvPr/>
        </p:nvSpPr>
        <p:spPr>
          <a:xfrm rot="5400000">
            <a:off x="4286248" y="4714884"/>
            <a:ext cx="642942" cy="357190"/>
          </a:xfrm>
          <a:prstGeom prst="mathEqual">
            <a:avLst>
              <a:gd name="adj1" fmla="val 26353"/>
              <a:gd name="adj2" fmla="val 17177"/>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dissolve">
                                      <p:cBhvr>
                                        <p:cTn id="7" dur="2000"/>
                                        <p:tgtEl>
                                          <p:spTgt spid="3074"/>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anim calcmode="lin" valueType="num">
                                      <p:cBhvr>
                                        <p:cTn id="1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ssolve">
                                      <p:cBhvr>
                                        <p:cTn id="24" dur="2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grpId="0" nodeType="clickEffect">
                                  <p:stCondLst>
                                    <p:cond delay="0"/>
                                  </p:stCondLst>
                                  <p:iterate type="wd">
                                    <p:tmPct val="50000"/>
                                  </p:iterate>
                                  <p:childTnLst>
                                    <p:set>
                                      <p:cBhvr>
                                        <p:cTn id="32" dur="1" fill="hold">
                                          <p:stCondLst>
                                            <p:cond delay="0"/>
                                          </p:stCondLst>
                                        </p:cTn>
                                        <p:tgtEl>
                                          <p:spTgt spid="11"/>
                                        </p:tgtEl>
                                        <p:attrNameLst>
                                          <p:attrName>style.visibility</p:attrName>
                                        </p:attrNameLst>
                                      </p:cBhvr>
                                      <p:to>
                                        <p:strVal val="visible"/>
                                      </p:to>
                                    </p:set>
                                    <p:anim calcmode="discrete" valueType="clr">
                                      <p:cBhvr override="childStyle">
                                        <p:cTn id="33" dur="50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34" dur="500"/>
                                        <p:tgtEl>
                                          <p:spTgt spid="11"/>
                                        </p:tgtEl>
                                        <p:attrNameLst>
                                          <p:attrName>fillcolor</p:attrName>
                                        </p:attrNameLst>
                                      </p:cBhvr>
                                      <p:tavLst>
                                        <p:tav tm="0">
                                          <p:val>
                                            <p:clrVal>
                                              <a:schemeClr val="accent2"/>
                                            </p:clrVal>
                                          </p:val>
                                        </p:tav>
                                        <p:tav tm="50000">
                                          <p:val>
                                            <p:clrVal>
                                              <a:schemeClr val="hlink"/>
                                            </p:clrVal>
                                          </p:val>
                                        </p:tav>
                                      </p:tavLst>
                                    </p:anim>
                                    <p:set>
                                      <p:cBhvr>
                                        <p:cTn id="35" dur="50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1" grpId="0"/>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20</a:t>
            </a:fld>
            <a:endParaRPr lang="fr-FR" dirty="0"/>
          </a:p>
        </p:txBody>
      </p:sp>
      <p:sp>
        <p:nvSpPr>
          <p:cNvPr id="5" name="ZoneTexte 4"/>
          <p:cNvSpPr txBox="1"/>
          <p:nvPr/>
        </p:nvSpPr>
        <p:spPr>
          <a:xfrm>
            <a:off x="357158" y="428604"/>
            <a:ext cx="8358246" cy="646331"/>
          </a:xfrm>
          <a:prstGeom prst="rect">
            <a:avLst/>
          </a:prstGeom>
          <a:noFill/>
        </p:spPr>
        <p:txBody>
          <a:bodyPr wrap="square" rtlCol="0">
            <a:spAutoFit/>
          </a:bodyPr>
          <a:lstStyle/>
          <a:p>
            <a:pPr algn="just"/>
            <a:r>
              <a:rPr lang="fr-FR" b="1" dirty="0" smtClean="0">
                <a:solidFill>
                  <a:schemeClr val="accent2">
                    <a:lumMod val="60000"/>
                    <a:lumOff val="40000"/>
                  </a:schemeClr>
                </a:solidFill>
                <a:latin typeface="Comic Sans MS" pitchFamily="66" charset="0"/>
              </a:rPr>
              <a:t>Il existe plusieurs types de modelés, qui dépendent chacun d’une forme d’érosion:</a:t>
            </a:r>
            <a:endParaRPr lang="fr-FR" b="1" dirty="0">
              <a:solidFill>
                <a:schemeClr val="accent2">
                  <a:lumMod val="60000"/>
                  <a:lumOff val="40000"/>
                </a:schemeClr>
              </a:solidFill>
              <a:latin typeface="Comic Sans MS" pitchFamily="66" charset="0"/>
            </a:endParaRPr>
          </a:p>
        </p:txBody>
      </p:sp>
      <p:sp>
        <p:nvSpPr>
          <p:cNvPr id="6" name="ZoneTexte 5"/>
          <p:cNvSpPr txBox="1"/>
          <p:nvPr/>
        </p:nvSpPr>
        <p:spPr>
          <a:xfrm>
            <a:off x="571472" y="1142984"/>
            <a:ext cx="7786742" cy="1754326"/>
          </a:xfrm>
          <a:prstGeom prst="rect">
            <a:avLst/>
          </a:prstGeom>
          <a:noFill/>
        </p:spPr>
        <p:txBody>
          <a:bodyPr wrap="square" rtlCol="0">
            <a:spAutoFit/>
          </a:bodyPr>
          <a:lstStyle/>
          <a:p>
            <a:pPr>
              <a:lnSpc>
                <a:spcPct val="150000"/>
              </a:lnSpc>
              <a:buFont typeface="Wingdings" pitchFamily="2" charset="2"/>
              <a:buChar char="Ø"/>
            </a:pPr>
            <a:r>
              <a:rPr lang="fr-FR" dirty="0" smtClean="0">
                <a:solidFill>
                  <a:schemeClr val="accent2">
                    <a:lumMod val="60000"/>
                    <a:lumOff val="40000"/>
                  </a:schemeClr>
                </a:solidFill>
                <a:latin typeface="Comic Sans MS" pitchFamily="66" charset="0"/>
              </a:rPr>
              <a:t>  Modelé glaciaire: érosion provoquée par un glacier;</a:t>
            </a:r>
          </a:p>
          <a:p>
            <a:pPr>
              <a:lnSpc>
                <a:spcPct val="150000"/>
              </a:lnSpc>
              <a:buFont typeface="Wingdings" pitchFamily="2" charset="2"/>
              <a:buChar char="Ø"/>
            </a:pPr>
            <a:r>
              <a:rPr lang="fr-FR" dirty="0" smtClean="0">
                <a:solidFill>
                  <a:schemeClr val="accent2">
                    <a:lumMod val="60000"/>
                    <a:lumOff val="40000"/>
                  </a:schemeClr>
                </a:solidFill>
                <a:latin typeface="Comic Sans MS" pitchFamily="66" charset="0"/>
              </a:rPr>
              <a:t>  Modelé fluvial;</a:t>
            </a:r>
          </a:p>
          <a:p>
            <a:pPr algn="just">
              <a:lnSpc>
                <a:spcPct val="150000"/>
              </a:lnSpc>
              <a:buFont typeface="Wingdings" pitchFamily="2" charset="2"/>
              <a:buChar char="Ø"/>
            </a:pPr>
            <a:r>
              <a:rPr lang="fr-FR" dirty="0" smtClean="0">
                <a:solidFill>
                  <a:schemeClr val="accent2">
                    <a:lumMod val="60000"/>
                    <a:lumOff val="40000"/>
                  </a:schemeClr>
                </a:solidFill>
                <a:latin typeface="Comic Sans MS" pitchFamily="66" charset="0"/>
              </a:rPr>
              <a:t>  Modelé de versant;</a:t>
            </a:r>
          </a:p>
          <a:p>
            <a:pPr>
              <a:lnSpc>
                <a:spcPct val="150000"/>
              </a:lnSpc>
              <a:buFont typeface="Wingdings" pitchFamily="2" charset="2"/>
              <a:buChar char="Ø"/>
            </a:pPr>
            <a:r>
              <a:rPr lang="fr-FR" dirty="0" smtClean="0">
                <a:solidFill>
                  <a:schemeClr val="accent2">
                    <a:lumMod val="60000"/>
                    <a:lumOff val="40000"/>
                  </a:schemeClr>
                </a:solidFill>
                <a:latin typeface="Comic Sans MS" pitchFamily="66" charset="0"/>
              </a:rPr>
              <a:t>  Modelé anthropique (Activités anthropiques).</a:t>
            </a:r>
            <a:endParaRPr lang="fr-FR" dirty="0">
              <a:solidFill>
                <a:schemeClr val="accent2">
                  <a:lumMod val="60000"/>
                  <a:lumOff val="40000"/>
                </a:schemeClr>
              </a:solidFill>
              <a:latin typeface="Comic Sans MS" pitchFamily="66" charset="0"/>
            </a:endParaRPr>
          </a:p>
        </p:txBody>
      </p:sp>
      <p:pic>
        <p:nvPicPr>
          <p:cNvPr id="4098" name="Picture 2"/>
          <p:cNvPicPr>
            <a:picLocks noChangeAspect="1" noChangeArrowheads="1"/>
          </p:cNvPicPr>
          <p:nvPr/>
        </p:nvPicPr>
        <p:blipFill>
          <a:blip r:embed="rId2" cstate="print"/>
          <a:srcRect/>
          <a:stretch>
            <a:fillRect/>
          </a:stretch>
        </p:blipFill>
        <p:spPr bwMode="auto">
          <a:xfrm>
            <a:off x="357158" y="3273428"/>
            <a:ext cx="8503196" cy="1798646"/>
          </a:xfrm>
          <a:prstGeom prst="rect">
            <a:avLst/>
          </a:prstGeom>
          <a:noFill/>
          <a:ln w="9525">
            <a:noFill/>
            <a:miter lim="800000"/>
            <a:headEnd/>
            <a:tailEnd/>
          </a:ln>
          <a:effectLst/>
        </p:spPr>
      </p:pic>
      <p:sp>
        <p:nvSpPr>
          <p:cNvPr id="8" name="ZoneTexte 7"/>
          <p:cNvSpPr txBox="1"/>
          <p:nvPr/>
        </p:nvSpPr>
        <p:spPr>
          <a:xfrm>
            <a:off x="785786" y="5357826"/>
            <a:ext cx="7572428" cy="646331"/>
          </a:xfrm>
          <a:prstGeom prst="rect">
            <a:avLst/>
          </a:prstGeom>
          <a:noFill/>
        </p:spPr>
        <p:txBody>
          <a:bodyPr wrap="square" rtlCol="0">
            <a:spAutoFit/>
          </a:bodyPr>
          <a:lstStyle/>
          <a:p>
            <a:pPr algn="ctr"/>
            <a:r>
              <a:rPr lang="fr-FR" dirty="0" smtClean="0">
                <a:solidFill>
                  <a:schemeClr val="accent2">
                    <a:lumMod val="60000"/>
                    <a:lumOff val="40000"/>
                  </a:schemeClr>
                </a:solidFill>
                <a:latin typeface="Comic Sans MS" pitchFamily="66" charset="0"/>
              </a:rPr>
              <a:t>Coupe transversale d’une vallée montrant le rôle de la lithologie et de la structure.</a:t>
            </a:r>
            <a:endParaRPr lang="fr-FR" dirty="0">
              <a:solidFill>
                <a:schemeClr val="accent2">
                  <a:lumMod val="60000"/>
                  <a:lumOff val="40000"/>
                </a:schemeClr>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wd">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wd">
                                    <p:tmPct val="10000"/>
                                  </p:iterate>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wd">
                                    <p:tmPct val="10000"/>
                                  </p:iterate>
                                  <p:childTnLst>
                                    <p:set>
                                      <p:cBhvr>
                                        <p:cTn id="29" dur="1" fill="hold">
                                          <p:stCondLst>
                                            <p:cond delay="0"/>
                                          </p:stCondLst>
                                        </p:cTn>
                                        <p:tgtEl>
                                          <p:spTgt spid="6">
                                            <p:txEl>
                                              <p:pRg st="2" end="2"/>
                                            </p:txEl>
                                          </p:spTgt>
                                        </p:tgtEl>
                                        <p:attrNameLst>
                                          <p:attrName>style.visibility</p:attrName>
                                        </p:attrNameLst>
                                      </p:cBhvr>
                                      <p:to>
                                        <p:strVal val="visible"/>
                                      </p:to>
                                    </p:set>
                                    <p:anim calcmode="lin" valueType="num">
                                      <p:cBhvr>
                                        <p:cTn id="30"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wd">
                                    <p:tmPct val="10000"/>
                                  </p:iterate>
                                  <p:childTnLst>
                                    <p:set>
                                      <p:cBhvr>
                                        <p:cTn id="38" dur="1" fill="hold">
                                          <p:stCondLst>
                                            <p:cond delay="0"/>
                                          </p:stCondLst>
                                        </p:cTn>
                                        <p:tgtEl>
                                          <p:spTgt spid="6">
                                            <p:txEl>
                                              <p:pRg st="3" end="3"/>
                                            </p:txEl>
                                          </p:spTgt>
                                        </p:tgtEl>
                                        <p:attrNameLst>
                                          <p:attrName>style.visibility</p:attrName>
                                        </p:attrNameLst>
                                      </p:cBhvr>
                                      <p:to>
                                        <p:strVal val="visible"/>
                                      </p:to>
                                    </p:set>
                                    <p:anim calcmode="lin" valueType="num">
                                      <p:cBhvr>
                                        <p:cTn id="39"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41"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6">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nodeType="clickEffect">
                                  <p:stCondLst>
                                    <p:cond delay="0"/>
                                  </p:stCondLst>
                                  <p:childTnLst>
                                    <p:set>
                                      <p:cBhvr>
                                        <p:cTn id="47" dur="1" fill="hold">
                                          <p:stCondLst>
                                            <p:cond delay="0"/>
                                          </p:stCondLst>
                                        </p:cTn>
                                        <p:tgtEl>
                                          <p:spTgt spid="4098"/>
                                        </p:tgtEl>
                                        <p:attrNameLst>
                                          <p:attrName>style.visibility</p:attrName>
                                        </p:attrNameLst>
                                      </p:cBhvr>
                                      <p:to>
                                        <p:strVal val="visible"/>
                                      </p:to>
                                    </p:set>
                                    <p:animEffect transition="in" filter="dissolve">
                                      <p:cBhvr>
                                        <p:cTn id="48" dur="500"/>
                                        <p:tgtEl>
                                          <p:spTgt spid="4098"/>
                                        </p:tgtEl>
                                      </p:cBhvr>
                                    </p:animEffect>
                                  </p:childTnLst>
                                </p:cTn>
                              </p:par>
                            </p:childTnLst>
                          </p:cTn>
                        </p:par>
                      </p:childTnLst>
                    </p:cTn>
                  </p:par>
                  <p:par>
                    <p:cTn id="49" fill="hold">
                      <p:stCondLst>
                        <p:cond delay="indefinite"/>
                      </p:stCondLst>
                      <p:childTnLst>
                        <p:par>
                          <p:cTn id="50" fill="hold">
                            <p:stCondLst>
                              <p:cond delay="0"/>
                            </p:stCondLst>
                            <p:childTnLst>
                              <p:par>
                                <p:cTn id="51" presetID="41" presetClass="entr" presetSubtype="0" fill="hold" grpId="0" nodeType="clickEffect">
                                  <p:stCondLst>
                                    <p:cond delay="0"/>
                                  </p:stCondLst>
                                  <p:iterate type="wd">
                                    <p:tmPct val="10000"/>
                                  </p:iterate>
                                  <p:childTnLst>
                                    <p:set>
                                      <p:cBhvr>
                                        <p:cTn id="52" dur="1" fill="hold">
                                          <p:stCondLst>
                                            <p:cond delay="0"/>
                                          </p:stCondLst>
                                        </p:cTn>
                                        <p:tgtEl>
                                          <p:spTgt spid="8"/>
                                        </p:tgtEl>
                                        <p:attrNameLst>
                                          <p:attrName>style.visibility</p:attrName>
                                        </p:attrNameLst>
                                      </p:cBhvr>
                                      <p:to>
                                        <p:strVal val="visible"/>
                                      </p:to>
                                    </p:set>
                                    <p:anim calcmode="lin" valueType="num">
                                      <p:cBhvr>
                                        <p:cTn id="5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8"/>
                                        </p:tgtEl>
                                        <p:attrNameLst>
                                          <p:attrName>ppt_y</p:attrName>
                                        </p:attrNameLst>
                                      </p:cBhvr>
                                      <p:tavLst>
                                        <p:tav tm="0">
                                          <p:val>
                                            <p:strVal val="#ppt_y"/>
                                          </p:val>
                                        </p:tav>
                                        <p:tav tm="100000">
                                          <p:val>
                                            <p:strVal val="#ppt_y"/>
                                          </p:val>
                                        </p:tav>
                                      </p:tavLst>
                                    </p:anim>
                                    <p:anim calcmode="lin" valueType="num">
                                      <p:cBhvr>
                                        <p:cTn id="5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21</a:t>
            </a:fld>
            <a:endParaRPr lang="fr-FR" dirty="0"/>
          </a:p>
        </p:txBody>
      </p:sp>
      <p:pic>
        <p:nvPicPr>
          <p:cNvPr id="1026" name="Picture 2" descr="http://i-cms.linternaute.com/image_cms/original/555279-langue-de-glaces.jpg"/>
          <p:cNvPicPr>
            <a:picLocks noChangeAspect="1" noChangeArrowheads="1"/>
          </p:cNvPicPr>
          <p:nvPr/>
        </p:nvPicPr>
        <p:blipFill>
          <a:blip r:embed="rId2" cstate="print"/>
          <a:srcRect/>
          <a:stretch>
            <a:fillRect/>
          </a:stretch>
        </p:blipFill>
        <p:spPr bwMode="auto">
          <a:xfrm>
            <a:off x="251520" y="332656"/>
            <a:ext cx="3600400" cy="3967108"/>
          </a:xfrm>
          <a:prstGeom prst="rect">
            <a:avLst/>
          </a:prstGeom>
          <a:noFill/>
        </p:spPr>
      </p:pic>
      <p:pic>
        <p:nvPicPr>
          <p:cNvPr id="1028" name="Picture 4" descr="http://www.geowiki.fr/images/7/7c/Model%C3%A9_glaciaire_1.png"/>
          <p:cNvPicPr>
            <a:picLocks noChangeAspect="1" noChangeArrowheads="1"/>
          </p:cNvPicPr>
          <p:nvPr/>
        </p:nvPicPr>
        <p:blipFill>
          <a:blip r:embed="rId3" cstate="print"/>
          <a:srcRect/>
          <a:stretch>
            <a:fillRect/>
          </a:stretch>
        </p:blipFill>
        <p:spPr bwMode="auto">
          <a:xfrm>
            <a:off x="3885302" y="692696"/>
            <a:ext cx="5041625" cy="3334098"/>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22</a:t>
            </a:fld>
            <a:endParaRPr lang="fr-FR" dirty="0"/>
          </a:p>
        </p:txBody>
      </p:sp>
      <p:pic>
        <p:nvPicPr>
          <p:cNvPr id="37890" name="Picture 2" descr="https://geomorphologie.revues.org/docannexe/image/419/img-4.png"/>
          <p:cNvPicPr>
            <a:picLocks noChangeAspect="1" noChangeArrowheads="1"/>
          </p:cNvPicPr>
          <p:nvPr/>
        </p:nvPicPr>
        <p:blipFill>
          <a:blip r:embed="rId2" cstate="print"/>
          <a:srcRect/>
          <a:stretch>
            <a:fillRect/>
          </a:stretch>
        </p:blipFill>
        <p:spPr bwMode="auto">
          <a:xfrm>
            <a:off x="395536" y="260648"/>
            <a:ext cx="5319936" cy="3489562"/>
          </a:xfrm>
          <a:prstGeom prst="rect">
            <a:avLst/>
          </a:prstGeom>
          <a:noFill/>
        </p:spPr>
      </p:pic>
      <p:pic>
        <p:nvPicPr>
          <p:cNvPr id="37892" name="Picture 4" descr="https://www.unifr.ch/geoscience/geographie/ssgmfiches/torrent/figures/510308_lit_fluvial.jpg"/>
          <p:cNvPicPr>
            <a:picLocks noChangeAspect="1" noChangeArrowheads="1"/>
          </p:cNvPicPr>
          <p:nvPr/>
        </p:nvPicPr>
        <p:blipFill>
          <a:blip r:embed="rId3" cstate="print"/>
          <a:srcRect/>
          <a:stretch>
            <a:fillRect/>
          </a:stretch>
        </p:blipFill>
        <p:spPr bwMode="auto">
          <a:xfrm>
            <a:off x="971600" y="3861048"/>
            <a:ext cx="7395822" cy="2448272"/>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23</a:t>
            </a:fld>
            <a:endParaRPr lang="fr-FR" dirty="0"/>
          </a:p>
        </p:txBody>
      </p:sp>
      <p:pic>
        <p:nvPicPr>
          <p:cNvPr id="1027" name="Picture 3"/>
          <p:cNvPicPr>
            <a:picLocks noChangeAspect="1" noChangeArrowheads="1"/>
          </p:cNvPicPr>
          <p:nvPr/>
        </p:nvPicPr>
        <p:blipFill>
          <a:blip r:embed="rId2" cstate="print"/>
          <a:srcRect/>
          <a:stretch>
            <a:fillRect/>
          </a:stretch>
        </p:blipFill>
        <p:spPr bwMode="auto">
          <a:xfrm>
            <a:off x="1285852" y="321061"/>
            <a:ext cx="5432448" cy="3750881"/>
          </a:xfrm>
          <a:prstGeom prst="rect">
            <a:avLst/>
          </a:prstGeom>
          <a:noFill/>
          <a:ln w="9525">
            <a:noFill/>
            <a:miter lim="800000"/>
            <a:headEnd/>
            <a:tailEnd/>
          </a:ln>
          <a:effectLst/>
        </p:spPr>
      </p:pic>
      <p:sp>
        <p:nvSpPr>
          <p:cNvPr id="5" name="ZoneTexte 4"/>
          <p:cNvSpPr txBox="1"/>
          <p:nvPr/>
        </p:nvSpPr>
        <p:spPr>
          <a:xfrm>
            <a:off x="642910" y="4143380"/>
            <a:ext cx="7715304" cy="369332"/>
          </a:xfrm>
          <a:prstGeom prst="rect">
            <a:avLst/>
          </a:prstGeom>
          <a:noFill/>
        </p:spPr>
        <p:txBody>
          <a:bodyPr wrap="square" rtlCol="0">
            <a:spAutoFit/>
          </a:bodyPr>
          <a:lstStyle/>
          <a:p>
            <a:pPr algn="ctr"/>
            <a:r>
              <a:rPr lang="fr-FR" dirty="0" smtClean="0">
                <a:solidFill>
                  <a:schemeClr val="accent2">
                    <a:lumMod val="60000"/>
                    <a:lumOff val="40000"/>
                  </a:schemeClr>
                </a:solidFill>
                <a:latin typeface="Comic Sans MS" pitchFamily="66" charset="0"/>
              </a:rPr>
              <a:t>Profils en long réguliers et profils en long irréguliers des talwegs.</a:t>
            </a:r>
            <a:endParaRPr lang="fr-FR" dirty="0">
              <a:solidFill>
                <a:schemeClr val="accent2">
                  <a:lumMod val="60000"/>
                  <a:lumOff val="40000"/>
                </a:schemeClr>
              </a:solidFill>
              <a:latin typeface="Comic Sans MS" pitchFamily="66" charset="0"/>
            </a:endParaRPr>
          </a:p>
        </p:txBody>
      </p:sp>
      <p:sp>
        <p:nvSpPr>
          <p:cNvPr id="6" name="ZoneTexte 5"/>
          <p:cNvSpPr txBox="1"/>
          <p:nvPr/>
        </p:nvSpPr>
        <p:spPr>
          <a:xfrm>
            <a:off x="71438" y="4857760"/>
            <a:ext cx="9001156" cy="1077218"/>
          </a:xfrm>
          <a:prstGeom prst="rect">
            <a:avLst/>
          </a:prstGeom>
          <a:noFill/>
        </p:spPr>
        <p:txBody>
          <a:bodyPr wrap="square" rtlCol="0">
            <a:spAutoFit/>
          </a:bodyPr>
          <a:lstStyle/>
          <a:p>
            <a:pPr algn="just">
              <a:buFont typeface="Wingdings" pitchFamily="2" charset="2"/>
              <a:buChar char="Ø"/>
            </a:pPr>
            <a:r>
              <a:rPr lang="fr-FR" sz="1600" dirty="0" smtClean="0">
                <a:solidFill>
                  <a:schemeClr val="accent2">
                    <a:lumMod val="60000"/>
                    <a:lumOff val="40000"/>
                  </a:schemeClr>
                </a:solidFill>
                <a:latin typeface="Comic Sans MS" pitchFamily="66" charset="0"/>
              </a:rPr>
              <a:t>Profil en long régulier = variation de la pente progressive ou la pente est constante (A, B).</a:t>
            </a:r>
          </a:p>
          <a:p>
            <a:pPr algn="just">
              <a:buFont typeface="Wingdings" pitchFamily="2" charset="2"/>
              <a:buChar char="Ø"/>
            </a:pPr>
            <a:r>
              <a:rPr lang="fr-FR" sz="1600" dirty="0" smtClean="0">
                <a:solidFill>
                  <a:schemeClr val="accent2">
                    <a:lumMod val="60000"/>
                    <a:lumOff val="40000"/>
                  </a:schemeClr>
                </a:solidFill>
                <a:latin typeface="Comic Sans MS" pitchFamily="66" charset="0"/>
              </a:rPr>
              <a:t> Profil en long irrégulier = ruptures de pente (C, D)</a:t>
            </a:r>
          </a:p>
          <a:p>
            <a:pPr lvl="2" algn="just">
              <a:buFont typeface="Arial" pitchFamily="34" charset="0"/>
              <a:buChar char="•"/>
            </a:pPr>
            <a:r>
              <a:rPr lang="fr-FR" sz="1600" dirty="0" smtClean="0">
                <a:solidFill>
                  <a:schemeClr val="accent2">
                    <a:lumMod val="60000"/>
                    <a:lumOff val="40000"/>
                  </a:schemeClr>
                </a:solidFill>
                <a:latin typeface="Comic Sans MS" pitchFamily="66" charset="0"/>
              </a:rPr>
              <a:t>  Ruptures de pente d’origine lithologique</a:t>
            </a:r>
          </a:p>
          <a:p>
            <a:pPr lvl="2" algn="just">
              <a:buFont typeface="Arial" pitchFamily="34" charset="0"/>
              <a:buChar char="•"/>
            </a:pPr>
            <a:r>
              <a:rPr lang="fr-FR" sz="1600" dirty="0" smtClean="0">
                <a:solidFill>
                  <a:schemeClr val="accent2">
                    <a:lumMod val="60000"/>
                    <a:lumOff val="40000"/>
                  </a:schemeClr>
                </a:solidFill>
                <a:latin typeface="Comic Sans MS" pitchFamily="66" charset="0"/>
              </a:rPr>
              <a:t>  Ruptures de pente d’origine différente (mouvement du sol et reprise de l’érosion)</a:t>
            </a:r>
            <a:endParaRPr lang="fr-FR" sz="1600" dirty="0">
              <a:solidFill>
                <a:schemeClr val="accent2">
                  <a:lumMod val="60000"/>
                  <a:lumOff val="40000"/>
                </a:schemeClr>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diamond(out)">
                                      <p:cBhvr>
                                        <p:cTn id="7" dur="1000"/>
                                        <p:tgtEl>
                                          <p:spTgt spid="1027"/>
                                        </p:tgtEl>
                                      </p:cBhvr>
                                    </p:animEffect>
                                  </p:childTnLst>
                                </p:cTn>
                              </p:par>
                            </p:childTnLst>
                          </p:cTn>
                        </p:par>
                        <p:par>
                          <p:cTn id="8" fill="hold">
                            <p:stCondLst>
                              <p:cond delay="1000"/>
                            </p:stCondLst>
                            <p:childTnLst>
                              <p:par>
                                <p:cTn id="9" presetID="8" presetClass="entr" presetSubtype="3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1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Effect transition="in" filter="dissolve">
                                      <p:cBhvr>
                                        <p:cTn id="16" dur="5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dissolve">
                                      <p:cBhvr>
                                        <p:cTn id="21" dur="500"/>
                                        <p:tgtEl>
                                          <p:spTgt spid="6">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wd">
                                    <p:tmPct val="10000"/>
                                  </p:iterate>
                                  <p:childTnLst>
                                    <p:set>
                                      <p:cBhvr>
                                        <p:cTn id="25" dur="1" fill="hold">
                                          <p:stCondLst>
                                            <p:cond delay="0"/>
                                          </p:stCondLst>
                                        </p:cTn>
                                        <p:tgtEl>
                                          <p:spTgt spid="6">
                                            <p:txEl>
                                              <p:pRg st="2" end="2"/>
                                            </p:txEl>
                                          </p:spTgt>
                                        </p:tgtEl>
                                        <p:attrNameLst>
                                          <p:attrName>style.visibility</p:attrName>
                                        </p:attrNameLst>
                                      </p:cBhvr>
                                      <p:to>
                                        <p:strVal val="visible"/>
                                      </p:to>
                                    </p:set>
                                    <p:anim calcmode="lin" valueType="num">
                                      <p:cBhvr>
                                        <p:cTn id="26"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8"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6">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wd">
                                    <p:tmPct val="10000"/>
                                  </p:iterate>
                                  <p:childTnLst>
                                    <p:set>
                                      <p:cBhvr>
                                        <p:cTn id="34" dur="1" fill="hold">
                                          <p:stCondLst>
                                            <p:cond delay="0"/>
                                          </p:stCondLst>
                                        </p:cTn>
                                        <p:tgtEl>
                                          <p:spTgt spid="6">
                                            <p:txEl>
                                              <p:pRg st="3" end="3"/>
                                            </p:txEl>
                                          </p:spTgt>
                                        </p:tgtEl>
                                        <p:attrNameLst>
                                          <p:attrName>style.visibility</p:attrName>
                                        </p:attrNameLst>
                                      </p:cBhvr>
                                      <p:to>
                                        <p:strVal val="visible"/>
                                      </p:to>
                                    </p:set>
                                    <p:anim calcmode="lin" valueType="num">
                                      <p:cBhvr>
                                        <p:cTn id="35"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7"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5"/>
          </p:nvPr>
        </p:nvSpPr>
        <p:spPr/>
        <p:txBody>
          <a:bodyPr/>
          <a:lstStyle/>
          <a:p>
            <a:fld id="{F186EDC1-15D5-4A30-AA27-11E330E414D4}" type="slidenum">
              <a:rPr lang="fr-FR" smtClean="0"/>
              <a:pPr/>
              <a:t>24</a:t>
            </a:fld>
            <a:endParaRPr lang="fr-FR" dirty="0"/>
          </a:p>
        </p:txBody>
      </p:sp>
      <p:pic>
        <p:nvPicPr>
          <p:cNvPr id="2050" name="Picture 2" descr="H:\Scan.jpg"/>
          <p:cNvPicPr>
            <a:picLocks noChangeAspect="1" noChangeArrowheads="1"/>
          </p:cNvPicPr>
          <p:nvPr/>
        </p:nvPicPr>
        <p:blipFill>
          <a:blip r:embed="rId2" cstate="print"/>
          <a:srcRect/>
          <a:stretch>
            <a:fillRect/>
          </a:stretch>
        </p:blipFill>
        <p:spPr bwMode="auto">
          <a:xfrm>
            <a:off x="1069596" y="428604"/>
            <a:ext cx="7645808" cy="2262198"/>
          </a:xfrm>
          <a:prstGeom prst="rect">
            <a:avLst/>
          </a:prstGeom>
          <a:noFill/>
        </p:spPr>
      </p:pic>
      <p:sp>
        <p:nvSpPr>
          <p:cNvPr id="6" name="ZoneTexte 5"/>
          <p:cNvSpPr txBox="1"/>
          <p:nvPr/>
        </p:nvSpPr>
        <p:spPr>
          <a:xfrm>
            <a:off x="1785918" y="2857496"/>
            <a:ext cx="4929222" cy="369332"/>
          </a:xfrm>
          <a:prstGeom prst="rect">
            <a:avLst/>
          </a:prstGeom>
          <a:noFill/>
        </p:spPr>
        <p:txBody>
          <a:bodyPr wrap="square" rtlCol="0">
            <a:spAutoFit/>
          </a:bodyPr>
          <a:lstStyle/>
          <a:p>
            <a:pPr algn="ctr"/>
            <a:r>
              <a:rPr lang="fr-FR" dirty="0" smtClean="0">
                <a:solidFill>
                  <a:schemeClr val="accent2">
                    <a:lumMod val="60000"/>
                    <a:lumOff val="40000"/>
                  </a:schemeClr>
                </a:solidFill>
                <a:latin typeface="Comic Sans MS" pitchFamily="66" charset="0"/>
              </a:rPr>
              <a:t>Exemple de replat sur un versant.</a:t>
            </a:r>
            <a:endParaRPr lang="fr-FR" dirty="0">
              <a:solidFill>
                <a:schemeClr val="accent2">
                  <a:lumMod val="60000"/>
                  <a:lumOff val="40000"/>
                </a:schemeClr>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500"/>
                                        <p:tgtEl>
                                          <p:spTgt spid="205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25</a:t>
            </a:fld>
            <a:endParaRPr lang="fr-FR" dirty="0"/>
          </a:p>
        </p:txBody>
      </p:sp>
      <p:sp>
        <p:nvSpPr>
          <p:cNvPr id="5" name="ZoneTexte 4"/>
          <p:cNvSpPr txBox="1"/>
          <p:nvPr/>
        </p:nvSpPr>
        <p:spPr>
          <a:xfrm>
            <a:off x="539552" y="476672"/>
            <a:ext cx="8208912" cy="1323439"/>
          </a:xfrm>
          <a:prstGeom prst="rect">
            <a:avLst/>
          </a:prstGeom>
          <a:noFill/>
        </p:spPr>
        <p:txBody>
          <a:bodyPr wrap="square" rtlCol="0">
            <a:spAutoFit/>
          </a:bodyPr>
          <a:lstStyle/>
          <a:p>
            <a:pPr algn="just"/>
            <a:r>
              <a:rPr lang="fr-FR" sz="2000" b="1" dirty="0" smtClean="0">
                <a:latin typeface="Times New Roman" pitchFamily="18" charset="0"/>
                <a:cs typeface="Times New Roman" pitchFamily="18" charset="0"/>
              </a:rPr>
              <a:t>Érosion</a:t>
            </a:r>
            <a:r>
              <a:rPr lang="fr-FR" sz="2000" dirty="0" smtClean="0">
                <a:latin typeface="Times New Roman" pitchFamily="18" charset="0"/>
                <a:cs typeface="Times New Roman" pitchFamily="18" charset="0"/>
              </a:rPr>
              <a:t>: du latin </a:t>
            </a:r>
            <a:r>
              <a:rPr lang="fr-FR" sz="2000" i="1" dirty="0" err="1" smtClean="0">
                <a:latin typeface="Times New Roman" pitchFamily="18" charset="0"/>
                <a:cs typeface="Times New Roman" pitchFamily="18" charset="0"/>
              </a:rPr>
              <a:t>erodere</a:t>
            </a:r>
            <a:r>
              <a:rPr lang="fr-FR" sz="2000" dirty="0" smtClean="0">
                <a:latin typeface="Times New Roman" pitchFamily="18" charset="0"/>
                <a:cs typeface="Times New Roman" pitchFamily="18" charset="0"/>
              </a:rPr>
              <a:t>, ronger. Réunion des divers phénomènes qui aboutissent à une modification des reliefs par enlèvement des terrains existants. Synonyme : Dénudation érosive.</a:t>
            </a:r>
          </a:p>
          <a:p>
            <a:pPr algn="just"/>
            <a:r>
              <a:rPr lang="fr-FR" sz="2000" dirty="0" smtClean="0">
                <a:latin typeface="Times New Roman" pitchFamily="18" charset="0"/>
                <a:cs typeface="Times New Roman" pitchFamily="18" charset="0"/>
              </a:rPr>
              <a:t>L'érosion est un processus de dégradation des roches.</a:t>
            </a:r>
            <a:endParaRPr lang="fr-FR" sz="2000" dirty="0">
              <a:latin typeface="Times New Roman" pitchFamily="18" charset="0"/>
              <a:cs typeface="Times New Roman" pitchFamily="18" charset="0"/>
            </a:endParaRPr>
          </a:p>
        </p:txBody>
      </p:sp>
      <p:sp>
        <p:nvSpPr>
          <p:cNvPr id="6" name="ZoneTexte 5"/>
          <p:cNvSpPr txBox="1"/>
          <p:nvPr/>
        </p:nvSpPr>
        <p:spPr>
          <a:xfrm>
            <a:off x="467544" y="2393593"/>
            <a:ext cx="8208912" cy="1323439"/>
          </a:xfrm>
          <a:prstGeom prst="rect">
            <a:avLst/>
          </a:prstGeom>
          <a:noFill/>
        </p:spPr>
        <p:txBody>
          <a:bodyPr wrap="square" rtlCol="0">
            <a:spAutoFit/>
          </a:bodyPr>
          <a:lstStyle/>
          <a:p>
            <a:pPr marL="457200" indent="-457200" algn="just">
              <a:buFont typeface="+mj-lt"/>
              <a:buAutoNum type="alphaLcPeriod"/>
            </a:pPr>
            <a:r>
              <a:rPr lang="fr-FR" sz="2000" b="1" dirty="0" smtClean="0">
                <a:latin typeface="Times New Roman" pitchFamily="18" charset="0"/>
                <a:cs typeface="Times New Roman" pitchFamily="18" charset="0"/>
              </a:rPr>
              <a:t>Action chimique :</a:t>
            </a:r>
            <a:endParaRPr lang="fr-FR" sz="2000" dirty="0" smtClean="0">
              <a:latin typeface="Times New Roman" pitchFamily="18" charset="0"/>
              <a:cs typeface="Times New Roman" pitchFamily="18" charset="0"/>
            </a:endParaRPr>
          </a:p>
          <a:p>
            <a:pPr algn="just"/>
            <a:r>
              <a:rPr lang="fr-FR" sz="2000" dirty="0" smtClean="0">
                <a:latin typeface="Times New Roman" pitchFamily="18" charset="0"/>
                <a:cs typeface="Times New Roman" pitchFamily="18" charset="0"/>
              </a:rPr>
              <a:t>Altération des roches attaquées par l'eau (hydrolyse) plus ou moins chargée en gaz carbonique Les liaisons covalentes sont cassées, la roche n'ayant plus de structure se dégrade en fine poussière (= création d'une arène).</a:t>
            </a:r>
            <a:endParaRPr lang="fr-FR" sz="2000" dirty="0">
              <a:latin typeface="Times New Roman" pitchFamily="18" charset="0"/>
              <a:cs typeface="Times New Roman" pitchFamily="18" charset="0"/>
            </a:endParaRPr>
          </a:p>
        </p:txBody>
      </p:sp>
      <p:sp>
        <p:nvSpPr>
          <p:cNvPr id="7" name="ZoneTexte 6"/>
          <p:cNvSpPr txBox="1"/>
          <p:nvPr/>
        </p:nvSpPr>
        <p:spPr>
          <a:xfrm>
            <a:off x="467544" y="4265801"/>
            <a:ext cx="8208912" cy="1323439"/>
          </a:xfrm>
          <a:prstGeom prst="rect">
            <a:avLst/>
          </a:prstGeom>
          <a:noFill/>
        </p:spPr>
        <p:txBody>
          <a:bodyPr wrap="square" rtlCol="0">
            <a:spAutoFit/>
          </a:bodyPr>
          <a:lstStyle/>
          <a:p>
            <a:pPr marL="457200" indent="-457200" algn="just">
              <a:buFont typeface="+mj-lt"/>
              <a:buAutoNum type="alphaLcPeriod" startAt="2"/>
            </a:pPr>
            <a:r>
              <a:rPr lang="fr-FR" sz="2000" b="1" dirty="0" smtClean="0">
                <a:latin typeface="Times New Roman" pitchFamily="18" charset="0"/>
                <a:cs typeface="Times New Roman" pitchFamily="18" charset="0"/>
              </a:rPr>
              <a:t>Action mécanique :</a:t>
            </a:r>
            <a:endParaRPr lang="fr-FR" sz="2000" dirty="0" smtClean="0">
              <a:latin typeface="Times New Roman" pitchFamily="18" charset="0"/>
              <a:cs typeface="Times New Roman" pitchFamily="18" charset="0"/>
            </a:endParaRPr>
          </a:p>
          <a:p>
            <a:pPr algn="just"/>
            <a:r>
              <a:rPr lang="fr-FR" sz="2000" dirty="0" smtClean="0">
                <a:latin typeface="Times New Roman" pitchFamily="18" charset="0"/>
                <a:cs typeface="Times New Roman" pitchFamily="18" charset="0"/>
              </a:rPr>
              <a:t>Fragmentation des roches (gel ou dégel) - Abrasion (érosion éolienne - érosion glaciaire) - Transport, enlèvement - déblaiement des matériaux (par les glaciers, les vents, les eaux de ruissellement, …).</a:t>
            </a:r>
            <a:endParaRPr lang="fr-FR"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26</a:t>
            </a:fld>
            <a:endParaRPr lang="fr-FR" dirty="0"/>
          </a:p>
        </p:txBody>
      </p:sp>
      <p:sp>
        <p:nvSpPr>
          <p:cNvPr id="5" name="ZoneTexte 4"/>
          <p:cNvSpPr txBox="1"/>
          <p:nvPr/>
        </p:nvSpPr>
        <p:spPr>
          <a:xfrm>
            <a:off x="539552" y="548680"/>
            <a:ext cx="8136904" cy="3631763"/>
          </a:xfrm>
          <a:prstGeom prst="rect">
            <a:avLst/>
          </a:prstGeom>
          <a:noFill/>
        </p:spPr>
        <p:txBody>
          <a:bodyPr wrap="square" rtlCol="0">
            <a:spAutoFit/>
          </a:bodyPr>
          <a:lstStyle/>
          <a:p>
            <a:pPr algn="just"/>
            <a:r>
              <a:rPr lang="fr-FR" sz="2000" dirty="0" smtClean="0">
                <a:latin typeface="Times New Roman" pitchFamily="18" charset="0"/>
                <a:cs typeface="Times New Roman" pitchFamily="18" charset="0"/>
              </a:rPr>
              <a:t>L'érosion déploie des énergies considérables pour détruire les reliefs construits par la tectonique ou le volcanisme. On citera, en partant des processus les plus élémentaires:</a:t>
            </a:r>
          </a:p>
          <a:p>
            <a:pPr algn="just"/>
            <a:endParaRPr lang="fr-FR" sz="2000" dirty="0" smtClean="0">
              <a:latin typeface="Times New Roman" pitchFamily="18" charset="0"/>
              <a:cs typeface="Times New Roman" pitchFamily="18" charset="0"/>
            </a:endParaRPr>
          </a:p>
          <a:p>
            <a:pPr algn="just">
              <a:lnSpc>
                <a:spcPct val="150000"/>
              </a:lnSpc>
              <a:buFont typeface="Wingdings" pitchFamily="2" charset="2"/>
              <a:buChar char="Ø"/>
            </a:pPr>
            <a:r>
              <a:rPr lang="fr-FR" sz="2000" dirty="0" smtClean="0">
                <a:latin typeface="Times New Roman" pitchFamily="18" charset="0"/>
                <a:cs typeface="Times New Roman" pitchFamily="18" charset="0"/>
              </a:rPr>
              <a:t>L'énergie cinétique de la pluie, l'énergie éolienne (déflation, corrasion);</a:t>
            </a:r>
          </a:p>
          <a:p>
            <a:pPr algn="just">
              <a:lnSpc>
                <a:spcPct val="150000"/>
              </a:lnSpc>
              <a:buFont typeface="Wingdings" pitchFamily="2" charset="2"/>
              <a:buChar char="Ø"/>
            </a:pPr>
            <a:r>
              <a:rPr lang="fr-FR" sz="2000" dirty="0" smtClean="0">
                <a:latin typeface="Times New Roman" pitchFamily="18" charset="0"/>
                <a:cs typeface="Times New Roman" pitchFamily="18" charset="0"/>
              </a:rPr>
              <a:t>L'énergie thermique (thermoclastie, cryoclastie);</a:t>
            </a:r>
          </a:p>
          <a:p>
            <a:pPr algn="just">
              <a:lnSpc>
                <a:spcPct val="150000"/>
              </a:lnSpc>
              <a:buFont typeface="Wingdings" pitchFamily="2" charset="2"/>
              <a:buChar char="Ø"/>
            </a:pPr>
            <a:r>
              <a:rPr lang="fr-FR" sz="2000" dirty="0" smtClean="0">
                <a:latin typeface="Times New Roman" pitchFamily="18" charset="0"/>
                <a:cs typeface="Times New Roman" pitchFamily="18" charset="0"/>
              </a:rPr>
              <a:t>L'énergie hydraulique (ruissellement diffus ou concentré);</a:t>
            </a:r>
          </a:p>
          <a:p>
            <a:pPr algn="just">
              <a:lnSpc>
                <a:spcPct val="150000"/>
              </a:lnSpc>
              <a:buFont typeface="Wingdings" pitchFamily="2" charset="2"/>
              <a:buChar char="Ø"/>
            </a:pPr>
            <a:r>
              <a:rPr lang="fr-FR" sz="2000" dirty="0" smtClean="0">
                <a:latin typeface="Times New Roman" pitchFamily="18" charset="0"/>
                <a:cs typeface="Times New Roman" pitchFamily="18" charset="0"/>
              </a:rPr>
              <a:t>L'énergie mécanique des glaciers (les plus puissants agents d'érosion sur terre par l'énergie qu'ils déploient: abrasion, arrachement, délogement…).</a:t>
            </a:r>
            <a:endParaRPr lang="fr-FR"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5"/>
          </p:nvPr>
        </p:nvSpPr>
        <p:spPr/>
        <p:txBody>
          <a:bodyPr/>
          <a:lstStyle/>
          <a:p>
            <a:fld id="{F186EDC1-15D5-4A30-AA27-11E330E414D4}" type="slidenum">
              <a:rPr lang="fr-FR" smtClean="0"/>
              <a:pPr/>
              <a:t>27</a:t>
            </a:fld>
            <a:endParaRPr lang="fr-FR" dirty="0"/>
          </a:p>
        </p:txBody>
      </p:sp>
      <p:sp>
        <p:nvSpPr>
          <p:cNvPr id="5" name="ZoneTexte 4"/>
          <p:cNvSpPr txBox="1"/>
          <p:nvPr/>
        </p:nvSpPr>
        <p:spPr>
          <a:xfrm>
            <a:off x="395536" y="404664"/>
            <a:ext cx="8424936" cy="1421992"/>
          </a:xfrm>
          <a:prstGeom prst="rect">
            <a:avLst/>
          </a:prstGeom>
          <a:noFill/>
        </p:spPr>
        <p:txBody>
          <a:bodyPr wrap="square" rtlCol="0">
            <a:spAutoFit/>
          </a:bodyPr>
          <a:lstStyle/>
          <a:p>
            <a:pPr algn="just">
              <a:lnSpc>
                <a:spcPct val="150000"/>
              </a:lnSpc>
            </a:pPr>
            <a:r>
              <a:rPr lang="fr-FR" sz="2000" b="1" dirty="0" smtClean="0">
                <a:latin typeface="Times New Roman" pitchFamily="18" charset="0"/>
                <a:cs typeface="Times New Roman" pitchFamily="18" charset="0"/>
              </a:rPr>
              <a:t>Lithologie</a:t>
            </a:r>
            <a:r>
              <a:rPr lang="fr-FR" sz="2000" dirty="0" smtClean="0">
                <a:latin typeface="Times New Roman" pitchFamily="18" charset="0"/>
                <a:cs typeface="Times New Roman" pitchFamily="18" charset="0"/>
              </a:rPr>
              <a:t>: du grec </a:t>
            </a:r>
            <a:r>
              <a:rPr lang="fr-FR" sz="2000" i="1" dirty="0" smtClean="0">
                <a:latin typeface="Times New Roman" pitchFamily="18" charset="0"/>
                <a:cs typeface="Times New Roman" pitchFamily="18" charset="0"/>
              </a:rPr>
              <a:t>lithos</a:t>
            </a:r>
            <a:r>
              <a:rPr lang="fr-FR" sz="2000" dirty="0" smtClean="0">
                <a:latin typeface="Times New Roman" pitchFamily="18" charset="0"/>
                <a:cs typeface="Times New Roman" pitchFamily="18" charset="0"/>
              </a:rPr>
              <a:t>, pierre, et </a:t>
            </a:r>
            <a:r>
              <a:rPr lang="fr-FR" sz="2000" i="1" dirty="0" smtClean="0">
                <a:latin typeface="Times New Roman" pitchFamily="18" charset="0"/>
                <a:cs typeface="Times New Roman" pitchFamily="18" charset="0"/>
              </a:rPr>
              <a:t>logos</a:t>
            </a:r>
            <a:r>
              <a:rPr lang="fr-FR" sz="2000" dirty="0" smtClean="0">
                <a:latin typeface="Times New Roman" pitchFamily="18" charset="0"/>
                <a:cs typeface="Times New Roman" pitchFamily="18" charset="0"/>
              </a:rPr>
              <a:t>, discours ; en anglais </a:t>
            </a:r>
            <a:r>
              <a:rPr lang="fr-FR" sz="2000" i="1" dirty="0" err="1" smtClean="0">
                <a:latin typeface="Times New Roman" pitchFamily="18" charset="0"/>
                <a:cs typeface="Times New Roman" pitchFamily="18" charset="0"/>
              </a:rPr>
              <a:t>lithology</a:t>
            </a:r>
            <a:r>
              <a:rPr lang="fr-FR" sz="2000" dirty="0" smtClean="0">
                <a:latin typeface="Times New Roman" pitchFamily="18" charset="0"/>
                <a:cs typeface="Times New Roman" pitchFamily="18" charset="0"/>
              </a:rPr>
              <a:t> : Nature des roches d'une formation géologique (Science des roches). Synonymes : Pétrographie, pétrologie.</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ier">
  <a:themeElements>
    <a:clrScheme name="Papi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i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i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0</TotalTime>
  <Words>1494</Words>
  <Application>Microsoft Office PowerPoint</Application>
  <PresentationFormat>Affichage à l'écran (4:3)</PresentationFormat>
  <Paragraphs>185</Paragraphs>
  <Slides>27</Slides>
  <Notes>0</Notes>
  <HiddenSlides>0</HiddenSlides>
  <MMClips>0</MMClips>
  <ScaleCrop>false</ScaleCrop>
  <HeadingPairs>
    <vt:vector size="4" baseType="variant">
      <vt:variant>
        <vt:lpstr>Thème</vt:lpstr>
      </vt:variant>
      <vt:variant>
        <vt:i4>1</vt:i4>
      </vt:variant>
      <vt:variant>
        <vt:lpstr>Titres des diapositives</vt:lpstr>
      </vt:variant>
      <vt:variant>
        <vt:i4>27</vt:i4>
      </vt:variant>
    </vt:vector>
  </HeadingPairs>
  <TitlesOfParts>
    <vt:vector size="28" baseType="lpstr">
      <vt:lpstr>Papier</vt:lpstr>
      <vt:lpstr>Diapositive 1</vt:lpstr>
      <vt:lpstr>Références bibliographiques</vt:lpstr>
      <vt:lpstr>Diapositive 3</vt:lpstr>
      <vt:lpstr>Diapositive 4</vt:lpstr>
      <vt:lpstr>Diapositive 5</vt:lpstr>
      <vt:lpstr>Diapositive 6</vt:lpstr>
      <vt:lpstr>Analyse d’article:</vt:lpstr>
      <vt:lpstr>Diapositive 8</vt:lpstr>
      <vt:lpstr>I. Généralités</vt:lpstr>
      <vt:lpstr>Diapositive 10</vt:lpstr>
      <vt:lpstr>Diapositive 11</vt:lpstr>
      <vt:lpstr>Diapositive 12</vt:lpstr>
      <vt:lpstr>Diapositive 13</vt:lpstr>
      <vt:lpstr>Diapositive 14</vt:lpstr>
      <vt:lpstr>Analyse d’article:</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client</dc:creator>
  <cp:lastModifiedBy>BCSI</cp:lastModifiedBy>
  <cp:revision>129</cp:revision>
  <dcterms:created xsi:type="dcterms:W3CDTF">2011-10-09T07:06:24Z</dcterms:created>
  <dcterms:modified xsi:type="dcterms:W3CDTF">2015-11-08T11:32:08Z</dcterms:modified>
</cp:coreProperties>
</file>