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61" r:id="rId2"/>
    <p:sldId id="262" r:id="rId3"/>
    <p:sldId id="263" r:id="rId4"/>
    <p:sldId id="264" r:id="rId5"/>
    <p:sldId id="265" r:id="rId6"/>
    <p:sldId id="266" r:id="rId7"/>
    <p:sldId id="267" r:id="rId8"/>
    <p:sldId id="269" r:id="rId9"/>
    <p:sldId id="274" r:id="rId10"/>
    <p:sldId id="270" r:id="rId11"/>
    <p:sldId id="271" r:id="rId12"/>
    <p:sldId id="272" r:id="rId13"/>
    <p:sldId id="283" r:id="rId14"/>
    <p:sldId id="275" r:id="rId15"/>
    <p:sldId id="276" r:id="rId16"/>
    <p:sldId id="277" r:id="rId17"/>
    <p:sldId id="278" r:id="rId18"/>
    <p:sldId id="279" r:id="rId19"/>
    <p:sldId id="284" r:id="rId2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6" autoAdjust="0"/>
    <p:restoredTop sz="79354" autoAdjust="0"/>
  </p:normalViewPr>
  <p:slideViewPr>
    <p:cSldViewPr>
      <p:cViewPr varScale="1">
        <p:scale>
          <a:sx n="59" d="100"/>
          <a:sy n="59" d="100"/>
        </p:scale>
        <p:origin x="810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91AE28-535C-497D-98B7-B50B198E6A81}" type="datetimeFigureOut">
              <a:rPr lang="fr-FR" smtClean="0"/>
              <a:pPr/>
              <a:t>02/12/2016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fr-FR" smtClean="0"/>
              <a:t>FARAH.Z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E8C425-5075-45C6-AAFE-BCB5C91EA98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84728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E9CE4F-FB38-47CC-A252-EDDAC158DB3A}" type="datetimeFigureOut">
              <a:rPr lang="fr-FR" smtClean="0"/>
              <a:pPr/>
              <a:t>02/12/2016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fr-FR" smtClean="0"/>
              <a:t>FARAH.Z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52C52B-9B4D-4DED-B7DC-B935B47D10F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34868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52C52B-9B4D-4DED-B7DC-B935B47D10F1}" type="slidenum">
              <a:rPr lang="fr-FR" smtClean="0"/>
              <a:pPr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0547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52C52B-9B4D-4DED-B7DC-B935B47D10F1}" type="slidenum">
              <a:rPr lang="fr-FR" smtClean="0"/>
              <a:pPr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8514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01551-31AF-4769-AE5B-D0A37F1BF9C6}" type="datetime1">
              <a:rPr lang="fr-FR" smtClean="0"/>
              <a:t>02/12/2016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5663C-BC57-4A46-A04B-E34EC2EEEB88}" type="datetime1">
              <a:rPr lang="fr-FR" smtClean="0"/>
              <a:t>02/12/2016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29B3-14AB-43F0-963A-31F7332BB136}" type="datetime1">
              <a:rPr lang="fr-FR" smtClean="0"/>
              <a:t>02/12/2016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F213D-0695-41E4-AD9C-95412A039546}" type="datetime1">
              <a:rPr lang="fr-FR" smtClean="0"/>
              <a:t>02/12/2016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970B6-15F3-4525-984C-C0596041954F}" type="datetime1">
              <a:rPr lang="fr-FR" smtClean="0"/>
              <a:t>02/12/2016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408AA-E2F6-49BE-929B-BFA90FFA1CDF}" type="datetime1">
              <a:rPr lang="fr-FR" smtClean="0"/>
              <a:t>02/12/2016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46319-5BC9-4C05-83CB-A0D8E5760250}" type="datetime1">
              <a:rPr lang="fr-FR" smtClean="0"/>
              <a:t>02/12/2016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E34A0-BCE9-414C-8E10-6D56E2AA7B8B}" type="datetime1">
              <a:rPr lang="fr-FR" smtClean="0"/>
              <a:t>02/12/2016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F6218-6703-4901-AFC6-6FC98982F7C9}" type="datetime1">
              <a:rPr lang="fr-FR" smtClean="0"/>
              <a:t>02/12/2016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DC985-5B9E-403A-B6A0-16D148212E2D}" type="datetime1">
              <a:rPr lang="fr-FR" smtClean="0"/>
              <a:t>02/12/2016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B328B-B10D-4CE1-9C8E-269CC77F0174}" type="datetime1">
              <a:rPr lang="fr-FR" smtClean="0"/>
              <a:t>02/12/2016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426EA-F580-4B5B-B9C5-7454537EEE52}" type="datetime1">
              <a:rPr lang="fr-FR" smtClean="0"/>
              <a:t>02/12/2016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28596" y="142852"/>
            <a:ext cx="84638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ahoma" pitchFamily="34" charset="0"/>
              </a:rPr>
              <a:t>Chapitre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ahoma" pitchFamily="34" charset="0"/>
              </a:rPr>
              <a:t>II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 : </a:t>
            </a:r>
            <a:r>
              <a:rPr lang="fr-FR" sz="2400" b="1" dirty="0" smtClean="0">
                <a:latin typeface="Comic Sans MS" pitchFamily="66" charset="0"/>
              </a:rPr>
              <a:t>fonctions de hachage et signature numérique</a:t>
            </a:r>
            <a:endParaRPr kumimoji="0" lang="fr-FR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omic Sans MS" pitchFamily="66" charset="0"/>
              <a:ea typeface="Times New Roman" pitchFamily="18" charset="0"/>
              <a:cs typeface="Tahoma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 dirty="0"/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285720" y="1225689"/>
            <a:ext cx="91440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II-1) Fonctions de hachage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fournissent les objectifs de sécurité les plus importants: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contrôle de l’intégrité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et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signature numérique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L’intégrité est assurée par une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empreinte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(haché, condensé, résumé) d’une donnée(fichier, message..)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Dans la signature numérique, et pour des raisons d’efficacité,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on signe l’empreinte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de la donnée à transmettre et pas la donnée elle-même.</a:t>
            </a: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3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3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3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3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1331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2</a:t>
            </a:fld>
            <a:endParaRPr lang="fr-FR"/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71406" y="214290"/>
            <a:ext cx="885828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II-1-2) Notions sur les fonctions de hachage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On désigne un alphabet par le symbole Σ (sigma)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a)Définition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Une fonction de hachage est une application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h : Σ</a:t>
            </a:r>
            <a:r>
              <a:rPr kumimoji="0" lang="fr-FR" sz="2400" b="1" i="0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*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----&gt; 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Σ</a:t>
            </a:r>
            <a:r>
              <a:rPr kumimoji="0" lang="fr-FR" sz="2400" b="1" i="0" u="none" strike="noStrike" cap="none" normalizeH="0" baseline="3000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1" i="0" u="none" strike="noStrike" cap="none" normalizeH="0" baseline="0" dirty="0" smtClean="0" bmk="OLE_LINK3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nϵN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Ex: h:{0,1}</a:t>
            </a:r>
            <a:r>
              <a:rPr lang="fr-FR" sz="2400" b="1" baseline="30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*</a:t>
            </a:r>
            <a:r>
              <a:rPr lang="en-US" sz="2400" b="1" dirty="0" smtClean="0">
                <a:latin typeface="Comic Sans MS" pitchFamily="66" charset="0"/>
                <a:ea typeface="Times New Roman" pitchFamily="18" charset="0"/>
                <a:cs typeface="Arial" pitchFamily="34" charset="0"/>
                <a:sym typeface="Wingdings" pitchFamily="2" charset="2"/>
              </a:rPr>
              <a:t>{0,1}      h(01101)=1</a:t>
            </a:r>
            <a:endParaRPr kumimoji="0" lang="en-US" sz="2400" b="1" i="0" u="none" strike="noStrike" cap="none" normalizeH="0" baseline="0" dirty="0" smtClean="0">
              <a:ln>
                <a:noFill/>
              </a:ln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1" i="0" u="none" strike="noStrike" cap="none" normalizeH="0" baseline="0" dirty="0" smtClean="0">
              <a:ln>
                <a:noFill/>
              </a:ln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sz="2400" b="1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Remarque :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les fonctions de hachage ne sont jamais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injectives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48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48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48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48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48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481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3</a:t>
            </a:fld>
            <a:endParaRPr lang="fr-FR"/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131272"/>
            <a:ext cx="91440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b)Fonction de compression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Les fonctions de hachage peuvent être fabriquées au moyen de fonctions de compression.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Une fonction de compression est une application 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g :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Σ</a:t>
            </a:r>
            <a:r>
              <a:rPr kumimoji="0" lang="fr-FR" sz="2400" b="0" i="0" u="none" strike="noStrike" cap="none" normalizeH="0" baseline="3000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----&gt;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Σ</a:t>
            </a:r>
            <a:r>
              <a:rPr kumimoji="0" lang="fr-FR" sz="2400" b="0" i="0" u="none" strike="noStrike" cap="none" normalizeH="0" baseline="3000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m,nϵN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et m&gt;n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-32" y="3323112"/>
            <a:ext cx="885828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c)Fonction à sens unique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C’est une fonction relativement aisée à calculer mais considérée relativement plus difficile à inverser.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E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tant donné un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x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il est facile de calculer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h(x)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 mais étant donné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h(x)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il est très difficile de calculer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x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fr-F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58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58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58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1" grpId="0" build="p"/>
      <p:bldP spid="3584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4</a:t>
            </a:fld>
            <a:endParaRPr lang="fr-FR"/>
          </a:p>
        </p:txBody>
      </p:sp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142908" y="2120808"/>
            <a:ext cx="9144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d)Collision dans une fonction de hachage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Une fonction de hachage n’est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jamais injective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, de ce fait une collision se présente lorsque: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sz="24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pour deux entrées différentes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x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et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x</a:t>
            </a:r>
            <a:r>
              <a:rPr kumimoji="0" lang="fr-FR" sz="2400" b="1" i="0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’</a:t>
            </a:r>
            <a:r>
              <a:rPr kumimoji="0" lang="fr-FR" sz="24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, on a :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h(x)=h(x</a:t>
            </a:r>
            <a:r>
              <a:rPr kumimoji="0" lang="fr-FR" sz="2400" b="1" i="0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’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)</a:t>
            </a: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28596" y="4729001"/>
            <a:ext cx="58579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u="sng" dirty="0" smtClean="0"/>
              <a:t>Exemple:</a:t>
            </a:r>
          </a:p>
          <a:p>
            <a:r>
              <a:rPr lang="fr-FR" sz="2400" dirty="0" smtClean="0"/>
              <a:t>Hachage avec un XOR</a:t>
            </a:r>
          </a:p>
          <a:p>
            <a:r>
              <a:rPr lang="fr-FR" sz="2400" b="1" dirty="0" smtClean="0"/>
              <a:t>h</a:t>
            </a:r>
            <a:r>
              <a:rPr lang="fr-FR" sz="2400" dirty="0" smtClean="0"/>
              <a:t>(01101)=1 et  </a:t>
            </a:r>
            <a:r>
              <a:rPr lang="fr-FR" sz="2400" b="1" dirty="0" smtClean="0"/>
              <a:t>h</a:t>
            </a:r>
            <a:r>
              <a:rPr lang="fr-FR" sz="2400" dirty="0" smtClean="0"/>
              <a:t>(10101)=1</a:t>
            </a:r>
            <a:endParaRPr lang="fr-FR" sz="2400" dirty="0"/>
          </a:p>
        </p:txBody>
      </p:sp>
      <p:sp>
        <p:nvSpPr>
          <p:cNvPr id="6" name="ZoneTexte 5"/>
          <p:cNvSpPr txBox="1"/>
          <p:nvPr/>
        </p:nvSpPr>
        <p:spPr>
          <a:xfrm>
            <a:off x="2643174" y="357166"/>
            <a:ext cx="32207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Fonction de </a:t>
            </a:r>
            <a:r>
              <a:rPr lang="fr-F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hachage</a:t>
            </a:r>
            <a:endParaRPr lang="fr-F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71604" y="1357298"/>
            <a:ext cx="60163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Fonction de </a:t>
            </a:r>
            <a:r>
              <a:rPr lang="fr-F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compression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à </a:t>
            </a:r>
            <a:r>
              <a:rPr lang="fr-F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sens unique.</a:t>
            </a:r>
            <a:endParaRPr lang="fr-F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Égal 8"/>
          <p:cNvSpPr/>
          <p:nvPr/>
        </p:nvSpPr>
        <p:spPr>
          <a:xfrm rot="5400000">
            <a:off x="4039789" y="896524"/>
            <a:ext cx="500066" cy="421481"/>
          </a:xfrm>
          <a:prstGeom prst="mathEqua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6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68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68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5" grpId="0" build="p"/>
      <p:bldP spid="7" grpId="0" uiExpand="1" build="allAtOnce"/>
      <p:bldP spid="6" grpId="0" build="allAtOnce"/>
      <p:bldP spid="8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5</a:t>
            </a:fld>
            <a:endParaRPr lang="fr-FR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214282" y="142852"/>
            <a:ext cx="8786874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II-1-3) Propriétés des fonctions de hachages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Soit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une fonction de hachage, on note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y=h(x)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, alors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x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est appelé </a:t>
            </a:r>
            <a:r>
              <a:rPr kumimoji="0" lang="fr-FR" sz="24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préimage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y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Les propriétés à vérifier dans une fonction de hachage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à utiliser pour la cryptographie sont 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1-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Propriété de </a:t>
            </a:r>
            <a:r>
              <a:rPr kumimoji="0" lang="fr-FR" sz="24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compression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et de facilité de calcul 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fr-FR" sz="240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Résistance à la </a:t>
            </a:r>
            <a:r>
              <a:rPr kumimoji="0" lang="fr-FR" sz="240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préimage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 : étant donné y, il est </a:t>
            </a:r>
            <a:r>
              <a:rPr kumimoji="0" lang="fr-FR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calculatoirement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difficile de trouver un x tel que y=h(x) (fonction à sens unique) 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3-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R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ésistance à la collision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 : il est </a:t>
            </a:r>
            <a:r>
              <a:rPr kumimoji="0" lang="fr-FR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calculatoirement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difficile de trouver x et x</a:t>
            </a:r>
            <a:r>
              <a:rPr kumimoji="0" lang="fr-FR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’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tel que h(x)=h(x</a:t>
            </a:r>
            <a:r>
              <a:rPr kumimoji="0" lang="fr-FR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’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).</a:t>
            </a: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78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78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78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788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788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8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6</a:t>
            </a:fld>
            <a:endParaRPr lang="fr-FR"/>
          </a:p>
        </p:txBody>
      </p:sp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0" y="285728"/>
            <a:ext cx="91440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II-1-4) Construction d’une fonction de hachage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Merkel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et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Damgard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, proposent de construire une fonction de hachage à base d’une fonction de compression.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C’est sur ce principe que sont basées les fonctions de hachage les plus utilisées dans la pratique comme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MD5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et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SHA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On dispose d’une fonction de compression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g 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: {0,1}</a:t>
            </a:r>
            <a:r>
              <a:rPr kumimoji="0" lang="fr-FR" sz="2400" b="1" i="0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----&gt; {0,1}</a:t>
            </a:r>
            <a:r>
              <a:rPr kumimoji="0" lang="fr-FR" sz="2400" b="1" i="0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pour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nϵN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et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m-n&gt;1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On va utiliser la fonction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g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pour en définir une fonction de hachage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h()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: {0,1}</a:t>
            </a:r>
            <a:r>
              <a:rPr kumimoji="0" lang="fr-FR" sz="2400" b="1" i="0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*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----&gt; {0,1}</a:t>
            </a:r>
            <a:r>
              <a:rPr kumimoji="0" lang="fr-FR" sz="2400" b="1" i="0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pour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nϵN</a:t>
            </a: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89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89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89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89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89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89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7</a:t>
            </a:fld>
            <a:endParaRPr lang="fr-FR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-9391"/>
            <a:ext cx="9144000" cy="6678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Etapes de construction 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1-Normalisation du message à hacher 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A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) Soit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r=m-n</a:t>
            </a:r>
            <a:r>
              <a:rPr kumimoji="0" lang="fr-FR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(</a:t>
            </a:r>
            <a:r>
              <a:rPr lang="fr-FR" sz="2000" b="1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g </a:t>
            </a:r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 </a:t>
            </a:r>
            <a:r>
              <a:rPr lang="fr-FR" sz="2000" b="1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: {0,1}</a:t>
            </a:r>
            <a:r>
              <a:rPr lang="fr-FR" sz="2000" b="1" baseline="30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m </a:t>
            </a:r>
            <a:r>
              <a:rPr lang="fr-FR" sz="2000" b="1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-&gt; {0,1}</a:t>
            </a:r>
            <a:r>
              <a:rPr lang="fr-FR" sz="2000" b="1" baseline="30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n</a:t>
            </a:r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kumimoji="0" lang="fr-FR" sz="2000" b="1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B) </a:t>
            </a:r>
            <a:r>
              <a:rPr lang="fr-FR" sz="2000" dirty="0">
                <a:latin typeface="Comic Sans MS" pitchFamily="66" charset="0"/>
                <a:ea typeface="Times New Roman" pitchFamily="18" charset="0"/>
                <a:cs typeface="Arial" pitchFamily="34" charset="0"/>
              </a:rPr>
              <a:t>Soit </a:t>
            </a:r>
            <a:r>
              <a:rPr lang="fr-FR" sz="2000" b="1" dirty="0">
                <a:latin typeface="Comic Sans MS" pitchFamily="66" charset="0"/>
                <a:ea typeface="Times New Roman" pitchFamily="18" charset="0"/>
                <a:cs typeface="Arial" pitchFamily="34" charset="0"/>
              </a:rPr>
              <a:t>Mϵ{0,1}</a:t>
            </a:r>
            <a:r>
              <a:rPr lang="fr-FR" sz="2000" b="1" baseline="30000" dirty="0">
                <a:latin typeface="Comic Sans MS" pitchFamily="66" charset="0"/>
                <a:ea typeface="Times New Roman" pitchFamily="18" charset="0"/>
                <a:cs typeface="Arial" pitchFamily="34" charset="0"/>
              </a:rPr>
              <a:t>*</a:t>
            </a:r>
            <a:r>
              <a:rPr lang="fr-FR" sz="2000" dirty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 tel que</a:t>
            </a:r>
            <a:r>
              <a:rPr lang="fr-FR" sz="2000" b="1" dirty="0">
                <a:latin typeface="Comic Sans MS" pitchFamily="66" charset="0"/>
                <a:ea typeface="Times New Roman" pitchFamily="18" charset="0"/>
                <a:cs typeface="Arial" pitchFamily="34" charset="0"/>
              </a:rPr>
              <a:t>:|M|=L </a:t>
            </a:r>
            <a:r>
              <a:rPr lang="fr-FR" sz="2000" dirty="0">
                <a:latin typeface="Comic Sans MS" pitchFamily="66" charset="0"/>
                <a:ea typeface="Times New Roman" pitchFamily="18" charset="0"/>
                <a:cs typeface="Arial" pitchFamily="34" charset="0"/>
              </a:rPr>
              <a:t>(M est le message à hacher)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C) Si le nombre de bits de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n’est pas multiple de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r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, on rajoute des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0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au début du message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pour qu’il le soit ;</a:t>
            </a:r>
            <a:r>
              <a:rPr kumimoji="0" lang="fr-FR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u=0</a:t>
            </a:r>
            <a:r>
              <a:rPr kumimoji="0" lang="fr-FR" sz="20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.M ,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tel que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|u|≡0 </a:t>
            </a:r>
            <a:r>
              <a:rPr kumimoji="0" lang="fr-FR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mod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r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D) Si le nombre de bits</a:t>
            </a:r>
            <a:r>
              <a:rPr kumimoji="0" lang="fr-FR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de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n’est pas multiple de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r-1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, on rajoute des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0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au début de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   y= 0</a:t>
            </a:r>
            <a:r>
              <a:rPr kumimoji="0" lang="fr-FR" sz="20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.L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,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tel que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|y|≡0 </a:t>
            </a:r>
            <a:r>
              <a:rPr kumimoji="0" lang="fr-FR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mod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r-1.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r-FR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E) Découper le mot 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y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en blocs de taille 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r-1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chacun et rajouter un 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1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au début de chacun des sous blocs, on obtient </a:t>
            </a:r>
            <a:r>
              <a:rPr lang="fr-FR" sz="2000" b="1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y’ 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multiple de 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fr-FR" sz="2000" b="1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2400" b="1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F) M’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=</a:t>
            </a:r>
            <a:r>
              <a:rPr lang="fr-FR" sz="2400" b="1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 u0</a:t>
            </a:r>
            <a:r>
              <a:rPr lang="fr-FR" sz="2400" b="1" baseline="30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r</a:t>
            </a:r>
            <a:r>
              <a:rPr lang="fr-FR" sz="2400" b="1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y’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 ;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on obtient un message de 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k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blocs 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M’=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M’</a:t>
            </a:r>
            <a:r>
              <a:rPr lang="fr-FR" sz="2000" b="1" baseline="-30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1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M’</a:t>
            </a:r>
            <a:r>
              <a:rPr lang="fr-FR" sz="2000" b="1" baseline="-30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2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M’</a:t>
            </a:r>
            <a:r>
              <a:rPr lang="fr-FR" sz="2000" b="1" baseline="-30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3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….. M’</a:t>
            </a:r>
            <a:r>
              <a:rPr lang="fr-FR" sz="2000" b="1" baseline="-30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k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                                                                       (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M’</a:t>
            </a:r>
            <a:r>
              <a:rPr lang="fr-FR" sz="2000" b="1" baseline="-30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i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ϵ{0,1}</a:t>
            </a:r>
            <a:r>
              <a:rPr lang="fr-FR" sz="2000" b="1" baseline="30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r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    1≤ i ≤k)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99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99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99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99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993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99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993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993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993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8</a:t>
            </a:fld>
            <a:endParaRPr lang="fr-FR"/>
          </a:p>
        </p:txBody>
      </p:sp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0" y="285728"/>
            <a:ext cx="8215338" cy="384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2-Hachage 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Le hachage de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est obtenu en appliquant le schéma dans la figure suivante sur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M’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, avec un vecteur d’initialisation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IV=0</a:t>
            </a:r>
            <a:r>
              <a:rPr kumimoji="0" lang="fr-FR" sz="20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IV=000000..00 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(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n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bits de valeurs 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0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).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20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0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=IV ;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Pour (</a:t>
            </a:r>
            <a:r>
              <a:rPr lang="en-US" sz="2000" b="1" dirty="0" err="1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i</a:t>
            </a:r>
            <a:r>
              <a:rPr lang="en-US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b="1" dirty="0" err="1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allant</a:t>
            </a:r>
            <a:r>
              <a:rPr lang="en-US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de1 à k) faire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fr-FR" sz="20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=g(h</a:t>
            </a:r>
            <a:r>
              <a:rPr kumimoji="0" lang="fr-FR" sz="20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i-1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M’</a:t>
            </a:r>
            <a:r>
              <a:rPr kumimoji="0" lang="fr-FR" sz="20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i-1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);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000" b="1" dirty="0" err="1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Finpour</a:t>
            </a:r>
            <a:endParaRPr kumimoji="0" lang="fr-FR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h(M)=</a:t>
            </a:r>
            <a:r>
              <a:rPr kumimoji="0" lang="fr-FR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h</a:t>
            </a:r>
            <a:r>
              <a:rPr kumimoji="0" lang="fr-FR" sz="20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(résultat du hachage).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 </a:t>
            </a: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graphicFrame>
        <p:nvGraphicFramePr>
          <p:cNvPr id="40962" name="Object 2"/>
          <p:cNvGraphicFramePr>
            <a:graphicFrameLocks noChangeAspect="1"/>
          </p:cNvGraphicFramePr>
          <p:nvPr/>
        </p:nvGraphicFramePr>
        <p:xfrm>
          <a:off x="1643042" y="3110777"/>
          <a:ext cx="7429552" cy="34614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1" name="Visio" r:id="rId3" imgW="5875740" imgH="2735652" progId="Visio.Drawing.11">
                  <p:embed/>
                </p:oleObj>
              </mc:Choice>
              <mc:Fallback>
                <p:oleObj name="Visio" r:id="rId3" imgW="5875740" imgH="2735652" progId="Visio.Drawing.11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3042" y="3110777"/>
                        <a:ext cx="7429552" cy="346149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ZoneTexte 1"/>
          <p:cNvSpPr txBox="1"/>
          <p:nvPr/>
        </p:nvSpPr>
        <p:spPr>
          <a:xfrm>
            <a:off x="1747285" y="4472192"/>
            <a:ext cx="1376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Taille=r(m-n)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275856" y="4472192"/>
            <a:ext cx="1376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Taille=r(m-n)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771562" y="2856158"/>
            <a:ext cx="38074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dirty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//taille du paramètre </a:t>
            </a:r>
            <a:r>
              <a:rPr lang="fr-FR" dirty="0" err="1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n+r</a:t>
            </a:r>
            <a:r>
              <a:rPr lang="fr-FR" dirty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=n+(m-n</a:t>
            </a:r>
            <a:r>
              <a:rPr lang="fr-FR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)</a:t>
            </a:r>
            <a:endParaRPr lang="fr-FR" dirty="0">
              <a:solidFill>
                <a:srgbClr val="FF0000"/>
              </a:solidFill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9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09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09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09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09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09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1" grpId="0" build="allAtOnce"/>
      <p:bldP spid="2" grpId="1"/>
      <p:bldP spid="8" grpId="1"/>
      <p:bldP spid="3" grpId="0"/>
      <p:bldP spid="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9</a:t>
            </a:fld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214282" y="500042"/>
            <a:ext cx="84296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0000"/>
                </a:solidFill>
                <a:latin typeface="Comic Sans MS" pitchFamily="66" charset="0"/>
              </a:rPr>
              <a:t>Remarque:</a:t>
            </a:r>
          </a:p>
          <a:p>
            <a:endParaRPr lang="fr-FR" sz="2800" dirty="0" smtClean="0">
              <a:latin typeface="Comic Sans MS" pitchFamily="66" charset="0"/>
            </a:endParaRPr>
          </a:p>
          <a:p>
            <a:r>
              <a:rPr lang="fr-FR" sz="2800" dirty="0" smtClean="0">
                <a:latin typeface="Comic Sans MS" pitchFamily="66" charset="0"/>
              </a:rPr>
              <a:t>On peut définir une fonction de </a:t>
            </a:r>
            <a:r>
              <a:rPr lang="fr-FR" sz="2800" dirty="0" smtClean="0">
                <a:solidFill>
                  <a:srgbClr val="FF0000"/>
                </a:solidFill>
                <a:latin typeface="Comic Sans MS" pitchFamily="66" charset="0"/>
              </a:rPr>
              <a:t>compression</a:t>
            </a:r>
            <a:r>
              <a:rPr lang="fr-FR" sz="2800" dirty="0" smtClean="0">
                <a:latin typeface="Comic Sans MS" pitchFamily="66" charset="0"/>
              </a:rPr>
              <a:t> à partir d’une </a:t>
            </a:r>
            <a:r>
              <a:rPr lang="fr-FR" sz="2800" dirty="0" smtClean="0">
                <a:solidFill>
                  <a:srgbClr val="FF0000"/>
                </a:solidFill>
                <a:latin typeface="Comic Sans MS" pitchFamily="66" charset="0"/>
              </a:rPr>
              <a:t>fonction de chiffrement</a:t>
            </a:r>
            <a:r>
              <a:rPr lang="fr-FR" sz="2800" dirty="0" smtClean="0">
                <a:latin typeface="Comic Sans MS" pitchFamily="66" charset="0"/>
              </a:rPr>
              <a:t>!!!</a:t>
            </a:r>
          </a:p>
          <a:p>
            <a:endParaRPr lang="fr-FR" sz="2800" dirty="0" smtClean="0">
              <a:latin typeface="Comic Sans MS" pitchFamily="66" charset="0"/>
            </a:endParaRPr>
          </a:p>
          <a:p>
            <a:r>
              <a:rPr lang="fr-FR" sz="2800" b="1" dirty="0" smtClean="0">
                <a:latin typeface="Comic Sans MS" pitchFamily="66" charset="0"/>
              </a:rPr>
              <a:t>DES</a:t>
            </a:r>
            <a:r>
              <a:rPr lang="fr-FR" sz="2800" dirty="0" smtClean="0">
                <a:latin typeface="Comic Sans MS" pitchFamily="66" charset="0"/>
              </a:rPr>
              <a:t> par exemple?</a:t>
            </a:r>
            <a:endParaRPr lang="fr-FR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10</a:t>
            </a:fld>
            <a:endParaRPr lang="fr-FR"/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91440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II-1-5) Attaque sur les fonctions de hachage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Paradoxe des anniversaires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SFRM100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combien de personnes faut-il dans un groupe pour que la probabilité d’avoir deux personnes ayant la même date de naissance atteigne 0.5 ?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SFRM100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BX1000"/>
              </a:rPr>
              <a:t>Définition du problème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Définissons P(</a:t>
            </a:r>
            <a:r>
              <a:rPr kumimoji="0" lang="fr-FR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n,k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)=Pr[il y a au moins deux éléments communs dans le sous-ensemble de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CMMI10"/>
              </a:rPr>
              <a:t>k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CMMI10"/>
              </a:rPr>
              <a:t>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éléments, et la répartition est uniforme dans l’intervalle 1 à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CMMI10"/>
              </a:rPr>
              <a:t>n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].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On cherche donc la valeur de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CMMI10"/>
              </a:rPr>
              <a:t>k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CMMI10"/>
              </a:rPr>
              <a:t>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telle que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CMMI10"/>
              </a:rPr>
              <a:t>P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CMR10"/>
              </a:rPr>
              <a:t>(365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CMMI10"/>
              </a:rPr>
              <a:t>, k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CMR10"/>
              </a:rPr>
              <a:t>)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CMSY10"/>
              </a:rPr>
              <a:t>&gt;=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CMR10"/>
              </a:rPr>
              <a:t>0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CMMI10"/>
              </a:rPr>
              <a:t>,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CMR10"/>
              </a:rPr>
              <a:t>5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Pour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CMMI10"/>
              </a:rPr>
              <a:t>k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CMR10"/>
              </a:rPr>
              <a:t>= 23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, on a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CMMI10"/>
              </a:rPr>
              <a:t>P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CMR10"/>
              </a:rPr>
              <a:t>(365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CMMI10"/>
              </a:rPr>
              <a:t>, k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CMR10"/>
              </a:rPr>
              <a:t>) = 0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CMMI10"/>
              </a:rPr>
              <a:t>.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CMR10"/>
              </a:rPr>
              <a:t>5073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sz="2000" dirty="0" smtClean="0"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Donc, la réponse est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23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 personnes!!!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30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30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30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300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300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300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300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0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11</a:t>
            </a:fld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214282" y="33291"/>
            <a:ext cx="8072494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SFRM1000"/>
              </a:rPr>
              <a:t>Application sur les fonctions de hachage 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Soit une fonction de hachage 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h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 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: {0,1}</a:t>
            </a:r>
            <a:r>
              <a:rPr lang="fr-FR" sz="2000" b="1" baseline="30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*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----&gt; {0,1}</a:t>
            </a:r>
            <a:r>
              <a:rPr lang="fr-FR" sz="2000" b="1" baseline="30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n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pour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nϵN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h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peut générer 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2</a:t>
            </a:r>
            <a:r>
              <a:rPr lang="fr-FR" sz="2000" b="1" baseline="30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n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hachés différents.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0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K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le nombre de chaines à choisir pour avoir une probabilité plus de 0,5 de trouver une collision.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En appliquant le 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SFRM1000"/>
              </a:rPr>
              <a:t>Paradoxe des anniversaires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on obtient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0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fr-FR" sz="2400" b="1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k=2</a:t>
            </a:r>
            <a:r>
              <a:rPr lang="fr-FR" sz="2400" b="1" baseline="30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n/2</a:t>
            </a:r>
            <a:r>
              <a:rPr lang="fr-FR" sz="2400" b="1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 chaines.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Donc, en calculant un peu plus que 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2</a:t>
            </a:r>
            <a:r>
              <a:rPr lang="fr-FR" sz="2000" b="1" baseline="30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n/2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valeurs hachées, l’attaque des anniversaires trouve une collision avec une probabilité supérieur à 0.5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Pour empêcher l’attaque des anniversaires , 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n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doit être choisi de façon que le calcul de 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2</a:t>
            </a:r>
            <a:r>
              <a:rPr lang="fr-FR" sz="2000" b="1" baseline="30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n/2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valeurs hachées soit infaisable.</a:t>
            </a:r>
            <a:endParaRPr lang="fr-FR" sz="2000" dirty="0" smtClean="0"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12</a:t>
            </a:fld>
            <a:endParaRPr lang="fr-FR"/>
          </a:p>
        </p:txBody>
      </p:sp>
      <p:sp>
        <p:nvSpPr>
          <p:cNvPr id="64513" name="Rectangle 1"/>
          <p:cNvSpPr>
            <a:spLocks noChangeArrowheads="1"/>
          </p:cNvSpPr>
          <p:nvPr/>
        </p:nvSpPr>
        <p:spPr bwMode="auto">
          <a:xfrm>
            <a:off x="0" y="106989"/>
            <a:ext cx="91440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II-2 Signature numérique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La signature numérique est utilisée pour prouver l’identité du signataire ou pour lier une donnée à son auteur.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Propriétés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-Elle assure l’Authentification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;</a:t>
            </a: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-Elle assure la Non répudiation 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3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-Un document signé est inaltérable 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4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-Une signature n’est pas réutilisable. </a:t>
            </a: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4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45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45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45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45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45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45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13</a:t>
            </a:fld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85720" y="285728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rgbClr val="FF0000"/>
                </a:solidFill>
                <a:latin typeface="Comic Sans MS" pitchFamily="66" charset="0"/>
              </a:rPr>
              <a:t>II-2-1) Utilisation de la signature numérique</a:t>
            </a:r>
            <a:endParaRPr lang="fr-FR" sz="24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706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3975" y="1443038"/>
            <a:ext cx="6496050" cy="397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14</a:t>
            </a:fld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85720" y="285728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rgbClr val="FF0000"/>
                </a:solidFill>
                <a:latin typeface="Comic Sans MS" pitchFamily="66" charset="0"/>
              </a:rPr>
              <a:t>II-2-1) Utilisation de la signature numérique</a:t>
            </a:r>
            <a:endParaRPr lang="fr-FR" sz="24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3975" y="966788"/>
            <a:ext cx="6496050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15</a:t>
            </a:fld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85720" y="285728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rgbClr val="FF0000"/>
                </a:solidFill>
                <a:latin typeface="Comic Sans MS" pitchFamily="66" charset="0"/>
              </a:rPr>
              <a:t>II-2-1) Utilisation de la signature numérique</a:t>
            </a:r>
            <a:endParaRPr lang="fr-FR" sz="24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3975" y="966788"/>
            <a:ext cx="6496050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16</a:t>
            </a:fld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85720" y="285728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rgbClr val="FF0000"/>
                </a:solidFill>
                <a:latin typeface="Comic Sans MS" pitchFamily="66" charset="0"/>
              </a:rPr>
              <a:t>II-2-1) Utilisation de la signature numérique</a:t>
            </a:r>
            <a:endParaRPr lang="fr-FR" sz="24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3975" y="966788"/>
            <a:ext cx="6496050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17</a:t>
            </a:fld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85720" y="285728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rgbClr val="FF0000"/>
                </a:solidFill>
                <a:latin typeface="Comic Sans MS" pitchFamily="66" charset="0"/>
              </a:rPr>
              <a:t>II-2-1) Utilisation de la signature numérique</a:t>
            </a:r>
            <a:endParaRPr lang="fr-FR" sz="24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3975" y="971550"/>
            <a:ext cx="6496050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18</a:t>
            </a:fld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85720" y="285728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rgbClr val="FF0000"/>
                </a:solidFill>
                <a:latin typeface="Comic Sans MS" pitchFamily="66" charset="0"/>
              </a:rPr>
              <a:t>II-2-1) Utilisation de la signature numérique</a:t>
            </a:r>
            <a:endParaRPr lang="fr-FR" sz="24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3975" y="971550"/>
            <a:ext cx="6496050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de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19</a:t>
            </a:fld>
            <a:endParaRPr lang="fr-FR"/>
          </a:p>
        </p:txBody>
      </p:sp>
      <p:sp>
        <p:nvSpPr>
          <p:cNvPr id="76801" name="Rectangle 1"/>
          <p:cNvSpPr>
            <a:spLocks noChangeArrowheads="1"/>
          </p:cNvSpPr>
          <p:nvPr/>
        </p:nvSpPr>
        <p:spPr bwMode="auto">
          <a:xfrm>
            <a:off x="0" y="227840"/>
            <a:ext cx="9144000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II-2-2) Mise en ouvre de la signature numérique 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1" i="1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1" i="1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a) Signature RSA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1.Génération des paramètres</a:t>
            </a:r>
            <a:endParaRPr kumimoji="0" lang="fr-FR" sz="200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sz="2000" baseline="0" dirty="0" smtClean="0">
              <a:solidFill>
                <a:srgbClr val="000000"/>
              </a:solidFill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Une clé publique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(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e,n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)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, et une autre clé secrète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(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d,n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2.Génération d’une signature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La signature d’un message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par Alice est simplement :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s=m</a:t>
            </a:r>
            <a:r>
              <a:rPr kumimoji="0" lang="fr-FR" sz="2400" b="1" i="0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mod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n</a:t>
            </a:r>
            <a:endParaRPr kumimoji="0" lang="fr-FR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3.Vérification d’une signature</a:t>
            </a:r>
            <a:endParaRPr kumimoji="0" lang="fr-FR" sz="2000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sz="2000" b="1" baseline="0" dirty="0" smtClean="0">
              <a:solidFill>
                <a:srgbClr val="000000"/>
              </a:solidFill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Si 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m=s</a:t>
            </a:r>
            <a:r>
              <a:rPr kumimoji="0" lang="fr-FR" sz="2400" b="1" i="0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 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mod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n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alors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signature valide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Sinon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, signature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non valide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68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68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68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68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680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680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680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680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680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1" grpId="0" build="p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1784</TotalTime>
  <Words>653</Words>
  <Application>Microsoft Office PowerPoint</Application>
  <PresentationFormat>Affichage à l'écran (4:3)</PresentationFormat>
  <Paragraphs>208</Paragraphs>
  <Slides>19</Slides>
  <Notes>2</Notes>
  <HiddenSlides>0</HiddenSlides>
  <MMClips>0</MMClips>
  <ScaleCrop>false</ScaleCrop>
  <HeadingPairs>
    <vt:vector size="8" baseType="variant">
      <vt:variant>
        <vt:lpstr>Polices utilisées</vt:lpstr>
      </vt:variant>
      <vt:variant>
        <vt:i4>11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32" baseType="lpstr">
      <vt:lpstr>Arial</vt:lpstr>
      <vt:lpstr>Calibri</vt:lpstr>
      <vt:lpstr>CMMI10</vt:lpstr>
      <vt:lpstr>CMR10</vt:lpstr>
      <vt:lpstr>CMSY10</vt:lpstr>
      <vt:lpstr>Comic Sans MS</vt:lpstr>
      <vt:lpstr>SFBX1000</vt:lpstr>
      <vt:lpstr>SFRM1000</vt:lpstr>
      <vt:lpstr>Tahoma</vt:lpstr>
      <vt:lpstr>Times New Roman</vt:lpstr>
      <vt:lpstr>Wingdings</vt:lpstr>
      <vt:lpstr>Thème Office</vt:lpstr>
      <vt:lpstr>Visio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FARAH Zoubeyr</dc:creator>
  <cp:lastModifiedBy>user</cp:lastModifiedBy>
  <cp:revision>162</cp:revision>
  <dcterms:created xsi:type="dcterms:W3CDTF">2013-10-05T13:04:56Z</dcterms:created>
  <dcterms:modified xsi:type="dcterms:W3CDTF">2016-12-02T21:40:40Z</dcterms:modified>
</cp:coreProperties>
</file>