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4" r:id="rId1"/>
  </p:sldMasterIdLst>
  <p:notesMasterIdLst>
    <p:notesMasterId r:id="rId48"/>
  </p:notesMasterIdLst>
  <p:sldIdLst>
    <p:sldId id="359" r:id="rId2"/>
    <p:sldId id="256" r:id="rId3"/>
    <p:sldId id="286" r:id="rId4"/>
    <p:sldId id="285" r:id="rId5"/>
    <p:sldId id="287" r:id="rId6"/>
    <p:sldId id="288" r:id="rId7"/>
    <p:sldId id="311" r:id="rId8"/>
    <p:sldId id="308" r:id="rId9"/>
    <p:sldId id="353" r:id="rId10"/>
    <p:sldId id="354" r:id="rId11"/>
    <p:sldId id="355" r:id="rId12"/>
    <p:sldId id="333" r:id="rId13"/>
    <p:sldId id="357" r:id="rId14"/>
    <p:sldId id="334" r:id="rId15"/>
    <p:sldId id="356" r:id="rId16"/>
    <p:sldId id="309" r:id="rId17"/>
    <p:sldId id="310" r:id="rId18"/>
    <p:sldId id="335" r:id="rId19"/>
    <p:sldId id="312" r:id="rId20"/>
    <p:sldId id="313" r:id="rId21"/>
    <p:sldId id="314" r:id="rId22"/>
    <p:sldId id="316" r:id="rId23"/>
    <p:sldId id="320" r:id="rId24"/>
    <p:sldId id="319" r:id="rId25"/>
    <p:sldId id="315" r:id="rId26"/>
    <p:sldId id="322" r:id="rId27"/>
    <p:sldId id="321" r:id="rId28"/>
    <p:sldId id="323" r:id="rId29"/>
    <p:sldId id="324" r:id="rId30"/>
    <p:sldId id="325" r:id="rId31"/>
    <p:sldId id="326" r:id="rId32"/>
    <p:sldId id="327" r:id="rId33"/>
    <p:sldId id="328" r:id="rId34"/>
    <p:sldId id="329" r:id="rId35"/>
    <p:sldId id="342" r:id="rId36"/>
    <p:sldId id="330" r:id="rId37"/>
    <p:sldId id="343" r:id="rId38"/>
    <p:sldId id="344" r:id="rId39"/>
    <p:sldId id="345" r:id="rId40"/>
    <p:sldId id="346" r:id="rId41"/>
    <p:sldId id="347" r:id="rId42"/>
    <p:sldId id="348" r:id="rId43"/>
    <p:sldId id="349" r:id="rId44"/>
    <p:sldId id="350" r:id="rId45"/>
    <p:sldId id="351" r:id="rId46"/>
    <p:sldId id="352" r:id="rId47"/>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0066FF"/>
    <a:srgbClr val="339933"/>
    <a:srgbClr val="990000"/>
    <a:srgbClr val="663300"/>
    <a:srgbClr val="800000"/>
    <a:srgbClr val="FF0000"/>
    <a:srgbClr val="9999FF"/>
    <a:srgbClr val="ED8E3F"/>
    <a:srgbClr val="CC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99" autoAdjust="0"/>
    <p:restoredTop sz="94792" autoAdjust="0"/>
  </p:normalViewPr>
  <p:slideViewPr>
    <p:cSldViewPr>
      <p:cViewPr>
        <p:scale>
          <a:sx n="40" d="100"/>
          <a:sy n="40" d="100"/>
        </p:scale>
        <p:origin x="-1302"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notesViewPr>
    <p:cSldViewPr>
      <p:cViewPr varScale="1">
        <p:scale>
          <a:sx n="58" d="100"/>
          <a:sy n="58" d="100"/>
        </p:scale>
        <p:origin x="-253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defRPr>
            </a:lvl1pPr>
          </a:lstStyle>
          <a:p>
            <a:endParaRPr lang="en-US" dirty="0"/>
          </a:p>
        </p:txBody>
      </p:sp>
      <p:sp>
        <p:nvSpPr>
          <p:cNvPr id="20483"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defRPr>
            </a:lvl1pPr>
          </a:lstStyle>
          <a:p>
            <a:endParaRPr lang="fr-FR" dirty="0"/>
          </a:p>
        </p:txBody>
      </p:sp>
      <p:sp>
        <p:nvSpPr>
          <p:cNvPr id="20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04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ar-SA" smtClean="0"/>
              <a:t>انقر لتحرير أنماط النص الرئيسي</a:t>
            </a:r>
            <a:endParaRPr lang="en-US" smtClean="0"/>
          </a:p>
          <a:p>
            <a:pPr lvl="1"/>
            <a:r>
              <a:rPr lang="ar-SA" smtClean="0"/>
              <a:t>المستوى الثاني</a:t>
            </a:r>
            <a:endParaRPr lang="en-US" smtClean="0"/>
          </a:p>
          <a:p>
            <a:pPr lvl="2"/>
            <a:r>
              <a:rPr lang="ar-SA" smtClean="0"/>
              <a:t>المستوى الثالث</a:t>
            </a:r>
            <a:endParaRPr lang="en-US" smtClean="0"/>
          </a:p>
          <a:p>
            <a:pPr lvl="3"/>
            <a:r>
              <a:rPr lang="ar-SA" smtClean="0"/>
              <a:t>المستوى الرابع</a:t>
            </a:r>
            <a:endParaRPr lang="en-US" smtClean="0"/>
          </a:p>
          <a:p>
            <a:pPr lvl="4"/>
            <a:r>
              <a:rPr lang="ar-SA" smtClean="0"/>
              <a:t>المستوى الخامس</a:t>
            </a:r>
            <a:endParaRPr lang="en-US" smtClean="0"/>
          </a:p>
        </p:txBody>
      </p:sp>
      <p:sp>
        <p:nvSpPr>
          <p:cNvPr id="20486"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Times New Roman" pitchFamily="18" charset="0"/>
              </a:defRPr>
            </a:lvl1pPr>
          </a:lstStyle>
          <a:p>
            <a:endParaRPr lang="en-US" dirty="0"/>
          </a:p>
        </p:txBody>
      </p:sp>
      <p:sp>
        <p:nvSpPr>
          <p:cNvPr id="20487"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defRPr>
            </a:lvl1pPr>
          </a:lstStyle>
          <a:p>
            <a:fld id="{0175B2E8-0E24-46D6-95AC-36D168148504}" type="slidenum">
              <a:rPr lang="en-US"/>
              <a:pPr/>
              <a:t>‹N°›</a:t>
            </a:fld>
            <a:endParaRPr lang="en-US"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1pPr>
    <a:lvl2pPr marL="4572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2pPr>
    <a:lvl3pPr marL="9144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3pPr>
    <a:lvl4pPr marL="13716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4pPr>
    <a:lvl5pPr marL="18288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2FD536D0-210E-4974-AF75-392E3F2D6C4C}" type="slidenum">
              <a:rPr lang="ar-DZ" smtClean="0"/>
              <a:pPr/>
              <a:t>1</a:t>
            </a:fld>
            <a:endParaRPr lang="ar-DZ"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7826" name="Group 2"/>
          <p:cNvGrpSpPr>
            <a:grpSpLocks/>
          </p:cNvGrpSpPr>
          <p:nvPr/>
        </p:nvGrpSpPr>
        <p:grpSpPr bwMode="auto">
          <a:xfrm>
            <a:off x="0" y="0"/>
            <a:ext cx="9144000" cy="6858000"/>
            <a:chOff x="0" y="0"/>
            <a:chExt cx="5760" cy="4320"/>
          </a:xfrm>
        </p:grpSpPr>
        <p:sp>
          <p:nvSpPr>
            <p:cNvPr id="77827" name="Rectangle 3"/>
            <p:cNvSpPr>
              <a:spLocks noChangeArrowheads="1"/>
            </p:cNvSpPr>
            <p:nvPr/>
          </p:nvSpPr>
          <p:spPr bwMode="hidden">
            <a:xfrm>
              <a:off x="0" y="0"/>
              <a:ext cx="5760" cy="535"/>
            </a:xfrm>
            <a:prstGeom prst="rect">
              <a:avLst/>
            </a:prstGeom>
            <a:gradFill rotWithShape="0">
              <a:gsLst>
                <a:gs pos="0">
                  <a:schemeClr val="folHlink"/>
                </a:gs>
                <a:gs pos="100000">
                  <a:schemeClr val="bg1"/>
                </a:gs>
              </a:gsLst>
              <a:lin ang="5400000" scaled="1"/>
            </a:gradFill>
            <a:ln w="9525">
              <a:noFill/>
              <a:miter lim="800000"/>
              <a:headEnd/>
              <a:tailEnd/>
            </a:ln>
            <a:effectLst/>
          </p:spPr>
          <p:txBody>
            <a:bodyPr wrap="none" anchor="ctr"/>
            <a:lstStyle/>
            <a:p>
              <a:endParaRPr lang="ar-DZ" dirty="0"/>
            </a:p>
          </p:txBody>
        </p:sp>
        <p:sp>
          <p:nvSpPr>
            <p:cNvPr id="77828" name="Rectangle 4"/>
            <p:cNvSpPr>
              <a:spLocks noChangeArrowheads="1"/>
            </p:cNvSpPr>
            <p:nvPr/>
          </p:nvSpPr>
          <p:spPr bwMode="hidden">
            <a:xfrm>
              <a:off x="0" y="3147"/>
              <a:ext cx="5760" cy="1173"/>
            </a:xfrm>
            <a:prstGeom prst="rect">
              <a:avLst/>
            </a:prstGeom>
            <a:gradFill rotWithShape="0">
              <a:gsLst>
                <a:gs pos="0">
                  <a:schemeClr val="bg1"/>
                </a:gs>
                <a:gs pos="100000">
                  <a:schemeClr val="folHlink"/>
                </a:gs>
              </a:gsLst>
              <a:lin ang="5400000" scaled="1"/>
            </a:gradFill>
            <a:ln w="9525">
              <a:noFill/>
              <a:miter lim="800000"/>
              <a:headEnd/>
              <a:tailEnd/>
            </a:ln>
          </p:spPr>
          <p:txBody>
            <a:bodyPr wrap="none" anchor="ctr"/>
            <a:lstStyle/>
            <a:p>
              <a:endParaRPr lang="ar-DZ" dirty="0"/>
            </a:p>
          </p:txBody>
        </p:sp>
      </p:grpSp>
      <p:sp>
        <p:nvSpPr>
          <p:cNvPr id="77829" name="Rectangle 5"/>
          <p:cNvSpPr>
            <a:spLocks noGrp="1" noChangeArrowheads="1"/>
          </p:cNvSpPr>
          <p:nvPr>
            <p:ph type="ctrTitle"/>
          </p:nvPr>
        </p:nvSpPr>
        <p:spPr>
          <a:xfrm>
            <a:off x="1295400" y="1524000"/>
            <a:ext cx="7772400" cy="1143000"/>
          </a:xfrm>
        </p:spPr>
        <p:txBody>
          <a:bodyPr/>
          <a:lstStyle>
            <a:lvl1pPr>
              <a:defRPr/>
            </a:lvl1pPr>
          </a:lstStyle>
          <a:p>
            <a:r>
              <a:rPr lang="fr-FR" smtClean="0"/>
              <a:t>Cliquez pour modifier le style du titre</a:t>
            </a:r>
            <a:endParaRPr lang="en-GB"/>
          </a:p>
        </p:txBody>
      </p:sp>
      <p:sp>
        <p:nvSpPr>
          <p:cNvPr id="77830" name="Rectangle 6"/>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fr-FR" smtClean="0"/>
              <a:t>Cliquez pour modifier le style des sous-titres du masque</a:t>
            </a:r>
            <a:endParaRPr lang="en-GB"/>
          </a:p>
        </p:txBody>
      </p:sp>
      <p:sp>
        <p:nvSpPr>
          <p:cNvPr id="77831" name="Rectangle 7"/>
          <p:cNvSpPr>
            <a:spLocks noGrp="1" noChangeArrowheads="1"/>
          </p:cNvSpPr>
          <p:nvPr>
            <p:ph type="dt" sz="half" idx="2"/>
          </p:nvPr>
        </p:nvSpPr>
        <p:spPr>
          <a:xfrm>
            <a:off x="1295400" y="6248400"/>
            <a:ext cx="1905000" cy="457200"/>
          </a:xfrm>
        </p:spPr>
        <p:txBody>
          <a:bodyPr/>
          <a:lstStyle>
            <a:lvl1pPr>
              <a:defRPr>
                <a:solidFill>
                  <a:srgbClr val="FFFFFF"/>
                </a:solidFill>
              </a:defRPr>
            </a:lvl1pPr>
          </a:lstStyle>
          <a:p>
            <a:endParaRPr lang="en-GB" dirty="0"/>
          </a:p>
        </p:txBody>
      </p:sp>
      <p:sp>
        <p:nvSpPr>
          <p:cNvPr id="77832" name="Rectangle 8"/>
          <p:cNvSpPr>
            <a:spLocks noGrp="1" noChangeArrowheads="1"/>
          </p:cNvSpPr>
          <p:nvPr>
            <p:ph type="ftr" sz="quarter" idx="3"/>
          </p:nvPr>
        </p:nvSpPr>
        <p:spPr>
          <a:xfrm>
            <a:off x="3733800" y="6248400"/>
            <a:ext cx="2895600" cy="457200"/>
          </a:xfrm>
        </p:spPr>
        <p:txBody>
          <a:bodyPr/>
          <a:lstStyle>
            <a:lvl1pPr>
              <a:defRPr>
                <a:solidFill>
                  <a:srgbClr val="FFFFFF"/>
                </a:solidFill>
              </a:defRPr>
            </a:lvl1pPr>
          </a:lstStyle>
          <a:p>
            <a:endParaRPr lang="en-GB" dirty="0"/>
          </a:p>
        </p:txBody>
      </p:sp>
      <p:sp>
        <p:nvSpPr>
          <p:cNvPr id="77833" name="Rectangle 9"/>
          <p:cNvSpPr>
            <a:spLocks noGrp="1" noChangeArrowheads="1"/>
          </p:cNvSpPr>
          <p:nvPr>
            <p:ph type="sldNum" sz="quarter" idx="4"/>
          </p:nvPr>
        </p:nvSpPr>
        <p:spPr>
          <a:xfrm>
            <a:off x="7162800" y="6248400"/>
            <a:ext cx="1905000" cy="457200"/>
          </a:xfrm>
        </p:spPr>
        <p:txBody>
          <a:bodyPr/>
          <a:lstStyle>
            <a:lvl1pPr>
              <a:defRPr>
                <a:solidFill>
                  <a:srgbClr val="FFFFFF"/>
                </a:solidFill>
              </a:defRPr>
            </a:lvl1pPr>
          </a:lstStyle>
          <a:p>
            <a:fld id="{DC5BE9C7-F54F-4955-AD6D-1793D76B9736}" type="slidenum">
              <a:rPr lang="en-US"/>
              <a:pPr/>
              <a:t>‹N°›</a:t>
            </a:fld>
            <a:endParaRPr lang="en-GB" dirty="0"/>
          </a:p>
        </p:txBody>
      </p:sp>
      <p:grpSp>
        <p:nvGrpSpPr>
          <p:cNvPr id="77834" name="Group 10"/>
          <p:cNvGrpSpPr>
            <a:grpSpLocks/>
          </p:cNvGrpSpPr>
          <p:nvPr/>
        </p:nvGrpSpPr>
        <p:grpSpPr bwMode="auto">
          <a:xfrm>
            <a:off x="152400" y="314325"/>
            <a:ext cx="847725" cy="6543675"/>
            <a:chOff x="96" y="198"/>
            <a:chExt cx="534" cy="4122"/>
          </a:xfrm>
        </p:grpSpPr>
        <p:sp>
          <p:nvSpPr>
            <p:cNvPr id="77835" name="AutoShape 11"/>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36" name="AutoShape 12"/>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37" name="AutoShape 13"/>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38" name="AutoShape 14"/>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39" name="AutoShape 15"/>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40" name="AutoShape 16"/>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7841" name="AutoShape 17"/>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grpSp>
      <p:sp>
        <p:nvSpPr>
          <p:cNvPr id="77842" name="Rectangle 18"/>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w="9525">
            <a:noFill/>
            <a:miter lim="800000"/>
            <a:headEnd/>
            <a:tailEnd/>
          </a:ln>
        </p:spPr>
        <p:txBody>
          <a:bodyPr wrap="none" anchor="ctr"/>
          <a:lstStyle/>
          <a:p>
            <a:endParaRPr lang="ar-DZ" dirty="0"/>
          </a:p>
        </p:txBody>
      </p:sp>
      <p:sp>
        <p:nvSpPr>
          <p:cNvPr id="77843" name="AutoShape 19"/>
          <p:cNvSpPr>
            <a:spLocks noChangeArrowheads="1"/>
          </p:cNvSpPr>
          <p:nvPr/>
        </p:nvSpPr>
        <p:spPr bwMode="auto">
          <a:xfrm flipH="1">
            <a:off x="547688" y="2717800"/>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w="9525">
            <a:noFill/>
            <a:miter lim="800000"/>
            <a:headEnd/>
            <a:tailEnd/>
          </a:ln>
          <a:effectLst/>
        </p:spPr>
        <p:txBody>
          <a:bodyPr wrap="none" anchor="ctr"/>
          <a:lstStyle/>
          <a:p>
            <a:endParaRPr lang="ar-DZ" dirty="0"/>
          </a:p>
        </p:txBody>
      </p:sp>
      <p:sp>
        <p:nvSpPr>
          <p:cNvPr id="77844" name="Oval 20"/>
          <p:cNvSpPr>
            <a:spLocks noChangeArrowheads="1"/>
          </p:cNvSpPr>
          <p:nvPr/>
        </p:nvSpPr>
        <p:spPr bwMode="auto">
          <a:xfrm>
            <a:off x="433388" y="2697163"/>
            <a:ext cx="295275"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ar-DZ" dirty="0"/>
          </a:p>
        </p:txBody>
      </p:sp>
      <p:sp>
        <p:nvSpPr>
          <p:cNvPr id="77845" name="Rectangle 21"/>
          <p:cNvSpPr>
            <a:spLocks noChangeArrowheads="1"/>
          </p:cNvSpPr>
          <p:nvPr/>
        </p:nvSpPr>
        <p:spPr bwMode="auto">
          <a:xfrm>
            <a:off x="463550" y="2700338"/>
            <a:ext cx="161925" cy="4157662"/>
          </a:xfrm>
          <a:prstGeom prst="rect">
            <a:avLst/>
          </a:prstGeom>
          <a:noFill/>
          <a:ln w="9525">
            <a:noFill/>
            <a:miter lim="800000"/>
            <a:headEnd/>
            <a:tailEnd/>
          </a:ln>
        </p:spPr>
        <p:txBody>
          <a:bodyPr wrap="none" anchor="ctr"/>
          <a:lstStyle/>
          <a:p>
            <a:endParaRPr lang="ar-DZ" dirty="0"/>
          </a:p>
        </p:txBody>
      </p:sp>
      <p:sp>
        <p:nvSpPr>
          <p:cNvPr id="77846" name="Oval 22"/>
          <p:cNvSpPr>
            <a:spLocks noChangeArrowheads="1"/>
          </p:cNvSpPr>
          <p:nvPr/>
        </p:nvSpPr>
        <p:spPr bwMode="auto">
          <a:xfrm>
            <a:off x="9236075" y="2697163"/>
            <a:ext cx="304800"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ar-DZ" dirty="0"/>
          </a:p>
        </p:txBody>
      </p:sp>
      <p:sp>
        <p:nvSpPr>
          <p:cNvPr id="77847" name="Rectangle 23"/>
          <p:cNvSpPr>
            <a:spLocks noChangeArrowheads="1"/>
          </p:cNvSpPr>
          <p:nvPr/>
        </p:nvSpPr>
        <p:spPr bwMode="auto">
          <a:xfrm>
            <a:off x="484188" y="2760663"/>
            <a:ext cx="8751887" cy="190500"/>
          </a:xfrm>
          <a:prstGeom prst="rect">
            <a:avLst/>
          </a:prstGeom>
          <a:noFill/>
          <a:ln w="9525">
            <a:noFill/>
            <a:miter lim="800000"/>
            <a:headEnd/>
            <a:tailEnd/>
          </a:ln>
        </p:spPr>
        <p:txBody>
          <a:bodyPr wrap="none" anchor="ctr"/>
          <a:lstStyle/>
          <a:p>
            <a:endParaRPr lang="ar-DZ" dirty="0"/>
          </a:p>
        </p:txBody>
      </p:sp>
      <p:grpSp>
        <p:nvGrpSpPr>
          <p:cNvPr id="77848" name="Group 24"/>
          <p:cNvGrpSpPr>
            <a:grpSpLocks/>
          </p:cNvGrpSpPr>
          <p:nvPr/>
        </p:nvGrpSpPr>
        <p:grpSpPr bwMode="auto">
          <a:xfrm>
            <a:off x="150813" y="0"/>
            <a:ext cx="849312" cy="6858000"/>
            <a:chOff x="95" y="0"/>
            <a:chExt cx="535" cy="4320"/>
          </a:xfrm>
        </p:grpSpPr>
        <p:sp>
          <p:nvSpPr>
            <p:cNvPr id="77849" name="AutoShape 25"/>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0" name="AutoShape 26"/>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1" name="AutoShape 27"/>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2" name="AutoShape 28"/>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3" name="AutoShape 29"/>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4" name="AutoShape 30"/>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7855" name="Freeform 31"/>
            <p:cNvSpPr>
              <a:spLocks/>
            </p:cNvSpPr>
            <p:nvPr/>
          </p:nvSpPr>
          <p:spPr bwMode="auto">
            <a:xfrm>
              <a:off x="98" y="0"/>
              <a:ext cx="532" cy="465"/>
            </a:xfrm>
            <a:custGeom>
              <a:avLst/>
              <a:gdLst/>
              <a:ahLst/>
              <a:cxnLst>
                <a:cxn ang="0">
                  <a:pos x="1" y="0"/>
                </a:cxn>
                <a:cxn ang="0">
                  <a:pos x="0" y="166"/>
                </a:cxn>
                <a:cxn ang="0">
                  <a:pos x="532" y="465"/>
                </a:cxn>
                <a:cxn ang="0">
                  <a:pos x="532" y="201"/>
                </a:cxn>
                <a:cxn ang="0">
                  <a:pos x="172" y="0"/>
                </a:cxn>
                <a:cxn ang="0">
                  <a:pos x="1" y="0"/>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ar-DZ" dirty="0"/>
            </a:p>
          </p:txBody>
        </p:sp>
        <p:sp>
          <p:nvSpPr>
            <p:cNvPr id="77856" name="Freeform 32"/>
            <p:cNvSpPr>
              <a:spLocks/>
            </p:cNvSpPr>
            <p:nvPr/>
          </p:nvSpPr>
          <p:spPr bwMode="auto">
            <a:xfrm>
              <a:off x="95" y="4060"/>
              <a:ext cx="457" cy="260"/>
            </a:xfrm>
            <a:custGeom>
              <a:avLst/>
              <a:gdLst/>
              <a:ahLst/>
              <a:cxnLst>
                <a:cxn ang="0">
                  <a:pos x="457" y="260"/>
                </a:cxn>
                <a:cxn ang="0">
                  <a:pos x="1" y="0"/>
                </a:cxn>
                <a:cxn ang="0">
                  <a:pos x="0" y="264"/>
                </a:cxn>
                <a:cxn ang="0">
                  <a:pos x="457" y="260"/>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ar-DZ"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7844"/>
                                        </p:tgtEl>
                                        <p:attrNameLst>
                                          <p:attrName>style.visibility</p:attrName>
                                        </p:attrNameLst>
                                      </p:cBhvr>
                                      <p:to>
                                        <p:strVal val="visible"/>
                                      </p:to>
                                    </p:set>
                                    <p:anim calcmode="lin" valueType="num">
                                      <p:cBhvr additive="base">
                                        <p:cTn id="7" dur="500" fill="hold"/>
                                        <p:tgtEl>
                                          <p:spTgt spid="77844"/>
                                        </p:tgtEl>
                                        <p:attrNameLst>
                                          <p:attrName>ppt_x</p:attrName>
                                        </p:attrNameLst>
                                      </p:cBhvr>
                                      <p:tavLst>
                                        <p:tav tm="0">
                                          <p:val>
                                            <p:strVal val="#ppt_x"/>
                                          </p:val>
                                        </p:tav>
                                        <p:tav tm="100000">
                                          <p:val>
                                            <p:strVal val="#ppt_x"/>
                                          </p:val>
                                        </p:tav>
                                      </p:tavLst>
                                    </p:anim>
                                    <p:anim calcmode="lin" valueType="num">
                                      <p:cBhvr additive="base">
                                        <p:cTn id="8" dur="500" fill="hold"/>
                                        <p:tgtEl>
                                          <p:spTgt spid="77844"/>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77844"/>
                                        </p:tgtEl>
                                        <p:attrNameLst>
                                          <p:attrName>style.visibility</p:attrName>
                                        </p:attrNameLst>
                                      </p:cBhvr>
                                      <p:to>
                                        <p:strVal val="hidden"/>
                                      </p:to>
                                    </p:set>
                                  </p:sub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7846"/>
                                        </p:tgtEl>
                                        <p:attrNameLst>
                                          <p:attrName>style.visibility</p:attrName>
                                        </p:attrNameLst>
                                      </p:cBhvr>
                                      <p:to>
                                        <p:strVal val="visible"/>
                                      </p:to>
                                    </p:set>
                                    <p:anim calcmode="lin" valueType="num">
                                      <p:cBhvr additive="base">
                                        <p:cTn id="12" dur="500" fill="hold"/>
                                        <p:tgtEl>
                                          <p:spTgt spid="77846"/>
                                        </p:tgtEl>
                                        <p:attrNameLst>
                                          <p:attrName>ppt_x</p:attrName>
                                        </p:attrNameLst>
                                      </p:cBhvr>
                                      <p:tavLst>
                                        <p:tav tm="0">
                                          <p:val>
                                            <p:strVal val="0-#ppt_w/2"/>
                                          </p:val>
                                        </p:tav>
                                        <p:tav tm="100000">
                                          <p:val>
                                            <p:strVal val="#ppt_x"/>
                                          </p:val>
                                        </p:tav>
                                      </p:tavLst>
                                    </p:anim>
                                    <p:anim calcmode="lin" valueType="num">
                                      <p:cBhvr additive="base">
                                        <p:cTn id="13" dur="500" fill="hold"/>
                                        <p:tgtEl>
                                          <p:spTgt spid="778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44" grpId="0" animBg="1"/>
      <p:bldP spid="77846"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e la date 3"/>
          <p:cNvSpPr>
            <a:spLocks noGrp="1"/>
          </p:cNvSpPr>
          <p:nvPr>
            <p:ph type="dt" sz="half" idx="10"/>
          </p:nvPr>
        </p:nvSpPr>
        <p:spPr/>
        <p:txBody>
          <a:bodyPr/>
          <a:lstStyle>
            <a:lvl1pPr>
              <a:defRPr/>
            </a:lvl1pPr>
          </a:lstStyle>
          <a:p>
            <a:endParaRPr lang="en-GB" dirty="0"/>
          </a:p>
        </p:txBody>
      </p:sp>
      <p:sp>
        <p:nvSpPr>
          <p:cNvPr id="5" name="Espace réservé du pied de page 4"/>
          <p:cNvSpPr>
            <a:spLocks noGrp="1"/>
          </p:cNvSpPr>
          <p:nvPr>
            <p:ph type="ftr" sz="quarter" idx="11"/>
          </p:nvPr>
        </p:nvSpPr>
        <p:spPr/>
        <p:txBody>
          <a:bodyPr/>
          <a:lstStyle>
            <a:lvl1pPr>
              <a:defRPr/>
            </a:lvl1pPr>
          </a:lstStyle>
          <a:p>
            <a:endParaRPr lang="en-GB" dirty="0"/>
          </a:p>
        </p:txBody>
      </p:sp>
      <p:sp>
        <p:nvSpPr>
          <p:cNvPr id="6" name="Espace réservé du numéro de diapositive 5"/>
          <p:cNvSpPr>
            <a:spLocks noGrp="1"/>
          </p:cNvSpPr>
          <p:nvPr>
            <p:ph type="sldNum" sz="quarter" idx="12"/>
          </p:nvPr>
        </p:nvSpPr>
        <p:spPr/>
        <p:txBody>
          <a:bodyPr/>
          <a:lstStyle>
            <a:lvl1pPr>
              <a:defRPr/>
            </a:lvl1pPr>
          </a:lstStyle>
          <a:p>
            <a:fld id="{0753DBC5-732E-4A43-BA3A-78336B3B69F8}" type="slidenum">
              <a:rPr lang="en-US"/>
              <a:pPr/>
              <a:t>‹N°›</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r">
              <a:defRPr sz="4000" b="1" cap="all"/>
            </a:lvl1pPr>
          </a:lstStyle>
          <a:p>
            <a:r>
              <a:rPr lang="fr-FR" smtClean="0"/>
              <a:t>Cliquez pour modifier le style du titre</a:t>
            </a:r>
            <a:endParaRPr lang="ar-DZ"/>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endParaRPr lang="en-GB" dirty="0"/>
          </a:p>
        </p:txBody>
      </p:sp>
      <p:sp>
        <p:nvSpPr>
          <p:cNvPr id="5" name="Espace réservé du pied de page 4"/>
          <p:cNvSpPr>
            <a:spLocks noGrp="1"/>
          </p:cNvSpPr>
          <p:nvPr>
            <p:ph type="ftr" sz="quarter" idx="11"/>
          </p:nvPr>
        </p:nvSpPr>
        <p:spPr/>
        <p:txBody>
          <a:bodyPr/>
          <a:lstStyle>
            <a:lvl1pPr>
              <a:defRPr/>
            </a:lvl1pPr>
          </a:lstStyle>
          <a:p>
            <a:endParaRPr lang="en-GB" dirty="0"/>
          </a:p>
        </p:txBody>
      </p:sp>
      <p:sp>
        <p:nvSpPr>
          <p:cNvPr id="6" name="Espace réservé du numéro de diapositive 5"/>
          <p:cNvSpPr>
            <a:spLocks noGrp="1"/>
          </p:cNvSpPr>
          <p:nvPr>
            <p:ph type="sldNum" sz="quarter" idx="12"/>
          </p:nvPr>
        </p:nvSpPr>
        <p:spPr/>
        <p:txBody>
          <a:bodyPr/>
          <a:lstStyle>
            <a:lvl1pPr>
              <a:defRPr/>
            </a:lvl1pPr>
          </a:lstStyle>
          <a:p>
            <a:fld id="{D7F82485-66E5-42CD-9902-75FC0CAB384D}" type="slidenum">
              <a:rPr lang="en-US"/>
              <a:pPr/>
              <a:t>‹N°›</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sz="half" idx="1"/>
          </p:nvPr>
        </p:nvSpPr>
        <p:spPr>
          <a:xfrm>
            <a:off x="1219200" y="20447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u contenu 3"/>
          <p:cNvSpPr>
            <a:spLocks noGrp="1"/>
          </p:cNvSpPr>
          <p:nvPr>
            <p:ph sz="half" idx="2"/>
          </p:nvPr>
        </p:nvSpPr>
        <p:spPr>
          <a:xfrm>
            <a:off x="5181600" y="20447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5" name="Espace réservé de la date 4"/>
          <p:cNvSpPr>
            <a:spLocks noGrp="1"/>
          </p:cNvSpPr>
          <p:nvPr>
            <p:ph type="dt" sz="half" idx="10"/>
          </p:nvPr>
        </p:nvSpPr>
        <p:spPr/>
        <p:txBody>
          <a:bodyPr/>
          <a:lstStyle>
            <a:lvl1pPr>
              <a:defRPr/>
            </a:lvl1pPr>
          </a:lstStyle>
          <a:p>
            <a:endParaRPr lang="en-GB" dirty="0"/>
          </a:p>
        </p:txBody>
      </p:sp>
      <p:sp>
        <p:nvSpPr>
          <p:cNvPr id="6" name="Espace réservé du pied de page 5"/>
          <p:cNvSpPr>
            <a:spLocks noGrp="1"/>
          </p:cNvSpPr>
          <p:nvPr>
            <p:ph type="ftr" sz="quarter" idx="11"/>
          </p:nvPr>
        </p:nvSpPr>
        <p:spPr/>
        <p:txBody>
          <a:bodyPr/>
          <a:lstStyle>
            <a:lvl1pPr>
              <a:defRPr/>
            </a:lvl1pPr>
          </a:lstStyle>
          <a:p>
            <a:endParaRPr lang="en-GB" dirty="0"/>
          </a:p>
        </p:txBody>
      </p:sp>
      <p:sp>
        <p:nvSpPr>
          <p:cNvPr id="7" name="Espace réservé du numéro de diapositive 6"/>
          <p:cNvSpPr>
            <a:spLocks noGrp="1"/>
          </p:cNvSpPr>
          <p:nvPr>
            <p:ph type="sldNum" sz="quarter" idx="12"/>
          </p:nvPr>
        </p:nvSpPr>
        <p:spPr/>
        <p:txBody>
          <a:bodyPr/>
          <a:lstStyle>
            <a:lvl1pPr>
              <a:defRPr/>
            </a:lvl1pPr>
          </a:lstStyle>
          <a:p>
            <a:fld id="{89A3ECA9-5D94-44E9-B01E-863CD4576521}" type="slidenum">
              <a:rPr lang="en-US"/>
              <a:pPr/>
              <a:t>‹N°›</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ar-DZ"/>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7" name="Espace réservé de la date 6"/>
          <p:cNvSpPr>
            <a:spLocks noGrp="1"/>
          </p:cNvSpPr>
          <p:nvPr>
            <p:ph type="dt" sz="half" idx="10"/>
          </p:nvPr>
        </p:nvSpPr>
        <p:spPr/>
        <p:txBody>
          <a:bodyPr/>
          <a:lstStyle>
            <a:lvl1pPr>
              <a:defRPr/>
            </a:lvl1pPr>
          </a:lstStyle>
          <a:p>
            <a:endParaRPr lang="en-GB" dirty="0"/>
          </a:p>
        </p:txBody>
      </p:sp>
      <p:sp>
        <p:nvSpPr>
          <p:cNvPr id="8" name="Espace réservé du pied de page 7"/>
          <p:cNvSpPr>
            <a:spLocks noGrp="1"/>
          </p:cNvSpPr>
          <p:nvPr>
            <p:ph type="ftr" sz="quarter" idx="11"/>
          </p:nvPr>
        </p:nvSpPr>
        <p:spPr/>
        <p:txBody>
          <a:bodyPr/>
          <a:lstStyle>
            <a:lvl1pPr>
              <a:defRPr/>
            </a:lvl1pPr>
          </a:lstStyle>
          <a:p>
            <a:endParaRPr lang="en-GB" dirty="0"/>
          </a:p>
        </p:txBody>
      </p:sp>
      <p:sp>
        <p:nvSpPr>
          <p:cNvPr id="9" name="Espace réservé du numéro de diapositive 8"/>
          <p:cNvSpPr>
            <a:spLocks noGrp="1"/>
          </p:cNvSpPr>
          <p:nvPr>
            <p:ph type="sldNum" sz="quarter" idx="12"/>
          </p:nvPr>
        </p:nvSpPr>
        <p:spPr/>
        <p:txBody>
          <a:bodyPr/>
          <a:lstStyle>
            <a:lvl1pPr>
              <a:defRPr/>
            </a:lvl1pPr>
          </a:lstStyle>
          <a:p>
            <a:fld id="{926B191F-9669-40DE-A768-9EF8256F441C}" type="slidenum">
              <a:rPr lang="en-US"/>
              <a:pPr/>
              <a:t>‹N°›</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e la date 2"/>
          <p:cNvSpPr>
            <a:spLocks noGrp="1"/>
          </p:cNvSpPr>
          <p:nvPr>
            <p:ph type="dt" sz="half" idx="10"/>
          </p:nvPr>
        </p:nvSpPr>
        <p:spPr/>
        <p:txBody>
          <a:bodyPr/>
          <a:lstStyle>
            <a:lvl1pPr>
              <a:defRPr/>
            </a:lvl1pPr>
          </a:lstStyle>
          <a:p>
            <a:endParaRPr lang="en-GB" dirty="0"/>
          </a:p>
        </p:txBody>
      </p:sp>
      <p:sp>
        <p:nvSpPr>
          <p:cNvPr id="4" name="Espace réservé du pied de page 3"/>
          <p:cNvSpPr>
            <a:spLocks noGrp="1"/>
          </p:cNvSpPr>
          <p:nvPr>
            <p:ph type="ftr" sz="quarter" idx="11"/>
          </p:nvPr>
        </p:nvSpPr>
        <p:spPr/>
        <p:txBody>
          <a:bodyPr/>
          <a:lstStyle>
            <a:lvl1pPr>
              <a:defRPr/>
            </a:lvl1pPr>
          </a:lstStyle>
          <a:p>
            <a:endParaRPr lang="en-GB" dirty="0"/>
          </a:p>
        </p:txBody>
      </p:sp>
      <p:sp>
        <p:nvSpPr>
          <p:cNvPr id="5" name="Espace réservé du numéro de diapositive 4"/>
          <p:cNvSpPr>
            <a:spLocks noGrp="1"/>
          </p:cNvSpPr>
          <p:nvPr>
            <p:ph type="sldNum" sz="quarter" idx="12"/>
          </p:nvPr>
        </p:nvSpPr>
        <p:spPr/>
        <p:txBody>
          <a:bodyPr/>
          <a:lstStyle>
            <a:lvl1pPr>
              <a:defRPr/>
            </a:lvl1pPr>
          </a:lstStyle>
          <a:p>
            <a:fld id="{A05E69E6-972A-4170-A44D-FDBC39B6DE8B}" type="slidenum">
              <a:rPr lang="en-US"/>
              <a:pPr/>
              <a:t>‹N°›</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en-GB" dirty="0"/>
          </a:p>
        </p:txBody>
      </p:sp>
      <p:sp>
        <p:nvSpPr>
          <p:cNvPr id="3" name="Espace réservé du pied de page 2"/>
          <p:cNvSpPr>
            <a:spLocks noGrp="1"/>
          </p:cNvSpPr>
          <p:nvPr>
            <p:ph type="ftr" sz="quarter" idx="11"/>
          </p:nvPr>
        </p:nvSpPr>
        <p:spPr/>
        <p:txBody>
          <a:bodyPr/>
          <a:lstStyle>
            <a:lvl1pPr>
              <a:defRPr/>
            </a:lvl1pPr>
          </a:lstStyle>
          <a:p>
            <a:endParaRPr lang="en-GB" dirty="0"/>
          </a:p>
        </p:txBody>
      </p:sp>
      <p:sp>
        <p:nvSpPr>
          <p:cNvPr id="4" name="Espace réservé du numéro de diapositive 3"/>
          <p:cNvSpPr>
            <a:spLocks noGrp="1"/>
          </p:cNvSpPr>
          <p:nvPr>
            <p:ph type="sldNum" sz="quarter" idx="12"/>
          </p:nvPr>
        </p:nvSpPr>
        <p:spPr/>
        <p:txBody>
          <a:bodyPr/>
          <a:lstStyle>
            <a:lvl1pPr>
              <a:defRPr/>
            </a:lvl1pPr>
          </a:lstStyle>
          <a:p>
            <a:fld id="{69EDF540-63D8-483F-8811-48D70124E6A3}" type="slidenum">
              <a:rPr lang="en-US"/>
              <a:pPr/>
              <a:t>‹N°›</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r">
              <a:defRPr sz="2000" b="1"/>
            </a:lvl1pPr>
          </a:lstStyle>
          <a:p>
            <a:r>
              <a:rPr lang="fr-FR" smtClean="0"/>
              <a:t>Cliquez pour modifier le style du titre</a:t>
            </a:r>
            <a:endParaRPr lang="ar-DZ"/>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en-GB" dirty="0"/>
          </a:p>
        </p:txBody>
      </p:sp>
      <p:sp>
        <p:nvSpPr>
          <p:cNvPr id="6" name="Espace réservé du pied de page 5"/>
          <p:cNvSpPr>
            <a:spLocks noGrp="1"/>
          </p:cNvSpPr>
          <p:nvPr>
            <p:ph type="ftr" sz="quarter" idx="11"/>
          </p:nvPr>
        </p:nvSpPr>
        <p:spPr/>
        <p:txBody>
          <a:bodyPr/>
          <a:lstStyle>
            <a:lvl1pPr>
              <a:defRPr/>
            </a:lvl1pPr>
          </a:lstStyle>
          <a:p>
            <a:endParaRPr lang="en-GB" dirty="0"/>
          </a:p>
        </p:txBody>
      </p:sp>
      <p:sp>
        <p:nvSpPr>
          <p:cNvPr id="7" name="Espace réservé du numéro de diapositive 6"/>
          <p:cNvSpPr>
            <a:spLocks noGrp="1"/>
          </p:cNvSpPr>
          <p:nvPr>
            <p:ph type="sldNum" sz="quarter" idx="12"/>
          </p:nvPr>
        </p:nvSpPr>
        <p:spPr/>
        <p:txBody>
          <a:bodyPr/>
          <a:lstStyle>
            <a:lvl1pPr>
              <a:defRPr/>
            </a:lvl1pPr>
          </a:lstStyle>
          <a:p>
            <a:fld id="{9729228B-CB29-4C50-9106-476FB8D17349}" type="slidenum">
              <a:rPr lang="en-US"/>
              <a:pPr/>
              <a:t>‹N°›</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r">
              <a:defRPr sz="2000" b="1"/>
            </a:lvl1pPr>
          </a:lstStyle>
          <a:p>
            <a:r>
              <a:rPr lang="fr-FR" smtClean="0"/>
              <a:t>Cliquez pour modifier le style du titre</a:t>
            </a:r>
            <a:endParaRPr lang="ar-DZ"/>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smtClean="0"/>
              <a:t>Cliquez sur l'icône pour ajouter une image</a:t>
            </a:r>
            <a:endParaRPr lang="ar-DZ"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en-GB" dirty="0"/>
          </a:p>
        </p:txBody>
      </p:sp>
      <p:sp>
        <p:nvSpPr>
          <p:cNvPr id="6" name="Espace réservé du pied de page 5"/>
          <p:cNvSpPr>
            <a:spLocks noGrp="1"/>
          </p:cNvSpPr>
          <p:nvPr>
            <p:ph type="ftr" sz="quarter" idx="11"/>
          </p:nvPr>
        </p:nvSpPr>
        <p:spPr/>
        <p:txBody>
          <a:bodyPr/>
          <a:lstStyle>
            <a:lvl1pPr>
              <a:defRPr/>
            </a:lvl1pPr>
          </a:lstStyle>
          <a:p>
            <a:endParaRPr lang="en-GB" dirty="0"/>
          </a:p>
        </p:txBody>
      </p:sp>
      <p:sp>
        <p:nvSpPr>
          <p:cNvPr id="7" name="Espace réservé du numéro de diapositive 6"/>
          <p:cNvSpPr>
            <a:spLocks noGrp="1"/>
          </p:cNvSpPr>
          <p:nvPr>
            <p:ph type="sldNum" sz="quarter" idx="12"/>
          </p:nvPr>
        </p:nvSpPr>
        <p:spPr/>
        <p:txBody>
          <a:bodyPr/>
          <a:lstStyle>
            <a:lvl1pPr>
              <a:defRPr/>
            </a:lvl1pPr>
          </a:lstStyle>
          <a:p>
            <a:fld id="{561B7E8D-D38A-4277-B19B-6B77E5CB6ADD}" type="slidenum">
              <a:rPr lang="en-US"/>
              <a:pPr/>
              <a:t>‹N°›</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e la date 3"/>
          <p:cNvSpPr>
            <a:spLocks noGrp="1"/>
          </p:cNvSpPr>
          <p:nvPr>
            <p:ph type="dt" sz="half" idx="10"/>
          </p:nvPr>
        </p:nvSpPr>
        <p:spPr/>
        <p:txBody>
          <a:bodyPr/>
          <a:lstStyle>
            <a:lvl1pPr>
              <a:defRPr/>
            </a:lvl1pPr>
          </a:lstStyle>
          <a:p>
            <a:endParaRPr lang="en-GB" dirty="0"/>
          </a:p>
        </p:txBody>
      </p:sp>
      <p:sp>
        <p:nvSpPr>
          <p:cNvPr id="5" name="Espace réservé du pied de page 4"/>
          <p:cNvSpPr>
            <a:spLocks noGrp="1"/>
          </p:cNvSpPr>
          <p:nvPr>
            <p:ph type="ftr" sz="quarter" idx="11"/>
          </p:nvPr>
        </p:nvSpPr>
        <p:spPr/>
        <p:txBody>
          <a:bodyPr/>
          <a:lstStyle>
            <a:lvl1pPr>
              <a:defRPr/>
            </a:lvl1pPr>
          </a:lstStyle>
          <a:p>
            <a:endParaRPr lang="en-GB" dirty="0"/>
          </a:p>
        </p:txBody>
      </p:sp>
      <p:sp>
        <p:nvSpPr>
          <p:cNvPr id="6" name="Espace réservé du numéro de diapositive 5"/>
          <p:cNvSpPr>
            <a:spLocks noGrp="1"/>
          </p:cNvSpPr>
          <p:nvPr>
            <p:ph type="sldNum" sz="quarter" idx="12"/>
          </p:nvPr>
        </p:nvSpPr>
        <p:spPr/>
        <p:txBody>
          <a:bodyPr/>
          <a:lstStyle>
            <a:lvl1pPr>
              <a:defRPr/>
            </a:lvl1pPr>
          </a:lstStyle>
          <a:p>
            <a:fld id="{6E167613-F4F2-4161-8F4A-1C718CAFCE88}" type="slidenum">
              <a:rPr lang="en-US"/>
              <a:pPr/>
              <a:t>‹N°›</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048500" y="419100"/>
            <a:ext cx="1943100" cy="5740400"/>
          </a:xfrm>
        </p:spPr>
        <p:txBody>
          <a:bodyPr vert="eaVert"/>
          <a:lstStyle/>
          <a:p>
            <a:r>
              <a:rPr lang="fr-FR" smtClean="0"/>
              <a:t>Cliquez pour modifier le style du titre</a:t>
            </a:r>
            <a:endParaRPr lang="ar-DZ"/>
          </a:p>
        </p:txBody>
      </p:sp>
      <p:sp>
        <p:nvSpPr>
          <p:cNvPr id="3" name="Espace réservé du texte vertical 2"/>
          <p:cNvSpPr>
            <a:spLocks noGrp="1"/>
          </p:cNvSpPr>
          <p:nvPr>
            <p:ph type="body" orient="vert" idx="1"/>
          </p:nvPr>
        </p:nvSpPr>
        <p:spPr>
          <a:xfrm>
            <a:off x="1219200" y="419100"/>
            <a:ext cx="5676900" cy="57404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e la date 3"/>
          <p:cNvSpPr>
            <a:spLocks noGrp="1"/>
          </p:cNvSpPr>
          <p:nvPr>
            <p:ph type="dt" sz="half" idx="10"/>
          </p:nvPr>
        </p:nvSpPr>
        <p:spPr/>
        <p:txBody>
          <a:bodyPr/>
          <a:lstStyle>
            <a:lvl1pPr>
              <a:defRPr/>
            </a:lvl1pPr>
          </a:lstStyle>
          <a:p>
            <a:endParaRPr lang="en-GB" dirty="0"/>
          </a:p>
        </p:txBody>
      </p:sp>
      <p:sp>
        <p:nvSpPr>
          <p:cNvPr id="5" name="Espace réservé du pied de page 4"/>
          <p:cNvSpPr>
            <a:spLocks noGrp="1"/>
          </p:cNvSpPr>
          <p:nvPr>
            <p:ph type="ftr" sz="quarter" idx="11"/>
          </p:nvPr>
        </p:nvSpPr>
        <p:spPr/>
        <p:txBody>
          <a:bodyPr/>
          <a:lstStyle>
            <a:lvl1pPr>
              <a:defRPr/>
            </a:lvl1pPr>
          </a:lstStyle>
          <a:p>
            <a:endParaRPr lang="en-GB" dirty="0"/>
          </a:p>
        </p:txBody>
      </p:sp>
      <p:sp>
        <p:nvSpPr>
          <p:cNvPr id="6" name="Espace réservé du numéro de diapositive 5"/>
          <p:cNvSpPr>
            <a:spLocks noGrp="1"/>
          </p:cNvSpPr>
          <p:nvPr>
            <p:ph type="sldNum" sz="quarter" idx="12"/>
          </p:nvPr>
        </p:nvSpPr>
        <p:spPr/>
        <p:txBody>
          <a:bodyPr/>
          <a:lstStyle>
            <a:lvl1pPr>
              <a:defRPr/>
            </a:lvl1pPr>
          </a:lstStyle>
          <a:p>
            <a:fld id="{AB6A98F0-8035-4FE8-9D0F-2C10F99E137F}" type="slidenum">
              <a:rPr lang="en-US"/>
              <a:pPr/>
              <a:t>‹N°›</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219200" y="419100"/>
            <a:ext cx="7772400" cy="1143000"/>
          </a:xfrm>
        </p:spPr>
        <p:txBody>
          <a:bodyPr/>
          <a:lstStyle/>
          <a:p>
            <a:r>
              <a:rPr lang="fr-FR" smtClean="0"/>
              <a:t>Cliquez pour modifier le style du titre</a:t>
            </a:r>
            <a:endParaRPr lang="ar-DZ"/>
          </a:p>
        </p:txBody>
      </p:sp>
      <p:sp>
        <p:nvSpPr>
          <p:cNvPr id="3" name="Espace réservé du texte 2"/>
          <p:cNvSpPr>
            <a:spLocks noGrp="1"/>
          </p:cNvSpPr>
          <p:nvPr>
            <p:ph type="body" sz="half" idx="1"/>
          </p:nvPr>
        </p:nvSpPr>
        <p:spPr>
          <a:xfrm>
            <a:off x="1219200" y="20447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u contenu 3"/>
          <p:cNvSpPr>
            <a:spLocks noGrp="1"/>
          </p:cNvSpPr>
          <p:nvPr>
            <p:ph sz="half" idx="2"/>
          </p:nvPr>
        </p:nvSpPr>
        <p:spPr>
          <a:xfrm>
            <a:off x="5181600" y="20447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5" name="Espace réservé de la date 4"/>
          <p:cNvSpPr>
            <a:spLocks noGrp="1"/>
          </p:cNvSpPr>
          <p:nvPr>
            <p:ph type="dt" sz="half" idx="10"/>
          </p:nvPr>
        </p:nvSpPr>
        <p:spPr>
          <a:xfrm>
            <a:off x="1225550" y="6248400"/>
            <a:ext cx="1905000" cy="457200"/>
          </a:xfrm>
        </p:spPr>
        <p:txBody>
          <a:bodyPr/>
          <a:lstStyle>
            <a:lvl1pPr>
              <a:defRPr/>
            </a:lvl1pPr>
          </a:lstStyle>
          <a:p>
            <a:endParaRPr lang="en-GB" dirty="0"/>
          </a:p>
        </p:txBody>
      </p:sp>
      <p:sp>
        <p:nvSpPr>
          <p:cNvPr id="6" name="Espace réservé du pied de page 5"/>
          <p:cNvSpPr>
            <a:spLocks noGrp="1"/>
          </p:cNvSpPr>
          <p:nvPr>
            <p:ph type="ftr" sz="quarter" idx="11"/>
          </p:nvPr>
        </p:nvSpPr>
        <p:spPr>
          <a:xfrm>
            <a:off x="3663950" y="6248400"/>
            <a:ext cx="2895600" cy="457200"/>
          </a:xfrm>
        </p:spPr>
        <p:txBody>
          <a:bodyPr/>
          <a:lstStyle>
            <a:lvl1pPr>
              <a:defRPr/>
            </a:lvl1pPr>
          </a:lstStyle>
          <a:p>
            <a:endParaRPr lang="en-GB" dirty="0"/>
          </a:p>
        </p:txBody>
      </p:sp>
      <p:sp>
        <p:nvSpPr>
          <p:cNvPr id="7" name="Espace réservé du numéro de diapositive 6"/>
          <p:cNvSpPr>
            <a:spLocks noGrp="1"/>
          </p:cNvSpPr>
          <p:nvPr>
            <p:ph type="sldNum" sz="quarter" idx="12"/>
          </p:nvPr>
        </p:nvSpPr>
        <p:spPr>
          <a:xfrm>
            <a:off x="7092950" y="6248400"/>
            <a:ext cx="1905000" cy="457200"/>
          </a:xfrm>
        </p:spPr>
        <p:txBody>
          <a:bodyPr/>
          <a:lstStyle>
            <a:lvl1pPr>
              <a:defRPr/>
            </a:lvl1pPr>
          </a:lstStyle>
          <a:p>
            <a:fld id="{0ED473B6-0CD0-41A3-BBCB-45389B409F3A}" type="slidenum">
              <a:rPr lang="en-US"/>
              <a:pPr/>
              <a:t>‹N°›</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re. Contenu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1219200" y="419100"/>
            <a:ext cx="7772400" cy="1143000"/>
          </a:xfrm>
        </p:spPr>
        <p:txBody>
          <a:bodyPr/>
          <a:lstStyle/>
          <a:p>
            <a:r>
              <a:rPr lang="fr-FR" smtClean="0"/>
              <a:t>Cliquez pour modifier le style du titre</a:t>
            </a:r>
            <a:endParaRPr lang="ar-DZ"/>
          </a:p>
        </p:txBody>
      </p:sp>
      <p:sp>
        <p:nvSpPr>
          <p:cNvPr id="3" name="Espace réservé du contenu 2"/>
          <p:cNvSpPr>
            <a:spLocks noGrp="1"/>
          </p:cNvSpPr>
          <p:nvPr>
            <p:ph sz="half" idx="1"/>
          </p:nvPr>
        </p:nvSpPr>
        <p:spPr>
          <a:xfrm>
            <a:off x="1219200" y="20447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u contenu 3"/>
          <p:cNvSpPr>
            <a:spLocks noGrp="1"/>
          </p:cNvSpPr>
          <p:nvPr>
            <p:ph sz="quarter" idx="2"/>
          </p:nvPr>
        </p:nvSpPr>
        <p:spPr>
          <a:xfrm>
            <a:off x="5181600" y="2044700"/>
            <a:ext cx="3810000" cy="19812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5" name="Espace réservé du contenu 4"/>
          <p:cNvSpPr>
            <a:spLocks noGrp="1"/>
          </p:cNvSpPr>
          <p:nvPr>
            <p:ph sz="quarter" idx="3"/>
          </p:nvPr>
        </p:nvSpPr>
        <p:spPr>
          <a:xfrm>
            <a:off x="5181600" y="4178300"/>
            <a:ext cx="3810000" cy="19812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6" name="Espace réservé de la date 5"/>
          <p:cNvSpPr>
            <a:spLocks noGrp="1"/>
          </p:cNvSpPr>
          <p:nvPr>
            <p:ph type="dt" sz="half" idx="10"/>
          </p:nvPr>
        </p:nvSpPr>
        <p:spPr>
          <a:xfrm>
            <a:off x="1225550" y="6248400"/>
            <a:ext cx="1905000" cy="457200"/>
          </a:xfrm>
        </p:spPr>
        <p:txBody>
          <a:bodyPr/>
          <a:lstStyle>
            <a:lvl1pPr>
              <a:defRPr/>
            </a:lvl1pPr>
          </a:lstStyle>
          <a:p>
            <a:endParaRPr lang="en-GB" dirty="0"/>
          </a:p>
        </p:txBody>
      </p:sp>
      <p:sp>
        <p:nvSpPr>
          <p:cNvPr id="7" name="Espace réservé du pied de page 6"/>
          <p:cNvSpPr>
            <a:spLocks noGrp="1"/>
          </p:cNvSpPr>
          <p:nvPr>
            <p:ph type="ftr" sz="quarter" idx="11"/>
          </p:nvPr>
        </p:nvSpPr>
        <p:spPr>
          <a:xfrm>
            <a:off x="3663950" y="6248400"/>
            <a:ext cx="2895600" cy="457200"/>
          </a:xfrm>
        </p:spPr>
        <p:txBody>
          <a:bodyPr/>
          <a:lstStyle>
            <a:lvl1pPr>
              <a:defRPr/>
            </a:lvl1pPr>
          </a:lstStyle>
          <a:p>
            <a:endParaRPr lang="en-GB" dirty="0"/>
          </a:p>
        </p:txBody>
      </p:sp>
      <p:sp>
        <p:nvSpPr>
          <p:cNvPr id="8" name="Espace réservé du numéro de diapositive 7"/>
          <p:cNvSpPr>
            <a:spLocks noGrp="1"/>
          </p:cNvSpPr>
          <p:nvPr>
            <p:ph type="sldNum" sz="quarter" idx="12"/>
          </p:nvPr>
        </p:nvSpPr>
        <p:spPr>
          <a:xfrm>
            <a:off x="7092950" y="6248400"/>
            <a:ext cx="1905000" cy="457200"/>
          </a:xfrm>
        </p:spPr>
        <p:txBody>
          <a:bodyPr/>
          <a:lstStyle>
            <a:lvl1pPr>
              <a:defRPr/>
            </a:lvl1pPr>
          </a:lstStyle>
          <a:p>
            <a:fld id="{BF9866A8-8145-4BA3-A61B-8F88B5CDA174}" type="slidenum">
              <a:rPr lang="en-US"/>
              <a:pPr/>
              <a:t>‹N°›</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Titre. Contenu et texte">
    <p:spTree>
      <p:nvGrpSpPr>
        <p:cNvPr id="1" name=""/>
        <p:cNvGrpSpPr/>
        <p:nvPr/>
      </p:nvGrpSpPr>
      <p:grpSpPr>
        <a:xfrm>
          <a:off x="0" y="0"/>
          <a:ext cx="0" cy="0"/>
          <a:chOff x="0" y="0"/>
          <a:chExt cx="0" cy="0"/>
        </a:xfrm>
      </p:grpSpPr>
      <p:sp>
        <p:nvSpPr>
          <p:cNvPr id="2" name="Titre 1"/>
          <p:cNvSpPr>
            <a:spLocks noGrp="1"/>
          </p:cNvSpPr>
          <p:nvPr>
            <p:ph type="title"/>
          </p:nvPr>
        </p:nvSpPr>
        <p:spPr>
          <a:xfrm>
            <a:off x="1219200" y="419100"/>
            <a:ext cx="7772400" cy="1143000"/>
          </a:xfrm>
        </p:spPr>
        <p:txBody>
          <a:bodyPr/>
          <a:lstStyle/>
          <a:p>
            <a:r>
              <a:rPr lang="fr-FR" smtClean="0"/>
              <a:t>Cliquez pour modifier le style du titre</a:t>
            </a:r>
            <a:endParaRPr lang="ar-DZ"/>
          </a:p>
        </p:txBody>
      </p:sp>
      <p:sp>
        <p:nvSpPr>
          <p:cNvPr id="3" name="Espace réservé du contenu 2"/>
          <p:cNvSpPr>
            <a:spLocks noGrp="1"/>
          </p:cNvSpPr>
          <p:nvPr>
            <p:ph sz="half" idx="1"/>
          </p:nvPr>
        </p:nvSpPr>
        <p:spPr>
          <a:xfrm>
            <a:off x="1219200" y="20447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4" name="Espace réservé du texte 3"/>
          <p:cNvSpPr>
            <a:spLocks noGrp="1"/>
          </p:cNvSpPr>
          <p:nvPr>
            <p:ph type="body" sz="half" idx="2"/>
          </p:nvPr>
        </p:nvSpPr>
        <p:spPr>
          <a:xfrm>
            <a:off x="5181600" y="20447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ar-DZ"/>
          </a:p>
        </p:txBody>
      </p:sp>
      <p:sp>
        <p:nvSpPr>
          <p:cNvPr id="5" name="Espace réservé de la date 4"/>
          <p:cNvSpPr>
            <a:spLocks noGrp="1"/>
          </p:cNvSpPr>
          <p:nvPr>
            <p:ph type="dt" sz="half" idx="10"/>
          </p:nvPr>
        </p:nvSpPr>
        <p:spPr>
          <a:xfrm>
            <a:off x="1225550" y="6248400"/>
            <a:ext cx="1905000" cy="457200"/>
          </a:xfrm>
        </p:spPr>
        <p:txBody>
          <a:bodyPr/>
          <a:lstStyle>
            <a:lvl1pPr>
              <a:defRPr/>
            </a:lvl1pPr>
          </a:lstStyle>
          <a:p>
            <a:endParaRPr lang="en-GB" dirty="0"/>
          </a:p>
        </p:txBody>
      </p:sp>
      <p:sp>
        <p:nvSpPr>
          <p:cNvPr id="6" name="Espace réservé du pied de page 5"/>
          <p:cNvSpPr>
            <a:spLocks noGrp="1"/>
          </p:cNvSpPr>
          <p:nvPr>
            <p:ph type="ftr" sz="quarter" idx="11"/>
          </p:nvPr>
        </p:nvSpPr>
        <p:spPr>
          <a:xfrm>
            <a:off x="3663950" y="6248400"/>
            <a:ext cx="2895600" cy="457200"/>
          </a:xfrm>
        </p:spPr>
        <p:txBody>
          <a:bodyPr/>
          <a:lstStyle>
            <a:lvl1pPr>
              <a:defRPr/>
            </a:lvl1pPr>
          </a:lstStyle>
          <a:p>
            <a:endParaRPr lang="en-GB" dirty="0"/>
          </a:p>
        </p:txBody>
      </p:sp>
      <p:sp>
        <p:nvSpPr>
          <p:cNvPr id="7" name="Espace réservé du numéro de diapositive 6"/>
          <p:cNvSpPr>
            <a:spLocks noGrp="1"/>
          </p:cNvSpPr>
          <p:nvPr>
            <p:ph type="sldNum" sz="quarter" idx="12"/>
          </p:nvPr>
        </p:nvSpPr>
        <p:spPr>
          <a:xfrm>
            <a:off x="7092950" y="6248400"/>
            <a:ext cx="1905000" cy="457200"/>
          </a:xfrm>
        </p:spPr>
        <p:txBody>
          <a:bodyPr/>
          <a:lstStyle>
            <a:lvl1pPr>
              <a:defRPr/>
            </a:lvl1pPr>
          </a:lstStyle>
          <a:p>
            <a:fld id="{27FC6193-C9BD-41FA-9AF5-725A4B5BE27C}" type="slidenum">
              <a:rPr lang="en-US"/>
              <a:pPr/>
              <a:t>‹N°›</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bwMode="auto">
          <a:xfrm>
            <a:off x="1219200" y="4191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smtClean="0"/>
              <a:t>Cliquez pour modifier le style du titre</a:t>
            </a:r>
          </a:p>
        </p:txBody>
      </p:sp>
      <p:sp>
        <p:nvSpPr>
          <p:cNvPr id="76803" name="Rectangle 3"/>
          <p:cNvSpPr>
            <a:spLocks noGrp="1" noChangeArrowheads="1"/>
          </p:cNvSpPr>
          <p:nvPr>
            <p:ph type="body" idx="1"/>
          </p:nvPr>
        </p:nvSpPr>
        <p:spPr bwMode="auto">
          <a:xfrm>
            <a:off x="1219200" y="20447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Cliquez pour modifier les styles du texte du masque</a:t>
            </a:r>
          </a:p>
          <a:p>
            <a:pPr lvl="1"/>
            <a:r>
              <a:rPr lang="en-GB" smtClean="0"/>
              <a:t>Deuxième niveau</a:t>
            </a:r>
          </a:p>
          <a:p>
            <a:pPr lvl="2"/>
            <a:r>
              <a:rPr lang="en-GB" smtClean="0"/>
              <a:t>Troisième niveau</a:t>
            </a:r>
          </a:p>
          <a:p>
            <a:pPr lvl="3"/>
            <a:r>
              <a:rPr lang="en-GB" smtClean="0"/>
              <a:t>Quatrième niveau</a:t>
            </a:r>
          </a:p>
          <a:p>
            <a:pPr lvl="4"/>
            <a:r>
              <a:rPr lang="en-GB" smtClean="0"/>
              <a:t>Cinquième niveau</a:t>
            </a:r>
          </a:p>
        </p:txBody>
      </p:sp>
      <p:sp>
        <p:nvSpPr>
          <p:cNvPr id="76804" name="Rectangle 4"/>
          <p:cNvSpPr>
            <a:spLocks noGrp="1" noChangeArrowheads="1"/>
          </p:cNvSpPr>
          <p:nvPr>
            <p:ph type="dt" sz="half" idx="2"/>
          </p:nvPr>
        </p:nvSpPr>
        <p:spPr bwMode="auto">
          <a:xfrm>
            <a:off x="122555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spcBef>
                <a:spcPct val="50000"/>
              </a:spcBef>
              <a:defRPr sz="1400">
                <a:latin typeface="Arial Narrow" pitchFamily="34" charset="0"/>
              </a:defRPr>
            </a:lvl1pPr>
          </a:lstStyle>
          <a:p>
            <a:endParaRPr lang="en-GB" dirty="0"/>
          </a:p>
        </p:txBody>
      </p:sp>
      <p:sp>
        <p:nvSpPr>
          <p:cNvPr id="76805" name="Rectangle 5"/>
          <p:cNvSpPr>
            <a:spLocks noGrp="1" noChangeArrowheads="1"/>
          </p:cNvSpPr>
          <p:nvPr>
            <p:ph type="ftr" sz="quarter" idx="3"/>
          </p:nvPr>
        </p:nvSpPr>
        <p:spPr bwMode="auto">
          <a:xfrm>
            <a:off x="366395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spcBef>
                <a:spcPct val="50000"/>
              </a:spcBef>
              <a:defRPr sz="1400">
                <a:latin typeface="Arial Narrow" pitchFamily="34" charset="0"/>
              </a:defRPr>
            </a:lvl1pPr>
          </a:lstStyle>
          <a:p>
            <a:endParaRPr lang="en-GB" dirty="0"/>
          </a:p>
        </p:txBody>
      </p:sp>
      <p:sp>
        <p:nvSpPr>
          <p:cNvPr id="76806" name="Rectangle 6"/>
          <p:cNvSpPr>
            <a:spLocks noGrp="1" noChangeArrowheads="1"/>
          </p:cNvSpPr>
          <p:nvPr>
            <p:ph type="sldNum" sz="quarter" idx="4"/>
          </p:nvPr>
        </p:nvSpPr>
        <p:spPr bwMode="auto">
          <a:xfrm>
            <a:off x="709295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latin typeface="Arial Narrow" pitchFamily="34" charset="0"/>
              </a:defRPr>
            </a:lvl1pPr>
          </a:lstStyle>
          <a:p>
            <a:fld id="{ECC57509-7F96-47FF-BFD0-BF1131553844}" type="slidenum">
              <a:rPr lang="en-US"/>
              <a:pPr/>
              <a:t>‹N°›</a:t>
            </a:fld>
            <a:endParaRPr lang="en-GB" dirty="0"/>
          </a:p>
        </p:txBody>
      </p:sp>
      <p:grpSp>
        <p:nvGrpSpPr>
          <p:cNvPr id="76807" name="Group 7"/>
          <p:cNvGrpSpPr>
            <a:grpSpLocks/>
          </p:cNvGrpSpPr>
          <p:nvPr/>
        </p:nvGrpSpPr>
        <p:grpSpPr bwMode="auto">
          <a:xfrm>
            <a:off x="152400" y="314325"/>
            <a:ext cx="847725" cy="6543675"/>
            <a:chOff x="96" y="198"/>
            <a:chExt cx="534" cy="4122"/>
          </a:xfrm>
        </p:grpSpPr>
        <p:sp>
          <p:nvSpPr>
            <p:cNvPr id="76808" name="AutoShape 8"/>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09" name="AutoShape 9"/>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10" name="AutoShape 10"/>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11" name="AutoShape 11"/>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12" name="AutoShape 12"/>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13" name="AutoShape 13"/>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sp>
          <p:nvSpPr>
            <p:cNvPr id="76814" name="AutoShape 14"/>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ar-DZ" dirty="0"/>
            </a:p>
          </p:txBody>
        </p:sp>
      </p:grpSp>
      <p:sp>
        <p:nvSpPr>
          <p:cNvPr id="76815" name="Rectangle 15"/>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w="9525">
            <a:noFill/>
            <a:miter lim="800000"/>
            <a:headEnd/>
            <a:tailEnd/>
          </a:ln>
        </p:spPr>
        <p:txBody>
          <a:bodyPr wrap="none" anchor="ctr"/>
          <a:lstStyle/>
          <a:p>
            <a:endParaRPr lang="ar-DZ" dirty="0"/>
          </a:p>
        </p:txBody>
      </p:sp>
      <p:sp>
        <p:nvSpPr>
          <p:cNvPr id="76816" name="AutoShape 16"/>
          <p:cNvSpPr>
            <a:spLocks noChangeArrowheads="1"/>
          </p:cNvSpPr>
          <p:nvPr/>
        </p:nvSpPr>
        <p:spPr bwMode="auto">
          <a:xfrm flipH="1">
            <a:off x="547688" y="1703388"/>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w="9525">
            <a:noFill/>
            <a:miter lim="800000"/>
            <a:headEnd/>
            <a:tailEnd/>
          </a:ln>
          <a:effectLst/>
        </p:spPr>
        <p:txBody>
          <a:bodyPr wrap="none" anchor="ctr"/>
          <a:lstStyle/>
          <a:p>
            <a:endParaRPr lang="ar-DZ" dirty="0"/>
          </a:p>
        </p:txBody>
      </p:sp>
      <p:sp>
        <p:nvSpPr>
          <p:cNvPr id="76817" name="Oval 17"/>
          <p:cNvSpPr>
            <a:spLocks noChangeArrowheads="1"/>
          </p:cNvSpPr>
          <p:nvPr/>
        </p:nvSpPr>
        <p:spPr bwMode="auto">
          <a:xfrm>
            <a:off x="460375" y="1706563"/>
            <a:ext cx="295275"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ar-DZ" dirty="0"/>
          </a:p>
        </p:txBody>
      </p:sp>
      <p:sp>
        <p:nvSpPr>
          <p:cNvPr id="76818" name="Rectangle 18"/>
          <p:cNvSpPr>
            <a:spLocks noChangeArrowheads="1"/>
          </p:cNvSpPr>
          <p:nvPr/>
        </p:nvSpPr>
        <p:spPr bwMode="auto">
          <a:xfrm>
            <a:off x="463550" y="1912938"/>
            <a:ext cx="190500" cy="4678362"/>
          </a:xfrm>
          <a:prstGeom prst="rect">
            <a:avLst/>
          </a:prstGeom>
          <a:noFill/>
          <a:ln w="9525">
            <a:noFill/>
            <a:miter lim="800000"/>
            <a:headEnd/>
            <a:tailEnd/>
          </a:ln>
        </p:spPr>
        <p:txBody>
          <a:bodyPr wrap="none" anchor="ctr"/>
          <a:lstStyle/>
          <a:p>
            <a:endParaRPr lang="ar-DZ" dirty="0"/>
          </a:p>
        </p:txBody>
      </p:sp>
      <p:sp>
        <p:nvSpPr>
          <p:cNvPr id="76819" name="Oval 19"/>
          <p:cNvSpPr>
            <a:spLocks noChangeArrowheads="1"/>
          </p:cNvSpPr>
          <p:nvPr/>
        </p:nvSpPr>
        <p:spPr bwMode="auto">
          <a:xfrm>
            <a:off x="9209088" y="1676400"/>
            <a:ext cx="304800" cy="274638"/>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ar-DZ" dirty="0"/>
          </a:p>
        </p:txBody>
      </p:sp>
      <p:sp>
        <p:nvSpPr>
          <p:cNvPr id="76820" name="Rectangle 20"/>
          <p:cNvSpPr>
            <a:spLocks noChangeArrowheads="1"/>
          </p:cNvSpPr>
          <p:nvPr/>
        </p:nvSpPr>
        <p:spPr bwMode="auto">
          <a:xfrm>
            <a:off x="457200" y="1739900"/>
            <a:ext cx="8751888" cy="190500"/>
          </a:xfrm>
          <a:prstGeom prst="rect">
            <a:avLst/>
          </a:prstGeom>
          <a:noFill/>
          <a:ln w="9525">
            <a:noFill/>
            <a:miter lim="800000"/>
            <a:headEnd/>
            <a:tailEnd/>
          </a:ln>
        </p:spPr>
        <p:txBody>
          <a:bodyPr wrap="none" anchor="ctr"/>
          <a:lstStyle/>
          <a:p>
            <a:endParaRPr lang="ar-DZ" dirty="0"/>
          </a:p>
        </p:txBody>
      </p:sp>
      <p:grpSp>
        <p:nvGrpSpPr>
          <p:cNvPr id="76821" name="Group 21"/>
          <p:cNvGrpSpPr>
            <a:grpSpLocks/>
          </p:cNvGrpSpPr>
          <p:nvPr/>
        </p:nvGrpSpPr>
        <p:grpSpPr bwMode="auto">
          <a:xfrm>
            <a:off x="150813" y="0"/>
            <a:ext cx="849312" cy="6858000"/>
            <a:chOff x="95" y="0"/>
            <a:chExt cx="535" cy="4320"/>
          </a:xfrm>
        </p:grpSpPr>
        <p:sp>
          <p:nvSpPr>
            <p:cNvPr id="76822" name="AutoShape 22"/>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3" name="AutoShape 23"/>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4" name="AutoShape 24"/>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5" name="AutoShape 25"/>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6" name="AutoShape 26"/>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7" name="AutoShape 27"/>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ar-DZ" dirty="0"/>
            </a:p>
          </p:txBody>
        </p:sp>
        <p:sp>
          <p:nvSpPr>
            <p:cNvPr id="76828" name="Freeform 28"/>
            <p:cNvSpPr>
              <a:spLocks/>
            </p:cNvSpPr>
            <p:nvPr/>
          </p:nvSpPr>
          <p:spPr bwMode="auto">
            <a:xfrm>
              <a:off x="98" y="0"/>
              <a:ext cx="532" cy="465"/>
            </a:xfrm>
            <a:custGeom>
              <a:avLst/>
              <a:gdLst/>
              <a:ahLst/>
              <a:cxnLst>
                <a:cxn ang="0">
                  <a:pos x="1" y="0"/>
                </a:cxn>
                <a:cxn ang="0">
                  <a:pos x="0" y="166"/>
                </a:cxn>
                <a:cxn ang="0">
                  <a:pos x="532" y="465"/>
                </a:cxn>
                <a:cxn ang="0">
                  <a:pos x="532" y="201"/>
                </a:cxn>
                <a:cxn ang="0">
                  <a:pos x="172" y="0"/>
                </a:cxn>
                <a:cxn ang="0">
                  <a:pos x="1" y="0"/>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ar-DZ" dirty="0"/>
            </a:p>
          </p:txBody>
        </p:sp>
        <p:sp>
          <p:nvSpPr>
            <p:cNvPr id="76829" name="Freeform 29"/>
            <p:cNvSpPr>
              <a:spLocks/>
            </p:cNvSpPr>
            <p:nvPr/>
          </p:nvSpPr>
          <p:spPr bwMode="auto">
            <a:xfrm>
              <a:off x="95" y="4060"/>
              <a:ext cx="457" cy="260"/>
            </a:xfrm>
            <a:custGeom>
              <a:avLst/>
              <a:gdLst/>
              <a:ahLst/>
              <a:cxnLst>
                <a:cxn ang="0">
                  <a:pos x="457" y="260"/>
                </a:cxn>
                <a:cxn ang="0">
                  <a:pos x="1" y="0"/>
                </a:cxn>
                <a:cxn ang="0">
                  <a:pos x="0" y="264"/>
                </a:cxn>
                <a:cxn ang="0">
                  <a:pos x="457" y="260"/>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ar-DZ" dirty="0"/>
            </a:p>
          </p:txBody>
        </p:sp>
      </p:gr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6817"/>
                                        </p:tgtEl>
                                        <p:attrNameLst>
                                          <p:attrName>style.visibility</p:attrName>
                                        </p:attrNameLst>
                                      </p:cBhvr>
                                      <p:to>
                                        <p:strVal val="visible"/>
                                      </p:to>
                                    </p:set>
                                    <p:anim calcmode="lin" valueType="num">
                                      <p:cBhvr additive="base">
                                        <p:cTn id="7" dur="500" fill="hold"/>
                                        <p:tgtEl>
                                          <p:spTgt spid="76817"/>
                                        </p:tgtEl>
                                        <p:attrNameLst>
                                          <p:attrName>ppt_x</p:attrName>
                                        </p:attrNameLst>
                                      </p:cBhvr>
                                      <p:tavLst>
                                        <p:tav tm="0">
                                          <p:val>
                                            <p:strVal val="#ppt_x"/>
                                          </p:val>
                                        </p:tav>
                                        <p:tav tm="100000">
                                          <p:val>
                                            <p:strVal val="#ppt_x"/>
                                          </p:val>
                                        </p:tav>
                                      </p:tavLst>
                                    </p:anim>
                                    <p:anim calcmode="lin" valueType="num">
                                      <p:cBhvr additive="base">
                                        <p:cTn id="8" dur="500" fill="hold"/>
                                        <p:tgtEl>
                                          <p:spTgt spid="7681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76817"/>
                                        </p:tgtEl>
                                        <p:attrNameLst>
                                          <p:attrName>style.visibility</p:attrName>
                                        </p:attrNameLst>
                                      </p:cBhvr>
                                      <p:to>
                                        <p:strVal val="hidden"/>
                                      </p:to>
                                    </p:set>
                                  </p:sub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6819"/>
                                        </p:tgtEl>
                                        <p:attrNameLst>
                                          <p:attrName>style.visibility</p:attrName>
                                        </p:attrNameLst>
                                      </p:cBhvr>
                                      <p:to>
                                        <p:strVal val="visible"/>
                                      </p:to>
                                    </p:set>
                                    <p:anim calcmode="lin" valueType="num">
                                      <p:cBhvr additive="base">
                                        <p:cTn id="12" dur="500" fill="hold"/>
                                        <p:tgtEl>
                                          <p:spTgt spid="76819"/>
                                        </p:tgtEl>
                                        <p:attrNameLst>
                                          <p:attrName>ppt_x</p:attrName>
                                        </p:attrNameLst>
                                      </p:cBhvr>
                                      <p:tavLst>
                                        <p:tav tm="0">
                                          <p:val>
                                            <p:strVal val="0-#ppt_w/2"/>
                                          </p:val>
                                        </p:tav>
                                        <p:tav tm="100000">
                                          <p:val>
                                            <p:strVal val="#ppt_x"/>
                                          </p:val>
                                        </p:tav>
                                      </p:tavLst>
                                    </p:anim>
                                    <p:anim calcmode="lin" valueType="num">
                                      <p:cBhvr additive="base">
                                        <p:cTn id="13" dur="500" fill="hold"/>
                                        <p:tgtEl>
                                          <p:spTgt spid="768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7" grpId="0" animBg="1"/>
      <p:bldP spid="76819" grpId="0" animBg="1"/>
    </p:bldLst>
  </p:timing>
  <p:hf hdr="0" ftr="0" dt="0"/>
  <p:txStyles>
    <p:titleStyle>
      <a:lvl1pPr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2pPr>
      <a:lvl3pPr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3pPr>
      <a:lvl4pPr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4pPr>
      <a:lvl5pPr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5pPr>
      <a:lvl6pPr marL="457200"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6pPr>
      <a:lvl7pPr marL="914400"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7pPr>
      <a:lvl8pPr marL="1371600"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8pPr>
      <a:lvl9pPr marL="1828800" algn="l" rtl="1" eaLnBrk="1" fontAlgn="base" hangingPunct="1">
        <a:spcBef>
          <a:spcPct val="0"/>
        </a:spcBef>
        <a:spcAft>
          <a:spcPct val="0"/>
        </a:spcAft>
        <a:defRPr kumimoji="1" sz="4400">
          <a:solidFill>
            <a:schemeClr val="tx2"/>
          </a:solidFill>
          <a:effectLst>
            <a:outerShdw blurRad="38100" dist="38100" dir="2700000" algn="tl">
              <a:srgbClr val="000000"/>
            </a:outerShdw>
          </a:effectLst>
          <a:latin typeface="Impact" pitchFamily="34" charset="0"/>
          <a:cs typeface="Arial" pitchFamily="34" charset="0"/>
        </a:defRPr>
      </a:lvl9pPr>
    </p:titleStyle>
    <p:bodyStyle>
      <a:lvl1pPr marL="342900" indent="-342900" algn="r" rtl="1" eaLnBrk="1" fontAlgn="base" hangingPunct="1">
        <a:spcBef>
          <a:spcPct val="20000"/>
        </a:spcBef>
        <a:spcAft>
          <a:spcPct val="0"/>
        </a:spcAft>
        <a:buClr>
          <a:schemeClr val="accent1"/>
        </a:buClr>
        <a:buChar char="•"/>
        <a:defRPr kumimoji="1" sz="3200">
          <a:solidFill>
            <a:schemeClr val="tx1"/>
          </a:solidFill>
          <a:effectLst>
            <a:outerShdw blurRad="38100" dist="38100" dir="2700000" algn="tl">
              <a:srgbClr val="000000"/>
            </a:outerShdw>
          </a:effectLst>
          <a:latin typeface="+mn-lt"/>
          <a:ea typeface="+mn-ea"/>
          <a:cs typeface="+mn-cs"/>
        </a:defRPr>
      </a:lvl1pPr>
      <a:lvl2pPr marL="742950" indent="-285750" algn="r" rtl="1" eaLnBrk="1" fontAlgn="base" hangingPunct="1">
        <a:spcBef>
          <a:spcPct val="20000"/>
        </a:spcBef>
        <a:spcAft>
          <a:spcPct val="0"/>
        </a:spcAft>
        <a:buClr>
          <a:schemeClr val="accent2"/>
        </a:buClr>
        <a:buChar char="•"/>
        <a:defRPr kumimoji="1" sz="2800">
          <a:solidFill>
            <a:schemeClr val="tx1"/>
          </a:solidFill>
          <a:effectLst>
            <a:outerShdw blurRad="38100" dist="38100" dir="2700000" algn="tl">
              <a:srgbClr val="000000"/>
            </a:outerShdw>
          </a:effectLst>
          <a:latin typeface="+mn-lt"/>
          <a:cs typeface="+mn-cs"/>
        </a:defRPr>
      </a:lvl2pPr>
      <a:lvl3pPr marL="1143000" indent="-228600" algn="r" rtl="1" eaLnBrk="1" fontAlgn="base" hangingPunct="1">
        <a:spcBef>
          <a:spcPct val="20000"/>
        </a:spcBef>
        <a:spcAft>
          <a:spcPct val="0"/>
        </a:spcAft>
        <a:buChar char="•"/>
        <a:defRPr kumimoji="1" sz="2400">
          <a:solidFill>
            <a:schemeClr val="tx1"/>
          </a:solidFill>
          <a:effectLst>
            <a:outerShdw blurRad="38100" dist="38100" dir="2700000" algn="tl">
              <a:srgbClr val="000000"/>
            </a:outerShdw>
          </a:effectLst>
          <a:latin typeface="+mn-lt"/>
          <a:cs typeface="+mn-cs"/>
        </a:defRPr>
      </a:lvl3pPr>
      <a:lvl4pPr marL="16002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4pPr>
      <a:lvl5pPr marL="20574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5pPr>
      <a:lvl6pPr marL="25146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6pPr>
      <a:lvl7pPr marL="29718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7pPr>
      <a:lvl8pPr marL="34290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8pPr>
      <a:lvl9pPr marL="3886200" indent="-228600" algn="r" rtl="1" eaLnBrk="1" fontAlgn="base" hangingPunct="1">
        <a:spcBef>
          <a:spcPct val="20000"/>
        </a:spcBef>
        <a:spcAft>
          <a:spcPct val="0"/>
        </a:spcAft>
        <a:buChar char="•"/>
        <a:defRPr kumimoji="1" sz="2000">
          <a:solidFill>
            <a:schemeClr val="tx1"/>
          </a:solidFill>
          <a:effectLst>
            <a:outerShdw blurRad="38100" dist="38100" dir="2700000" algn="tl">
              <a:srgbClr val="000000"/>
            </a:outerShdw>
          </a:effectLst>
          <a:latin typeface="+mn-lt"/>
          <a:cs typeface="+mn-cs"/>
        </a:defRPr>
      </a:lvl9pPr>
    </p:bodyStyle>
    <p:otherStyle>
      <a:defPPr>
        <a:defRPr lang="ar-DZ"/>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gif"/><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gif"/><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fr/imgres?imgurl=http://img.clubic.com/photo/00051402.jpg&amp;imgrefurl=http://www.clubic.com/article-14372-5-les-reseaux-locaux-sans-fil.html&amp;usg=__NkosdUvet0t8FtjyKPWhH71Bp9E=&amp;h=64&amp;w=150&amp;sz=4&amp;hl=fr&amp;start=6&amp;um=1&amp;itbs=1&amp;tbnid=hN-Ox_gCaj6ZJM:&amp;tbnh=41&amp;tbnw=96&amp;prev=/images?q=norme+HIPERLAN&amp;um=1&amp;hl=fr&amp;rlz=1W1TSEA_fr&amp;tbs=isch:1"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2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3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25.gi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à coins arrondis 10"/>
          <p:cNvSpPr/>
          <p:nvPr/>
        </p:nvSpPr>
        <p:spPr>
          <a:xfrm>
            <a:off x="785786" y="857232"/>
            <a:ext cx="8143932" cy="2571753"/>
          </a:xfrm>
          <a:prstGeom prst="roundRect">
            <a:avLst/>
          </a:prstGeom>
          <a:gradFill flip="none" rotWithShape="0">
            <a:gsLst>
              <a:gs pos="33000">
                <a:srgbClr val="92D050"/>
              </a:gs>
              <a:gs pos="35000">
                <a:schemeClr val="accent5">
                  <a:tint val="37000"/>
                  <a:satMod val="300000"/>
                </a:schemeClr>
              </a:gs>
              <a:gs pos="100000">
                <a:schemeClr val="accent5">
                  <a:tint val="15000"/>
                  <a:satMod val="350000"/>
                </a:schemeClr>
              </a:gs>
            </a:gsLst>
            <a:lin ang="15600000" scaled="0"/>
            <a:tileRect/>
          </a:gradFill>
          <a:ln>
            <a:solidFill>
              <a:srgbClr val="00B0F0">
                <a:alpha val="71000"/>
              </a:srgbClr>
            </a:solidFill>
          </a:ln>
        </p:spPr>
        <p:style>
          <a:lnRef idx="1">
            <a:schemeClr val="accent5"/>
          </a:lnRef>
          <a:fillRef idx="2">
            <a:schemeClr val="accent5"/>
          </a:fillRef>
          <a:effectRef idx="1">
            <a:schemeClr val="accent5"/>
          </a:effectRef>
          <a:fontRef idx="minor">
            <a:schemeClr val="dk1"/>
          </a:fontRef>
        </p:style>
        <p:txBody>
          <a:bodyPr anchor="ctr"/>
          <a:lstStyle/>
          <a:p>
            <a:pPr algn="ctr"/>
            <a:endParaRPr lang="fr-FR" sz="40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r>
              <a:rPr lang="fr-FR"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rPr>
              <a:t>TIC : Technologies de l’Information et de la communication </a:t>
            </a:r>
            <a:endParaRPr lang="ar-DZ"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defRPr/>
            </a:pPr>
            <a:endParaRPr lang="fr-FR" sz="4000" b="1" dirty="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p:txBody>
      </p:sp>
      <p:sp>
        <p:nvSpPr>
          <p:cNvPr id="10" name="Rectangle 9"/>
          <p:cNvSpPr/>
          <p:nvPr/>
        </p:nvSpPr>
        <p:spPr>
          <a:xfrm>
            <a:off x="1071538" y="4143380"/>
            <a:ext cx="7500990" cy="2985433"/>
          </a:xfrm>
          <a:prstGeom prst="rect">
            <a:avLst/>
          </a:prstGeom>
        </p:spPr>
        <p:txBody>
          <a:bodyPr wrap="square">
            <a:spAutoFit/>
          </a:bodyPr>
          <a:lstStyle/>
          <a:p>
            <a:pPr algn="l" rtl="0"/>
            <a:r>
              <a:rPr lang="fr-FR" sz="2000" b="1" u="sng" dirty="0" smtClean="0">
                <a:solidFill>
                  <a:srgbClr val="FF0000"/>
                </a:solidFill>
              </a:rPr>
              <a:t>Présenté par: </a:t>
            </a:r>
          </a:p>
          <a:p>
            <a:r>
              <a:rPr kumimoji="1" lang="fr-FR" sz="2400" b="1" dirty="0" smtClean="0">
                <a:latin typeface="Cataneo BT" pitchFamily="66" charset="0"/>
              </a:rPr>
              <a:t> Halima BEN HBIRECHE</a:t>
            </a:r>
          </a:p>
          <a:p>
            <a:endParaRPr lang="fr-FR" sz="2400" dirty="0" smtClean="0">
              <a:latin typeface="Times New Roman" pitchFamily="18" charset="0"/>
            </a:endParaRPr>
          </a:p>
          <a:p>
            <a:pPr rtl="1"/>
            <a:r>
              <a:rPr lang="fr-FR" sz="2000" dirty="0" smtClean="0">
                <a:latin typeface="Times New Roman" pitchFamily="18" charset="0"/>
              </a:rPr>
              <a:t>Département Informatique et Technologies de les Information</a:t>
            </a:r>
          </a:p>
          <a:p>
            <a:r>
              <a:rPr lang="fr-FR" sz="2000" dirty="0" smtClean="0">
                <a:latin typeface="Times New Roman" pitchFamily="18" charset="0"/>
              </a:rPr>
              <a:t>Faculté des Nouvelles Technologies de l’information et de la Communication</a:t>
            </a:r>
          </a:p>
          <a:p>
            <a:r>
              <a:rPr lang="fr-FR" sz="2000" dirty="0" smtClean="0">
                <a:latin typeface="Times New Roman" pitchFamily="18" charset="0"/>
              </a:rPr>
              <a:t>Université </a:t>
            </a:r>
            <a:r>
              <a:rPr lang="fr-FR" sz="2000" dirty="0" err="1" smtClean="0">
                <a:latin typeface="Times New Roman" pitchFamily="18" charset="0"/>
              </a:rPr>
              <a:t>Kasdi</a:t>
            </a:r>
            <a:r>
              <a:rPr lang="fr-FR" sz="2000" dirty="0" smtClean="0">
                <a:latin typeface="Times New Roman" pitchFamily="18" charset="0"/>
              </a:rPr>
              <a:t> </a:t>
            </a:r>
            <a:r>
              <a:rPr lang="fr-FR" sz="2000" dirty="0" err="1" smtClean="0">
                <a:latin typeface="Times New Roman" pitchFamily="18" charset="0"/>
              </a:rPr>
              <a:t>Merbah</a:t>
            </a:r>
            <a:r>
              <a:rPr lang="fr-FR" sz="2000" dirty="0" smtClean="0">
                <a:latin typeface="Times New Roman" pitchFamily="18" charset="0"/>
              </a:rPr>
              <a:t> -Ouargla</a:t>
            </a:r>
            <a:endParaRPr kumimoji="1" lang="fr-FR" sz="2000" b="1" dirty="0" smtClean="0">
              <a:latin typeface="Cataneo BT" pitchFamily="66" charset="0"/>
            </a:endParaRPr>
          </a:p>
          <a:p>
            <a:r>
              <a:rPr lang="fr-FR" sz="2000" b="1" dirty="0" smtClean="0"/>
              <a:t>Email : halima.benhbireche@gmail.com</a:t>
            </a:r>
            <a:r>
              <a:rPr lang="fr-FR" sz="2000" dirty="0" smtClean="0"/>
              <a:t> </a:t>
            </a:r>
            <a:endParaRPr lang="fr-FR" sz="2000" b="1" dirty="0" smtClean="0"/>
          </a:p>
          <a:p>
            <a:pPr algn="l" rtl="0"/>
            <a:endParaRPr kumimoji="1" lang="fr-FR" sz="2000" b="1" i="1" dirty="0" smtClean="0">
              <a:latin typeface="Cataneo BT"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sz="half" idx="1"/>
          </p:nvPr>
        </p:nvSpPr>
        <p:spPr>
          <a:effectLst>
            <a:outerShdw dist="35921" dir="2700000" algn="ctr" rotWithShape="0">
              <a:schemeClr val="bg2"/>
            </a:outerShdw>
          </a:effectLst>
        </p:spPr>
        <p:txBody>
          <a:bodyPr/>
          <a:lstStyle/>
          <a:p>
            <a:pPr>
              <a:lnSpc>
                <a:spcPct val="90000"/>
              </a:lnSpc>
              <a:buFontTx/>
              <a:buNone/>
            </a:pPr>
            <a:r>
              <a:rPr kumimoji="0" lang="en-GB" sz="2400" dirty="0"/>
              <a:t>     </a:t>
            </a:r>
          </a:p>
          <a:p>
            <a:pPr>
              <a:lnSpc>
                <a:spcPct val="90000"/>
              </a:lnSpc>
              <a:buFontTx/>
              <a:buNone/>
            </a:pPr>
            <a:r>
              <a:rPr kumimoji="0" lang="en-GB" sz="2400" dirty="0"/>
              <a:t>                    </a:t>
            </a:r>
            <a:r>
              <a:rPr kumimoji="0" lang="en-GB" sz="40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BLUETOOTH</a:t>
            </a:r>
            <a:r>
              <a:rPr kumimoji="0" lang="en-GB" sz="4000" b="1" i="1" dirty="0">
                <a:latin typeface="Times New Roman" pitchFamily="18" charset="0"/>
                <a:cs typeface="Times New Roman" pitchFamily="18" charset="0"/>
              </a:rPr>
              <a:t> </a:t>
            </a:r>
          </a:p>
          <a:p>
            <a:pPr>
              <a:lnSpc>
                <a:spcPct val="90000"/>
              </a:lnSpc>
              <a:buFontTx/>
              <a:buNone/>
            </a:pPr>
            <a:r>
              <a:rPr kumimoji="0" lang="en-GB" sz="4000" b="1" i="1" dirty="0">
                <a:latin typeface="Times New Roman" pitchFamily="18" charset="0"/>
                <a:cs typeface="Times New Roman" pitchFamily="18" charset="0"/>
              </a:rPr>
              <a:t>                        </a:t>
            </a:r>
            <a:r>
              <a:rPr kumimoji="0" lang="en-GB" sz="40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ZIGBEE</a:t>
            </a:r>
            <a:endParaRPr kumimoji="0" lang="en-GB" sz="4000" b="1" i="1" dirty="0">
              <a:latin typeface="Times New Roman" pitchFamily="18" charset="0"/>
              <a:cs typeface="Times New Roman" pitchFamily="18" charset="0"/>
            </a:endParaRPr>
          </a:p>
          <a:p>
            <a:pPr>
              <a:lnSpc>
                <a:spcPct val="90000"/>
              </a:lnSpc>
              <a:buFontTx/>
              <a:buNone/>
            </a:pPr>
            <a:r>
              <a:rPr kumimoji="0" lang="en-GB" sz="4000" b="1" i="1" dirty="0">
                <a:latin typeface="Times New Roman" pitchFamily="18" charset="0"/>
                <a:cs typeface="Times New Roman" pitchFamily="18" charset="0"/>
              </a:rPr>
              <a:t>                                    </a:t>
            </a:r>
            <a:r>
              <a:rPr kumimoji="0" lang="en-GB" sz="40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UWB</a:t>
            </a:r>
            <a:endParaRPr kumimoji="0" lang="en-GB" sz="4000" b="1" i="1" dirty="0">
              <a:latin typeface="Times New Roman" pitchFamily="18" charset="0"/>
              <a:cs typeface="Times New Roman" pitchFamily="18" charset="0"/>
            </a:endParaRPr>
          </a:p>
        </p:txBody>
      </p:sp>
      <p:sp>
        <p:nvSpPr>
          <p:cNvPr id="6" name="ZoneTexte 5"/>
          <p:cNvSpPr txBox="1"/>
          <p:nvPr/>
        </p:nvSpPr>
        <p:spPr>
          <a:xfrm>
            <a:off x="1357290" y="428604"/>
            <a:ext cx="6929486" cy="646331"/>
          </a:xfrm>
          <a:prstGeom prst="rect">
            <a:avLst/>
          </a:prstGeom>
          <a:noFill/>
        </p:spPr>
        <p:txBody>
          <a:bodyPr wrap="square" rtlCol="1">
            <a:spAutoFit/>
          </a:bodyPr>
          <a:lstStyle/>
          <a:p>
            <a:pPr algn="ctr"/>
            <a:r>
              <a:rPr lang="fr-FR" sz="3600" b="1" dirty="0" smtClean="0">
                <a:solidFill>
                  <a:schemeClr val="accent6">
                    <a:lumMod val="50000"/>
                    <a:lumOff val="50000"/>
                  </a:schemeClr>
                </a:solidFill>
                <a:latin typeface="Times New Roman" pitchFamily="18" charset="0"/>
                <a:cs typeface="Times New Roman" pitchFamily="18" charset="0"/>
              </a:rPr>
              <a:t>Norme de l’IEEE pour les WPAN </a:t>
            </a:r>
            <a:endParaRPr lang="fr-FR" sz="3600" dirty="0">
              <a:solidFill>
                <a:schemeClr val="accent6">
                  <a:lumMod val="50000"/>
                  <a:lumOff val="50000"/>
                </a:schemeClr>
              </a:solidFill>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0ED473B6-0CD0-41A3-BBCB-45389B409F3A}" type="slidenum">
              <a:rPr lang="en-US" smtClean="0"/>
              <a:pPr/>
              <a:t>2</a:t>
            </a:fld>
            <a:endParaRPr lang="en-GB" dirty="0"/>
          </a:p>
        </p:txBody>
      </p:sp>
      <p:pic>
        <p:nvPicPr>
          <p:cNvPr id="9" name="Picture 15" descr="nokia-n90"/>
          <p:cNvPicPr>
            <a:picLocks noChangeAspect="1" noChangeArrowheads="1"/>
          </p:cNvPicPr>
          <p:nvPr/>
        </p:nvPicPr>
        <p:blipFill>
          <a:blip r:embed="rId3" cstate="print"/>
          <a:srcRect/>
          <a:stretch>
            <a:fillRect/>
          </a:stretch>
        </p:blipFill>
        <p:spPr bwMode="auto">
          <a:xfrm>
            <a:off x="5260975" y="1916113"/>
            <a:ext cx="3883025" cy="49418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p:cNvSpPr txBox="1">
            <a:spLocks noChangeArrowheads="1"/>
          </p:cNvSpPr>
          <p:nvPr/>
        </p:nvSpPr>
        <p:spPr bwMode="auto">
          <a:xfrm>
            <a:off x="1042988" y="260350"/>
            <a:ext cx="6842125" cy="1098550"/>
          </a:xfrm>
          <a:prstGeom prst="rect">
            <a:avLst/>
          </a:prstGeom>
          <a:noFill/>
          <a:ln w="9525">
            <a:noFill/>
            <a:miter lim="800000"/>
            <a:headEnd/>
            <a:tailEnd/>
          </a:ln>
          <a:effectLst/>
        </p:spPr>
        <p:txBody>
          <a:bodyPr>
            <a:spAutoFit/>
          </a:bodyPr>
          <a:lstStyle/>
          <a:p>
            <a:pPr algn="ctr" eaLnBrk="1" hangingPunct="1">
              <a:spcBef>
                <a:spcPct val="50000"/>
              </a:spcBef>
            </a:pPr>
            <a:endParaRPr lang="fr-FR" sz="6600" b="1" i="1" dirty="0">
              <a:solidFill>
                <a:srgbClr val="ED8E3F"/>
              </a:solidFill>
              <a:effectLst>
                <a:outerShdw blurRad="38100" dist="38100" dir="2700000" algn="tl">
                  <a:srgbClr val="000000"/>
                </a:outerShdw>
              </a:effectLst>
              <a:latin typeface="Times New Roman" pitchFamily="18" charset="0"/>
              <a:cs typeface="Times New Roman" pitchFamily="18" charset="0"/>
            </a:endParaRPr>
          </a:p>
        </p:txBody>
      </p:sp>
      <p:sp>
        <p:nvSpPr>
          <p:cNvPr id="109571" name="Text Box 3"/>
          <p:cNvSpPr txBox="1">
            <a:spLocks noChangeArrowheads="1"/>
          </p:cNvSpPr>
          <p:nvPr/>
        </p:nvSpPr>
        <p:spPr bwMode="auto">
          <a:xfrm>
            <a:off x="1500166" y="500042"/>
            <a:ext cx="6265862" cy="646331"/>
          </a:xfrm>
          <a:prstGeom prst="rect">
            <a:avLst/>
          </a:prstGeom>
          <a:noFill/>
          <a:ln w="9525">
            <a:noFill/>
            <a:miter lim="800000"/>
            <a:headEnd/>
            <a:tailEnd/>
          </a:ln>
          <a:effectLst/>
        </p:spPr>
        <p:txBody>
          <a:bodyPr>
            <a:spAutoFit/>
          </a:bodyPr>
          <a:lstStyle/>
          <a:p>
            <a:pPr marL="342900" indent="-342900" algn="ctr" eaLnBrk="1" hangingPunct="1"/>
            <a:r>
              <a:rPr lang="fr-FR" sz="3600" b="1" dirty="0" smtClean="0">
                <a:solidFill>
                  <a:schemeClr val="accent2">
                    <a:lumMod val="75000"/>
                    <a:lumOff val="25000"/>
                  </a:schemeClr>
                </a:solidFill>
                <a:latin typeface="Times New Roman" pitchFamily="18" charset="0"/>
                <a:cs typeface="Times New Roman" pitchFamily="18" charset="0"/>
              </a:rPr>
              <a:t>IEEE.802.15.1/Bluetooth </a:t>
            </a:r>
            <a:endParaRPr lang="fr-FR" sz="3600" dirty="0">
              <a:solidFill>
                <a:schemeClr val="accent2">
                  <a:lumMod val="75000"/>
                  <a:lumOff val="25000"/>
                </a:schemeClr>
              </a:solidFill>
              <a:latin typeface="Times New Roman" pitchFamily="18" charset="0"/>
              <a:cs typeface="Times New Roman" pitchFamily="18" charset="0"/>
            </a:endParaRPr>
          </a:p>
        </p:txBody>
      </p:sp>
      <p:sp>
        <p:nvSpPr>
          <p:cNvPr id="109572" name="Text Box 4"/>
          <p:cNvSpPr txBox="1">
            <a:spLocks noChangeArrowheads="1"/>
          </p:cNvSpPr>
          <p:nvPr/>
        </p:nvSpPr>
        <p:spPr bwMode="auto">
          <a:xfrm>
            <a:off x="468313" y="4076700"/>
            <a:ext cx="6551612" cy="366713"/>
          </a:xfrm>
          <a:prstGeom prst="rect">
            <a:avLst/>
          </a:prstGeom>
          <a:noFill/>
          <a:ln w="9525">
            <a:noFill/>
            <a:miter lim="800000"/>
            <a:headEnd/>
            <a:tailEnd/>
          </a:ln>
          <a:effectLst/>
        </p:spPr>
        <p:txBody>
          <a:bodyPr>
            <a:spAutoFit/>
          </a:bodyPr>
          <a:lstStyle/>
          <a:p>
            <a:pPr eaLnBrk="1" hangingPunct="1">
              <a:spcBef>
                <a:spcPct val="50000"/>
              </a:spcBef>
            </a:pPr>
            <a:endParaRPr lang="fr-FR" dirty="0"/>
          </a:p>
        </p:txBody>
      </p:sp>
      <p:sp>
        <p:nvSpPr>
          <p:cNvPr id="109573" name="Text Box 5"/>
          <p:cNvSpPr txBox="1">
            <a:spLocks noChangeArrowheads="1"/>
          </p:cNvSpPr>
          <p:nvPr/>
        </p:nvSpPr>
        <p:spPr bwMode="auto">
          <a:xfrm>
            <a:off x="1142976" y="2285992"/>
            <a:ext cx="7786742" cy="3631763"/>
          </a:xfrm>
          <a:prstGeom prst="rect">
            <a:avLst/>
          </a:prstGeom>
          <a:noFill/>
          <a:ln w="9525">
            <a:noFill/>
            <a:miter lim="800000"/>
            <a:headEnd/>
            <a:tailEnd/>
          </a:ln>
          <a:effectLst/>
        </p:spPr>
        <p:txBody>
          <a:bodyPr wrap="square">
            <a:spAutoFit/>
          </a:bodyPr>
          <a:lstStyle/>
          <a:p>
            <a:pPr>
              <a:lnSpc>
                <a:spcPct val="150000"/>
              </a:lnSpc>
              <a:buBlip>
                <a:blip r:embed="rId3"/>
              </a:buBlip>
            </a:pPr>
            <a:r>
              <a:rPr lang="fr-FR" sz="2000" dirty="0" smtClean="0">
                <a:latin typeface="Times New Roman" pitchFamily="18" charset="0"/>
                <a:cs typeface="Times New Roman" pitchFamily="18" charset="0"/>
              </a:rPr>
              <a:t> Lancer par Ericsson en 1994 ;</a:t>
            </a:r>
          </a:p>
          <a:p>
            <a:pPr>
              <a:lnSpc>
                <a:spcPct val="150000"/>
              </a:lnSpc>
              <a:buBlip>
                <a:blip r:embed="rId3"/>
              </a:buBlip>
            </a:pPr>
            <a:r>
              <a:rPr lang="fr-FR" sz="2000" dirty="0" smtClean="0">
                <a:latin typeface="Times New Roman" pitchFamily="18" charset="0"/>
                <a:cs typeface="Times New Roman" pitchFamily="18" charset="0"/>
              </a:rPr>
              <a:t> Débit 720 Kbps (1Mbps en débit théorique) ;</a:t>
            </a:r>
          </a:p>
          <a:p>
            <a:pPr>
              <a:lnSpc>
                <a:spcPct val="150000"/>
              </a:lnSpc>
              <a:buBlip>
                <a:blip r:embed="rId3"/>
              </a:buBlip>
            </a:pPr>
            <a:r>
              <a:rPr lang="fr-FR" sz="2000" dirty="0" smtClean="0">
                <a:latin typeface="Times New Roman" pitchFamily="18" charset="0"/>
                <a:cs typeface="Times New Roman" pitchFamily="18" charset="0"/>
              </a:rPr>
              <a:t> Rayon d’action entre 10 et 30 mètres ;</a:t>
            </a:r>
          </a:p>
          <a:p>
            <a:pPr>
              <a:lnSpc>
                <a:spcPct val="150000"/>
              </a:lnSpc>
              <a:buBlip>
                <a:blip r:embed="rId3"/>
              </a:buBlip>
            </a:pPr>
            <a:r>
              <a:rPr lang="fr-FR" sz="2000" dirty="0" smtClean="0">
                <a:latin typeface="Times New Roman" pitchFamily="18" charset="0"/>
                <a:cs typeface="Times New Roman" pitchFamily="18" charset="0"/>
              </a:rPr>
              <a:t> Fréquence de 2.4 GHZ pour fonctionner par tout dans le monde ; </a:t>
            </a:r>
          </a:p>
          <a:p>
            <a:pPr>
              <a:lnSpc>
                <a:spcPct val="150000"/>
              </a:lnSpc>
              <a:buBlip>
                <a:blip r:embed="rId3"/>
              </a:buBlip>
            </a:pPr>
            <a:r>
              <a:rPr lang="fr-FR" sz="2000" b="1"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Permet de créer un réseau de 8 appareils en consommation simultanée </a:t>
            </a:r>
            <a:r>
              <a:rPr lang="fr-FR" sz="2000" b="1" dirty="0" smtClean="0">
                <a:latin typeface="Times New Roman" pitchFamily="18" charset="0"/>
                <a:cs typeface="Times New Roman" pitchFamily="18" charset="0"/>
              </a:rPr>
              <a:t>;</a:t>
            </a:r>
          </a:p>
          <a:p>
            <a:pPr>
              <a:lnSpc>
                <a:spcPct val="150000"/>
              </a:lnSpc>
              <a:buBlip>
                <a:blip r:embed="rId3"/>
              </a:buBlip>
            </a:pPr>
            <a:r>
              <a:rPr lang="fr-FR" sz="2000" b="1"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La puce est extrêmement économe en énergie;</a:t>
            </a:r>
          </a:p>
          <a:p>
            <a:pPr>
              <a:lnSpc>
                <a:spcPct val="150000"/>
              </a:lnSpc>
              <a:buBlip>
                <a:blip r:embed="rId3"/>
              </a:buBlip>
            </a:pPr>
            <a:r>
              <a:rPr lang="fr-FR" sz="2000" dirty="0" smtClean="0">
                <a:latin typeface="Times New Roman" pitchFamily="18" charset="0"/>
                <a:cs typeface="Times New Roman" pitchFamily="18" charset="0"/>
              </a:rPr>
              <a:t> Elle est plus puissante que la technologie infrarouge;</a:t>
            </a:r>
          </a:p>
          <a:p>
            <a:endParaRPr lang="fr-FR" sz="2000" dirty="0">
              <a:latin typeface="Times New Roman" pitchFamily="18" charset="0"/>
              <a:cs typeface="Times New Roman" pitchFamily="18" charset="0"/>
            </a:endParaRPr>
          </a:p>
        </p:txBody>
      </p:sp>
      <p:pic>
        <p:nvPicPr>
          <p:cNvPr id="109575" name="Picture 7"/>
          <p:cNvPicPr>
            <a:picLocks noChangeAspect="1" noChangeArrowheads="1"/>
          </p:cNvPicPr>
          <p:nvPr/>
        </p:nvPicPr>
        <p:blipFill>
          <a:blip r:embed="rId4" cstate="print"/>
          <a:srcRect/>
          <a:stretch>
            <a:fillRect/>
          </a:stretch>
        </p:blipFill>
        <p:spPr bwMode="auto">
          <a:xfrm>
            <a:off x="7596188" y="188913"/>
            <a:ext cx="1368425" cy="1368425"/>
          </a:xfrm>
          <a:prstGeom prst="rect">
            <a:avLst/>
          </a:prstGeom>
          <a:noFill/>
        </p:spPr>
      </p:pic>
      <p:sp>
        <p:nvSpPr>
          <p:cNvPr id="7" name="Espace réservé du numéro de diapositive 6"/>
          <p:cNvSpPr>
            <a:spLocks noGrp="1"/>
          </p:cNvSpPr>
          <p:nvPr>
            <p:ph type="sldNum" sz="quarter" idx="12"/>
          </p:nvPr>
        </p:nvSpPr>
        <p:spPr/>
        <p:txBody>
          <a:bodyPr/>
          <a:lstStyle/>
          <a:p>
            <a:fld id="{0753DBC5-732E-4A43-BA3A-78336B3B69F8}" type="slidenum">
              <a:rPr lang="en-US" smtClean="0"/>
              <a:pPr/>
              <a:t>3</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 calcmode="lin" valueType="num">
                                      <p:cBhvr>
                                        <p:cTn id="7" dur="1000" fill="hold"/>
                                        <p:tgtEl>
                                          <p:spTgt spid="10957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0957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09571">
                                            <p:txEl>
                                              <p:pRg st="0" end="0"/>
                                            </p:txEl>
                                          </p:spTgt>
                                        </p:tgtEl>
                                      </p:cBhvr>
                                    </p:animEffect>
                                  </p:childTnLst>
                                </p:cTn>
                              </p:par>
                            </p:childTnLst>
                          </p:cTn>
                        </p:par>
                        <p:par>
                          <p:cTn id="10" fill="hold">
                            <p:stCondLst>
                              <p:cond delay="1000"/>
                            </p:stCondLst>
                            <p:childTnLst>
                              <p:par>
                                <p:cTn id="11" presetID="2" presetClass="entr" presetSubtype="2" fill="hold" nodeType="afterEffect">
                                  <p:stCondLst>
                                    <p:cond delay="0"/>
                                  </p:stCondLst>
                                  <p:childTnLst>
                                    <p:set>
                                      <p:cBhvr>
                                        <p:cTn id="12" dur="1" fill="hold">
                                          <p:stCondLst>
                                            <p:cond delay="0"/>
                                          </p:stCondLst>
                                        </p:cTn>
                                        <p:tgtEl>
                                          <p:spTgt spid="109575"/>
                                        </p:tgtEl>
                                        <p:attrNameLst>
                                          <p:attrName>style.visibility</p:attrName>
                                        </p:attrNameLst>
                                      </p:cBhvr>
                                      <p:to>
                                        <p:strVal val="visible"/>
                                      </p:to>
                                    </p:set>
                                    <p:anim calcmode="lin" valueType="num">
                                      <p:cBhvr additive="base">
                                        <p:cTn id="13" dur="500" fill="hold"/>
                                        <p:tgtEl>
                                          <p:spTgt spid="109575"/>
                                        </p:tgtEl>
                                        <p:attrNameLst>
                                          <p:attrName>ppt_x</p:attrName>
                                        </p:attrNameLst>
                                      </p:cBhvr>
                                      <p:tavLst>
                                        <p:tav tm="0">
                                          <p:val>
                                            <p:strVal val="1+#ppt_w/2"/>
                                          </p:val>
                                        </p:tav>
                                        <p:tav tm="100000">
                                          <p:val>
                                            <p:strVal val="#ppt_x"/>
                                          </p:val>
                                        </p:tav>
                                      </p:tavLst>
                                    </p:anim>
                                    <p:anim calcmode="lin" valueType="num">
                                      <p:cBhvr additive="base">
                                        <p:cTn id="14" dur="500" fill="hold"/>
                                        <p:tgtEl>
                                          <p:spTgt spid="10957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95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p:cNvPicPr>
            <a:picLocks noChangeAspect="1" noChangeArrowheads="1"/>
          </p:cNvPicPr>
          <p:nvPr/>
        </p:nvPicPr>
        <p:blipFill>
          <a:blip r:embed="rId3" cstate="print"/>
          <a:srcRect/>
          <a:stretch>
            <a:fillRect/>
          </a:stretch>
        </p:blipFill>
        <p:spPr bwMode="auto">
          <a:xfrm>
            <a:off x="7596188" y="188913"/>
            <a:ext cx="1368425" cy="1368425"/>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4214810" y="4071942"/>
            <a:ext cx="3214710" cy="2585205"/>
          </a:xfrm>
          <a:prstGeom prst="rect">
            <a:avLst/>
          </a:prstGeom>
          <a:noFill/>
          <a:ln w="9525">
            <a:noFill/>
            <a:miter lim="800000"/>
            <a:headEnd/>
            <a:tailEnd/>
          </a:ln>
          <a:effectLst/>
        </p:spPr>
      </p:pic>
      <p:sp>
        <p:nvSpPr>
          <p:cNvPr id="5" name="Espace réservé du numéro de diapositive 4"/>
          <p:cNvSpPr>
            <a:spLocks noGrp="1"/>
          </p:cNvSpPr>
          <p:nvPr>
            <p:ph type="sldNum" sz="quarter" idx="12"/>
          </p:nvPr>
        </p:nvSpPr>
        <p:spPr/>
        <p:txBody>
          <a:bodyPr/>
          <a:lstStyle/>
          <a:p>
            <a:fld id="{0753DBC5-732E-4A43-BA3A-78336B3B69F8}" type="slidenum">
              <a:rPr lang="en-US" smtClean="0"/>
              <a:pPr/>
              <a:t>4</a:t>
            </a:fld>
            <a:endParaRPr lang="en-GB" dirty="0"/>
          </a:p>
        </p:txBody>
      </p:sp>
      <p:sp>
        <p:nvSpPr>
          <p:cNvPr id="6" name="Rectangle 5"/>
          <p:cNvSpPr/>
          <p:nvPr/>
        </p:nvSpPr>
        <p:spPr>
          <a:xfrm>
            <a:off x="1285852" y="2143116"/>
            <a:ext cx="7858148" cy="2400657"/>
          </a:xfrm>
          <a:prstGeom prst="rect">
            <a:avLst/>
          </a:prstGeom>
        </p:spPr>
        <p:txBody>
          <a:bodyPr wrap="square">
            <a:spAutoFit/>
          </a:bodyPr>
          <a:lstStyle/>
          <a:p>
            <a:pPr>
              <a:lnSpc>
                <a:spcPct val="150000"/>
              </a:lnSpc>
              <a:buBlip>
                <a:blip r:embed="rId5"/>
              </a:buBlip>
            </a:pPr>
            <a:r>
              <a:rPr lang="fr-FR"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Standard ouvert qui permet des connexions sans fil entre  équipements électroniques tels que des ordinateurs, des imprimantes, des appareils photos numérique, etc. </a:t>
            </a:r>
          </a:p>
          <a:p>
            <a:pPr>
              <a:lnSpc>
                <a:spcPct val="150000"/>
              </a:lnSpc>
              <a:buBlip>
                <a:blip r:embed="rId5"/>
              </a:buBlip>
            </a:pPr>
            <a:r>
              <a:rPr lang="fr-FR" sz="2000" dirty="0" smtClean="0">
                <a:latin typeface="Times New Roman" pitchFamily="18" charset="0"/>
                <a:cs typeface="Times New Roman" pitchFamily="18" charset="0"/>
              </a:rPr>
              <a:t> Elle est universelle car la plage de fréquence qu'elle utilise l'est dans le monde entier ou presque.</a:t>
            </a:r>
            <a:endParaRPr lang="fr-FR" sz="2000" dirty="0"/>
          </a:p>
        </p:txBody>
      </p:sp>
      <p:sp>
        <p:nvSpPr>
          <p:cNvPr id="8" name="Text Box 3"/>
          <p:cNvSpPr txBox="1">
            <a:spLocks noChangeArrowheads="1"/>
          </p:cNvSpPr>
          <p:nvPr/>
        </p:nvSpPr>
        <p:spPr bwMode="auto">
          <a:xfrm>
            <a:off x="1500166" y="500042"/>
            <a:ext cx="6265862" cy="646331"/>
          </a:xfrm>
          <a:prstGeom prst="rect">
            <a:avLst/>
          </a:prstGeom>
          <a:noFill/>
          <a:ln w="9525">
            <a:noFill/>
            <a:miter lim="800000"/>
            <a:headEnd/>
            <a:tailEnd/>
          </a:ln>
          <a:effectLst/>
        </p:spPr>
        <p:txBody>
          <a:bodyPr>
            <a:spAutoFit/>
          </a:bodyPr>
          <a:lstStyle/>
          <a:p>
            <a:pPr marL="342900" indent="-342900" algn="ctr" eaLnBrk="1" hangingPunct="1"/>
            <a:r>
              <a:rPr lang="fr-FR" sz="3600" b="1" dirty="0" smtClean="0">
                <a:solidFill>
                  <a:schemeClr val="accent2">
                    <a:lumMod val="75000"/>
                    <a:lumOff val="25000"/>
                  </a:schemeClr>
                </a:solidFill>
                <a:latin typeface="Times New Roman" pitchFamily="18" charset="0"/>
                <a:cs typeface="Times New Roman" pitchFamily="18" charset="0"/>
              </a:rPr>
              <a:t>IEEE.802.15.1/Bluetooth </a:t>
            </a:r>
            <a:endParaRPr lang="fr-FR" sz="3600" dirty="0">
              <a:solidFill>
                <a:schemeClr val="accent2">
                  <a:lumMod val="75000"/>
                  <a:lumOff val="2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additive="base">
                                        <p:cTn id="7" dur="500" fill="hold"/>
                                        <p:tgtEl>
                                          <p:spTgt spid="108548"/>
                                        </p:tgtEl>
                                        <p:attrNameLst>
                                          <p:attrName>ppt_x</p:attrName>
                                        </p:attrNameLst>
                                      </p:cBhvr>
                                      <p:tavLst>
                                        <p:tav tm="0">
                                          <p:val>
                                            <p:strVal val="1+#ppt_w/2"/>
                                          </p:val>
                                        </p:tav>
                                        <p:tav tm="100000">
                                          <p:val>
                                            <p:strVal val="#ppt_x"/>
                                          </p:val>
                                        </p:tav>
                                      </p:tavLst>
                                    </p:anim>
                                    <p:anim calcmode="lin" valueType="num">
                                      <p:cBhvr additive="base">
                                        <p:cTn id="8" dur="500" fill="hold"/>
                                        <p:tgtEl>
                                          <p:spTgt spid="108548"/>
                                        </p:tgtEl>
                                        <p:attrNameLst>
                                          <p:attrName>ppt_y</p:attrName>
                                        </p:attrNameLst>
                                      </p:cBhvr>
                                      <p:tavLst>
                                        <p:tav tm="0">
                                          <p:val>
                                            <p:strVal val="#ppt_y"/>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par>
                          <p:cTn id="11" fill="hold">
                            <p:stCondLst>
                              <p:cond delay="500"/>
                            </p:stCondLst>
                            <p:childTnLst>
                              <p:par>
                                <p:cTn id="12" presetID="55" presetClass="entr" presetSubtype="0" fill="hold" nodeType="after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1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2"/>
          <p:cNvSpPr txBox="1">
            <a:spLocks noChangeArrowheads="1"/>
          </p:cNvSpPr>
          <p:nvPr/>
        </p:nvSpPr>
        <p:spPr bwMode="auto">
          <a:xfrm>
            <a:off x="1142976" y="2643182"/>
            <a:ext cx="7705725" cy="2308324"/>
          </a:xfrm>
          <a:prstGeom prst="rect">
            <a:avLst/>
          </a:prstGeom>
          <a:noFill/>
          <a:ln w="9525">
            <a:noFill/>
            <a:miter lim="800000"/>
            <a:headEnd/>
            <a:tailEnd/>
          </a:ln>
          <a:effectLst/>
        </p:spPr>
        <p:txBody>
          <a:bodyPr wrap="square">
            <a:spAutoFit/>
          </a:bodyPr>
          <a:lstStyle/>
          <a:p>
            <a:pPr>
              <a:lnSpc>
                <a:spcPct val="150000"/>
              </a:lnSpc>
              <a:buBlip>
                <a:blip r:embed="rId3"/>
              </a:buBlip>
            </a:pPr>
            <a:r>
              <a:rPr lang="fr-FR" sz="2400" dirty="0" smtClean="0">
                <a:latin typeface="Times New Roman" pitchFamily="18" charset="0"/>
                <a:cs typeface="Times New Roman" pitchFamily="18" charset="0"/>
              </a:rPr>
              <a:t> Acronyme de « </a:t>
            </a:r>
            <a:r>
              <a:rPr lang="fr-FR" sz="2400" b="1" dirty="0" smtClean="0">
                <a:latin typeface="Times New Roman" pitchFamily="18" charset="0"/>
                <a:cs typeface="Times New Roman" pitchFamily="18" charset="0"/>
              </a:rPr>
              <a:t>Ultra Wide Band - Bande très large » ;</a:t>
            </a:r>
          </a:p>
          <a:p>
            <a:pPr>
              <a:lnSpc>
                <a:spcPct val="150000"/>
              </a:lnSpc>
              <a:buBlip>
                <a:blip r:embed="rId3"/>
              </a:buBlip>
            </a:pPr>
            <a:r>
              <a:rPr lang="fr-FR" sz="2400" b="1" dirty="0" smtClean="0">
                <a:latin typeface="Times New Roman" pitchFamily="18" charset="0"/>
                <a:cs typeface="Times New Roman" pitchFamily="18" charset="0"/>
              </a:rPr>
              <a:t> </a:t>
            </a:r>
            <a:r>
              <a:rPr lang="fr-FR" sz="2400" dirty="0" smtClean="0">
                <a:latin typeface="Times New Roman" pitchFamily="18" charset="0"/>
                <a:cs typeface="Times New Roman" pitchFamily="18" charset="0"/>
              </a:rPr>
              <a:t>Débit jusqu’à 480 Mbps;</a:t>
            </a:r>
          </a:p>
          <a:p>
            <a:pPr>
              <a:lnSpc>
                <a:spcPct val="150000"/>
              </a:lnSpc>
              <a:buBlip>
                <a:blip r:embed="rId3"/>
              </a:buBlip>
            </a:pPr>
            <a:r>
              <a:rPr lang="fr-FR" sz="2400" b="1" dirty="0" smtClean="0">
                <a:latin typeface="Times New Roman" pitchFamily="18" charset="0"/>
                <a:cs typeface="Times New Roman" pitchFamily="18" charset="0"/>
              </a:rPr>
              <a:t> </a:t>
            </a:r>
            <a:r>
              <a:rPr lang="fr-FR" sz="2400" dirty="0" smtClean="0">
                <a:latin typeface="Times New Roman" pitchFamily="18" charset="0"/>
                <a:cs typeface="Times New Roman" pitchFamily="18" charset="0"/>
              </a:rPr>
              <a:t>Une courte portée de 10 mètres ;</a:t>
            </a:r>
          </a:p>
          <a:p>
            <a:pPr>
              <a:lnSpc>
                <a:spcPct val="150000"/>
              </a:lnSpc>
              <a:buBlip>
                <a:blip r:embed="rId3"/>
              </a:buBlip>
            </a:pPr>
            <a:r>
              <a:rPr lang="fr-FR" sz="2400" b="1" dirty="0" smtClean="0">
                <a:latin typeface="Times New Roman" pitchFamily="18" charset="0"/>
                <a:cs typeface="Times New Roman" pitchFamily="18" charset="0"/>
              </a:rPr>
              <a:t> </a:t>
            </a:r>
            <a:r>
              <a:rPr lang="fr-FR" sz="2400" dirty="0" smtClean="0">
                <a:latin typeface="Times New Roman" pitchFamily="18" charset="0"/>
                <a:cs typeface="Times New Roman" pitchFamily="18" charset="0"/>
              </a:rPr>
              <a:t>Consommation électrique très réduite ;</a:t>
            </a:r>
            <a:endParaRPr lang="fr-FR" sz="2400" dirty="0">
              <a:latin typeface="Times New Roman" pitchFamily="18" charset="0"/>
              <a:cs typeface="Times New Roman" pitchFamily="18" charset="0"/>
            </a:endParaRPr>
          </a:p>
        </p:txBody>
      </p:sp>
      <p:sp>
        <p:nvSpPr>
          <p:cNvPr id="110595" name="Text Box 3"/>
          <p:cNvSpPr txBox="1">
            <a:spLocks noChangeArrowheads="1"/>
          </p:cNvSpPr>
          <p:nvPr/>
        </p:nvSpPr>
        <p:spPr bwMode="auto">
          <a:xfrm>
            <a:off x="1857356" y="571480"/>
            <a:ext cx="5545138" cy="646331"/>
          </a:xfrm>
          <a:prstGeom prst="rect">
            <a:avLst/>
          </a:prstGeom>
          <a:noFill/>
          <a:ln w="9525">
            <a:noFill/>
            <a:miter lim="800000"/>
            <a:headEnd/>
            <a:tailEnd/>
          </a:ln>
          <a:effectLst/>
        </p:spPr>
        <p:txBody>
          <a:bodyPr>
            <a:spAutoFit/>
          </a:bodyPr>
          <a:lstStyle/>
          <a:p>
            <a:pPr marL="342900" indent="-342900" algn="ctr" eaLnBrk="1" hangingPunct="1">
              <a:spcBef>
                <a:spcPct val="50000"/>
              </a:spcBef>
            </a:pPr>
            <a:r>
              <a:rPr lang="fr-FR" sz="3600" b="1" dirty="0" smtClean="0">
                <a:solidFill>
                  <a:schemeClr val="accent2">
                    <a:lumMod val="75000"/>
                    <a:lumOff val="25000"/>
                  </a:schemeClr>
                </a:solidFill>
                <a:latin typeface="Times New Roman" pitchFamily="18" charset="0"/>
                <a:cs typeface="Times New Roman" pitchFamily="18" charset="0"/>
              </a:rPr>
              <a:t>IEEE.802.15.3/UWB</a:t>
            </a:r>
            <a:endParaRPr kumimoji="1" lang="fr-FR" sz="3600" b="1" i="1" dirty="0">
              <a:solidFill>
                <a:schemeClr val="accent2">
                  <a:lumMod val="75000"/>
                  <a:lumOff val="25000"/>
                </a:schemeClr>
              </a:solidFill>
              <a:effectLst>
                <a:outerShdw blurRad="38100" dist="38100" dir="2700000" algn="tl">
                  <a:srgbClr val="000000"/>
                </a:outerShdw>
              </a:effectLst>
              <a:latin typeface="Times New Roman" pitchFamily="18" charset="0"/>
              <a:cs typeface="Times New Roman" pitchFamily="18" charset="0"/>
            </a:endParaRPr>
          </a:p>
        </p:txBody>
      </p:sp>
      <p:pic>
        <p:nvPicPr>
          <p:cNvPr id="6" name="Picture 3"/>
          <p:cNvPicPr>
            <a:picLocks noChangeAspect="1" noChangeArrowheads="1"/>
          </p:cNvPicPr>
          <p:nvPr/>
        </p:nvPicPr>
        <p:blipFill>
          <a:blip r:embed="rId4" cstate="print"/>
          <a:srcRect/>
          <a:stretch>
            <a:fillRect/>
          </a:stretch>
        </p:blipFill>
        <p:spPr bwMode="auto">
          <a:xfrm>
            <a:off x="7715272" y="285728"/>
            <a:ext cx="1223962" cy="1223963"/>
          </a:xfrm>
          <a:prstGeom prst="rect">
            <a:avLst/>
          </a:prstGeom>
          <a:noFill/>
        </p:spPr>
      </p:pic>
      <p:sp>
        <p:nvSpPr>
          <p:cNvPr id="7" name="Espace réservé du numéro de diapositive 6"/>
          <p:cNvSpPr>
            <a:spLocks noGrp="1"/>
          </p:cNvSpPr>
          <p:nvPr>
            <p:ph type="sldNum" sz="quarter" idx="12"/>
          </p:nvPr>
        </p:nvSpPr>
        <p:spPr/>
        <p:txBody>
          <a:bodyPr/>
          <a:lstStyle/>
          <a:p>
            <a:fld id="{0753DBC5-732E-4A43-BA3A-78336B3B69F8}" type="slidenum">
              <a:rPr lang="en-US" smtClean="0"/>
              <a:pPr/>
              <a:t>5</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0595"/>
                                        </p:tgtEl>
                                        <p:attrNameLst>
                                          <p:attrName>style.visibility</p:attrName>
                                        </p:attrNameLst>
                                      </p:cBhvr>
                                      <p:to>
                                        <p:strVal val="visible"/>
                                      </p:to>
                                    </p:set>
                                    <p:anim calcmode="lin" valueType="num">
                                      <p:cBhvr>
                                        <p:cTn id="7" dur="1000" fill="hold"/>
                                        <p:tgtEl>
                                          <p:spTgt spid="110595"/>
                                        </p:tgtEl>
                                        <p:attrNameLst>
                                          <p:attrName>ppt_w</p:attrName>
                                        </p:attrNameLst>
                                      </p:cBhvr>
                                      <p:tavLst>
                                        <p:tav tm="0">
                                          <p:val>
                                            <p:strVal val="#ppt_w*0.70"/>
                                          </p:val>
                                        </p:tav>
                                        <p:tav tm="100000">
                                          <p:val>
                                            <p:strVal val="#ppt_w"/>
                                          </p:val>
                                        </p:tav>
                                      </p:tavLst>
                                    </p:anim>
                                    <p:anim calcmode="lin" valueType="num">
                                      <p:cBhvr>
                                        <p:cTn id="8" dur="1000" fill="hold"/>
                                        <p:tgtEl>
                                          <p:spTgt spid="110595"/>
                                        </p:tgtEl>
                                        <p:attrNameLst>
                                          <p:attrName>ppt_h</p:attrName>
                                        </p:attrNameLst>
                                      </p:cBhvr>
                                      <p:tavLst>
                                        <p:tav tm="0">
                                          <p:val>
                                            <p:strVal val="#ppt_h"/>
                                          </p:val>
                                        </p:tav>
                                        <p:tav tm="100000">
                                          <p:val>
                                            <p:strVal val="#ppt_h"/>
                                          </p:val>
                                        </p:tav>
                                      </p:tavLst>
                                    </p:anim>
                                    <p:animEffect transition="in" filter="fade">
                                      <p:cBhvr>
                                        <p:cTn id="9" dur="1000"/>
                                        <p:tgtEl>
                                          <p:spTgt spid="11059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110594"/>
                                        </p:tgtEl>
                                        <p:attrNameLst>
                                          <p:attrName>style.visibility</p:attrName>
                                        </p:attrNameLst>
                                      </p:cBhvr>
                                      <p:to>
                                        <p:strVal val="visible"/>
                                      </p:to>
                                    </p:set>
                                    <p:animEffect transition="in" filter="checkerboard(across)">
                                      <p:cBhvr>
                                        <p:cTn id="13" dur="500"/>
                                        <p:tgtEl>
                                          <p:spTgt spid="11059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1" nodeType="clickEffect">
                                  <p:stCondLst>
                                    <p:cond delay="0"/>
                                  </p:stCondLst>
                                  <p:childTnLst>
                                    <p:set>
                                      <p:cBhvr>
                                        <p:cTn id="17" dur="1" fill="hold">
                                          <p:stCondLst>
                                            <p:cond delay="0"/>
                                          </p:stCondLst>
                                        </p:cTn>
                                        <p:tgtEl>
                                          <p:spTgt spid="1105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4" grpId="0"/>
      <p:bldP spid="110594" grpId="1"/>
      <p:bldP spid="11059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magesCA5Z8I4C.jpg"/>
          <p:cNvPicPr>
            <a:picLocks noChangeAspect="1" noChangeArrowheads="1"/>
          </p:cNvPicPr>
          <p:nvPr/>
        </p:nvPicPr>
        <p:blipFill>
          <a:blip r:embed="rId3" cstate="print"/>
          <a:srcRect/>
          <a:stretch>
            <a:fillRect/>
          </a:stretch>
        </p:blipFill>
        <p:spPr bwMode="auto">
          <a:xfrm>
            <a:off x="7929586" y="214290"/>
            <a:ext cx="928694" cy="1162051"/>
          </a:xfrm>
          <a:prstGeom prst="rect">
            <a:avLst/>
          </a:prstGeom>
          <a:noFill/>
        </p:spPr>
      </p:pic>
      <p:sp>
        <p:nvSpPr>
          <p:cNvPr id="6" name="ZoneTexte 5"/>
          <p:cNvSpPr txBox="1"/>
          <p:nvPr/>
        </p:nvSpPr>
        <p:spPr>
          <a:xfrm>
            <a:off x="1643042" y="500042"/>
            <a:ext cx="6000792" cy="646331"/>
          </a:xfrm>
          <a:prstGeom prst="rect">
            <a:avLst/>
          </a:prstGeom>
          <a:noFill/>
        </p:spPr>
        <p:txBody>
          <a:bodyPr wrap="square" rtlCol="1">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IEEE.802.15.4/Zigbee</a:t>
            </a:r>
            <a:endParaRPr lang="fr-FR" sz="3600" dirty="0">
              <a:solidFill>
                <a:schemeClr val="accent2">
                  <a:lumMod val="75000"/>
                  <a:lumOff val="25000"/>
                </a:schemeClr>
              </a:solidFill>
              <a:latin typeface="Times New Roman" pitchFamily="18" charset="0"/>
              <a:cs typeface="Times New Roman" pitchFamily="18" charset="0"/>
            </a:endParaRPr>
          </a:p>
        </p:txBody>
      </p:sp>
      <p:sp>
        <p:nvSpPr>
          <p:cNvPr id="7" name="ZoneTexte 6"/>
          <p:cNvSpPr txBox="1"/>
          <p:nvPr/>
        </p:nvSpPr>
        <p:spPr>
          <a:xfrm>
            <a:off x="1071538" y="1995130"/>
            <a:ext cx="8072462" cy="5170646"/>
          </a:xfrm>
          <a:prstGeom prst="rect">
            <a:avLst/>
          </a:prstGeom>
          <a:noFill/>
        </p:spPr>
        <p:txBody>
          <a:bodyPr wrap="square" rtlCol="1">
            <a:spAutoFit/>
          </a:bodyPr>
          <a:lstStyle/>
          <a:p>
            <a:pPr>
              <a:lnSpc>
                <a:spcPct val="150000"/>
              </a:lnSpc>
            </a:pPr>
            <a:r>
              <a:rPr lang="fr-FR" sz="2000" dirty="0" smtClean="0">
                <a:latin typeface="Times New Roman" pitchFamily="18" charset="0"/>
                <a:cs typeface="Times New Roman" pitchFamily="18" charset="0"/>
              </a:rPr>
              <a:t>      Les réseaux ZigBee sont l’inverse des réseaux UWB. Leur objectif est de consommer extrêmement peu d’énergie, de telle sorte qu’une petite batterie puisse tenir presque toute la durée de vie de l'interface.</a:t>
            </a:r>
          </a:p>
          <a:p>
            <a:pPr>
              <a:lnSpc>
                <a:spcPct val="150000"/>
              </a:lnSpc>
              <a:buBlip>
                <a:blip r:embed="rId4"/>
              </a:buBlip>
            </a:pPr>
            <a:r>
              <a:rPr lang="fr-FR" sz="2000" b="1"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Un bas débit (par apport à Bluetooth) de 50Kbps à 250Kbps ;</a:t>
            </a:r>
          </a:p>
          <a:p>
            <a:pPr>
              <a:lnSpc>
                <a:spcPct val="150000"/>
              </a:lnSpc>
              <a:buBlip>
                <a:blip r:embed="rId4"/>
              </a:buBlip>
            </a:pPr>
            <a:r>
              <a:rPr lang="fr-FR" sz="2000" dirty="0" smtClean="0">
                <a:latin typeface="Times New Roman" pitchFamily="18" charset="0"/>
                <a:cs typeface="Times New Roman" pitchFamily="18" charset="0"/>
              </a:rPr>
              <a:t> Courte portée ;</a:t>
            </a:r>
          </a:p>
          <a:p>
            <a:pPr>
              <a:lnSpc>
                <a:spcPct val="150000"/>
              </a:lnSpc>
              <a:buBlip>
                <a:blip r:embed="rId4"/>
              </a:buBlip>
            </a:pPr>
            <a:r>
              <a:rPr lang="fr-FR" sz="2000" dirty="0" smtClean="0">
                <a:latin typeface="Times New Roman" pitchFamily="18" charset="0"/>
                <a:cs typeface="Times New Roman" pitchFamily="18" charset="0"/>
              </a:rPr>
              <a:t> Permet de créer un réseau de 8 appareils en consommation;</a:t>
            </a:r>
          </a:p>
          <a:p>
            <a:pPr>
              <a:lnSpc>
                <a:spcPct val="150000"/>
              </a:lnSpc>
              <a:buBlip>
                <a:blip r:embed="rId4"/>
              </a:buBlip>
            </a:pPr>
            <a:r>
              <a:rPr lang="en-GB" sz="2000" dirty="0" smtClean="0">
                <a:latin typeface="Times New Roman" pitchFamily="18" charset="0"/>
                <a:cs typeface="Times New Roman" pitchFamily="18" charset="0"/>
              </a:rPr>
              <a:t> Peu adapté au transfert de données de par son débit;</a:t>
            </a:r>
          </a:p>
          <a:p>
            <a:pPr>
              <a:lnSpc>
                <a:spcPct val="150000"/>
              </a:lnSpc>
              <a:buBlip>
                <a:blip r:embed="rId4"/>
              </a:buBlip>
            </a:pPr>
            <a:r>
              <a:rPr lang="en-GB" sz="2000" dirty="0" smtClean="0">
                <a:latin typeface="Times New Roman" pitchFamily="18" charset="0"/>
                <a:cs typeface="Times New Roman" pitchFamily="18" charset="0"/>
              </a:rPr>
              <a:t> Déploiement aisé :</a:t>
            </a:r>
          </a:p>
          <a:p>
            <a:pPr lvl="1">
              <a:lnSpc>
                <a:spcPct val="150000"/>
              </a:lnSpc>
              <a:buBlip>
                <a:blip r:embed="rId5"/>
              </a:buBlip>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sz="2000" dirty="0" smtClean="0">
                <a:latin typeface="Times New Roman" pitchFamily="18" charset="0"/>
                <a:cs typeface="Times New Roman" pitchFamily="18" charset="0"/>
              </a:rPr>
              <a:t> coût très faible (plus faible que pour du Bluetooth)</a:t>
            </a:r>
          </a:p>
          <a:p>
            <a:pPr lvl="1">
              <a:lnSpc>
                <a:spcPct val="150000"/>
              </a:lnSpc>
              <a:buBlip>
                <a:blip r:embed="rId5"/>
              </a:buBlip>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sz="2000" dirty="0" smtClean="0">
                <a:latin typeface="Times New Roman" pitchFamily="18" charset="0"/>
                <a:cs typeface="Times New Roman" pitchFamily="18" charset="0"/>
              </a:rPr>
              <a:t> adaptable à toutes les topologies de réseaux</a:t>
            </a:r>
          </a:p>
          <a:p>
            <a:pPr>
              <a:lnSpc>
                <a:spcPct val="150000"/>
              </a:lnSpc>
              <a:buBlip>
                <a:blip r:embed="rId4"/>
              </a:buBlip>
            </a:pPr>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0753DBC5-732E-4A43-BA3A-78336B3B69F8}" type="slidenum">
              <a:rPr lang="en-US" smtClean="0"/>
              <a:pPr/>
              <a:t>6</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205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half" idx="1"/>
          </p:nvPr>
        </p:nvSpPr>
        <p:spPr>
          <a:xfrm>
            <a:off x="1071538" y="2214554"/>
            <a:ext cx="3810000" cy="4114800"/>
          </a:xfrm>
        </p:spPr>
        <p:txBody>
          <a:bodyPr/>
          <a:lstStyle/>
          <a:p>
            <a:pPr algn="l" rtl="0">
              <a:buNone/>
            </a:pPr>
            <a:r>
              <a:rPr lang="fr-FR" sz="3600" b="1" i="1" dirty="0" smtClean="0">
                <a:latin typeface="Times New Roman" pitchFamily="18" charset="0"/>
                <a:cs typeface="Times New Roman" pitchFamily="18" charset="0"/>
              </a:rPr>
              <a:t>IEEE 802.11</a:t>
            </a:r>
          </a:p>
          <a:p>
            <a:pPr algn="l" rtl="0">
              <a:buNone/>
            </a:pPr>
            <a:endParaRPr lang="fr-FR" b="1" i="1" dirty="0" smtClean="0">
              <a:latin typeface="Times New Roman" pitchFamily="18" charset="0"/>
              <a:cs typeface="Times New Roman" pitchFamily="18" charset="0"/>
            </a:endParaRPr>
          </a:p>
          <a:p>
            <a:pPr algn="l" rtl="0">
              <a:buNone/>
            </a:pPr>
            <a:r>
              <a:rPr lang="fr-FR" sz="3600" b="1" i="1" dirty="0" smtClean="0">
                <a:latin typeface="Times New Roman" pitchFamily="18" charset="0"/>
                <a:cs typeface="Times New Roman" pitchFamily="18" charset="0"/>
              </a:rPr>
              <a:t>           HiperLAN</a:t>
            </a:r>
          </a:p>
          <a:p>
            <a:pPr algn="l" rtl="0">
              <a:buNone/>
            </a:pPr>
            <a:endParaRPr lang="fr-FR" b="1" i="1" dirty="0" smtClean="0">
              <a:latin typeface="Times New Roman" pitchFamily="18" charset="0"/>
              <a:cs typeface="Times New Roman" pitchFamily="18" charset="0"/>
            </a:endParaRPr>
          </a:p>
          <a:p>
            <a:pPr>
              <a:buNone/>
            </a:pPr>
            <a:r>
              <a:rPr lang="fr-FR" sz="3600" b="1" i="1" dirty="0" smtClean="0">
                <a:latin typeface="Times New Roman" pitchFamily="18" charset="0"/>
                <a:cs typeface="Times New Roman" pitchFamily="18" charset="0"/>
              </a:rPr>
              <a:t>HomeRF</a:t>
            </a:r>
          </a:p>
        </p:txBody>
      </p:sp>
      <p:pic>
        <p:nvPicPr>
          <p:cNvPr id="7" name="Espace réservé du contenu 6" descr="imagesCAMBYL1O.jpg"/>
          <p:cNvPicPr>
            <a:picLocks noGrp="1" noChangeAspect="1"/>
          </p:cNvPicPr>
          <p:nvPr>
            <p:ph sz="half" idx="2"/>
          </p:nvPr>
        </p:nvPicPr>
        <p:blipFill>
          <a:blip r:embed="rId3" cstate="print"/>
          <a:stretch>
            <a:fillRect/>
          </a:stretch>
        </p:blipFill>
        <p:spPr>
          <a:xfrm>
            <a:off x="5286380" y="1928802"/>
            <a:ext cx="3861516" cy="4929198"/>
          </a:xfrm>
        </p:spPr>
      </p:pic>
      <p:sp>
        <p:nvSpPr>
          <p:cNvPr id="6" name="Rectangle 5"/>
          <p:cNvSpPr/>
          <p:nvPr/>
        </p:nvSpPr>
        <p:spPr>
          <a:xfrm>
            <a:off x="1428728" y="571480"/>
            <a:ext cx="6858048" cy="807913"/>
          </a:xfrm>
          <a:prstGeom prst="rect">
            <a:avLst/>
          </a:prstGeom>
        </p:spPr>
        <p:txBody>
          <a:bodyPr wrap="square">
            <a:spAutoFit/>
          </a:bodyPr>
          <a:lstStyle/>
          <a:p>
            <a:pPr algn="ctr"/>
            <a:r>
              <a:rPr lang="fr-FR" sz="3600" b="1" dirty="0" smtClean="0">
                <a:solidFill>
                  <a:schemeClr val="accent6">
                    <a:lumMod val="50000"/>
                    <a:lumOff val="50000"/>
                  </a:schemeClr>
                </a:solidFill>
                <a:latin typeface="Times New Roman" pitchFamily="18" charset="0"/>
                <a:cs typeface="Times New Roman" pitchFamily="18" charset="0"/>
              </a:rPr>
              <a:t>Norme de l’IEEE pour les WLAN</a:t>
            </a:r>
            <a:r>
              <a:rPr lang="fr-FR" sz="2400" b="1" dirty="0" smtClean="0">
                <a:solidFill>
                  <a:schemeClr val="accent6">
                    <a:lumMod val="50000"/>
                    <a:lumOff val="50000"/>
                  </a:schemeClr>
                </a:solidFill>
                <a:latin typeface="Times New Roman" pitchFamily="18" charset="0"/>
                <a:cs typeface="Times New Roman" pitchFamily="18" charset="0"/>
              </a:rPr>
              <a:t> </a:t>
            </a:r>
            <a:endParaRPr lang="fr-FR" sz="2400" dirty="0" smtClean="0">
              <a:solidFill>
                <a:schemeClr val="accent6">
                  <a:lumMod val="50000"/>
                  <a:lumOff val="50000"/>
                </a:schemeClr>
              </a:solidFill>
              <a:latin typeface="Times New Roman" pitchFamily="18" charset="0"/>
              <a:cs typeface="Times New Roman" pitchFamily="18" charset="0"/>
            </a:endParaRPr>
          </a:p>
          <a:p>
            <a:pPr algn="ctr"/>
            <a:endParaRPr lang="fr-FR" sz="1050" dirty="0"/>
          </a:p>
        </p:txBody>
      </p:sp>
      <p:sp>
        <p:nvSpPr>
          <p:cNvPr id="5" name="Espace réservé du numéro de diapositive 4"/>
          <p:cNvSpPr>
            <a:spLocks noGrp="1"/>
          </p:cNvSpPr>
          <p:nvPr>
            <p:ph type="sldNum" sz="quarter" idx="12"/>
          </p:nvPr>
        </p:nvSpPr>
        <p:spPr/>
        <p:txBody>
          <a:bodyPr/>
          <a:lstStyle/>
          <a:p>
            <a:fld id="{0ED473B6-0CD0-41A3-BBCB-45389B409F3A}" type="slidenum">
              <a:rPr lang="en-US" smtClean="0"/>
              <a:pPr/>
              <a:t>7</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571472" y="357166"/>
            <a:ext cx="8001024" cy="815608"/>
          </a:xfrm>
          <a:prstGeom prst="rect">
            <a:avLst/>
          </a:prstGeom>
          <a:noFill/>
        </p:spPr>
        <p:txBody>
          <a:bodyPr wrap="square" rtlCol="1">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La norme IEEE 802.11</a:t>
            </a:r>
          </a:p>
          <a:p>
            <a:pPr algn="ctr"/>
            <a:endParaRPr lang="fr-FR" sz="1100" dirty="0"/>
          </a:p>
        </p:txBody>
      </p:sp>
      <p:pic>
        <p:nvPicPr>
          <p:cNvPr id="1026" name="Picture 2" descr="D:\imagesCAMJPTH6.jpg"/>
          <p:cNvPicPr>
            <a:picLocks noChangeAspect="1" noChangeArrowheads="1"/>
          </p:cNvPicPr>
          <p:nvPr/>
        </p:nvPicPr>
        <p:blipFill>
          <a:blip r:embed="rId3" cstate="print"/>
          <a:srcRect/>
          <a:stretch>
            <a:fillRect/>
          </a:stretch>
        </p:blipFill>
        <p:spPr bwMode="auto">
          <a:xfrm>
            <a:off x="7429520" y="142852"/>
            <a:ext cx="1714480" cy="1285884"/>
          </a:xfrm>
          <a:prstGeom prst="rect">
            <a:avLst/>
          </a:prstGeom>
          <a:noFill/>
        </p:spPr>
      </p:pic>
      <p:sp>
        <p:nvSpPr>
          <p:cNvPr id="4" name="ZoneTexte 3"/>
          <p:cNvSpPr txBox="1"/>
          <p:nvPr/>
        </p:nvSpPr>
        <p:spPr>
          <a:xfrm>
            <a:off x="1357290" y="2500306"/>
            <a:ext cx="5929354" cy="369332"/>
          </a:xfrm>
          <a:prstGeom prst="rect">
            <a:avLst/>
          </a:prstGeom>
          <a:noFill/>
        </p:spPr>
        <p:txBody>
          <a:bodyPr wrap="square" rtlCol="1">
            <a:spAutoFit/>
          </a:bodyPr>
          <a:lstStyle/>
          <a:p>
            <a:endParaRPr lang="fr-FR" dirty="0"/>
          </a:p>
        </p:txBody>
      </p:sp>
      <p:sp>
        <p:nvSpPr>
          <p:cNvPr id="6" name="ZoneTexte 5"/>
          <p:cNvSpPr txBox="1"/>
          <p:nvPr/>
        </p:nvSpPr>
        <p:spPr>
          <a:xfrm>
            <a:off x="1142976" y="2000240"/>
            <a:ext cx="7715304" cy="4197559"/>
          </a:xfrm>
          <a:prstGeom prst="rect">
            <a:avLst/>
          </a:prstGeom>
          <a:noFill/>
        </p:spPr>
        <p:txBody>
          <a:bodyPr wrap="square" rtlCol="1">
            <a:spAutoFit/>
          </a:bodyPr>
          <a:lstStyle/>
          <a:p>
            <a:pPr algn="just">
              <a:lnSpc>
                <a:spcPct val="150000"/>
              </a:lnSpc>
            </a:pPr>
            <a:r>
              <a:rPr lang="fr-FR" dirty="0" smtClean="0">
                <a:latin typeface="Times New Roman" pitchFamily="18" charset="0"/>
                <a:cs typeface="Times New Roman" pitchFamily="18" charset="0"/>
              </a:rPr>
              <a:t>  A la base, le nom </a:t>
            </a:r>
            <a:r>
              <a:rPr lang="fr-FR" dirty="0" err="1" smtClean="0">
                <a:latin typeface="Times New Roman" pitchFamily="18" charset="0"/>
                <a:cs typeface="Times New Roman" pitchFamily="18" charset="0"/>
              </a:rPr>
              <a:t>Wi-Fi</a:t>
            </a:r>
            <a:r>
              <a:rPr lang="fr-FR" dirty="0" smtClean="0">
                <a:latin typeface="Times New Roman" pitchFamily="18" charset="0"/>
                <a:cs typeface="Times New Roman" pitchFamily="18" charset="0"/>
              </a:rPr>
              <a:t> est spécifique à la norme IEEE 802.11 initiale.  Cette  norme est un standard international décrivant les caractéristiques d'un réseau local sans fil (WLAN). Elle constitue la norme équivalente à la norme 802.3 (Ethernet) pour les réseaux filaires.</a:t>
            </a:r>
          </a:p>
          <a:p>
            <a:pPr algn="just">
              <a:lnSpc>
                <a:spcPct val="150000"/>
              </a:lnSpc>
            </a:pPr>
            <a:r>
              <a:rPr lang="fr-FR" dirty="0" smtClean="0">
                <a:latin typeface="Times New Roman" pitchFamily="18" charset="0"/>
                <a:cs typeface="Times New Roman" pitchFamily="18" charset="0"/>
              </a:rPr>
              <a:t>   Elle utilise la bande de fréquence des 2,45 Ghz, avec un débit maximal de 2 Mb/s sur une distance maximale de 100 mètres.</a:t>
            </a:r>
          </a:p>
          <a:p>
            <a:pPr algn="just">
              <a:lnSpc>
                <a:spcPct val="150000"/>
              </a:lnSpc>
            </a:pPr>
            <a:r>
              <a:rPr lang="fr-FR" dirty="0" smtClean="0"/>
              <a:t>   </a:t>
            </a:r>
            <a:r>
              <a:rPr lang="fr-FR" dirty="0" smtClean="0">
                <a:latin typeface="Times New Roman" pitchFamily="18" charset="0"/>
                <a:cs typeface="Times New Roman" pitchFamily="18" charset="0"/>
              </a:rPr>
              <a:t>Des révisions ont été apportées à la norme originale afin d'optimiser le débit (c'est le cas des normes 802.11a, 802.11b, 802.11g, 802.11n et 802.11ac. appelées normes 802.11 physiques) ou bien préciser des éléments afin d'assurer une meilleure sécurité ou une meilleure interopérabilité.</a:t>
            </a:r>
            <a:endParaRPr lang="fr-FR" dirty="0">
              <a:latin typeface="Times New Roman" pitchFamily="18" charset="0"/>
              <a:cs typeface="Times New Roman" pitchFamily="18" charset="0"/>
            </a:endParaRPr>
          </a:p>
        </p:txBody>
      </p:sp>
      <p:sp>
        <p:nvSpPr>
          <p:cNvPr id="7" name="Espace réservé du numéro de diapositive 6"/>
          <p:cNvSpPr>
            <a:spLocks noGrp="1"/>
          </p:cNvSpPr>
          <p:nvPr>
            <p:ph type="sldNum" sz="quarter" idx="12"/>
          </p:nvPr>
        </p:nvSpPr>
        <p:spPr/>
        <p:txBody>
          <a:bodyPr/>
          <a:lstStyle/>
          <a:p>
            <a:fld id="{69EDF540-63D8-483F-8811-48D70124E6A3}" type="slidenum">
              <a:rPr lang="en-US" smtClean="0"/>
              <a:pPr/>
              <a:t>8</a:t>
            </a:fld>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86050" y="428604"/>
            <a:ext cx="4199997" cy="584775"/>
          </a:xfrm>
          <a:prstGeom prst="rect">
            <a:avLst/>
          </a:prstGeom>
        </p:spPr>
        <p:txBody>
          <a:bodyPr wrap="none">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La norme IEEE 802.11</a:t>
            </a:r>
          </a:p>
        </p:txBody>
      </p:sp>
      <p:pic>
        <p:nvPicPr>
          <p:cNvPr id="6" name="Picture 2" descr="D:\imagesCAMJPTH6.jpg"/>
          <p:cNvPicPr>
            <a:picLocks noChangeAspect="1" noChangeArrowheads="1"/>
          </p:cNvPicPr>
          <p:nvPr/>
        </p:nvPicPr>
        <p:blipFill>
          <a:blip r:embed="rId3" cstate="print"/>
          <a:srcRect/>
          <a:stretch>
            <a:fillRect/>
          </a:stretch>
        </p:blipFill>
        <p:spPr bwMode="auto">
          <a:xfrm>
            <a:off x="7429520" y="142852"/>
            <a:ext cx="1714480" cy="1285884"/>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6500826" y="2285992"/>
            <a:ext cx="1643074" cy="714380"/>
          </a:xfrm>
          <a:prstGeom prst="rect">
            <a:avLst/>
          </a:prstGeom>
          <a:noFill/>
          <a:ln w="9525">
            <a:noFill/>
            <a:miter lim="800000"/>
            <a:headEnd/>
            <a:tailEnd/>
          </a:ln>
          <a:effectLst/>
        </p:spPr>
      </p:pic>
      <p:sp>
        <p:nvSpPr>
          <p:cNvPr id="8" name="Espace réservé du numéro de diapositive 7"/>
          <p:cNvSpPr>
            <a:spLocks noGrp="1"/>
          </p:cNvSpPr>
          <p:nvPr>
            <p:ph type="sldNum" sz="quarter" idx="12"/>
          </p:nvPr>
        </p:nvSpPr>
        <p:spPr/>
        <p:txBody>
          <a:bodyPr/>
          <a:lstStyle/>
          <a:p>
            <a:fld id="{69EDF540-63D8-483F-8811-48D70124E6A3}" type="slidenum">
              <a:rPr lang="en-US" smtClean="0"/>
              <a:pPr/>
              <a:t>9</a:t>
            </a:fld>
            <a:endParaRPr lang="en-GB" dirty="0"/>
          </a:p>
        </p:txBody>
      </p:sp>
      <p:sp>
        <p:nvSpPr>
          <p:cNvPr id="9" name="ZoneTexte 8"/>
          <p:cNvSpPr txBox="1"/>
          <p:nvPr/>
        </p:nvSpPr>
        <p:spPr>
          <a:xfrm>
            <a:off x="1142976" y="2500306"/>
            <a:ext cx="7429552" cy="2831544"/>
          </a:xfrm>
          <a:prstGeom prst="rect">
            <a:avLst/>
          </a:prstGeom>
          <a:noFill/>
        </p:spPr>
        <p:txBody>
          <a:bodyPr wrap="square" rtlCol="1">
            <a:spAutoFit/>
          </a:bodyPr>
          <a:lstStyle/>
          <a:p>
            <a:pPr>
              <a:buClr>
                <a:schemeClr val="accent6">
                  <a:lumMod val="90000"/>
                  <a:lumOff val="10000"/>
                </a:schemeClr>
              </a:buClr>
              <a:buFont typeface="Wingdings" pitchFamily="2" charset="2"/>
              <a:buChar char="v"/>
            </a:pPr>
            <a:r>
              <a:rPr lang="fr-FR" sz="2800" b="1" dirty="0" smtClean="0">
                <a:latin typeface="Times New Roman" pitchFamily="18" charset="0"/>
                <a:cs typeface="Times New Roman" pitchFamily="18" charset="0"/>
              </a:rPr>
              <a:t>  802.11a :</a:t>
            </a:r>
          </a:p>
          <a:p>
            <a:pPr>
              <a:lnSpc>
                <a:spcPct val="150000"/>
              </a:lnSpc>
              <a:buBlip>
                <a:blip r:embed="rId5"/>
              </a:buBlip>
            </a:pPr>
            <a:r>
              <a:rPr lang="fr-FR" dirty="0" smtClean="0"/>
              <a:t> </a:t>
            </a:r>
            <a:r>
              <a:rPr lang="fr-FR" sz="2000" dirty="0" smtClean="0">
                <a:latin typeface="Times New Roman" pitchFamily="18" charset="0"/>
                <a:cs typeface="Times New Roman" pitchFamily="18" charset="0"/>
              </a:rPr>
              <a:t>Date de normalisation: le 16 septembre 1999, elle a été révisé le 12 juin 2003 pour s'appeler le standard IEEE </a:t>
            </a:r>
            <a:r>
              <a:rPr lang="fr-FR" sz="2000" dirty="0" err="1" smtClean="0">
                <a:latin typeface="Times New Roman" pitchFamily="18" charset="0"/>
                <a:cs typeface="Times New Roman" pitchFamily="18" charset="0"/>
              </a:rPr>
              <a:t>Std</a:t>
            </a:r>
            <a:r>
              <a:rPr lang="fr-FR" sz="2000" dirty="0" smtClean="0">
                <a:latin typeface="Times New Roman" pitchFamily="18" charset="0"/>
                <a:cs typeface="Times New Roman" pitchFamily="18" charset="0"/>
              </a:rPr>
              <a:t> 802.11a-1999 (R2003)</a:t>
            </a:r>
          </a:p>
          <a:p>
            <a:pPr>
              <a:lnSpc>
                <a:spcPct val="150000"/>
              </a:lnSpc>
              <a:buBlip>
                <a:blip r:embed="rId5"/>
              </a:buBlip>
            </a:pPr>
            <a:r>
              <a:rPr lang="fr-FR" sz="2000" dirty="0" smtClean="0">
                <a:latin typeface="Times New Roman" pitchFamily="18" charset="0"/>
                <a:cs typeface="Times New Roman" pitchFamily="18" charset="0"/>
              </a:rPr>
              <a:t> La norme 802.11a spécifie 52 canaux de sous-porteuses radio dans la bande de fréquences des 5 GHz.</a:t>
            </a:r>
          </a:p>
          <a:p>
            <a:pPr>
              <a:lnSpc>
                <a:spcPct val="150000"/>
              </a:lnSpc>
              <a:buBlip>
                <a:blip r:embed="rId5"/>
              </a:buBlip>
            </a:pPr>
            <a:r>
              <a:rPr lang="fr-FR" sz="2000" dirty="0" smtClean="0">
                <a:latin typeface="Times New Roman" pitchFamily="18" charset="0"/>
                <a:cs typeface="Times New Roman" pitchFamily="18" charset="0"/>
              </a:rPr>
              <a:t>Débit théorique de 54Mbps (environ 30 Mbps effectif).</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142976" y="3143248"/>
            <a:ext cx="7786710" cy="2862322"/>
          </a:xfrm>
          <a:prstGeom prst="rect">
            <a:avLst/>
          </a:prstGeom>
          <a:noFill/>
        </p:spPr>
        <p:txBody>
          <a:bodyPr wrap="square" rtlCol="1">
            <a:spAutoFit/>
          </a:bodyPr>
          <a:lstStyle/>
          <a:p>
            <a:pPr algn="just">
              <a:lnSpc>
                <a:spcPct val="150000"/>
              </a:lnSpc>
              <a:buBlip>
                <a:blip r:embed="rId3"/>
              </a:buBlip>
            </a:pPr>
            <a:r>
              <a:rPr lang="fr-FR" sz="2000" dirty="0" smtClean="0"/>
              <a:t> </a:t>
            </a:r>
            <a:r>
              <a:rPr lang="fr-FR" sz="2000" dirty="0" smtClean="0">
                <a:latin typeface="Times New Roman" pitchFamily="18" charset="0"/>
                <a:cs typeface="Times New Roman" pitchFamily="18" charset="0"/>
              </a:rPr>
              <a:t>Date de normalisation 1999;</a:t>
            </a:r>
          </a:p>
          <a:p>
            <a:pPr algn="just">
              <a:lnSpc>
                <a:spcPct val="150000"/>
              </a:lnSpc>
              <a:buBlip>
                <a:blip r:embed="rId3"/>
              </a:buBlip>
            </a:pPr>
            <a:r>
              <a:rPr lang="fr-FR" sz="2000" dirty="0" smtClean="0">
                <a:latin typeface="Times New Roman" pitchFamily="18" charset="0"/>
                <a:cs typeface="Times New Roman" pitchFamily="18" charset="0"/>
              </a:rPr>
              <a:t>  Grâce à la technologie DSSS (Direct Sequence Spread Spectrum envoi de l'information en simultanée sur plusieurs canaux en parallèle).</a:t>
            </a:r>
          </a:p>
          <a:p>
            <a:pPr algn="just">
              <a:lnSpc>
                <a:spcPct val="150000"/>
              </a:lnSpc>
              <a:buBlip>
                <a:blip r:embed="rId3"/>
              </a:buBlip>
            </a:pPr>
            <a:r>
              <a:rPr lang="fr-FR" sz="2000" dirty="0" smtClean="0">
                <a:latin typeface="Times New Roman" pitchFamily="18" charset="0"/>
                <a:cs typeface="Times New Roman" pitchFamily="18" charset="0"/>
              </a:rPr>
              <a:t> Elle peut atteindre un taux de transfert maximal 11Mbps (environ 6.5 Mbps typique), avec une bande de fréquence varie de 2.4 à 2.5 GHz, sur une portée de 300 mètres et plus.</a:t>
            </a:r>
          </a:p>
        </p:txBody>
      </p:sp>
      <p:sp>
        <p:nvSpPr>
          <p:cNvPr id="5" name="Rectangle 4"/>
          <p:cNvSpPr/>
          <p:nvPr/>
        </p:nvSpPr>
        <p:spPr>
          <a:xfrm>
            <a:off x="2786050" y="428604"/>
            <a:ext cx="4199997" cy="584775"/>
          </a:xfrm>
          <a:prstGeom prst="rect">
            <a:avLst/>
          </a:prstGeom>
        </p:spPr>
        <p:txBody>
          <a:bodyPr wrap="none">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La norme IEEE 802.11</a:t>
            </a:r>
          </a:p>
        </p:txBody>
      </p:sp>
      <p:pic>
        <p:nvPicPr>
          <p:cNvPr id="6" name="Picture 2" descr="D:\imagesCAMJPTH6.jpg"/>
          <p:cNvPicPr>
            <a:picLocks noChangeAspect="1" noChangeArrowheads="1"/>
          </p:cNvPicPr>
          <p:nvPr/>
        </p:nvPicPr>
        <p:blipFill>
          <a:blip r:embed="rId4" cstate="print"/>
          <a:srcRect/>
          <a:stretch>
            <a:fillRect/>
          </a:stretch>
        </p:blipFill>
        <p:spPr bwMode="auto">
          <a:xfrm>
            <a:off x="7429520" y="142852"/>
            <a:ext cx="1714480" cy="1285884"/>
          </a:xfrm>
          <a:prstGeom prst="rect">
            <a:avLst/>
          </a:prstGeom>
          <a:noFill/>
        </p:spPr>
      </p:pic>
      <p:sp>
        <p:nvSpPr>
          <p:cNvPr id="7" name="ZoneTexte 6"/>
          <p:cNvSpPr txBox="1"/>
          <p:nvPr/>
        </p:nvSpPr>
        <p:spPr>
          <a:xfrm>
            <a:off x="1500166" y="2357430"/>
            <a:ext cx="4286280" cy="523220"/>
          </a:xfrm>
          <a:prstGeom prst="rect">
            <a:avLst/>
          </a:prstGeom>
          <a:noFill/>
        </p:spPr>
        <p:txBody>
          <a:bodyPr wrap="square" rtlCol="1">
            <a:spAutoFit/>
          </a:bodyPr>
          <a:lstStyle/>
          <a:p>
            <a:pPr>
              <a:buClr>
                <a:srgbClr val="002060"/>
              </a:buClr>
              <a:buFont typeface="Wingdings" pitchFamily="2" charset="2"/>
              <a:buChar char="v"/>
            </a:pPr>
            <a:r>
              <a:rPr lang="fr-FR" sz="2800" b="1" dirty="0" smtClean="0">
                <a:latin typeface="Times New Roman" pitchFamily="18" charset="0"/>
                <a:cs typeface="Times New Roman" pitchFamily="18" charset="0"/>
              </a:rPr>
              <a:t> 802.11b/wifi </a:t>
            </a:r>
            <a:endParaRPr lang="fr-FR" dirty="0"/>
          </a:p>
        </p:txBody>
      </p:sp>
      <p:pic>
        <p:nvPicPr>
          <p:cNvPr id="1026" name="Picture 2"/>
          <p:cNvPicPr>
            <a:picLocks noChangeAspect="1" noChangeArrowheads="1"/>
          </p:cNvPicPr>
          <p:nvPr/>
        </p:nvPicPr>
        <p:blipFill>
          <a:blip r:embed="rId5" cstate="print"/>
          <a:srcRect/>
          <a:stretch>
            <a:fillRect/>
          </a:stretch>
        </p:blipFill>
        <p:spPr bwMode="auto">
          <a:xfrm>
            <a:off x="6500826" y="2285992"/>
            <a:ext cx="1643074" cy="714380"/>
          </a:xfrm>
          <a:prstGeom prst="rect">
            <a:avLst/>
          </a:prstGeom>
          <a:noFill/>
          <a:ln w="9525">
            <a:noFill/>
            <a:miter lim="800000"/>
            <a:headEnd/>
            <a:tailEnd/>
          </a:ln>
          <a:effectLst/>
        </p:spPr>
      </p:pic>
      <p:sp>
        <p:nvSpPr>
          <p:cNvPr id="8" name="Espace réservé du numéro de diapositive 7"/>
          <p:cNvSpPr>
            <a:spLocks noGrp="1"/>
          </p:cNvSpPr>
          <p:nvPr>
            <p:ph type="sldNum" sz="quarter" idx="12"/>
          </p:nvPr>
        </p:nvSpPr>
        <p:spPr/>
        <p:txBody>
          <a:bodyPr/>
          <a:lstStyle/>
          <a:p>
            <a:fld id="{69EDF540-63D8-483F-8811-48D70124E6A3}" type="slidenum">
              <a:rPr lang="en-US" smtClean="0"/>
              <a:pPr/>
              <a:t>10</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12" y="500042"/>
            <a:ext cx="4199997" cy="584775"/>
          </a:xfrm>
          <a:prstGeom prst="rect">
            <a:avLst/>
          </a:prstGeom>
        </p:spPr>
        <p:txBody>
          <a:bodyPr wrap="none">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La norme IEEE 802.11</a:t>
            </a:r>
          </a:p>
        </p:txBody>
      </p:sp>
      <p:pic>
        <p:nvPicPr>
          <p:cNvPr id="3" name="Picture 2" descr="D:\imagesCAMJPTH6.jpg"/>
          <p:cNvPicPr>
            <a:picLocks noChangeAspect="1" noChangeArrowheads="1"/>
          </p:cNvPicPr>
          <p:nvPr/>
        </p:nvPicPr>
        <p:blipFill>
          <a:blip r:embed="rId3" cstate="print"/>
          <a:srcRect/>
          <a:stretch>
            <a:fillRect/>
          </a:stretch>
        </p:blipFill>
        <p:spPr bwMode="auto">
          <a:xfrm>
            <a:off x="7429520" y="214290"/>
            <a:ext cx="1714480" cy="1285884"/>
          </a:xfrm>
          <a:prstGeom prst="rect">
            <a:avLst/>
          </a:prstGeom>
          <a:noFill/>
        </p:spPr>
      </p:pic>
      <p:sp>
        <p:nvSpPr>
          <p:cNvPr id="5" name="ZoneTexte 4"/>
          <p:cNvSpPr txBox="1"/>
          <p:nvPr/>
        </p:nvSpPr>
        <p:spPr>
          <a:xfrm>
            <a:off x="1285852" y="2387924"/>
            <a:ext cx="7143800" cy="3754874"/>
          </a:xfrm>
          <a:prstGeom prst="rect">
            <a:avLst/>
          </a:prstGeom>
          <a:noFill/>
        </p:spPr>
        <p:txBody>
          <a:bodyPr wrap="square" rtlCol="1">
            <a:spAutoFit/>
          </a:bodyPr>
          <a:lstStyle/>
          <a:p>
            <a:pPr>
              <a:buClr>
                <a:schemeClr val="accent6">
                  <a:lumMod val="90000"/>
                  <a:lumOff val="10000"/>
                </a:schemeClr>
              </a:buClr>
              <a:buFont typeface="Wingdings" pitchFamily="2" charset="2"/>
              <a:buChar char="v"/>
            </a:pPr>
            <a:r>
              <a:rPr lang="fr-FR" sz="2800" b="1" dirty="0" smtClean="0">
                <a:latin typeface="Times New Roman" pitchFamily="18" charset="0"/>
                <a:cs typeface="Times New Roman" pitchFamily="18" charset="0"/>
              </a:rPr>
              <a:t>  802.11g :</a:t>
            </a:r>
            <a:endParaRPr lang="fr-FR" sz="2000" dirty="0" smtClean="0">
              <a:latin typeface="Times New Roman" pitchFamily="18" charset="0"/>
              <a:cs typeface="Times New Roman" pitchFamily="18" charset="0"/>
            </a:endParaRPr>
          </a:p>
          <a:p>
            <a:pPr>
              <a:lnSpc>
                <a:spcPct val="150000"/>
              </a:lnSpc>
              <a:buBlip>
                <a:blip r:embed="rId4"/>
              </a:buBlip>
            </a:pPr>
            <a:r>
              <a:rPr lang="fr-FR" sz="2000" dirty="0" smtClean="0">
                <a:latin typeface="Times New Roman" pitchFamily="18" charset="0"/>
                <a:cs typeface="Times New Roman" pitchFamily="18" charset="0"/>
              </a:rPr>
              <a:t> Date de normalisation 1999;</a:t>
            </a:r>
          </a:p>
          <a:p>
            <a:pPr>
              <a:lnSpc>
                <a:spcPct val="150000"/>
              </a:lnSpc>
              <a:buBlip>
                <a:blip r:embed="rId4"/>
              </a:buBlip>
            </a:pPr>
            <a:r>
              <a:rPr lang="fr-FR" sz="2000" dirty="0" smtClean="0">
                <a:latin typeface="Times New Roman" pitchFamily="18" charset="0"/>
                <a:cs typeface="Times New Roman" pitchFamily="18" charset="0"/>
              </a:rPr>
              <a:t> Le débit théorique atteint les 450 Mbit/s (débit réel de 100 Mbit/s dans un rayon de 100 mètres) grâce aux technologies MIMO (Multiple-Input Multiple-Output) et OFDM (Orthogonal </a:t>
            </a:r>
            <a:r>
              <a:rPr lang="fr-FR" sz="2000" dirty="0" err="1" smtClean="0">
                <a:latin typeface="Times New Roman" pitchFamily="18" charset="0"/>
                <a:cs typeface="Times New Roman" pitchFamily="18" charset="0"/>
              </a:rPr>
              <a:t>Frequency</a:t>
            </a:r>
            <a:r>
              <a:rPr lang="fr-FR" sz="2000" dirty="0" smtClean="0">
                <a:latin typeface="Times New Roman" pitchFamily="18" charset="0"/>
                <a:cs typeface="Times New Roman" pitchFamily="18" charset="0"/>
              </a:rPr>
              <a:t> Division </a:t>
            </a:r>
            <a:r>
              <a:rPr lang="fr-FR" sz="2000" dirty="0" err="1" smtClean="0">
                <a:latin typeface="Times New Roman" pitchFamily="18" charset="0"/>
                <a:cs typeface="Times New Roman" pitchFamily="18" charset="0"/>
              </a:rPr>
              <a:t>Multiplexing</a:t>
            </a:r>
            <a:r>
              <a:rPr lang="fr-FR" sz="2000" dirty="0" smtClean="0">
                <a:latin typeface="Times New Roman" pitchFamily="18" charset="0"/>
                <a:cs typeface="Times New Roman" pitchFamily="18" charset="0"/>
              </a:rPr>
              <a:t>).</a:t>
            </a:r>
          </a:p>
          <a:p>
            <a:pPr>
              <a:lnSpc>
                <a:spcPct val="150000"/>
              </a:lnSpc>
              <a:buBlip>
                <a:blip r:embed="rId4"/>
              </a:buBlip>
            </a:pPr>
            <a:r>
              <a:rPr lang="fr-FR" sz="2000" dirty="0" smtClean="0">
                <a:latin typeface="Times New Roman" pitchFamily="18" charset="0"/>
                <a:cs typeface="Times New Roman" pitchFamily="18" charset="0"/>
              </a:rPr>
              <a:t>La norme 802.11g a une compatibilité ascendante avec la norme 802.11b.</a:t>
            </a:r>
          </a:p>
        </p:txBody>
      </p:sp>
      <p:sp>
        <p:nvSpPr>
          <p:cNvPr id="6" name="Espace réservé du numéro de diapositive 5"/>
          <p:cNvSpPr>
            <a:spLocks noGrp="1"/>
          </p:cNvSpPr>
          <p:nvPr>
            <p:ph type="sldNum" sz="quarter" idx="12"/>
          </p:nvPr>
        </p:nvSpPr>
        <p:spPr/>
        <p:txBody>
          <a:bodyPr/>
          <a:lstStyle/>
          <a:p>
            <a:fld id="{69EDF540-63D8-483F-8811-48D70124E6A3}" type="slidenum">
              <a:rPr lang="en-US" smtClean="0"/>
              <a:pPr/>
              <a:t>11</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000232" y="571480"/>
            <a:ext cx="5929354" cy="584775"/>
          </a:xfrm>
          <a:prstGeom prst="rect">
            <a:avLst/>
          </a:prstGeom>
          <a:noFill/>
        </p:spPr>
        <p:txBody>
          <a:bodyPr wrap="square" rtlCol="1">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Modes de fonctionnement</a:t>
            </a:r>
            <a:endParaRPr lang="fr-FR" sz="3200" b="1" dirty="0">
              <a:solidFill>
                <a:schemeClr val="accent2">
                  <a:lumMod val="75000"/>
                  <a:lumOff val="25000"/>
                </a:schemeClr>
              </a:solidFill>
              <a:latin typeface="Times New Roman" pitchFamily="18" charset="0"/>
              <a:cs typeface="Times New Roman" pitchFamily="18" charset="0"/>
            </a:endParaRPr>
          </a:p>
        </p:txBody>
      </p:sp>
      <p:sp>
        <p:nvSpPr>
          <p:cNvPr id="3" name="Rectangle 2"/>
          <p:cNvSpPr/>
          <p:nvPr/>
        </p:nvSpPr>
        <p:spPr>
          <a:xfrm>
            <a:off x="1142944" y="2143116"/>
            <a:ext cx="8001056" cy="2246769"/>
          </a:xfrm>
          <a:prstGeom prst="rect">
            <a:avLst/>
          </a:prstGeom>
        </p:spPr>
        <p:txBody>
          <a:bodyPr wrap="square">
            <a:spAutoFit/>
          </a:bodyPr>
          <a:lstStyle/>
          <a:p>
            <a:r>
              <a:rPr lang="fr-FR" sz="2000" dirty="0" smtClean="0">
                <a:latin typeface="Times New Roman" pitchFamily="18" charset="0"/>
                <a:cs typeface="Times New Roman" pitchFamily="18" charset="0"/>
              </a:rPr>
              <a:t>Lorsque vous avez plusieurs équipements disposant d’une carte </a:t>
            </a:r>
            <a:r>
              <a:rPr lang="fr-FR" sz="2000" dirty="0" err="1" smtClean="0">
                <a:latin typeface="Times New Roman" pitchFamily="18" charset="0"/>
                <a:cs typeface="Times New Roman" pitchFamily="18" charset="0"/>
              </a:rPr>
              <a:t>WiFi</a:t>
            </a:r>
            <a:r>
              <a:rPr lang="fr-FR" sz="2000" dirty="0" smtClean="0">
                <a:latin typeface="Times New Roman" pitchFamily="18" charset="0"/>
                <a:cs typeface="Times New Roman" pitchFamily="18" charset="0"/>
              </a:rPr>
              <a:t>, et d’après les spécifications de la norme 802.11, vous deux possibilités de fonctionnement opérationnel entre les cartes :</a:t>
            </a:r>
          </a:p>
          <a:p>
            <a:pPr>
              <a:buBlip>
                <a:blip r:embed="rId3"/>
              </a:buBlip>
            </a:pPr>
            <a:r>
              <a:rPr lang="fr-FR" sz="2000" dirty="0" smtClean="0">
                <a:latin typeface="Times New Roman" pitchFamily="18" charset="0"/>
                <a:cs typeface="Times New Roman" pitchFamily="18" charset="0"/>
              </a:rPr>
              <a:t> </a:t>
            </a:r>
            <a:r>
              <a:rPr lang="fr-FR" sz="2000" b="1" u="sng" dirty="0" smtClean="0">
                <a:latin typeface="Times New Roman" pitchFamily="18" charset="0"/>
                <a:cs typeface="Times New Roman" pitchFamily="18" charset="0"/>
              </a:rPr>
              <a:t>Le mode ad hoc:</a:t>
            </a:r>
            <a:endParaRPr lang="fr-FR" sz="2000" dirty="0" smtClean="0">
              <a:latin typeface="Times New Roman" pitchFamily="18" charset="0"/>
              <a:cs typeface="Times New Roman" pitchFamily="18" charset="0"/>
            </a:endParaRPr>
          </a:p>
          <a:p>
            <a:pPr algn="just"/>
            <a:r>
              <a:rPr lang="fr-FR" sz="2000" dirty="0" smtClean="0">
                <a:latin typeface="Times New Roman" pitchFamily="18" charset="0"/>
                <a:cs typeface="Times New Roman" pitchFamily="18" charset="0"/>
              </a:rPr>
              <a:t>  Chaque station peut entrer en communication avec n’importe quelle autre station participant au réseau, et ce sans l’intervention d’une infrastructure particulière</a:t>
            </a:r>
            <a:r>
              <a:rPr lang="fr-FR" sz="2000" dirty="0" smtClean="0"/>
              <a:t>.</a:t>
            </a:r>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12</a:t>
            </a:fld>
            <a:endParaRPr lang="en-GB" dirty="0"/>
          </a:p>
        </p:txBody>
      </p:sp>
      <p:grpSp>
        <p:nvGrpSpPr>
          <p:cNvPr id="11" name="Groupe 10"/>
          <p:cNvGrpSpPr/>
          <p:nvPr/>
        </p:nvGrpSpPr>
        <p:grpSpPr>
          <a:xfrm>
            <a:off x="3071802" y="4357694"/>
            <a:ext cx="2857520" cy="2500306"/>
            <a:chOff x="2571736" y="3714752"/>
            <a:chExt cx="4000528" cy="3143248"/>
          </a:xfrm>
        </p:grpSpPr>
        <p:sp>
          <p:nvSpPr>
            <p:cNvPr id="9" name="Organigramme : Connecteur 8">
              <a:hlinkHover r:id="" action="ppaction://noaction" highlightClick="1">
                <a:snd r:embed="rId4" name="applause.wav" builtIn="1"/>
              </a:hlinkHover>
            </p:cNvPr>
            <p:cNvSpPr/>
            <p:nvPr/>
          </p:nvSpPr>
          <p:spPr bwMode="auto">
            <a:xfrm>
              <a:off x="3571868" y="3714752"/>
              <a:ext cx="1643074" cy="1571636"/>
            </a:xfrm>
            <a:prstGeom prst="flowChartConnector">
              <a:avLst/>
            </a:prstGeom>
            <a:solidFill>
              <a:schemeClr val="bg1"/>
            </a:solidFill>
            <a:ln w="9525" cap="flat" cmpd="sng" algn="ctr">
              <a:solidFill>
                <a:schemeClr val="accent2">
                  <a:lumMod val="50000"/>
                  <a:lumOff val="50000"/>
                </a:schemeClr>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 name="Image 9" descr="368_t.jpg"/>
            <p:cNvPicPr>
              <a:picLocks noChangeAspect="1"/>
            </p:cNvPicPr>
            <p:nvPr/>
          </p:nvPicPr>
          <p:blipFill>
            <a:blip r:embed="rId5" cstate="print"/>
            <a:stretch>
              <a:fillRect/>
            </a:stretch>
          </p:blipFill>
          <p:spPr>
            <a:xfrm>
              <a:off x="4071934" y="4214818"/>
              <a:ext cx="714380" cy="642942"/>
            </a:xfrm>
            <a:prstGeom prst="rect">
              <a:avLst/>
            </a:prstGeom>
          </p:spPr>
        </p:pic>
        <p:sp>
          <p:nvSpPr>
            <p:cNvPr id="27" name="Organigramme : Connecteur 26">
              <a:hlinkHover r:id="" action="ppaction://noaction" highlightClick="1">
                <a:snd r:embed="rId4" name="applause.wav" builtIn="1"/>
              </a:hlinkHover>
            </p:cNvPr>
            <p:cNvSpPr/>
            <p:nvPr/>
          </p:nvSpPr>
          <p:spPr bwMode="auto">
            <a:xfrm>
              <a:off x="2571736" y="5286340"/>
              <a:ext cx="1643074" cy="1571660"/>
            </a:xfrm>
            <a:prstGeom prst="flowChartConnector">
              <a:avLst/>
            </a:prstGeom>
            <a:solidFill>
              <a:schemeClr val="bg1"/>
            </a:solidFill>
            <a:ln w="9525" cap="flat" cmpd="sng" algn="ctr">
              <a:solidFill>
                <a:schemeClr val="accent2">
                  <a:lumMod val="50000"/>
                  <a:lumOff val="50000"/>
                </a:schemeClr>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8" name="Image 27" descr="368_t.jpg"/>
            <p:cNvPicPr>
              <a:picLocks noChangeAspect="1"/>
            </p:cNvPicPr>
            <p:nvPr/>
          </p:nvPicPr>
          <p:blipFill>
            <a:blip r:embed="rId5" cstate="print"/>
            <a:stretch>
              <a:fillRect/>
            </a:stretch>
          </p:blipFill>
          <p:spPr>
            <a:xfrm>
              <a:off x="3000364" y="5643578"/>
              <a:ext cx="714380" cy="642942"/>
            </a:xfrm>
            <a:prstGeom prst="rect">
              <a:avLst/>
            </a:prstGeom>
          </p:spPr>
        </p:pic>
        <p:sp>
          <p:nvSpPr>
            <p:cNvPr id="29" name="Organigramme : Connecteur 28">
              <a:hlinkHover r:id="" action="ppaction://noaction" highlightClick="1">
                <a:snd r:embed="rId4" name="applause.wav" builtIn="1"/>
              </a:hlinkHover>
            </p:cNvPr>
            <p:cNvSpPr/>
            <p:nvPr/>
          </p:nvSpPr>
          <p:spPr bwMode="auto">
            <a:xfrm>
              <a:off x="4857752" y="5072074"/>
              <a:ext cx="1714512" cy="1643074"/>
            </a:xfrm>
            <a:prstGeom prst="flowChartConnector">
              <a:avLst/>
            </a:prstGeom>
            <a:solidFill>
              <a:schemeClr val="bg1"/>
            </a:solidFill>
            <a:ln w="9525" cap="flat" cmpd="sng" algn="ctr">
              <a:solidFill>
                <a:schemeClr val="accent2">
                  <a:lumMod val="50000"/>
                  <a:lumOff val="50000"/>
                </a:schemeClr>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0" name="Image 29" descr="368_t.jpg"/>
            <p:cNvPicPr>
              <a:picLocks noChangeAspect="1"/>
            </p:cNvPicPr>
            <p:nvPr/>
          </p:nvPicPr>
          <p:blipFill>
            <a:blip r:embed="rId5" cstate="print"/>
            <a:stretch>
              <a:fillRect/>
            </a:stretch>
          </p:blipFill>
          <p:spPr>
            <a:xfrm>
              <a:off x="5286380" y="5500702"/>
              <a:ext cx="714380" cy="642942"/>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000232" y="571480"/>
            <a:ext cx="5929354" cy="584775"/>
          </a:xfrm>
          <a:prstGeom prst="rect">
            <a:avLst/>
          </a:prstGeom>
          <a:noFill/>
        </p:spPr>
        <p:txBody>
          <a:bodyPr wrap="square" rtlCol="1">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Modes de fonctionnement</a:t>
            </a:r>
            <a:endParaRPr lang="fr-FR" sz="3200" b="1" dirty="0">
              <a:solidFill>
                <a:schemeClr val="accent2">
                  <a:lumMod val="75000"/>
                  <a:lumOff val="25000"/>
                </a:schemeClr>
              </a:solidFill>
              <a:latin typeface="Times New Roman" pitchFamily="18" charset="0"/>
              <a:cs typeface="Times New Roman" pitchFamily="18" charset="0"/>
            </a:endParaRPr>
          </a:p>
        </p:txBody>
      </p:sp>
      <p:sp>
        <p:nvSpPr>
          <p:cNvPr id="3" name="Rectangle 2"/>
          <p:cNvSpPr/>
          <p:nvPr/>
        </p:nvSpPr>
        <p:spPr>
          <a:xfrm>
            <a:off x="1142944" y="2143116"/>
            <a:ext cx="8001056" cy="3785652"/>
          </a:xfrm>
          <a:prstGeom prst="rect">
            <a:avLst/>
          </a:prstGeom>
        </p:spPr>
        <p:txBody>
          <a:bodyPr wrap="square">
            <a:spAutoFit/>
          </a:bodyPr>
          <a:lstStyle/>
          <a:p>
            <a:endParaRPr lang="fr-FR" sz="2000" dirty="0" smtClean="0">
              <a:latin typeface="Times New Roman" pitchFamily="18" charset="0"/>
              <a:cs typeface="Times New Roman" pitchFamily="18" charset="0"/>
            </a:endParaRPr>
          </a:p>
          <a:p>
            <a:r>
              <a:rPr lang="fr-FR" sz="2000" dirty="0" smtClean="0">
                <a:latin typeface="Times New Roman" pitchFamily="18" charset="0"/>
                <a:cs typeface="Times New Roman" pitchFamily="18" charset="0"/>
              </a:rPr>
              <a:t>En mode ad hoc les machines sans fils clientes se connectent les unes aux autres afin de constituer un réseau point à point (</a:t>
            </a:r>
            <a:r>
              <a:rPr lang="fr-FR" sz="2000" dirty="0" err="1" smtClean="0">
                <a:latin typeface="Times New Roman" pitchFamily="18" charset="0"/>
                <a:cs typeface="Times New Roman" pitchFamily="18" charset="0"/>
              </a:rPr>
              <a:t>peer</a:t>
            </a:r>
            <a:r>
              <a:rPr lang="fr-FR" sz="2000" dirty="0" smtClean="0">
                <a:latin typeface="Times New Roman" pitchFamily="18" charset="0"/>
                <a:cs typeface="Times New Roman" pitchFamily="18" charset="0"/>
              </a:rPr>
              <a:t> to </a:t>
            </a:r>
            <a:r>
              <a:rPr lang="fr-FR" sz="2000" dirty="0" err="1" smtClean="0">
                <a:latin typeface="Times New Roman" pitchFamily="18" charset="0"/>
                <a:cs typeface="Times New Roman" pitchFamily="18" charset="0"/>
              </a:rPr>
              <a:t>peer</a:t>
            </a:r>
            <a:r>
              <a:rPr lang="fr-FR" sz="2000" dirty="0" smtClean="0">
                <a:latin typeface="Times New Roman" pitchFamily="18" charset="0"/>
                <a:cs typeface="Times New Roman" pitchFamily="18" charset="0"/>
              </a:rPr>
              <a:t> en anglais), c'est-à-dire un réseau dans lequel chaque machine joue en même temps le rôle de client et le rôle de point d'accès.  </a:t>
            </a:r>
          </a:p>
          <a:p>
            <a:endParaRPr lang="fr-FR" sz="2000" dirty="0" smtClean="0">
              <a:latin typeface="Times New Roman" pitchFamily="18" charset="0"/>
              <a:cs typeface="Times New Roman" pitchFamily="18" charset="0"/>
            </a:endParaRPr>
          </a:p>
          <a:p>
            <a:r>
              <a:rPr lang="fr-FR" sz="2000" dirty="0" smtClean="0">
                <a:latin typeface="Times New Roman" pitchFamily="18" charset="0"/>
                <a:cs typeface="Times New Roman" pitchFamily="18" charset="0"/>
              </a:rPr>
              <a:t>L'ensemble formé par les différentes stations est appelé ensemble de services de base indépendants (en anglais </a:t>
            </a:r>
            <a:r>
              <a:rPr lang="fr-FR" sz="2000" dirty="0" err="1" smtClean="0">
                <a:latin typeface="Times New Roman" pitchFamily="18" charset="0"/>
                <a:cs typeface="Times New Roman" pitchFamily="18" charset="0"/>
              </a:rPr>
              <a:t>independant</a:t>
            </a:r>
            <a:r>
              <a:rPr lang="fr-FR" sz="2000" dirty="0" smtClean="0">
                <a:latin typeface="Times New Roman" pitchFamily="18" charset="0"/>
                <a:cs typeface="Times New Roman" pitchFamily="18" charset="0"/>
              </a:rPr>
              <a:t> basic service set, abrégé </a:t>
            </a:r>
            <a:r>
              <a:rPr lang="fr-FR" sz="2000" dirty="0" err="1" smtClean="0">
                <a:latin typeface="Times New Roman" pitchFamily="18" charset="0"/>
                <a:cs typeface="Times New Roman" pitchFamily="18" charset="0"/>
              </a:rPr>
              <a:t>enIBSS</a:t>
            </a:r>
            <a:r>
              <a:rPr lang="fr-FR" sz="2000" dirty="0" smtClean="0">
                <a:latin typeface="Times New Roman" pitchFamily="18" charset="0"/>
                <a:cs typeface="Times New Roman" pitchFamily="18" charset="0"/>
              </a:rPr>
              <a:t>).</a:t>
            </a:r>
            <a:endParaRPr lang="fr-FR" sz="2000" smtClean="0">
              <a:latin typeface="Times New Roman" pitchFamily="18" charset="0"/>
              <a:cs typeface="Times New Roman" pitchFamily="18" charset="0"/>
            </a:endParaRPr>
          </a:p>
          <a:p>
            <a:endParaRPr lang="fr-FR" sz="2000" dirty="0" smtClean="0">
              <a:latin typeface="Times New Roman" pitchFamily="18" charset="0"/>
              <a:cs typeface="Times New Roman" pitchFamily="18" charset="0"/>
            </a:endParaRPr>
          </a:p>
          <a:p>
            <a:r>
              <a:rPr lang="fr-FR" sz="2000" dirty="0" smtClean="0">
                <a:latin typeface="Times New Roman" pitchFamily="18" charset="0"/>
                <a:cs typeface="Times New Roman" pitchFamily="18" charset="0"/>
              </a:rPr>
              <a:t>Dans un réseau ad hoc, la portée du BSS indépendant est déterminée par la portée de chaque station.</a:t>
            </a: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13</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08" y="500042"/>
            <a:ext cx="5753050" cy="584775"/>
          </a:xfrm>
          <a:prstGeom prst="rect">
            <a:avLst/>
          </a:prstGeom>
        </p:spPr>
        <p:txBody>
          <a:bodyPr wrap="none">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Architecture de fonctionnement</a:t>
            </a:r>
          </a:p>
        </p:txBody>
      </p:sp>
      <p:sp>
        <p:nvSpPr>
          <p:cNvPr id="3" name="ZoneTexte 2"/>
          <p:cNvSpPr txBox="1"/>
          <p:nvPr/>
        </p:nvSpPr>
        <p:spPr>
          <a:xfrm>
            <a:off x="1214414" y="2143116"/>
            <a:ext cx="7429552" cy="1815882"/>
          </a:xfrm>
          <a:prstGeom prst="rect">
            <a:avLst/>
          </a:prstGeom>
          <a:noFill/>
        </p:spPr>
        <p:txBody>
          <a:bodyPr wrap="square" rtlCol="1">
            <a:spAutoFit/>
          </a:bodyPr>
          <a:lstStyle/>
          <a:p>
            <a:pPr>
              <a:buBlip>
                <a:blip r:embed="rId3"/>
              </a:buBlip>
            </a:pPr>
            <a:r>
              <a:rPr lang="fr-FR" sz="2000" b="1" u="sng" dirty="0" smtClean="0">
                <a:latin typeface="Times New Roman" pitchFamily="18" charset="0"/>
                <a:cs typeface="Times New Roman" pitchFamily="18" charset="0"/>
              </a:rPr>
              <a:t> Le mode infrastructure:</a:t>
            </a:r>
          </a:p>
          <a:p>
            <a:endParaRPr lang="fr-FR" sz="2000" b="1" u="sng" dirty="0" smtClean="0">
              <a:latin typeface="Times New Roman" pitchFamily="18" charset="0"/>
              <a:cs typeface="Times New Roman" pitchFamily="18" charset="0"/>
            </a:endParaRPr>
          </a:p>
          <a:p>
            <a:pPr algn="just"/>
            <a:r>
              <a:rPr lang="fr-FR" dirty="0" smtClean="0">
                <a:latin typeface="Times New Roman" pitchFamily="18" charset="0"/>
                <a:cs typeface="Times New Roman" pitchFamily="18" charset="0"/>
              </a:rPr>
              <a:t>Ce mode désigne un réseau composé d'une infrastructure permettant l'échange d'information entre les différentes stations du réseau Cette infrastructure est basée sur un matériel spécifique qui fournit un ensemble de services. Ce matériel est appelé </a:t>
            </a:r>
            <a:r>
              <a:rPr lang="fr-FR" i="1" dirty="0" smtClean="0">
                <a:latin typeface="Times New Roman" pitchFamily="18" charset="0"/>
                <a:cs typeface="Times New Roman" pitchFamily="18" charset="0"/>
              </a:rPr>
              <a:t>un point d'accès (AP).</a:t>
            </a: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14</a:t>
            </a:fld>
            <a:endParaRPr lang="en-GB" dirty="0"/>
          </a:p>
        </p:txBody>
      </p:sp>
      <p:pic>
        <p:nvPicPr>
          <p:cNvPr id="6" name="Image 5" descr="368_t.jpg"/>
          <p:cNvPicPr>
            <a:picLocks noChangeAspect="1"/>
          </p:cNvPicPr>
          <p:nvPr/>
        </p:nvPicPr>
        <p:blipFill>
          <a:blip r:embed="rId4" cstate="print"/>
          <a:stretch>
            <a:fillRect/>
          </a:stretch>
        </p:blipFill>
        <p:spPr>
          <a:xfrm>
            <a:off x="3571868" y="5929330"/>
            <a:ext cx="714380" cy="642942"/>
          </a:xfrm>
          <a:prstGeom prst="rect">
            <a:avLst/>
          </a:prstGeom>
        </p:spPr>
      </p:pic>
      <p:pic>
        <p:nvPicPr>
          <p:cNvPr id="7" name="Image 6" descr="368_t.jpg"/>
          <p:cNvPicPr>
            <a:picLocks noChangeAspect="1"/>
          </p:cNvPicPr>
          <p:nvPr/>
        </p:nvPicPr>
        <p:blipFill>
          <a:blip r:embed="rId4" cstate="print"/>
          <a:stretch>
            <a:fillRect/>
          </a:stretch>
        </p:blipFill>
        <p:spPr>
          <a:xfrm>
            <a:off x="3500430" y="4500570"/>
            <a:ext cx="714380" cy="642942"/>
          </a:xfrm>
          <a:prstGeom prst="rect">
            <a:avLst/>
          </a:prstGeom>
        </p:spPr>
      </p:pic>
      <p:pic>
        <p:nvPicPr>
          <p:cNvPr id="8" name="Image 7" descr="368_t.jpg"/>
          <p:cNvPicPr>
            <a:picLocks noChangeAspect="1"/>
          </p:cNvPicPr>
          <p:nvPr/>
        </p:nvPicPr>
        <p:blipFill>
          <a:blip r:embed="rId4" cstate="print"/>
          <a:stretch>
            <a:fillRect/>
          </a:stretch>
        </p:blipFill>
        <p:spPr>
          <a:xfrm>
            <a:off x="6072198" y="5143512"/>
            <a:ext cx="714380" cy="642942"/>
          </a:xfrm>
          <a:prstGeom prst="rect">
            <a:avLst/>
          </a:prstGeom>
        </p:spPr>
      </p:pic>
      <p:pic>
        <p:nvPicPr>
          <p:cNvPr id="9" name="Picture 4" descr="WLAN"/>
          <p:cNvPicPr>
            <a:picLocks noChangeAspect="1" noChangeArrowheads="1"/>
          </p:cNvPicPr>
          <p:nvPr/>
        </p:nvPicPr>
        <p:blipFill>
          <a:blip r:embed="rId5" cstate="print"/>
          <a:srcRect/>
          <a:stretch>
            <a:fillRect/>
          </a:stretch>
        </p:blipFill>
        <p:spPr bwMode="auto">
          <a:xfrm>
            <a:off x="4714876" y="5000636"/>
            <a:ext cx="522287" cy="1000132"/>
          </a:xfrm>
          <a:prstGeom prst="rect">
            <a:avLst/>
          </a:prstGeom>
          <a:noFill/>
        </p:spPr>
      </p:pic>
      <p:cxnSp>
        <p:nvCxnSpPr>
          <p:cNvPr id="11" name="Connecteur droit avec flèche 10"/>
          <p:cNvCxnSpPr/>
          <p:nvPr/>
        </p:nvCxnSpPr>
        <p:spPr bwMode="auto">
          <a:xfrm>
            <a:off x="4143372" y="5072074"/>
            <a:ext cx="500066" cy="214314"/>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12" name="Connecteur droit avec flèche 11"/>
          <p:cNvCxnSpPr/>
          <p:nvPr/>
        </p:nvCxnSpPr>
        <p:spPr bwMode="auto">
          <a:xfrm>
            <a:off x="5214942" y="5357826"/>
            <a:ext cx="1000132" cy="1588"/>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13" name="Connecteur droit avec flèche 12"/>
          <p:cNvCxnSpPr>
            <a:endCxn id="9" idx="1"/>
          </p:cNvCxnSpPr>
          <p:nvPr/>
        </p:nvCxnSpPr>
        <p:spPr bwMode="auto">
          <a:xfrm rot="5400000" flipH="1" flipV="1">
            <a:off x="4214810" y="5572140"/>
            <a:ext cx="571504" cy="428628"/>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21" name="ZoneTexte 20"/>
          <p:cNvSpPr txBox="1"/>
          <p:nvPr/>
        </p:nvSpPr>
        <p:spPr>
          <a:xfrm>
            <a:off x="4500562" y="6143644"/>
            <a:ext cx="1643074" cy="369332"/>
          </a:xfrm>
          <a:prstGeom prst="rect">
            <a:avLst/>
          </a:prstGeom>
          <a:noFill/>
        </p:spPr>
        <p:txBody>
          <a:bodyPr wrap="square" rtlCol="1">
            <a:spAutoFit/>
          </a:bodyPr>
          <a:lstStyle/>
          <a:p>
            <a:r>
              <a:rPr lang="fr-FR" dirty="0" smtClean="0">
                <a:latin typeface="Times New Roman" pitchFamily="18" charset="0"/>
                <a:cs typeface="Times New Roman" pitchFamily="18" charset="0"/>
              </a:rPr>
              <a:t>Access Point</a:t>
            </a:r>
            <a:endParaRPr lang="fr-FR"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08" y="500042"/>
            <a:ext cx="5753050" cy="584775"/>
          </a:xfrm>
          <a:prstGeom prst="rect">
            <a:avLst/>
          </a:prstGeom>
        </p:spPr>
        <p:txBody>
          <a:bodyPr wrap="none">
            <a:spAutoFit/>
          </a:bodyPr>
          <a:lstStyle/>
          <a:p>
            <a:pPr algn="ctr"/>
            <a:r>
              <a:rPr lang="fr-FR" sz="3200" b="1" dirty="0" smtClean="0">
                <a:solidFill>
                  <a:schemeClr val="accent2">
                    <a:lumMod val="75000"/>
                    <a:lumOff val="25000"/>
                  </a:schemeClr>
                </a:solidFill>
                <a:latin typeface="Times New Roman" pitchFamily="18" charset="0"/>
                <a:cs typeface="Times New Roman" pitchFamily="18" charset="0"/>
              </a:rPr>
              <a:t>Architecture de fonctionnement</a:t>
            </a:r>
          </a:p>
        </p:txBody>
      </p:sp>
      <p:sp>
        <p:nvSpPr>
          <p:cNvPr id="3" name="ZoneTexte 2"/>
          <p:cNvSpPr txBox="1"/>
          <p:nvPr/>
        </p:nvSpPr>
        <p:spPr>
          <a:xfrm>
            <a:off x="1214414" y="2143116"/>
            <a:ext cx="7429552" cy="1754326"/>
          </a:xfrm>
          <a:prstGeom prst="rect">
            <a:avLst/>
          </a:prstGeom>
          <a:noFill/>
        </p:spPr>
        <p:txBody>
          <a:bodyPr wrap="square" rtlCol="1">
            <a:spAutoFit/>
          </a:bodyPr>
          <a:lstStyle/>
          <a:p>
            <a:pPr algn="just"/>
            <a:r>
              <a:rPr lang="fr-FR" dirty="0" smtClean="0">
                <a:latin typeface="Times New Roman" pitchFamily="18" charset="0"/>
                <a:cs typeface="Times New Roman" pitchFamily="18" charset="0"/>
              </a:rPr>
              <a:t>En mode infrastructure chaque ordinateur station (notée STA) se connecte à un point d'accès via une liaison sans fil. L'ensemble formé par le point d'accès et les stations situés dans sa zone de couverture est appelé ensemble de services de base (en anglais basic service set, noté BSS) et constitue une cellule. Chaque BSS est identifié par un BSSID, un identifiant de 6 octets (48 bits). </a:t>
            </a:r>
          </a:p>
          <a:p>
            <a:pPr algn="just"/>
            <a:endParaRPr lang="fr-FR" dirty="0" smtClean="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15</a:t>
            </a:fld>
            <a:endParaRPr lang="en-GB" dirty="0"/>
          </a:p>
        </p:txBody>
      </p:sp>
      <p:pic>
        <p:nvPicPr>
          <p:cNvPr id="1026" name="Picture 2"/>
          <p:cNvPicPr>
            <a:picLocks noChangeAspect="1" noChangeArrowheads="1"/>
          </p:cNvPicPr>
          <p:nvPr/>
        </p:nvPicPr>
        <p:blipFill>
          <a:blip r:embed="rId3"/>
          <a:srcRect/>
          <a:stretch>
            <a:fillRect/>
          </a:stretch>
        </p:blipFill>
        <p:spPr bwMode="auto">
          <a:xfrm>
            <a:off x="2786050" y="3714752"/>
            <a:ext cx="3733813" cy="31432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43174" y="428604"/>
            <a:ext cx="4572000" cy="769441"/>
          </a:xfrm>
          <a:prstGeom prst="rect">
            <a:avLst/>
          </a:prstGeom>
        </p:spPr>
        <p:txBody>
          <a:bodyPr>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HiperLAN</a:t>
            </a:r>
          </a:p>
          <a:p>
            <a:pPr algn="ctr"/>
            <a:endParaRPr lang="fr-FR" sz="800" dirty="0"/>
          </a:p>
        </p:txBody>
      </p:sp>
      <p:sp>
        <p:nvSpPr>
          <p:cNvPr id="3" name="ZoneTexte 2"/>
          <p:cNvSpPr txBox="1"/>
          <p:nvPr/>
        </p:nvSpPr>
        <p:spPr>
          <a:xfrm>
            <a:off x="1214414" y="1918186"/>
            <a:ext cx="7643866" cy="4939814"/>
          </a:xfrm>
          <a:prstGeom prst="rect">
            <a:avLst/>
          </a:prstGeom>
          <a:noFill/>
        </p:spPr>
        <p:txBody>
          <a:bodyPr wrap="square" rtlCol="1">
            <a:spAutoFit/>
          </a:bodyPr>
          <a:lstStyle/>
          <a:p>
            <a:pPr algn="just">
              <a:lnSpc>
                <a:spcPct val="150000"/>
              </a:lnSpc>
            </a:pPr>
            <a:r>
              <a:rPr lang="fr-FR" dirty="0" smtClean="0">
                <a:latin typeface="Times New Roman" pitchFamily="18" charset="0"/>
                <a:cs typeface="Times New Roman" pitchFamily="18" charset="0"/>
              </a:rPr>
              <a:t>   Acronyme de « </a:t>
            </a:r>
            <a:r>
              <a:rPr lang="fr-FR" b="1" dirty="0" smtClean="0">
                <a:solidFill>
                  <a:srgbClr val="00B050"/>
                </a:solidFill>
                <a:latin typeface="Times New Roman" pitchFamily="18" charset="0"/>
                <a:cs typeface="Times New Roman" pitchFamily="18" charset="0"/>
              </a:rPr>
              <a:t>HI</a:t>
            </a:r>
            <a:r>
              <a:rPr lang="fr-FR" b="1" dirty="0" smtClean="0">
                <a:latin typeface="Times New Roman" pitchFamily="18" charset="0"/>
                <a:cs typeface="Times New Roman" pitchFamily="18" charset="0"/>
              </a:rPr>
              <a:t>gh </a:t>
            </a:r>
            <a:r>
              <a:rPr lang="fr-FR" b="1" dirty="0" smtClean="0">
                <a:solidFill>
                  <a:srgbClr val="00B050"/>
                </a:solidFill>
                <a:latin typeface="Times New Roman" pitchFamily="18" charset="0"/>
                <a:cs typeface="Times New Roman" pitchFamily="18" charset="0"/>
              </a:rPr>
              <a:t>PE</a:t>
            </a:r>
            <a:r>
              <a:rPr lang="fr-FR" b="1" dirty="0" smtClean="0">
                <a:latin typeface="Times New Roman" pitchFamily="18" charset="0"/>
                <a:cs typeface="Times New Roman" pitchFamily="18" charset="0"/>
              </a:rPr>
              <a:t>rformance </a:t>
            </a:r>
            <a:r>
              <a:rPr lang="fr-FR" b="1" dirty="0" smtClean="0">
                <a:solidFill>
                  <a:srgbClr val="00B050"/>
                </a:solidFill>
                <a:latin typeface="Times New Roman" pitchFamily="18" charset="0"/>
                <a:cs typeface="Times New Roman" pitchFamily="18" charset="0"/>
              </a:rPr>
              <a:t>R</a:t>
            </a:r>
            <a:r>
              <a:rPr lang="fr-FR" b="1" dirty="0" smtClean="0">
                <a:latin typeface="Times New Roman" pitchFamily="18" charset="0"/>
                <a:cs typeface="Times New Roman" pitchFamily="18" charset="0"/>
              </a:rPr>
              <a:t>adio </a:t>
            </a:r>
            <a:r>
              <a:rPr lang="fr-FR" b="1" dirty="0" smtClean="0">
                <a:solidFill>
                  <a:srgbClr val="00B050"/>
                </a:solidFill>
                <a:latin typeface="Times New Roman" pitchFamily="18" charset="0"/>
                <a:cs typeface="Times New Roman" pitchFamily="18" charset="0"/>
              </a:rPr>
              <a:t>L</a:t>
            </a:r>
            <a:r>
              <a:rPr lang="fr-FR" b="1" dirty="0" smtClean="0">
                <a:latin typeface="Times New Roman" pitchFamily="18" charset="0"/>
                <a:cs typeface="Times New Roman" pitchFamily="18" charset="0"/>
              </a:rPr>
              <a:t>ocal </a:t>
            </a:r>
            <a:r>
              <a:rPr lang="fr-FR" b="1" dirty="0" smtClean="0">
                <a:solidFill>
                  <a:srgbClr val="00B050"/>
                </a:solidFill>
                <a:latin typeface="Times New Roman" pitchFamily="18" charset="0"/>
                <a:cs typeface="Times New Roman" pitchFamily="18" charset="0"/>
              </a:rPr>
              <a:t>A</a:t>
            </a:r>
            <a:r>
              <a:rPr lang="fr-FR" b="1" dirty="0" smtClean="0">
                <a:latin typeface="Times New Roman" pitchFamily="18" charset="0"/>
                <a:cs typeface="Times New Roman" pitchFamily="18" charset="0"/>
              </a:rPr>
              <a:t>rea </a:t>
            </a:r>
            <a:r>
              <a:rPr lang="fr-FR" b="1" dirty="0" smtClean="0">
                <a:solidFill>
                  <a:srgbClr val="00B050"/>
                </a:solidFill>
                <a:latin typeface="Times New Roman" pitchFamily="18" charset="0"/>
                <a:cs typeface="Times New Roman" pitchFamily="18" charset="0"/>
              </a:rPr>
              <a:t>N</a:t>
            </a:r>
            <a:r>
              <a:rPr lang="fr-FR" b="1" dirty="0" smtClean="0">
                <a:latin typeface="Times New Roman" pitchFamily="18" charset="0"/>
                <a:cs typeface="Times New Roman" pitchFamily="18" charset="0"/>
              </a:rPr>
              <a:t>etwork » </a:t>
            </a:r>
            <a:r>
              <a:rPr lang="fr-FR" dirty="0" smtClean="0">
                <a:latin typeface="Times New Roman" pitchFamily="18" charset="0"/>
                <a:cs typeface="Times New Roman" pitchFamily="18" charset="0"/>
              </a:rPr>
              <a:t>norme européenne</a:t>
            </a:r>
            <a:r>
              <a:rPr lang="fr-FR" b="1" dirty="0" smtClean="0">
                <a:latin typeface="Times New Roman" pitchFamily="18" charset="0"/>
                <a:cs typeface="Times New Roman" pitchFamily="18" charset="0"/>
              </a:rPr>
              <a:t> </a:t>
            </a:r>
            <a:r>
              <a:rPr lang="fr-FR" dirty="0" smtClean="0">
                <a:latin typeface="Times New Roman" pitchFamily="18" charset="0"/>
                <a:cs typeface="Times New Roman" pitchFamily="18" charset="0"/>
              </a:rPr>
              <a:t>élaborée par l’ETSI “</a:t>
            </a:r>
            <a:r>
              <a:rPr lang="fr-FR" b="1" dirty="0" smtClean="0">
                <a:latin typeface="Times New Roman" pitchFamily="18" charset="0"/>
                <a:cs typeface="Times New Roman" pitchFamily="18" charset="0"/>
              </a:rPr>
              <a:t>European  telecommunications Standards Institute »; </a:t>
            </a:r>
            <a:r>
              <a:rPr lang="fr-FR" dirty="0" smtClean="0">
                <a:latin typeface="Times New Roman" pitchFamily="18" charset="0"/>
                <a:cs typeface="Times New Roman" pitchFamily="18" charset="0"/>
              </a:rPr>
              <a:t>Elle comprend plusieurs familles à savoir : HiperLAN type 1 destiné aux communications réseaux sans fil à l’intérieur des bâtiments, offrant un débit de 20Mbps, d’une portée d’environ 50 mètres. HiparLAN 2 étend la portée à 200 mètres et le débit à 54 Mbps. HiperLAN 3, appelée également Hiper- Access et HiperLAN 4 (HiperLink) sont réservées à des accès plus étendus.</a:t>
            </a:r>
          </a:p>
          <a:p>
            <a:pPr algn="just"/>
            <a:endParaRPr lang="fr-FR" dirty="0" smtClean="0">
              <a:latin typeface="Times New Roman" pitchFamily="18" charset="0"/>
              <a:cs typeface="Times New Roman" pitchFamily="18" charset="0"/>
            </a:endParaRPr>
          </a:p>
          <a:p>
            <a:pPr algn="just">
              <a:lnSpc>
                <a:spcPct val="150000"/>
              </a:lnSpc>
            </a:pPr>
            <a:r>
              <a:rPr lang="fr-FR" dirty="0" smtClean="0">
                <a:latin typeface="Times New Roman" pitchFamily="18" charset="0"/>
                <a:cs typeface="Times New Roman" pitchFamily="18" charset="0"/>
              </a:rPr>
              <a:t>Devant l’impact commercial du WIFI, il existe fort peu de références d’équipements HiperLAN. Pourtant, certaines des études effectuées pour cette technologie européenne sont à l’origine de techniques utilisées dans le projet 802.11</a:t>
            </a:r>
            <a:endParaRPr lang="fr-FR" dirty="0">
              <a:latin typeface="Times New Roman" pitchFamily="18" charset="0"/>
              <a:cs typeface="Times New Roman" pitchFamily="18" charset="0"/>
            </a:endParaRPr>
          </a:p>
        </p:txBody>
      </p:sp>
      <p:pic>
        <p:nvPicPr>
          <p:cNvPr id="24578" name="Picture 2" descr="http://t2.gstatic.com/images?q=tbn:hN-Ox_gCaj6ZJM:http://img.clubic.com/photo/00051402.jpg">
            <a:hlinkClick r:id="rId3"/>
          </p:cNvPr>
          <p:cNvPicPr>
            <a:picLocks noChangeAspect="1" noChangeArrowheads="1"/>
          </p:cNvPicPr>
          <p:nvPr/>
        </p:nvPicPr>
        <p:blipFill>
          <a:blip r:embed="rId4" cstate="print"/>
          <a:srcRect/>
          <a:stretch>
            <a:fillRect/>
          </a:stretch>
        </p:blipFill>
        <p:spPr bwMode="auto">
          <a:xfrm>
            <a:off x="7786710" y="357166"/>
            <a:ext cx="1143008" cy="928694"/>
          </a:xfrm>
          <a:prstGeom prst="rect">
            <a:avLst/>
          </a:prstGeom>
          <a:noFill/>
        </p:spPr>
      </p:pic>
      <p:sp>
        <p:nvSpPr>
          <p:cNvPr id="5" name="Espace réservé du numéro de diapositive 4"/>
          <p:cNvSpPr>
            <a:spLocks noGrp="1"/>
          </p:cNvSpPr>
          <p:nvPr>
            <p:ph type="sldNum" sz="quarter" idx="12"/>
          </p:nvPr>
        </p:nvSpPr>
        <p:spPr/>
        <p:txBody>
          <a:bodyPr/>
          <a:lstStyle/>
          <a:p>
            <a:fld id="{69EDF540-63D8-483F-8811-48D70124E6A3}" type="slidenum">
              <a:rPr lang="en-US" smtClean="0"/>
              <a:pPr/>
              <a:t>16</a:t>
            </a:fld>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7422" y="428604"/>
            <a:ext cx="4572000" cy="907941"/>
          </a:xfrm>
          <a:prstGeom prst="rect">
            <a:avLst/>
          </a:prstGeom>
        </p:spPr>
        <p:txBody>
          <a:bodyPr>
            <a:spAutoFit/>
          </a:bodyPr>
          <a:lstStyle/>
          <a:p>
            <a:pPr algn="ctr"/>
            <a:r>
              <a:rPr lang="fr-FR" sz="4400" b="1" dirty="0" smtClean="0">
                <a:solidFill>
                  <a:schemeClr val="accent2">
                    <a:lumMod val="75000"/>
                    <a:lumOff val="25000"/>
                  </a:schemeClr>
                </a:solidFill>
                <a:latin typeface="Times New Roman" pitchFamily="18" charset="0"/>
                <a:cs typeface="Times New Roman" pitchFamily="18" charset="0"/>
              </a:rPr>
              <a:t>HomeRF</a:t>
            </a:r>
          </a:p>
          <a:p>
            <a:pPr algn="ctr"/>
            <a:endParaRPr lang="fr-FR" sz="900" b="1" dirty="0"/>
          </a:p>
        </p:txBody>
      </p:sp>
      <p:pic>
        <p:nvPicPr>
          <p:cNvPr id="2050" name="Picture 2" descr="D:\imagesCAF0KNOI.jpg"/>
          <p:cNvPicPr>
            <a:picLocks noChangeAspect="1" noChangeArrowheads="1"/>
          </p:cNvPicPr>
          <p:nvPr/>
        </p:nvPicPr>
        <p:blipFill>
          <a:blip r:embed="rId3" cstate="print"/>
          <a:srcRect/>
          <a:stretch>
            <a:fillRect/>
          </a:stretch>
        </p:blipFill>
        <p:spPr bwMode="auto">
          <a:xfrm>
            <a:off x="7572396" y="214290"/>
            <a:ext cx="1428760" cy="1357298"/>
          </a:xfrm>
          <a:prstGeom prst="rect">
            <a:avLst/>
          </a:prstGeom>
          <a:noFill/>
        </p:spPr>
      </p:pic>
      <p:sp>
        <p:nvSpPr>
          <p:cNvPr id="4" name="ZoneTexte 3"/>
          <p:cNvSpPr txBox="1"/>
          <p:nvPr/>
        </p:nvSpPr>
        <p:spPr>
          <a:xfrm>
            <a:off x="1285852" y="2214554"/>
            <a:ext cx="7429552" cy="4555093"/>
          </a:xfrm>
          <a:prstGeom prst="rect">
            <a:avLst/>
          </a:prstGeom>
          <a:noFill/>
        </p:spPr>
        <p:txBody>
          <a:bodyPr wrap="square" rtlCol="1">
            <a:spAutoFit/>
          </a:bodyPr>
          <a:lstStyle/>
          <a:p>
            <a:pPr algn="just">
              <a:lnSpc>
                <a:spcPct val="150000"/>
              </a:lnSpc>
              <a:buBlip>
                <a:blip r:embed="rId4"/>
              </a:buBlip>
            </a:pPr>
            <a:r>
              <a:rPr lang="en-US" sz="2000" dirty="0" smtClean="0">
                <a:latin typeface="Times New Roman" pitchFamily="18" charset="0"/>
                <a:cs typeface="Times New Roman" pitchFamily="18" charset="0"/>
              </a:rPr>
              <a:t> Acronyme de « </a:t>
            </a:r>
            <a:r>
              <a:rPr lang="en-US" sz="2000" b="1" dirty="0" smtClean="0">
                <a:latin typeface="Times New Roman" pitchFamily="18" charset="0"/>
                <a:cs typeface="Times New Roman" pitchFamily="18" charset="0"/>
              </a:rPr>
              <a:t>Home Radio Frequency »;</a:t>
            </a:r>
          </a:p>
          <a:p>
            <a:pPr algn="just">
              <a:lnSpc>
                <a:spcPct val="150000"/>
              </a:lnSpc>
              <a:buBlip>
                <a:blip r:embed="rId4"/>
              </a:buBlip>
            </a:pPr>
            <a:r>
              <a:rPr lang="en-US" sz="2000" b="1"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Conçu pour la maison;</a:t>
            </a:r>
          </a:p>
          <a:p>
            <a:pPr algn="just">
              <a:lnSpc>
                <a:spcPct val="150000"/>
              </a:lnSpc>
              <a:buBlip>
                <a:blip r:embed="rId4"/>
              </a:buBlip>
            </a:pPr>
            <a:r>
              <a:rPr lang="fr-FR" sz="2000" dirty="0" smtClean="0">
                <a:latin typeface="Times New Roman" pitchFamily="18" charset="0"/>
                <a:cs typeface="Times New Roman" pitchFamily="18" charset="0"/>
              </a:rPr>
              <a:t> HomeRF est une solution sans fil intégrée et destinée à remplacer les</a:t>
            </a:r>
          </a:p>
          <a:p>
            <a:pPr algn="just">
              <a:lnSpc>
                <a:spcPct val="150000"/>
              </a:lnSpc>
            </a:pPr>
            <a:r>
              <a:rPr lang="fr-FR" sz="2000" dirty="0" smtClean="0">
                <a:latin typeface="Times New Roman" pitchFamily="18" charset="0"/>
                <a:cs typeface="Times New Roman" pitchFamily="18" charset="0"/>
              </a:rPr>
              <a:t>systèmes de câbles.</a:t>
            </a:r>
          </a:p>
          <a:p>
            <a:pPr algn="just">
              <a:lnSpc>
                <a:spcPct val="150000"/>
              </a:lnSpc>
              <a:buBlip>
                <a:blip r:embed="rId4"/>
              </a:buBlip>
            </a:pPr>
            <a:r>
              <a:rPr lang="fr-FR" sz="2000" dirty="0" smtClean="0">
                <a:latin typeface="Times New Roman" pitchFamily="18" charset="0"/>
                <a:cs typeface="Times New Roman" pitchFamily="18" charset="0"/>
              </a:rPr>
              <a:t> Elle vise surtout le marché domestique et celui des petits bureaux auxquels il assurera les services de transmission de données et de téléphonie</a:t>
            </a:r>
          </a:p>
          <a:p>
            <a:pPr algn="just">
              <a:lnSpc>
                <a:spcPct val="150000"/>
              </a:lnSpc>
              <a:buBlip>
                <a:blip r:embed="rId4"/>
              </a:buBlip>
            </a:pPr>
            <a:r>
              <a:rPr lang="fr-FR" sz="2000" dirty="0" smtClean="0">
                <a:latin typeface="Times New Roman" pitchFamily="18" charset="0"/>
                <a:cs typeface="Times New Roman" pitchFamily="18" charset="0"/>
              </a:rPr>
              <a:t> Elle utilise la bande 2.4 GHz ;</a:t>
            </a:r>
          </a:p>
          <a:p>
            <a:pPr algn="just">
              <a:lnSpc>
                <a:spcPct val="150000"/>
              </a:lnSpc>
              <a:buBlip>
                <a:blip r:embed="rId4"/>
              </a:buBlip>
            </a:pPr>
            <a:r>
              <a:rPr lang="fr-FR" sz="2000" dirty="0" smtClean="0">
                <a:latin typeface="Times New Roman" pitchFamily="18" charset="0"/>
                <a:cs typeface="Times New Roman" pitchFamily="18" charset="0"/>
              </a:rPr>
              <a:t> Technique FHSS : 50 sauts de fréquence /s ;</a:t>
            </a:r>
          </a:p>
          <a:p>
            <a:pPr algn="just"/>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17</a:t>
            </a:fld>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7422" y="428604"/>
            <a:ext cx="4572000" cy="907941"/>
          </a:xfrm>
          <a:prstGeom prst="rect">
            <a:avLst/>
          </a:prstGeom>
        </p:spPr>
        <p:txBody>
          <a:bodyPr>
            <a:spAutoFit/>
          </a:bodyPr>
          <a:lstStyle/>
          <a:p>
            <a:pPr algn="ctr"/>
            <a:r>
              <a:rPr lang="fr-FR" sz="4400" b="1" dirty="0" smtClean="0">
                <a:solidFill>
                  <a:schemeClr val="accent2">
                    <a:lumMod val="75000"/>
                    <a:lumOff val="25000"/>
                  </a:schemeClr>
                </a:solidFill>
                <a:latin typeface="Times New Roman" pitchFamily="18" charset="0"/>
                <a:cs typeface="Times New Roman" pitchFamily="18" charset="0"/>
              </a:rPr>
              <a:t>HomeRF</a:t>
            </a:r>
          </a:p>
          <a:p>
            <a:pPr algn="ctr"/>
            <a:endParaRPr lang="fr-FR" sz="900" b="1" dirty="0"/>
          </a:p>
        </p:txBody>
      </p:sp>
      <p:pic>
        <p:nvPicPr>
          <p:cNvPr id="2050" name="Picture 2" descr="D:\imagesCAF0KNOI.jpg"/>
          <p:cNvPicPr>
            <a:picLocks noChangeAspect="1" noChangeArrowheads="1"/>
          </p:cNvPicPr>
          <p:nvPr/>
        </p:nvPicPr>
        <p:blipFill>
          <a:blip r:embed="rId3" cstate="print"/>
          <a:srcRect/>
          <a:stretch>
            <a:fillRect/>
          </a:stretch>
        </p:blipFill>
        <p:spPr bwMode="auto">
          <a:xfrm>
            <a:off x="7572396" y="214290"/>
            <a:ext cx="1428760" cy="1357298"/>
          </a:xfrm>
          <a:prstGeom prst="rect">
            <a:avLst/>
          </a:prstGeom>
          <a:noFill/>
        </p:spPr>
      </p:pic>
      <p:sp>
        <p:nvSpPr>
          <p:cNvPr id="4" name="ZoneTexte 3"/>
          <p:cNvSpPr txBox="1"/>
          <p:nvPr/>
        </p:nvSpPr>
        <p:spPr>
          <a:xfrm>
            <a:off x="1285852" y="2714620"/>
            <a:ext cx="7429552" cy="2246769"/>
          </a:xfrm>
          <a:prstGeom prst="rect">
            <a:avLst/>
          </a:prstGeom>
          <a:noFill/>
        </p:spPr>
        <p:txBody>
          <a:bodyPr wrap="square" rtlCol="1">
            <a:spAutoFit/>
          </a:bodyPr>
          <a:lstStyle/>
          <a:p>
            <a:pPr algn="just">
              <a:lnSpc>
                <a:spcPct val="150000"/>
              </a:lnSpc>
              <a:buBlip>
                <a:blip r:embed="rId4"/>
              </a:buBlip>
            </a:pPr>
            <a:r>
              <a:rPr lang="en-US" sz="2000" b="1" dirty="0" smtClean="0">
                <a:latin typeface="Times New Roman" pitchFamily="18" charset="0"/>
                <a:cs typeface="Times New Roman" pitchFamily="18" charset="0"/>
              </a:rPr>
              <a:t> Débit : </a:t>
            </a:r>
            <a:r>
              <a:rPr lang="en-US" sz="2000" dirty="0" smtClean="0">
                <a:latin typeface="Times New Roman" pitchFamily="18" charset="0"/>
                <a:cs typeface="Times New Roman" pitchFamily="18" charset="0"/>
              </a:rPr>
              <a:t>HomeRF1 1,6 Mbit/s</a:t>
            </a:r>
            <a:r>
              <a:rPr lang="en-US" sz="2000" b="1" dirty="0" smtClean="0">
                <a:latin typeface="Times New Roman" pitchFamily="18" charset="0"/>
                <a:cs typeface="Times New Roman" pitchFamily="18" charset="0"/>
              </a:rPr>
              <a:t>  ou </a:t>
            </a:r>
            <a:r>
              <a:rPr lang="en-US" sz="2000" dirty="0" smtClean="0">
                <a:latin typeface="Times New Roman" pitchFamily="18" charset="0"/>
                <a:cs typeface="Times New Roman" pitchFamily="18" charset="0"/>
              </a:rPr>
              <a:t>HomeRF2 10 Mbit/s;</a:t>
            </a:r>
          </a:p>
          <a:p>
            <a:pPr algn="just">
              <a:lnSpc>
                <a:spcPct val="150000"/>
              </a:lnSpc>
              <a:buBlip>
                <a:blip r:embed="rId4"/>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Portée: </a:t>
            </a:r>
            <a:r>
              <a:rPr lang="fr-FR" sz="2000" dirty="0" smtClean="0">
                <a:latin typeface="Times New Roman" pitchFamily="18" charset="0"/>
                <a:cs typeface="Times New Roman" pitchFamily="18" charset="0"/>
              </a:rPr>
              <a:t>environ 100 mètres;</a:t>
            </a:r>
          </a:p>
          <a:p>
            <a:pPr algn="just">
              <a:lnSpc>
                <a:spcPct val="150000"/>
              </a:lnSpc>
              <a:buBlip>
                <a:blip r:embed="rId4"/>
              </a:buBlip>
            </a:pPr>
            <a:r>
              <a:rPr lang="fr-FR" sz="2000" b="1"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Peut alimenter jusqu'au 127 appareils numériques;</a:t>
            </a:r>
          </a:p>
          <a:p>
            <a:pPr algn="just">
              <a:lnSpc>
                <a:spcPct val="150000"/>
              </a:lnSpc>
            </a:pPr>
            <a:r>
              <a:rPr lang="fr-FR" sz="2000" dirty="0" smtClean="0"/>
              <a:t>  </a:t>
            </a:r>
            <a:endParaRPr lang="fr-FR" sz="2000" dirty="0" smtClean="0">
              <a:latin typeface="Times New Roman" pitchFamily="18" charset="0"/>
              <a:cs typeface="Times New Roman" pitchFamily="18" charset="0"/>
            </a:endParaRPr>
          </a:p>
          <a:p>
            <a:pPr algn="just"/>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18</a:t>
            </a:fld>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half" idx="1"/>
          </p:nvPr>
        </p:nvSpPr>
        <p:spPr>
          <a:xfrm>
            <a:off x="1071538" y="2071678"/>
            <a:ext cx="3810000" cy="4114800"/>
          </a:xfrm>
        </p:spPr>
        <p:txBody>
          <a:bodyPr/>
          <a:lstStyle/>
          <a:p>
            <a:pPr algn="l">
              <a:buNone/>
            </a:pPr>
            <a:r>
              <a:rPr lang="fr-FR" sz="3600" b="1" i="1" dirty="0" smtClean="0">
                <a:effectLst/>
                <a:latin typeface="Times New Roman" pitchFamily="18" charset="0"/>
                <a:cs typeface="Times New Roman" pitchFamily="18" charset="0"/>
              </a:rPr>
              <a:t>La norme </a:t>
            </a:r>
          </a:p>
          <a:p>
            <a:pPr algn="ctr">
              <a:buNone/>
            </a:pPr>
            <a:r>
              <a:rPr lang="fr-FR" sz="3600" b="1" i="1" dirty="0" smtClean="0">
                <a:effectLst/>
                <a:latin typeface="Times New Roman" pitchFamily="18" charset="0"/>
                <a:cs typeface="Times New Roman" pitchFamily="18" charset="0"/>
              </a:rPr>
              <a:t>         </a:t>
            </a:r>
          </a:p>
          <a:p>
            <a:pPr algn="ctr">
              <a:buNone/>
            </a:pPr>
            <a:r>
              <a:rPr lang="fr-FR" sz="3600" b="1" i="1" dirty="0" smtClean="0">
                <a:effectLst/>
                <a:latin typeface="Times New Roman" pitchFamily="18" charset="0"/>
                <a:cs typeface="Times New Roman" pitchFamily="18" charset="0"/>
              </a:rPr>
              <a:t>    IEEE 802.16 </a:t>
            </a:r>
          </a:p>
          <a:p>
            <a:pPr algn="ctr">
              <a:buNone/>
            </a:pPr>
            <a:r>
              <a:rPr lang="fr-FR" sz="3600" b="1" i="1" dirty="0" smtClean="0">
                <a:effectLst/>
                <a:latin typeface="Times New Roman" pitchFamily="18" charset="0"/>
                <a:cs typeface="Times New Roman" pitchFamily="18" charset="0"/>
              </a:rPr>
              <a:t>            </a:t>
            </a:r>
          </a:p>
          <a:p>
            <a:pPr algn="ctr">
              <a:buNone/>
            </a:pPr>
            <a:r>
              <a:rPr lang="fr-FR" sz="3600" b="1" i="1" dirty="0" smtClean="0">
                <a:effectLst/>
                <a:latin typeface="Times New Roman" pitchFamily="18" charset="0"/>
                <a:cs typeface="Times New Roman" pitchFamily="18" charset="0"/>
              </a:rPr>
              <a:t>                WIMAX</a:t>
            </a:r>
            <a:endParaRPr lang="fr-FR" b="1" i="1" dirty="0">
              <a:effectLst/>
              <a:latin typeface="Times New Roman" pitchFamily="18" charset="0"/>
              <a:cs typeface="Times New Roman" pitchFamily="18" charset="0"/>
            </a:endParaRPr>
          </a:p>
        </p:txBody>
      </p:sp>
      <p:sp>
        <p:nvSpPr>
          <p:cNvPr id="5" name="Rectangle 4"/>
          <p:cNvSpPr/>
          <p:nvPr/>
        </p:nvSpPr>
        <p:spPr>
          <a:xfrm>
            <a:off x="2428860" y="571480"/>
            <a:ext cx="5143536" cy="646331"/>
          </a:xfrm>
          <a:prstGeom prst="rect">
            <a:avLst/>
          </a:prstGeom>
        </p:spPr>
        <p:txBody>
          <a:bodyPr wrap="square">
            <a:spAutoFit/>
          </a:bodyPr>
          <a:lstStyle/>
          <a:p>
            <a:pPr algn="ctr"/>
            <a:r>
              <a:rPr lang="fr-FR" sz="3600" b="1" dirty="0" smtClean="0">
                <a:solidFill>
                  <a:schemeClr val="accent6">
                    <a:lumMod val="50000"/>
                    <a:lumOff val="50000"/>
                  </a:schemeClr>
                </a:solidFill>
                <a:latin typeface="Times New Roman" pitchFamily="18" charset="0"/>
                <a:cs typeface="Times New Roman" pitchFamily="18" charset="0"/>
              </a:rPr>
              <a:t>Normes pour les WMAN</a:t>
            </a:r>
            <a:endParaRPr lang="fr-FR" sz="3600" b="1" dirty="0">
              <a:solidFill>
                <a:schemeClr val="accent6">
                  <a:lumMod val="50000"/>
                  <a:lumOff val="50000"/>
                </a:schemeClr>
              </a:solidFill>
              <a:latin typeface="Times New Roman" pitchFamily="18" charset="0"/>
              <a:cs typeface="Times New Roman" pitchFamily="18" charset="0"/>
            </a:endParaRPr>
          </a:p>
        </p:txBody>
      </p:sp>
      <p:pic>
        <p:nvPicPr>
          <p:cNvPr id="10" name="Picture 2" descr="C:\Users\mourad\Downloads\32731f6e280855261f81a76c2e76420f.gif"/>
          <p:cNvPicPr>
            <a:picLocks noChangeAspect="1" noChangeArrowheads="1"/>
          </p:cNvPicPr>
          <p:nvPr/>
        </p:nvPicPr>
        <p:blipFill>
          <a:blip r:embed="rId3" cstate="print"/>
          <a:srcRect/>
          <a:stretch>
            <a:fillRect/>
          </a:stretch>
        </p:blipFill>
        <p:spPr bwMode="auto">
          <a:xfrm>
            <a:off x="5072066" y="1928802"/>
            <a:ext cx="4071934" cy="4929198"/>
          </a:xfrm>
          <a:prstGeom prst="rect">
            <a:avLst/>
          </a:prstGeom>
          <a:noFill/>
        </p:spPr>
      </p:pic>
      <p:sp>
        <p:nvSpPr>
          <p:cNvPr id="6" name="Espace réservé du numéro de diapositive 5"/>
          <p:cNvSpPr>
            <a:spLocks noGrp="1"/>
          </p:cNvSpPr>
          <p:nvPr>
            <p:ph type="sldNum" sz="quarter" idx="12"/>
          </p:nvPr>
        </p:nvSpPr>
        <p:spPr/>
        <p:txBody>
          <a:bodyPr/>
          <a:lstStyle/>
          <a:p>
            <a:fld id="{0ED473B6-0CD0-41A3-BBCB-45389B409F3A}" type="slidenum">
              <a:rPr lang="en-US" smtClean="0"/>
              <a:pPr/>
              <a:t>19</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857356" y="428604"/>
            <a:ext cx="5786478" cy="769441"/>
          </a:xfrm>
          <a:prstGeom prst="rect">
            <a:avLst/>
          </a:prstGeom>
          <a:noFill/>
        </p:spPr>
        <p:txBody>
          <a:bodyPr wrap="square" rtlCol="1">
            <a:spAutoFit/>
          </a:bodyPr>
          <a:lstStyle/>
          <a:p>
            <a:pPr algn="ctr"/>
            <a:r>
              <a:rPr lang="fr-FR" sz="4400" b="1" dirty="0" smtClean="0">
                <a:solidFill>
                  <a:schemeClr val="accent2">
                    <a:lumMod val="75000"/>
                    <a:lumOff val="25000"/>
                  </a:schemeClr>
                </a:solidFill>
                <a:latin typeface="Times New Roman" pitchFamily="18" charset="0"/>
                <a:cs typeface="Times New Roman" pitchFamily="18" charset="0"/>
              </a:rPr>
              <a:t>WIMAX</a:t>
            </a:r>
            <a:endParaRPr lang="fr-FR" sz="4400" b="1" dirty="0">
              <a:solidFill>
                <a:schemeClr val="accent2">
                  <a:lumMod val="75000"/>
                  <a:lumOff val="25000"/>
                </a:schemeClr>
              </a:solidFill>
              <a:latin typeface="Times New Roman" pitchFamily="18" charset="0"/>
              <a:cs typeface="Times New Roman" pitchFamily="18" charset="0"/>
            </a:endParaRPr>
          </a:p>
        </p:txBody>
      </p:sp>
      <p:pic>
        <p:nvPicPr>
          <p:cNvPr id="3074" name="Picture 2" descr="D:\imagesCAQSB2HX.jpg"/>
          <p:cNvPicPr>
            <a:picLocks noChangeAspect="1" noChangeArrowheads="1"/>
          </p:cNvPicPr>
          <p:nvPr/>
        </p:nvPicPr>
        <p:blipFill>
          <a:blip r:embed="rId3" cstate="print"/>
          <a:srcRect/>
          <a:stretch>
            <a:fillRect/>
          </a:stretch>
        </p:blipFill>
        <p:spPr bwMode="auto">
          <a:xfrm>
            <a:off x="7858148" y="357166"/>
            <a:ext cx="1071570" cy="714380"/>
          </a:xfrm>
          <a:prstGeom prst="rect">
            <a:avLst/>
          </a:prstGeom>
          <a:noFill/>
        </p:spPr>
      </p:pic>
      <p:sp>
        <p:nvSpPr>
          <p:cNvPr id="4" name="ZoneTexte 3"/>
          <p:cNvSpPr txBox="1"/>
          <p:nvPr/>
        </p:nvSpPr>
        <p:spPr>
          <a:xfrm>
            <a:off x="1285852" y="2143116"/>
            <a:ext cx="7500990" cy="4247317"/>
          </a:xfrm>
          <a:prstGeom prst="rect">
            <a:avLst/>
          </a:prstGeom>
          <a:noFill/>
        </p:spPr>
        <p:txBody>
          <a:bodyPr wrap="square" rtlCol="1">
            <a:spAutoFit/>
          </a:bodyPr>
          <a:lstStyle/>
          <a:p>
            <a:pPr algn="just">
              <a:lnSpc>
                <a:spcPct val="150000"/>
              </a:lnSpc>
            </a:pPr>
            <a:r>
              <a:rPr lang="en-US" sz="2000" dirty="0" smtClean="0">
                <a:latin typeface="Times New Roman" pitchFamily="18" charset="0"/>
                <a:cs typeface="Times New Roman" pitchFamily="18" charset="0"/>
              </a:rPr>
              <a:t>WiMAX acronyme de </a:t>
            </a:r>
            <a:r>
              <a:rPr lang="en-US" sz="2000" b="1" dirty="0" smtClean="0">
                <a:latin typeface="Times New Roman" pitchFamily="18" charset="0"/>
                <a:cs typeface="Times New Roman" pitchFamily="18" charset="0"/>
              </a:rPr>
              <a:t>“</a:t>
            </a:r>
            <a:r>
              <a:rPr lang="en-US" sz="2000" b="1" dirty="0" smtClean="0">
                <a:solidFill>
                  <a:srgbClr val="00B050"/>
                </a:solidFill>
                <a:latin typeface="Times New Roman" pitchFamily="18" charset="0"/>
                <a:cs typeface="Times New Roman" pitchFamily="18" charset="0"/>
              </a:rPr>
              <a:t>W</a:t>
            </a:r>
            <a:r>
              <a:rPr lang="en-US" sz="2000" b="1" dirty="0" smtClean="0">
                <a:latin typeface="Times New Roman" pitchFamily="18" charset="0"/>
                <a:cs typeface="Times New Roman" pitchFamily="18" charset="0"/>
              </a:rPr>
              <a:t>orldwide </a:t>
            </a:r>
            <a:r>
              <a:rPr lang="en-US" sz="2000" b="1" dirty="0" smtClean="0">
                <a:solidFill>
                  <a:srgbClr val="00B050"/>
                </a:solidFill>
                <a:latin typeface="Times New Roman" pitchFamily="18" charset="0"/>
                <a:cs typeface="Times New Roman" pitchFamily="18" charset="0"/>
              </a:rPr>
              <a:t>I</a:t>
            </a:r>
            <a:r>
              <a:rPr lang="en-US" sz="2000" b="1" dirty="0" smtClean="0">
                <a:latin typeface="Times New Roman" pitchFamily="18" charset="0"/>
                <a:cs typeface="Times New Roman" pitchFamily="18" charset="0"/>
              </a:rPr>
              <a:t>nteroperability for </a:t>
            </a:r>
            <a:r>
              <a:rPr lang="en-US" sz="2000" b="1" dirty="0" smtClean="0">
                <a:solidFill>
                  <a:srgbClr val="00B050"/>
                </a:solidFill>
                <a:latin typeface="Times New Roman" pitchFamily="18" charset="0"/>
                <a:cs typeface="Times New Roman" pitchFamily="18" charset="0"/>
              </a:rPr>
              <a:t>M</a:t>
            </a:r>
            <a:r>
              <a:rPr lang="en-US" sz="2000" b="1" dirty="0" smtClean="0">
                <a:latin typeface="Times New Roman" pitchFamily="18" charset="0"/>
                <a:cs typeface="Times New Roman" pitchFamily="18" charset="0"/>
              </a:rPr>
              <a:t>icrowave </a:t>
            </a:r>
            <a:r>
              <a:rPr lang="en-US" sz="2000" b="1" dirty="0" smtClean="0">
                <a:solidFill>
                  <a:srgbClr val="00B050"/>
                </a:solidFill>
                <a:latin typeface="Times New Roman" pitchFamily="18" charset="0"/>
                <a:cs typeface="Times New Roman" pitchFamily="18" charset="0"/>
              </a:rPr>
              <a:t>Acc</a:t>
            </a:r>
            <a:r>
              <a:rPr lang="en-US" sz="2000" b="1" dirty="0" smtClean="0">
                <a:latin typeface="Times New Roman" pitchFamily="18" charset="0"/>
                <a:cs typeface="Times New Roman" pitchFamily="18" charset="0"/>
              </a:rPr>
              <a:t>ess”, </a:t>
            </a:r>
            <a:r>
              <a:rPr lang="en-US" sz="2000" dirty="0" smtClean="0">
                <a:latin typeface="Times New Roman" pitchFamily="18" charset="0"/>
                <a:cs typeface="Times New Roman" pitchFamily="18" charset="0"/>
              </a:rPr>
              <a:t>est issue </a:t>
            </a:r>
            <a:r>
              <a:rPr lang="fr-FR" sz="2000" dirty="0" smtClean="0">
                <a:latin typeface="Times New Roman" pitchFamily="18" charset="0"/>
                <a:cs typeface="Times New Roman" pitchFamily="18" charset="0"/>
              </a:rPr>
              <a:t>d’une initiative lancée en 2001 par l’Alliance WiMAX. Son objectif était de promouvoir le standard 802.16 de l’IEEE en se proposant de vérifier la conformité et l’interopérabilité des équipements.</a:t>
            </a:r>
          </a:p>
          <a:p>
            <a:pPr algn="just">
              <a:lnSpc>
                <a:spcPct val="150000"/>
              </a:lnSpc>
            </a:pPr>
            <a:r>
              <a:rPr lang="fr-FR" sz="2000" dirty="0" smtClean="0">
                <a:latin typeface="Times New Roman" pitchFamily="18" charset="0"/>
                <a:cs typeface="Times New Roman" pitchFamily="18" charset="0"/>
              </a:rPr>
              <a:t>Il se présente en deux versions, une version fixe, dont l’objectif est clairement de remplacer l’ADSL dans les zones rurales, l’autre mobile, permettant d’avoir un modem ADSL dans sa poche et toujours connecté</a:t>
            </a:r>
            <a:r>
              <a:rPr lang="fr-FR" sz="2000" dirty="0" smtClean="0"/>
              <a:t>.</a:t>
            </a:r>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20</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357290" y="2071678"/>
            <a:ext cx="7429552" cy="2400657"/>
          </a:xfrm>
          <a:prstGeom prst="rect">
            <a:avLst/>
          </a:prstGeom>
          <a:noFill/>
        </p:spPr>
        <p:txBody>
          <a:bodyPr wrap="square" rtlCol="1">
            <a:spAutoFit/>
          </a:bodyPr>
          <a:lstStyle/>
          <a:p>
            <a:pPr>
              <a:lnSpc>
                <a:spcPct val="150000"/>
              </a:lnSpc>
              <a:buBlip>
                <a:blip r:embed="rId3"/>
              </a:buBlip>
            </a:pPr>
            <a:r>
              <a:rPr lang="fr-FR" sz="2000" dirty="0" smtClean="0">
                <a:latin typeface="Times New Roman" pitchFamily="18" charset="0"/>
                <a:cs typeface="Times New Roman" pitchFamily="18" charset="0"/>
              </a:rPr>
              <a:t> Également appelée IEEE 802.16-2004;</a:t>
            </a:r>
          </a:p>
          <a:p>
            <a:pPr>
              <a:lnSpc>
                <a:spcPct val="150000"/>
              </a:lnSpc>
              <a:buBlip>
                <a:blip r:embed="rId3"/>
              </a:buBlip>
            </a:pPr>
            <a:r>
              <a:rPr lang="fr-FR" sz="2000" dirty="0" smtClean="0">
                <a:latin typeface="Times New Roman" pitchFamily="18" charset="0"/>
                <a:cs typeface="Times New Roman" pitchFamily="18" charset="0"/>
              </a:rPr>
              <a:t> Prévu pour un usage fixe avec une antenne sur le toit;</a:t>
            </a:r>
          </a:p>
          <a:p>
            <a:pPr>
              <a:lnSpc>
                <a:spcPct val="150000"/>
              </a:lnSpc>
              <a:buBlip>
                <a:blip r:embed="rId3"/>
              </a:buBlip>
            </a:pPr>
            <a:r>
              <a:rPr lang="fr-FR" sz="2000" dirty="0" smtClean="0">
                <a:latin typeface="Times New Roman" pitchFamily="18" charset="0"/>
                <a:cs typeface="Times New Roman" pitchFamily="18" charset="0"/>
              </a:rPr>
              <a:t> Utilise un spectre de fréquence compris entre 2.5 GHz et 3.5 GHz pour lesquelles une licence d’utilisation est nécessaire ;</a:t>
            </a:r>
          </a:p>
          <a:p>
            <a:pPr>
              <a:lnSpc>
                <a:spcPct val="150000"/>
              </a:lnSpc>
              <a:buBlip>
                <a:blip r:embed="rId3"/>
              </a:buBlip>
            </a:pPr>
            <a:r>
              <a:rPr lang="fr-FR" sz="2000" dirty="0" smtClean="0">
                <a:latin typeface="Times New Roman" pitchFamily="18" charset="0"/>
                <a:cs typeface="Times New Roman" pitchFamily="18" charset="0"/>
              </a:rPr>
              <a:t> Offre un débit théorique de 75 Mbps avec une portée de 10 Km ;</a:t>
            </a:r>
            <a:endParaRPr lang="fr-FR" sz="2000" dirty="0">
              <a:latin typeface="Times New Roman" pitchFamily="18" charset="0"/>
              <a:cs typeface="Times New Roman" pitchFamily="18" charset="0"/>
            </a:endParaRPr>
          </a:p>
        </p:txBody>
      </p:sp>
      <p:sp>
        <p:nvSpPr>
          <p:cNvPr id="3" name="ZoneTexte 2"/>
          <p:cNvSpPr txBox="1"/>
          <p:nvPr/>
        </p:nvSpPr>
        <p:spPr>
          <a:xfrm>
            <a:off x="1857356" y="428604"/>
            <a:ext cx="6000792" cy="646331"/>
          </a:xfrm>
          <a:prstGeom prst="rect">
            <a:avLst/>
          </a:prstGeom>
          <a:noFill/>
        </p:spPr>
        <p:txBody>
          <a:bodyPr wrap="square" rtlCol="1">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WIMAX FIXE</a:t>
            </a:r>
            <a:endParaRPr lang="fr-FR" sz="3600" b="1" dirty="0">
              <a:solidFill>
                <a:schemeClr val="accent2">
                  <a:lumMod val="75000"/>
                  <a:lumOff val="25000"/>
                </a:schemeClr>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4" cstate="print"/>
          <a:srcRect/>
          <a:stretch>
            <a:fillRect/>
          </a:stretch>
        </p:blipFill>
        <p:spPr bwMode="auto">
          <a:xfrm>
            <a:off x="1500166" y="4524375"/>
            <a:ext cx="2643206" cy="2333625"/>
          </a:xfrm>
          <a:prstGeom prst="rect">
            <a:avLst/>
          </a:prstGeom>
          <a:noFill/>
          <a:ln w="9525">
            <a:noFill/>
            <a:miter lim="800000"/>
            <a:headEnd/>
            <a:tailEnd/>
          </a:ln>
          <a:effectLst/>
        </p:spPr>
      </p:pic>
      <p:pic>
        <p:nvPicPr>
          <p:cNvPr id="4099" name="Picture 3"/>
          <p:cNvPicPr>
            <a:picLocks noChangeAspect="1" noChangeArrowheads="1"/>
          </p:cNvPicPr>
          <p:nvPr/>
        </p:nvPicPr>
        <p:blipFill>
          <a:blip r:embed="rId5" cstate="print"/>
          <a:srcRect/>
          <a:stretch>
            <a:fillRect/>
          </a:stretch>
        </p:blipFill>
        <p:spPr bwMode="auto">
          <a:xfrm>
            <a:off x="5857884" y="4714884"/>
            <a:ext cx="2495552" cy="1828800"/>
          </a:xfrm>
          <a:prstGeom prst="rect">
            <a:avLst/>
          </a:prstGeom>
          <a:noFill/>
          <a:ln w="9525">
            <a:noFill/>
            <a:miter lim="800000"/>
            <a:headEnd/>
            <a:tailEnd/>
          </a:ln>
          <a:effectLst/>
        </p:spPr>
      </p:pic>
      <p:sp>
        <p:nvSpPr>
          <p:cNvPr id="7" name="Flèche droite 6"/>
          <p:cNvSpPr/>
          <p:nvPr/>
        </p:nvSpPr>
        <p:spPr bwMode="auto">
          <a:xfrm>
            <a:off x="1857356" y="5715016"/>
            <a:ext cx="500066" cy="357190"/>
          </a:xfrm>
          <a:prstGeom prst="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solidFill>
                  <a:srgbClr val="00B050"/>
                </a:solidFill>
              </a:ln>
              <a:solidFill>
                <a:srgbClr val="339933"/>
              </a:solidFill>
              <a:effectLst/>
              <a:latin typeface="Arial" pitchFamily="34" charset="0"/>
              <a:cs typeface="Arial" pitchFamily="34" charset="0"/>
            </a:endParaRPr>
          </a:p>
        </p:txBody>
      </p:sp>
      <p:pic>
        <p:nvPicPr>
          <p:cNvPr id="8" name="Picture 2" descr="D:\imagesCAQSB2HX.jpg"/>
          <p:cNvPicPr>
            <a:picLocks noChangeAspect="1" noChangeArrowheads="1"/>
          </p:cNvPicPr>
          <p:nvPr/>
        </p:nvPicPr>
        <p:blipFill>
          <a:blip r:embed="rId6" cstate="print"/>
          <a:srcRect/>
          <a:stretch>
            <a:fillRect/>
          </a:stretch>
        </p:blipFill>
        <p:spPr bwMode="auto">
          <a:xfrm>
            <a:off x="7858148" y="357166"/>
            <a:ext cx="1071570" cy="714380"/>
          </a:xfrm>
          <a:prstGeom prst="rect">
            <a:avLst/>
          </a:prstGeom>
          <a:noFill/>
        </p:spPr>
      </p:pic>
      <p:sp>
        <p:nvSpPr>
          <p:cNvPr id="9" name="Espace réservé du numéro de diapositive 8"/>
          <p:cNvSpPr>
            <a:spLocks noGrp="1"/>
          </p:cNvSpPr>
          <p:nvPr>
            <p:ph type="sldNum" sz="quarter" idx="12"/>
          </p:nvPr>
        </p:nvSpPr>
        <p:spPr/>
        <p:txBody>
          <a:bodyPr/>
          <a:lstStyle/>
          <a:p>
            <a:fld id="{69EDF540-63D8-483F-8811-48D70124E6A3}" type="slidenum">
              <a:rPr lang="en-US" smtClean="0"/>
              <a:pPr/>
              <a:t>21</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nodeType="afterEffect">
                                  <p:stCondLst>
                                    <p:cond delay="0"/>
                                  </p:stCondLst>
                                  <p:childTnLst>
                                    <p:set>
                                      <p:cBhvr>
                                        <p:cTn id="22" dur="1" fill="hold">
                                          <p:stCondLst>
                                            <p:cond delay="0"/>
                                          </p:stCondLst>
                                        </p:cTn>
                                        <p:tgtEl>
                                          <p:spTgt spid="4098"/>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88" y="571480"/>
            <a:ext cx="4286280" cy="646331"/>
          </a:xfrm>
          <a:prstGeom prst="rect">
            <a:avLst/>
          </a:prstGeom>
        </p:spPr>
        <p:txBody>
          <a:bodyPr wrap="square">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WIMAX MOBILE</a:t>
            </a:r>
            <a:endParaRPr lang="fr-FR" sz="3600" b="1" dirty="0">
              <a:solidFill>
                <a:schemeClr val="accent2">
                  <a:lumMod val="75000"/>
                  <a:lumOff val="25000"/>
                </a:schemeClr>
              </a:solidFill>
              <a:latin typeface="Times New Roman" pitchFamily="18" charset="0"/>
              <a:cs typeface="Times New Roman" pitchFamily="18" charset="0"/>
            </a:endParaRPr>
          </a:p>
        </p:txBody>
      </p:sp>
      <p:sp>
        <p:nvSpPr>
          <p:cNvPr id="3" name="ZoneTexte 2"/>
          <p:cNvSpPr txBox="1"/>
          <p:nvPr/>
        </p:nvSpPr>
        <p:spPr>
          <a:xfrm>
            <a:off x="1285852" y="2071678"/>
            <a:ext cx="7500990" cy="2862322"/>
          </a:xfrm>
          <a:prstGeom prst="rect">
            <a:avLst/>
          </a:prstGeom>
          <a:noFill/>
        </p:spPr>
        <p:txBody>
          <a:bodyPr wrap="square" rtlCol="1">
            <a:spAutoFit/>
          </a:bodyPr>
          <a:lstStyle/>
          <a:p>
            <a:pPr>
              <a:lnSpc>
                <a:spcPct val="150000"/>
              </a:lnSpc>
              <a:buBlip>
                <a:blip r:embed="rId3"/>
              </a:buBlip>
            </a:pPr>
            <a:r>
              <a:rPr lang="fr-FR" sz="2000" dirty="0" smtClean="0">
                <a:latin typeface="Times New Roman" pitchFamily="18" charset="0"/>
                <a:cs typeface="Times New Roman" pitchFamily="18" charset="0"/>
              </a:rPr>
              <a:t> La norme 802.16e-2005 ;</a:t>
            </a:r>
          </a:p>
          <a:p>
            <a:pPr>
              <a:lnSpc>
                <a:spcPct val="150000"/>
              </a:lnSpc>
              <a:buBlip>
                <a:blip r:embed="rId3"/>
              </a:buBlip>
            </a:pPr>
            <a:r>
              <a:rPr lang="fr-FR" sz="2000" dirty="0" smtClean="0">
                <a:latin typeface="Times New Roman" pitchFamily="18" charset="0"/>
                <a:cs typeface="Times New Roman" pitchFamily="18" charset="0"/>
              </a:rPr>
              <a:t> Prévoit la possibilité de connecter des clients mobiles à l’internet ;</a:t>
            </a:r>
          </a:p>
          <a:p>
            <a:pPr>
              <a:lnSpc>
                <a:spcPct val="150000"/>
              </a:lnSpc>
              <a:buBlip>
                <a:blip r:embed="rId3"/>
              </a:buBlip>
            </a:pPr>
            <a:r>
              <a:rPr lang="fr-FR" sz="2000" dirty="0" smtClean="0">
                <a:latin typeface="Times New Roman" pitchFamily="18" charset="0"/>
                <a:cs typeface="Times New Roman" pitchFamily="18" charset="0"/>
              </a:rPr>
              <a:t> Permettre le passage d’une antenne à une autre ainsi le déplacement ;</a:t>
            </a:r>
          </a:p>
          <a:p>
            <a:pPr>
              <a:lnSpc>
                <a:spcPct val="150000"/>
              </a:lnSpc>
              <a:buBlip>
                <a:blip r:embed="rId3"/>
              </a:buBlip>
            </a:pPr>
            <a:r>
              <a:rPr lang="fr-FR" sz="2000" dirty="0" smtClean="0">
                <a:latin typeface="Times New Roman" pitchFamily="18" charset="0"/>
                <a:cs typeface="Times New Roman" pitchFamily="18" charset="0"/>
              </a:rPr>
              <a:t> Permettre la téléphonie IP Mobile ;</a:t>
            </a:r>
          </a:p>
          <a:p>
            <a:pPr>
              <a:lnSpc>
                <a:spcPct val="150000"/>
              </a:lnSpc>
              <a:buBlip>
                <a:blip r:embed="rId3"/>
              </a:buBlip>
            </a:pPr>
            <a:r>
              <a:rPr lang="fr-FR" sz="2000" dirty="0" smtClean="0">
                <a:latin typeface="Times New Roman" pitchFamily="18" charset="0"/>
                <a:cs typeface="Times New Roman" pitchFamily="18" charset="0"/>
              </a:rPr>
              <a:t> Il utilise une plage de fréquence comprise entre 2 et 6 GHz et assure un débit théorique maximal de 30 Mbps sur 3.5 Km ;</a:t>
            </a:r>
            <a:endParaRPr lang="fr-FR" sz="20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4" cstate="print"/>
          <a:srcRect/>
          <a:stretch>
            <a:fillRect/>
          </a:stretch>
        </p:blipFill>
        <p:spPr bwMode="auto">
          <a:xfrm>
            <a:off x="2643174" y="5000636"/>
            <a:ext cx="4071966" cy="1714488"/>
          </a:xfrm>
          <a:prstGeom prst="rect">
            <a:avLst/>
          </a:prstGeom>
          <a:noFill/>
          <a:ln w="9525">
            <a:noFill/>
            <a:miter lim="800000"/>
            <a:headEnd/>
            <a:tailEnd/>
          </a:ln>
          <a:effectLst/>
        </p:spPr>
      </p:pic>
      <p:pic>
        <p:nvPicPr>
          <p:cNvPr id="5" name="Picture 2" descr="D:\imagesCAQSB2HX.jpg"/>
          <p:cNvPicPr>
            <a:picLocks noChangeAspect="1" noChangeArrowheads="1"/>
          </p:cNvPicPr>
          <p:nvPr/>
        </p:nvPicPr>
        <p:blipFill>
          <a:blip r:embed="rId5" cstate="print"/>
          <a:srcRect/>
          <a:stretch>
            <a:fillRect/>
          </a:stretch>
        </p:blipFill>
        <p:spPr bwMode="auto">
          <a:xfrm>
            <a:off x="7858148" y="357166"/>
            <a:ext cx="1071570" cy="714380"/>
          </a:xfrm>
          <a:prstGeom prst="rect">
            <a:avLst/>
          </a:prstGeom>
          <a:noFill/>
        </p:spPr>
      </p:pic>
      <p:sp>
        <p:nvSpPr>
          <p:cNvPr id="6" name="Espace réservé du numéro de diapositive 5"/>
          <p:cNvSpPr>
            <a:spLocks noGrp="1"/>
          </p:cNvSpPr>
          <p:nvPr>
            <p:ph type="sldNum" sz="quarter" idx="12"/>
          </p:nvPr>
        </p:nvSpPr>
        <p:spPr/>
        <p:txBody>
          <a:bodyPr/>
          <a:lstStyle/>
          <a:p>
            <a:fld id="{69EDF540-63D8-483F-8811-48D70124E6A3}" type="slidenum">
              <a:rPr lang="en-US" smtClean="0"/>
              <a:pPr/>
              <a:t>22</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half" idx="1"/>
          </p:nvPr>
        </p:nvSpPr>
        <p:spPr>
          <a:xfrm>
            <a:off x="1428728" y="2285992"/>
            <a:ext cx="3810000" cy="4114800"/>
          </a:xfrm>
        </p:spPr>
        <p:txBody>
          <a:bodyPr/>
          <a:lstStyle/>
          <a:p>
            <a:pPr algn="l">
              <a:buNone/>
            </a:pPr>
            <a:r>
              <a:rPr lang="fr-FR" b="1" dirty="0" smtClean="0">
                <a:latin typeface="Times New Roman" pitchFamily="18" charset="0"/>
                <a:cs typeface="Times New Roman" pitchFamily="18" charset="0"/>
              </a:rPr>
              <a:t>GSM</a:t>
            </a:r>
            <a:r>
              <a:rPr lang="fr-FR" dirty="0" smtClean="0"/>
              <a:t> </a:t>
            </a:r>
          </a:p>
          <a:p>
            <a:pPr algn="l">
              <a:buNone/>
            </a:pPr>
            <a:r>
              <a:rPr lang="fr-FR" b="1" dirty="0" smtClean="0">
                <a:latin typeface="Times New Roman" pitchFamily="18" charset="0"/>
                <a:cs typeface="Times New Roman" pitchFamily="18" charset="0"/>
              </a:rPr>
              <a:t>         </a:t>
            </a:r>
          </a:p>
          <a:p>
            <a:pPr algn="l">
              <a:buNone/>
            </a:pPr>
            <a:r>
              <a:rPr lang="fr-FR" b="1" dirty="0" smtClean="0">
                <a:latin typeface="Times New Roman" pitchFamily="18" charset="0"/>
                <a:cs typeface="Times New Roman" pitchFamily="18" charset="0"/>
              </a:rPr>
              <a:t>         GPRS</a:t>
            </a:r>
            <a:r>
              <a:rPr lang="fr-FR" dirty="0" smtClean="0"/>
              <a:t> </a:t>
            </a:r>
          </a:p>
          <a:p>
            <a:pPr algn="l">
              <a:buNone/>
            </a:pPr>
            <a:r>
              <a:rPr lang="fr-FR" dirty="0" smtClean="0"/>
              <a:t> </a:t>
            </a:r>
          </a:p>
          <a:p>
            <a:pPr algn="l">
              <a:buNone/>
            </a:pPr>
            <a:r>
              <a:rPr lang="fr-FR" b="1" dirty="0" smtClean="0">
                <a:latin typeface="Times New Roman" pitchFamily="18" charset="0"/>
                <a:cs typeface="Times New Roman" pitchFamily="18" charset="0"/>
              </a:rPr>
              <a:t>                     UMTS</a:t>
            </a:r>
          </a:p>
        </p:txBody>
      </p:sp>
      <p:sp>
        <p:nvSpPr>
          <p:cNvPr id="5" name="Rectangle 4"/>
          <p:cNvSpPr/>
          <p:nvPr/>
        </p:nvSpPr>
        <p:spPr>
          <a:xfrm>
            <a:off x="2643174" y="571480"/>
            <a:ext cx="5054077" cy="646331"/>
          </a:xfrm>
          <a:prstGeom prst="rect">
            <a:avLst/>
          </a:prstGeom>
        </p:spPr>
        <p:txBody>
          <a:bodyPr wrap="none">
            <a:spAutoFit/>
          </a:bodyPr>
          <a:lstStyle/>
          <a:p>
            <a:pPr algn="ctr"/>
            <a:r>
              <a:rPr lang="fr-FR" sz="3600" b="1" dirty="0" smtClean="0">
                <a:solidFill>
                  <a:schemeClr val="accent2">
                    <a:lumMod val="75000"/>
                    <a:lumOff val="25000"/>
                  </a:schemeClr>
                </a:solidFill>
                <a:latin typeface="Times New Roman" pitchFamily="18" charset="0"/>
                <a:cs typeface="Times New Roman" pitchFamily="18" charset="0"/>
              </a:rPr>
              <a:t>Normes pour les WWAN</a:t>
            </a:r>
            <a:endParaRPr lang="fr-FR" sz="3600" b="1" dirty="0">
              <a:solidFill>
                <a:schemeClr val="accent2">
                  <a:lumMod val="75000"/>
                  <a:lumOff val="25000"/>
                </a:schemeClr>
              </a:solidFill>
              <a:latin typeface="Times New Roman" pitchFamily="18" charset="0"/>
              <a:cs typeface="Times New Roman" pitchFamily="18" charset="0"/>
            </a:endParaRPr>
          </a:p>
        </p:txBody>
      </p:sp>
      <p:sp>
        <p:nvSpPr>
          <p:cNvPr id="7" name="Espace réservé du numéro de diapositive 6"/>
          <p:cNvSpPr>
            <a:spLocks noGrp="1"/>
          </p:cNvSpPr>
          <p:nvPr>
            <p:ph type="sldNum" sz="quarter" idx="12"/>
          </p:nvPr>
        </p:nvSpPr>
        <p:spPr/>
        <p:txBody>
          <a:bodyPr/>
          <a:lstStyle/>
          <a:p>
            <a:fld id="{0ED473B6-0CD0-41A3-BBCB-45389B409F3A}" type="slidenum">
              <a:rPr lang="en-US" smtClean="0"/>
              <a:pPr/>
              <a:t>23</a:t>
            </a:fld>
            <a:endParaRPr lang="en-GB" dirty="0"/>
          </a:p>
        </p:txBody>
      </p:sp>
      <p:pic>
        <p:nvPicPr>
          <p:cNvPr id="8" name="Picture 5"/>
          <p:cNvPicPr>
            <a:picLocks noChangeAspect="1" noChangeArrowheads="1"/>
          </p:cNvPicPr>
          <p:nvPr/>
        </p:nvPicPr>
        <p:blipFill>
          <a:blip r:embed="rId3" cstate="print"/>
          <a:srcRect/>
          <a:stretch>
            <a:fillRect/>
          </a:stretch>
        </p:blipFill>
        <p:spPr bwMode="auto">
          <a:xfrm>
            <a:off x="5357818" y="1928802"/>
            <a:ext cx="3786182" cy="492919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214546" y="428604"/>
            <a:ext cx="4786346" cy="830997"/>
          </a:xfrm>
          <a:prstGeom prst="rect">
            <a:avLst/>
          </a:prstGeom>
          <a:noFill/>
        </p:spPr>
        <p:txBody>
          <a:bodyPr wrap="square" rtlCol="1">
            <a:spAutoFit/>
          </a:bodyPr>
          <a:lstStyle/>
          <a:p>
            <a:pPr algn="ctr"/>
            <a:r>
              <a:rPr lang="fr-FR" sz="4800" b="1" dirty="0" smtClean="0">
                <a:latin typeface="Times New Roman" pitchFamily="18" charset="0"/>
                <a:cs typeface="Times New Roman" pitchFamily="18" charset="0"/>
              </a:rPr>
              <a:t>GSM</a:t>
            </a:r>
            <a:endParaRPr lang="fr-FR" sz="4800" b="1" dirty="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3" cstate="print"/>
          <a:srcRect/>
          <a:stretch>
            <a:fillRect/>
          </a:stretch>
        </p:blipFill>
        <p:spPr bwMode="auto">
          <a:xfrm>
            <a:off x="7072330" y="0"/>
            <a:ext cx="1857388" cy="1643050"/>
          </a:xfrm>
          <a:prstGeom prst="rect">
            <a:avLst/>
          </a:prstGeom>
          <a:noFill/>
          <a:ln w="9525">
            <a:noFill/>
            <a:miter lim="800000"/>
            <a:headEnd/>
            <a:tailEnd/>
          </a:ln>
          <a:effectLst/>
        </p:spPr>
      </p:pic>
      <p:sp>
        <p:nvSpPr>
          <p:cNvPr id="4" name="ZoneTexte 3"/>
          <p:cNvSpPr txBox="1"/>
          <p:nvPr/>
        </p:nvSpPr>
        <p:spPr>
          <a:xfrm>
            <a:off x="1142976" y="2071678"/>
            <a:ext cx="7786742" cy="4708981"/>
          </a:xfrm>
          <a:prstGeom prst="rect">
            <a:avLst/>
          </a:prstGeom>
          <a:noFill/>
        </p:spPr>
        <p:txBody>
          <a:bodyPr wrap="square" rtlCol="1">
            <a:spAutoFit/>
          </a:bodyPr>
          <a:lstStyle/>
          <a:p>
            <a:pPr algn="just">
              <a:lnSpc>
                <a:spcPct val="150000"/>
              </a:lnSpc>
              <a:buFont typeface="Wingdings" pitchFamily="2" charset="2"/>
              <a:buChar char="Ø"/>
            </a:pPr>
            <a:r>
              <a:rPr lang="fr-FR" sz="2000" dirty="0" smtClean="0">
                <a:latin typeface="Times New Roman" pitchFamily="18" charset="0"/>
                <a:cs typeface="Times New Roman" pitchFamily="18" charset="0"/>
              </a:rPr>
              <a:t> GSM est l’acronyme de « </a:t>
            </a:r>
            <a:r>
              <a:rPr lang="fr-FR" sz="2000" dirty="0" smtClean="0">
                <a:solidFill>
                  <a:srgbClr val="00B050"/>
                </a:solidFill>
                <a:latin typeface="Times New Roman" pitchFamily="18" charset="0"/>
                <a:cs typeface="Times New Roman" pitchFamily="18" charset="0"/>
              </a:rPr>
              <a:t>G</a:t>
            </a:r>
            <a:r>
              <a:rPr lang="fr-FR" sz="2000" dirty="0" smtClean="0">
                <a:latin typeface="Times New Roman" pitchFamily="18" charset="0"/>
                <a:cs typeface="Times New Roman" pitchFamily="18" charset="0"/>
              </a:rPr>
              <a:t>lobal </a:t>
            </a:r>
            <a:r>
              <a:rPr lang="fr-FR" sz="2000" dirty="0" smtClean="0">
                <a:solidFill>
                  <a:srgbClr val="00B050"/>
                </a:solidFill>
                <a:latin typeface="Times New Roman" pitchFamily="18" charset="0"/>
                <a:cs typeface="Times New Roman" pitchFamily="18" charset="0"/>
              </a:rPr>
              <a:t>S</a:t>
            </a:r>
            <a:r>
              <a:rPr lang="fr-FR" sz="2000" dirty="0" smtClean="0">
                <a:latin typeface="Times New Roman" pitchFamily="18" charset="0"/>
                <a:cs typeface="Times New Roman" pitchFamily="18" charset="0"/>
              </a:rPr>
              <a:t>ystem For </a:t>
            </a:r>
            <a:r>
              <a:rPr lang="fr-FR" sz="2000" dirty="0" smtClean="0">
                <a:solidFill>
                  <a:srgbClr val="00B050"/>
                </a:solidFill>
                <a:latin typeface="Times New Roman" pitchFamily="18" charset="0"/>
                <a:cs typeface="Times New Roman" pitchFamily="18" charset="0"/>
              </a:rPr>
              <a:t>M</a:t>
            </a:r>
            <a:r>
              <a:rPr lang="fr-FR" sz="2000" dirty="0" smtClean="0">
                <a:latin typeface="Times New Roman" pitchFamily="18" charset="0"/>
                <a:cs typeface="Times New Roman" pitchFamily="18" charset="0"/>
              </a:rPr>
              <a:t>obile Communication »</a:t>
            </a:r>
          </a:p>
          <a:p>
            <a:pPr algn="just">
              <a:lnSpc>
                <a:spcPct val="150000"/>
              </a:lnSpc>
            </a:pPr>
            <a:r>
              <a:rPr lang="fr-FR" sz="2000" dirty="0" smtClean="0">
                <a:latin typeface="Times New Roman" pitchFamily="18" charset="0"/>
                <a:cs typeface="Times New Roman" pitchFamily="18" charset="0"/>
              </a:rPr>
              <a:t>(Système Global de Communication Mobile).</a:t>
            </a:r>
          </a:p>
          <a:p>
            <a:pPr algn="just">
              <a:lnSpc>
                <a:spcPct val="150000"/>
              </a:lnSpc>
              <a:buFont typeface="Wingdings" pitchFamily="2" charset="2"/>
              <a:buChar char="Ø"/>
            </a:pPr>
            <a:r>
              <a:rPr lang="fr-FR" sz="2000" dirty="0" smtClean="0">
                <a:latin typeface="Times New Roman" pitchFamily="18" charset="0"/>
                <a:cs typeface="Times New Roman" pitchFamily="18" charset="0"/>
              </a:rPr>
              <a:t> Le but d’un GSM est de transmettre de l’information d’un émetteur mobile (Le GSM) vers un receveur, mobile ou fixe.</a:t>
            </a:r>
          </a:p>
          <a:p>
            <a:pPr algn="just">
              <a:lnSpc>
                <a:spcPct val="150000"/>
              </a:lnSpc>
              <a:buFont typeface="Wingdings" pitchFamily="2" charset="2"/>
              <a:buChar char="Ø"/>
            </a:pPr>
            <a:r>
              <a:rPr lang="fr-FR" sz="2000" dirty="0" smtClean="0">
                <a:latin typeface="Times New Roman" pitchFamily="18" charset="0"/>
                <a:cs typeface="Times New Roman" pitchFamily="18" charset="0"/>
              </a:rPr>
              <a:t> Les réseaux GSM relient, par radio, des utilisateurs à des stations de bases.</a:t>
            </a:r>
          </a:p>
          <a:p>
            <a:pPr algn="just">
              <a:lnSpc>
                <a:spcPct val="150000"/>
              </a:lnSpc>
              <a:buFont typeface="Wingdings" pitchFamily="2" charset="2"/>
              <a:buChar char="Ø"/>
            </a:pPr>
            <a:r>
              <a:rPr lang="fr-FR" sz="2000" dirty="0" smtClean="0">
                <a:latin typeface="Times New Roman" pitchFamily="18" charset="0"/>
                <a:cs typeface="Times New Roman" pitchFamily="18" charset="0"/>
              </a:rPr>
              <a:t> Chaque station de base à une portée limitée, ainsi un nombre de</a:t>
            </a:r>
          </a:p>
          <a:p>
            <a:pPr algn="just">
              <a:lnSpc>
                <a:spcPct val="150000"/>
              </a:lnSpc>
            </a:pPr>
            <a:r>
              <a:rPr lang="fr-FR" sz="2000" dirty="0" smtClean="0">
                <a:latin typeface="Times New Roman" pitchFamily="18" charset="0"/>
                <a:cs typeface="Times New Roman" pitchFamily="18" charset="0"/>
              </a:rPr>
              <a:t>communications téléphoniques limité.</a:t>
            </a:r>
          </a:p>
          <a:p>
            <a:pPr algn="just">
              <a:lnSpc>
                <a:spcPct val="150000"/>
              </a:lnSpc>
              <a:buFont typeface="Wingdings" pitchFamily="2" charset="2"/>
              <a:buChar char="Ø"/>
              <a:tabLst>
                <a:tab pos="2062163" algn="l"/>
              </a:tabLst>
            </a:pPr>
            <a:r>
              <a:rPr lang="fr-FR" sz="2000" dirty="0" smtClean="0">
                <a:latin typeface="Times New Roman" pitchFamily="18" charset="0"/>
                <a:cs typeface="Times New Roman" pitchFamily="18" charset="0"/>
              </a:rPr>
              <a:t> Les GSM émettent une onde radio dans deux gammes de fréquences (dual band) autour de 900MHZ et 1800MHZ ;</a:t>
            </a:r>
            <a:endParaRPr lang="fr-FR" sz="20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24</a:t>
            </a:fld>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37" descr="4"/>
          <p:cNvPicPr>
            <a:picLocks noChangeAspect="1" noChangeArrowheads="1" noCrop="1"/>
          </p:cNvPicPr>
          <p:nvPr/>
        </p:nvPicPr>
        <p:blipFill>
          <a:blip r:embed="rId3" cstate="print"/>
          <a:srcRect/>
          <a:stretch>
            <a:fillRect/>
          </a:stretch>
        </p:blipFill>
        <p:spPr bwMode="auto">
          <a:xfrm>
            <a:off x="-252413" y="1916113"/>
            <a:ext cx="1403351" cy="2268537"/>
          </a:xfrm>
          <a:prstGeom prst="rect">
            <a:avLst/>
          </a:prstGeom>
          <a:noFill/>
        </p:spPr>
      </p:pic>
      <p:sp>
        <p:nvSpPr>
          <p:cNvPr id="4" name="WordArt 44"/>
          <p:cNvSpPr>
            <a:spLocks noChangeArrowheads="1" noChangeShapeType="1" noTextEdit="1"/>
          </p:cNvSpPr>
          <p:nvPr/>
        </p:nvSpPr>
        <p:spPr bwMode="auto">
          <a:xfrm>
            <a:off x="250825" y="6286500"/>
            <a:ext cx="581025" cy="571500"/>
          </a:xfrm>
          <a:prstGeom prst="rect">
            <a:avLst/>
          </a:prstGeom>
        </p:spPr>
        <p:txBody>
          <a:bodyPr wrap="none" fromWordArt="1">
            <a:prstTxWarp prst="textPlain">
              <a:avLst>
                <a:gd name="adj" fmla="val 50000"/>
              </a:avLst>
            </a:prstTxWarp>
          </a:bodyPr>
          <a:lstStyle/>
          <a:p>
            <a:pPr algn="ctr"/>
            <a:r>
              <a:rPr lang="fr-FR" sz="3600" b="1" i="1" kern="10" dirty="0">
                <a:ln w="9525">
                  <a:noFill/>
                  <a:round/>
                  <a:headEnd/>
                  <a:tailEnd/>
                </a:ln>
                <a:solidFill>
                  <a:srgbClr val="FFFF00"/>
                </a:solidFill>
                <a:effectLst>
                  <a:outerShdw dist="35921" dir="2700000" algn="ctr" rotWithShape="0">
                    <a:srgbClr val="C0C0C0">
                      <a:alpha val="80000"/>
                    </a:srgbClr>
                  </a:outerShdw>
                </a:effectLst>
                <a:latin typeface="Impact"/>
              </a:rPr>
              <a:t>MS</a:t>
            </a:r>
          </a:p>
        </p:txBody>
      </p:sp>
      <p:sp>
        <p:nvSpPr>
          <p:cNvPr id="5" name="AutoShape 3"/>
          <p:cNvSpPr>
            <a:spLocks noChangeArrowheads="1"/>
          </p:cNvSpPr>
          <p:nvPr/>
        </p:nvSpPr>
        <p:spPr bwMode="auto">
          <a:xfrm>
            <a:off x="1187450" y="1916113"/>
            <a:ext cx="935038" cy="719137"/>
          </a:xfrm>
          <a:prstGeom prst="hexagon">
            <a:avLst>
              <a:gd name="adj" fmla="val 32506"/>
              <a:gd name="vf" fmla="val 115470"/>
            </a:avLst>
          </a:prstGeom>
          <a:solidFill>
            <a:schemeClr val="accent1"/>
          </a:solidFill>
          <a:ln w="9525">
            <a:solidFill>
              <a:schemeClr val="tx1"/>
            </a:solidFill>
            <a:miter lim="800000"/>
            <a:headEnd/>
            <a:tailEnd/>
          </a:ln>
          <a:effectLst/>
        </p:spPr>
        <p:txBody>
          <a:bodyPr wrap="none" anchor="ctr"/>
          <a:lstStyle/>
          <a:p>
            <a:endParaRPr lang="fr-FR" dirty="0"/>
          </a:p>
        </p:txBody>
      </p:sp>
      <p:sp>
        <p:nvSpPr>
          <p:cNvPr id="6" name="AutoShape 4"/>
          <p:cNvSpPr>
            <a:spLocks noChangeArrowheads="1"/>
          </p:cNvSpPr>
          <p:nvPr/>
        </p:nvSpPr>
        <p:spPr bwMode="auto">
          <a:xfrm>
            <a:off x="1187450" y="2635250"/>
            <a:ext cx="935038" cy="719138"/>
          </a:xfrm>
          <a:prstGeom prst="hexagon">
            <a:avLst>
              <a:gd name="adj" fmla="val 32506"/>
              <a:gd name="vf" fmla="val 115470"/>
            </a:avLst>
          </a:prstGeom>
          <a:solidFill>
            <a:schemeClr val="accent1"/>
          </a:solidFill>
          <a:ln w="9525">
            <a:solidFill>
              <a:schemeClr val="tx1"/>
            </a:solidFill>
            <a:miter lim="800000"/>
            <a:headEnd/>
            <a:tailEnd/>
          </a:ln>
          <a:effectLst/>
        </p:spPr>
        <p:txBody>
          <a:bodyPr wrap="none" anchor="ctr"/>
          <a:lstStyle/>
          <a:p>
            <a:endParaRPr lang="fr-FR" dirty="0"/>
          </a:p>
        </p:txBody>
      </p:sp>
      <p:sp>
        <p:nvSpPr>
          <p:cNvPr id="7" name="AutoShape 5"/>
          <p:cNvSpPr>
            <a:spLocks noChangeArrowheads="1"/>
          </p:cNvSpPr>
          <p:nvPr/>
        </p:nvSpPr>
        <p:spPr bwMode="auto">
          <a:xfrm>
            <a:off x="1187450" y="3355975"/>
            <a:ext cx="935038" cy="719138"/>
          </a:xfrm>
          <a:prstGeom prst="hexagon">
            <a:avLst>
              <a:gd name="adj" fmla="val 32506"/>
              <a:gd name="vf" fmla="val 115470"/>
            </a:avLst>
          </a:prstGeom>
          <a:solidFill>
            <a:schemeClr val="accent1"/>
          </a:solidFill>
          <a:ln w="9525">
            <a:solidFill>
              <a:schemeClr val="tx1"/>
            </a:solidFill>
            <a:miter lim="800000"/>
            <a:headEnd/>
            <a:tailEnd/>
          </a:ln>
          <a:effectLst/>
        </p:spPr>
        <p:txBody>
          <a:bodyPr wrap="none" anchor="ctr"/>
          <a:lstStyle/>
          <a:p>
            <a:endParaRPr lang="fr-FR" dirty="0"/>
          </a:p>
        </p:txBody>
      </p:sp>
      <p:sp>
        <p:nvSpPr>
          <p:cNvPr id="8" name="AutoShape 6"/>
          <p:cNvSpPr>
            <a:spLocks noChangeArrowheads="1"/>
          </p:cNvSpPr>
          <p:nvPr/>
        </p:nvSpPr>
        <p:spPr bwMode="auto">
          <a:xfrm>
            <a:off x="1187450" y="4076700"/>
            <a:ext cx="935038" cy="719138"/>
          </a:xfrm>
          <a:prstGeom prst="hexagon">
            <a:avLst>
              <a:gd name="adj" fmla="val 32506"/>
              <a:gd name="vf" fmla="val 115470"/>
            </a:avLst>
          </a:prstGeom>
          <a:solidFill>
            <a:schemeClr val="accent1"/>
          </a:solidFill>
          <a:ln w="9525">
            <a:solidFill>
              <a:schemeClr val="tx1"/>
            </a:solidFill>
            <a:miter lim="800000"/>
            <a:headEnd/>
            <a:tailEnd/>
          </a:ln>
          <a:effectLst/>
        </p:spPr>
        <p:txBody>
          <a:bodyPr wrap="none" anchor="ctr"/>
          <a:lstStyle/>
          <a:p>
            <a:endParaRPr lang="fr-FR" dirty="0"/>
          </a:p>
        </p:txBody>
      </p:sp>
      <p:sp>
        <p:nvSpPr>
          <p:cNvPr id="9" name="AutoShape 36"/>
          <p:cNvSpPr>
            <a:spLocks noChangeArrowheads="1"/>
          </p:cNvSpPr>
          <p:nvPr/>
        </p:nvSpPr>
        <p:spPr bwMode="auto">
          <a:xfrm>
            <a:off x="468313" y="3716338"/>
            <a:ext cx="719137" cy="647700"/>
          </a:xfrm>
          <a:prstGeom prst="lightningBolt">
            <a:avLst/>
          </a:prstGeom>
          <a:solidFill>
            <a:schemeClr val="accent1"/>
          </a:solidFill>
          <a:ln w="9525">
            <a:solidFill>
              <a:schemeClr val="tx1"/>
            </a:solidFill>
            <a:miter lim="800000"/>
            <a:headEnd/>
            <a:tailEnd/>
          </a:ln>
          <a:effectLst/>
        </p:spPr>
        <p:txBody>
          <a:bodyPr wrap="none" anchor="ctr"/>
          <a:lstStyle/>
          <a:p>
            <a:endParaRPr lang="fr-FR" dirty="0"/>
          </a:p>
        </p:txBody>
      </p:sp>
      <p:sp>
        <p:nvSpPr>
          <p:cNvPr id="10" name="AutoShape 7"/>
          <p:cNvSpPr>
            <a:spLocks noChangeArrowheads="1"/>
          </p:cNvSpPr>
          <p:nvPr/>
        </p:nvSpPr>
        <p:spPr bwMode="auto">
          <a:xfrm>
            <a:off x="1619250" y="4148138"/>
            <a:ext cx="144463" cy="431800"/>
          </a:xfrm>
          <a:prstGeom prst="flowChartExtract">
            <a:avLst/>
          </a:prstGeom>
          <a:solidFill>
            <a:schemeClr val="folHlink"/>
          </a:solidFill>
          <a:ln w="9525">
            <a:solidFill>
              <a:schemeClr val="tx1"/>
            </a:solidFill>
            <a:miter lim="800000"/>
            <a:headEnd/>
            <a:tailEnd/>
          </a:ln>
          <a:effectLst/>
        </p:spPr>
        <p:txBody>
          <a:bodyPr wrap="none" anchor="ctr"/>
          <a:lstStyle/>
          <a:p>
            <a:endParaRPr lang="fr-FR" dirty="0"/>
          </a:p>
        </p:txBody>
      </p:sp>
      <p:sp>
        <p:nvSpPr>
          <p:cNvPr id="11" name="AutoShape 8"/>
          <p:cNvSpPr>
            <a:spLocks noChangeArrowheads="1"/>
          </p:cNvSpPr>
          <p:nvPr/>
        </p:nvSpPr>
        <p:spPr bwMode="auto">
          <a:xfrm>
            <a:off x="1619250" y="3355975"/>
            <a:ext cx="144463" cy="431800"/>
          </a:xfrm>
          <a:prstGeom prst="flowChartExtract">
            <a:avLst/>
          </a:prstGeom>
          <a:solidFill>
            <a:schemeClr val="folHlink"/>
          </a:solidFill>
          <a:ln w="9525">
            <a:solidFill>
              <a:schemeClr val="tx1"/>
            </a:solidFill>
            <a:miter lim="800000"/>
            <a:headEnd/>
            <a:tailEnd/>
          </a:ln>
          <a:effectLst/>
        </p:spPr>
        <p:txBody>
          <a:bodyPr wrap="none" anchor="ctr"/>
          <a:lstStyle/>
          <a:p>
            <a:endParaRPr lang="fr-FR" dirty="0"/>
          </a:p>
        </p:txBody>
      </p:sp>
      <p:sp>
        <p:nvSpPr>
          <p:cNvPr id="12" name="AutoShape 9"/>
          <p:cNvSpPr>
            <a:spLocks noChangeArrowheads="1"/>
          </p:cNvSpPr>
          <p:nvPr/>
        </p:nvSpPr>
        <p:spPr bwMode="auto">
          <a:xfrm>
            <a:off x="1619250" y="2708275"/>
            <a:ext cx="144463" cy="431800"/>
          </a:xfrm>
          <a:prstGeom prst="flowChartExtract">
            <a:avLst/>
          </a:prstGeom>
          <a:solidFill>
            <a:schemeClr val="folHlink"/>
          </a:solidFill>
          <a:ln w="9525">
            <a:solidFill>
              <a:schemeClr val="tx1"/>
            </a:solidFill>
            <a:miter lim="800000"/>
            <a:headEnd/>
            <a:tailEnd/>
          </a:ln>
          <a:effectLst/>
        </p:spPr>
        <p:txBody>
          <a:bodyPr wrap="none" anchor="ctr"/>
          <a:lstStyle/>
          <a:p>
            <a:endParaRPr lang="fr-FR" dirty="0"/>
          </a:p>
        </p:txBody>
      </p:sp>
      <p:sp>
        <p:nvSpPr>
          <p:cNvPr id="13" name="AutoShape 10"/>
          <p:cNvSpPr>
            <a:spLocks noChangeArrowheads="1"/>
          </p:cNvSpPr>
          <p:nvPr/>
        </p:nvSpPr>
        <p:spPr bwMode="auto">
          <a:xfrm>
            <a:off x="1619250" y="1916113"/>
            <a:ext cx="144463" cy="431800"/>
          </a:xfrm>
          <a:prstGeom prst="flowChartExtract">
            <a:avLst/>
          </a:prstGeom>
          <a:solidFill>
            <a:schemeClr val="folHlink"/>
          </a:solidFill>
          <a:ln w="9525">
            <a:solidFill>
              <a:schemeClr val="tx1"/>
            </a:solidFill>
            <a:miter lim="800000"/>
            <a:headEnd/>
            <a:tailEnd/>
          </a:ln>
          <a:effectLst/>
        </p:spPr>
        <p:txBody>
          <a:bodyPr wrap="none" anchor="ctr"/>
          <a:lstStyle/>
          <a:p>
            <a:endParaRPr lang="fr-FR" dirty="0"/>
          </a:p>
        </p:txBody>
      </p:sp>
      <p:sp>
        <p:nvSpPr>
          <p:cNvPr id="14" name="WordArt 43"/>
          <p:cNvSpPr>
            <a:spLocks noChangeArrowheads="1" noChangeShapeType="1" noTextEdit="1"/>
          </p:cNvSpPr>
          <p:nvPr/>
        </p:nvSpPr>
        <p:spPr bwMode="auto">
          <a:xfrm>
            <a:off x="2339975" y="6286500"/>
            <a:ext cx="762000" cy="571500"/>
          </a:xfrm>
          <a:prstGeom prst="rect">
            <a:avLst/>
          </a:prstGeom>
        </p:spPr>
        <p:txBody>
          <a:bodyPr wrap="none" fromWordArt="1">
            <a:prstTxWarp prst="textPlain">
              <a:avLst>
                <a:gd name="adj" fmla="val 50000"/>
              </a:avLst>
            </a:prstTxWarp>
          </a:bodyPr>
          <a:lstStyle/>
          <a:p>
            <a:pPr algn="ctr"/>
            <a:r>
              <a:rPr lang="fr-FR" sz="3600" b="1" i="1" kern="10" dirty="0">
                <a:ln w="9525">
                  <a:noFill/>
                  <a:round/>
                  <a:headEnd/>
                  <a:tailEnd/>
                </a:ln>
                <a:solidFill>
                  <a:srgbClr val="FFFF00"/>
                </a:solidFill>
                <a:effectLst>
                  <a:outerShdw dist="35921" dir="2700000" algn="ctr" rotWithShape="0">
                    <a:srgbClr val="C0C0C0">
                      <a:alpha val="80000"/>
                    </a:srgbClr>
                  </a:outerShdw>
                </a:effectLst>
                <a:latin typeface="Impact"/>
              </a:rPr>
              <a:t>BSS</a:t>
            </a:r>
          </a:p>
        </p:txBody>
      </p:sp>
      <p:sp>
        <p:nvSpPr>
          <p:cNvPr id="16" name="AutoShape 11"/>
          <p:cNvSpPr>
            <a:spLocks noChangeArrowheads="1"/>
          </p:cNvSpPr>
          <p:nvPr/>
        </p:nvSpPr>
        <p:spPr bwMode="auto">
          <a:xfrm>
            <a:off x="2843213" y="4149725"/>
            <a:ext cx="1152525" cy="792163"/>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r>
              <a:rPr lang="fr-FR" sz="2400" b="1" dirty="0">
                <a:solidFill>
                  <a:schemeClr val="folHlink"/>
                </a:solidFill>
              </a:rPr>
              <a:t>BSC</a:t>
            </a:r>
          </a:p>
        </p:txBody>
      </p:sp>
      <p:sp>
        <p:nvSpPr>
          <p:cNvPr id="17" name="AutoShape 18"/>
          <p:cNvSpPr>
            <a:spLocks noChangeArrowheads="1"/>
          </p:cNvSpPr>
          <p:nvPr/>
        </p:nvSpPr>
        <p:spPr bwMode="auto">
          <a:xfrm>
            <a:off x="2987675" y="3068638"/>
            <a:ext cx="1152525" cy="792162"/>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r>
              <a:rPr lang="fr-FR" sz="2400" b="1" dirty="0">
                <a:solidFill>
                  <a:schemeClr val="folHlink"/>
                </a:solidFill>
              </a:rPr>
              <a:t>BSC</a:t>
            </a:r>
          </a:p>
        </p:txBody>
      </p:sp>
      <p:sp>
        <p:nvSpPr>
          <p:cNvPr id="18" name="AutoShape 19"/>
          <p:cNvSpPr>
            <a:spLocks noChangeArrowheads="1"/>
          </p:cNvSpPr>
          <p:nvPr/>
        </p:nvSpPr>
        <p:spPr bwMode="auto">
          <a:xfrm>
            <a:off x="2987675" y="1844675"/>
            <a:ext cx="1152525" cy="792163"/>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r>
              <a:rPr lang="fr-FR" sz="2400" b="1" dirty="0">
                <a:solidFill>
                  <a:schemeClr val="folHlink"/>
                </a:solidFill>
              </a:rPr>
              <a:t>BSC</a:t>
            </a:r>
          </a:p>
        </p:txBody>
      </p:sp>
      <p:sp>
        <p:nvSpPr>
          <p:cNvPr id="19" name="Line 12"/>
          <p:cNvSpPr>
            <a:spLocks noChangeShapeType="1"/>
          </p:cNvSpPr>
          <p:nvPr/>
        </p:nvSpPr>
        <p:spPr bwMode="auto">
          <a:xfrm flipH="1" flipV="1">
            <a:off x="2124074" y="3068638"/>
            <a:ext cx="876289" cy="431800"/>
          </a:xfrm>
          <a:prstGeom prst="line">
            <a:avLst/>
          </a:prstGeom>
          <a:noFill/>
          <a:ln w="9525">
            <a:solidFill>
              <a:schemeClr val="tx1"/>
            </a:solidFill>
            <a:prstDash val="lgDash"/>
            <a:round/>
            <a:headEnd/>
            <a:tailEnd/>
          </a:ln>
          <a:effectLst/>
        </p:spPr>
        <p:txBody>
          <a:bodyPr/>
          <a:lstStyle/>
          <a:p>
            <a:endParaRPr lang="fr-FR" dirty="0"/>
          </a:p>
        </p:txBody>
      </p:sp>
      <p:sp>
        <p:nvSpPr>
          <p:cNvPr id="20" name="Line 13"/>
          <p:cNvSpPr>
            <a:spLocks noChangeShapeType="1"/>
          </p:cNvSpPr>
          <p:nvPr/>
        </p:nvSpPr>
        <p:spPr bwMode="auto">
          <a:xfrm flipH="1">
            <a:off x="2124074" y="3500438"/>
            <a:ext cx="876289" cy="217487"/>
          </a:xfrm>
          <a:prstGeom prst="line">
            <a:avLst/>
          </a:prstGeom>
          <a:noFill/>
          <a:ln w="9525">
            <a:solidFill>
              <a:schemeClr val="tx1"/>
            </a:solidFill>
            <a:prstDash val="lgDash"/>
            <a:round/>
            <a:headEnd/>
            <a:tailEnd/>
          </a:ln>
          <a:effectLst/>
        </p:spPr>
        <p:txBody>
          <a:bodyPr/>
          <a:lstStyle/>
          <a:p>
            <a:endParaRPr lang="fr-FR" dirty="0"/>
          </a:p>
        </p:txBody>
      </p:sp>
      <p:sp>
        <p:nvSpPr>
          <p:cNvPr id="21" name="Line 14"/>
          <p:cNvSpPr>
            <a:spLocks noChangeShapeType="1"/>
          </p:cNvSpPr>
          <p:nvPr/>
        </p:nvSpPr>
        <p:spPr bwMode="auto">
          <a:xfrm flipH="1">
            <a:off x="2124074" y="3571876"/>
            <a:ext cx="876289" cy="792162"/>
          </a:xfrm>
          <a:prstGeom prst="line">
            <a:avLst/>
          </a:prstGeom>
          <a:noFill/>
          <a:ln w="9525">
            <a:solidFill>
              <a:schemeClr val="tx1"/>
            </a:solidFill>
            <a:prstDash val="lgDash"/>
            <a:round/>
            <a:headEnd/>
            <a:tailEnd/>
          </a:ln>
          <a:effectLst/>
        </p:spPr>
        <p:txBody>
          <a:bodyPr/>
          <a:lstStyle/>
          <a:p>
            <a:endParaRPr lang="fr-FR" dirty="0"/>
          </a:p>
        </p:txBody>
      </p:sp>
      <p:sp>
        <p:nvSpPr>
          <p:cNvPr id="22" name="Line 15"/>
          <p:cNvSpPr>
            <a:spLocks noChangeShapeType="1"/>
          </p:cNvSpPr>
          <p:nvPr/>
        </p:nvSpPr>
        <p:spPr bwMode="auto">
          <a:xfrm flipH="1" flipV="1">
            <a:off x="2051050" y="2276474"/>
            <a:ext cx="949314" cy="9517"/>
          </a:xfrm>
          <a:prstGeom prst="line">
            <a:avLst/>
          </a:prstGeom>
          <a:noFill/>
          <a:ln w="9525">
            <a:solidFill>
              <a:schemeClr val="tx1"/>
            </a:solidFill>
            <a:prstDash val="lgDash"/>
            <a:round/>
            <a:headEnd/>
            <a:tailEnd/>
          </a:ln>
          <a:effectLst/>
        </p:spPr>
        <p:txBody>
          <a:bodyPr/>
          <a:lstStyle/>
          <a:p>
            <a:endParaRPr lang="fr-FR" dirty="0"/>
          </a:p>
        </p:txBody>
      </p:sp>
      <p:sp>
        <p:nvSpPr>
          <p:cNvPr id="23" name="WordArt 42"/>
          <p:cNvSpPr>
            <a:spLocks noChangeArrowheads="1" noChangeShapeType="1" noTextEdit="1"/>
          </p:cNvSpPr>
          <p:nvPr/>
        </p:nvSpPr>
        <p:spPr bwMode="auto">
          <a:xfrm>
            <a:off x="6948488" y="6286500"/>
            <a:ext cx="752475" cy="571500"/>
          </a:xfrm>
          <a:prstGeom prst="rect">
            <a:avLst/>
          </a:prstGeom>
        </p:spPr>
        <p:txBody>
          <a:bodyPr wrap="none" fromWordArt="1">
            <a:prstTxWarp prst="textPlain">
              <a:avLst>
                <a:gd name="adj" fmla="val 50000"/>
              </a:avLst>
            </a:prstTxWarp>
          </a:bodyPr>
          <a:lstStyle/>
          <a:p>
            <a:pPr algn="ctr"/>
            <a:r>
              <a:rPr lang="fr-FR" sz="3600" b="1" i="1" kern="10" dirty="0">
                <a:ln w="9525">
                  <a:noFill/>
                  <a:round/>
                  <a:headEnd/>
                  <a:tailEnd/>
                </a:ln>
                <a:solidFill>
                  <a:srgbClr val="FFFF00"/>
                </a:solidFill>
                <a:effectLst>
                  <a:outerShdw dist="35921" dir="2700000" algn="ctr" rotWithShape="0">
                    <a:srgbClr val="C0C0C0">
                      <a:alpha val="80000"/>
                    </a:srgbClr>
                  </a:outerShdw>
                </a:effectLst>
                <a:latin typeface="Impact"/>
              </a:rPr>
              <a:t>NSS</a:t>
            </a:r>
          </a:p>
        </p:txBody>
      </p:sp>
      <p:sp>
        <p:nvSpPr>
          <p:cNvPr id="24" name="AutoShape 40"/>
          <p:cNvSpPr>
            <a:spLocks noChangeArrowheads="1"/>
          </p:cNvSpPr>
          <p:nvPr/>
        </p:nvSpPr>
        <p:spPr bwMode="auto">
          <a:xfrm>
            <a:off x="6084888" y="3141663"/>
            <a:ext cx="1152525" cy="792162"/>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r>
              <a:rPr lang="fr-FR" sz="2400" b="1" dirty="0">
                <a:solidFill>
                  <a:schemeClr val="folHlink"/>
                </a:solidFill>
              </a:rPr>
              <a:t>MSC</a:t>
            </a:r>
          </a:p>
        </p:txBody>
      </p:sp>
      <p:sp>
        <p:nvSpPr>
          <p:cNvPr id="25" name="AutoShape 16"/>
          <p:cNvSpPr>
            <a:spLocks noChangeArrowheads="1"/>
          </p:cNvSpPr>
          <p:nvPr/>
        </p:nvSpPr>
        <p:spPr bwMode="auto">
          <a:xfrm>
            <a:off x="6227763" y="4941888"/>
            <a:ext cx="360362" cy="576262"/>
          </a:xfrm>
          <a:prstGeom prst="can">
            <a:avLst>
              <a:gd name="adj" fmla="val 39978"/>
            </a:avLst>
          </a:prstGeom>
          <a:solidFill>
            <a:schemeClr val="accent1"/>
          </a:solidFill>
          <a:ln w="9525">
            <a:solidFill>
              <a:schemeClr val="tx1"/>
            </a:solidFill>
            <a:round/>
            <a:headEnd/>
            <a:tailEnd/>
          </a:ln>
          <a:effectLst/>
        </p:spPr>
        <p:txBody>
          <a:bodyPr wrap="none" anchor="ctr"/>
          <a:lstStyle/>
          <a:p>
            <a:pPr algn="ctr"/>
            <a:endParaRPr lang="ar-DZ" dirty="0"/>
          </a:p>
        </p:txBody>
      </p:sp>
      <p:sp>
        <p:nvSpPr>
          <p:cNvPr id="26" name="AutoShape 17"/>
          <p:cNvSpPr>
            <a:spLocks noChangeArrowheads="1"/>
          </p:cNvSpPr>
          <p:nvPr/>
        </p:nvSpPr>
        <p:spPr bwMode="auto">
          <a:xfrm>
            <a:off x="6875463" y="4943475"/>
            <a:ext cx="360362" cy="576263"/>
          </a:xfrm>
          <a:prstGeom prst="can">
            <a:avLst>
              <a:gd name="adj" fmla="val 39978"/>
            </a:avLst>
          </a:prstGeom>
          <a:solidFill>
            <a:schemeClr val="accent1"/>
          </a:solidFill>
          <a:ln w="9525">
            <a:solidFill>
              <a:schemeClr val="tx1"/>
            </a:solidFill>
            <a:round/>
            <a:headEnd/>
            <a:tailEnd/>
          </a:ln>
          <a:effectLst/>
        </p:spPr>
        <p:txBody>
          <a:bodyPr wrap="none" anchor="ctr"/>
          <a:lstStyle/>
          <a:p>
            <a:endParaRPr lang="fr-FR" dirty="0"/>
          </a:p>
        </p:txBody>
      </p:sp>
      <p:sp>
        <p:nvSpPr>
          <p:cNvPr id="27" name="AutoShape 18"/>
          <p:cNvSpPr>
            <a:spLocks noChangeArrowheads="1"/>
          </p:cNvSpPr>
          <p:nvPr/>
        </p:nvSpPr>
        <p:spPr bwMode="auto">
          <a:xfrm>
            <a:off x="7596188" y="4943475"/>
            <a:ext cx="360362" cy="576263"/>
          </a:xfrm>
          <a:prstGeom prst="can">
            <a:avLst>
              <a:gd name="adj" fmla="val 39978"/>
            </a:avLst>
          </a:prstGeom>
          <a:solidFill>
            <a:schemeClr val="accent1"/>
          </a:solidFill>
          <a:ln w="9525">
            <a:solidFill>
              <a:schemeClr val="tx1"/>
            </a:solidFill>
            <a:round/>
            <a:headEnd/>
            <a:tailEnd/>
          </a:ln>
          <a:effectLst/>
        </p:spPr>
        <p:txBody>
          <a:bodyPr wrap="none" anchor="ctr"/>
          <a:lstStyle/>
          <a:p>
            <a:endParaRPr lang="fr-FR" dirty="0"/>
          </a:p>
        </p:txBody>
      </p:sp>
      <p:sp>
        <p:nvSpPr>
          <p:cNvPr id="28" name="AutoShape 19"/>
          <p:cNvSpPr>
            <a:spLocks noChangeArrowheads="1"/>
          </p:cNvSpPr>
          <p:nvPr/>
        </p:nvSpPr>
        <p:spPr bwMode="auto">
          <a:xfrm>
            <a:off x="8316913" y="4943475"/>
            <a:ext cx="360362" cy="576263"/>
          </a:xfrm>
          <a:prstGeom prst="can">
            <a:avLst>
              <a:gd name="adj" fmla="val 39978"/>
            </a:avLst>
          </a:prstGeom>
          <a:solidFill>
            <a:schemeClr val="accent1"/>
          </a:solidFill>
          <a:ln w="9525">
            <a:solidFill>
              <a:schemeClr val="tx1"/>
            </a:solidFill>
            <a:round/>
            <a:headEnd/>
            <a:tailEnd/>
          </a:ln>
          <a:effectLst/>
        </p:spPr>
        <p:txBody>
          <a:bodyPr wrap="none" anchor="ctr"/>
          <a:lstStyle/>
          <a:p>
            <a:endParaRPr lang="fr-FR" dirty="0"/>
          </a:p>
        </p:txBody>
      </p:sp>
      <p:sp>
        <p:nvSpPr>
          <p:cNvPr id="29" name="AutoShape 35"/>
          <p:cNvSpPr>
            <a:spLocks noChangeArrowheads="1"/>
          </p:cNvSpPr>
          <p:nvPr/>
        </p:nvSpPr>
        <p:spPr bwMode="auto">
          <a:xfrm>
            <a:off x="7092950" y="1844675"/>
            <a:ext cx="1655763" cy="792163"/>
          </a:xfrm>
          <a:prstGeom prst="cloudCallout">
            <a:avLst>
              <a:gd name="adj1" fmla="val -1676"/>
              <a:gd name="adj2" fmla="val 47995"/>
            </a:avLst>
          </a:prstGeom>
          <a:solidFill>
            <a:schemeClr val="accent1"/>
          </a:solidFill>
          <a:ln w="9525">
            <a:solidFill>
              <a:schemeClr val="tx1"/>
            </a:solidFill>
            <a:round/>
            <a:headEnd/>
            <a:tailEnd/>
          </a:ln>
          <a:effectLst/>
        </p:spPr>
        <p:txBody>
          <a:bodyPr/>
          <a:lstStyle/>
          <a:p>
            <a:pPr algn="ctr"/>
            <a:r>
              <a:rPr lang="fr-FR" sz="2400" b="1" dirty="0">
                <a:solidFill>
                  <a:schemeClr val="folHlink"/>
                </a:solidFill>
              </a:rPr>
              <a:t>RTC</a:t>
            </a:r>
          </a:p>
        </p:txBody>
      </p:sp>
      <p:sp>
        <p:nvSpPr>
          <p:cNvPr id="30" name="WordArt 48"/>
          <p:cNvSpPr>
            <a:spLocks noChangeArrowheads="1" noChangeShapeType="1" noTextEdit="1"/>
          </p:cNvSpPr>
          <p:nvPr/>
        </p:nvSpPr>
        <p:spPr bwMode="auto">
          <a:xfrm>
            <a:off x="6084888" y="5589588"/>
            <a:ext cx="573087" cy="403225"/>
          </a:xfrm>
          <a:prstGeom prst="rect">
            <a:avLst/>
          </a:prstGeom>
        </p:spPr>
        <p:txBody>
          <a:bodyPr wrap="none" fromWordArt="1">
            <a:prstTxWarp prst="textPlain">
              <a:avLst>
                <a:gd name="adj" fmla="val 50000"/>
              </a:avLst>
            </a:prstTxWarp>
          </a:bodyPr>
          <a:lstStyle/>
          <a:p>
            <a:pPr algn="ctr"/>
            <a:r>
              <a:rPr lang="fr-FR" sz="3600" kern="10" dirty="0">
                <a:ln w="9525">
                  <a:noFill/>
                  <a:round/>
                  <a:headEnd/>
                  <a:tailEnd/>
                </a:ln>
                <a:solidFill>
                  <a:srgbClr val="FFFF99"/>
                </a:solidFill>
                <a:effectLst>
                  <a:outerShdw dist="45791" dir="2021404" algn="ctr" rotWithShape="0">
                    <a:srgbClr val="B2B2B2">
                      <a:alpha val="80000"/>
                    </a:srgbClr>
                  </a:outerShdw>
                </a:effectLst>
                <a:latin typeface="Times New Roman"/>
                <a:cs typeface="Times New Roman"/>
              </a:rPr>
              <a:t>AuC</a:t>
            </a:r>
          </a:p>
        </p:txBody>
      </p:sp>
      <p:sp>
        <p:nvSpPr>
          <p:cNvPr id="31" name="WordArt 49"/>
          <p:cNvSpPr>
            <a:spLocks noChangeArrowheads="1" noChangeShapeType="1" noTextEdit="1"/>
          </p:cNvSpPr>
          <p:nvPr/>
        </p:nvSpPr>
        <p:spPr bwMode="auto">
          <a:xfrm>
            <a:off x="6804025" y="5661025"/>
            <a:ext cx="649288" cy="330200"/>
          </a:xfrm>
          <a:prstGeom prst="rect">
            <a:avLst/>
          </a:prstGeom>
        </p:spPr>
        <p:txBody>
          <a:bodyPr wrap="none" fromWordArt="1">
            <a:prstTxWarp prst="textPlain">
              <a:avLst>
                <a:gd name="adj" fmla="val 50000"/>
              </a:avLst>
            </a:prstTxWarp>
          </a:bodyPr>
          <a:lstStyle/>
          <a:p>
            <a:pPr algn="ctr"/>
            <a:r>
              <a:rPr lang="fr-FR" sz="3600" kern="10" dirty="0">
                <a:ln w="9525">
                  <a:noFill/>
                  <a:round/>
                  <a:headEnd/>
                  <a:tailEnd/>
                </a:ln>
                <a:solidFill>
                  <a:srgbClr val="FFFF99"/>
                </a:solidFill>
                <a:effectLst>
                  <a:outerShdw dist="45791" dir="2021404" algn="ctr" rotWithShape="0">
                    <a:srgbClr val="B2B2B2">
                      <a:alpha val="80000"/>
                    </a:srgbClr>
                  </a:outerShdw>
                </a:effectLst>
                <a:latin typeface="Times New Roman"/>
                <a:cs typeface="Times New Roman"/>
              </a:rPr>
              <a:t>VLR</a:t>
            </a:r>
          </a:p>
        </p:txBody>
      </p:sp>
      <p:sp>
        <p:nvSpPr>
          <p:cNvPr id="32" name="WordArt 50"/>
          <p:cNvSpPr>
            <a:spLocks noChangeArrowheads="1" noChangeShapeType="1" noTextEdit="1"/>
          </p:cNvSpPr>
          <p:nvPr/>
        </p:nvSpPr>
        <p:spPr bwMode="auto">
          <a:xfrm>
            <a:off x="7596188" y="5661025"/>
            <a:ext cx="576262" cy="360363"/>
          </a:xfrm>
          <a:prstGeom prst="rect">
            <a:avLst/>
          </a:prstGeom>
        </p:spPr>
        <p:txBody>
          <a:bodyPr wrap="none" fromWordArt="1">
            <a:prstTxWarp prst="textPlain">
              <a:avLst>
                <a:gd name="adj" fmla="val 50000"/>
              </a:avLst>
            </a:prstTxWarp>
          </a:bodyPr>
          <a:lstStyle/>
          <a:p>
            <a:pPr algn="ctr"/>
            <a:r>
              <a:rPr lang="fr-FR" sz="3600" kern="10" dirty="0">
                <a:ln w="9525">
                  <a:noFill/>
                  <a:round/>
                  <a:headEnd/>
                  <a:tailEnd/>
                </a:ln>
                <a:solidFill>
                  <a:srgbClr val="FFFF99"/>
                </a:solidFill>
                <a:effectLst>
                  <a:outerShdw dist="45791" dir="2021404" algn="ctr" rotWithShape="0">
                    <a:srgbClr val="B2B2B2">
                      <a:alpha val="80000"/>
                    </a:srgbClr>
                  </a:outerShdw>
                </a:effectLst>
                <a:latin typeface="Times New Roman"/>
                <a:cs typeface="Times New Roman"/>
              </a:rPr>
              <a:t>EIR</a:t>
            </a:r>
          </a:p>
        </p:txBody>
      </p:sp>
      <p:sp>
        <p:nvSpPr>
          <p:cNvPr id="33" name="WordArt 51"/>
          <p:cNvSpPr>
            <a:spLocks noChangeArrowheads="1" noChangeShapeType="1" noTextEdit="1"/>
          </p:cNvSpPr>
          <p:nvPr/>
        </p:nvSpPr>
        <p:spPr bwMode="auto">
          <a:xfrm>
            <a:off x="8243888" y="5661025"/>
            <a:ext cx="744537" cy="330200"/>
          </a:xfrm>
          <a:prstGeom prst="rect">
            <a:avLst/>
          </a:prstGeom>
        </p:spPr>
        <p:txBody>
          <a:bodyPr wrap="none" fromWordArt="1">
            <a:prstTxWarp prst="textPlain">
              <a:avLst>
                <a:gd name="adj" fmla="val 50000"/>
              </a:avLst>
            </a:prstTxWarp>
          </a:bodyPr>
          <a:lstStyle/>
          <a:p>
            <a:pPr algn="ctr"/>
            <a:r>
              <a:rPr lang="fr-FR" sz="3600" kern="10" dirty="0">
                <a:ln w="9525">
                  <a:noFill/>
                  <a:round/>
                  <a:headEnd/>
                  <a:tailEnd/>
                </a:ln>
                <a:solidFill>
                  <a:srgbClr val="FFFF99"/>
                </a:solidFill>
                <a:effectLst>
                  <a:outerShdw dist="45791" dir="2021404" algn="ctr" rotWithShape="0">
                    <a:srgbClr val="B2B2B2">
                      <a:alpha val="80000"/>
                    </a:srgbClr>
                  </a:outerShdw>
                </a:effectLst>
                <a:latin typeface="Times New Roman"/>
                <a:cs typeface="Times New Roman"/>
              </a:rPr>
              <a:t>HLR</a:t>
            </a:r>
          </a:p>
        </p:txBody>
      </p:sp>
      <p:sp>
        <p:nvSpPr>
          <p:cNvPr id="34" name="Line 21"/>
          <p:cNvSpPr>
            <a:spLocks noChangeShapeType="1"/>
          </p:cNvSpPr>
          <p:nvPr/>
        </p:nvSpPr>
        <p:spPr bwMode="auto">
          <a:xfrm>
            <a:off x="6372225" y="4437063"/>
            <a:ext cx="2087563" cy="0"/>
          </a:xfrm>
          <a:prstGeom prst="line">
            <a:avLst/>
          </a:prstGeom>
          <a:noFill/>
          <a:ln w="9525">
            <a:solidFill>
              <a:schemeClr val="tx1"/>
            </a:solidFill>
            <a:round/>
            <a:headEnd/>
            <a:tailEnd/>
          </a:ln>
          <a:effectLst/>
        </p:spPr>
        <p:txBody>
          <a:bodyPr/>
          <a:lstStyle/>
          <a:p>
            <a:endParaRPr lang="fr-FR" dirty="0"/>
          </a:p>
        </p:txBody>
      </p:sp>
      <p:sp>
        <p:nvSpPr>
          <p:cNvPr id="35" name="Line 22"/>
          <p:cNvSpPr>
            <a:spLocks noChangeShapeType="1"/>
          </p:cNvSpPr>
          <p:nvPr/>
        </p:nvSpPr>
        <p:spPr bwMode="auto">
          <a:xfrm>
            <a:off x="6372225" y="4437063"/>
            <a:ext cx="0" cy="504825"/>
          </a:xfrm>
          <a:prstGeom prst="line">
            <a:avLst/>
          </a:prstGeom>
          <a:noFill/>
          <a:ln w="9525">
            <a:solidFill>
              <a:schemeClr val="tx1"/>
            </a:solidFill>
            <a:round/>
            <a:headEnd/>
            <a:tailEnd/>
          </a:ln>
          <a:effectLst/>
        </p:spPr>
        <p:txBody>
          <a:bodyPr/>
          <a:lstStyle/>
          <a:p>
            <a:endParaRPr lang="fr-FR" dirty="0"/>
          </a:p>
        </p:txBody>
      </p:sp>
      <p:sp>
        <p:nvSpPr>
          <p:cNvPr id="36" name="Line 23"/>
          <p:cNvSpPr>
            <a:spLocks noChangeShapeType="1"/>
          </p:cNvSpPr>
          <p:nvPr/>
        </p:nvSpPr>
        <p:spPr bwMode="auto">
          <a:xfrm>
            <a:off x="7019925" y="4437063"/>
            <a:ext cx="0" cy="504825"/>
          </a:xfrm>
          <a:prstGeom prst="line">
            <a:avLst/>
          </a:prstGeom>
          <a:noFill/>
          <a:ln w="9525">
            <a:solidFill>
              <a:schemeClr val="tx1"/>
            </a:solidFill>
            <a:round/>
            <a:headEnd/>
            <a:tailEnd/>
          </a:ln>
          <a:effectLst/>
        </p:spPr>
        <p:txBody>
          <a:bodyPr/>
          <a:lstStyle/>
          <a:p>
            <a:endParaRPr lang="fr-FR" dirty="0"/>
          </a:p>
        </p:txBody>
      </p:sp>
      <p:sp>
        <p:nvSpPr>
          <p:cNvPr id="37" name="Line 24"/>
          <p:cNvSpPr>
            <a:spLocks noChangeShapeType="1"/>
          </p:cNvSpPr>
          <p:nvPr/>
        </p:nvSpPr>
        <p:spPr bwMode="auto">
          <a:xfrm>
            <a:off x="7740650" y="4437063"/>
            <a:ext cx="0" cy="504825"/>
          </a:xfrm>
          <a:prstGeom prst="line">
            <a:avLst/>
          </a:prstGeom>
          <a:noFill/>
          <a:ln w="9525">
            <a:solidFill>
              <a:schemeClr val="tx1"/>
            </a:solidFill>
            <a:round/>
            <a:headEnd/>
            <a:tailEnd/>
          </a:ln>
          <a:effectLst/>
        </p:spPr>
        <p:txBody>
          <a:bodyPr/>
          <a:lstStyle/>
          <a:p>
            <a:endParaRPr lang="fr-FR" dirty="0"/>
          </a:p>
        </p:txBody>
      </p:sp>
      <p:sp>
        <p:nvSpPr>
          <p:cNvPr id="38" name="Line 25"/>
          <p:cNvSpPr>
            <a:spLocks noChangeShapeType="1"/>
          </p:cNvSpPr>
          <p:nvPr/>
        </p:nvSpPr>
        <p:spPr bwMode="auto">
          <a:xfrm>
            <a:off x="8459788" y="4437063"/>
            <a:ext cx="0" cy="504825"/>
          </a:xfrm>
          <a:prstGeom prst="line">
            <a:avLst/>
          </a:prstGeom>
          <a:noFill/>
          <a:ln w="9525">
            <a:solidFill>
              <a:schemeClr val="tx1"/>
            </a:solidFill>
            <a:round/>
            <a:headEnd/>
            <a:tailEnd/>
          </a:ln>
          <a:effectLst/>
        </p:spPr>
        <p:txBody>
          <a:bodyPr/>
          <a:lstStyle/>
          <a:p>
            <a:endParaRPr lang="fr-FR" dirty="0"/>
          </a:p>
        </p:txBody>
      </p:sp>
      <p:sp>
        <p:nvSpPr>
          <p:cNvPr id="39" name="Line 29"/>
          <p:cNvSpPr>
            <a:spLocks noChangeShapeType="1"/>
          </p:cNvSpPr>
          <p:nvPr/>
        </p:nvSpPr>
        <p:spPr bwMode="auto">
          <a:xfrm>
            <a:off x="7235825" y="3500438"/>
            <a:ext cx="431800" cy="0"/>
          </a:xfrm>
          <a:prstGeom prst="line">
            <a:avLst/>
          </a:prstGeom>
          <a:noFill/>
          <a:ln w="9525">
            <a:solidFill>
              <a:schemeClr val="tx1"/>
            </a:solidFill>
            <a:round/>
            <a:headEnd/>
            <a:tailEnd/>
          </a:ln>
          <a:effectLst/>
        </p:spPr>
        <p:txBody>
          <a:bodyPr/>
          <a:lstStyle/>
          <a:p>
            <a:endParaRPr lang="fr-FR" dirty="0"/>
          </a:p>
        </p:txBody>
      </p:sp>
      <p:sp>
        <p:nvSpPr>
          <p:cNvPr id="40" name="Line 30"/>
          <p:cNvSpPr>
            <a:spLocks noChangeShapeType="1"/>
          </p:cNvSpPr>
          <p:nvPr/>
        </p:nvSpPr>
        <p:spPr bwMode="auto">
          <a:xfrm>
            <a:off x="7667625" y="3500438"/>
            <a:ext cx="0" cy="936625"/>
          </a:xfrm>
          <a:prstGeom prst="line">
            <a:avLst/>
          </a:prstGeom>
          <a:noFill/>
          <a:ln w="9525">
            <a:solidFill>
              <a:schemeClr val="tx1"/>
            </a:solidFill>
            <a:round/>
            <a:headEnd/>
            <a:tailEnd/>
          </a:ln>
          <a:effectLst/>
        </p:spPr>
        <p:txBody>
          <a:bodyPr/>
          <a:lstStyle/>
          <a:p>
            <a:endParaRPr lang="fr-FR" dirty="0"/>
          </a:p>
        </p:txBody>
      </p:sp>
      <p:sp>
        <p:nvSpPr>
          <p:cNvPr id="41" name="Line 41"/>
          <p:cNvSpPr>
            <a:spLocks noChangeShapeType="1"/>
          </p:cNvSpPr>
          <p:nvPr/>
        </p:nvSpPr>
        <p:spPr bwMode="auto">
          <a:xfrm flipV="1">
            <a:off x="7019925" y="2492375"/>
            <a:ext cx="360363" cy="649288"/>
          </a:xfrm>
          <a:prstGeom prst="line">
            <a:avLst/>
          </a:prstGeom>
          <a:noFill/>
          <a:ln w="9525">
            <a:solidFill>
              <a:schemeClr val="tx1"/>
            </a:solidFill>
            <a:round/>
            <a:headEnd/>
            <a:tailEnd/>
          </a:ln>
          <a:effectLst/>
        </p:spPr>
        <p:txBody>
          <a:bodyPr/>
          <a:lstStyle/>
          <a:p>
            <a:endParaRPr lang="fr-FR" dirty="0"/>
          </a:p>
        </p:txBody>
      </p:sp>
      <p:sp>
        <p:nvSpPr>
          <p:cNvPr id="42" name="Line 52"/>
          <p:cNvSpPr>
            <a:spLocks noChangeShapeType="1"/>
          </p:cNvSpPr>
          <p:nvPr/>
        </p:nvSpPr>
        <p:spPr bwMode="auto">
          <a:xfrm flipV="1">
            <a:off x="3995738" y="3644900"/>
            <a:ext cx="2089150" cy="936625"/>
          </a:xfrm>
          <a:prstGeom prst="line">
            <a:avLst/>
          </a:prstGeom>
          <a:noFill/>
          <a:ln w="28575">
            <a:solidFill>
              <a:srgbClr val="FFFF00"/>
            </a:solidFill>
            <a:round/>
            <a:headEnd/>
            <a:tailEnd/>
          </a:ln>
          <a:effectLst/>
        </p:spPr>
        <p:txBody>
          <a:bodyPr/>
          <a:lstStyle/>
          <a:p>
            <a:endParaRPr lang="fr-FR" dirty="0"/>
          </a:p>
        </p:txBody>
      </p:sp>
      <p:sp>
        <p:nvSpPr>
          <p:cNvPr id="43" name="Line 53"/>
          <p:cNvSpPr>
            <a:spLocks noChangeShapeType="1"/>
          </p:cNvSpPr>
          <p:nvPr/>
        </p:nvSpPr>
        <p:spPr bwMode="auto">
          <a:xfrm>
            <a:off x="4140200" y="3284538"/>
            <a:ext cx="1944688" cy="360362"/>
          </a:xfrm>
          <a:prstGeom prst="line">
            <a:avLst/>
          </a:prstGeom>
          <a:noFill/>
          <a:ln w="28575">
            <a:solidFill>
              <a:srgbClr val="FFFF00"/>
            </a:solidFill>
            <a:round/>
            <a:headEnd/>
            <a:tailEnd/>
          </a:ln>
          <a:effectLst/>
        </p:spPr>
        <p:txBody>
          <a:bodyPr/>
          <a:lstStyle/>
          <a:p>
            <a:endParaRPr lang="fr-FR" dirty="0"/>
          </a:p>
        </p:txBody>
      </p:sp>
      <p:sp>
        <p:nvSpPr>
          <p:cNvPr id="44" name="Line 54"/>
          <p:cNvSpPr>
            <a:spLocks noChangeShapeType="1"/>
          </p:cNvSpPr>
          <p:nvPr/>
        </p:nvSpPr>
        <p:spPr bwMode="auto">
          <a:xfrm>
            <a:off x="4140200" y="2349500"/>
            <a:ext cx="1944688" cy="1295400"/>
          </a:xfrm>
          <a:prstGeom prst="line">
            <a:avLst/>
          </a:prstGeom>
          <a:noFill/>
          <a:ln w="28575">
            <a:solidFill>
              <a:srgbClr val="FFFF00"/>
            </a:solidFill>
            <a:round/>
            <a:headEnd/>
            <a:tailEnd/>
          </a:ln>
          <a:effectLst/>
        </p:spPr>
        <p:txBody>
          <a:bodyPr/>
          <a:lstStyle/>
          <a:p>
            <a:endParaRPr lang="fr-FR" dirty="0"/>
          </a:p>
        </p:txBody>
      </p:sp>
      <p:sp>
        <p:nvSpPr>
          <p:cNvPr id="45" name="AutoShape 56"/>
          <p:cNvSpPr>
            <a:spLocks noChangeArrowheads="1"/>
          </p:cNvSpPr>
          <p:nvPr/>
        </p:nvSpPr>
        <p:spPr bwMode="auto">
          <a:xfrm>
            <a:off x="4643438" y="5516563"/>
            <a:ext cx="1223962" cy="576262"/>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a:r>
              <a:rPr lang="fr-FR" sz="2000" b="1" dirty="0">
                <a:solidFill>
                  <a:schemeClr val="folHlink"/>
                </a:solidFill>
              </a:rPr>
              <a:t>OMC</a:t>
            </a:r>
          </a:p>
        </p:txBody>
      </p:sp>
      <p:sp>
        <p:nvSpPr>
          <p:cNvPr id="46" name="Line 66"/>
          <p:cNvSpPr>
            <a:spLocks noChangeShapeType="1"/>
          </p:cNvSpPr>
          <p:nvPr/>
        </p:nvSpPr>
        <p:spPr bwMode="auto">
          <a:xfrm flipV="1">
            <a:off x="5219700" y="4292600"/>
            <a:ext cx="0" cy="1223963"/>
          </a:xfrm>
          <a:prstGeom prst="line">
            <a:avLst/>
          </a:prstGeom>
          <a:noFill/>
          <a:ln w="9525">
            <a:solidFill>
              <a:schemeClr val="tx1"/>
            </a:solidFill>
            <a:round/>
            <a:headEnd/>
            <a:tailEnd/>
          </a:ln>
          <a:effectLst/>
        </p:spPr>
        <p:txBody>
          <a:bodyPr/>
          <a:lstStyle/>
          <a:p>
            <a:endParaRPr lang="fr-FR" dirty="0"/>
          </a:p>
        </p:txBody>
      </p:sp>
      <p:sp>
        <p:nvSpPr>
          <p:cNvPr id="47" name="Line 67"/>
          <p:cNvSpPr>
            <a:spLocks noChangeShapeType="1"/>
          </p:cNvSpPr>
          <p:nvPr/>
        </p:nvSpPr>
        <p:spPr bwMode="auto">
          <a:xfrm>
            <a:off x="5219700" y="4292600"/>
            <a:ext cx="2016125" cy="0"/>
          </a:xfrm>
          <a:prstGeom prst="line">
            <a:avLst/>
          </a:prstGeom>
          <a:noFill/>
          <a:ln w="9525">
            <a:solidFill>
              <a:schemeClr val="tx1"/>
            </a:solidFill>
            <a:round/>
            <a:headEnd/>
            <a:tailEnd/>
          </a:ln>
          <a:effectLst/>
        </p:spPr>
        <p:txBody>
          <a:bodyPr/>
          <a:lstStyle/>
          <a:p>
            <a:endParaRPr lang="fr-FR" dirty="0"/>
          </a:p>
        </p:txBody>
      </p:sp>
      <p:sp>
        <p:nvSpPr>
          <p:cNvPr id="48" name="Line 71"/>
          <p:cNvSpPr>
            <a:spLocks noChangeShapeType="1"/>
          </p:cNvSpPr>
          <p:nvPr/>
        </p:nvSpPr>
        <p:spPr bwMode="auto">
          <a:xfrm flipV="1">
            <a:off x="5219700" y="2276475"/>
            <a:ext cx="0" cy="2016125"/>
          </a:xfrm>
          <a:prstGeom prst="line">
            <a:avLst/>
          </a:prstGeom>
          <a:noFill/>
          <a:ln w="9525">
            <a:solidFill>
              <a:schemeClr val="tx1"/>
            </a:solidFill>
            <a:round/>
            <a:headEnd/>
            <a:tailEnd/>
          </a:ln>
          <a:effectLst/>
        </p:spPr>
        <p:txBody>
          <a:bodyPr/>
          <a:lstStyle/>
          <a:p>
            <a:endParaRPr lang="fr-FR" dirty="0"/>
          </a:p>
        </p:txBody>
      </p:sp>
      <p:sp>
        <p:nvSpPr>
          <p:cNvPr id="49" name="Line 73"/>
          <p:cNvSpPr>
            <a:spLocks noChangeShapeType="1"/>
          </p:cNvSpPr>
          <p:nvPr/>
        </p:nvSpPr>
        <p:spPr bwMode="auto">
          <a:xfrm flipH="1">
            <a:off x="4067175" y="3500438"/>
            <a:ext cx="1152525" cy="0"/>
          </a:xfrm>
          <a:prstGeom prst="line">
            <a:avLst/>
          </a:prstGeom>
          <a:noFill/>
          <a:ln w="9525">
            <a:solidFill>
              <a:schemeClr val="tx1"/>
            </a:solidFill>
            <a:round/>
            <a:headEnd/>
            <a:tailEnd/>
          </a:ln>
          <a:effectLst/>
        </p:spPr>
        <p:txBody>
          <a:bodyPr/>
          <a:lstStyle/>
          <a:p>
            <a:endParaRPr lang="fr-FR" dirty="0"/>
          </a:p>
        </p:txBody>
      </p:sp>
      <p:sp>
        <p:nvSpPr>
          <p:cNvPr id="50" name="Line 74"/>
          <p:cNvSpPr>
            <a:spLocks noChangeShapeType="1"/>
          </p:cNvSpPr>
          <p:nvPr/>
        </p:nvSpPr>
        <p:spPr bwMode="auto">
          <a:xfrm flipH="1">
            <a:off x="4067175" y="2276475"/>
            <a:ext cx="1152525" cy="0"/>
          </a:xfrm>
          <a:prstGeom prst="line">
            <a:avLst/>
          </a:prstGeom>
          <a:noFill/>
          <a:ln w="9525">
            <a:solidFill>
              <a:schemeClr val="tx1"/>
            </a:solidFill>
            <a:round/>
            <a:headEnd/>
            <a:tailEnd/>
          </a:ln>
          <a:effectLst/>
        </p:spPr>
        <p:txBody>
          <a:bodyPr/>
          <a:lstStyle/>
          <a:p>
            <a:endParaRPr lang="fr-FR" dirty="0"/>
          </a:p>
        </p:txBody>
      </p:sp>
      <p:cxnSp>
        <p:nvCxnSpPr>
          <p:cNvPr id="52" name="Connecteur droit 51"/>
          <p:cNvCxnSpPr>
            <a:stCxn id="47" idx="1"/>
          </p:cNvCxnSpPr>
          <p:nvPr/>
        </p:nvCxnSpPr>
        <p:spPr bwMode="auto">
          <a:xfrm rot="16200000" flipH="1">
            <a:off x="7192968" y="4335457"/>
            <a:ext cx="136532" cy="50819"/>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3" name="Line 72"/>
          <p:cNvSpPr>
            <a:spLocks noChangeShapeType="1"/>
          </p:cNvSpPr>
          <p:nvPr/>
        </p:nvSpPr>
        <p:spPr bwMode="auto">
          <a:xfrm flipH="1">
            <a:off x="3924300" y="4292600"/>
            <a:ext cx="1295400" cy="0"/>
          </a:xfrm>
          <a:prstGeom prst="line">
            <a:avLst/>
          </a:prstGeom>
          <a:noFill/>
          <a:ln w="9525">
            <a:solidFill>
              <a:schemeClr val="tx1"/>
            </a:solidFill>
            <a:round/>
            <a:headEnd/>
            <a:tailEnd/>
          </a:ln>
          <a:effectLst/>
        </p:spPr>
        <p:txBody>
          <a:bodyPr/>
          <a:lstStyle/>
          <a:p>
            <a:endParaRPr lang="fr-FR" dirty="0"/>
          </a:p>
        </p:txBody>
      </p:sp>
      <p:sp>
        <p:nvSpPr>
          <p:cNvPr id="51" name="Espace réservé du numéro de diapositive 50"/>
          <p:cNvSpPr>
            <a:spLocks noGrp="1"/>
          </p:cNvSpPr>
          <p:nvPr>
            <p:ph type="sldNum" sz="quarter" idx="12"/>
          </p:nvPr>
        </p:nvSpPr>
        <p:spPr/>
        <p:txBody>
          <a:bodyPr/>
          <a:lstStyle/>
          <a:p>
            <a:fld id="{69EDF540-63D8-483F-8811-48D70124E6A3}" type="slidenum">
              <a:rPr lang="en-US" smtClean="0"/>
              <a:pPr/>
              <a:t>25</a:t>
            </a:fld>
            <a:endParaRPr lang="en-GB" dirty="0"/>
          </a:p>
        </p:txBody>
      </p:sp>
      <p:sp>
        <p:nvSpPr>
          <p:cNvPr id="54" name="Rectangle 103"/>
          <p:cNvSpPr>
            <a:spLocks noChangeArrowheads="1"/>
          </p:cNvSpPr>
          <p:nvPr/>
        </p:nvSpPr>
        <p:spPr bwMode="auto">
          <a:xfrm>
            <a:off x="1187450" y="1700213"/>
            <a:ext cx="3313113" cy="3673475"/>
          </a:xfrm>
          <a:prstGeom prst="rect">
            <a:avLst/>
          </a:prstGeom>
          <a:solidFill>
            <a:schemeClr val="accent1">
              <a:alpha val="0"/>
            </a:schemeClr>
          </a:solidFill>
          <a:ln w="9525">
            <a:solidFill>
              <a:schemeClr val="tx1"/>
            </a:solidFill>
            <a:miter lim="800000"/>
            <a:headEnd/>
            <a:tailEnd/>
          </a:ln>
          <a:effectLst/>
        </p:spPr>
        <p:txBody>
          <a:bodyPr wrap="none" anchor="ctr"/>
          <a:lstStyle/>
          <a:p>
            <a:endParaRPr lang="fr-FR"/>
          </a:p>
        </p:txBody>
      </p:sp>
      <p:sp>
        <p:nvSpPr>
          <p:cNvPr id="55" name="Rectangle 104"/>
          <p:cNvSpPr>
            <a:spLocks noChangeArrowheads="1"/>
          </p:cNvSpPr>
          <p:nvPr/>
        </p:nvSpPr>
        <p:spPr bwMode="auto">
          <a:xfrm>
            <a:off x="5867400" y="1628775"/>
            <a:ext cx="3097213" cy="4464050"/>
          </a:xfrm>
          <a:prstGeom prst="rect">
            <a:avLst/>
          </a:prstGeom>
          <a:solidFill>
            <a:schemeClr val="accent1">
              <a:alpha val="0"/>
            </a:schemeClr>
          </a:solidFill>
          <a:ln w="9525">
            <a:solidFill>
              <a:schemeClr val="tx1"/>
            </a:solidFill>
            <a:miter lim="800000"/>
            <a:headEnd/>
            <a:tailEnd/>
          </a:ln>
          <a:effectLst/>
        </p:spPr>
        <p:txBody>
          <a:bodyPr wrap="none" anchor="ctr"/>
          <a:lstStyle/>
          <a:p>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1000" fill="hold"/>
                                        <p:tgtEl>
                                          <p:spTgt spid="5"/>
                                        </p:tgtEl>
                                        <p:attrNameLst>
                                          <p:attrName>ppt_x</p:attrName>
                                        </p:attrNameLst>
                                      </p:cBhvr>
                                      <p:tavLst>
                                        <p:tav tm="0">
                                          <p:val>
                                            <p:strVal val="#ppt_x"/>
                                          </p:val>
                                        </p:tav>
                                        <p:tav tm="100000">
                                          <p:val>
                                            <p:strVal val="#ppt_x"/>
                                          </p:val>
                                        </p:tav>
                                      </p:tavLst>
                                    </p:anim>
                                    <p:anim calcmode="lin" valueType="num">
                                      <p:cBhvr additive="base">
                                        <p:cTn id="29" dur="1000" fill="hold"/>
                                        <p:tgtEl>
                                          <p:spTgt spid="5"/>
                                        </p:tgtEl>
                                        <p:attrNameLst>
                                          <p:attrName>ppt_y</p:attrName>
                                        </p:attrNameLst>
                                      </p:cBhvr>
                                      <p:tavLst>
                                        <p:tav tm="0">
                                          <p:val>
                                            <p:strVal val="1+#ppt_h/2"/>
                                          </p:val>
                                        </p:tav>
                                        <p:tav tm="100000">
                                          <p:val>
                                            <p:strVal val="#ppt_y"/>
                                          </p:val>
                                        </p:tav>
                                      </p:tavLst>
                                    </p:anim>
                                  </p:childTnLst>
                                </p:cTn>
                              </p:par>
                              <p:par>
                                <p:cTn id="30" presetID="7" presetClass="entr" presetSubtype="4"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000" fill="hold"/>
                                        <p:tgtEl>
                                          <p:spTgt spid="6"/>
                                        </p:tgtEl>
                                        <p:attrNameLst>
                                          <p:attrName>ppt_x</p:attrName>
                                        </p:attrNameLst>
                                      </p:cBhvr>
                                      <p:tavLst>
                                        <p:tav tm="0">
                                          <p:val>
                                            <p:strVal val="#ppt_x"/>
                                          </p:val>
                                        </p:tav>
                                        <p:tav tm="100000">
                                          <p:val>
                                            <p:strVal val="#ppt_x"/>
                                          </p:val>
                                        </p:tav>
                                      </p:tavLst>
                                    </p:anim>
                                    <p:anim calcmode="lin" valueType="num">
                                      <p:cBhvr additive="base">
                                        <p:cTn id="33" dur="1000" fill="hold"/>
                                        <p:tgtEl>
                                          <p:spTgt spid="6"/>
                                        </p:tgtEl>
                                        <p:attrNameLst>
                                          <p:attrName>ppt_y</p:attrName>
                                        </p:attrNameLst>
                                      </p:cBhvr>
                                      <p:tavLst>
                                        <p:tav tm="0">
                                          <p:val>
                                            <p:strVal val="1+#ppt_h/2"/>
                                          </p:val>
                                        </p:tav>
                                        <p:tav tm="100000">
                                          <p:val>
                                            <p:strVal val="#ppt_y"/>
                                          </p:val>
                                        </p:tav>
                                      </p:tavLst>
                                    </p:anim>
                                  </p:childTnLst>
                                </p:cTn>
                              </p:par>
                              <p:par>
                                <p:cTn id="34" presetID="7" presetClass="entr" presetSubtype="4"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1000" fill="hold"/>
                                        <p:tgtEl>
                                          <p:spTgt spid="7"/>
                                        </p:tgtEl>
                                        <p:attrNameLst>
                                          <p:attrName>ppt_x</p:attrName>
                                        </p:attrNameLst>
                                      </p:cBhvr>
                                      <p:tavLst>
                                        <p:tav tm="0">
                                          <p:val>
                                            <p:strVal val="#ppt_x"/>
                                          </p:val>
                                        </p:tav>
                                        <p:tav tm="100000">
                                          <p:val>
                                            <p:strVal val="#ppt_x"/>
                                          </p:val>
                                        </p:tav>
                                      </p:tavLst>
                                    </p:anim>
                                    <p:anim calcmode="lin" valueType="num">
                                      <p:cBhvr additive="base">
                                        <p:cTn id="37" dur="1000" fill="hold"/>
                                        <p:tgtEl>
                                          <p:spTgt spid="7"/>
                                        </p:tgtEl>
                                        <p:attrNameLst>
                                          <p:attrName>ppt_y</p:attrName>
                                        </p:attrNameLst>
                                      </p:cBhvr>
                                      <p:tavLst>
                                        <p:tav tm="0">
                                          <p:val>
                                            <p:strVal val="1+#ppt_h/2"/>
                                          </p:val>
                                        </p:tav>
                                        <p:tav tm="100000">
                                          <p:val>
                                            <p:strVal val="#ppt_y"/>
                                          </p:val>
                                        </p:tav>
                                      </p:tavLst>
                                    </p:anim>
                                  </p:childTnLst>
                                </p:cTn>
                              </p:par>
                              <p:par>
                                <p:cTn id="38" presetID="7" presetClass="entr" presetSubtype="4"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1000" fill="hold"/>
                                        <p:tgtEl>
                                          <p:spTgt spid="8"/>
                                        </p:tgtEl>
                                        <p:attrNameLst>
                                          <p:attrName>ppt_x</p:attrName>
                                        </p:attrNameLst>
                                      </p:cBhvr>
                                      <p:tavLst>
                                        <p:tav tm="0">
                                          <p:val>
                                            <p:strVal val="#ppt_x"/>
                                          </p:val>
                                        </p:tav>
                                        <p:tav tm="100000">
                                          <p:val>
                                            <p:strVal val="#ppt_x"/>
                                          </p:val>
                                        </p:tav>
                                      </p:tavLst>
                                    </p:anim>
                                    <p:anim calcmode="lin" valueType="num">
                                      <p:cBhvr additive="base">
                                        <p:cTn id="41"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7"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1000" fill="hold"/>
                                        <p:tgtEl>
                                          <p:spTgt spid="10"/>
                                        </p:tgtEl>
                                        <p:attrNameLst>
                                          <p:attrName>ppt_x</p:attrName>
                                        </p:attrNameLst>
                                      </p:cBhvr>
                                      <p:tavLst>
                                        <p:tav tm="0">
                                          <p:val>
                                            <p:strVal val="#ppt_x"/>
                                          </p:val>
                                        </p:tav>
                                        <p:tav tm="100000">
                                          <p:val>
                                            <p:strVal val="#ppt_x"/>
                                          </p:val>
                                        </p:tav>
                                      </p:tavLst>
                                    </p:anim>
                                    <p:anim calcmode="lin" valueType="num">
                                      <p:cBhvr additive="base">
                                        <p:cTn id="51" dur="1000" fill="hold"/>
                                        <p:tgtEl>
                                          <p:spTgt spid="10"/>
                                        </p:tgtEl>
                                        <p:attrNameLst>
                                          <p:attrName>ppt_y</p:attrName>
                                        </p:attrNameLst>
                                      </p:cBhvr>
                                      <p:tavLst>
                                        <p:tav tm="0">
                                          <p:val>
                                            <p:strVal val="1+#ppt_h/2"/>
                                          </p:val>
                                        </p:tav>
                                        <p:tav tm="100000">
                                          <p:val>
                                            <p:strVal val="#ppt_y"/>
                                          </p:val>
                                        </p:tav>
                                      </p:tavLst>
                                    </p:anim>
                                  </p:childTnLst>
                                </p:cTn>
                              </p:par>
                              <p:par>
                                <p:cTn id="52" presetID="7"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1000" fill="hold"/>
                                        <p:tgtEl>
                                          <p:spTgt spid="11"/>
                                        </p:tgtEl>
                                        <p:attrNameLst>
                                          <p:attrName>ppt_x</p:attrName>
                                        </p:attrNameLst>
                                      </p:cBhvr>
                                      <p:tavLst>
                                        <p:tav tm="0">
                                          <p:val>
                                            <p:strVal val="#ppt_x"/>
                                          </p:val>
                                        </p:tav>
                                        <p:tav tm="100000">
                                          <p:val>
                                            <p:strVal val="#ppt_x"/>
                                          </p:val>
                                        </p:tav>
                                      </p:tavLst>
                                    </p:anim>
                                    <p:anim calcmode="lin" valueType="num">
                                      <p:cBhvr additive="base">
                                        <p:cTn id="55" dur="1000" fill="hold"/>
                                        <p:tgtEl>
                                          <p:spTgt spid="11"/>
                                        </p:tgtEl>
                                        <p:attrNameLst>
                                          <p:attrName>ppt_y</p:attrName>
                                        </p:attrNameLst>
                                      </p:cBhvr>
                                      <p:tavLst>
                                        <p:tav tm="0">
                                          <p:val>
                                            <p:strVal val="1+#ppt_h/2"/>
                                          </p:val>
                                        </p:tav>
                                        <p:tav tm="100000">
                                          <p:val>
                                            <p:strVal val="#ppt_y"/>
                                          </p:val>
                                        </p:tav>
                                      </p:tavLst>
                                    </p:anim>
                                  </p:childTnLst>
                                </p:cTn>
                              </p:par>
                              <p:par>
                                <p:cTn id="56" presetID="7"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1000" fill="hold"/>
                                        <p:tgtEl>
                                          <p:spTgt spid="12"/>
                                        </p:tgtEl>
                                        <p:attrNameLst>
                                          <p:attrName>ppt_x</p:attrName>
                                        </p:attrNameLst>
                                      </p:cBhvr>
                                      <p:tavLst>
                                        <p:tav tm="0">
                                          <p:val>
                                            <p:strVal val="#ppt_x"/>
                                          </p:val>
                                        </p:tav>
                                        <p:tav tm="100000">
                                          <p:val>
                                            <p:strVal val="#ppt_x"/>
                                          </p:val>
                                        </p:tav>
                                      </p:tavLst>
                                    </p:anim>
                                    <p:anim calcmode="lin" valueType="num">
                                      <p:cBhvr additive="base">
                                        <p:cTn id="59" dur="1000" fill="hold"/>
                                        <p:tgtEl>
                                          <p:spTgt spid="12"/>
                                        </p:tgtEl>
                                        <p:attrNameLst>
                                          <p:attrName>ppt_y</p:attrName>
                                        </p:attrNameLst>
                                      </p:cBhvr>
                                      <p:tavLst>
                                        <p:tav tm="0">
                                          <p:val>
                                            <p:strVal val="1+#ppt_h/2"/>
                                          </p:val>
                                        </p:tav>
                                        <p:tav tm="100000">
                                          <p:val>
                                            <p:strVal val="#ppt_y"/>
                                          </p:val>
                                        </p:tav>
                                      </p:tavLst>
                                    </p:anim>
                                  </p:childTnLst>
                                </p:cTn>
                              </p:par>
                              <p:par>
                                <p:cTn id="60" presetID="7" presetClass="entr" presetSubtype="4"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1000" fill="hold"/>
                                        <p:tgtEl>
                                          <p:spTgt spid="13"/>
                                        </p:tgtEl>
                                        <p:attrNameLst>
                                          <p:attrName>ppt_x</p:attrName>
                                        </p:attrNameLst>
                                      </p:cBhvr>
                                      <p:tavLst>
                                        <p:tav tm="0">
                                          <p:val>
                                            <p:strVal val="#ppt_x"/>
                                          </p:val>
                                        </p:tav>
                                        <p:tav tm="100000">
                                          <p:val>
                                            <p:strVal val="#ppt_x"/>
                                          </p:val>
                                        </p:tav>
                                      </p:tavLst>
                                    </p:anim>
                                    <p:anim calcmode="lin" valueType="num">
                                      <p:cBhvr additive="base">
                                        <p:cTn id="63"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7" presetClass="entr" presetSubtype="4"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1000" fill="hold"/>
                                        <p:tgtEl>
                                          <p:spTgt spid="18"/>
                                        </p:tgtEl>
                                        <p:attrNameLst>
                                          <p:attrName>ppt_x</p:attrName>
                                        </p:attrNameLst>
                                      </p:cBhvr>
                                      <p:tavLst>
                                        <p:tav tm="0">
                                          <p:val>
                                            <p:strVal val="#ppt_x"/>
                                          </p:val>
                                        </p:tav>
                                        <p:tav tm="100000">
                                          <p:val>
                                            <p:strVal val="#ppt_x"/>
                                          </p:val>
                                        </p:tav>
                                      </p:tavLst>
                                    </p:anim>
                                    <p:anim calcmode="lin" valueType="num">
                                      <p:cBhvr additive="base">
                                        <p:cTn id="69" dur="1000" fill="hold"/>
                                        <p:tgtEl>
                                          <p:spTgt spid="18"/>
                                        </p:tgtEl>
                                        <p:attrNameLst>
                                          <p:attrName>ppt_y</p:attrName>
                                        </p:attrNameLst>
                                      </p:cBhvr>
                                      <p:tavLst>
                                        <p:tav tm="0">
                                          <p:val>
                                            <p:strVal val="1+#ppt_h/2"/>
                                          </p:val>
                                        </p:tav>
                                        <p:tav tm="100000">
                                          <p:val>
                                            <p:strVal val="#ppt_y"/>
                                          </p:val>
                                        </p:tav>
                                      </p:tavLst>
                                    </p:anim>
                                  </p:childTnLst>
                                </p:cTn>
                              </p:par>
                              <p:par>
                                <p:cTn id="70" presetID="7"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1000" fill="hold"/>
                                        <p:tgtEl>
                                          <p:spTgt spid="17"/>
                                        </p:tgtEl>
                                        <p:attrNameLst>
                                          <p:attrName>ppt_x</p:attrName>
                                        </p:attrNameLst>
                                      </p:cBhvr>
                                      <p:tavLst>
                                        <p:tav tm="0">
                                          <p:val>
                                            <p:strVal val="#ppt_x"/>
                                          </p:val>
                                        </p:tav>
                                        <p:tav tm="100000">
                                          <p:val>
                                            <p:strVal val="#ppt_x"/>
                                          </p:val>
                                        </p:tav>
                                      </p:tavLst>
                                    </p:anim>
                                    <p:anim calcmode="lin" valueType="num">
                                      <p:cBhvr additive="base">
                                        <p:cTn id="73" dur="1000" fill="hold"/>
                                        <p:tgtEl>
                                          <p:spTgt spid="17"/>
                                        </p:tgtEl>
                                        <p:attrNameLst>
                                          <p:attrName>ppt_y</p:attrName>
                                        </p:attrNameLst>
                                      </p:cBhvr>
                                      <p:tavLst>
                                        <p:tav tm="0">
                                          <p:val>
                                            <p:strVal val="1+#ppt_h/2"/>
                                          </p:val>
                                        </p:tav>
                                        <p:tav tm="100000">
                                          <p:val>
                                            <p:strVal val="#ppt_y"/>
                                          </p:val>
                                        </p:tav>
                                      </p:tavLst>
                                    </p:anim>
                                  </p:childTnLst>
                                </p:cTn>
                              </p:par>
                              <p:par>
                                <p:cTn id="74" presetID="7" presetClass="entr" presetSubtype="4"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1000" fill="hold"/>
                                        <p:tgtEl>
                                          <p:spTgt spid="16"/>
                                        </p:tgtEl>
                                        <p:attrNameLst>
                                          <p:attrName>ppt_x</p:attrName>
                                        </p:attrNameLst>
                                      </p:cBhvr>
                                      <p:tavLst>
                                        <p:tav tm="0">
                                          <p:val>
                                            <p:strVal val="#ppt_x"/>
                                          </p:val>
                                        </p:tav>
                                        <p:tav tm="100000">
                                          <p:val>
                                            <p:strVal val="#ppt_x"/>
                                          </p:val>
                                        </p:tav>
                                      </p:tavLst>
                                    </p:anim>
                                    <p:anim calcmode="lin" valueType="num">
                                      <p:cBhvr additive="base">
                                        <p:cTn id="77" dur="1000" fill="hold"/>
                                        <p:tgtEl>
                                          <p:spTgt spid="16"/>
                                        </p:tgtEl>
                                        <p:attrNameLst>
                                          <p:attrName>ppt_y</p:attrName>
                                        </p:attrNameLst>
                                      </p:cBhvr>
                                      <p:tavLst>
                                        <p:tav tm="0">
                                          <p:val>
                                            <p:strVal val="1+#ppt_h/2"/>
                                          </p:val>
                                        </p:tav>
                                        <p:tav tm="100000">
                                          <p:val>
                                            <p:strVal val="#ppt_y"/>
                                          </p:val>
                                        </p:tav>
                                      </p:tavLst>
                                    </p:anim>
                                  </p:childTnLst>
                                </p:cTn>
                              </p:par>
                            </p:childTnLst>
                          </p:cTn>
                        </p:par>
                        <p:par>
                          <p:cTn id="78" fill="hold">
                            <p:stCondLst>
                              <p:cond delay="1000"/>
                            </p:stCondLst>
                            <p:childTnLst>
                              <p:par>
                                <p:cTn id="79" presetID="2" presetClass="entr" presetSubtype="4"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500" fill="hold"/>
                                        <p:tgtEl>
                                          <p:spTgt spid="22"/>
                                        </p:tgtEl>
                                        <p:attrNameLst>
                                          <p:attrName>ppt_x</p:attrName>
                                        </p:attrNameLst>
                                      </p:cBhvr>
                                      <p:tavLst>
                                        <p:tav tm="0">
                                          <p:val>
                                            <p:strVal val="#ppt_x"/>
                                          </p:val>
                                        </p:tav>
                                        <p:tav tm="100000">
                                          <p:val>
                                            <p:strVal val="#ppt_x"/>
                                          </p:val>
                                        </p:tav>
                                      </p:tavLst>
                                    </p:anim>
                                    <p:anim calcmode="lin" valueType="num">
                                      <p:cBhvr additive="base">
                                        <p:cTn id="82" dur="5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ppt_x"/>
                                          </p:val>
                                        </p:tav>
                                        <p:tav tm="100000">
                                          <p:val>
                                            <p:strVal val="#ppt_x"/>
                                          </p:val>
                                        </p:tav>
                                      </p:tavLst>
                                    </p:anim>
                                    <p:anim calcmode="lin" valueType="num">
                                      <p:cBhvr additive="base">
                                        <p:cTn id="90" dur="5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fill="hold"/>
                                        <p:tgtEl>
                                          <p:spTgt spid="21"/>
                                        </p:tgtEl>
                                        <p:attrNameLst>
                                          <p:attrName>ppt_x</p:attrName>
                                        </p:attrNameLst>
                                      </p:cBhvr>
                                      <p:tavLst>
                                        <p:tav tm="0">
                                          <p:val>
                                            <p:strVal val="#ppt_x"/>
                                          </p:val>
                                        </p:tav>
                                        <p:tav tm="100000">
                                          <p:val>
                                            <p:strVal val="#ppt_x"/>
                                          </p:val>
                                        </p:tav>
                                      </p:tavLst>
                                    </p:anim>
                                    <p:anim calcmode="lin" valueType="num">
                                      <p:cBhvr additive="base">
                                        <p:cTn id="9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1000"/>
                                        <p:tgtEl>
                                          <p:spTgt spid="23"/>
                                        </p:tgtEl>
                                      </p:cBhvr>
                                    </p:animEffect>
                                    <p:anim calcmode="lin" valueType="num">
                                      <p:cBhvr>
                                        <p:cTn id="100" dur="1000" fill="hold"/>
                                        <p:tgtEl>
                                          <p:spTgt spid="23"/>
                                        </p:tgtEl>
                                        <p:attrNameLst>
                                          <p:attrName>ppt_x</p:attrName>
                                        </p:attrNameLst>
                                      </p:cBhvr>
                                      <p:tavLst>
                                        <p:tav tm="0">
                                          <p:val>
                                            <p:strVal val="#ppt_x"/>
                                          </p:val>
                                        </p:tav>
                                        <p:tav tm="100000">
                                          <p:val>
                                            <p:strVal val="#ppt_x"/>
                                          </p:val>
                                        </p:tav>
                                      </p:tavLst>
                                    </p:anim>
                                    <p:anim calcmode="lin" valueType="num">
                                      <p:cBhvr>
                                        <p:cTn id="10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4" presetClass="entr" presetSubtype="0" fill="hold" grpId="0" nodeType="clickEffect">
                                  <p:stCondLst>
                                    <p:cond delay="0"/>
                                  </p:stCondLst>
                                  <p:childTnLst>
                                    <p:set>
                                      <p:cBhvr>
                                        <p:cTn id="105" dur="1" fill="hold">
                                          <p:stCondLst>
                                            <p:cond delay="0"/>
                                          </p:stCondLst>
                                        </p:cTn>
                                        <p:tgtEl>
                                          <p:spTgt spid="24"/>
                                        </p:tgtEl>
                                        <p:attrNameLst>
                                          <p:attrName>style.visibility</p:attrName>
                                        </p:attrNameLst>
                                      </p:cBhvr>
                                      <p:to>
                                        <p:strVal val="visible"/>
                                      </p:to>
                                    </p:set>
                                    <p:anim to="" calcmode="lin" valueType="num">
                                      <p:cBhvr>
                                        <p:cTn id="106" dur="1" fill="hold"/>
                                        <p:tgtEl>
                                          <p:spTgt spid="24"/>
                                        </p:tgtEl>
                                        <p:attrNameLst>
                                          <p:attrName/>
                                        </p:attrNameLst>
                                      </p:cBhvr>
                                    </p:anim>
                                  </p:childTnLst>
                                </p:cTn>
                              </p:par>
                            </p:childTnLst>
                          </p:cTn>
                        </p:par>
                      </p:childTnLst>
                    </p:cTn>
                  </p:par>
                  <p:par>
                    <p:cTn id="107" fill="hold">
                      <p:stCondLst>
                        <p:cond delay="indefinite"/>
                      </p:stCondLst>
                      <p:childTnLst>
                        <p:par>
                          <p:cTn id="108" fill="hold">
                            <p:stCondLst>
                              <p:cond delay="0"/>
                            </p:stCondLst>
                            <p:childTnLst>
                              <p:par>
                                <p:cTn id="109" presetID="7" presetClass="entr" presetSubtype="4" fill="hold" grpId="0" nodeType="click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5000" fill="hold"/>
                                        <p:tgtEl>
                                          <p:spTgt spid="29"/>
                                        </p:tgtEl>
                                        <p:attrNameLst>
                                          <p:attrName>ppt_x</p:attrName>
                                        </p:attrNameLst>
                                      </p:cBhvr>
                                      <p:tavLst>
                                        <p:tav tm="0">
                                          <p:val>
                                            <p:strVal val="#ppt_x"/>
                                          </p:val>
                                        </p:tav>
                                        <p:tav tm="100000">
                                          <p:val>
                                            <p:strVal val="#ppt_x"/>
                                          </p:val>
                                        </p:tav>
                                      </p:tavLst>
                                    </p:anim>
                                    <p:anim calcmode="lin" valueType="num">
                                      <p:cBhvr additive="base">
                                        <p:cTn id="112" dur="5000" fill="hold"/>
                                        <p:tgtEl>
                                          <p:spTgt spid="29"/>
                                        </p:tgtEl>
                                        <p:attrNameLst>
                                          <p:attrName>ppt_y</p:attrName>
                                        </p:attrNameLst>
                                      </p:cBhvr>
                                      <p:tavLst>
                                        <p:tav tm="0">
                                          <p:val>
                                            <p:strVal val="1+#ppt_h/2"/>
                                          </p:val>
                                        </p:tav>
                                        <p:tav tm="100000">
                                          <p:val>
                                            <p:strVal val="#ppt_y"/>
                                          </p:val>
                                        </p:tav>
                                      </p:tavLst>
                                    </p:anim>
                                  </p:childTnLst>
                                </p:cTn>
                              </p:par>
                              <p:par>
                                <p:cTn id="113" presetID="7" presetClass="entr" presetSubtype="4" fill="hold" grpId="0" nodeType="with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additive="base">
                                        <p:cTn id="115" dur="5000" fill="hold"/>
                                        <p:tgtEl>
                                          <p:spTgt spid="25"/>
                                        </p:tgtEl>
                                        <p:attrNameLst>
                                          <p:attrName>ppt_x</p:attrName>
                                        </p:attrNameLst>
                                      </p:cBhvr>
                                      <p:tavLst>
                                        <p:tav tm="0">
                                          <p:val>
                                            <p:strVal val="#ppt_x"/>
                                          </p:val>
                                        </p:tav>
                                        <p:tav tm="100000">
                                          <p:val>
                                            <p:strVal val="#ppt_x"/>
                                          </p:val>
                                        </p:tav>
                                      </p:tavLst>
                                    </p:anim>
                                    <p:anim calcmode="lin" valueType="num">
                                      <p:cBhvr additive="base">
                                        <p:cTn id="116" dur="5000" fill="hold"/>
                                        <p:tgtEl>
                                          <p:spTgt spid="25"/>
                                        </p:tgtEl>
                                        <p:attrNameLst>
                                          <p:attrName>ppt_y</p:attrName>
                                        </p:attrNameLst>
                                      </p:cBhvr>
                                      <p:tavLst>
                                        <p:tav tm="0">
                                          <p:val>
                                            <p:strVal val="1+#ppt_h/2"/>
                                          </p:val>
                                        </p:tav>
                                        <p:tav tm="100000">
                                          <p:val>
                                            <p:strVal val="#ppt_y"/>
                                          </p:val>
                                        </p:tav>
                                      </p:tavLst>
                                    </p:anim>
                                  </p:childTnLst>
                                </p:cTn>
                              </p:par>
                              <p:par>
                                <p:cTn id="117" presetID="7" presetClass="entr" presetSubtype="4" fill="hold" grpId="0" nodeType="withEffect">
                                  <p:stCondLst>
                                    <p:cond delay="0"/>
                                  </p:stCondLst>
                                  <p:childTnLst>
                                    <p:set>
                                      <p:cBhvr>
                                        <p:cTn id="118" dur="1" fill="hold">
                                          <p:stCondLst>
                                            <p:cond delay="0"/>
                                          </p:stCondLst>
                                        </p:cTn>
                                        <p:tgtEl>
                                          <p:spTgt spid="26"/>
                                        </p:tgtEl>
                                        <p:attrNameLst>
                                          <p:attrName>style.visibility</p:attrName>
                                        </p:attrNameLst>
                                      </p:cBhvr>
                                      <p:to>
                                        <p:strVal val="visible"/>
                                      </p:to>
                                    </p:set>
                                    <p:anim calcmode="lin" valueType="num">
                                      <p:cBhvr additive="base">
                                        <p:cTn id="119" dur="5000" fill="hold"/>
                                        <p:tgtEl>
                                          <p:spTgt spid="26"/>
                                        </p:tgtEl>
                                        <p:attrNameLst>
                                          <p:attrName>ppt_x</p:attrName>
                                        </p:attrNameLst>
                                      </p:cBhvr>
                                      <p:tavLst>
                                        <p:tav tm="0">
                                          <p:val>
                                            <p:strVal val="#ppt_x"/>
                                          </p:val>
                                        </p:tav>
                                        <p:tav tm="100000">
                                          <p:val>
                                            <p:strVal val="#ppt_x"/>
                                          </p:val>
                                        </p:tav>
                                      </p:tavLst>
                                    </p:anim>
                                    <p:anim calcmode="lin" valueType="num">
                                      <p:cBhvr additive="base">
                                        <p:cTn id="120" dur="5000" fill="hold"/>
                                        <p:tgtEl>
                                          <p:spTgt spid="26"/>
                                        </p:tgtEl>
                                        <p:attrNameLst>
                                          <p:attrName>ppt_y</p:attrName>
                                        </p:attrNameLst>
                                      </p:cBhvr>
                                      <p:tavLst>
                                        <p:tav tm="0">
                                          <p:val>
                                            <p:strVal val="1+#ppt_h/2"/>
                                          </p:val>
                                        </p:tav>
                                        <p:tav tm="100000">
                                          <p:val>
                                            <p:strVal val="#ppt_y"/>
                                          </p:val>
                                        </p:tav>
                                      </p:tavLst>
                                    </p:anim>
                                  </p:childTnLst>
                                </p:cTn>
                              </p:par>
                              <p:par>
                                <p:cTn id="121" presetID="7" presetClass="entr" presetSubtype="4" fill="hold" grpId="0" nodeType="withEffect">
                                  <p:stCondLst>
                                    <p:cond delay="0"/>
                                  </p:stCondLst>
                                  <p:childTnLst>
                                    <p:set>
                                      <p:cBhvr>
                                        <p:cTn id="122" dur="1" fill="hold">
                                          <p:stCondLst>
                                            <p:cond delay="0"/>
                                          </p:stCondLst>
                                        </p:cTn>
                                        <p:tgtEl>
                                          <p:spTgt spid="27"/>
                                        </p:tgtEl>
                                        <p:attrNameLst>
                                          <p:attrName>style.visibility</p:attrName>
                                        </p:attrNameLst>
                                      </p:cBhvr>
                                      <p:to>
                                        <p:strVal val="visible"/>
                                      </p:to>
                                    </p:set>
                                    <p:anim calcmode="lin" valueType="num">
                                      <p:cBhvr additive="base">
                                        <p:cTn id="123" dur="5000" fill="hold"/>
                                        <p:tgtEl>
                                          <p:spTgt spid="27"/>
                                        </p:tgtEl>
                                        <p:attrNameLst>
                                          <p:attrName>ppt_x</p:attrName>
                                        </p:attrNameLst>
                                      </p:cBhvr>
                                      <p:tavLst>
                                        <p:tav tm="0">
                                          <p:val>
                                            <p:strVal val="#ppt_x"/>
                                          </p:val>
                                        </p:tav>
                                        <p:tav tm="100000">
                                          <p:val>
                                            <p:strVal val="#ppt_x"/>
                                          </p:val>
                                        </p:tav>
                                      </p:tavLst>
                                    </p:anim>
                                    <p:anim calcmode="lin" valueType="num">
                                      <p:cBhvr additive="base">
                                        <p:cTn id="124" dur="5000" fill="hold"/>
                                        <p:tgtEl>
                                          <p:spTgt spid="27"/>
                                        </p:tgtEl>
                                        <p:attrNameLst>
                                          <p:attrName>ppt_y</p:attrName>
                                        </p:attrNameLst>
                                      </p:cBhvr>
                                      <p:tavLst>
                                        <p:tav tm="0">
                                          <p:val>
                                            <p:strVal val="1+#ppt_h/2"/>
                                          </p:val>
                                        </p:tav>
                                        <p:tav tm="100000">
                                          <p:val>
                                            <p:strVal val="#ppt_y"/>
                                          </p:val>
                                        </p:tav>
                                      </p:tavLst>
                                    </p:anim>
                                  </p:childTnLst>
                                </p:cTn>
                              </p:par>
                              <p:par>
                                <p:cTn id="125" presetID="7" presetClass="entr" presetSubtype="4" fill="hold" grpId="0" nodeType="withEffect">
                                  <p:stCondLst>
                                    <p:cond delay="0"/>
                                  </p:stCondLst>
                                  <p:childTnLst>
                                    <p:set>
                                      <p:cBhvr>
                                        <p:cTn id="126" dur="1" fill="hold">
                                          <p:stCondLst>
                                            <p:cond delay="0"/>
                                          </p:stCondLst>
                                        </p:cTn>
                                        <p:tgtEl>
                                          <p:spTgt spid="28"/>
                                        </p:tgtEl>
                                        <p:attrNameLst>
                                          <p:attrName>style.visibility</p:attrName>
                                        </p:attrNameLst>
                                      </p:cBhvr>
                                      <p:to>
                                        <p:strVal val="visible"/>
                                      </p:to>
                                    </p:set>
                                    <p:anim calcmode="lin" valueType="num">
                                      <p:cBhvr additive="base">
                                        <p:cTn id="127" dur="5000" fill="hold"/>
                                        <p:tgtEl>
                                          <p:spTgt spid="28"/>
                                        </p:tgtEl>
                                        <p:attrNameLst>
                                          <p:attrName>ppt_x</p:attrName>
                                        </p:attrNameLst>
                                      </p:cBhvr>
                                      <p:tavLst>
                                        <p:tav tm="0">
                                          <p:val>
                                            <p:strVal val="#ppt_x"/>
                                          </p:val>
                                        </p:tav>
                                        <p:tav tm="100000">
                                          <p:val>
                                            <p:strVal val="#ppt_x"/>
                                          </p:val>
                                        </p:tav>
                                      </p:tavLst>
                                    </p:anim>
                                    <p:anim calcmode="lin" valueType="num">
                                      <p:cBhvr additive="base">
                                        <p:cTn id="128" dur="5000" fill="hold"/>
                                        <p:tgtEl>
                                          <p:spTgt spid="28"/>
                                        </p:tgtEl>
                                        <p:attrNameLst>
                                          <p:attrName>ppt_y</p:attrName>
                                        </p:attrNameLst>
                                      </p:cBhvr>
                                      <p:tavLst>
                                        <p:tav tm="0">
                                          <p:val>
                                            <p:strVal val="1+#ppt_h/2"/>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1000"/>
                                        <p:tgtEl>
                                          <p:spTgt spid="30"/>
                                        </p:tgtEl>
                                      </p:cBhvr>
                                    </p:animEffect>
                                    <p:anim calcmode="lin" valueType="num">
                                      <p:cBhvr>
                                        <p:cTn id="132" dur="1000" fill="hold"/>
                                        <p:tgtEl>
                                          <p:spTgt spid="30"/>
                                        </p:tgtEl>
                                        <p:attrNameLst>
                                          <p:attrName>ppt_x</p:attrName>
                                        </p:attrNameLst>
                                      </p:cBhvr>
                                      <p:tavLst>
                                        <p:tav tm="0">
                                          <p:val>
                                            <p:strVal val="#ppt_x"/>
                                          </p:val>
                                        </p:tav>
                                        <p:tav tm="100000">
                                          <p:val>
                                            <p:strVal val="#ppt_x"/>
                                          </p:val>
                                        </p:tav>
                                      </p:tavLst>
                                    </p:anim>
                                    <p:anim calcmode="lin" valueType="num">
                                      <p:cBhvr>
                                        <p:cTn id="133" dur="1000" fill="hold"/>
                                        <p:tgtEl>
                                          <p:spTgt spid="30"/>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1000"/>
                                        <p:tgtEl>
                                          <p:spTgt spid="31"/>
                                        </p:tgtEl>
                                      </p:cBhvr>
                                    </p:animEffect>
                                    <p:anim calcmode="lin" valueType="num">
                                      <p:cBhvr>
                                        <p:cTn id="137" dur="1000" fill="hold"/>
                                        <p:tgtEl>
                                          <p:spTgt spid="31"/>
                                        </p:tgtEl>
                                        <p:attrNameLst>
                                          <p:attrName>ppt_x</p:attrName>
                                        </p:attrNameLst>
                                      </p:cBhvr>
                                      <p:tavLst>
                                        <p:tav tm="0">
                                          <p:val>
                                            <p:strVal val="#ppt_x"/>
                                          </p:val>
                                        </p:tav>
                                        <p:tav tm="100000">
                                          <p:val>
                                            <p:strVal val="#ppt_x"/>
                                          </p:val>
                                        </p:tav>
                                      </p:tavLst>
                                    </p:anim>
                                    <p:anim calcmode="lin" valueType="num">
                                      <p:cBhvr>
                                        <p:cTn id="138" dur="1000" fill="hold"/>
                                        <p:tgtEl>
                                          <p:spTgt spid="31"/>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32"/>
                                        </p:tgtEl>
                                        <p:attrNameLst>
                                          <p:attrName>style.visibility</p:attrName>
                                        </p:attrNameLst>
                                      </p:cBhvr>
                                      <p:to>
                                        <p:strVal val="visible"/>
                                      </p:to>
                                    </p:set>
                                    <p:animEffect transition="in" filter="fade">
                                      <p:cBhvr>
                                        <p:cTn id="141" dur="1000"/>
                                        <p:tgtEl>
                                          <p:spTgt spid="32"/>
                                        </p:tgtEl>
                                      </p:cBhvr>
                                    </p:animEffect>
                                    <p:anim calcmode="lin" valueType="num">
                                      <p:cBhvr>
                                        <p:cTn id="142" dur="1000" fill="hold"/>
                                        <p:tgtEl>
                                          <p:spTgt spid="32"/>
                                        </p:tgtEl>
                                        <p:attrNameLst>
                                          <p:attrName>ppt_x</p:attrName>
                                        </p:attrNameLst>
                                      </p:cBhvr>
                                      <p:tavLst>
                                        <p:tav tm="0">
                                          <p:val>
                                            <p:strVal val="#ppt_x"/>
                                          </p:val>
                                        </p:tav>
                                        <p:tav tm="100000">
                                          <p:val>
                                            <p:strVal val="#ppt_x"/>
                                          </p:val>
                                        </p:tav>
                                      </p:tavLst>
                                    </p:anim>
                                    <p:anim calcmode="lin" valueType="num">
                                      <p:cBhvr>
                                        <p:cTn id="143" dur="1000" fill="hold"/>
                                        <p:tgtEl>
                                          <p:spTgt spid="32"/>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fade">
                                      <p:cBhvr>
                                        <p:cTn id="146" dur="1000"/>
                                        <p:tgtEl>
                                          <p:spTgt spid="33"/>
                                        </p:tgtEl>
                                      </p:cBhvr>
                                    </p:animEffect>
                                    <p:anim calcmode="lin" valueType="num">
                                      <p:cBhvr>
                                        <p:cTn id="147" dur="1000" fill="hold"/>
                                        <p:tgtEl>
                                          <p:spTgt spid="33"/>
                                        </p:tgtEl>
                                        <p:attrNameLst>
                                          <p:attrName>ppt_x</p:attrName>
                                        </p:attrNameLst>
                                      </p:cBhvr>
                                      <p:tavLst>
                                        <p:tav tm="0">
                                          <p:val>
                                            <p:strVal val="#ppt_x"/>
                                          </p:val>
                                        </p:tav>
                                        <p:tav tm="100000">
                                          <p:val>
                                            <p:strVal val="#ppt_x"/>
                                          </p:val>
                                        </p:tav>
                                      </p:tavLst>
                                    </p:anim>
                                    <p:anim calcmode="lin" valueType="num">
                                      <p:cBhvr>
                                        <p:cTn id="148"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5" presetClass="entr" presetSubtype="10" fill="hold" grpId="0" nodeType="clickEffect">
                                  <p:stCondLst>
                                    <p:cond delay="0"/>
                                  </p:stCondLst>
                                  <p:childTnLst>
                                    <p:set>
                                      <p:cBhvr>
                                        <p:cTn id="152" dur="1" fill="hold">
                                          <p:stCondLst>
                                            <p:cond delay="0"/>
                                          </p:stCondLst>
                                        </p:cTn>
                                        <p:tgtEl>
                                          <p:spTgt spid="39"/>
                                        </p:tgtEl>
                                        <p:attrNameLst>
                                          <p:attrName>style.visibility</p:attrName>
                                        </p:attrNameLst>
                                      </p:cBhvr>
                                      <p:to>
                                        <p:strVal val="visible"/>
                                      </p:to>
                                    </p:set>
                                    <p:animEffect transition="in" filter="checkerboard(across)">
                                      <p:cBhvr>
                                        <p:cTn id="153" dur="500"/>
                                        <p:tgtEl>
                                          <p:spTgt spid="39"/>
                                        </p:tgtEl>
                                      </p:cBhvr>
                                    </p:animEffect>
                                  </p:childTnLst>
                                </p:cTn>
                              </p:par>
                            </p:childTnLst>
                          </p:cTn>
                        </p:par>
                      </p:childTnLst>
                    </p:cTn>
                  </p:par>
                  <p:par>
                    <p:cTn id="154" fill="hold">
                      <p:stCondLst>
                        <p:cond delay="indefinite"/>
                      </p:stCondLst>
                      <p:childTnLst>
                        <p:par>
                          <p:cTn id="155" fill="hold">
                            <p:stCondLst>
                              <p:cond delay="0"/>
                            </p:stCondLst>
                            <p:childTnLst>
                              <p:par>
                                <p:cTn id="156" presetID="18" presetClass="entr" presetSubtype="12" fill="hold" grpId="0" nodeType="clickEffect">
                                  <p:stCondLst>
                                    <p:cond delay="0"/>
                                  </p:stCondLst>
                                  <p:childTnLst>
                                    <p:set>
                                      <p:cBhvr>
                                        <p:cTn id="157" dur="1" fill="hold">
                                          <p:stCondLst>
                                            <p:cond delay="0"/>
                                          </p:stCondLst>
                                        </p:cTn>
                                        <p:tgtEl>
                                          <p:spTgt spid="41"/>
                                        </p:tgtEl>
                                        <p:attrNameLst>
                                          <p:attrName>style.visibility</p:attrName>
                                        </p:attrNameLst>
                                      </p:cBhvr>
                                      <p:to>
                                        <p:strVal val="visible"/>
                                      </p:to>
                                    </p:set>
                                    <p:animEffect transition="in" filter="strips(downLeft)">
                                      <p:cBhvr>
                                        <p:cTn id="158" dur="500"/>
                                        <p:tgtEl>
                                          <p:spTgt spid="41"/>
                                        </p:tgtEl>
                                      </p:cBhvr>
                                    </p:animEffect>
                                  </p:childTnLst>
                                </p:cTn>
                              </p:par>
                            </p:childTnLst>
                          </p:cTn>
                        </p:par>
                        <p:par>
                          <p:cTn id="159" fill="hold">
                            <p:stCondLst>
                              <p:cond delay="500"/>
                            </p:stCondLst>
                            <p:childTnLst>
                              <p:par>
                                <p:cTn id="160" presetID="18" presetClass="entr" presetSubtype="12" fill="hold" grpId="0" nodeType="afterEffect">
                                  <p:stCondLst>
                                    <p:cond delay="0"/>
                                  </p:stCondLst>
                                  <p:childTnLst>
                                    <p:set>
                                      <p:cBhvr>
                                        <p:cTn id="161" dur="1" fill="hold">
                                          <p:stCondLst>
                                            <p:cond delay="0"/>
                                          </p:stCondLst>
                                        </p:cTn>
                                        <p:tgtEl>
                                          <p:spTgt spid="40"/>
                                        </p:tgtEl>
                                        <p:attrNameLst>
                                          <p:attrName>style.visibility</p:attrName>
                                        </p:attrNameLst>
                                      </p:cBhvr>
                                      <p:to>
                                        <p:strVal val="visible"/>
                                      </p:to>
                                    </p:set>
                                    <p:animEffect transition="in" filter="strips(downLeft)">
                                      <p:cBhvr>
                                        <p:cTn id="162" dur="500"/>
                                        <p:tgtEl>
                                          <p:spTgt spid="40"/>
                                        </p:tgtEl>
                                      </p:cBhvr>
                                    </p:animEffect>
                                  </p:childTnLst>
                                </p:cTn>
                              </p:par>
                            </p:childTnLst>
                          </p:cTn>
                        </p:par>
                        <p:par>
                          <p:cTn id="163" fill="hold">
                            <p:stCondLst>
                              <p:cond delay="1000"/>
                            </p:stCondLst>
                            <p:childTnLst>
                              <p:par>
                                <p:cTn id="164" presetID="18" presetClass="entr" presetSubtype="12" fill="hold" grpId="0" nodeType="afterEffect">
                                  <p:stCondLst>
                                    <p:cond delay="0"/>
                                  </p:stCondLst>
                                  <p:childTnLst>
                                    <p:set>
                                      <p:cBhvr>
                                        <p:cTn id="165" dur="1" fill="hold">
                                          <p:stCondLst>
                                            <p:cond delay="0"/>
                                          </p:stCondLst>
                                        </p:cTn>
                                        <p:tgtEl>
                                          <p:spTgt spid="34"/>
                                        </p:tgtEl>
                                        <p:attrNameLst>
                                          <p:attrName>style.visibility</p:attrName>
                                        </p:attrNameLst>
                                      </p:cBhvr>
                                      <p:to>
                                        <p:strVal val="visible"/>
                                      </p:to>
                                    </p:set>
                                    <p:animEffect transition="in" filter="strips(downLeft)">
                                      <p:cBhvr>
                                        <p:cTn id="166" dur="500"/>
                                        <p:tgtEl>
                                          <p:spTgt spid="34"/>
                                        </p:tgtEl>
                                      </p:cBhvr>
                                    </p:animEffect>
                                  </p:childTnLst>
                                </p:cTn>
                              </p:par>
                            </p:childTnLst>
                          </p:cTn>
                        </p:par>
                        <p:par>
                          <p:cTn id="167" fill="hold">
                            <p:stCondLst>
                              <p:cond delay="1500"/>
                            </p:stCondLst>
                            <p:childTnLst>
                              <p:par>
                                <p:cTn id="168" presetID="18" presetClass="entr" presetSubtype="12" fill="hold" grpId="0" nodeType="afterEffect">
                                  <p:stCondLst>
                                    <p:cond delay="0"/>
                                  </p:stCondLst>
                                  <p:childTnLst>
                                    <p:set>
                                      <p:cBhvr>
                                        <p:cTn id="169" dur="1" fill="hold">
                                          <p:stCondLst>
                                            <p:cond delay="0"/>
                                          </p:stCondLst>
                                        </p:cTn>
                                        <p:tgtEl>
                                          <p:spTgt spid="38"/>
                                        </p:tgtEl>
                                        <p:attrNameLst>
                                          <p:attrName>style.visibility</p:attrName>
                                        </p:attrNameLst>
                                      </p:cBhvr>
                                      <p:to>
                                        <p:strVal val="visible"/>
                                      </p:to>
                                    </p:set>
                                    <p:animEffect transition="in" filter="strips(downLeft)">
                                      <p:cBhvr>
                                        <p:cTn id="170" dur="500"/>
                                        <p:tgtEl>
                                          <p:spTgt spid="38"/>
                                        </p:tgtEl>
                                      </p:cBhvr>
                                    </p:animEffect>
                                  </p:childTnLst>
                                </p:cTn>
                              </p:par>
                              <p:par>
                                <p:cTn id="171" presetID="18" presetClass="entr" presetSubtype="12"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Effect transition="in" filter="strips(downLeft)">
                                      <p:cBhvr>
                                        <p:cTn id="173" dur="500"/>
                                        <p:tgtEl>
                                          <p:spTgt spid="37"/>
                                        </p:tgtEl>
                                      </p:cBhvr>
                                    </p:animEffect>
                                  </p:childTnLst>
                                </p:cTn>
                              </p:par>
                              <p:par>
                                <p:cTn id="174" presetID="18" presetClass="entr" presetSubtype="12" fill="hold" grpId="0" nodeType="withEffect">
                                  <p:stCondLst>
                                    <p:cond delay="0"/>
                                  </p:stCondLst>
                                  <p:childTnLst>
                                    <p:set>
                                      <p:cBhvr>
                                        <p:cTn id="175" dur="1" fill="hold">
                                          <p:stCondLst>
                                            <p:cond delay="0"/>
                                          </p:stCondLst>
                                        </p:cTn>
                                        <p:tgtEl>
                                          <p:spTgt spid="36"/>
                                        </p:tgtEl>
                                        <p:attrNameLst>
                                          <p:attrName>style.visibility</p:attrName>
                                        </p:attrNameLst>
                                      </p:cBhvr>
                                      <p:to>
                                        <p:strVal val="visible"/>
                                      </p:to>
                                    </p:set>
                                    <p:animEffect transition="in" filter="strips(downLeft)">
                                      <p:cBhvr>
                                        <p:cTn id="176" dur="500"/>
                                        <p:tgtEl>
                                          <p:spTgt spid="36"/>
                                        </p:tgtEl>
                                      </p:cBhvr>
                                    </p:animEffect>
                                  </p:childTnLst>
                                </p:cTn>
                              </p:par>
                              <p:par>
                                <p:cTn id="177" presetID="18" presetClass="entr" presetSubtype="12" fill="hold" grpId="0" nodeType="withEffect">
                                  <p:stCondLst>
                                    <p:cond delay="0"/>
                                  </p:stCondLst>
                                  <p:childTnLst>
                                    <p:set>
                                      <p:cBhvr>
                                        <p:cTn id="178" dur="1" fill="hold">
                                          <p:stCondLst>
                                            <p:cond delay="0"/>
                                          </p:stCondLst>
                                        </p:cTn>
                                        <p:tgtEl>
                                          <p:spTgt spid="35"/>
                                        </p:tgtEl>
                                        <p:attrNameLst>
                                          <p:attrName>style.visibility</p:attrName>
                                        </p:attrNameLst>
                                      </p:cBhvr>
                                      <p:to>
                                        <p:strVal val="visible"/>
                                      </p:to>
                                    </p:set>
                                    <p:animEffect transition="in" filter="strips(downLeft)">
                                      <p:cBhvr>
                                        <p:cTn id="179" dur="500"/>
                                        <p:tgtEl>
                                          <p:spTgt spid="35"/>
                                        </p:tgtEl>
                                      </p:cBhvr>
                                    </p:animEffect>
                                  </p:childTnLst>
                                </p:cTn>
                              </p:par>
                              <p:par>
                                <p:cTn id="180" presetID="5" presetClass="entr" presetSubtype="10" fill="hold" grpId="0" nodeType="withEffect">
                                  <p:stCondLst>
                                    <p:cond delay="0"/>
                                  </p:stCondLst>
                                  <p:childTnLst>
                                    <p:set>
                                      <p:cBhvr>
                                        <p:cTn id="181" dur="1" fill="hold">
                                          <p:stCondLst>
                                            <p:cond delay="0"/>
                                          </p:stCondLst>
                                        </p:cTn>
                                        <p:tgtEl>
                                          <p:spTgt spid="44"/>
                                        </p:tgtEl>
                                        <p:attrNameLst>
                                          <p:attrName>style.visibility</p:attrName>
                                        </p:attrNameLst>
                                      </p:cBhvr>
                                      <p:to>
                                        <p:strVal val="visible"/>
                                      </p:to>
                                    </p:set>
                                    <p:animEffect transition="in" filter="checkerboard(across)">
                                      <p:cBhvr>
                                        <p:cTn id="182" dur="500"/>
                                        <p:tgtEl>
                                          <p:spTgt spid="44"/>
                                        </p:tgtEl>
                                      </p:cBhvr>
                                    </p:animEffect>
                                  </p:childTnLst>
                                </p:cTn>
                              </p:par>
                              <p:par>
                                <p:cTn id="183" presetID="5" presetClass="entr" presetSubtype="10" fill="hold" grpId="0" nodeType="withEffect">
                                  <p:stCondLst>
                                    <p:cond delay="0"/>
                                  </p:stCondLst>
                                  <p:childTnLst>
                                    <p:set>
                                      <p:cBhvr>
                                        <p:cTn id="184" dur="1" fill="hold">
                                          <p:stCondLst>
                                            <p:cond delay="0"/>
                                          </p:stCondLst>
                                        </p:cTn>
                                        <p:tgtEl>
                                          <p:spTgt spid="43"/>
                                        </p:tgtEl>
                                        <p:attrNameLst>
                                          <p:attrName>style.visibility</p:attrName>
                                        </p:attrNameLst>
                                      </p:cBhvr>
                                      <p:to>
                                        <p:strVal val="visible"/>
                                      </p:to>
                                    </p:set>
                                    <p:animEffect transition="in" filter="checkerboard(across)">
                                      <p:cBhvr>
                                        <p:cTn id="185" dur="500"/>
                                        <p:tgtEl>
                                          <p:spTgt spid="43"/>
                                        </p:tgtEl>
                                      </p:cBhvr>
                                    </p:animEffect>
                                  </p:childTnLst>
                                </p:cTn>
                              </p:par>
                              <p:par>
                                <p:cTn id="186" presetID="5" presetClass="entr" presetSubtype="10" fill="hold" grpId="0" nodeType="withEffect">
                                  <p:stCondLst>
                                    <p:cond delay="0"/>
                                  </p:stCondLst>
                                  <p:childTnLst>
                                    <p:set>
                                      <p:cBhvr>
                                        <p:cTn id="187" dur="1" fill="hold">
                                          <p:stCondLst>
                                            <p:cond delay="0"/>
                                          </p:stCondLst>
                                        </p:cTn>
                                        <p:tgtEl>
                                          <p:spTgt spid="42"/>
                                        </p:tgtEl>
                                        <p:attrNameLst>
                                          <p:attrName>style.visibility</p:attrName>
                                        </p:attrNameLst>
                                      </p:cBhvr>
                                      <p:to>
                                        <p:strVal val="visible"/>
                                      </p:to>
                                    </p:set>
                                    <p:animEffect transition="in" filter="checkerboard(across)">
                                      <p:cBhvr>
                                        <p:cTn id="188" dur="500"/>
                                        <p:tgtEl>
                                          <p:spTgt spid="42"/>
                                        </p:tgtEl>
                                      </p:cBhvr>
                                    </p:animEffect>
                                  </p:childTnLst>
                                </p:cTn>
                              </p:par>
                            </p:childTnLst>
                          </p:cTn>
                        </p:par>
                      </p:childTnLst>
                    </p:cTn>
                  </p:par>
                  <p:par>
                    <p:cTn id="189" fill="hold">
                      <p:stCondLst>
                        <p:cond delay="indefinite"/>
                      </p:stCondLst>
                      <p:childTnLst>
                        <p:par>
                          <p:cTn id="190" fill="hold">
                            <p:stCondLst>
                              <p:cond delay="0"/>
                            </p:stCondLst>
                            <p:childTnLst>
                              <p:par>
                                <p:cTn id="191" presetID="45" presetClass="entr" presetSubtype="0" fill="hold" grpId="0" nodeType="clickEffect">
                                  <p:stCondLst>
                                    <p:cond delay="0"/>
                                  </p:stCondLst>
                                  <p:iterate type="lt">
                                    <p:tmPct val="10000"/>
                                  </p:iterate>
                                  <p:childTnLst>
                                    <p:set>
                                      <p:cBhvr>
                                        <p:cTn id="192" dur="1" fill="hold">
                                          <p:stCondLst>
                                            <p:cond delay="0"/>
                                          </p:stCondLst>
                                        </p:cTn>
                                        <p:tgtEl>
                                          <p:spTgt spid="45"/>
                                        </p:tgtEl>
                                        <p:attrNameLst>
                                          <p:attrName>style.visibility</p:attrName>
                                        </p:attrNameLst>
                                      </p:cBhvr>
                                      <p:to>
                                        <p:strVal val="visible"/>
                                      </p:to>
                                    </p:set>
                                    <p:animEffect transition="in" filter="fade">
                                      <p:cBhvr>
                                        <p:cTn id="193" dur="2000"/>
                                        <p:tgtEl>
                                          <p:spTgt spid="45"/>
                                        </p:tgtEl>
                                      </p:cBhvr>
                                    </p:animEffect>
                                    <p:anim calcmode="lin" valueType="num">
                                      <p:cBhvr>
                                        <p:cTn id="194" dur="2000" fill="hold"/>
                                        <p:tgtEl>
                                          <p:spTgt spid="45"/>
                                        </p:tgtEl>
                                        <p:attrNameLst>
                                          <p:attrName>ppt_w</p:attrName>
                                        </p:attrNameLst>
                                      </p:cBhvr>
                                      <p:tavLst>
                                        <p:tav tm="0" fmla="#ppt_w*sin(2.5*pi*$)">
                                          <p:val>
                                            <p:fltVal val="0"/>
                                          </p:val>
                                        </p:tav>
                                        <p:tav tm="100000">
                                          <p:val>
                                            <p:fltVal val="1"/>
                                          </p:val>
                                        </p:tav>
                                      </p:tavLst>
                                    </p:anim>
                                    <p:anim calcmode="lin" valueType="num">
                                      <p:cBhvr>
                                        <p:cTn id="195" dur="2000" fill="hold"/>
                                        <p:tgtEl>
                                          <p:spTgt spid="45"/>
                                        </p:tgtEl>
                                        <p:attrNameLst>
                                          <p:attrName>ppt_h</p:attrName>
                                        </p:attrNameLst>
                                      </p:cBhvr>
                                      <p:tavLst>
                                        <p:tav tm="0">
                                          <p:val>
                                            <p:strVal val="#ppt_h"/>
                                          </p:val>
                                        </p:tav>
                                        <p:tav tm="100000">
                                          <p:val>
                                            <p:strVal val="#ppt_h"/>
                                          </p:val>
                                        </p:tav>
                                      </p:tavLst>
                                    </p:anim>
                                  </p:childTnLst>
                                </p:cTn>
                              </p:par>
                            </p:childTnLst>
                          </p:cTn>
                        </p:par>
                      </p:childTnLst>
                    </p:cTn>
                  </p:par>
                  <p:par>
                    <p:cTn id="196" fill="hold">
                      <p:stCondLst>
                        <p:cond delay="indefinite"/>
                      </p:stCondLst>
                      <p:childTnLst>
                        <p:par>
                          <p:cTn id="197" fill="hold">
                            <p:stCondLst>
                              <p:cond delay="0"/>
                            </p:stCondLst>
                            <p:childTnLst>
                              <p:par>
                                <p:cTn id="198" presetID="22" presetClass="entr" presetSubtype="4" fill="hold" grpId="0" nodeType="clickEffect">
                                  <p:stCondLst>
                                    <p:cond delay="0"/>
                                  </p:stCondLst>
                                  <p:childTnLst>
                                    <p:set>
                                      <p:cBhvr>
                                        <p:cTn id="199" dur="1" fill="hold">
                                          <p:stCondLst>
                                            <p:cond delay="0"/>
                                          </p:stCondLst>
                                        </p:cTn>
                                        <p:tgtEl>
                                          <p:spTgt spid="46"/>
                                        </p:tgtEl>
                                        <p:attrNameLst>
                                          <p:attrName>style.visibility</p:attrName>
                                        </p:attrNameLst>
                                      </p:cBhvr>
                                      <p:to>
                                        <p:strVal val="visible"/>
                                      </p:to>
                                    </p:set>
                                    <p:animEffect transition="in" filter="wipe(down)">
                                      <p:cBhvr>
                                        <p:cTn id="200" dur="500"/>
                                        <p:tgtEl>
                                          <p:spTgt spid="46"/>
                                        </p:tgtEl>
                                      </p:cBhvr>
                                    </p:animEffect>
                                  </p:childTnLst>
                                </p:cTn>
                              </p:par>
                            </p:childTnLst>
                          </p:cTn>
                        </p:par>
                        <p:par>
                          <p:cTn id="201" fill="hold">
                            <p:stCondLst>
                              <p:cond delay="500"/>
                            </p:stCondLst>
                            <p:childTnLst>
                              <p:par>
                                <p:cTn id="202" presetID="22" presetClass="entr" presetSubtype="4" fill="hold" grpId="0" nodeType="afterEffect">
                                  <p:stCondLst>
                                    <p:cond delay="0"/>
                                  </p:stCondLst>
                                  <p:childTnLst>
                                    <p:set>
                                      <p:cBhvr>
                                        <p:cTn id="203" dur="1" fill="hold">
                                          <p:stCondLst>
                                            <p:cond delay="0"/>
                                          </p:stCondLst>
                                        </p:cTn>
                                        <p:tgtEl>
                                          <p:spTgt spid="48"/>
                                        </p:tgtEl>
                                        <p:attrNameLst>
                                          <p:attrName>style.visibility</p:attrName>
                                        </p:attrNameLst>
                                      </p:cBhvr>
                                      <p:to>
                                        <p:strVal val="visible"/>
                                      </p:to>
                                    </p:set>
                                    <p:animEffect transition="in" filter="wipe(down)">
                                      <p:cBhvr>
                                        <p:cTn id="204" dur="500"/>
                                        <p:tgtEl>
                                          <p:spTgt spid="48"/>
                                        </p:tgtEl>
                                      </p:cBhvr>
                                    </p:animEffect>
                                  </p:childTnLst>
                                </p:cTn>
                              </p:par>
                            </p:childTnLst>
                          </p:cTn>
                        </p:par>
                        <p:par>
                          <p:cTn id="205" fill="hold">
                            <p:stCondLst>
                              <p:cond delay="1000"/>
                            </p:stCondLst>
                            <p:childTnLst>
                              <p:par>
                                <p:cTn id="206" presetID="18" presetClass="entr" presetSubtype="12" fill="hold" grpId="0" nodeType="afterEffect">
                                  <p:stCondLst>
                                    <p:cond delay="0"/>
                                  </p:stCondLst>
                                  <p:childTnLst>
                                    <p:set>
                                      <p:cBhvr>
                                        <p:cTn id="207" dur="1" fill="hold">
                                          <p:stCondLst>
                                            <p:cond delay="0"/>
                                          </p:stCondLst>
                                        </p:cTn>
                                        <p:tgtEl>
                                          <p:spTgt spid="50"/>
                                        </p:tgtEl>
                                        <p:attrNameLst>
                                          <p:attrName>style.visibility</p:attrName>
                                        </p:attrNameLst>
                                      </p:cBhvr>
                                      <p:to>
                                        <p:strVal val="visible"/>
                                      </p:to>
                                    </p:set>
                                    <p:animEffect transition="in" filter="strips(downLeft)">
                                      <p:cBhvr>
                                        <p:cTn id="208" dur="500"/>
                                        <p:tgtEl>
                                          <p:spTgt spid="50"/>
                                        </p:tgtEl>
                                      </p:cBhvr>
                                    </p:animEffect>
                                  </p:childTnLst>
                                </p:cTn>
                              </p:par>
                              <p:par>
                                <p:cTn id="209" presetID="18" presetClass="entr" presetSubtype="12" fill="hold" grpId="0" nodeType="withEffect">
                                  <p:stCondLst>
                                    <p:cond delay="0"/>
                                  </p:stCondLst>
                                  <p:childTnLst>
                                    <p:set>
                                      <p:cBhvr>
                                        <p:cTn id="210" dur="1" fill="hold">
                                          <p:stCondLst>
                                            <p:cond delay="0"/>
                                          </p:stCondLst>
                                        </p:cTn>
                                        <p:tgtEl>
                                          <p:spTgt spid="49"/>
                                        </p:tgtEl>
                                        <p:attrNameLst>
                                          <p:attrName>style.visibility</p:attrName>
                                        </p:attrNameLst>
                                      </p:cBhvr>
                                      <p:to>
                                        <p:strVal val="visible"/>
                                      </p:to>
                                    </p:set>
                                    <p:animEffect transition="in" filter="strips(downLeft)">
                                      <p:cBhvr>
                                        <p:cTn id="211" dur="500"/>
                                        <p:tgtEl>
                                          <p:spTgt spid="49"/>
                                        </p:tgtEl>
                                      </p:cBhvr>
                                    </p:animEffect>
                                  </p:childTnLst>
                                </p:cTn>
                              </p:par>
                              <p:par>
                                <p:cTn id="212" presetID="18" presetClass="entr" presetSubtype="12" fill="hold" grpId="0" nodeType="withEffect">
                                  <p:stCondLst>
                                    <p:cond delay="0"/>
                                  </p:stCondLst>
                                  <p:childTnLst>
                                    <p:set>
                                      <p:cBhvr>
                                        <p:cTn id="213" dur="1" fill="hold">
                                          <p:stCondLst>
                                            <p:cond delay="0"/>
                                          </p:stCondLst>
                                        </p:cTn>
                                        <p:tgtEl>
                                          <p:spTgt spid="47"/>
                                        </p:tgtEl>
                                        <p:attrNameLst>
                                          <p:attrName>style.visibility</p:attrName>
                                        </p:attrNameLst>
                                      </p:cBhvr>
                                      <p:to>
                                        <p:strVal val="visible"/>
                                      </p:to>
                                    </p:set>
                                    <p:animEffect transition="in" filter="strips(downLeft)">
                                      <p:cBhvr>
                                        <p:cTn id="214" dur="500"/>
                                        <p:tgtEl>
                                          <p:spTgt spid="47"/>
                                        </p:tgtEl>
                                      </p:cBhvr>
                                    </p:animEffect>
                                  </p:childTnLst>
                                </p:cTn>
                              </p:par>
                              <p:par>
                                <p:cTn id="215" presetID="18" presetClass="entr" presetSubtype="12" fill="hold" grpId="0" nodeType="withEffect">
                                  <p:stCondLst>
                                    <p:cond delay="0"/>
                                  </p:stCondLst>
                                  <p:childTnLst>
                                    <p:set>
                                      <p:cBhvr>
                                        <p:cTn id="216" dur="1" fill="hold">
                                          <p:stCondLst>
                                            <p:cond delay="0"/>
                                          </p:stCondLst>
                                        </p:cTn>
                                        <p:tgtEl>
                                          <p:spTgt spid="53"/>
                                        </p:tgtEl>
                                        <p:attrNameLst>
                                          <p:attrName>style.visibility</p:attrName>
                                        </p:attrNameLst>
                                      </p:cBhvr>
                                      <p:to>
                                        <p:strVal val="visible"/>
                                      </p:to>
                                    </p:set>
                                    <p:animEffect transition="in" filter="strips(downLeft)">
                                      <p:cBhvr>
                                        <p:cTn id="217" dur="500"/>
                                        <p:tgtEl>
                                          <p:spTgt spid="53"/>
                                        </p:tgtEl>
                                      </p:cBhvr>
                                    </p:animEffect>
                                  </p:childTnLst>
                                </p:cTn>
                              </p:par>
                              <p:par>
                                <p:cTn id="218" presetID="1" presetClass="entr" presetSubtype="0" fill="hold" nodeType="withEffect">
                                  <p:stCondLst>
                                    <p:cond delay="0"/>
                                  </p:stCondLst>
                                  <p:childTnLst>
                                    <p:set>
                                      <p:cBhvr>
                                        <p:cTn id="219" dur="1" fill="hold">
                                          <p:stCondLst>
                                            <p:cond delay="0"/>
                                          </p:stCondLst>
                                        </p:cTn>
                                        <p:tgtEl>
                                          <p:spTgt spid="52"/>
                                        </p:tgtEl>
                                        <p:attrNameLst>
                                          <p:attrName>style.visibility</p:attrName>
                                        </p:attrNameLst>
                                      </p:cBhvr>
                                      <p:to>
                                        <p:strVal val="visible"/>
                                      </p:to>
                                    </p:set>
                                  </p:childTnLst>
                                </p:cTn>
                              </p:par>
                            </p:childTnLst>
                          </p:cTn>
                        </p:par>
                      </p:childTnLst>
                    </p:cTn>
                  </p:par>
                  <p:par>
                    <p:cTn id="220" fill="hold">
                      <p:stCondLst>
                        <p:cond delay="indefinite"/>
                      </p:stCondLst>
                      <p:childTnLst>
                        <p:par>
                          <p:cTn id="221" fill="hold">
                            <p:stCondLst>
                              <p:cond delay="0"/>
                            </p:stCondLst>
                            <p:childTnLst>
                              <p:par>
                                <p:cTn id="222" presetID="31" presetClass="entr" presetSubtype="0" fill="hold" grpId="0" nodeType="clickEffect">
                                  <p:stCondLst>
                                    <p:cond delay="0"/>
                                  </p:stCondLst>
                                  <p:iterate type="lt">
                                    <p:tmPct val="5000"/>
                                  </p:iterate>
                                  <p:childTnLst>
                                    <p:set>
                                      <p:cBhvr>
                                        <p:cTn id="223" dur="1" fill="hold">
                                          <p:stCondLst>
                                            <p:cond delay="0"/>
                                          </p:stCondLst>
                                        </p:cTn>
                                        <p:tgtEl>
                                          <p:spTgt spid="54"/>
                                        </p:tgtEl>
                                        <p:attrNameLst>
                                          <p:attrName>style.visibility</p:attrName>
                                        </p:attrNameLst>
                                      </p:cBhvr>
                                      <p:to>
                                        <p:strVal val="visible"/>
                                      </p:to>
                                    </p:set>
                                    <p:anim calcmode="lin" valueType="num">
                                      <p:cBhvr>
                                        <p:cTn id="224" dur="1000" fill="hold"/>
                                        <p:tgtEl>
                                          <p:spTgt spid="54"/>
                                        </p:tgtEl>
                                        <p:attrNameLst>
                                          <p:attrName>ppt_w</p:attrName>
                                        </p:attrNameLst>
                                      </p:cBhvr>
                                      <p:tavLst>
                                        <p:tav tm="0">
                                          <p:val>
                                            <p:fltVal val="0"/>
                                          </p:val>
                                        </p:tav>
                                        <p:tav tm="100000">
                                          <p:val>
                                            <p:strVal val="#ppt_w"/>
                                          </p:val>
                                        </p:tav>
                                      </p:tavLst>
                                    </p:anim>
                                    <p:anim calcmode="lin" valueType="num">
                                      <p:cBhvr>
                                        <p:cTn id="225" dur="1000" fill="hold"/>
                                        <p:tgtEl>
                                          <p:spTgt spid="54"/>
                                        </p:tgtEl>
                                        <p:attrNameLst>
                                          <p:attrName>ppt_h</p:attrName>
                                        </p:attrNameLst>
                                      </p:cBhvr>
                                      <p:tavLst>
                                        <p:tav tm="0">
                                          <p:val>
                                            <p:fltVal val="0"/>
                                          </p:val>
                                        </p:tav>
                                        <p:tav tm="100000">
                                          <p:val>
                                            <p:strVal val="#ppt_h"/>
                                          </p:val>
                                        </p:tav>
                                      </p:tavLst>
                                    </p:anim>
                                    <p:anim calcmode="lin" valueType="num">
                                      <p:cBhvr>
                                        <p:cTn id="226" dur="1000" fill="hold"/>
                                        <p:tgtEl>
                                          <p:spTgt spid="54"/>
                                        </p:tgtEl>
                                        <p:attrNameLst>
                                          <p:attrName>style.rotation</p:attrName>
                                        </p:attrNameLst>
                                      </p:cBhvr>
                                      <p:tavLst>
                                        <p:tav tm="0">
                                          <p:val>
                                            <p:fltVal val="90"/>
                                          </p:val>
                                        </p:tav>
                                        <p:tav tm="100000">
                                          <p:val>
                                            <p:fltVal val="0"/>
                                          </p:val>
                                        </p:tav>
                                      </p:tavLst>
                                    </p:anim>
                                    <p:animEffect transition="in" filter="fade">
                                      <p:cBhvr>
                                        <p:cTn id="227" dur="1000"/>
                                        <p:tgtEl>
                                          <p:spTgt spid="54"/>
                                        </p:tgtEl>
                                      </p:cBhvr>
                                    </p:animEffect>
                                  </p:childTnLst>
                                </p:cTn>
                              </p:par>
                              <p:par>
                                <p:cTn id="228" presetID="31" presetClass="entr" presetSubtype="0" fill="hold" grpId="0" nodeType="withEffect">
                                  <p:stCondLst>
                                    <p:cond delay="0"/>
                                  </p:stCondLst>
                                  <p:iterate type="lt">
                                    <p:tmPct val="5000"/>
                                  </p:iterate>
                                  <p:childTnLst>
                                    <p:set>
                                      <p:cBhvr>
                                        <p:cTn id="229" dur="1" fill="hold">
                                          <p:stCondLst>
                                            <p:cond delay="0"/>
                                          </p:stCondLst>
                                        </p:cTn>
                                        <p:tgtEl>
                                          <p:spTgt spid="55"/>
                                        </p:tgtEl>
                                        <p:attrNameLst>
                                          <p:attrName>style.visibility</p:attrName>
                                        </p:attrNameLst>
                                      </p:cBhvr>
                                      <p:to>
                                        <p:strVal val="visible"/>
                                      </p:to>
                                    </p:set>
                                    <p:anim calcmode="lin" valueType="num">
                                      <p:cBhvr>
                                        <p:cTn id="230" dur="1000" fill="hold"/>
                                        <p:tgtEl>
                                          <p:spTgt spid="55"/>
                                        </p:tgtEl>
                                        <p:attrNameLst>
                                          <p:attrName>ppt_w</p:attrName>
                                        </p:attrNameLst>
                                      </p:cBhvr>
                                      <p:tavLst>
                                        <p:tav tm="0">
                                          <p:val>
                                            <p:fltVal val="0"/>
                                          </p:val>
                                        </p:tav>
                                        <p:tav tm="100000">
                                          <p:val>
                                            <p:strVal val="#ppt_w"/>
                                          </p:val>
                                        </p:tav>
                                      </p:tavLst>
                                    </p:anim>
                                    <p:anim calcmode="lin" valueType="num">
                                      <p:cBhvr>
                                        <p:cTn id="231" dur="1000" fill="hold"/>
                                        <p:tgtEl>
                                          <p:spTgt spid="55"/>
                                        </p:tgtEl>
                                        <p:attrNameLst>
                                          <p:attrName>ppt_h</p:attrName>
                                        </p:attrNameLst>
                                      </p:cBhvr>
                                      <p:tavLst>
                                        <p:tav tm="0">
                                          <p:val>
                                            <p:fltVal val="0"/>
                                          </p:val>
                                        </p:tav>
                                        <p:tav tm="100000">
                                          <p:val>
                                            <p:strVal val="#ppt_h"/>
                                          </p:val>
                                        </p:tav>
                                      </p:tavLst>
                                    </p:anim>
                                    <p:anim calcmode="lin" valueType="num">
                                      <p:cBhvr>
                                        <p:cTn id="232" dur="1000" fill="hold"/>
                                        <p:tgtEl>
                                          <p:spTgt spid="55"/>
                                        </p:tgtEl>
                                        <p:attrNameLst>
                                          <p:attrName>style.rotation</p:attrName>
                                        </p:attrNameLst>
                                      </p:cBhvr>
                                      <p:tavLst>
                                        <p:tav tm="0">
                                          <p:val>
                                            <p:fltVal val="90"/>
                                          </p:val>
                                        </p:tav>
                                        <p:tav tm="100000">
                                          <p:val>
                                            <p:fltVal val="0"/>
                                          </p:val>
                                        </p:tav>
                                      </p:tavLst>
                                    </p:anim>
                                    <p:animEffect transition="in" filter="fade">
                                      <p:cBhvr>
                                        <p:cTn id="233"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3" grpId="0" animBg="1"/>
      <p:bldP spid="54" grpId="0" animBg="1"/>
      <p:bldP spid="5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071670" y="428604"/>
            <a:ext cx="4857784" cy="584775"/>
          </a:xfrm>
          <a:prstGeom prst="rect">
            <a:avLst/>
          </a:prstGeom>
          <a:noFill/>
        </p:spPr>
        <p:txBody>
          <a:bodyPr wrap="square" rtlCol="1">
            <a:spAutoFit/>
          </a:bodyPr>
          <a:lstStyle/>
          <a:p>
            <a:pPr algn="ctr"/>
            <a:r>
              <a:rPr lang="fr-FR" sz="3200" b="1" dirty="0" smtClean="0">
                <a:latin typeface="Times New Roman" pitchFamily="18" charset="0"/>
                <a:cs typeface="Times New Roman" pitchFamily="18" charset="0"/>
              </a:rPr>
              <a:t>Avantage du GSM</a:t>
            </a:r>
            <a:endParaRPr lang="fr-FR" sz="3200" b="1" dirty="0">
              <a:latin typeface="Times New Roman" pitchFamily="18" charset="0"/>
              <a:cs typeface="Times New Roman" pitchFamily="18" charset="0"/>
            </a:endParaRPr>
          </a:p>
        </p:txBody>
      </p:sp>
      <p:sp>
        <p:nvSpPr>
          <p:cNvPr id="3" name="ZoneTexte 2"/>
          <p:cNvSpPr txBox="1"/>
          <p:nvPr/>
        </p:nvSpPr>
        <p:spPr>
          <a:xfrm>
            <a:off x="1071538" y="2643182"/>
            <a:ext cx="8072462" cy="2677656"/>
          </a:xfrm>
          <a:prstGeom prst="rect">
            <a:avLst/>
          </a:prstGeom>
          <a:noFill/>
        </p:spPr>
        <p:txBody>
          <a:bodyPr wrap="square" rtlCol="1">
            <a:spAutoFit/>
          </a:bodyPr>
          <a:lstStyle/>
          <a:p>
            <a:pPr>
              <a:lnSpc>
                <a:spcPct val="150000"/>
              </a:lnSpc>
              <a:buBlip>
                <a:blip r:embed="rId3"/>
              </a:buBlip>
            </a:pPr>
            <a:r>
              <a:rPr lang="fr-FR" sz="2000" dirty="0" smtClean="0">
                <a:latin typeface="Times New Roman" pitchFamily="18" charset="0"/>
                <a:cs typeface="Times New Roman" pitchFamily="18" charset="0"/>
              </a:rPr>
              <a:t> </a:t>
            </a:r>
            <a:r>
              <a:rPr lang="fr-FR" sz="2800" dirty="0" smtClean="0">
                <a:latin typeface="Times New Roman" pitchFamily="18" charset="0"/>
                <a:cs typeface="Times New Roman" pitchFamily="18" charset="0"/>
              </a:rPr>
              <a:t>La possibilité de téléphoner depuis n’importe quel   GSM dans le monde ;</a:t>
            </a:r>
          </a:p>
          <a:p>
            <a:pPr>
              <a:lnSpc>
                <a:spcPct val="150000"/>
              </a:lnSpc>
              <a:buBlip>
                <a:blip r:embed="rId3"/>
              </a:buBlip>
            </a:pPr>
            <a:r>
              <a:rPr lang="fr-FR" sz="2800" dirty="0" smtClean="0">
                <a:latin typeface="Times New Roman" pitchFamily="18" charset="0"/>
                <a:cs typeface="Times New Roman" pitchFamily="18" charset="0"/>
              </a:rPr>
              <a:t> Meilleure qualité d’écoute ;</a:t>
            </a:r>
          </a:p>
          <a:p>
            <a:pPr>
              <a:lnSpc>
                <a:spcPct val="150000"/>
              </a:lnSpc>
              <a:buBlip>
                <a:blip r:embed="rId3"/>
              </a:buBlip>
            </a:pPr>
            <a:r>
              <a:rPr lang="fr-FR" sz="2800" dirty="0" smtClean="0">
                <a:latin typeface="Times New Roman" pitchFamily="18" charset="0"/>
                <a:cs typeface="Times New Roman" pitchFamily="18" charset="0"/>
              </a:rPr>
              <a:t> Confidentialités des communications ;</a:t>
            </a:r>
            <a:endParaRPr lang="fr-FR" sz="2800" dirty="0">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26</a:t>
            </a:fld>
            <a:endParaRPr lang="en-GB"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785918" y="428604"/>
            <a:ext cx="6429420" cy="584775"/>
          </a:xfrm>
          <a:prstGeom prst="rect">
            <a:avLst/>
          </a:prstGeom>
          <a:noFill/>
        </p:spPr>
        <p:txBody>
          <a:bodyPr wrap="square" rtlCol="1">
            <a:spAutoFit/>
          </a:bodyPr>
          <a:lstStyle/>
          <a:p>
            <a:pPr algn="ctr"/>
            <a:r>
              <a:rPr lang="fr-FR" sz="3200" b="1" dirty="0" smtClean="0">
                <a:latin typeface="Times New Roman" pitchFamily="18" charset="0"/>
                <a:cs typeface="Times New Roman" pitchFamily="18" charset="0"/>
              </a:rPr>
              <a:t>Inconvénient</a:t>
            </a:r>
            <a:endParaRPr lang="fr-FR" sz="3200" b="1" dirty="0">
              <a:latin typeface="Times New Roman" pitchFamily="18" charset="0"/>
              <a:cs typeface="Times New Roman" pitchFamily="18" charset="0"/>
            </a:endParaRPr>
          </a:p>
        </p:txBody>
      </p:sp>
      <p:sp>
        <p:nvSpPr>
          <p:cNvPr id="3" name="ZoneTexte 2"/>
          <p:cNvSpPr txBox="1"/>
          <p:nvPr/>
        </p:nvSpPr>
        <p:spPr>
          <a:xfrm>
            <a:off x="1214414" y="2428868"/>
            <a:ext cx="7643866" cy="3323987"/>
          </a:xfrm>
          <a:prstGeom prst="rect">
            <a:avLst/>
          </a:prstGeom>
          <a:noFill/>
        </p:spPr>
        <p:txBody>
          <a:bodyPr wrap="square" rtlCol="1">
            <a:spAutoFit/>
          </a:bodyPr>
          <a:lstStyle/>
          <a:p>
            <a:pPr>
              <a:lnSpc>
                <a:spcPct val="150000"/>
              </a:lnSpc>
              <a:buBlip>
                <a:blip r:embed="rId3"/>
              </a:buBlip>
            </a:pPr>
            <a:r>
              <a:rPr lang="fr-FR" sz="2000" dirty="0" smtClean="0">
                <a:latin typeface="Times New Roman" pitchFamily="18" charset="0"/>
                <a:cs typeface="Times New Roman" pitchFamily="18" charset="0"/>
              </a:rPr>
              <a:t> Débit maximum théorique limité à 9.6 Kbps ;</a:t>
            </a:r>
          </a:p>
          <a:p>
            <a:pPr>
              <a:lnSpc>
                <a:spcPct val="150000"/>
              </a:lnSpc>
              <a:buBlip>
                <a:blip r:embed="rId3"/>
              </a:buBlip>
            </a:pPr>
            <a:r>
              <a:rPr lang="fr-FR" sz="2000" dirty="0" smtClean="0">
                <a:latin typeface="Times New Roman" pitchFamily="18" charset="0"/>
                <a:cs typeface="Times New Roman" pitchFamily="18" charset="0"/>
              </a:rPr>
              <a:t> Ligne monopolisé dans tout le réseau pour un seul utilisateur, pour un transfert « sporadique » de données, ce qui implique un gaspillage de ressources radio, par conséquent un coût de connexion élevé ; </a:t>
            </a:r>
          </a:p>
          <a:p>
            <a:pPr>
              <a:lnSpc>
                <a:spcPct val="150000"/>
              </a:lnSpc>
              <a:buBlip>
                <a:blip r:embed="rId3"/>
              </a:buBlip>
            </a:pPr>
            <a:r>
              <a:rPr lang="fr-FR" sz="2000" dirty="0" smtClean="0">
                <a:latin typeface="Times New Roman" pitchFamily="18" charset="0"/>
                <a:cs typeface="Times New Roman" pitchFamily="18" charset="0"/>
              </a:rPr>
              <a:t> Destiné seulement aux appels vocaux et peu d’acheminement de données ;</a:t>
            </a:r>
          </a:p>
          <a:p>
            <a:pPr>
              <a:lnSpc>
                <a:spcPct val="150000"/>
              </a:lnSpc>
              <a:buBlip>
                <a:blip r:embed="rId3"/>
              </a:buBlip>
            </a:pPr>
            <a:r>
              <a:rPr lang="fr-FR" sz="2000" dirty="0" smtClean="0">
                <a:latin typeface="Times New Roman" pitchFamily="18" charset="0"/>
                <a:cs typeface="Times New Roman" pitchFamily="18" charset="0"/>
              </a:rPr>
              <a:t> Facturation à la durée.</a:t>
            </a:r>
            <a:endParaRPr lang="fr-FR" sz="2000" dirty="0">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27</a:t>
            </a:fld>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928794" y="428604"/>
            <a:ext cx="5715040" cy="830997"/>
          </a:xfrm>
          <a:prstGeom prst="rect">
            <a:avLst/>
          </a:prstGeom>
          <a:noFill/>
        </p:spPr>
        <p:txBody>
          <a:bodyPr wrap="square" rtlCol="1">
            <a:spAutoFit/>
          </a:bodyPr>
          <a:lstStyle/>
          <a:p>
            <a:pPr algn="ctr"/>
            <a:r>
              <a:rPr lang="fr-FR" sz="4800" b="1" dirty="0" smtClean="0">
                <a:latin typeface="Times New Roman" pitchFamily="18" charset="0"/>
                <a:cs typeface="Times New Roman" pitchFamily="18" charset="0"/>
              </a:rPr>
              <a:t>GPRS</a:t>
            </a:r>
            <a:endParaRPr lang="fr-FR" sz="4800" b="1" dirty="0">
              <a:latin typeface="Times New Roman" pitchFamily="18" charset="0"/>
              <a:cs typeface="Times New Roman" pitchFamily="18" charset="0"/>
            </a:endParaRPr>
          </a:p>
        </p:txBody>
      </p:sp>
      <p:pic>
        <p:nvPicPr>
          <p:cNvPr id="3" name="Picture 2"/>
          <p:cNvPicPr>
            <a:picLocks noChangeAspect="1" noChangeArrowheads="1"/>
          </p:cNvPicPr>
          <p:nvPr/>
        </p:nvPicPr>
        <p:blipFill>
          <a:blip r:embed="rId3" cstate="print"/>
          <a:srcRect/>
          <a:stretch>
            <a:fillRect/>
          </a:stretch>
        </p:blipFill>
        <p:spPr bwMode="auto">
          <a:xfrm>
            <a:off x="7072330" y="0"/>
            <a:ext cx="1857388" cy="1643050"/>
          </a:xfrm>
          <a:prstGeom prst="rect">
            <a:avLst/>
          </a:prstGeom>
          <a:noFill/>
          <a:ln w="9525">
            <a:noFill/>
            <a:miter lim="800000"/>
            <a:headEnd/>
            <a:tailEnd/>
          </a:ln>
          <a:effectLst/>
        </p:spPr>
      </p:pic>
      <p:sp>
        <p:nvSpPr>
          <p:cNvPr id="4" name="ZoneTexte 3"/>
          <p:cNvSpPr txBox="1"/>
          <p:nvPr/>
        </p:nvSpPr>
        <p:spPr>
          <a:xfrm>
            <a:off x="1142976" y="2500306"/>
            <a:ext cx="7500990" cy="2862322"/>
          </a:xfrm>
          <a:prstGeom prst="rect">
            <a:avLst/>
          </a:prstGeom>
          <a:noFill/>
        </p:spPr>
        <p:txBody>
          <a:bodyPr wrap="square" rtlCol="1">
            <a:spAutoFit/>
          </a:bodyPr>
          <a:lstStyle/>
          <a:p>
            <a:pPr algn="just">
              <a:lnSpc>
                <a:spcPct val="150000"/>
              </a:lnSpc>
              <a:buBlip>
                <a:blip r:embed="rId4"/>
              </a:buBlip>
            </a:pPr>
            <a:r>
              <a:rPr lang="en-US" sz="2400" dirty="0" smtClean="0">
                <a:latin typeface="Times New Roman" pitchFamily="18" charset="0"/>
                <a:cs typeface="Times New Roman" pitchFamily="18" charset="0"/>
              </a:rPr>
              <a:t>  Acronyme de « </a:t>
            </a:r>
            <a:r>
              <a:rPr lang="en-US" sz="2400" dirty="0" smtClean="0">
                <a:solidFill>
                  <a:srgbClr val="00B050"/>
                </a:solidFill>
                <a:latin typeface="Times New Roman" pitchFamily="18" charset="0"/>
                <a:cs typeface="Times New Roman" pitchFamily="18" charset="0"/>
              </a:rPr>
              <a:t>G</a:t>
            </a:r>
            <a:r>
              <a:rPr lang="en-US" sz="2400" dirty="0" smtClean="0">
                <a:latin typeface="Times New Roman" pitchFamily="18" charset="0"/>
                <a:cs typeface="Times New Roman" pitchFamily="18" charset="0"/>
              </a:rPr>
              <a:t>eneral </a:t>
            </a:r>
            <a:r>
              <a:rPr lang="en-US" sz="2400" dirty="0" smtClean="0">
                <a:solidFill>
                  <a:srgbClr val="00B050"/>
                </a:solidFill>
                <a:latin typeface="Times New Roman" pitchFamily="18" charset="0"/>
                <a:cs typeface="Times New Roman" pitchFamily="18" charset="0"/>
              </a:rPr>
              <a:t>P</a:t>
            </a:r>
            <a:r>
              <a:rPr lang="en-US" sz="2400" dirty="0" smtClean="0">
                <a:latin typeface="Times New Roman" pitchFamily="18" charset="0"/>
                <a:cs typeface="Times New Roman" pitchFamily="18" charset="0"/>
              </a:rPr>
              <a:t>acket</a:t>
            </a:r>
            <a:r>
              <a:rPr lang="en-US" sz="2400" dirty="0" smtClean="0">
                <a:solidFill>
                  <a:srgbClr val="00B050"/>
                </a:solidFill>
                <a:latin typeface="Times New Roman" pitchFamily="18" charset="0"/>
                <a:cs typeface="Times New Roman" pitchFamily="18" charset="0"/>
              </a:rPr>
              <a:t> R</a:t>
            </a:r>
            <a:r>
              <a:rPr lang="en-US" sz="2400" dirty="0" smtClean="0">
                <a:latin typeface="Times New Roman" pitchFamily="18" charset="0"/>
                <a:cs typeface="Times New Roman" pitchFamily="18" charset="0"/>
              </a:rPr>
              <a:t>adio </a:t>
            </a:r>
            <a:r>
              <a:rPr lang="en-US" sz="2400" dirty="0" smtClean="0">
                <a:solidFill>
                  <a:srgbClr val="00B050"/>
                </a:solidFill>
                <a:latin typeface="Times New Roman" pitchFamily="18" charset="0"/>
                <a:cs typeface="Times New Roman" pitchFamily="18" charset="0"/>
              </a:rPr>
              <a:t>S</a:t>
            </a:r>
            <a:r>
              <a:rPr lang="en-US" sz="2400" dirty="0" smtClean="0">
                <a:latin typeface="Times New Roman" pitchFamily="18" charset="0"/>
                <a:cs typeface="Times New Roman" pitchFamily="18" charset="0"/>
              </a:rPr>
              <a:t>ervice »;</a:t>
            </a:r>
          </a:p>
          <a:p>
            <a:pPr algn="just">
              <a:lnSpc>
                <a:spcPct val="150000"/>
              </a:lnSpc>
              <a:buBlip>
                <a:blip r:embed="rId4"/>
              </a:buBlip>
            </a:pPr>
            <a:r>
              <a:rPr lang="en-US" sz="2400" dirty="0" smtClean="0">
                <a:latin typeface="Times New Roman" pitchFamily="18" charset="0"/>
                <a:cs typeface="Times New Roman" pitchFamily="18" charset="0"/>
              </a:rPr>
              <a:t> </a:t>
            </a:r>
            <a:r>
              <a:rPr lang="fr-FR" sz="2400" dirty="0" smtClean="0">
                <a:latin typeface="Times New Roman" pitchFamily="18" charset="0"/>
                <a:cs typeface="Times New Roman" pitchFamily="18" charset="0"/>
              </a:rPr>
              <a:t> On le qualifie souvent de 2.5G;</a:t>
            </a:r>
          </a:p>
          <a:p>
            <a:pPr algn="just">
              <a:lnSpc>
                <a:spcPct val="150000"/>
              </a:lnSpc>
              <a:buBlip>
                <a:blip r:embed="rId4"/>
              </a:buBlip>
            </a:pPr>
            <a:r>
              <a:rPr lang="fr-FR" sz="2400" dirty="0" smtClean="0">
                <a:latin typeface="Times New Roman" pitchFamily="18" charset="0"/>
                <a:cs typeface="Times New Roman" pitchFamily="18" charset="0"/>
              </a:rPr>
              <a:t>  Dérivé du GSM et utilise la même gamme de fréquence</a:t>
            </a:r>
          </a:p>
          <a:p>
            <a:pPr algn="just">
              <a:lnSpc>
                <a:spcPct val="150000"/>
              </a:lnSpc>
              <a:buBlip>
                <a:blip r:embed="rId4"/>
              </a:buBlip>
            </a:pPr>
            <a:r>
              <a:rPr lang="fr-FR" sz="2400" dirty="0" smtClean="0">
                <a:latin typeface="Times New Roman" pitchFamily="18" charset="0"/>
                <a:cs typeface="Times New Roman" pitchFamily="18" charset="0"/>
              </a:rPr>
              <a:t>  Repose sur la transmission en mode paquet ;</a:t>
            </a:r>
          </a:p>
          <a:p>
            <a:pPr algn="just">
              <a:lnSpc>
                <a:spcPct val="150000"/>
              </a:lnSpc>
              <a:buBlip>
                <a:blip r:embed="rId4"/>
              </a:buBlip>
            </a:pPr>
            <a:r>
              <a:rPr lang="fr-FR" sz="2400" dirty="0" smtClean="0">
                <a:latin typeface="Times New Roman" pitchFamily="18" charset="0"/>
                <a:cs typeface="Times New Roman" pitchFamily="18" charset="0"/>
              </a:rPr>
              <a:t>  Ressources allouées qu’en cas de transfert ;</a:t>
            </a:r>
            <a:endParaRPr lang="fr-FR" sz="24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28</a:t>
            </a:fld>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8992" y="500042"/>
            <a:ext cx="3571812" cy="584775"/>
          </a:xfrm>
          <a:prstGeom prst="rect">
            <a:avLst/>
          </a:prstGeom>
        </p:spPr>
        <p:txBody>
          <a:bodyPr wrap="none">
            <a:spAutoFit/>
          </a:bodyPr>
          <a:lstStyle/>
          <a:p>
            <a:pPr algn="ctr"/>
            <a:r>
              <a:rPr lang="fr-FR" sz="3200" b="1" dirty="0" smtClean="0">
                <a:latin typeface="Times New Roman" pitchFamily="18" charset="0"/>
                <a:cs typeface="Times New Roman" pitchFamily="18" charset="0"/>
              </a:rPr>
              <a:t>Avantage du GPRS</a:t>
            </a:r>
            <a:endParaRPr lang="fr-FR" sz="3200" b="1" dirty="0">
              <a:latin typeface="Times New Roman" pitchFamily="18" charset="0"/>
              <a:cs typeface="Times New Roman" pitchFamily="18" charset="0"/>
            </a:endParaRPr>
          </a:p>
        </p:txBody>
      </p:sp>
      <p:sp>
        <p:nvSpPr>
          <p:cNvPr id="3" name="ZoneTexte 2"/>
          <p:cNvSpPr txBox="1"/>
          <p:nvPr/>
        </p:nvSpPr>
        <p:spPr>
          <a:xfrm>
            <a:off x="1214414" y="2285992"/>
            <a:ext cx="7715304" cy="3785652"/>
          </a:xfrm>
          <a:prstGeom prst="rect">
            <a:avLst/>
          </a:prstGeom>
          <a:noFill/>
        </p:spPr>
        <p:txBody>
          <a:bodyPr wrap="square" rtlCol="1">
            <a:spAutoFit/>
          </a:bodyPr>
          <a:lstStyle/>
          <a:p>
            <a:pPr algn="just">
              <a:lnSpc>
                <a:spcPct val="150000"/>
              </a:lnSpc>
              <a:buBlip>
                <a:blip r:embed="rId3"/>
              </a:buBlip>
            </a:pPr>
            <a:r>
              <a:rPr lang="fr-FR" sz="2000" dirty="0" smtClean="0">
                <a:latin typeface="Times New Roman" pitchFamily="18" charset="0"/>
                <a:cs typeface="Times New Roman" pitchFamily="18" charset="0"/>
              </a:rPr>
              <a:t> Des débits élevés : les débits proposés par GPRS sont supérieurs au débit offert par GSM pour le transfert de données, de l’ordre 171.2 Kbps ;</a:t>
            </a:r>
          </a:p>
          <a:p>
            <a:pPr algn="just">
              <a:lnSpc>
                <a:spcPct val="150000"/>
              </a:lnSpc>
              <a:buBlip>
                <a:blip r:embed="rId3"/>
              </a:buBlip>
            </a:pPr>
            <a:r>
              <a:rPr lang="fr-FR" sz="2000" dirty="0" smtClean="0">
                <a:latin typeface="Times New Roman" pitchFamily="18" charset="0"/>
                <a:cs typeface="Times New Roman" pitchFamily="18" charset="0"/>
              </a:rPr>
              <a:t> Facturation au volume (nombres de paquets transmis) ;</a:t>
            </a:r>
          </a:p>
          <a:p>
            <a:pPr algn="just">
              <a:lnSpc>
                <a:spcPct val="150000"/>
              </a:lnSpc>
              <a:buBlip>
                <a:blip r:embed="rId3"/>
              </a:buBlip>
            </a:pPr>
            <a:r>
              <a:rPr lang="fr-FR" sz="2000" dirty="0" smtClean="0">
                <a:latin typeface="Times New Roman" pitchFamily="18" charset="0"/>
                <a:cs typeface="Times New Roman" pitchFamily="18" charset="0"/>
              </a:rPr>
              <a:t> Une connexion permanente possible ;</a:t>
            </a:r>
          </a:p>
          <a:p>
            <a:pPr algn="just">
              <a:lnSpc>
                <a:spcPct val="150000"/>
              </a:lnSpc>
              <a:buBlip>
                <a:blip r:embed="rId3"/>
              </a:buBlip>
            </a:pPr>
            <a:r>
              <a:rPr lang="fr-FR" sz="2000" dirty="0" smtClean="0">
                <a:latin typeface="Times New Roman" pitchFamily="18" charset="0"/>
                <a:cs typeface="Times New Roman" pitchFamily="18" charset="0"/>
              </a:rPr>
              <a:t> Accès WAP (internet allégé) ;</a:t>
            </a:r>
          </a:p>
          <a:p>
            <a:pPr algn="just">
              <a:lnSpc>
                <a:spcPct val="150000"/>
              </a:lnSpc>
              <a:buBlip>
                <a:blip r:embed="rId3"/>
              </a:buBlip>
            </a:pPr>
            <a:r>
              <a:rPr lang="fr-FR" sz="2000" dirty="0" smtClean="0">
                <a:latin typeface="Times New Roman" pitchFamily="18" charset="0"/>
                <a:cs typeface="Times New Roman" pitchFamily="18" charset="0"/>
              </a:rPr>
              <a:t> Ne demande pas une nouvelle licence auprès de l’ARPT (Agence de        Régulations des Postes et Télécommunications) comme c’est le cas pour l’UMTS</a:t>
            </a:r>
            <a:endParaRPr lang="fr-FR" sz="2000" dirty="0">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29</a:t>
            </a:fld>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357422" y="428604"/>
            <a:ext cx="5214974" cy="584775"/>
          </a:xfrm>
          <a:prstGeom prst="rect">
            <a:avLst/>
          </a:prstGeom>
          <a:noFill/>
        </p:spPr>
        <p:txBody>
          <a:bodyPr wrap="square" rtlCol="1">
            <a:spAutoFit/>
          </a:bodyPr>
          <a:lstStyle/>
          <a:p>
            <a:pPr algn="ctr"/>
            <a:r>
              <a:rPr lang="fr-FR" sz="3200" b="1" dirty="0" smtClean="0">
                <a:latin typeface="Times New Roman" pitchFamily="18" charset="0"/>
                <a:cs typeface="Times New Roman" pitchFamily="18" charset="0"/>
              </a:rPr>
              <a:t>Inconvénients</a:t>
            </a:r>
            <a:endParaRPr lang="fr-FR" sz="3200" b="1" dirty="0">
              <a:latin typeface="Times New Roman" pitchFamily="18" charset="0"/>
              <a:cs typeface="Times New Roman" pitchFamily="18" charset="0"/>
            </a:endParaRPr>
          </a:p>
        </p:txBody>
      </p:sp>
      <p:sp>
        <p:nvSpPr>
          <p:cNvPr id="3" name="ZoneTexte 2"/>
          <p:cNvSpPr txBox="1"/>
          <p:nvPr/>
        </p:nvSpPr>
        <p:spPr>
          <a:xfrm>
            <a:off x="1428728" y="2428868"/>
            <a:ext cx="7500990" cy="2485745"/>
          </a:xfrm>
          <a:prstGeom prst="rect">
            <a:avLst/>
          </a:prstGeom>
          <a:noFill/>
        </p:spPr>
        <p:txBody>
          <a:bodyPr wrap="square" rtlCol="1">
            <a:spAutoFit/>
          </a:bodyPr>
          <a:lstStyle/>
          <a:p>
            <a:pPr>
              <a:lnSpc>
                <a:spcPct val="150000"/>
              </a:lnSpc>
              <a:buFont typeface="Wingdings" pitchFamily="2" charset="2"/>
              <a:buChar char="Ø"/>
            </a:pPr>
            <a:r>
              <a:rPr lang="fr-FR" sz="3600" dirty="0" smtClean="0">
                <a:latin typeface="Times New Roman" pitchFamily="18" charset="0"/>
                <a:cs typeface="Times New Roman" pitchFamily="18" charset="0"/>
              </a:rPr>
              <a:t> Pas d’accès à l’internet global ;</a:t>
            </a:r>
          </a:p>
          <a:p>
            <a:pPr>
              <a:lnSpc>
                <a:spcPct val="150000"/>
              </a:lnSpc>
              <a:buFont typeface="Wingdings" pitchFamily="2" charset="2"/>
              <a:buChar char="Ø"/>
            </a:pPr>
            <a:r>
              <a:rPr lang="fr-FR" sz="3600" dirty="0" smtClean="0">
                <a:latin typeface="Times New Roman" pitchFamily="18" charset="0"/>
                <a:cs typeface="Times New Roman" pitchFamily="18" charset="0"/>
              </a:rPr>
              <a:t> Aucune application décisive pour le               grand public ;</a:t>
            </a:r>
            <a:endParaRPr lang="fr-FR" sz="3600" dirty="0">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30</a:t>
            </a:fld>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88" y="571480"/>
            <a:ext cx="3429024" cy="646331"/>
          </a:xfrm>
          <a:prstGeom prst="rect">
            <a:avLst/>
          </a:prstGeom>
        </p:spPr>
        <p:txBody>
          <a:bodyPr wrap="square">
            <a:spAutoFit/>
          </a:bodyPr>
          <a:lstStyle/>
          <a:p>
            <a:pPr algn="ctr"/>
            <a:r>
              <a:rPr lang="fr-FR" sz="3600" b="1" dirty="0" smtClean="0">
                <a:latin typeface="Times New Roman" pitchFamily="18" charset="0"/>
                <a:cs typeface="Times New Roman" pitchFamily="18" charset="0"/>
              </a:rPr>
              <a:t>UMTS</a:t>
            </a:r>
            <a:endParaRPr lang="fr-FR" sz="3600" b="1" dirty="0">
              <a:latin typeface="Times New Roman" pitchFamily="18" charset="0"/>
              <a:cs typeface="Times New Roman" pitchFamily="18" charset="0"/>
            </a:endParaRPr>
          </a:p>
        </p:txBody>
      </p:sp>
      <p:pic>
        <p:nvPicPr>
          <p:cNvPr id="3" name="Picture 2"/>
          <p:cNvPicPr>
            <a:picLocks noChangeAspect="1" noChangeArrowheads="1"/>
          </p:cNvPicPr>
          <p:nvPr/>
        </p:nvPicPr>
        <p:blipFill>
          <a:blip r:embed="rId3" cstate="print"/>
          <a:srcRect/>
          <a:stretch>
            <a:fillRect/>
          </a:stretch>
        </p:blipFill>
        <p:spPr bwMode="auto">
          <a:xfrm>
            <a:off x="7286612" y="0"/>
            <a:ext cx="1857388" cy="1643050"/>
          </a:xfrm>
          <a:prstGeom prst="rect">
            <a:avLst/>
          </a:prstGeom>
          <a:noFill/>
          <a:ln w="9525">
            <a:noFill/>
            <a:miter lim="800000"/>
            <a:headEnd/>
            <a:tailEnd/>
          </a:ln>
          <a:effectLst/>
        </p:spPr>
      </p:pic>
      <p:sp>
        <p:nvSpPr>
          <p:cNvPr id="4" name="ZoneTexte 3"/>
          <p:cNvSpPr txBox="1"/>
          <p:nvPr/>
        </p:nvSpPr>
        <p:spPr>
          <a:xfrm>
            <a:off x="1071538" y="2357430"/>
            <a:ext cx="7929618" cy="3970318"/>
          </a:xfrm>
          <a:prstGeom prst="rect">
            <a:avLst/>
          </a:prstGeom>
          <a:noFill/>
        </p:spPr>
        <p:txBody>
          <a:bodyPr wrap="square" rtlCol="1">
            <a:spAutoFit/>
          </a:bodyPr>
          <a:lstStyle/>
          <a:p>
            <a:pPr algn="just">
              <a:lnSpc>
                <a:spcPct val="150000"/>
              </a:lnSpc>
              <a:buBlip>
                <a:blip r:embed="rId4"/>
              </a:buBlip>
            </a:pPr>
            <a:r>
              <a:rPr lang="fr-FR" sz="2400" dirty="0" smtClean="0">
                <a:latin typeface="Times New Roman" pitchFamily="18" charset="0"/>
                <a:cs typeface="Times New Roman" pitchFamily="18" charset="0"/>
              </a:rPr>
              <a:t> Acronyme de « Universal Mobile Telecommunications system » ;</a:t>
            </a:r>
          </a:p>
          <a:p>
            <a:pPr algn="just">
              <a:lnSpc>
                <a:spcPct val="150000"/>
              </a:lnSpc>
              <a:buBlip>
                <a:blip r:embed="rId4"/>
              </a:buBlip>
            </a:pPr>
            <a:r>
              <a:rPr lang="fr-FR" sz="2400" dirty="0" smtClean="0">
                <a:latin typeface="Times New Roman" pitchFamily="18" charset="0"/>
                <a:cs typeface="Times New Roman" pitchFamily="18" charset="0"/>
              </a:rPr>
              <a:t> Norme de la téléphonie mobile de la troisième génération;</a:t>
            </a:r>
          </a:p>
          <a:p>
            <a:pPr algn="just">
              <a:lnSpc>
                <a:spcPct val="150000"/>
              </a:lnSpc>
              <a:buBlip>
                <a:blip r:embed="rId4"/>
              </a:buBlip>
            </a:pPr>
            <a:r>
              <a:rPr lang="fr-FR" sz="2400" dirty="0" smtClean="0">
                <a:latin typeface="Times New Roman" pitchFamily="18" charset="0"/>
                <a:cs typeface="Times New Roman" pitchFamily="18" charset="0"/>
              </a:rPr>
              <a:t> Fonctionne également en mode paquet ;</a:t>
            </a:r>
          </a:p>
          <a:p>
            <a:pPr algn="just">
              <a:lnSpc>
                <a:spcPct val="150000"/>
              </a:lnSpc>
              <a:buBlip>
                <a:blip r:embed="rId4"/>
              </a:buBlip>
            </a:pPr>
            <a:r>
              <a:rPr lang="fr-FR" sz="2400" dirty="0" smtClean="0">
                <a:latin typeface="Times New Roman" pitchFamily="18" charset="0"/>
                <a:cs typeface="Times New Roman" pitchFamily="18" charset="0"/>
              </a:rPr>
              <a:t> Son principe est d’exploiter une bande de fréquence plus large (entre 1900 et 2200 MHz) pour faire transiter davantage de données et donc d’obtenir un débit plus important ;</a:t>
            </a:r>
            <a:endParaRPr lang="fr-FR" sz="24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31</a:t>
            </a:fld>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7554" y="571480"/>
            <a:ext cx="3106941" cy="584775"/>
          </a:xfrm>
          <a:prstGeom prst="rect">
            <a:avLst/>
          </a:prstGeom>
        </p:spPr>
        <p:txBody>
          <a:bodyPr wrap="none">
            <a:spAutoFit/>
          </a:bodyPr>
          <a:lstStyle/>
          <a:p>
            <a:pPr algn="ctr"/>
            <a:r>
              <a:rPr lang="fr-FR" sz="3200" b="1" dirty="0" smtClean="0">
                <a:latin typeface="Times New Roman" pitchFamily="18" charset="0"/>
                <a:cs typeface="Times New Roman" pitchFamily="18" charset="0"/>
              </a:rPr>
              <a:t>Avantage UMTS</a:t>
            </a:r>
            <a:endParaRPr lang="fr-FR" sz="3200" b="1" dirty="0">
              <a:latin typeface="Times New Roman" pitchFamily="18" charset="0"/>
              <a:cs typeface="Times New Roman" pitchFamily="18" charset="0"/>
            </a:endParaRPr>
          </a:p>
        </p:txBody>
      </p:sp>
      <p:sp>
        <p:nvSpPr>
          <p:cNvPr id="3" name="ZoneTexte 2"/>
          <p:cNvSpPr txBox="1"/>
          <p:nvPr/>
        </p:nvSpPr>
        <p:spPr>
          <a:xfrm>
            <a:off x="1500166" y="2643182"/>
            <a:ext cx="5286412" cy="369332"/>
          </a:xfrm>
          <a:prstGeom prst="rect">
            <a:avLst/>
          </a:prstGeom>
          <a:noFill/>
        </p:spPr>
        <p:txBody>
          <a:bodyPr wrap="square" rtlCol="1">
            <a:spAutoFit/>
          </a:bodyPr>
          <a:lstStyle/>
          <a:p>
            <a:endParaRPr lang="fr-FR" dirty="0"/>
          </a:p>
        </p:txBody>
      </p:sp>
      <p:sp>
        <p:nvSpPr>
          <p:cNvPr id="4" name="Rectangle 3"/>
          <p:cNvSpPr/>
          <p:nvPr/>
        </p:nvSpPr>
        <p:spPr>
          <a:xfrm>
            <a:off x="1285852" y="2571744"/>
            <a:ext cx="7572428" cy="2862322"/>
          </a:xfrm>
          <a:prstGeom prst="rect">
            <a:avLst/>
          </a:prstGeom>
        </p:spPr>
        <p:txBody>
          <a:bodyPr wrap="square">
            <a:spAutoFit/>
          </a:bodyPr>
          <a:lstStyle/>
          <a:p>
            <a:pPr algn="just">
              <a:lnSpc>
                <a:spcPct val="150000"/>
              </a:lnSpc>
              <a:buBlip>
                <a:blip r:embed="rId3"/>
              </a:buBlip>
            </a:pPr>
            <a:r>
              <a:rPr lang="fr-FR" sz="2400" dirty="0" smtClean="0">
                <a:latin typeface="Times New Roman" pitchFamily="18" charset="0"/>
                <a:cs typeface="Times New Roman" pitchFamily="18" charset="0"/>
              </a:rPr>
              <a:t> Elle offre un débit pouvant atteindre 2 Mbps ;</a:t>
            </a:r>
          </a:p>
          <a:p>
            <a:pPr algn="just">
              <a:lnSpc>
                <a:spcPct val="150000"/>
              </a:lnSpc>
              <a:buBlip>
                <a:blip r:embed="rId3"/>
              </a:buBlip>
            </a:pPr>
            <a:r>
              <a:rPr lang="fr-FR" sz="2400" dirty="0" smtClean="0">
                <a:latin typeface="Times New Roman" pitchFamily="18" charset="0"/>
                <a:cs typeface="Times New Roman" pitchFamily="18" charset="0"/>
              </a:rPr>
              <a:t> UMTS ouvre la porte à des applications et des services nouveaux exemple : La possibilité de faire une visioconférence (les deux interlocuteurs se voient sur leurs mobiles), naviguer sur internet, regarder la télé…etc.</a:t>
            </a:r>
            <a:endParaRPr lang="fr-FR" sz="24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32</a:t>
            </a:fld>
            <a:endParaRPr lang="en-GB"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12" y="642918"/>
            <a:ext cx="4179488" cy="584775"/>
          </a:xfrm>
          <a:prstGeom prst="rect">
            <a:avLst/>
          </a:prstGeom>
        </p:spPr>
        <p:txBody>
          <a:bodyPr wrap="square">
            <a:spAutoFit/>
          </a:bodyPr>
          <a:lstStyle/>
          <a:p>
            <a:pPr algn="ctr"/>
            <a:r>
              <a:rPr lang="fr-FR" sz="3200" b="1" dirty="0" smtClean="0">
                <a:latin typeface="Times New Roman" pitchFamily="18" charset="0"/>
                <a:cs typeface="Times New Roman" pitchFamily="18" charset="0"/>
              </a:rPr>
              <a:t>Inconvénients UMTS</a:t>
            </a:r>
            <a:endParaRPr lang="fr-FR" sz="3200" b="1" dirty="0">
              <a:latin typeface="Times New Roman" pitchFamily="18" charset="0"/>
              <a:cs typeface="Times New Roman" pitchFamily="18" charset="0"/>
            </a:endParaRPr>
          </a:p>
        </p:txBody>
      </p:sp>
      <p:sp>
        <p:nvSpPr>
          <p:cNvPr id="4" name="ZoneTexte 3"/>
          <p:cNvSpPr txBox="1"/>
          <p:nvPr/>
        </p:nvSpPr>
        <p:spPr>
          <a:xfrm>
            <a:off x="1500166" y="2786058"/>
            <a:ext cx="7072362" cy="1687963"/>
          </a:xfrm>
          <a:prstGeom prst="rect">
            <a:avLst/>
          </a:prstGeom>
          <a:noFill/>
        </p:spPr>
        <p:txBody>
          <a:bodyPr wrap="square" rtlCol="1">
            <a:spAutoFit/>
          </a:bodyPr>
          <a:lstStyle/>
          <a:p>
            <a:pPr>
              <a:lnSpc>
                <a:spcPct val="150000"/>
              </a:lnSpc>
              <a:buBlip>
                <a:blip r:embed="rId3"/>
              </a:buBlip>
            </a:pPr>
            <a:r>
              <a:rPr lang="fr-FR" sz="2400" dirty="0" smtClean="0">
                <a:latin typeface="Times New Roman" pitchFamily="18" charset="0"/>
                <a:cs typeface="Times New Roman" pitchFamily="18" charset="0"/>
              </a:rPr>
              <a:t> Coût des licences ;</a:t>
            </a:r>
          </a:p>
          <a:p>
            <a:pPr>
              <a:lnSpc>
                <a:spcPct val="150000"/>
              </a:lnSpc>
              <a:buBlip>
                <a:blip r:embed="rId3"/>
              </a:buBlip>
            </a:pPr>
            <a:r>
              <a:rPr lang="fr-FR" sz="2400" dirty="0" smtClean="0">
                <a:latin typeface="Times New Roman" pitchFamily="18" charset="0"/>
                <a:cs typeface="Times New Roman" pitchFamily="18" charset="0"/>
              </a:rPr>
              <a:t> Coût de déploiement important ;</a:t>
            </a:r>
          </a:p>
          <a:p>
            <a:pPr>
              <a:lnSpc>
                <a:spcPct val="150000"/>
              </a:lnSpc>
              <a:buBlip>
                <a:blip r:embed="rId3"/>
              </a:buBlip>
            </a:pPr>
            <a:r>
              <a:rPr lang="fr-FR" sz="2400" dirty="0" smtClean="0">
                <a:latin typeface="Times New Roman" pitchFamily="18" charset="0"/>
                <a:cs typeface="Times New Roman" pitchFamily="18" charset="0"/>
              </a:rPr>
              <a:t> Changements des équipements usagers</a:t>
            </a:r>
            <a:endParaRPr lang="fr-FR" sz="2400" dirty="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33</a:t>
            </a:fld>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857356" y="428604"/>
            <a:ext cx="6929486" cy="707886"/>
          </a:xfrm>
          <a:prstGeom prst="rect">
            <a:avLst/>
          </a:prstGeom>
          <a:noFill/>
        </p:spPr>
        <p:txBody>
          <a:bodyPr wrap="square" rtlCol="1">
            <a:spAutoFit/>
          </a:bodyPr>
          <a:lstStyle/>
          <a:p>
            <a:pPr algn="ctr"/>
            <a:r>
              <a:rPr lang="fr-FR"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Conclusion</a:t>
            </a:r>
          </a:p>
        </p:txBody>
      </p:sp>
      <p:sp>
        <p:nvSpPr>
          <p:cNvPr id="3" name="ZoneTexte 2"/>
          <p:cNvSpPr txBox="1"/>
          <p:nvPr/>
        </p:nvSpPr>
        <p:spPr>
          <a:xfrm>
            <a:off x="1214414" y="2056686"/>
            <a:ext cx="7643866" cy="4197559"/>
          </a:xfrm>
          <a:prstGeom prst="rect">
            <a:avLst/>
          </a:prstGeom>
          <a:noFill/>
        </p:spPr>
        <p:txBody>
          <a:bodyPr wrap="square" rtlCol="1">
            <a:spAutoFit/>
          </a:bodyPr>
          <a:lstStyle/>
          <a:p>
            <a:pPr algn="just">
              <a:lnSpc>
                <a:spcPct val="150000"/>
              </a:lnSpc>
            </a:pPr>
            <a:r>
              <a:rPr lang="fr-FR" dirty="0" smtClean="0">
                <a:latin typeface="Times New Roman" pitchFamily="18" charset="0"/>
                <a:cs typeface="Times New Roman" pitchFamily="18" charset="0"/>
              </a:rPr>
              <a:t>La normalisation est un outil d’échange, de développement et de transparence.</a:t>
            </a:r>
          </a:p>
          <a:p>
            <a:pPr algn="just">
              <a:lnSpc>
                <a:spcPct val="150000"/>
              </a:lnSpc>
              <a:buBlip>
                <a:blip r:embed="rId3"/>
              </a:buBlip>
            </a:pPr>
            <a:r>
              <a:rPr lang="fr-FR" dirty="0" smtClean="0">
                <a:latin typeface="Times New Roman" pitchFamily="18" charset="0"/>
                <a:cs typeface="Times New Roman" pitchFamily="18" charset="0"/>
              </a:rPr>
              <a:t>  Outil d’échange : l’harmonisation des règles permet cet échange en utilisant des référentiels communs.</a:t>
            </a:r>
          </a:p>
          <a:p>
            <a:pPr algn="just">
              <a:lnSpc>
                <a:spcPct val="150000"/>
              </a:lnSpc>
              <a:buBlip>
                <a:blip r:embed="rId3"/>
              </a:buBlip>
            </a:pPr>
            <a:r>
              <a:rPr lang="fr-FR" dirty="0" smtClean="0">
                <a:latin typeface="Times New Roman" pitchFamily="18" charset="0"/>
                <a:cs typeface="Times New Roman" pitchFamily="18" charset="0"/>
              </a:rPr>
              <a:t> Outil de développement : elle permet de bâtir des produits sur des bases communes avec des caractéristiques très proches. Les éléments techniques déjà décris dans les normes, permettent de débuter le développement des nouveaux produits en perdant le moins de temps possible sur la partie recherche.</a:t>
            </a:r>
          </a:p>
          <a:p>
            <a:pPr algn="just">
              <a:lnSpc>
                <a:spcPct val="150000"/>
              </a:lnSpc>
              <a:buBlip>
                <a:blip r:embed="rId3"/>
              </a:buBlip>
            </a:pPr>
            <a:r>
              <a:rPr lang="fr-FR" dirty="0" smtClean="0">
                <a:latin typeface="Times New Roman" pitchFamily="18" charset="0"/>
                <a:cs typeface="Times New Roman" pitchFamily="18" charset="0"/>
              </a:rPr>
              <a:t> Outil de transparence : les produits normalisés doivent respecter des cahiers des charges précis. L’utilisateur a les moyens de les connaître, peut se fier à ces dernières et ainsi acheter des produits plus sûrs et de meilleure qualité.</a:t>
            </a:r>
            <a:endParaRPr lang="fr-FR" dirty="0">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34</a:t>
            </a:fld>
            <a:endParaRPr lang="en-GB"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285852" y="571480"/>
            <a:ext cx="7429552" cy="523220"/>
          </a:xfrm>
          <a:prstGeom prst="rect">
            <a:avLst/>
          </a:prstGeom>
          <a:noFill/>
        </p:spPr>
        <p:txBody>
          <a:bodyPr wrap="square" rtlCol="1">
            <a:spAutoFit/>
          </a:bodyPr>
          <a:lstStyle/>
          <a:p>
            <a:pPr algn="ctr"/>
            <a:r>
              <a:rPr lang="fr-F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Etat et Perspective de recherche</a:t>
            </a:r>
          </a:p>
        </p:txBody>
      </p:sp>
      <p:sp>
        <p:nvSpPr>
          <p:cNvPr id="3" name="Espace réservé du numéro de diapositive 2"/>
          <p:cNvSpPr>
            <a:spLocks noGrp="1"/>
          </p:cNvSpPr>
          <p:nvPr>
            <p:ph type="sldNum" sz="quarter" idx="12"/>
          </p:nvPr>
        </p:nvSpPr>
        <p:spPr/>
        <p:txBody>
          <a:bodyPr/>
          <a:lstStyle/>
          <a:p>
            <a:fld id="{69EDF540-63D8-483F-8811-48D70124E6A3}" type="slidenum">
              <a:rPr lang="en-US" smtClean="0"/>
              <a:pPr/>
              <a:t>35</a:t>
            </a:fld>
            <a:endParaRPr lang="en-GB" dirty="0"/>
          </a:p>
        </p:txBody>
      </p:sp>
      <p:sp>
        <p:nvSpPr>
          <p:cNvPr id="4" name="ZoneTexte 3"/>
          <p:cNvSpPr txBox="1"/>
          <p:nvPr/>
        </p:nvSpPr>
        <p:spPr>
          <a:xfrm>
            <a:off x="1142976" y="2500306"/>
            <a:ext cx="7786742" cy="3323987"/>
          </a:xfrm>
          <a:prstGeom prst="rect">
            <a:avLst/>
          </a:prstGeom>
          <a:noFill/>
        </p:spPr>
        <p:txBody>
          <a:bodyPr wrap="square" rtlCol="1">
            <a:spAutoFit/>
          </a:bodyPr>
          <a:lstStyle/>
          <a:p>
            <a:pPr algn="just">
              <a:lnSpc>
                <a:spcPct val="150000"/>
              </a:lnSpc>
            </a:pPr>
            <a:r>
              <a:rPr lang="fr-FR" dirty="0" smtClean="0">
                <a:latin typeface="Times New Roman" pitchFamily="18" charset="0"/>
                <a:cs typeface="Times New Roman" pitchFamily="18" charset="0"/>
              </a:rPr>
              <a:t>      </a:t>
            </a:r>
            <a:r>
              <a:rPr lang="fr-FR" sz="2000" dirty="0" smtClean="0">
                <a:latin typeface="Times New Roman" pitchFamily="18" charset="0"/>
                <a:cs typeface="Times New Roman" pitchFamily="18" charset="0"/>
              </a:rPr>
              <a:t>la norme LTE « Long Term Evolution » souvent appelée norme 3.9 G, et qui a été standardisé juste en Mars 2009.</a:t>
            </a:r>
          </a:p>
          <a:p>
            <a:pPr algn="just">
              <a:lnSpc>
                <a:spcPct val="150000"/>
              </a:lnSpc>
            </a:pPr>
            <a:r>
              <a:rPr lang="fr-FR" sz="2000" dirty="0" smtClean="0">
                <a:latin typeface="Times New Roman" pitchFamily="18" charset="0"/>
                <a:cs typeface="Times New Roman" pitchFamily="18" charset="0"/>
              </a:rPr>
              <a:t>Cette technique offre beaucoup de performances très considérables relativement aux autres normes de transmission cellulaires que nous avons déjà vu, elle offre aux usagers des débits au moins trois ou quatre fois plus importants que ceux de la 3G, de l’ordre de 71Mbps comme débit descendant et entre 40 et 50 Mbps pour un débit ascendant.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285852" y="571480"/>
            <a:ext cx="7429552" cy="523220"/>
          </a:xfrm>
          <a:prstGeom prst="rect">
            <a:avLst/>
          </a:prstGeom>
          <a:noFill/>
        </p:spPr>
        <p:txBody>
          <a:bodyPr wrap="square" rtlCol="1">
            <a:spAutoFit/>
          </a:bodyPr>
          <a:lstStyle/>
          <a:p>
            <a:pPr algn="ctr"/>
            <a:r>
              <a:rPr lang="fr-F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Etat et Perspective de recherche</a:t>
            </a:r>
          </a:p>
        </p:txBody>
      </p:sp>
      <p:sp>
        <p:nvSpPr>
          <p:cNvPr id="3" name="Espace réservé du numéro de diapositive 2"/>
          <p:cNvSpPr>
            <a:spLocks noGrp="1"/>
          </p:cNvSpPr>
          <p:nvPr>
            <p:ph type="sldNum" sz="quarter" idx="12"/>
          </p:nvPr>
        </p:nvSpPr>
        <p:spPr/>
        <p:txBody>
          <a:bodyPr/>
          <a:lstStyle/>
          <a:p>
            <a:fld id="{69EDF540-63D8-483F-8811-48D70124E6A3}" type="slidenum">
              <a:rPr lang="en-US" smtClean="0"/>
              <a:pPr/>
              <a:t>36</a:t>
            </a:fld>
            <a:endParaRPr lang="en-GB" dirty="0"/>
          </a:p>
        </p:txBody>
      </p:sp>
      <p:sp>
        <p:nvSpPr>
          <p:cNvPr id="4" name="ZoneTexte 3"/>
          <p:cNvSpPr txBox="1"/>
          <p:nvPr/>
        </p:nvSpPr>
        <p:spPr>
          <a:xfrm>
            <a:off x="1142976" y="2214554"/>
            <a:ext cx="7786742" cy="3785652"/>
          </a:xfrm>
          <a:prstGeom prst="rect">
            <a:avLst/>
          </a:prstGeom>
          <a:noFill/>
        </p:spPr>
        <p:txBody>
          <a:bodyPr wrap="square" rtlCol="1">
            <a:spAutoFit/>
          </a:bodyPr>
          <a:lstStyle/>
          <a:p>
            <a:pPr algn="just">
              <a:lnSpc>
                <a:spcPct val="150000"/>
              </a:lnSpc>
            </a:pPr>
            <a:r>
              <a:rPr lang="fr-FR" sz="2000" dirty="0" smtClean="0">
                <a:latin typeface="Times New Roman" pitchFamily="18" charset="0"/>
                <a:cs typeface="Times New Roman" pitchFamily="18" charset="0"/>
              </a:rPr>
              <a:t>     Cette technologie s’inscrit dans la perspective de la concurrence entre le haut débit mobile et fixe et de la généralisation attendue de la télévision, des jeux en ligne, de la téléconférence et des applications internet (auto)mobiles. Elle va transformer les téléphones mobiles en puissants ordinateurs portables. Des millions de nouveaux utilisateurs pourront bénéficier d'un accès ultrarapide à l'Internet sur leur appareil portable, </a:t>
            </a:r>
          </a:p>
          <a:p>
            <a:pPr algn="just">
              <a:lnSpc>
                <a:spcPct val="150000"/>
              </a:lnSpc>
            </a:pPr>
            <a:r>
              <a:rPr lang="fr-FR" sz="2000" dirty="0" smtClean="0">
                <a:latin typeface="Times New Roman" pitchFamily="18" charset="0"/>
                <a:cs typeface="Times New Roman" pitchFamily="18" charset="0"/>
              </a:rPr>
              <a:t>où qu'ils se trouvent. Cela créera des possibilités sans précédent et des</a:t>
            </a:r>
          </a:p>
          <a:p>
            <a:pPr algn="just">
              <a:lnSpc>
                <a:spcPct val="150000"/>
              </a:lnSpc>
            </a:pPr>
            <a:r>
              <a:rPr lang="fr-FR" sz="2000" dirty="0" smtClean="0">
                <a:latin typeface="Times New Roman" pitchFamily="18" charset="0"/>
                <a:cs typeface="Times New Roman" pitchFamily="18" charset="0"/>
              </a:rPr>
              <a:t>perspectives de croissance considérables pour l'économie numérique.</a:t>
            </a:r>
            <a:endParaRPr lang="fr-FR"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214414" y="2071678"/>
            <a:ext cx="7572428" cy="4462760"/>
          </a:xfrm>
          <a:prstGeom prst="rect">
            <a:avLst/>
          </a:prstGeom>
          <a:noFill/>
        </p:spPr>
        <p:txBody>
          <a:bodyPr wrap="square" rtlCol="1">
            <a:spAutoFit/>
          </a:bodyPr>
          <a:lstStyle/>
          <a:p>
            <a:pPr algn="just"/>
            <a:r>
              <a:rPr lang="fr-FR" sz="2000" dirty="0" smtClean="0">
                <a:latin typeface="Times New Roman" pitchFamily="18" charset="0"/>
                <a:cs typeface="Times New Roman" pitchFamily="18" charset="0"/>
              </a:rPr>
              <a:t>   Pour établir une communication entre deux ordinateurs, il faut tenir compte des différences entre le matériel et le logiciel de chaque machine. Ces difficultés pour établir une communication se multiplient lorsqu’il s’agit d’interconnecter des réseaux  mettant en jeu des matériels et des systèmes informatiques très différents. </a:t>
            </a:r>
            <a:endParaRPr lang="en-US" sz="2000" dirty="0" smtClean="0">
              <a:latin typeface="Times New Roman" pitchFamily="18" charset="0"/>
              <a:cs typeface="Times New Roman" pitchFamily="18" charset="0"/>
            </a:endParaRPr>
          </a:p>
          <a:p>
            <a:pPr algn="just"/>
            <a:r>
              <a:rPr lang="fr-FR" sz="2000" dirty="0" smtClean="0">
                <a:latin typeface="Times New Roman" pitchFamily="18" charset="0"/>
                <a:cs typeface="Times New Roman" pitchFamily="18" charset="0"/>
              </a:rPr>
              <a:t>  </a:t>
            </a:r>
          </a:p>
          <a:p>
            <a:pPr algn="just"/>
            <a:r>
              <a:rPr lang="fr-FR" sz="2000" dirty="0" smtClean="0">
                <a:latin typeface="Times New Roman" pitchFamily="18" charset="0"/>
                <a:cs typeface="Times New Roman" pitchFamily="18" charset="0"/>
              </a:rPr>
              <a:t>   Pour créer un réseau, il faut utiliser un grand nombre de composants matériels et  logiciels souvent conçus par des fabricants différents. Pour que le réseau fonctionne, il faut que tous ces appareils soient capables de communiquer entre eux.  </a:t>
            </a:r>
            <a:endParaRPr lang="en-US" sz="2000" dirty="0" smtClean="0">
              <a:latin typeface="Times New Roman" pitchFamily="18" charset="0"/>
              <a:cs typeface="Times New Roman" pitchFamily="18" charset="0"/>
            </a:endParaRPr>
          </a:p>
          <a:p>
            <a:pPr algn="just"/>
            <a:r>
              <a:rPr lang="fr-FR" sz="2000" dirty="0" smtClean="0">
                <a:latin typeface="Times New Roman" pitchFamily="18" charset="0"/>
                <a:cs typeface="Times New Roman" pitchFamily="18" charset="0"/>
              </a:rPr>
              <a:t>   </a:t>
            </a:r>
          </a:p>
          <a:p>
            <a:pPr algn="just"/>
            <a:r>
              <a:rPr lang="fr-FR" sz="2000" dirty="0" smtClean="0">
                <a:latin typeface="Times New Roman" pitchFamily="18" charset="0"/>
                <a:cs typeface="Times New Roman" pitchFamily="18" charset="0"/>
              </a:rPr>
              <a:t>  Pour faciliter cette interconnexion, il est apparu indispensable d’adopter des </a:t>
            </a:r>
            <a:r>
              <a:rPr lang="fr-FR" sz="2400" b="1" u="sng" dirty="0" smtClean="0">
                <a:solidFill>
                  <a:srgbClr val="C00000"/>
                </a:solidFill>
                <a:latin typeface="Times New Roman" pitchFamily="18" charset="0"/>
                <a:cs typeface="Times New Roman" pitchFamily="18" charset="0"/>
              </a:rPr>
              <a:t>normes.</a:t>
            </a:r>
            <a:r>
              <a:rPr lang="fr-FR" sz="2000" dirty="0" smtClean="0">
                <a:latin typeface="Times New Roman" pitchFamily="18" charset="0"/>
                <a:cs typeface="Times New Roman" pitchFamily="18" charset="0"/>
              </a:rPr>
              <a:t>  Ces normes sont établies par différents organismes de normalisation.</a:t>
            </a:r>
            <a:endParaRPr lang="en-US" sz="2000" dirty="0">
              <a:latin typeface="Times New Roman" pitchFamily="18" charset="0"/>
              <a:cs typeface="Times New Roman" pitchFamily="18" charset="0"/>
            </a:endParaRPr>
          </a:p>
        </p:txBody>
      </p:sp>
      <p:sp>
        <p:nvSpPr>
          <p:cNvPr id="4" name="ZoneTexte 3"/>
          <p:cNvSpPr txBox="1"/>
          <p:nvPr/>
        </p:nvSpPr>
        <p:spPr>
          <a:xfrm>
            <a:off x="1857356" y="500042"/>
            <a:ext cx="5143536" cy="707886"/>
          </a:xfrm>
          <a:prstGeom prst="rect">
            <a:avLst/>
          </a:prstGeom>
          <a:noFill/>
        </p:spPr>
        <p:txBody>
          <a:bodyPr wrap="square" rtlCol="1">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normalisations</a:t>
            </a:r>
            <a:endParaRPr lang="fr-FR" sz="4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37</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239000" y="6400800"/>
            <a:ext cx="1905000" cy="457200"/>
          </a:xfrm>
        </p:spPr>
        <p:txBody>
          <a:bodyPr/>
          <a:lstStyle/>
          <a:p>
            <a:fld id="{69EDF540-63D8-483F-8811-48D70124E6A3}" type="slidenum">
              <a:rPr lang="en-US" smtClean="0"/>
              <a:pPr/>
              <a:t>38</a:t>
            </a:fld>
            <a:endParaRPr lang="en-GB" dirty="0"/>
          </a:p>
        </p:txBody>
      </p:sp>
      <p:sp>
        <p:nvSpPr>
          <p:cNvPr id="3" name="Rectangle 2"/>
          <p:cNvSpPr/>
          <p:nvPr/>
        </p:nvSpPr>
        <p:spPr>
          <a:xfrm>
            <a:off x="2500298" y="428604"/>
            <a:ext cx="5141151" cy="523220"/>
          </a:xfrm>
          <a:prstGeom prst="rect">
            <a:avLst/>
          </a:prstGeom>
          <a:ln>
            <a:solidFill>
              <a:schemeClr val="bg1"/>
            </a:solidFill>
          </a:ln>
        </p:spPr>
        <p:txBody>
          <a:bodyPr wrap="none">
            <a:spAutoFit/>
          </a:bodyPr>
          <a:lstStyle/>
          <a:p>
            <a:pPr algn="ctr"/>
            <a:r>
              <a:rPr lang="fr-F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Définition d’une norme</a:t>
            </a:r>
            <a:r>
              <a:rPr lang="fr-FR" sz="2800" b="1" cap="all" dirty="0" smtClean="0">
                <a:ln w="9000" cmpd="sng">
                  <a:solidFill>
                    <a:schemeClr val="accent4">
                      <a:shade val="50000"/>
                      <a:satMod val="120000"/>
                    </a:schemeClr>
                  </a:solidFill>
                  <a:prstDash val="solid"/>
                </a:ln>
                <a:solidFill>
                  <a:srgbClr val="9999FF"/>
                </a:solidFill>
                <a:effectLst>
                  <a:reflection blurRad="12700" stA="28000" endPos="45000" dist="1000" dir="5400000" sy="-100000" algn="bl" rotWithShape="0"/>
                </a:effectLst>
                <a:latin typeface="Times New Roman" pitchFamily="18" charset="0"/>
                <a:cs typeface="Times New Roman" pitchFamily="18" charset="0"/>
              </a:rPr>
              <a:t> </a:t>
            </a:r>
            <a:endParaRPr lang="fr-FR" sz="2800" b="1" cap="all" dirty="0">
              <a:ln w="9000" cmpd="sng">
                <a:solidFill>
                  <a:schemeClr val="accent4">
                    <a:shade val="50000"/>
                    <a:satMod val="120000"/>
                  </a:schemeClr>
                </a:solidFill>
                <a:prstDash val="solid"/>
              </a:ln>
              <a:solidFill>
                <a:srgbClr val="9999FF"/>
              </a:solidFill>
              <a:effectLst>
                <a:reflection blurRad="12700" stA="28000" endPos="45000" dist="1000" dir="5400000" sy="-100000" algn="bl" rotWithShape="0"/>
              </a:effectLst>
              <a:latin typeface="Times New Roman" pitchFamily="18" charset="0"/>
              <a:cs typeface="Times New Roman" pitchFamily="18" charset="0"/>
            </a:endParaRPr>
          </a:p>
        </p:txBody>
      </p:sp>
      <p:sp>
        <p:nvSpPr>
          <p:cNvPr id="5" name="ZoneTexte 4"/>
          <p:cNvSpPr txBox="1"/>
          <p:nvPr/>
        </p:nvSpPr>
        <p:spPr>
          <a:xfrm>
            <a:off x="1214414" y="2000240"/>
            <a:ext cx="7500990" cy="4708981"/>
          </a:xfrm>
          <a:prstGeom prst="rect">
            <a:avLst/>
          </a:prstGeom>
          <a:noFill/>
        </p:spPr>
        <p:txBody>
          <a:bodyPr wrap="square" rtlCol="1">
            <a:spAutoFit/>
          </a:bodyPr>
          <a:lstStyle/>
          <a:p>
            <a:pPr algn="just">
              <a:lnSpc>
                <a:spcPct val="150000"/>
              </a:lnSpc>
            </a:pPr>
            <a:r>
              <a:rPr lang="fr-FR" sz="2000" dirty="0" smtClean="0">
                <a:latin typeface="Times New Roman" pitchFamily="18" charset="0"/>
                <a:cs typeface="Times New Roman" pitchFamily="18" charset="0"/>
              </a:rPr>
              <a:t>   Une norme est un accord documenté contenant des spécifications techniques ou autres critères précis destinés à être utilisés systématiquement en tant que règles, lignes directrice ou définitions de caractéristiques pour assurer que des matériaux, produits, processus, et services sont aptes à l'emploi.</a:t>
            </a:r>
          </a:p>
          <a:p>
            <a:pPr algn="just">
              <a:lnSpc>
                <a:spcPct val="150000"/>
              </a:lnSpc>
            </a:pPr>
            <a:r>
              <a:rPr lang="fr-FR" sz="2000" dirty="0" smtClean="0">
                <a:latin typeface="Times New Roman" pitchFamily="18" charset="0"/>
                <a:cs typeface="Times New Roman" pitchFamily="18" charset="0"/>
              </a:rPr>
              <a:t>   Par exemple, le format des cartes de crédit, les cartes téléphoniques que l'on retrouve partout sont dérivés d'une norme ISO. Le fait d'adhérer à la norme qui définit des caractéristiques telles que l'épaisseur de la carte optimale </a:t>
            </a:r>
            <a:r>
              <a:rPr lang="fr-FR" sz="2000" dirty="0" smtClean="0"/>
              <a:t>(</a:t>
            </a:r>
            <a:r>
              <a:rPr lang="fr-FR" sz="2000" dirty="0" smtClean="0">
                <a:latin typeface="Times New Roman" pitchFamily="18" charset="0"/>
                <a:cs typeface="Times New Roman" pitchFamily="18" charset="0"/>
              </a:rPr>
              <a:t>0.76mm) signe que les cartes pourront être utilisées dans le monde entier.</a:t>
            </a:r>
            <a:endParaRPr lang="fr-FR" sz="2000" dirty="0">
              <a:latin typeface="Times New Roman" pitchFamily="18" charset="0"/>
              <a:cs typeface="Times New Roman" pitchFamily="18" charset="0"/>
            </a:endParaRPr>
          </a:p>
        </p:txBody>
      </p:sp>
      <p:sp>
        <p:nvSpPr>
          <p:cNvPr id="6" name="ZoneTexte 5"/>
          <p:cNvSpPr txBox="1"/>
          <p:nvPr/>
        </p:nvSpPr>
        <p:spPr>
          <a:xfrm>
            <a:off x="1285852" y="4929198"/>
            <a:ext cx="7500990" cy="369332"/>
          </a:xfrm>
          <a:prstGeom prst="rect">
            <a:avLst/>
          </a:prstGeom>
          <a:noFill/>
        </p:spPr>
        <p:txBody>
          <a:bodyPr wrap="square" rtlCol="1">
            <a:spAutoFit/>
          </a:bodyPr>
          <a:lstStyle/>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1214414" y="2214554"/>
          <a:ext cx="7786742" cy="3911023"/>
        </p:xfrm>
        <a:graphic>
          <a:graphicData uri="http://schemas.openxmlformats.org/drawingml/2006/table">
            <a:tbl>
              <a:tblPr/>
              <a:tblGrid>
                <a:gridCol w="2063420"/>
                <a:gridCol w="1913932"/>
                <a:gridCol w="1900495"/>
                <a:gridCol w="1908895"/>
              </a:tblGrid>
              <a:tr h="808644">
                <a:tc gridSpan="4">
                  <a:txBody>
                    <a:bodyPr/>
                    <a:lstStyle/>
                    <a:p>
                      <a:pPr algn="ctr" rtl="0">
                        <a:lnSpc>
                          <a:spcPct val="150000"/>
                        </a:lnSpc>
                        <a:spcAft>
                          <a:spcPts val="0"/>
                        </a:spcAft>
                      </a:pPr>
                      <a:r>
                        <a:rPr lang="fr-FR" sz="2000" b="1" dirty="0">
                          <a:solidFill>
                            <a:schemeClr val="tx1"/>
                          </a:solidFill>
                          <a:latin typeface="Times New Roman"/>
                          <a:ea typeface="Times New Roman"/>
                          <a:cs typeface="Arial"/>
                        </a:rPr>
                        <a:t>LES PRINCIPAUX ORGANISMES DE NORMALISATIONS</a:t>
                      </a:r>
                      <a:endParaRPr lang="en-US" sz="2000" dirty="0">
                        <a:solidFill>
                          <a:schemeClr val="tx1"/>
                        </a:solidFill>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r>
              <a:tr h="945997">
                <a:tc>
                  <a:txBody>
                    <a:bodyPr/>
                    <a:lstStyle/>
                    <a:p>
                      <a:pPr algn="just" rtl="0">
                        <a:lnSpc>
                          <a:spcPct val="150000"/>
                        </a:lnSpc>
                        <a:spcAft>
                          <a:spcPts val="0"/>
                        </a:spcAft>
                      </a:pPr>
                      <a:r>
                        <a:rPr lang="fr-FR" sz="2000" b="1" dirty="0">
                          <a:solidFill>
                            <a:srgbClr val="003366"/>
                          </a:solidFill>
                          <a:latin typeface="Times New Roman"/>
                          <a:ea typeface="Times New Roman"/>
                          <a:cs typeface="Arial"/>
                        </a:rPr>
                        <a:t>INTERNATIONAUX</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a:lnSpc>
                          <a:spcPct val="150000"/>
                        </a:lnSpc>
                        <a:spcAft>
                          <a:spcPts val="0"/>
                        </a:spcAft>
                      </a:pPr>
                      <a:r>
                        <a:rPr lang="fr-FR" sz="2000" b="1" dirty="0">
                          <a:solidFill>
                            <a:srgbClr val="003366"/>
                          </a:solidFill>
                          <a:latin typeface="Times New Roman"/>
                          <a:ea typeface="Times New Roman"/>
                          <a:cs typeface="Arial"/>
                        </a:rPr>
                        <a:t>EUROPEENS</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a:lnSpc>
                          <a:spcPct val="150000"/>
                        </a:lnSpc>
                        <a:spcAft>
                          <a:spcPts val="0"/>
                        </a:spcAft>
                      </a:pPr>
                      <a:r>
                        <a:rPr lang="fr-FR" sz="2000" b="1" dirty="0">
                          <a:solidFill>
                            <a:srgbClr val="003366"/>
                          </a:solidFill>
                          <a:latin typeface="Times New Roman"/>
                          <a:ea typeface="Times New Roman"/>
                          <a:cs typeface="Arial"/>
                        </a:rPr>
                        <a:t>NATIONAUX</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a:lnSpc>
                          <a:spcPct val="150000"/>
                        </a:lnSpc>
                        <a:spcAft>
                          <a:spcPts val="0"/>
                        </a:spcAft>
                      </a:pPr>
                      <a:r>
                        <a:rPr lang="fr-FR" sz="2000" b="1" dirty="0">
                          <a:solidFill>
                            <a:srgbClr val="003366"/>
                          </a:solidFill>
                          <a:latin typeface="Times New Roman"/>
                          <a:ea typeface="Times New Roman"/>
                          <a:cs typeface="Arial"/>
                        </a:rPr>
                        <a:t>INDUSTRIELS</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56382">
                <a:tc>
                  <a:txBody>
                    <a:bodyPr/>
                    <a:lstStyle/>
                    <a:p>
                      <a:pPr algn="just" rtl="0">
                        <a:spcAft>
                          <a:spcPts val="0"/>
                        </a:spcAft>
                      </a:pPr>
                      <a:r>
                        <a:rPr lang="fr-FR" sz="2000" b="1" dirty="0">
                          <a:latin typeface="Times New Roman"/>
                          <a:ea typeface="Times New Roman"/>
                          <a:cs typeface="Arial"/>
                        </a:rPr>
                        <a:t>-ISO</a:t>
                      </a:r>
                      <a:endParaRPr lang="en-US" sz="2000" dirty="0">
                        <a:latin typeface="Times New Roman"/>
                        <a:ea typeface="Times New Roman"/>
                        <a:cs typeface="Arial"/>
                      </a:endParaRPr>
                    </a:p>
                    <a:p>
                      <a:pPr algn="just" rtl="0">
                        <a:lnSpc>
                          <a:spcPct val="150000"/>
                        </a:lnSpc>
                        <a:spcAft>
                          <a:spcPts val="0"/>
                        </a:spcAft>
                      </a:pPr>
                      <a:r>
                        <a:rPr lang="fr-FR" sz="2000" b="1" dirty="0">
                          <a:latin typeface="Times New Roman"/>
                          <a:ea typeface="Times New Roman"/>
                          <a:cs typeface="Arial"/>
                        </a:rPr>
                        <a:t>-</a:t>
                      </a:r>
                      <a:r>
                        <a:rPr lang="fr-FR" sz="2000" b="1" dirty="0" smtClean="0">
                          <a:latin typeface="Times New Roman"/>
                          <a:ea typeface="Times New Roman"/>
                          <a:cs typeface="Arial"/>
                        </a:rPr>
                        <a:t>IUT-T</a:t>
                      </a:r>
                    </a:p>
                    <a:p>
                      <a:pPr algn="just" rtl="0">
                        <a:lnSpc>
                          <a:spcPct val="150000"/>
                        </a:lnSpc>
                        <a:spcAft>
                          <a:spcPts val="0"/>
                        </a:spcAft>
                      </a:pPr>
                      <a:r>
                        <a:rPr lang="fr-FR" sz="2000" b="1" dirty="0" smtClean="0">
                          <a:latin typeface="Times New Roman"/>
                          <a:ea typeface="Times New Roman"/>
                          <a:cs typeface="Arial"/>
                        </a:rPr>
                        <a:t>(ex </a:t>
                      </a:r>
                      <a:r>
                        <a:rPr lang="fr-FR" sz="2000" b="1" dirty="0">
                          <a:latin typeface="Times New Roman"/>
                          <a:ea typeface="Times New Roman"/>
                          <a:cs typeface="Arial"/>
                        </a:rPr>
                        <a:t>CCITT)</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a:spcAft>
                          <a:spcPts val="0"/>
                        </a:spcAft>
                      </a:pPr>
                      <a:r>
                        <a:rPr lang="fr-FR" sz="2000" b="1" dirty="0" smtClean="0">
                          <a:latin typeface="Times New Roman"/>
                          <a:ea typeface="Times New Roman"/>
                          <a:cs typeface="Arial"/>
                        </a:rPr>
                        <a:t>-</a:t>
                      </a:r>
                      <a:r>
                        <a:rPr lang="fr-FR" sz="2000" b="1" baseline="0" dirty="0" smtClean="0">
                          <a:latin typeface="Times New Roman"/>
                          <a:ea typeface="Times New Roman"/>
                          <a:cs typeface="Arial"/>
                        </a:rPr>
                        <a:t> </a:t>
                      </a:r>
                      <a:r>
                        <a:rPr lang="fr-FR" sz="2000" b="1" dirty="0" smtClean="0">
                          <a:latin typeface="Times New Roman"/>
                          <a:ea typeface="Times New Roman"/>
                          <a:cs typeface="Arial"/>
                        </a:rPr>
                        <a:t>CEN/ CENELEC</a:t>
                      </a:r>
                      <a:endParaRPr lang="en-US" sz="2000" dirty="0">
                        <a:latin typeface="Times New Roman"/>
                        <a:ea typeface="Times New Roman"/>
                        <a:cs typeface="Arial"/>
                      </a:endParaRPr>
                    </a:p>
                    <a:p>
                      <a:pPr algn="just" rtl="0">
                        <a:lnSpc>
                          <a:spcPct val="150000"/>
                        </a:lnSpc>
                        <a:spcAft>
                          <a:spcPts val="0"/>
                        </a:spcAft>
                      </a:pPr>
                      <a:r>
                        <a:rPr lang="fr-FR" sz="2000" b="1" dirty="0">
                          <a:latin typeface="Times New Roman"/>
                          <a:ea typeface="Times New Roman"/>
                          <a:cs typeface="Arial"/>
                        </a:rPr>
                        <a:t>-CEPT</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a:spcAft>
                          <a:spcPts val="0"/>
                        </a:spcAft>
                      </a:pPr>
                      <a:r>
                        <a:rPr lang="fr-FR" sz="2000" b="1" dirty="0">
                          <a:latin typeface="Times New Roman"/>
                          <a:ea typeface="Times New Roman"/>
                          <a:cs typeface="Arial"/>
                        </a:rPr>
                        <a:t>-AFNOR (France)</a:t>
                      </a:r>
                      <a:endParaRPr lang="en-US" sz="2000" dirty="0">
                        <a:latin typeface="Times New Roman"/>
                        <a:ea typeface="Times New Roman"/>
                        <a:cs typeface="Arial"/>
                      </a:endParaRPr>
                    </a:p>
                    <a:p>
                      <a:pPr algn="just" rtl="0">
                        <a:spcAft>
                          <a:spcPts val="0"/>
                        </a:spcAft>
                      </a:pPr>
                      <a:r>
                        <a:rPr lang="fr-FR" sz="2000" b="1" dirty="0">
                          <a:latin typeface="Times New Roman"/>
                          <a:ea typeface="Times New Roman"/>
                          <a:cs typeface="Arial"/>
                        </a:rPr>
                        <a:t>-ANSI (USA)</a:t>
                      </a:r>
                      <a:endParaRPr lang="en-US" sz="2000" dirty="0">
                        <a:latin typeface="Times New Roman"/>
                        <a:ea typeface="Times New Roman"/>
                        <a:cs typeface="Arial"/>
                      </a:endParaRPr>
                    </a:p>
                    <a:p>
                      <a:pPr algn="just" rtl="0">
                        <a:spcAft>
                          <a:spcPts val="0"/>
                        </a:spcAft>
                      </a:pPr>
                      <a:r>
                        <a:rPr lang="fr-FR" sz="2000" b="1" dirty="0">
                          <a:latin typeface="Times New Roman"/>
                          <a:ea typeface="Times New Roman"/>
                          <a:cs typeface="Arial"/>
                        </a:rPr>
                        <a:t>-BSI (UK)</a:t>
                      </a:r>
                      <a:endParaRPr lang="en-US" sz="2000" dirty="0">
                        <a:latin typeface="Times New Roman"/>
                        <a:ea typeface="Times New Roman"/>
                        <a:cs typeface="Arial"/>
                      </a:endParaRPr>
                    </a:p>
                    <a:p>
                      <a:pPr algn="just" rtl="0">
                        <a:spcAft>
                          <a:spcPts val="0"/>
                        </a:spcAft>
                      </a:pPr>
                      <a:r>
                        <a:rPr lang="fr-FR" sz="2000" b="1" dirty="0">
                          <a:latin typeface="Times New Roman"/>
                          <a:ea typeface="Times New Roman"/>
                          <a:cs typeface="Arial"/>
                        </a:rPr>
                        <a:t>-DIN (Allemagne)</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a:spcAft>
                          <a:spcPts val="0"/>
                        </a:spcAft>
                      </a:pPr>
                      <a:r>
                        <a:rPr lang="fr-FR" sz="2000" b="1" dirty="0">
                          <a:latin typeface="Times New Roman"/>
                          <a:ea typeface="Times New Roman"/>
                          <a:cs typeface="Arial"/>
                        </a:rPr>
                        <a:t>- ECMA</a:t>
                      </a:r>
                      <a:endParaRPr lang="en-US" sz="2000" dirty="0">
                        <a:latin typeface="Times New Roman"/>
                        <a:ea typeface="Times New Roman"/>
                        <a:cs typeface="Arial"/>
                      </a:endParaRPr>
                    </a:p>
                    <a:p>
                      <a:pPr algn="just" rtl="0">
                        <a:lnSpc>
                          <a:spcPct val="150000"/>
                        </a:lnSpc>
                        <a:spcAft>
                          <a:spcPts val="0"/>
                        </a:spcAft>
                      </a:pPr>
                      <a:r>
                        <a:rPr lang="fr-FR" sz="2000" b="1" dirty="0">
                          <a:latin typeface="Times New Roman"/>
                          <a:ea typeface="Times New Roman"/>
                          <a:cs typeface="Arial"/>
                        </a:rPr>
                        <a:t>- IEEE</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Rectangle 2"/>
          <p:cNvSpPr/>
          <p:nvPr/>
        </p:nvSpPr>
        <p:spPr>
          <a:xfrm>
            <a:off x="1428728" y="357166"/>
            <a:ext cx="7499746" cy="523220"/>
          </a:xfrm>
          <a:prstGeom prst="rect">
            <a:avLst/>
          </a:prstGeom>
          <a:ln>
            <a:solidFill>
              <a:schemeClr val="bg1"/>
            </a:solidFill>
          </a:ln>
        </p:spPr>
        <p:txBody>
          <a:bodyPr wrap="none">
            <a:spAutoFit/>
          </a:bodyPr>
          <a:lstStyle/>
          <a:p>
            <a:pPr algn="ctr"/>
            <a:r>
              <a:rPr lang="fr-F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Les organismes de normalisations</a:t>
            </a:r>
            <a:r>
              <a:rPr lang="fr-FR" sz="2800" b="1" cap="all" dirty="0" smtClean="0">
                <a:ln w="9000" cmpd="sng">
                  <a:solidFill>
                    <a:schemeClr val="accent4">
                      <a:shade val="50000"/>
                      <a:satMod val="120000"/>
                    </a:schemeClr>
                  </a:solidFill>
                  <a:prstDash val="solid"/>
                </a:ln>
                <a:solidFill>
                  <a:srgbClr val="9999FF"/>
                </a:solidFill>
                <a:effectLst>
                  <a:reflection blurRad="12700" stA="28000" endPos="45000" dist="1000" dir="5400000" sy="-100000" algn="bl" rotWithShape="0"/>
                </a:effectLst>
                <a:latin typeface="Times New Roman" pitchFamily="18" charset="0"/>
                <a:cs typeface="Times New Roman" pitchFamily="18" charset="0"/>
              </a:rPr>
              <a:t> </a:t>
            </a:r>
            <a:endParaRPr lang="fr-FR" sz="2800" b="1" cap="all" dirty="0">
              <a:ln w="9000" cmpd="sng">
                <a:solidFill>
                  <a:schemeClr val="accent4">
                    <a:shade val="50000"/>
                    <a:satMod val="120000"/>
                  </a:schemeClr>
                </a:solidFill>
                <a:prstDash val="solid"/>
              </a:ln>
              <a:solidFill>
                <a:srgbClr val="9999FF"/>
              </a:solidFill>
              <a:effectLst>
                <a:reflection blurRad="12700" stA="28000" endPos="45000" dist="1000" dir="5400000" sy="-100000" algn="bl" rotWithShape="0"/>
              </a:effectLst>
              <a:latin typeface="Times New Roman" pitchFamily="18" charset="0"/>
              <a:cs typeface="Times New Roman" pitchFamily="18" charset="0"/>
            </a:endParaRPr>
          </a:p>
        </p:txBody>
      </p:sp>
      <p:sp>
        <p:nvSpPr>
          <p:cNvPr id="4" name="Espace réservé du numéro de diapositive 3"/>
          <p:cNvSpPr>
            <a:spLocks noGrp="1"/>
          </p:cNvSpPr>
          <p:nvPr>
            <p:ph type="sldNum" sz="quarter" idx="12"/>
          </p:nvPr>
        </p:nvSpPr>
        <p:spPr/>
        <p:txBody>
          <a:bodyPr/>
          <a:lstStyle/>
          <a:p>
            <a:fld id="{69EDF540-63D8-483F-8811-48D70124E6A3}" type="slidenum">
              <a:rPr lang="en-US" smtClean="0"/>
              <a:pPr/>
              <a:t>39</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214414" y="2143116"/>
            <a:ext cx="7786742" cy="4708981"/>
          </a:xfrm>
          <a:prstGeom prst="rect">
            <a:avLst/>
          </a:prstGeom>
          <a:noFill/>
        </p:spPr>
        <p:txBody>
          <a:bodyPr wrap="square" rtlCol="1">
            <a:spAutoFit/>
          </a:bodyPr>
          <a:lstStyle/>
          <a:p>
            <a:pPr lvl="0">
              <a:buBlip>
                <a:blip r:embed="rId3"/>
              </a:buBlip>
            </a:pPr>
            <a:r>
              <a:rPr lang="fr-FR" sz="2000" b="1" dirty="0" smtClean="0">
                <a:latin typeface="Times New Roman" pitchFamily="18" charset="0"/>
                <a:cs typeface="Times New Roman" pitchFamily="18" charset="0"/>
              </a:rPr>
              <a:t> ISO</a:t>
            </a:r>
            <a:r>
              <a:rPr lang="fr-FR" sz="2000" dirty="0" smtClean="0">
                <a:latin typeface="Times New Roman" pitchFamily="18" charset="0"/>
                <a:cs typeface="Times New Roman" pitchFamily="18" charset="0"/>
              </a:rPr>
              <a:t>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nternational </a:t>
            </a:r>
            <a:r>
              <a:rPr lang="fr-FR" sz="2000" b="1" dirty="0" smtClean="0">
                <a:solidFill>
                  <a:srgbClr val="00B050"/>
                </a:solidFill>
                <a:latin typeface="Times New Roman" pitchFamily="18" charset="0"/>
                <a:cs typeface="Times New Roman" pitchFamily="18" charset="0"/>
              </a:rPr>
              <a:t>S</a:t>
            </a:r>
            <a:r>
              <a:rPr lang="fr-FR" sz="2000" dirty="0" smtClean="0">
                <a:latin typeface="Times New Roman" pitchFamily="18" charset="0"/>
                <a:cs typeface="Times New Roman" pitchFamily="18" charset="0"/>
              </a:rPr>
              <a:t>tandardization </a:t>
            </a:r>
            <a:r>
              <a:rPr lang="fr-FR" sz="2000" b="1" dirty="0" smtClean="0">
                <a:solidFill>
                  <a:srgbClr val="00B050"/>
                </a:solidFill>
                <a:latin typeface="Times New Roman" pitchFamily="18" charset="0"/>
                <a:cs typeface="Times New Roman" pitchFamily="18" charset="0"/>
              </a:rPr>
              <a:t>O</a:t>
            </a:r>
            <a:r>
              <a:rPr lang="fr-FR" sz="2000" dirty="0" smtClean="0">
                <a:latin typeface="Times New Roman" pitchFamily="18" charset="0"/>
                <a:cs typeface="Times New Roman" pitchFamily="18" charset="0"/>
              </a:rPr>
              <a:t>rganization);</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IUT-T</a:t>
            </a:r>
            <a:r>
              <a:rPr lang="fr-FR" sz="2000" dirty="0" smtClean="0">
                <a:latin typeface="Times New Roman" pitchFamily="18" charset="0"/>
                <a:cs typeface="Times New Roman" pitchFamily="18" charset="0"/>
              </a:rPr>
              <a:t>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nternational </a:t>
            </a:r>
            <a:r>
              <a:rPr lang="fr-FR" sz="2000" b="1" dirty="0" smtClean="0">
                <a:solidFill>
                  <a:srgbClr val="00B050"/>
                </a:solidFill>
                <a:latin typeface="Times New Roman" pitchFamily="18" charset="0"/>
                <a:cs typeface="Times New Roman" pitchFamily="18" charset="0"/>
              </a:rPr>
              <a:t>U</a:t>
            </a:r>
            <a:r>
              <a:rPr lang="fr-FR" sz="2000" dirty="0" smtClean="0">
                <a:latin typeface="Times New Roman" pitchFamily="18" charset="0"/>
                <a:cs typeface="Times New Roman" pitchFamily="18" charset="0"/>
              </a:rPr>
              <a:t>nion of </a:t>
            </a:r>
            <a:r>
              <a:rPr lang="fr-FR" sz="2000" b="1" dirty="0" smtClean="0">
                <a:solidFill>
                  <a:srgbClr val="00B050"/>
                </a:solidFill>
                <a:latin typeface="Times New Roman" pitchFamily="18" charset="0"/>
                <a:cs typeface="Times New Roman" pitchFamily="18" charset="0"/>
              </a:rPr>
              <a:t>T</a:t>
            </a:r>
            <a:r>
              <a:rPr lang="fr-FR" sz="2000" dirty="0" smtClean="0">
                <a:latin typeface="Times New Roman" pitchFamily="18" charset="0"/>
                <a:cs typeface="Times New Roman" pitchFamily="18" charset="0"/>
              </a:rPr>
              <a:t>elecommunication - section </a:t>
            </a:r>
            <a:r>
              <a:rPr lang="fr-FR" sz="2000" b="1" dirty="0" smtClean="0">
                <a:solidFill>
                  <a:srgbClr val="00B050"/>
                </a:solidFill>
                <a:latin typeface="Times New Roman" pitchFamily="18" charset="0"/>
                <a:cs typeface="Times New Roman" pitchFamily="18" charset="0"/>
              </a:rPr>
              <a:t>T</a:t>
            </a:r>
            <a:r>
              <a:rPr lang="fr-FR" sz="2000" dirty="0" smtClean="0">
                <a:latin typeface="Times New Roman" pitchFamily="18" charset="0"/>
                <a:cs typeface="Times New Roman" pitchFamily="18" charset="0"/>
              </a:rPr>
              <a:t>elecommunication);</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CCITT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C</a:t>
            </a:r>
            <a:r>
              <a:rPr lang="fr-FR" sz="2000" dirty="0" smtClean="0">
                <a:latin typeface="Times New Roman" pitchFamily="18" charset="0"/>
                <a:cs typeface="Times New Roman" pitchFamily="18" charset="0"/>
              </a:rPr>
              <a:t>omité </a:t>
            </a:r>
            <a:r>
              <a:rPr lang="fr-FR" sz="2000" b="1" dirty="0" smtClean="0">
                <a:solidFill>
                  <a:srgbClr val="00B050"/>
                </a:solidFill>
                <a:latin typeface="Times New Roman" pitchFamily="18" charset="0"/>
                <a:cs typeface="Times New Roman" pitchFamily="18" charset="0"/>
              </a:rPr>
              <a:t>C</a:t>
            </a:r>
            <a:r>
              <a:rPr lang="fr-FR" sz="2000" dirty="0" smtClean="0">
                <a:latin typeface="Times New Roman" pitchFamily="18" charset="0"/>
                <a:cs typeface="Times New Roman" pitchFamily="18" charset="0"/>
              </a:rPr>
              <a:t>onsultatif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nternational </a:t>
            </a:r>
            <a:r>
              <a:rPr lang="fr-FR" sz="2000" b="1" dirty="0" smtClean="0">
                <a:solidFill>
                  <a:srgbClr val="00B050"/>
                </a:solidFill>
                <a:latin typeface="Times New Roman" pitchFamily="18" charset="0"/>
                <a:cs typeface="Times New Roman" pitchFamily="18" charset="0"/>
              </a:rPr>
              <a:t>T</a:t>
            </a:r>
            <a:r>
              <a:rPr lang="fr-FR" sz="2000" dirty="0" smtClean="0">
                <a:latin typeface="Times New Roman" pitchFamily="18" charset="0"/>
                <a:cs typeface="Times New Roman" pitchFamily="18" charset="0"/>
              </a:rPr>
              <a:t>élégraphique et </a:t>
            </a:r>
            <a:r>
              <a:rPr lang="fr-FR" sz="2000" b="1" dirty="0" smtClean="0">
                <a:solidFill>
                  <a:srgbClr val="00B050"/>
                </a:solidFill>
                <a:latin typeface="Times New Roman" pitchFamily="18" charset="0"/>
                <a:cs typeface="Times New Roman" pitchFamily="18" charset="0"/>
              </a:rPr>
              <a:t>T</a:t>
            </a:r>
            <a:r>
              <a:rPr lang="fr-FR" sz="2000" dirty="0" smtClean="0">
                <a:latin typeface="Times New Roman" pitchFamily="18" charset="0"/>
                <a:cs typeface="Times New Roman" pitchFamily="18" charset="0"/>
              </a:rPr>
              <a:t>éléphonique)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CEN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C</a:t>
            </a:r>
            <a:r>
              <a:rPr lang="fr-FR" sz="2000" dirty="0" smtClean="0">
                <a:latin typeface="Times New Roman" pitchFamily="18" charset="0"/>
                <a:cs typeface="Times New Roman" pitchFamily="18" charset="0"/>
              </a:rPr>
              <a:t>omité </a:t>
            </a:r>
            <a:r>
              <a:rPr lang="fr-FR" sz="2000" b="1" dirty="0" smtClean="0">
                <a:solidFill>
                  <a:srgbClr val="00B050"/>
                </a:solidFill>
                <a:latin typeface="Times New Roman" pitchFamily="18" charset="0"/>
                <a:cs typeface="Times New Roman" pitchFamily="18" charset="0"/>
              </a:rPr>
              <a:t>E</a:t>
            </a:r>
            <a:r>
              <a:rPr lang="fr-FR" sz="2000" dirty="0" smtClean="0">
                <a:latin typeface="Times New Roman" pitchFamily="18" charset="0"/>
                <a:cs typeface="Times New Roman" pitchFamily="18" charset="0"/>
              </a:rPr>
              <a:t>uropéen de </a:t>
            </a:r>
            <a:r>
              <a:rPr lang="fr-FR" sz="2000" b="1" dirty="0" smtClean="0">
                <a:solidFill>
                  <a:srgbClr val="00B050"/>
                </a:solidFill>
                <a:latin typeface="Times New Roman" pitchFamily="18" charset="0"/>
                <a:cs typeface="Times New Roman" pitchFamily="18" charset="0"/>
              </a:rPr>
              <a:t>N</a:t>
            </a:r>
            <a:r>
              <a:rPr lang="fr-FR" sz="2000" dirty="0" smtClean="0">
                <a:latin typeface="Times New Roman" pitchFamily="18" charset="0"/>
                <a:cs typeface="Times New Roman" pitchFamily="18" charset="0"/>
              </a:rPr>
              <a:t>ormalisation)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CENELEC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CEN</a:t>
            </a:r>
            <a:r>
              <a:rPr lang="fr-FR" sz="2000" dirty="0" smtClean="0">
                <a:latin typeface="Times New Roman" pitchFamily="18" charset="0"/>
                <a:cs typeface="Times New Roman" pitchFamily="18" charset="0"/>
              </a:rPr>
              <a:t>  </a:t>
            </a:r>
            <a:r>
              <a:rPr lang="fr-FR" sz="2000" b="1" dirty="0" smtClean="0">
                <a:solidFill>
                  <a:srgbClr val="00B050"/>
                </a:solidFill>
                <a:latin typeface="Times New Roman" pitchFamily="18" charset="0"/>
                <a:cs typeface="Times New Roman" pitchFamily="18" charset="0"/>
              </a:rPr>
              <a:t>ELEC</a:t>
            </a:r>
            <a:r>
              <a:rPr lang="fr-FR" sz="2000" dirty="0" smtClean="0">
                <a:latin typeface="Times New Roman" pitchFamily="18" charset="0"/>
                <a:cs typeface="Times New Roman" pitchFamily="18" charset="0"/>
              </a:rPr>
              <a:t>trotechnique)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CEPT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C</a:t>
            </a:r>
            <a:r>
              <a:rPr lang="fr-FR" sz="2000" dirty="0" smtClean="0">
                <a:latin typeface="Times New Roman" pitchFamily="18" charset="0"/>
                <a:cs typeface="Times New Roman" pitchFamily="18" charset="0"/>
              </a:rPr>
              <a:t>onférence </a:t>
            </a:r>
            <a:r>
              <a:rPr lang="fr-FR" sz="2000" b="1" dirty="0" smtClean="0">
                <a:solidFill>
                  <a:srgbClr val="00B050"/>
                </a:solidFill>
                <a:latin typeface="Times New Roman" pitchFamily="18" charset="0"/>
                <a:cs typeface="Times New Roman" pitchFamily="18" charset="0"/>
              </a:rPr>
              <a:t>E</a:t>
            </a:r>
            <a:r>
              <a:rPr lang="fr-FR" sz="2000" dirty="0" smtClean="0">
                <a:latin typeface="Times New Roman" pitchFamily="18" charset="0"/>
                <a:cs typeface="Times New Roman" pitchFamily="18" charset="0"/>
              </a:rPr>
              <a:t>uropéenne des </a:t>
            </a:r>
            <a:r>
              <a:rPr lang="fr-FR" sz="2000" b="1" dirty="0" smtClean="0">
                <a:solidFill>
                  <a:srgbClr val="00B050"/>
                </a:solidFill>
                <a:latin typeface="Times New Roman" pitchFamily="18" charset="0"/>
                <a:cs typeface="Times New Roman" pitchFamily="18" charset="0"/>
              </a:rPr>
              <a:t>P</a:t>
            </a:r>
            <a:r>
              <a:rPr lang="fr-FR" sz="2000" dirty="0" smtClean="0">
                <a:latin typeface="Times New Roman" pitchFamily="18" charset="0"/>
                <a:cs typeface="Times New Roman" pitchFamily="18" charset="0"/>
              </a:rPr>
              <a:t>ostes et </a:t>
            </a:r>
            <a:r>
              <a:rPr lang="fr-FR" sz="2000" b="1" dirty="0" smtClean="0">
                <a:solidFill>
                  <a:srgbClr val="00B050"/>
                </a:solidFill>
                <a:latin typeface="Times New Roman" pitchFamily="18" charset="0"/>
                <a:cs typeface="Times New Roman" pitchFamily="18" charset="0"/>
              </a:rPr>
              <a:t>T</a:t>
            </a:r>
            <a:r>
              <a:rPr lang="fr-FR" sz="2000" dirty="0" smtClean="0">
                <a:latin typeface="Times New Roman" pitchFamily="18" charset="0"/>
                <a:cs typeface="Times New Roman" pitchFamily="18" charset="0"/>
              </a:rPr>
              <a:t>élécommunications)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AFNOR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A</a:t>
            </a:r>
            <a:r>
              <a:rPr lang="fr-FR" sz="2000" dirty="0" smtClean="0">
                <a:latin typeface="Times New Roman" pitchFamily="18" charset="0"/>
                <a:cs typeface="Times New Roman" pitchFamily="18" charset="0"/>
              </a:rPr>
              <a:t>ssociation </a:t>
            </a:r>
            <a:r>
              <a:rPr lang="fr-FR" sz="2000" b="1" dirty="0" smtClean="0">
                <a:solidFill>
                  <a:srgbClr val="00B050"/>
                </a:solidFill>
                <a:latin typeface="Times New Roman" pitchFamily="18" charset="0"/>
                <a:cs typeface="Times New Roman" pitchFamily="18" charset="0"/>
              </a:rPr>
              <a:t>F</a:t>
            </a:r>
            <a:r>
              <a:rPr lang="fr-FR" sz="2000" dirty="0" smtClean="0">
                <a:latin typeface="Times New Roman" pitchFamily="18" charset="0"/>
                <a:cs typeface="Times New Roman" pitchFamily="18" charset="0"/>
              </a:rPr>
              <a:t>rançaise de </a:t>
            </a:r>
            <a:r>
              <a:rPr lang="fr-FR" sz="2000" b="1" dirty="0" smtClean="0">
                <a:solidFill>
                  <a:srgbClr val="00B050"/>
                </a:solidFill>
                <a:latin typeface="Times New Roman" pitchFamily="18" charset="0"/>
                <a:cs typeface="Times New Roman" pitchFamily="18" charset="0"/>
              </a:rPr>
              <a:t>NOR</a:t>
            </a:r>
            <a:r>
              <a:rPr lang="fr-FR" sz="2000" dirty="0" smtClean="0">
                <a:latin typeface="Times New Roman" pitchFamily="18" charset="0"/>
                <a:cs typeface="Times New Roman" pitchFamily="18" charset="0"/>
              </a:rPr>
              <a:t>malisation);</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ANSI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A</a:t>
            </a:r>
            <a:r>
              <a:rPr lang="fr-FR" sz="2000" dirty="0" smtClean="0">
                <a:latin typeface="Times New Roman" pitchFamily="18" charset="0"/>
                <a:cs typeface="Times New Roman" pitchFamily="18" charset="0"/>
              </a:rPr>
              <a:t>merican </a:t>
            </a:r>
            <a:r>
              <a:rPr lang="fr-FR" sz="2000" b="1" dirty="0" smtClean="0">
                <a:solidFill>
                  <a:srgbClr val="00B050"/>
                </a:solidFill>
                <a:latin typeface="Times New Roman" pitchFamily="18" charset="0"/>
                <a:cs typeface="Times New Roman" pitchFamily="18" charset="0"/>
              </a:rPr>
              <a:t>N</a:t>
            </a:r>
            <a:r>
              <a:rPr lang="fr-FR" sz="2000" dirty="0" smtClean="0">
                <a:latin typeface="Times New Roman" pitchFamily="18" charset="0"/>
                <a:cs typeface="Times New Roman" pitchFamily="18" charset="0"/>
              </a:rPr>
              <a:t>ational </a:t>
            </a:r>
            <a:r>
              <a:rPr lang="fr-FR" sz="2000" b="1" dirty="0" smtClean="0">
                <a:solidFill>
                  <a:srgbClr val="00B050"/>
                </a:solidFill>
                <a:latin typeface="Times New Roman" pitchFamily="18" charset="0"/>
                <a:cs typeface="Times New Roman" pitchFamily="18" charset="0"/>
              </a:rPr>
              <a:t>S</a:t>
            </a:r>
            <a:r>
              <a:rPr lang="fr-FR" sz="2000" dirty="0" smtClean="0">
                <a:latin typeface="Times New Roman" pitchFamily="18" charset="0"/>
                <a:cs typeface="Times New Roman" pitchFamily="18" charset="0"/>
              </a:rPr>
              <a:t>tandard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nstitute);</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BSI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B</a:t>
            </a:r>
            <a:r>
              <a:rPr lang="fr-FR" sz="2000" dirty="0" smtClean="0">
                <a:latin typeface="Times New Roman" pitchFamily="18" charset="0"/>
                <a:cs typeface="Times New Roman" pitchFamily="18" charset="0"/>
              </a:rPr>
              <a:t>ritish </a:t>
            </a:r>
            <a:r>
              <a:rPr lang="fr-FR" sz="2000" b="1" dirty="0" smtClean="0">
                <a:solidFill>
                  <a:srgbClr val="00B050"/>
                </a:solidFill>
                <a:latin typeface="Times New Roman" pitchFamily="18" charset="0"/>
                <a:cs typeface="Times New Roman" pitchFamily="18" charset="0"/>
              </a:rPr>
              <a:t>S</a:t>
            </a:r>
            <a:r>
              <a:rPr lang="fr-FR" sz="2000" dirty="0" smtClean="0">
                <a:latin typeface="Times New Roman" pitchFamily="18" charset="0"/>
                <a:cs typeface="Times New Roman" pitchFamily="18" charset="0"/>
              </a:rPr>
              <a:t>tandard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nstitute)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DIN </a:t>
            </a:r>
            <a:r>
              <a:rPr lang="fr-FR" sz="2000" dirty="0" smtClean="0">
                <a:latin typeface="Times New Roman" pitchFamily="18" charset="0"/>
                <a:cs typeface="Times New Roman" pitchFamily="18" charset="0"/>
              </a:rPr>
              <a:t>(</a:t>
            </a:r>
            <a:r>
              <a:rPr lang="fr-FR" sz="2000" b="1" dirty="0" smtClean="0">
                <a:solidFill>
                  <a:srgbClr val="00B050"/>
                </a:solidFill>
                <a:latin typeface="Times New Roman" pitchFamily="18" charset="0"/>
                <a:cs typeface="Times New Roman" pitchFamily="18" charset="0"/>
              </a:rPr>
              <a:t>D</a:t>
            </a:r>
            <a:r>
              <a:rPr lang="fr-FR" sz="2000" dirty="0" smtClean="0">
                <a:latin typeface="Times New Roman" pitchFamily="18" charset="0"/>
                <a:cs typeface="Times New Roman" pitchFamily="18" charset="0"/>
              </a:rPr>
              <a:t>eusche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ndustry </a:t>
            </a:r>
            <a:r>
              <a:rPr lang="fr-FR" sz="2000" b="1" dirty="0" smtClean="0">
                <a:solidFill>
                  <a:srgbClr val="00B050"/>
                </a:solidFill>
                <a:latin typeface="Times New Roman" pitchFamily="18" charset="0"/>
                <a:cs typeface="Times New Roman" pitchFamily="18" charset="0"/>
              </a:rPr>
              <a:t>N</a:t>
            </a:r>
            <a:r>
              <a:rPr lang="fr-FR" sz="2000" dirty="0" smtClean="0">
                <a:latin typeface="Times New Roman" pitchFamily="18" charset="0"/>
                <a:cs typeface="Times New Roman" pitchFamily="18" charset="0"/>
              </a:rPr>
              <a:t>orm)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ECMA </a:t>
            </a:r>
            <a:r>
              <a:rPr lang="fr-FR" sz="2000" dirty="0" smtClean="0">
                <a:latin typeface="Times New Roman" pitchFamily="18" charset="0"/>
                <a:cs typeface="Times New Roman" pitchFamily="18" charset="0"/>
              </a:rPr>
              <a:t>(</a:t>
            </a:r>
            <a:r>
              <a:rPr lang="fr-FR" sz="2000" b="1" i="1" dirty="0" smtClean="0">
                <a:solidFill>
                  <a:srgbClr val="00B050"/>
                </a:solidFill>
                <a:latin typeface="Times New Roman" pitchFamily="18" charset="0"/>
                <a:cs typeface="Times New Roman" pitchFamily="18" charset="0"/>
              </a:rPr>
              <a:t>E</a:t>
            </a:r>
            <a:r>
              <a:rPr lang="fr-FR" sz="2000" i="1" dirty="0" smtClean="0">
                <a:latin typeface="Times New Roman" pitchFamily="18" charset="0"/>
                <a:cs typeface="Times New Roman" pitchFamily="18" charset="0"/>
              </a:rPr>
              <a:t>uropean</a:t>
            </a:r>
            <a:r>
              <a:rPr lang="fr-FR" sz="2000" dirty="0" smtClean="0">
                <a:latin typeface="Times New Roman" pitchFamily="18" charset="0"/>
                <a:cs typeface="Times New Roman" pitchFamily="18" charset="0"/>
              </a:rPr>
              <a:t> </a:t>
            </a:r>
            <a:r>
              <a:rPr lang="fr-FR" sz="2000" b="1" dirty="0" smtClean="0">
                <a:solidFill>
                  <a:srgbClr val="00B050"/>
                </a:solidFill>
                <a:latin typeface="Times New Roman" pitchFamily="18" charset="0"/>
                <a:cs typeface="Times New Roman" pitchFamily="18" charset="0"/>
              </a:rPr>
              <a:t>C</a:t>
            </a:r>
            <a:r>
              <a:rPr lang="fr-FR" sz="2000" dirty="0" smtClean="0">
                <a:latin typeface="Times New Roman" pitchFamily="18" charset="0"/>
                <a:cs typeface="Times New Roman" pitchFamily="18" charset="0"/>
              </a:rPr>
              <a:t>omputer </a:t>
            </a:r>
            <a:r>
              <a:rPr lang="fr-FR" sz="2000" b="1" dirty="0" smtClean="0">
                <a:solidFill>
                  <a:srgbClr val="00B050"/>
                </a:solidFill>
                <a:latin typeface="Times New Roman" pitchFamily="18" charset="0"/>
                <a:cs typeface="Times New Roman" pitchFamily="18" charset="0"/>
              </a:rPr>
              <a:t>M</a:t>
            </a:r>
            <a:r>
              <a:rPr lang="fr-FR" sz="2000" dirty="0" smtClean="0">
                <a:latin typeface="Times New Roman" pitchFamily="18" charset="0"/>
                <a:cs typeface="Times New Roman" pitchFamily="18" charset="0"/>
              </a:rPr>
              <a:t>anufacturers </a:t>
            </a:r>
            <a:r>
              <a:rPr lang="fr-FR" sz="2000" b="1" dirty="0" smtClean="0">
                <a:solidFill>
                  <a:srgbClr val="00B050"/>
                </a:solidFill>
                <a:latin typeface="Times New Roman" pitchFamily="18" charset="0"/>
                <a:cs typeface="Times New Roman" pitchFamily="18" charset="0"/>
              </a:rPr>
              <a:t>A</a:t>
            </a:r>
            <a:r>
              <a:rPr lang="fr-FR" sz="2000" dirty="0" smtClean="0">
                <a:latin typeface="Times New Roman" pitchFamily="18" charset="0"/>
                <a:cs typeface="Times New Roman" pitchFamily="18" charset="0"/>
              </a:rPr>
              <a:t>ssociation) ;</a:t>
            </a:r>
            <a:endParaRPr lang="en-US" sz="2000" dirty="0" smtClean="0">
              <a:latin typeface="Times New Roman" pitchFamily="18" charset="0"/>
              <a:cs typeface="Times New Roman" pitchFamily="18" charset="0"/>
            </a:endParaRPr>
          </a:p>
          <a:p>
            <a:pPr lvl="0">
              <a:buBlip>
                <a:blip r:embed="rId3"/>
              </a:buBlip>
            </a:pPr>
            <a:r>
              <a:rPr lang="en-US" sz="2000" b="1" dirty="0" smtClean="0">
                <a:latin typeface="Times New Roman" pitchFamily="18" charset="0"/>
                <a:cs typeface="Times New Roman" pitchFamily="18" charset="0"/>
              </a:rPr>
              <a:t> </a:t>
            </a:r>
            <a:r>
              <a:rPr lang="fr-FR" sz="2000" b="1" dirty="0" smtClean="0">
                <a:latin typeface="Times New Roman" pitchFamily="18" charset="0"/>
                <a:cs typeface="Times New Roman" pitchFamily="18" charset="0"/>
              </a:rPr>
              <a:t>IEEE</a:t>
            </a:r>
            <a:r>
              <a:rPr lang="fr-FR" sz="2000" dirty="0" smtClean="0">
                <a:latin typeface="Times New Roman" pitchFamily="18" charset="0"/>
                <a:cs typeface="Times New Roman" pitchFamily="18" charset="0"/>
              </a:rPr>
              <a:t> (</a:t>
            </a:r>
            <a:r>
              <a:rPr lang="fr-FR" sz="2000" b="1" dirty="0" smtClean="0">
                <a:solidFill>
                  <a:srgbClr val="00B050"/>
                </a:solidFill>
                <a:latin typeface="Times New Roman" pitchFamily="18" charset="0"/>
                <a:cs typeface="Times New Roman" pitchFamily="18" charset="0"/>
              </a:rPr>
              <a:t>I</a:t>
            </a:r>
            <a:r>
              <a:rPr lang="fr-FR" sz="2000" dirty="0" smtClean="0">
                <a:latin typeface="Times New Roman" pitchFamily="18" charset="0"/>
                <a:cs typeface="Times New Roman" pitchFamily="18" charset="0"/>
              </a:rPr>
              <a:t>nstitute of </a:t>
            </a:r>
            <a:r>
              <a:rPr lang="fr-FR" sz="2000" b="1" dirty="0" smtClean="0">
                <a:solidFill>
                  <a:srgbClr val="00B050"/>
                </a:solidFill>
                <a:latin typeface="Times New Roman" pitchFamily="18" charset="0"/>
                <a:cs typeface="Times New Roman" pitchFamily="18" charset="0"/>
              </a:rPr>
              <a:t>E</a:t>
            </a:r>
            <a:r>
              <a:rPr lang="fr-FR" sz="2000" dirty="0" smtClean="0">
                <a:latin typeface="Times New Roman" pitchFamily="18" charset="0"/>
                <a:cs typeface="Times New Roman" pitchFamily="18" charset="0"/>
              </a:rPr>
              <a:t>lectrical and </a:t>
            </a:r>
            <a:r>
              <a:rPr lang="fr-FR" sz="2000" b="1" dirty="0" smtClean="0">
                <a:solidFill>
                  <a:srgbClr val="00B050"/>
                </a:solidFill>
                <a:latin typeface="Times New Roman" pitchFamily="18" charset="0"/>
                <a:cs typeface="Times New Roman" pitchFamily="18" charset="0"/>
              </a:rPr>
              <a:t>E</a:t>
            </a:r>
            <a:r>
              <a:rPr lang="fr-FR" sz="2000" dirty="0" smtClean="0">
                <a:latin typeface="Times New Roman" pitchFamily="18" charset="0"/>
                <a:cs typeface="Times New Roman" pitchFamily="18" charset="0"/>
              </a:rPr>
              <a:t>lectronic </a:t>
            </a:r>
            <a:r>
              <a:rPr lang="fr-FR" sz="2000" b="1" dirty="0" smtClean="0">
                <a:solidFill>
                  <a:srgbClr val="00B050"/>
                </a:solidFill>
                <a:latin typeface="Times New Roman" pitchFamily="18" charset="0"/>
                <a:cs typeface="Times New Roman" pitchFamily="18" charset="0"/>
              </a:rPr>
              <a:t>E</a:t>
            </a:r>
            <a:r>
              <a:rPr lang="fr-FR" sz="2000" dirty="0" smtClean="0">
                <a:latin typeface="Times New Roman" pitchFamily="18" charset="0"/>
                <a:cs typeface="Times New Roman" pitchFamily="18" charset="0"/>
              </a:rPr>
              <a:t>ngineers);</a:t>
            </a:r>
            <a:endParaRPr lang="en-US" sz="2000" dirty="0" smtClean="0">
              <a:latin typeface="Times New Roman" pitchFamily="18" charset="0"/>
              <a:cs typeface="Times New Roman" pitchFamily="18" charset="0"/>
            </a:endParaRPr>
          </a:p>
          <a:p>
            <a:endParaRPr lang="fr-FR" sz="2000" dirty="0">
              <a:latin typeface="Times New Roman" pitchFamily="18" charset="0"/>
              <a:cs typeface="Times New Roman" pitchFamily="18" charset="0"/>
            </a:endParaRPr>
          </a:p>
        </p:txBody>
      </p:sp>
      <p:sp>
        <p:nvSpPr>
          <p:cNvPr id="4" name="Rectangle 3"/>
          <p:cNvSpPr/>
          <p:nvPr/>
        </p:nvSpPr>
        <p:spPr>
          <a:xfrm>
            <a:off x="1142976" y="428604"/>
            <a:ext cx="7786710" cy="523220"/>
          </a:xfrm>
          <a:prstGeom prst="rect">
            <a:avLst/>
          </a:prstGeom>
        </p:spPr>
        <p:txBody>
          <a:bodyPr wrap="square">
            <a:spAutoFit/>
          </a:bodyPr>
          <a:lstStyle/>
          <a:p>
            <a:pPr algn="ctr"/>
            <a:r>
              <a:rPr lang="fr-F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Les organismes de normalisations</a:t>
            </a:r>
            <a:r>
              <a:rPr lang="fr-FR"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endParaRPr lang="fr-FR"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69EDF540-63D8-483F-8811-48D70124E6A3}" type="slidenum">
              <a:rPr lang="en-US" smtClean="0"/>
              <a:pPr/>
              <a:t>40</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214414" y="428604"/>
            <a:ext cx="8143932" cy="954107"/>
          </a:xfrm>
          <a:prstGeom prst="rect">
            <a:avLst/>
          </a:prstGeom>
          <a:noFill/>
        </p:spPr>
        <p:txBody>
          <a:bodyPr wrap="square" rtlCol="1">
            <a:spAutoFit/>
          </a:bodyPr>
          <a:lstStyle/>
          <a:p>
            <a:r>
              <a:rPr lang="fr-FR"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Pourquoi la normalisation des  réseaux</a:t>
            </a:r>
            <a:r>
              <a:rPr lang="fr-FR" sz="3600" b="1" i="1" dirty="0" smtClean="0">
                <a:solidFill>
                  <a:srgbClr val="ED8E3F"/>
                </a:solidFill>
                <a:effectLst>
                  <a:outerShdw blurRad="38100" dist="38100" dir="2700000" algn="tl">
                    <a:srgbClr val="000000">
                      <a:alpha val="43137"/>
                    </a:srgbClr>
                  </a:outerShdw>
                </a:effectLst>
                <a:latin typeface="Times New Roman" pitchFamily="18" charset="0"/>
                <a:cs typeface="Times New Roman" pitchFamily="18" charset="0"/>
              </a:rPr>
              <a:t> </a:t>
            </a:r>
            <a:endParaRPr lang="en-US" sz="3600" b="1" i="1" dirty="0" smtClean="0">
              <a:solidFill>
                <a:srgbClr val="ED8E3F"/>
              </a:solidFill>
              <a:effectLst>
                <a:outerShdw blurRad="38100" dist="38100" dir="2700000" algn="tl">
                  <a:srgbClr val="000000">
                    <a:alpha val="43137"/>
                  </a:srgbClr>
                </a:outerShdw>
              </a:effectLst>
              <a:latin typeface="Times New Roman" pitchFamily="18" charset="0"/>
              <a:cs typeface="Times New Roman" pitchFamily="18" charset="0"/>
            </a:endParaRPr>
          </a:p>
          <a:p>
            <a:pPr algn="ctr"/>
            <a:endParaRPr lang="fr-FR" sz="2000" b="1" dirty="0">
              <a:solidFill>
                <a:srgbClr val="ED8E3F"/>
              </a:solidFill>
              <a:latin typeface="Times New Roman" pitchFamily="18" charset="0"/>
              <a:cs typeface="Times New Roman" pitchFamily="18" charset="0"/>
            </a:endParaRPr>
          </a:p>
        </p:txBody>
      </p:sp>
      <p:sp>
        <p:nvSpPr>
          <p:cNvPr id="3" name="ZoneTexte 2"/>
          <p:cNvSpPr txBox="1"/>
          <p:nvPr/>
        </p:nvSpPr>
        <p:spPr>
          <a:xfrm>
            <a:off x="1285852" y="2285992"/>
            <a:ext cx="7500990" cy="2769989"/>
          </a:xfrm>
          <a:prstGeom prst="rect">
            <a:avLst/>
          </a:prstGeom>
          <a:noFill/>
        </p:spPr>
        <p:txBody>
          <a:bodyPr wrap="square" rtlCol="1">
            <a:spAutoFit/>
          </a:bodyPr>
          <a:lstStyle/>
          <a:p>
            <a:pPr algn="just">
              <a:lnSpc>
                <a:spcPct val="150000"/>
              </a:lnSpc>
            </a:pPr>
            <a:r>
              <a:rPr lang="fr-FR" sz="2000" dirty="0" smtClean="0">
                <a:latin typeface="Times New Roman" pitchFamily="18" charset="0"/>
                <a:cs typeface="Times New Roman" pitchFamily="18" charset="0"/>
              </a:rPr>
              <a:t>La normalisation garantit l’interfonctionnement et une certaine pérennité, diffusion ou efficacité de l’objet produit à partir de ces normes.</a:t>
            </a:r>
          </a:p>
          <a:p>
            <a:pPr algn="just"/>
            <a:endParaRPr lang="fr-FR" sz="2000" dirty="0" smtClean="0">
              <a:latin typeface="Times New Roman" pitchFamily="18" charset="0"/>
              <a:cs typeface="Times New Roman" pitchFamily="18" charset="0"/>
            </a:endParaRPr>
          </a:p>
          <a:p>
            <a:pPr algn="just"/>
            <a:endParaRPr lang="fr-FR" sz="2000" dirty="0" smtClean="0">
              <a:latin typeface="Times New Roman" pitchFamily="18" charset="0"/>
              <a:cs typeface="Times New Roman" pitchFamily="18" charset="0"/>
            </a:endParaRPr>
          </a:p>
          <a:p>
            <a:pPr algn="just"/>
            <a:endParaRPr lang="en-US" sz="2400" dirty="0" smtClean="0">
              <a:latin typeface="Times New Roman" pitchFamily="18" charset="0"/>
              <a:cs typeface="Times New Roman" pitchFamily="18" charset="0"/>
            </a:endParaRPr>
          </a:p>
          <a:p>
            <a:pPr algn="just"/>
            <a:endParaRPr lang="fr-FR" sz="2000" dirty="0">
              <a:latin typeface="Times New Roman" pitchFamily="18" charset="0"/>
              <a:cs typeface="Times New Roman" pitchFamily="18" charset="0"/>
            </a:endParaRPr>
          </a:p>
        </p:txBody>
      </p:sp>
      <p:sp>
        <p:nvSpPr>
          <p:cNvPr id="5" name="Rectangle à coins arrondis 4"/>
          <p:cNvSpPr/>
          <p:nvPr/>
        </p:nvSpPr>
        <p:spPr bwMode="auto">
          <a:xfrm>
            <a:off x="1214414" y="3929066"/>
            <a:ext cx="1857388" cy="714380"/>
          </a:xfrm>
          <a:prstGeom prst="roundRect">
            <a:avLst/>
          </a:prstGeom>
          <a:solidFill>
            <a:schemeClr val="bg1"/>
          </a:solidFill>
          <a:ln w="9525" cap="flat" cmpd="sng" algn="ctr">
            <a:solidFill>
              <a:schemeClr val="tx2">
                <a:lumMod val="50000"/>
                <a:lumOff val="50000"/>
              </a:schemeClr>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fr-FR" b="1" dirty="0" smtClean="0">
                <a:solidFill>
                  <a:schemeClr val="tx2">
                    <a:lumMod val="50000"/>
                    <a:lumOff val="50000"/>
                  </a:schemeClr>
                </a:solidFill>
                <a:latin typeface="Times New Roman" pitchFamily="18" charset="0"/>
                <a:cs typeface="Times New Roman" pitchFamily="18" charset="0"/>
              </a:rPr>
              <a:t>Différents types de protocoles</a:t>
            </a:r>
            <a:endParaRPr kumimoji="0" lang="fr-FR" sz="1800" b="1" i="0" u="none" strike="noStrike" cap="none" normalizeH="0" baseline="0" dirty="0" smtClean="0">
              <a:ln>
                <a:solidFill>
                  <a:schemeClr val="bg1"/>
                </a:solidFill>
              </a:ln>
              <a:solidFill>
                <a:schemeClr val="tx2">
                  <a:lumMod val="50000"/>
                  <a:lumOff val="50000"/>
                </a:schemeClr>
              </a:solidFill>
              <a:effectLst/>
              <a:latin typeface="Times New Roman" pitchFamily="18" charset="0"/>
              <a:cs typeface="Times New Roman" pitchFamily="18" charset="0"/>
            </a:endParaRPr>
          </a:p>
        </p:txBody>
      </p:sp>
      <p:sp>
        <p:nvSpPr>
          <p:cNvPr id="6" name="Rectangle à coins arrondis 5"/>
          <p:cNvSpPr/>
          <p:nvPr/>
        </p:nvSpPr>
        <p:spPr bwMode="auto">
          <a:xfrm>
            <a:off x="6429388" y="3929066"/>
            <a:ext cx="2143140" cy="78581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fr-FR" sz="1800" b="1" i="0" u="none" strike="noStrike" cap="none" normalizeH="0" baseline="0" dirty="0" smtClean="0">
                <a:ln>
                  <a:noFill/>
                </a:ln>
                <a:effectLst/>
                <a:latin typeface="Times New Roman" pitchFamily="18" charset="0"/>
                <a:cs typeface="Times New Roman" pitchFamily="18" charset="0"/>
              </a:rPr>
              <a:t>Besoin croissant de communication</a:t>
            </a:r>
          </a:p>
        </p:txBody>
      </p:sp>
      <p:sp>
        <p:nvSpPr>
          <p:cNvPr id="7" name="Rectangle à coins arrondis 6"/>
          <p:cNvSpPr/>
          <p:nvPr/>
        </p:nvSpPr>
        <p:spPr bwMode="auto">
          <a:xfrm>
            <a:off x="3357554" y="3929066"/>
            <a:ext cx="2643206" cy="785818"/>
          </a:xfrm>
          <a:prstGeom prst="roundRect">
            <a:avLst/>
          </a:prstGeom>
          <a:solidFill>
            <a:schemeClr val="bg1"/>
          </a:solidFill>
          <a:ln w="9525" cap="flat" cmpd="sng" algn="ctr">
            <a:solidFill>
              <a:schemeClr val="accent6">
                <a:lumMod val="50000"/>
                <a:lumOff val="50000"/>
              </a:schemeClr>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accent2">
                    <a:lumMod val="50000"/>
                    <a:lumOff val="50000"/>
                  </a:schemeClr>
                </a:solidFill>
                <a:effectLst/>
                <a:latin typeface="Times New Roman" pitchFamily="18" charset="0"/>
                <a:cs typeface="Times New Roman" pitchFamily="18" charset="0"/>
              </a:rPr>
              <a:t>Développement de nouvelles technologies</a:t>
            </a:r>
          </a:p>
        </p:txBody>
      </p:sp>
      <p:sp>
        <p:nvSpPr>
          <p:cNvPr id="8" name="Rectangle 7"/>
          <p:cNvSpPr/>
          <p:nvPr/>
        </p:nvSpPr>
        <p:spPr bwMode="auto">
          <a:xfrm>
            <a:off x="2714612" y="5429264"/>
            <a:ext cx="3929090" cy="500066"/>
          </a:xfrm>
          <a:prstGeom prst="rect">
            <a:avLst/>
          </a:prstGeom>
          <a:solidFill>
            <a:schemeClr val="bg1"/>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fr-FR" b="1" dirty="0" smtClean="0">
                <a:solidFill>
                  <a:srgbClr val="FF0000"/>
                </a:solidFill>
                <a:latin typeface="Times New Roman" pitchFamily="18" charset="0"/>
                <a:cs typeface="Times New Roman" pitchFamily="18" charset="0"/>
              </a:rPr>
              <a:t>Nécessite de définir des normes</a:t>
            </a:r>
            <a:endParaRPr kumimoji="0" lang="fr-FR" sz="1800" b="1" i="0" u="none" strike="noStrike" cap="none" normalizeH="0" baseline="0" dirty="0" smtClean="0">
              <a:ln>
                <a:noFill/>
              </a:ln>
              <a:solidFill>
                <a:srgbClr val="FF0000"/>
              </a:solidFill>
              <a:effectLst/>
              <a:latin typeface="Times New Roman" pitchFamily="18" charset="0"/>
              <a:cs typeface="Times New Roman" pitchFamily="18" charset="0"/>
            </a:endParaRPr>
          </a:p>
        </p:txBody>
      </p:sp>
      <p:cxnSp>
        <p:nvCxnSpPr>
          <p:cNvPr id="10" name="Connecteur droit avec flèche 9"/>
          <p:cNvCxnSpPr>
            <a:stCxn id="5" idx="2"/>
          </p:cNvCxnSpPr>
          <p:nvPr/>
        </p:nvCxnSpPr>
        <p:spPr bwMode="auto">
          <a:xfrm rot="16200000" flipH="1">
            <a:off x="2428860" y="4357694"/>
            <a:ext cx="785818" cy="1357322"/>
          </a:xfrm>
          <a:prstGeom prst="straightConnector1">
            <a:avLst/>
          </a:prstGeom>
          <a:solidFill>
            <a:schemeClr val="accent1"/>
          </a:solidFill>
          <a:ln w="9525" cap="flat" cmpd="sng" algn="ctr">
            <a:solidFill>
              <a:schemeClr val="tx2">
                <a:lumMod val="50000"/>
                <a:lumOff val="50000"/>
              </a:schemeClr>
            </a:solidFill>
            <a:prstDash val="solid"/>
            <a:round/>
            <a:headEnd type="none" w="med" len="med"/>
            <a:tailEnd type="arrow"/>
          </a:ln>
          <a:effectLst/>
        </p:spPr>
      </p:cxnSp>
      <p:cxnSp>
        <p:nvCxnSpPr>
          <p:cNvPr id="12" name="Connecteur droit avec flèche 11"/>
          <p:cNvCxnSpPr>
            <a:stCxn id="7" idx="2"/>
            <a:endCxn id="8" idx="0"/>
          </p:cNvCxnSpPr>
          <p:nvPr/>
        </p:nvCxnSpPr>
        <p:spPr bwMode="auto">
          <a:xfrm rot="5400000">
            <a:off x="4321967" y="5072074"/>
            <a:ext cx="714380" cy="1588"/>
          </a:xfrm>
          <a:prstGeom prst="straightConnector1">
            <a:avLst/>
          </a:prstGeom>
          <a:solidFill>
            <a:schemeClr val="accent1"/>
          </a:solidFill>
          <a:ln w="9525" cap="flat" cmpd="sng" algn="ctr">
            <a:solidFill>
              <a:schemeClr val="accent6">
                <a:lumMod val="75000"/>
                <a:lumOff val="25000"/>
              </a:schemeClr>
            </a:solidFill>
            <a:prstDash val="solid"/>
            <a:round/>
            <a:headEnd type="none" w="med" len="med"/>
            <a:tailEnd type="arrow"/>
          </a:ln>
          <a:effectLst/>
        </p:spPr>
      </p:cxnSp>
      <p:cxnSp>
        <p:nvCxnSpPr>
          <p:cNvPr id="14" name="Connecteur droit avec flèche 13"/>
          <p:cNvCxnSpPr>
            <a:stCxn id="6" idx="2"/>
          </p:cNvCxnSpPr>
          <p:nvPr/>
        </p:nvCxnSpPr>
        <p:spPr bwMode="auto">
          <a:xfrm rot="5400000">
            <a:off x="6322231" y="4250537"/>
            <a:ext cx="714380" cy="164307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1" name="Espace réservé du numéro de diapositive 10"/>
          <p:cNvSpPr>
            <a:spLocks noGrp="1"/>
          </p:cNvSpPr>
          <p:nvPr>
            <p:ph type="sldNum" sz="quarter" idx="12"/>
          </p:nvPr>
        </p:nvSpPr>
        <p:spPr/>
        <p:txBody>
          <a:bodyPr/>
          <a:lstStyle/>
          <a:p>
            <a:fld id="{69EDF540-63D8-483F-8811-48D70124E6A3}" type="slidenum">
              <a:rPr lang="en-US" smtClean="0"/>
              <a:pPr/>
              <a:t>41</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69EDF540-63D8-483F-8811-48D70124E6A3}" type="slidenum">
              <a:rPr lang="en-US" smtClean="0"/>
              <a:pPr/>
              <a:t>42</a:t>
            </a:fld>
            <a:endParaRPr lang="en-GB" dirty="0"/>
          </a:p>
        </p:txBody>
      </p:sp>
      <p:sp>
        <p:nvSpPr>
          <p:cNvPr id="3" name="ZoneTexte 2"/>
          <p:cNvSpPr txBox="1"/>
          <p:nvPr/>
        </p:nvSpPr>
        <p:spPr>
          <a:xfrm>
            <a:off x="2071670" y="500042"/>
            <a:ext cx="5786478" cy="461665"/>
          </a:xfrm>
          <a:prstGeom prst="rect">
            <a:avLst/>
          </a:prstGeom>
          <a:noFill/>
        </p:spPr>
        <p:txBody>
          <a:bodyPr wrap="square" rtlCol="1">
            <a:spAutoFit/>
          </a:bodyPr>
          <a:lstStyle/>
          <a:p>
            <a:r>
              <a:rPr lang="fr-FR"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Le modèle de référence OSI</a:t>
            </a:r>
            <a:endParaRPr lang="fr-FR"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4" name="ZoneTexte 3"/>
          <p:cNvSpPr txBox="1"/>
          <p:nvPr/>
        </p:nvSpPr>
        <p:spPr>
          <a:xfrm>
            <a:off x="1142976" y="2071678"/>
            <a:ext cx="7858148" cy="4401205"/>
          </a:xfrm>
          <a:prstGeom prst="rect">
            <a:avLst/>
          </a:prstGeom>
          <a:noFill/>
        </p:spPr>
        <p:txBody>
          <a:bodyPr wrap="square" rtlCol="1">
            <a:spAutoFit/>
          </a:bodyPr>
          <a:lstStyle/>
          <a:p>
            <a:pPr algn="just">
              <a:lnSpc>
                <a:spcPct val="150000"/>
              </a:lnSpc>
              <a:buBlip>
                <a:blip r:embed="rId3"/>
              </a:buBlip>
            </a:pPr>
            <a:r>
              <a:rPr lang="fr-FR" sz="2000" b="1" dirty="0" smtClean="0">
                <a:latin typeface="Times New Roman" pitchFamily="18" charset="0"/>
                <a:cs typeface="Times New Roman" pitchFamily="18" charset="0"/>
              </a:rPr>
              <a:t> OSI : « Open System Interconnexion » « Interconnexion des systèmes ouverts », </a:t>
            </a:r>
            <a:r>
              <a:rPr lang="fr-FR" sz="2000" dirty="0" smtClean="0">
                <a:latin typeface="Times New Roman" pitchFamily="18" charset="0"/>
                <a:cs typeface="Times New Roman" pitchFamily="18" charset="0"/>
              </a:rPr>
              <a:t>développé par ISO (International Standard Organisation)  « Organisation Internationale de Normalisation ».</a:t>
            </a:r>
          </a:p>
          <a:p>
            <a:pPr algn="just">
              <a:lnSpc>
                <a:spcPct val="150000"/>
              </a:lnSpc>
              <a:buBlip>
                <a:blip r:embed="rId3"/>
              </a:buBlip>
            </a:pPr>
            <a:r>
              <a:rPr lang="fr-FR" sz="2000" dirty="0" smtClean="0">
                <a:latin typeface="Times New Roman" pitchFamily="18" charset="0"/>
                <a:cs typeface="Times New Roman" pitchFamily="18" charset="0"/>
              </a:rPr>
              <a:t> Principal modèle utilisé pour les communications réseau ;</a:t>
            </a:r>
          </a:p>
          <a:p>
            <a:pPr algn="just">
              <a:lnSpc>
                <a:spcPct val="150000"/>
              </a:lnSpc>
              <a:buBlip>
                <a:blip r:embed="rId3"/>
              </a:buBlip>
            </a:pPr>
            <a:r>
              <a:rPr lang="fr-FR" sz="2000" dirty="0" smtClean="0">
                <a:latin typeface="Times New Roman" pitchFamily="18" charset="0"/>
                <a:cs typeface="Times New Roman" pitchFamily="18" charset="0"/>
              </a:rPr>
              <a:t> Meilleur outil pour décrire l’envoi et la réception de données sur un réseau.</a:t>
            </a:r>
          </a:p>
          <a:p>
            <a:pPr algn="just">
              <a:buBlip>
                <a:blip r:embed="rId3"/>
              </a:buBlip>
            </a:pPr>
            <a:r>
              <a:rPr lang="fr-FR" sz="2000" dirty="0" smtClean="0">
                <a:latin typeface="Times New Roman" pitchFamily="18" charset="0"/>
                <a:cs typeface="Times New Roman" pitchFamily="18" charset="0"/>
              </a:rPr>
              <a:t> Composé de 7 couches</a:t>
            </a:r>
          </a:p>
          <a:p>
            <a:pPr lvl="1">
              <a:buBlip>
                <a:blip r:embed="rId4"/>
              </a:buBlip>
            </a:pPr>
            <a:r>
              <a:rPr lang="fr-FR" sz="2000" dirty="0" smtClean="0">
                <a:latin typeface="Times New Roman" pitchFamily="18" charset="0"/>
                <a:cs typeface="Times New Roman" pitchFamily="18" charset="0"/>
              </a:rPr>
              <a:t> Couches 1 à 4 dites couches basses : </a:t>
            </a:r>
          </a:p>
          <a:p>
            <a:pPr lvl="2"/>
            <a:r>
              <a:rPr lang="fr-FR" sz="2000" dirty="0" smtClean="0">
                <a:latin typeface="Times New Roman" pitchFamily="18" charset="0"/>
                <a:cs typeface="Times New Roman" pitchFamily="18" charset="0"/>
              </a:rPr>
              <a:t>prennent en charge le transport des données.</a:t>
            </a:r>
          </a:p>
          <a:p>
            <a:pPr lvl="1">
              <a:buBlip>
                <a:blip r:embed="rId4"/>
              </a:buBlip>
            </a:pPr>
            <a:r>
              <a:rPr lang="fr-FR" sz="2000" dirty="0" smtClean="0">
                <a:latin typeface="Times New Roman" pitchFamily="18" charset="0"/>
                <a:cs typeface="Times New Roman" pitchFamily="18" charset="0"/>
              </a:rPr>
              <a:t> Couche 5 à 7 : couches hautes</a:t>
            </a:r>
          </a:p>
          <a:p>
            <a:pPr lvl="2"/>
            <a:r>
              <a:rPr lang="fr-FR" sz="2000" dirty="0" smtClean="0">
                <a:latin typeface="Times New Roman" pitchFamily="18" charset="0"/>
                <a:cs typeface="Times New Roman" pitchFamily="18" charset="0"/>
              </a:rPr>
              <a:t>s’occupent de tout ce qui concerne les applications.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1"/>
          <p:cNvSpPr>
            <a:spLocks noGrp="1"/>
          </p:cNvSpPr>
          <p:nvPr>
            <p:ph type="sldNum" sz="quarter" idx="12"/>
          </p:nvPr>
        </p:nvSpPr>
        <p:spPr>
          <a:xfrm>
            <a:off x="7072329" y="6215081"/>
            <a:ext cx="2597727" cy="1385531"/>
          </a:xfrm>
        </p:spPr>
        <p:txBody>
          <a:bodyPr/>
          <a:lstStyle/>
          <a:p>
            <a:fld id="{69EDF540-63D8-483F-8811-48D70124E6A3}" type="slidenum">
              <a:rPr lang="en-US" smtClean="0"/>
              <a:pPr/>
              <a:t>43</a:t>
            </a:fld>
            <a:endParaRPr lang="en-GB" dirty="0"/>
          </a:p>
        </p:txBody>
      </p:sp>
      <p:sp>
        <p:nvSpPr>
          <p:cNvPr id="11" name="ZoneTexte 10"/>
          <p:cNvSpPr txBox="1"/>
          <p:nvPr/>
        </p:nvSpPr>
        <p:spPr>
          <a:xfrm>
            <a:off x="857224" y="271462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Physique</a:t>
            </a:r>
            <a:endParaRPr lang="fr-FR" dirty="0">
              <a:latin typeface="Times New Roman" pitchFamily="18" charset="0"/>
              <a:cs typeface="Times New Roman" pitchFamily="18" charset="0"/>
            </a:endParaRPr>
          </a:p>
        </p:txBody>
      </p:sp>
      <p:sp>
        <p:nvSpPr>
          <p:cNvPr id="12" name="ZoneTexte 11"/>
          <p:cNvSpPr txBox="1"/>
          <p:nvPr/>
        </p:nvSpPr>
        <p:spPr>
          <a:xfrm>
            <a:off x="857224" y="235743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Liaison</a:t>
            </a:r>
            <a:endParaRPr lang="fr-FR" dirty="0">
              <a:latin typeface="Times New Roman" pitchFamily="18" charset="0"/>
              <a:cs typeface="Times New Roman" pitchFamily="18" charset="0"/>
            </a:endParaRPr>
          </a:p>
        </p:txBody>
      </p:sp>
      <p:sp>
        <p:nvSpPr>
          <p:cNvPr id="13" name="ZoneTexte 12"/>
          <p:cNvSpPr txBox="1"/>
          <p:nvPr/>
        </p:nvSpPr>
        <p:spPr>
          <a:xfrm>
            <a:off x="857224" y="164305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Transport</a:t>
            </a:r>
            <a:endParaRPr lang="fr-FR" dirty="0">
              <a:latin typeface="Times New Roman" pitchFamily="18" charset="0"/>
              <a:cs typeface="Times New Roman" pitchFamily="18" charset="0"/>
            </a:endParaRPr>
          </a:p>
        </p:txBody>
      </p:sp>
      <p:sp>
        <p:nvSpPr>
          <p:cNvPr id="14" name="ZoneTexte 13"/>
          <p:cNvSpPr txBox="1"/>
          <p:nvPr/>
        </p:nvSpPr>
        <p:spPr>
          <a:xfrm>
            <a:off x="857224" y="200024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Réseau</a:t>
            </a:r>
            <a:endParaRPr lang="fr-FR" dirty="0">
              <a:latin typeface="Times New Roman" pitchFamily="18" charset="0"/>
              <a:cs typeface="Times New Roman" pitchFamily="18" charset="0"/>
            </a:endParaRPr>
          </a:p>
        </p:txBody>
      </p:sp>
      <p:sp>
        <p:nvSpPr>
          <p:cNvPr id="15" name="ZoneTexte 14"/>
          <p:cNvSpPr txBox="1"/>
          <p:nvPr/>
        </p:nvSpPr>
        <p:spPr>
          <a:xfrm>
            <a:off x="857224" y="128586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Session</a:t>
            </a:r>
            <a:endParaRPr lang="fr-FR" dirty="0">
              <a:latin typeface="Times New Roman" pitchFamily="18" charset="0"/>
              <a:cs typeface="Times New Roman" pitchFamily="18" charset="0"/>
            </a:endParaRPr>
          </a:p>
        </p:txBody>
      </p:sp>
      <p:sp>
        <p:nvSpPr>
          <p:cNvPr id="16" name="ZoneTexte 15"/>
          <p:cNvSpPr txBox="1"/>
          <p:nvPr/>
        </p:nvSpPr>
        <p:spPr>
          <a:xfrm>
            <a:off x="857224" y="92867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Présentation</a:t>
            </a:r>
            <a:endParaRPr lang="fr-FR" dirty="0">
              <a:latin typeface="Times New Roman" pitchFamily="18" charset="0"/>
              <a:cs typeface="Times New Roman" pitchFamily="18" charset="0"/>
            </a:endParaRPr>
          </a:p>
        </p:txBody>
      </p:sp>
      <p:sp>
        <p:nvSpPr>
          <p:cNvPr id="17" name="ZoneTexte 16"/>
          <p:cNvSpPr txBox="1"/>
          <p:nvPr/>
        </p:nvSpPr>
        <p:spPr>
          <a:xfrm>
            <a:off x="857224" y="571480"/>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Application</a:t>
            </a:r>
            <a:endParaRPr lang="fr-FR" dirty="0">
              <a:latin typeface="Times New Roman" pitchFamily="18" charset="0"/>
              <a:cs typeface="Times New Roman" pitchFamily="18" charset="0"/>
            </a:endParaRPr>
          </a:p>
        </p:txBody>
      </p:sp>
      <p:sp>
        <p:nvSpPr>
          <p:cNvPr id="18" name="Rectangle 17"/>
          <p:cNvSpPr/>
          <p:nvPr/>
        </p:nvSpPr>
        <p:spPr>
          <a:xfrm>
            <a:off x="-285784" y="3286124"/>
            <a:ext cx="4877458" cy="307777"/>
          </a:xfrm>
          <a:prstGeom prst="rect">
            <a:avLst/>
          </a:prstGeom>
        </p:spPr>
        <p:txBody>
          <a:bodyPr wrap="square">
            <a:spAutoFit/>
          </a:bodyPr>
          <a:lstStyle/>
          <a:p>
            <a:pPr algn="ctr">
              <a:spcBef>
                <a:spcPct val="50000"/>
              </a:spcBef>
              <a:buSzPct val="85000"/>
              <a:buFont typeface="Wingdings" pitchFamily="2" charset="2"/>
              <a:buNone/>
            </a:pPr>
            <a:r>
              <a:rPr lang="fr-FR" sz="1400" b="1" dirty="0" smtClean="0">
                <a:solidFill>
                  <a:schemeClr val="accent2">
                    <a:lumMod val="75000"/>
                    <a:lumOff val="25000"/>
                  </a:schemeClr>
                </a:solidFill>
                <a:latin typeface="Times New Roman" pitchFamily="18" charset="0"/>
                <a:cs typeface="Times New Roman" pitchFamily="18" charset="0"/>
              </a:rPr>
              <a:t>A</a:t>
            </a:r>
            <a:r>
              <a:rPr lang="fr-FR" sz="1400" dirty="0" smtClean="0">
                <a:latin typeface="Times New Roman" pitchFamily="18" charset="0"/>
                <a:cs typeface="Times New Roman" pitchFamily="18" charset="0"/>
              </a:rPr>
              <a:t>près </a:t>
            </a:r>
            <a:r>
              <a:rPr lang="fr-FR" sz="1400" b="1" dirty="0" smtClean="0">
                <a:solidFill>
                  <a:schemeClr val="accent2">
                    <a:lumMod val="75000"/>
                    <a:lumOff val="25000"/>
                  </a:schemeClr>
                </a:solidFill>
                <a:latin typeface="Times New Roman" pitchFamily="18" charset="0"/>
                <a:cs typeface="Times New Roman" pitchFamily="18" charset="0"/>
              </a:rPr>
              <a:t>P</a:t>
            </a:r>
            <a:r>
              <a:rPr lang="fr-FR" sz="1400" dirty="0" smtClean="0">
                <a:latin typeface="Times New Roman" pitchFamily="18" charset="0"/>
                <a:cs typeface="Times New Roman" pitchFamily="18" charset="0"/>
              </a:rPr>
              <a:t>lusieurs </a:t>
            </a:r>
            <a:r>
              <a:rPr lang="fr-FR" sz="1400" b="1" dirty="0" smtClean="0">
                <a:solidFill>
                  <a:schemeClr val="accent2">
                    <a:lumMod val="75000"/>
                    <a:lumOff val="25000"/>
                  </a:schemeClr>
                </a:solidFill>
                <a:latin typeface="Times New Roman" pitchFamily="18" charset="0"/>
                <a:cs typeface="Times New Roman" pitchFamily="18" charset="0"/>
              </a:rPr>
              <a:t>S</a:t>
            </a:r>
            <a:r>
              <a:rPr lang="fr-FR" sz="1400" dirty="0" smtClean="0">
                <a:latin typeface="Times New Roman" pitchFamily="18" charset="0"/>
                <a:cs typeface="Times New Roman" pitchFamily="18" charset="0"/>
              </a:rPr>
              <a:t>emaines </a:t>
            </a:r>
            <a:r>
              <a:rPr lang="fr-FR" sz="1400" b="1" dirty="0" smtClean="0">
                <a:solidFill>
                  <a:schemeClr val="accent2">
                    <a:lumMod val="75000"/>
                    <a:lumOff val="25000"/>
                  </a:schemeClr>
                </a:solidFill>
                <a:latin typeface="Times New Roman" pitchFamily="18" charset="0"/>
                <a:cs typeface="Times New Roman" pitchFamily="18" charset="0"/>
              </a:rPr>
              <a:t>T</a:t>
            </a:r>
            <a:r>
              <a:rPr lang="fr-FR" sz="1400" dirty="0" smtClean="0">
                <a:latin typeface="Times New Roman" pitchFamily="18" charset="0"/>
                <a:cs typeface="Times New Roman" pitchFamily="18" charset="0"/>
              </a:rPr>
              <a:t>out </a:t>
            </a:r>
            <a:r>
              <a:rPr lang="fr-FR" sz="1400" b="1" dirty="0" smtClean="0">
                <a:solidFill>
                  <a:schemeClr val="accent2">
                    <a:lumMod val="75000"/>
                    <a:lumOff val="25000"/>
                  </a:schemeClr>
                </a:solidFill>
                <a:latin typeface="Times New Roman" pitchFamily="18" charset="0"/>
                <a:cs typeface="Times New Roman" pitchFamily="18" charset="0"/>
              </a:rPr>
              <a:t>R</a:t>
            </a:r>
            <a:r>
              <a:rPr lang="fr-FR" sz="1400" dirty="0" smtClean="0">
                <a:latin typeface="Times New Roman" pitchFamily="18" charset="0"/>
                <a:cs typeface="Times New Roman" pitchFamily="18" charset="0"/>
              </a:rPr>
              <a:t>espire </a:t>
            </a:r>
            <a:r>
              <a:rPr lang="fr-FR" sz="1400" b="1" dirty="0" smtClean="0">
                <a:solidFill>
                  <a:schemeClr val="accent2">
                    <a:lumMod val="75000"/>
                    <a:lumOff val="25000"/>
                  </a:schemeClr>
                </a:solidFill>
                <a:latin typeface="Times New Roman" pitchFamily="18" charset="0"/>
                <a:cs typeface="Times New Roman" pitchFamily="18" charset="0"/>
              </a:rPr>
              <a:t>L</a:t>
            </a:r>
            <a:r>
              <a:rPr lang="fr-FR" sz="1400" dirty="0" smtClean="0">
                <a:latin typeface="Times New Roman" pitchFamily="18" charset="0"/>
                <a:cs typeface="Times New Roman" pitchFamily="18" charset="0"/>
              </a:rPr>
              <a:t>a </a:t>
            </a:r>
            <a:r>
              <a:rPr lang="fr-FR" sz="1400" b="1" dirty="0" smtClean="0">
                <a:solidFill>
                  <a:schemeClr val="accent2">
                    <a:lumMod val="75000"/>
                    <a:lumOff val="25000"/>
                  </a:schemeClr>
                </a:solidFill>
                <a:latin typeface="Times New Roman" pitchFamily="18" charset="0"/>
                <a:cs typeface="Times New Roman" pitchFamily="18" charset="0"/>
              </a:rPr>
              <a:t>P</a:t>
            </a:r>
            <a:r>
              <a:rPr lang="fr-FR" sz="1400" dirty="0" smtClean="0">
                <a:latin typeface="Times New Roman" pitchFamily="18" charset="0"/>
                <a:cs typeface="Times New Roman" pitchFamily="18" charset="0"/>
              </a:rPr>
              <a:t>aix</a:t>
            </a:r>
            <a:endParaRPr lang="fr-FR" sz="1400" dirty="0">
              <a:latin typeface="Times New Roman" pitchFamily="18" charset="0"/>
              <a:cs typeface="Times New Roman" pitchFamily="18" charset="0"/>
            </a:endParaRPr>
          </a:p>
        </p:txBody>
      </p:sp>
      <p:grpSp>
        <p:nvGrpSpPr>
          <p:cNvPr id="2" name="Group 2"/>
          <p:cNvGrpSpPr>
            <a:grpSpLocks/>
          </p:cNvGrpSpPr>
          <p:nvPr/>
        </p:nvGrpSpPr>
        <p:grpSpPr bwMode="auto">
          <a:xfrm>
            <a:off x="4143372" y="4286256"/>
            <a:ext cx="1357322" cy="1428760"/>
            <a:chOff x="1056" y="816"/>
            <a:chExt cx="642" cy="700"/>
          </a:xfrm>
        </p:grpSpPr>
        <p:grpSp>
          <p:nvGrpSpPr>
            <p:cNvPr id="3" name="Group 3"/>
            <p:cNvGrpSpPr>
              <a:grpSpLocks/>
            </p:cNvGrpSpPr>
            <p:nvPr/>
          </p:nvGrpSpPr>
          <p:grpSpPr bwMode="auto">
            <a:xfrm>
              <a:off x="1152" y="816"/>
              <a:ext cx="472" cy="555"/>
              <a:chOff x="1148" y="869"/>
              <a:chExt cx="472" cy="555"/>
            </a:xfrm>
          </p:grpSpPr>
          <p:sp>
            <p:nvSpPr>
              <p:cNvPr id="53" name="AutoShape 4"/>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sz="1600" dirty="0"/>
              </a:p>
            </p:txBody>
          </p:sp>
          <p:sp>
            <p:nvSpPr>
              <p:cNvPr id="54" name="Rectangle 5"/>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sz="1600" dirty="0"/>
              </a:p>
            </p:txBody>
          </p:sp>
          <p:sp>
            <p:nvSpPr>
              <p:cNvPr id="55" name="Freeform 6"/>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sz="1600" dirty="0"/>
              </a:p>
            </p:txBody>
          </p:sp>
          <p:sp>
            <p:nvSpPr>
              <p:cNvPr id="56" name="Freeform 7"/>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sz="1600" dirty="0"/>
              </a:p>
            </p:txBody>
          </p:sp>
          <p:sp>
            <p:nvSpPr>
              <p:cNvPr id="57" name="Freeform 8"/>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sz="1600" dirty="0"/>
              </a:p>
            </p:txBody>
          </p:sp>
          <p:sp>
            <p:nvSpPr>
              <p:cNvPr id="58" name="Freeform 9"/>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sz="1600" dirty="0"/>
              </a:p>
            </p:txBody>
          </p:sp>
          <p:sp>
            <p:nvSpPr>
              <p:cNvPr id="59" name="Freeform 10"/>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sz="1600" dirty="0"/>
              </a:p>
            </p:txBody>
          </p:sp>
          <p:sp>
            <p:nvSpPr>
              <p:cNvPr id="60" name="Rectangle 11"/>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sz="1600" dirty="0"/>
              </a:p>
            </p:txBody>
          </p:sp>
          <p:sp>
            <p:nvSpPr>
              <p:cNvPr id="61" name="Rectangle 12"/>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sz="1600" dirty="0"/>
              </a:p>
            </p:txBody>
          </p:sp>
          <p:sp>
            <p:nvSpPr>
              <p:cNvPr id="62" name="Rectangle 13"/>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sz="1600" dirty="0"/>
              </a:p>
            </p:txBody>
          </p:sp>
          <p:sp>
            <p:nvSpPr>
              <p:cNvPr id="63" name="Rectangle 14"/>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sz="1600" dirty="0"/>
              </a:p>
            </p:txBody>
          </p:sp>
          <p:sp>
            <p:nvSpPr>
              <p:cNvPr id="64" name="Rectangle 15"/>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sz="1600" dirty="0"/>
              </a:p>
            </p:txBody>
          </p:sp>
          <p:sp>
            <p:nvSpPr>
              <p:cNvPr id="65" name="Rectangle 16"/>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sz="1600" dirty="0"/>
              </a:p>
            </p:txBody>
          </p:sp>
          <p:sp>
            <p:nvSpPr>
              <p:cNvPr id="66" name="Line 17"/>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sz="1600" dirty="0"/>
              </a:p>
            </p:txBody>
          </p:sp>
          <p:sp>
            <p:nvSpPr>
              <p:cNvPr id="67" name="Line 18"/>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sz="1600" dirty="0"/>
              </a:p>
            </p:txBody>
          </p:sp>
          <p:sp>
            <p:nvSpPr>
              <p:cNvPr id="68" name="Rectangle 19"/>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sz="1600" dirty="0"/>
              </a:p>
            </p:txBody>
          </p:sp>
          <p:sp>
            <p:nvSpPr>
              <p:cNvPr id="69" name="Rectangle 20"/>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sz="1600" dirty="0"/>
              </a:p>
            </p:txBody>
          </p:sp>
          <p:sp>
            <p:nvSpPr>
              <p:cNvPr id="70" name="Rectangle 21"/>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sz="1600" dirty="0"/>
              </a:p>
            </p:txBody>
          </p:sp>
          <p:sp>
            <p:nvSpPr>
              <p:cNvPr id="71" name="Rectangle 22"/>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sz="1600" dirty="0"/>
              </a:p>
            </p:txBody>
          </p:sp>
          <p:sp>
            <p:nvSpPr>
              <p:cNvPr id="72" name="AutoShape 23"/>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sz="1600" dirty="0"/>
              </a:p>
            </p:txBody>
          </p:sp>
          <p:sp>
            <p:nvSpPr>
              <p:cNvPr id="73" name="Rectangle 24"/>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sz="1600" dirty="0"/>
              </a:p>
            </p:txBody>
          </p:sp>
        </p:grpSp>
        <p:grpSp>
          <p:nvGrpSpPr>
            <p:cNvPr id="4" name="Group 25"/>
            <p:cNvGrpSpPr>
              <a:grpSpLocks/>
            </p:cNvGrpSpPr>
            <p:nvPr/>
          </p:nvGrpSpPr>
          <p:grpSpPr bwMode="auto">
            <a:xfrm>
              <a:off x="1056" y="1370"/>
              <a:ext cx="642" cy="146"/>
              <a:chOff x="1056" y="1443"/>
              <a:chExt cx="642" cy="146"/>
            </a:xfrm>
          </p:grpSpPr>
          <p:sp>
            <p:nvSpPr>
              <p:cNvPr id="46" name="Freeform 26"/>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sz="1600" dirty="0"/>
              </a:p>
            </p:txBody>
          </p:sp>
          <p:sp>
            <p:nvSpPr>
              <p:cNvPr id="47" name="Freeform 27"/>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sz="1600" dirty="0"/>
              </a:p>
            </p:txBody>
          </p:sp>
          <p:sp>
            <p:nvSpPr>
              <p:cNvPr id="48" name="Freeform 28"/>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sz="1600" dirty="0"/>
              </a:p>
            </p:txBody>
          </p:sp>
          <p:sp>
            <p:nvSpPr>
              <p:cNvPr id="49" name="Freeform 29"/>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sz="1600" dirty="0"/>
              </a:p>
            </p:txBody>
          </p:sp>
          <p:sp>
            <p:nvSpPr>
              <p:cNvPr id="50" name="Freeform 30"/>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sz="1600" dirty="0"/>
              </a:p>
            </p:txBody>
          </p:sp>
          <p:sp>
            <p:nvSpPr>
              <p:cNvPr id="51" name="Freeform 31"/>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sz="1600" dirty="0"/>
              </a:p>
            </p:txBody>
          </p:sp>
          <p:sp>
            <p:nvSpPr>
              <p:cNvPr id="52" name="Freeform 32"/>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sz="1600" dirty="0"/>
              </a:p>
            </p:txBody>
          </p:sp>
        </p:grpSp>
      </p:grpSp>
      <p:grpSp>
        <p:nvGrpSpPr>
          <p:cNvPr id="5" name="Group 33"/>
          <p:cNvGrpSpPr>
            <a:grpSpLocks/>
          </p:cNvGrpSpPr>
          <p:nvPr/>
        </p:nvGrpSpPr>
        <p:grpSpPr bwMode="auto">
          <a:xfrm>
            <a:off x="5357818" y="3571876"/>
            <a:ext cx="3429024" cy="1328734"/>
            <a:chOff x="3120" y="912"/>
            <a:chExt cx="2640" cy="1152"/>
          </a:xfrm>
        </p:grpSpPr>
        <p:sp>
          <p:nvSpPr>
            <p:cNvPr id="75" name="Rectangle 34"/>
            <p:cNvSpPr>
              <a:spLocks noChangeArrowheads="1"/>
            </p:cNvSpPr>
            <p:nvPr/>
          </p:nvSpPr>
          <p:spPr bwMode="gray">
            <a:xfrm>
              <a:off x="3849" y="912"/>
              <a:ext cx="1911" cy="222"/>
            </a:xfrm>
            <a:prstGeom prst="rect">
              <a:avLst/>
            </a:prstGeom>
            <a:solidFill>
              <a:srgbClr val="008D8A"/>
            </a:solidFill>
            <a:ln w="12700">
              <a:solidFill>
                <a:schemeClr val="tx1"/>
              </a:solidFill>
              <a:miter lim="800000"/>
              <a:headEnd type="none" w="sm" len="sm"/>
              <a:tailEnd type="none" w="sm" len="sm"/>
            </a:ln>
            <a:effectLst/>
          </p:spPr>
          <p:txBody>
            <a:bodyPr wrap="none" anchor="ctr"/>
            <a:lstStyle/>
            <a:p>
              <a:pPr algn="ctr"/>
              <a:r>
                <a:rPr lang="en-US" sz="1600" b="1" dirty="0">
                  <a:latin typeface="Arial" pitchFamily="34" charset="0"/>
                </a:rPr>
                <a:t>Applications Réseau</a:t>
              </a:r>
            </a:p>
          </p:txBody>
        </p:sp>
        <p:sp>
          <p:nvSpPr>
            <p:cNvPr id="76" name="Rectangle 35"/>
            <p:cNvSpPr>
              <a:spLocks noChangeArrowheads="1"/>
            </p:cNvSpPr>
            <p:nvPr/>
          </p:nvSpPr>
          <p:spPr bwMode="gray">
            <a:xfrm>
              <a:off x="3849" y="1134"/>
              <a:ext cx="1911"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lnSpc>
                  <a:spcPct val="90000"/>
                </a:lnSpc>
              </a:pPr>
              <a:r>
                <a:rPr lang="en-US" sz="1600" b="1" dirty="0">
                  <a:solidFill>
                    <a:schemeClr val="bg2"/>
                  </a:solidFill>
                  <a:latin typeface="Times New Roman" pitchFamily="18" charset="0"/>
                  <a:cs typeface="Times New Roman" pitchFamily="18" charset="0"/>
                </a:rPr>
                <a:t>Transfert de fichiers FTP</a:t>
              </a:r>
            </a:p>
          </p:txBody>
        </p:sp>
        <p:sp>
          <p:nvSpPr>
            <p:cNvPr id="77" name="Rectangle 36"/>
            <p:cNvSpPr>
              <a:spLocks noChangeArrowheads="1"/>
            </p:cNvSpPr>
            <p:nvPr/>
          </p:nvSpPr>
          <p:spPr bwMode="gray">
            <a:xfrm>
              <a:off x="3849" y="1444"/>
              <a:ext cx="1911"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r>
                <a:rPr lang="en-US" sz="1600" b="1" dirty="0">
                  <a:solidFill>
                    <a:schemeClr val="bg2"/>
                  </a:solidFill>
                  <a:latin typeface="Times New Roman" pitchFamily="18" charset="0"/>
                  <a:cs typeface="Times New Roman" pitchFamily="18" charset="0"/>
                </a:rPr>
                <a:t>Messagerie électronique</a:t>
              </a:r>
            </a:p>
          </p:txBody>
        </p:sp>
        <p:sp>
          <p:nvSpPr>
            <p:cNvPr id="78" name="Rectangle 37"/>
            <p:cNvSpPr>
              <a:spLocks noChangeArrowheads="1"/>
            </p:cNvSpPr>
            <p:nvPr/>
          </p:nvSpPr>
          <p:spPr bwMode="gray">
            <a:xfrm>
              <a:off x="3849" y="1754"/>
              <a:ext cx="1911"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lnSpc>
                  <a:spcPct val="90000"/>
                </a:lnSpc>
              </a:pPr>
              <a:r>
                <a:rPr lang="en-US" sz="1600" b="1" dirty="0">
                  <a:solidFill>
                    <a:schemeClr val="bg2"/>
                  </a:solidFill>
                  <a:latin typeface="Times New Roman" pitchFamily="18" charset="0"/>
                  <a:cs typeface="Times New Roman" pitchFamily="18" charset="0"/>
                </a:rPr>
                <a:t>Navigateur Web</a:t>
              </a:r>
            </a:p>
          </p:txBody>
        </p:sp>
        <p:sp>
          <p:nvSpPr>
            <p:cNvPr id="79" name="Freeform 38"/>
            <p:cNvSpPr>
              <a:spLocks/>
            </p:cNvSpPr>
            <p:nvPr/>
          </p:nvSpPr>
          <p:spPr bwMode="gray">
            <a:xfrm>
              <a:off x="3120" y="912"/>
              <a:ext cx="729" cy="1152"/>
            </a:xfrm>
            <a:custGeom>
              <a:avLst/>
              <a:gdLst/>
              <a:ahLst/>
              <a:cxnLst>
                <a:cxn ang="0">
                  <a:pos x="768" y="0"/>
                </a:cxn>
                <a:cxn ang="0">
                  <a:pos x="0" y="768"/>
                </a:cxn>
                <a:cxn ang="0">
                  <a:pos x="768" y="1248"/>
                </a:cxn>
                <a:cxn ang="0">
                  <a:pos x="768" y="0"/>
                </a:cxn>
              </a:cxnLst>
              <a:rect l="0" t="0" r="r" b="b"/>
              <a:pathLst>
                <a:path w="768" h="1248">
                  <a:moveTo>
                    <a:pt x="768" y="0"/>
                  </a:moveTo>
                  <a:lnTo>
                    <a:pt x="0" y="768"/>
                  </a:lnTo>
                  <a:lnTo>
                    <a:pt x="768" y="1248"/>
                  </a:lnTo>
                  <a:lnTo>
                    <a:pt x="768" y="0"/>
                  </a:lnTo>
                  <a:close/>
                </a:path>
              </a:pathLst>
            </a:custGeom>
            <a:gradFill rotWithShape="0">
              <a:gsLst>
                <a:gs pos="0">
                  <a:srgbClr val="006666"/>
                </a:gs>
                <a:gs pos="100000">
                  <a:srgbClr val="009999"/>
                </a:gs>
              </a:gsLst>
              <a:lin ang="0" scaled="1"/>
            </a:gradFill>
            <a:ln w="12700" cap="flat" cmpd="sng">
              <a:solidFill>
                <a:schemeClr val="tx1"/>
              </a:solidFill>
              <a:prstDash val="solid"/>
              <a:round/>
              <a:headEnd type="none" w="sm" len="sm"/>
              <a:tailEnd type="none" w="sm" len="sm"/>
            </a:ln>
            <a:effectLst/>
          </p:spPr>
          <p:txBody>
            <a:bodyPr wrap="none" anchor="ctr"/>
            <a:lstStyle/>
            <a:p>
              <a:endParaRPr lang="fr-FR" sz="1600" dirty="0"/>
            </a:p>
          </p:txBody>
        </p:sp>
      </p:grpSp>
      <p:grpSp>
        <p:nvGrpSpPr>
          <p:cNvPr id="6" name="Group 39"/>
          <p:cNvGrpSpPr>
            <a:grpSpLocks/>
          </p:cNvGrpSpPr>
          <p:nvPr/>
        </p:nvGrpSpPr>
        <p:grpSpPr bwMode="auto">
          <a:xfrm>
            <a:off x="857224" y="4500570"/>
            <a:ext cx="3428992" cy="1738306"/>
            <a:chOff x="240" y="1824"/>
            <a:chExt cx="2448" cy="1584"/>
          </a:xfrm>
        </p:grpSpPr>
        <p:sp>
          <p:nvSpPr>
            <p:cNvPr id="81" name="Freeform 40"/>
            <p:cNvSpPr>
              <a:spLocks/>
            </p:cNvSpPr>
            <p:nvPr/>
          </p:nvSpPr>
          <p:spPr bwMode="auto">
            <a:xfrm>
              <a:off x="240" y="1824"/>
              <a:ext cx="2448" cy="1584"/>
            </a:xfrm>
            <a:custGeom>
              <a:avLst/>
              <a:gdLst/>
              <a:ahLst/>
              <a:cxnLst>
                <a:cxn ang="0">
                  <a:pos x="1920" y="1584"/>
                </a:cxn>
                <a:cxn ang="0">
                  <a:pos x="2448" y="0"/>
                </a:cxn>
                <a:cxn ang="0">
                  <a:pos x="0" y="432"/>
                </a:cxn>
                <a:cxn ang="0">
                  <a:pos x="1920" y="1584"/>
                </a:cxn>
              </a:cxnLst>
              <a:rect l="0" t="0" r="r" b="b"/>
              <a:pathLst>
                <a:path w="2448" h="1584">
                  <a:moveTo>
                    <a:pt x="1920" y="1584"/>
                  </a:moveTo>
                  <a:lnTo>
                    <a:pt x="2448" y="0"/>
                  </a:lnTo>
                  <a:lnTo>
                    <a:pt x="0" y="432"/>
                  </a:lnTo>
                  <a:lnTo>
                    <a:pt x="1920" y="1584"/>
                  </a:lnTo>
                  <a:close/>
                </a:path>
              </a:pathLst>
            </a:custGeom>
            <a:gradFill rotWithShape="0">
              <a:gsLst>
                <a:gs pos="0">
                  <a:srgbClr val="009999"/>
                </a:gs>
                <a:gs pos="100000">
                  <a:srgbClr val="006666"/>
                </a:gs>
              </a:gsLst>
              <a:path path="rect">
                <a:fillToRect l="50000" t="50000" r="50000" b="50000"/>
              </a:path>
            </a:gradFill>
            <a:ln w="12700" cap="flat" cmpd="sng">
              <a:solidFill>
                <a:schemeClr val="tx1"/>
              </a:solidFill>
              <a:prstDash val="solid"/>
              <a:round/>
              <a:headEnd type="none" w="sm" len="sm"/>
              <a:tailEnd type="none" w="sm" len="sm"/>
            </a:ln>
            <a:effectLst/>
          </p:spPr>
          <p:txBody>
            <a:bodyPr wrap="none" anchor="ctr"/>
            <a:lstStyle/>
            <a:p>
              <a:endParaRPr lang="fr-FR" sz="1600" dirty="0"/>
            </a:p>
          </p:txBody>
        </p:sp>
        <p:sp>
          <p:nvSpPr>
            <p:cNvPr id="82" name="Rectangle 41"/>
            <p:cNvSpPr>
              <a:spLocks noChangeArrowheads="1"/>
            </p:cNvSpPr>
            <p:nvPr/>
          </p:nvSpPr>
          <p:spPr bwMode="gray">
            <a:xfrm flipH="1">
              <a:off x="240" y="2256"/>
              <a:ext cx="1912" cy="222"/>
            </a:xfrm>
            <a:prstGeom prst="rect">
              <a:avLst/>
            </a:prstGeom>
            <a:solidFill>
              <a:srgbClr val="008D8A"/>
            </a:solidFill>
            <a:ln w="12700">
              <a:solidFill>
                <a:schemeClr val="tx1"/>
              </a:solidFill>
              <a:miter lim="800000"/>
              <a:headEnd type="none" w="sm" len="sm"/>
              <a:tailEnd type="none" w="sm" len="sm"/>
            </a:ln>
            <a:effectLst/>
          </p:spPr>
          <p:txBody>
            <a:bodyPr wrap="none" anchor="ctr"/>
            <a:lstStyle/>
            <a:p>
              <a:pPr algn="ctr"/>
              <a:r>
                <a:rPr lang="en-US" sz="1600" b="1" dirty="0">
                  <a:latin typeface="Arial" pitchFamily="34" charset="0"/>
                </a:rPr>
                <a:t>Applications PC</a:t>
              </a:r>
            </a:p>
          </p:txBody>
        </p:sp>
        <p:sp>
          <p:nvSpPr>
            <p:cNvPr id="83" name="Rectangle 42"/>
            <p:cNvSpPr>
              <a:spLocks noChangeArrowheads="1"/>
            </p:cNvSpPr>
            <p:nvPr/>
          </p:nvSpPr>
          <p:spPr bwMode="gray">
            <a:xfrm flipH="1">
              <a:off x="240" y="2478"/>
              <a:ext cx="1912"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nSpc>
                  <a:spcPct val="90000"/>
                </a:lnSpc>
              </a:pPr>
              <a:r>
                <a:rPr lang="en-US" sz="1600" b="1" dirty="0">
                  <a:solidFill>
                    <a:schemeClr val="bg2"/>
                  </a:solidFill>
                  <a:latin typeface="Times New Roman" pitchFamily="18" charset="0"/>
                  <a:cs typeface="Times New Roman" pitchFamily="18" charset="0"/>
                </a:rPr>
                <a:t>Base de données </a:t>
              </a:r>
              <a:r>
                <a:rPr lang="en-US" sz="1200" b="1" dirty="0" smtClean="0">
                  <a:solidFill>
                    <a:schemeClr val="bg2"/>
                  </a:solidFill>
                  <a:latin typeface="Times New Roman" pitchFamily="18" charset="0"/>
                  <a:cs typeface="Times New Roman" pitchFamily="18" charset="0"/>
                </a:rPr>
                <a:t>(</a:t>
              </a:r>
              <a:r>
                <a:rPr lang="en-US" sz="1200" b="1" dirty="0">
                  <a:solidFill>
                    <a:schemeClr val="bg2"/>
                  </a:solidFill>
                  <a:latin typeface="Times New Roman" pitchFamily="18" charset="0"/>
                  <a:cs typeface="Times New Roman" pitchFamily="18" charset="0"/>
                </a:rPr>
                <a:t>Access, Oracle…)</a:t>
              </a:r>
              <a:endParaRPr lang="en-US" sz="1100" b="1" dirty="0">
                <a:solidFill>
                  <a:schemeClr val="bg2"/>
                </a:solidFill>
                <a:latin typeface="Times New Roman" pitchFamily="18" charset="0"/>
                <a:cs typeface="Times New Roman" pitchFamily="18" charset="0"/>
              </a:endParaRPr>
            </a:p>
          </p:txBody>
        </p:sp>
        <p:sp>
          <p:nvSpPr>
            <p:cNvPr id="84" name="Rectangle 43"/>
            <p:cNvSpPr>
              <a:spLocks noChangeArrowheads="1"/>
            </p:cNvSpPr>
            <p:nvPr/>
          </p:nvSpPr>
          <p:spPr bwMode="gray">
            <a:xfrm flipH="1">
              <a:off x="240" y="2788"/>
              <a:ext cx="1912"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r>
                <a:rPr lang="en-US" sz="1600" b="1" dirty="0">
                  <a:solidFill>
                    <a:schemeClr val="bg2"/>
                  </a:solidFill>
                  <a:latin typeface="Times New Roman" pitchFamily="18" charset="0"/>
                  <a:cs typeface="Times New Roman" pitchFamily="18" charset="0"/>
                </a:rPr>
                <a:t>Traitements de </a:t>
              </a:r>
              <a:r>
                <a:rPr lang="en-US" sz="1600" b="1" dirty="0" smtClean="0">
                  <a:solidFill>
                    <a:schemeClr val="bg2"/>
                  </a:solidFill>
                  <a:latin typeface="Times New Roman" pitchFamily="18" charset="0"/>
                  <a:cs typeface="Times New Roman" pitchFamily="18" charset="0"/>
                </a:rPr>
                <a:t>texte (Word</a:t>
              </a:r>
              <a:r>
                <a:rPr lang="en-US" sz="1600" b="1" dirty="0">
                  <a:solidFill>
                    <a:schemeClr val="bg2"/>
                  </a:solidFill>
                  <a:latin typeface="Times New Roman" pitchFamily="18" charset="0"/>
                  <a:cs typeface="Times New Roman" pitchFamily="18" charset="0"/>
                </a:rPr>
                <a:t>…)</a:t>
              </a:r>
            </a:p>
          </p:txBody>
        </p:sp>
        <p:sp>
          <p:nvSpPr>
            <p:cNvPr id="85" name="Rectangle 44"/>
            <p:cNvSpPr>
              <a:spLocks noChangeArrowheads="1"/>
            </p:cNvSpPr>
            <p:nvPr/>
          </p:nvSpPr>
          <p:spPr bwMode="gray">
            <a:xfrm flipH="1">
              <a:off x="240" y="3098"/>
              <a:ext cx="1912" cy="310"/>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nSpc>
                  <a:spcPct val="90000"/>
                </a:lnSpc>
              </a:pPr>
              <a:r>
                <a:rPr lang="en-US" b="1" dirty="0" smtClean="0">
                  <a:solidFill>
                    <a:schemeClr val="bg2"/>
                  </a:solidFill>
                  <a:latin typeface="Times New Roman" pitchFamily="18" charset="0"/>
                  <a:cs typeface="Times New Roman" pitchFamily="18" charset="0"/>
                </a:rPr>
                <a:t>Tableurs </a:t>
              </a:r>
              <a:r>
                <a:rPr lang="en-US" sz="1400" b="1" dirty="0" smtClean="0">
                  <a:solidFill>
                    <a:schemeClr val="bg2"/>
                  </a:solidFill>
                  <a:latin typeface="Times New Roman" pitchFamily="18" charset="0"/>
                  <a:cs typeface="Times New Roman" pitchFamily="18" charset="0"/>
                </a:rPr>
                <a:t>(Excel</a:t>
              </a:r>
              <a:r>
                <a:rPr lang="en-US" sz="1400" b="1" dirty="0">
                  <a:solidFill>
                    <a:schemeClr val="bg2"/>
                  </a:solidFill>
                  <a:latin typeface="Times New Roman" pitchFamily="18" charset="0"/>
                  <a:cs typeface="Times New Roman" pitchFamily="18" charset="0"/>
                </a:rPr>
                <a:t>…)</a:t>
              </a:r>
            </a:p>
          </p:txBody>
        </p:sp>
        <p:sp>
          <p:nvSpPr>
            <p:cNvPr id="86" name="Line 45"/>
            <p:cNvSpPr>
              <a:spLocks noChangeShapeType="1"/>
            </p:cNvSpPr>
            <p:nvPr/>
          </p:nvSpPr>
          <p:spPr bwMode="auto">
            <a:xfrm flipV="1">
              <a:off x="2152" y="1832"/>
              <a:ext cx="536" cy="424"/>
            </a:xfrm>
            <a:prstGeom prst="line">
              <a:avLst/>
            </a:prstGeom>
            <a:noFill/>
            <a:ln w="12700">
              <a:solidFill>
                <a:schemeClr val="tx1"/>
              </a:solidFill>
              <a:round/>
              <a:headEnd type="none" w="sm" len="sm"/>
              <a:tailEnd type="none" w="sm" len="sm"/>
            </a:ln>
            <a:effectLst/>
          </p:spPr>
          <p:txBody>
            <a:bodyPr wrap="none" anchor="ctr"/>
            <a:lstStyle/>
            <a:p>
              <a:endParaRPr lang="fr-FR" sz="1600" dirty="0"/>
            </a:p>
          </p:txBody>
        </p:sp>
      </p:grpSp>
      <p:sp>
        <p:nvSpPr>
          <p:cNvPr id="291" name="Freeform 2"/>
          <p:cNvSpPr>
            <a:spLocks/>
          </p:cNvSpPr>
          <p:nvPr/>
        </p:nvSpPr>
        <p:spPr bwMode="auto">
          <a:xfrm>
            <a:off x="2778116" y="5476875"/>
            <a:ext cx="1752600" cy="762000"/>
          </a:xfrm>
          <a:custGeom>
            <a:avLst/>
            <a:gdLst/>
            <a:ahLst/>
            <a:cxnLst>
              <a:cxn ang="0">
                <a:pos x="0" y="0"/>
              </a:cxn>
              <a:cxn ang="0">
                <a:pos x="480" y="480"/>
              </a:cxn>
              <a:cxn ang="0">
                <a:pos x="1104" y="480"/>
              </a:cxn>
            </a:cxnLst>
            <a:rect l="0" t="0" r="r" b="b"/>
            <a:pathLst>
              <a:path w="1104" h="480">
                <a:moveTo>
                  <a:pt x="0" y="0"/>
                </a:moveTo>
                <a:lnTo>
                  <a:pt x="480" y="480"/>
                </a:lnTo>
                <a:lnTo>
                  <a:pt x="1104" y="480"/>
                </a:lnTo>
              </a:path>
            </a:pathLst>
          </a:custGeom>
          <a:noFill/>
          <a:ln w="57150" cap="flat" cmpd="sng">
            <a:solidFill>
              <a:schemeClr val="folHlink"/>
            </a:solidFill>
            <a:prstDash val="solid"/>
            <a:round/>
            <a:headEnd type="none" w="sm" len="sm"/>
            <a:tailEnd type="stealth" w="lg" len="med"/>
          </a:ln>
          <a:effectLst/>
        </p:spPr>
        <p:txBody>
          <a:bodyPr wrap="none" anchor="ctr"/>
          <a:lstStyle/>
          <a:p>
            <a:endParaRPr lang="fr-FR" dirty="0"/>
          </a:p>
        </p:txBody>
      </p:sp>
      <p:grpSp>
        <p:nvGrpSpPr>
          <p:cNvPr id="7" name="Group 4"/>
          <p:cNvGrpSpPr>
            <a:grpSpLocks/>
          </p:cNvGrpSpPr>
          <p:nvPr/>
        </p:nvGrpSpPr>
        <p:grpSpPr bwMode="auto">
          <a:xfrm>
            <a:off x="6969116" y="5553075"/>
            <a:ext cx="1117600" cy="1219200"/>
            <a:chOff x="1056" y="816"/>
            <a:chExt cx="642" cy="700"/>
          </a:xfrm>
        </p:grpSpPr>
        <p:grpSp>
          <p:nvGrpSpPr>
            <p:cNvPr id="8" name="Group 5"/>
            <p:cNvGrpSpPr>
              <a:grpSpLocks/>
            </p:cNvGrpSpPr>
            <p:nvPr/>
          </p:nvGrpSpPr>
          <p:grpSpPr bwMode="auto">
            <a:xfrm>
              <a:off x="1152" y="816"/>
              <a:ext cx="472" cy="555"/>
              <a:chOff x="1148" y="869"/>
              <a:chExt cx="472" cy="555"/>
            </a:xfrm>
          </p:grpSpPr>
          <p:sp>
            <p:nvSpPr>
              <p:cNvPr id="302" name="AutoShape 6"/>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dirty="0"/>
              </a:p>
            </p:txBody>
          </p:sp>
          <p:sp>
            <p:nvSpPr>
              <p:cNvPr id="303" name="Rectangle 7"/>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dirty="0"/>
              </a:p>
            </p:txBody>
          </p:sp>
          <p:sp>
            <p:nvSpPr>
              <p:cNvPr id="304" name="Freeform 8"/>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dirty="0"/>
              </a:p>
            </p:txBody>
          </p:sp>
          <p:sp>
            <p:nvSpPr>
              <p:cNvPr id="305" name="Freeform 9"/>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dirty="0"/>
              </a:p>
            </p:txBody>
          </p:sp>
          <p:sp>
            <p:nvSpPr>
              <p:cNvPr id="306" name="Freeform 10"/>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dirty="0"/>
              </a:p>
            </p:txBody>
          </p:sp>
          <p:sp>
            <p:nvSpPr>
              <p:cNvPr id="307" name="Freeform 11"/>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dirty="0"/>
              </a:p>
            </p:txBody>
          </p:sp>
          <p:sp>
            <p:nvSpPr>
              <p:cNvPr id="308" name="Freeform 12"/>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309" name="Rectangle 13"/>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dirty="0"/>
              </a:p>
            </p:txBody>
          </p:sp>
          <p:sp>
            <p:nvSpPr>
              <p:cNvPr id="310" name="Rectangle 14"/>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dirty="0"/>
              </a:p>
            </p:txBody>
          </p:sp>
          <p:sp>
            <p:nvSpPr>
              <p:cNvPr id="311" name="Rectangle 15"/>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dirty="0"/>
              </a:p>
            </p:txBody>
          </p:sp>
          <p:sp>
            <p:nvSpPr>
              <p:cNvPr id="312" name="Rectangle 16"/>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dirty="0"/>
              </a:p>
            </p:txBody>
          </p:sp>
          <p:sp>
            <p:nvSpPr>
              <p:cNvPr id="313" name="Rectangle 17"/>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dirty="0"/>
              </a:p>
            </p:txBody>
          </p:sp>
          <p:sp>
            <p:nvSpPr>
              <p:cNvPr id="314" name="Rectangle 18"/>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dirty="0"/>
              </a:p>
            </p:txBody>
          </p:sp>
          <p:sp>
            <p:nvSpPr>
              <p:cNvPr id="315" name="Line 19"/>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dirty="0"/>
              </a:p>
            </p:txBody>
          </p:sp>
          <p:sp>
            <p:nvSpPr>
              <p:cNvPr id="316" name="Line 20"/>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dirty="0"/>
              </a:p>
            </p:txBody>
          </p:sp>
          <p:sp>
            <p:nvSpPr>
              <p:cNvPr id="317" name="Rectangle 21"/>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dirty="0"/>
              </a:p>
            </p:txBody>
          </p:sp>
          <p:sp>
            <p:nvSpPr>
              <p:cNvPr id="318" name="Rectangle 22"/>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dirty="0"/>
              </a:p>
            </p:txBody>
          </p:sp>
          <p:sp>
            <p:nvSpPr>
              <p:cNvPr id="319" name="Rectangle 23"/>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dirty="0"/>
              </a:p>
            </p:txBody>
          </p:sp>
          <p:sp>
            <p:nvSpPr>
              <p:cNvPr id="320" name="Rectangle 24"/>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dirty="0"/>
              </a:p>
            </p:txBody>
          </p:sp>
          <p:sp>
            <p:nvSpPr>
              <p:cNvPr id="321" name="AutoShape 25"/>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322" name="Rectangle 26"/>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9" name="Group 27"/>
            <p:cNvGrpSpPr>
              <a:grpSpLocks/>
            </p:cNvGrpSpPr>
            <p:nvPr/>
          </p:nvGrpSpPr>
          <p:grpSpPr bwMode="auto">
            <a:xfrm>
              <a:off x="1056" y="1370"/>
              <a:ext cx="642" cy="146"/>
              <a:chOff x="1056" y="1443"/>
              <a:chExt cx="642" cy="146"/>
            </a:xfrm>
          </p:grpSpPr>
          <p:sp>
            <p:nvSpPr>
              <p:cNvPr id="295" name="Freeform 28"/>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dirty="0"/>
              </a:p>
            </p:txBody>
          </p:sp>
          <p:sp>
            <p:nvSpPr>
              <p:cNvPr id="296" name="Freeform 29"/>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dirty="0"/>
              </a:p>
            </p:txBody>
          </p:sp>
          <p:sp>
            <p:nvSpPr>
              <p:cNvPr id="297" name="Freeform 30"/>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dirty="0"/>
              </a:p>
            </p:txBody>
          </p:sp>
          <p:sp>
            <p:nvSpPr>
              <p:cNvPr id="298" name="Freeform 31"/>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dirty="0"/>
              </a:p>
            </p:txBody>
          </p:sp>
          <p:sp>
            <p:nvSpPr>
              <p:cNvPr id="299" name="Freeform 32"/>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dirty="0"/>
              </a:p>
            </p:txBody>
          </p:sp>
          <p:sp>
            <p:nvSpPr>
              <p:cNvPr id="300" name="Freeform 33"/>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dirty="0"/>
              </a:p>
            </p:txBody>
          </p:sp>
          <p:sp>
            <p:nvSpPr>
              <p:cNvPr id="301" name="Freeform 34"/>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dirty="0"/>
              </a:p>
            </p:txBody>
          </p:sp>
        </p:grpSp>
      </p:grpSp>
      <p:sp>
        <p:nvSpPr>
          <p:cNvPr id="323" name="Line 35"/>
          <p:cNvSpPr>
            <a:spLocks noChangeShapeType="1"/>
          </p:cNvSpPr>
          <p:nvPr/>
        </p:nvSpPr>
        <p:spPr bwMode="auto">
          <a:xfrm>
            <a:off x="5902316" y="6238875"/>
            <a:ext cx="1219200" cy="0"/>
          </a:xfrm>
          <a:prstGeom prst="line">
            <a:avLst/>
          </a:prstGeom>
          <a:noFill/>
          <a:ln w="57150">
            <a:solidFill>
              <a:schemeClr val="folHlink"/>
            </a:solidFill>
            <a:round/>
            <a:headEnd type="none" w="sm" len="sm"/>
            <a:tailEnd type="stealth" w="med" len="med"/>
          </a:ln>
          <a:effectLst/>
        </p:spPr>
        <p:txBody>
          <a:bodyPr wrap="none" anchor="ctr"/>
          <a:lstStyle/>
          <a:p>
            <a:endParaRPr lang="fr-FR" dirty="0"/>
          </a:p>
        </p:txBody>
      </p:sp>
      <p:sp>
        <p:nvSpPr>
          <p:cNvPr id="324" name="Freeform 36"/>
          <p:cNvSpPr>
            <a:spLocks/>
          </p:cNvSpPr>
          <p:nvPr/>
        </p:nvSpPr>
        <p:spPr bwMode="blackWhite">
          <a:xfrm>
            <a:off x="4073516" y="5476875"/>
            <a:ext cx="2209800" cy="1381125"/>
          </a:xfrm>
          <a:custGeom>
            <a:avLst/>
            <a:gdLst/>
            <a:ahLst/>
            <a:cxnLst>
              <a:cxn ang="0">
                <a:pos x="2264" y="900"/>
              </a:cxn>
              <a:cxn ang="0">
                <a:pos x="2329" y="1018"/>
              </a:cxn>
              <a:cxn ang="0">
                <a:pos x="2317" y="1149"/>
              </a:cxn>
              <a:cxn ang="0">
                <a:pos x="2230" y="1256"/>
              </a:cxn>
              <a:cxn ang="0">
                <a:pos x="2092" y="1309"/>
              </a:cxn>
              <a:cxn ang="0">
                <a:pos x="2052" y="1389"/>
              </a:cxn>
              <a:cxn ang="0">
                <a:pos x="1985" y="1473"/>
              </a:cxn>
              <a:cxn ang="0">
                <a:pos x="1871" y="1502"/>
              </a:cxn>
              <a:cxn ang="0">
                <a:pos x="1763" y="1462"/>
              </a:cxn>
              <a:cxn ang="0">
                <a:pos x="1721" y="1552"/>
              </a:cxn>
              <a:cxn ang="0">
                <a:pos x="1627" y="1675"/>
              </a:cxn>
              <a:cxn ang="0">
                <a:pos x="1478" y="1745"/>
              </a:cxn>
              <a:cxn ang="0">
                <a:pos x="1309" y="1745"/>
              </a:cxn>
              <a:cxn ang="0">
                <a:pos x="1160" y="1675"/>
              </a:cxn>
              <a:cxn ang="0">
                <a:pos x="1065" y="1554"/>
              </a:cxn>
              <a:cxn ang="0">
                <a:pos x="971" y="1590"/>
              </a:cxn>
              <a:cxn ang="0">
                <a:pos x="824" y="1631"/>
              </a:cxn>
              <a:cxn ang="0">
                <a:pos x="674" y="1600"/>
              </a:cxn>
              <a:cxn ang="0">
                <a:pos x="564" y="1506"/>
              </a:cxn>
              <a:cxn ang="0">
                <a:pos x="465" y="1462"/>
              </a:cxn>
              <a:cxn ang="0">
                <a:pos x="319" y="1448"/>
              </a:cxn>
              <a:cxn ang="0">
                <a:pos x="204" y="1368"/>
              </a:cxn>
              <a:cxn ang="0">
                <a:pos x="154" y="1247"/>
              </a:cxn>
              <a:cxn ang="0">
                <a:pos x="185" y="1121"/>
              </a:cxn>
              <a:cxn ang="0">
                <a:pos x="235" y="1036"/>
              </a:cxn>
              <a:cxn ang="0">
                <a:pos x="188" y="959"/>
              </a:cxn>
              <a:cxn ang="0">
                <a:pos x="126" y="896"/>
              </a:cxn>
              <a:cxn ang="0">
                <a:pos x="29" y="812"/>
              </a:cxn>
              <a:cxn ang="0">
                <a:pos x="0" y="695"/>
              </a:cxn>
              <a:cxn ang="0">
                <a:pos x="51" y="585"/>
              </a:cxn>
              <a:cxn ang="0">
                <a:pos x="164" y="517"/>
              </a:cxn>
              <a:cxn ang="0">
                <a:pos x="300" y="514"/>
              </a:cxn>
              <a:cxn ang="0">
                <a:pos x="333" y="477"/>
              </a:cxn>
              <a:cxn ang="0">
                <a:pos x="327" y="341"/>
              </a:cxn>
              <a:cxn ang="0">
                <a:pos x="400" y="220"/>
              </a:cxn>
              <a:cxn ang="0">
                <a:pos x="528" y="144"/>
              </a:cxn>
              <a:cxn ang="0">
                <a:pos x="685" y="134"/>
              </a:cxn>
              <a:cxn ang="0">
                <a:pos x="827" y="189"/>
              </a:cxn>
              <a:cxn ang="0">
                <a:pos x="931" y="166"/>
              </a:cxn>
              <a:cxn ang="0">
                <a:pos x="1077" y="54"/>
              </a:cxn>
              <a:cxn ang="0">
                <a:pos x="1262" y="3"/>
              </a:cxn>
              <a:cxn ang="0">
                <a:pos x="1456" y="20"/>
              </a:cxn>
              <a:cxn ang="0">
                <a:pos x="1625" y="103"/>
              </a:cxn>
              <a:cxn ang="0">
                <a:pos x="1741" y="239"/>
              </a:cxn>
              <a:cxn ang="0">
                <a:pos x="1874" y="194"/>
              </a:cxn>
              <a:cxn ang="0">
                <a:pos x="2013" y="218"/>
              </a:cxn>
              <a:cxn ang="0">
                <a:pos x="2118" y="302"/>
              </a:cxn>
              <a:cxn ang="0">
                <a:pos x="2155" y="421"/>
              </a:cxn>
              <a:cxn ang="0">
                <a:pos x="2245" y="494"/>
              </a:cxn>
              <a:cxn ang="0">
                <a:pos x="2320" y="595"/>
              </a:cxn>
              <a:cxn ang="0">
                <a:pos x="2314" y="715"/>
              </a:cxn>
              <a:cxn ang="0">
                <a:pos x="2234" y="812"/>
              </a:cxn>
            </a:cxnLst>
            <a:rect l="0" t="0" r="r" b="b"/>
            <a:pathLst>
              <a:path w="2335" h="1753">
                <a:moveTo>
                  <a:pt x="2173" y="841"/>
                </a:moveTo>
                <a:lnTo>
                  <a:pt x="2206" y="857"/>
                </a:lnTo>
                <a:lnTo>
                  <a:pt x="2235" y="876"/>
                </a:lnTo>
                <a:lnTo>
                  <a:pt x="2264" y="900"/>
                </a:lnTo>
                <a:lnTo>
                  <a:pt x="2286" y="927"/>
                </a:lnTo>
                <a:lnTo>
                  <a:pt x="2305" y="955"/>
                </a:lnTo>
                <a:lnTo>
                  <a:pt x="2320" y="986"/>
                </a:lnTo>
                <a:lnTo>
                  <a:pt x="2329" y="1018"/>
                </a:lnTo>
                <a:lnTo>
                  <a:pt x="2335" y="1051"/>
                </a:lnTo>
                <a:lnTo>
                  <a:pt x="2333" y="1085"/>
                </a:lnTo>
                <a:lnTo>
                  <a:pt x="2328" y="1118"/>
                </a:lnTo>
                <a:lnTo>
                  <a:pt x="2317" y="1149"/>
                </a:lnTo>
                <a:lnTo>
                  <a:pt x="2302" y="1179"/>
                </a:lnTo>
                <a:lnTo>
                  <a:pt x="2282" y="1208"/>
                </a:lnTo>
                <a:lnTo>
                  <a:pt x="2258" y="1233"/>
                </a:lnTo>
                <a:lnTo>
                  <a:pt x="2230" y="1256"/>
                </a:lnTo>
                <a:lnTo>
                  <a:pt x="2199" y="1275"/>
                </a:lnTo>
                <a:lnTo>
                  <a:pt x="2164" y="1291"/>
                </a:lnTo>
                <a:lnTo>
                  <a:pt x="2130" y="1301"/>
                </a:lnTo>
                <a:lnTo>
                  <a:pt x="2092" y="1309"/>
                </a:lnTo>
                <a:lnTo>
                  <a:pt x="2053" y="1311"/>
                </a:lnTo>
                <a:lnTo>
                  <a:pt x="2059" y="1337"/>
                </a:lnTo>
                <a:lnTo>
                  <a:pt x="2057" y="1363"/>
                </a:lnTo>
                <a:lnTo>
                  <a:pt x="2052" y="1389"/>
                </a:lnTo>
                <a:lnTo>
                  <a:pt x="2041" y="1414"/>
                </a:lnTo>
                <a:lnTo>
                  <a:pt x="2027" y="1437"/>
                </a:lnTo>
                <a:lnTo>
                  <a:pt x="2008" y="1457"/>
                </a:lnTo>
                <a:lnTo>
                  <a:pt x="1985" y="1473"/>
                </a:lnTo>
                <a:lnTo>
                  <a:pt x="1958" y="1487"/>
                </a:lnTo>
                <a:lnTo>
                  <a:pt x="1930" y="1496"/>
                </a:lnTo>
                <a:lnTo>
                  <a:pt x="1901" y="1501"/>
                </a:lnTo>
                <a:lnTo>
                  <a:pt x="1871" y="1502"/>
                </a:lnTo>
                <a:lnTo>
                  <a:pt x="1842" y="1498"/>
                </a:lnTo>
                <a:lnTo>
                  <a:pt x="1812" y="1489"/>
                </a:lnTo>
                <a:lnTo>
                  <a:pt x="1786" y="1478"/>
                </a:lnTo>
                <a:lnTo>
                  <a:pt x="1763" y="1462"/>
                </a:lnTo>
                <a:lnTo>
                  <a:pt x="1741" y="1443"/>
                </a:lnTo>
                <a:lnTo>
                  <a:pt x="1740" y="1479"/>
                </a:lnTo>
                <a:lnTo>
                  <a:pt x="1733" y="1517"/>
                </a:lnTo>
                <a:lnTo>
                  <a:pt x="1721" y="1552"/>
                </a:lnTo>
                <a:lnTo>
                  <a:pt x="1704" y="1586"/>
                </a:lnTo>
                <a:lnTo>
                  <a:pt x="1682" y="1619"/>
                </a:lnTo>
                <a:lnTo>
                  <a:pt x="1657" y="1648"/>
                </a:lnTo>
                <a:lnTo>
                  <a:pt x="1627" y="1675"/>
                </a:lnTo>
                <a:lnTo>
                  <a:pt x="1594" y="1698"/>
                </a:lnTo>
                <a:lnTo>
                  <a:pt x="1558" y="1718"/>
                </a:lnTo>
                <a:lnTo>
                  <a:pt x="1519" y="1733"/>
                </a:lnTo>
                <a:lnTo>
                  <a:pt x="1478" y="1745"/>
                </a:lnTo>
                <a:lnTo>
                  <a:pt x="1436" y="1752"/>
                </a:lnTo>
                <a:lnTo>
                  <a:pt x="1393" y="1753"/>
                </a:lnTo>
                <a:lnTo>
                  <a:pt x="1350" y="1752"/>
                </a:lnTo>
                <a:lnTo>
                  <a:pt x="1309" y="1745"/>
                </a:lnTo>
                <a:lnTo>
                  <a:pt x="1269" y="1733"/>
                </a:lnTo>
                <a:lnTo>
                  <a:pt x="1230" y="1718"/>
                </a:lnTo>
                <a:lnTo>
                  <a:pt x="1194" y="1699"/>
                </a:lnTo>
                <a:lnTo>
                  <a:pt x="1160" y="1675"/>
                </a:lnTo>
                <a:lnTo>
                  <a:pt x="1129" y="1649"/>
                </a:lnTo>
                <a:lnTo>
                  <a:pt x="1104" y="1620"/>
                </a:lnTo>
                <a:lnTo>
                  <a:pt x="1082" y="1587"/>
                </a:lnTo>
                <a:lnTo>
                  <a:pt x="1065" y="1554"/>
                </a:lnTo>
                <a:lnTo>
                  <a:pt x="1053" y="1517"/>
                </a:lnTo>
                <a:lnTo>
                  <a:pt x="1029" y="1545"/>
                </a:lnTo>
                <a:lnTo>
                  <a:pt x="1002" y="1569"/>
                </a:lnTo>
                <a:lnTo>
                  <a:pt x="971" y="1590"/>
                </a:lnTo>
                <a:lnTo>
                  <a:pt x="938" y="1606"/>
                </a:lnTo>
                <a:lnTo>
                  <a:pt x="902" y="1620"/>
                </a:lnTo>
                <a:lnTo>
                  <a:pt x="863" y="1628"/>
                </a:lnTo>
                <a:lnTo>
                  <a:pt x="824" y="1631"/>
                </a:lnTo>
                <a:lnTo>
                  <a:pt x="785" y="1630"/>
                </a:lnTo>
                <a:lnTo>
                  <a:pt x="746" y="1625"/>
                </a:lnTo>
                <a:lnTo>
                  <a:pt x="710" y="1615"/>
                </a:lnTo>
                <a:lnTo>
                  <a:pt x="674" y="1600"/>
                </a:lnTo>
                <a:lnTo>
                  <a:pt x="642" y="1582"/>
                </a:lnTo>
                <a:lnTo>
                  <a:pt x="612" y="1560"/>
                </a:lnTo>
                <a:lnTo>
                  <a:pt x="587" y="1533"/>
                </a:lnTo>
                <a:lnTo>
                  <a:pt x="564" y="1506"/>
                </a:lnTo>
                <a:lnTo>
                  <a:pt x="548" y="1474"/>
                </a:lnTo>
                <a:lnTo>
                  <a:pt x="536" y="1443"/>
                </a:lnTo>
                <a:lnTo>
                  <a:pt x="501" y="1454"/>
                </a:lnTo>
                <a:lnTo>
                  <a:pt x="465" y="1462"/>
                </a:lnTo>
                <a:lnTo>
                  <a:pt x="429" y="1464"/>
                </a:lnTo>
                <a:lnTo>
                  <a:pt x="391" y="1463"/>
                </a:lnTo>
                <a:lnTo>
                  <a:pt x="355" y="1458"/>
                </a:lnTo>
                <a:lnTo>
                  <a:pt x="319" y="1448"/>
                </a:lnTo>
                <a:lnTo>
                  <a:pt x="286" y="1433"/>
                </a:lnTo>
                <a:lnTo>
                  <a:pt x="255" y="1414"/>
                </a:lnTo>
                <a:lnTo>
                  <a:pt x="228" y="1393"/>
                </a:lnTo>
                <a:lnTo>
                  <a:pt x="204" y="1368"/>
                </a:lnTo>
                <a:lnTo>
                  <a:pt x="185" y="1340"/>
                </a:lnTo>
                <a:lnTo>
                  <a:pt x="169" y="1311"/>
                </a:lnTo>
                <a:lnTo>
                  <a:pt x="160" y="1280"/>
                </a:lnTo>
                <a:lnTo>
                  <a:pt x="154" y="1247"/>
                </a:lnTo>
                <a:lnTo>
                  <a:pt x="154" y="1214"/>
                </a:lnTo>
                <a:lnTo>
                  <a:pt x="160" y="1183"/>
                </a:lnTo>
                <a:lnTo>
                  <a:pt x="171" y="1151"/>
                </a:lnTo>
                <a:lnTo>
                  <a:pt x="185" y="1121"/>
                </a:lnTo>
                <a:lnTo>
                  <a:pt x="205" y="1094"/>
                </a:lnTo>
                <a:lnTo>
                  <a:pt x="228" y="1070"/>
                </a:lnTo>
                <a:lnTo>
                  <a:pt x="256" y="1047"/>
                </a:lnTo>
                <a:lnTo>
                  <a:pt x="235" y="1036"/>
                </a:lnTo>
                <a:lnTo>
                  <a:pt x="217" y="1019"/>
                </a:lnTo>
                <a:lnTo>
                  <a:pt x="204" y="1002"/>
                </a:lnTo>
                <a:lnTo>
                  <a:pt x="193" y="982"/>
                </a:lnTo>
                <a:lnTo>
                  <a:pt x="188" y="959"/>
                </a:lnTo>
                <a:lnTo>
                  <a:pt x="188" y="938"/>
                </a:lnTo>
                <a:lnTo>
                  <a:pt x="192" y="916"/>
                </a:lnTo>
                <a:lnTo>
                  <a:pt x="158" y="908"/>
                </a:lnTo>
                <a:lnTo>
                  <a:pt x="126" y="896"/>
                </a:lnTo>
                <a:lnTo>
                  <a:pt x="97" y="880"/>
                </a:lnTo>
                <a:lnTo>
                  <a:pt x="70" y="860"/>
                </a:lnTo>
                <a:lnTo>
                  <a:pt x="47" y="837"/>
                </a:lnTo>
                <a:lnTo>
                  <a:pt x="29" y="812"/>
                </a:lnTo>
                <a:lnTo>
                  <a:pt x="14" y="785"/>
                </a:lnTo>
                <a:lnTo>
                  <a:pt x="4" y="756"/>
                </a:lnTo>
                <a:lnTo>
                  <a:pt x="0" y="725"/>
                </a:lnTo>
                <a:lnTo>
                  <a:pt x="0" y="695"/>
                </a:lnTo>
                <a:lnTo>
                  <a:pt x="6" y="665"/>
                </a:lnTo>
                <a:lnTo>
                  <a:pt x="17" y="636"/>
                </a:lnTo>
                <a:lnTo>
                  <a:pt x="31" y="610"/>
                </a:lnTo>
                <a:lnTo>
                  <a:pt x="51" y="585"/>
                </a:lnTo>
                <a:lnTo>
                  <a:pt x="75" y="562"/>
                </a:lnTo>
                <a:lnTo>
                  <a:pt x="102" y="543"/>
                </a:lnTo>
                <a:lnTo>
                  <a:pt x="132" y="528"/>
                </a:lnTo>
                <a:lnTo>
                  <a:pt x="164" y="517"/>
                </a:lnTo>
                <a:lnTo>
                  <a:pt x="197" y="509"/>
                </a:lnTo>
                <a:lnTo>
                  <a:pt x="232" y="507"/>
                </a:lnTo>
                <a:lnTo>
                  <a:pt x="267" y="509"/>
                </a:lnTo>
                <a:lnTo>
                  <a:pt x="300" y="514"/>
                </a:lnTo>
                <a:lnTo>
                  <a:pt x="334" y="526"/>
                </a:lnTo>
                <a:lnTo>
                  <a:pt x="363" y="539"/>
                </a:lnTo>
                <a:lnTo>
                  <a:pt x="346" y="509"/>
                </a:lnTo>
                <a:lnTo>
                  <a:pt x="333" y="477"/>
                </a:lnTo>
                <a:lnTo>
                  <a:pt x="323" y="444"/>
                </a:lnTo>
                <a:lnTo>
                  <a:pt x="321" y="409"/>
                </a:lnTo>
                <a:lnTo>
                  <a:pt x="322" y="375"/>
                </a:lnTo>
                <a:lnTo>
                  <a:pt x="327" y="341"/>
                </a:lnTo>
                <a:lnTo>
                  <a:pt x="339" y="308"/>
                </a:lnTo>
                <a:lnTo>
                  <a:pt x="354" y="277"/>
                </a:lnTo>
                <a:lnTo>
                  <a:pt x="374" y="247"/>
                </a:lnTo>
                <a:lnTo>
                  <a:pt x="400" y="220"/>
                </a:lnTo>
                <a:lnTo>
                  <a:pt x="428" y="195"/>
                </a:lnTo>
                <a:lnTo>
                  <a:pt x="458" y="175"/>
                </a:lnTo>
                <a:lnTo>
                  <a:pt x="492" y="157"/>
                </a:lnTo>
                <a:lnTo>
                  <a:pt x="528" y="144"/>
                </a:lnTo>
                <a:lnTo>
                  <a:pt x="567" y="135"/>
                </a:lnTo>
                <a:lnTo>
                  <a:pt x="606" y="130"/>
                </a:lnTo>
                <a:lnTo>
                  <a:pt x="645" y="130"/>
                </a:lnTo>
                <a:lnTo>
                  <a:pt x="685" y="134"/>
                </a:lnTo>
                <a:lnTo>
                  <a:pt x="722" y="141"/>
                </a:lnTo>
                <a:lnTo>
                  <a:pt x="760" y="154"/>
                </a:lnTo>
                <a:lnTo>
                  <a:pt x="795" y="170"/>
                </a:lnTo>
                <a:lnTo>
                  <a:pt x="827" y="189"/>
                </a:lnTo>
                <a:lnTo>
                  <a:pt x="855" y="213"/>
                </a:lnTo>
                <a:lnTo>
                  <a:pt x="880" y="239"/>
                </a:lnTo>
                <a:lnTo>
                  <a:pt x="903" y="201"/>
                </a:lnTo>
                <a:lnTo>
                  <a:pt x="931" y="166"/>
                </a:lnTo>
                <a:lnTo>
                  <a:pt x="962" y="134"/>
                </a:lnTo>
                <a:lnTo>
                  <a:pt x="998" y="103"/>
                </a:lnTo>
                <a:lnTo>
                  <a:pt x="1036" y="77"/>
                </a:lnTo>
                <a:lnTo>
                  <a:pt x="1077" y="54"/>
                </a:lnTo>
                <a:lnTo>
                  <a:pt x="1121" y="36"/>
                </a:lnTo>
                <a:lnTo>
                  <a:pt x="1167" y="20"/>
                </a:lnTo>
                <a:lnTo>
                  <a:pt x="1214" y="9"/>
                </a:lnTo>
                <a:lnTo>
                  <a:pt x="1262" y="3"/>
                </a:lnTo>
                <a:lnTo>
                  <a:pt x="1311" y="0"/>
                </a:lnTo>
                <a:lnTo>
                  <a:pt x="1360" y="3"/>
                </a:lnTo>
                <a:lnTo>
                  <a:pt x="1408" y="9"/>
                </a:lnTo>
                <a:lnTo>
                  <a:pt x="1456" y="20"/>
                </a:lnTo>
                <a:lnTo>
                  <a:pt x="1502" y="36"/>
                </a:lnTo>
                <a:lnTo>
                  <a:pt x="1544" y="54"/>
                </a:lnTo>
                <a:lnTo>
                  <a:pt x="1586" y="77"/>
                </a:lnTo>
                <a:lnTo>
                  <a:pt x="1625" y="103"/>
                </a:lnTo>
                <a:lnTo>
                  <a:pt x="1660" y="134"/>
                </a:lnTo>
                <a:lnTo>
                  <a:pt x="1690" y="166"/>
                </a:lnTo>
                <a:lnTo>
                  <a:pt x="1719" y="201"/>
                </a:lnTo>
                <a:lnTo>
                  <a:pt x="1741" y="239"/>
                </a:lnTo>
                <a:lnTo>
                  <a:pt x="1772" y="222"/>
                </a:lnTo>
                <a:lnTo>
                  <a:pt x="1804" y="209"/>
                </a:lnTo>
                <a:lnTo>
                  <a:pt x="1839" y="199"/>
                </a:lnTo>
                <a:lnTo>
                  <a:pt x="1874" y="194"/>
                </a:lnTo>
                <a:lnTo>
                  <a:pt x="1910" y="194"/>
                </a:lnTo>
                <a:lnTo>
                  <a:pt x="1946" y="198"/>
                </a:lnTo>
                <a:lnTo>
                  <a:pt x="1980" y="205"/>
                </a:lnTo>
                <a:lnTo>
                  <a:pt x="2013" y="218"/>
                </a:lnTo>
                <a:lnTo>
                  <a:pt x="2044" y="233"/>
                </a:lnTo>
                <a:lnTo>
                  <a:pt x="2072" y="253"/>
                </a:lnTo>
                <a:lnTo>
                  <a:pt x="2098" y="276"/>
                </a:lnTo>
                <a:lnTo>
                  <a:pt x="2118" y="302"/>
                </a:lnTo>
                <a:lnTo>
                  <a:pt x="2134" y="330"/>
                </a:lnTo>
                <a:lnTo>
                  <a:pt x="2146" y="359"/>
                </a:lnTo>
                <a:lnTo>
                  <a:pt x="2154" y="390"/>
                </a:lnTo>
                <a:lnTo>
                  <a:pt x="2155" y="421"/>
                </a:lnTo>
                <a:lnTo>
                  <a:pt x="2152" y="453"/>
                </a:lnTo>
                <a:lnTo>
                  <a:pt x="2186" y="462"/>
                </a:lnTo>
                <a:lnTo>
                  <a:pt x="2217" y="475"/>
                </a:lnTo>
                <a:lnTo>
                  <a:pt x="2245" y="494"/>
                </a:lnTo>
                <a:lnTo>
                  <a:pt x="2270" y="516"/>
                </a:lnTo>
                <a:lnTo>
                  <a:pt x="2290" y="539"/>
                </a:lnTo>
                <a:lnTo>
                  <a:pt x="2308" y="566"/>
                </a:lnTo>
                <a:lnTo>
                  <a:pt x="2320" y="595"/>
                </a:lnTo>
                <a:lnTo>
                  <a:pt x="2327" y="625"/>
                </a:lnTo>
                <a:lnTo>
                  <a:pt x="2328" y="655"/>
                </a:lnTo>
                <a:lnTo>
                  <a:pt x="2324" y="685"/>
                </a:lnTo>
                <a:lnTo>
                  <a:pt x="2314" y="715"/>
                </a:lnTo>
                <a:lnTo>
                  <a:pt x="2301" y="743"/>
                </a:lnTo>
                <a:lnTo>
                  <a:pt x="2282" y="769"/>
                </a:lnTo>
                <a:lnTo>
                  <a:pt x="2260" y="792"/>
                </a:lnTo>
                <a:lnTo>
                  <a:pt x="2234" y="812"/>
                </a:lnTo>
                <a:lnTo>
                  <a:pt x="2205" y="828"/>
                </a:lnTo>
                <a:lnTo>
                  <a:pt x="2173" y="841"/>
                </a:lnTo>
                <a:close/>
              </a:path>
            </a:pathLst>
          </a:custGeom>
          <a:gradFill rotWithShape="0">
            <a:gsLst>
              <a:gs pos="0">
                <a:srgbClr val="2190FF"/>
              </a:gs>
              <a:gs pos="100000">
                <a:srgbClr val="008080"/>
              </a:gs>
            </a:gsLst>
            <a:lin ang="5400000" scaled="1"/>
          </a:gradFill>
          <a:ln w="9525" cmpd="sng">
            <a:solidFill>
              <a:srgbClr val="000000"/>
            </a:solidFill>
            <a:prstDash val="solid"/>
            <a:round/>
            <a:headEnd/>
            <a:tailEnd/>
          </a:ln>
          <a:effectLst>
            <a:outerShdw dist="35921" dir="2700000" algn="ctr" rotWithShape="0">
              <a:schemeClr val="tx1"/>
            </a:outerShdw>
          </a:effectLst>
        </p:spPr>
        <p:txBody>
          <a:bodyPr/>
          <a:lstStyle/>
          <a:p>
            <a:endParaRPr lang="fr-FR" dirty="0"/>
          </a:p>
        </p:txBody>
      </p:sp>
      <p:sp>
        <p:nvSpPr>
          <p:cNvPr id="325" name="Text Box 37"/>
          <p:cNvSpPr txBox="1">
            <a:spLocks noChangeArrowheads="1"/>
          </p:cNvSpPr>
          <p:nvPr/>
        </p:nvSpPr>
        <p:spPr bwMode="auto">
          <a:xfrm>
            <a:off x="4479916" y="5984875"/>
            <a:ext cx="1524000" cy="366713"/>
          </a:xfrm>
          <a:prstGeom prst="rect">
            <a:avLst/>
          </a:prstGeom>
          <a:noFill/>
          <a:ln w="12700">
            <a:noFill/>
            <a:miter lim="800000"/>
            <a:headEnd type="none" w="sm" len="sm"/>
            <a:tailEnd type="none" w="sm" len="sm"/>
          </a:ln>
          <a:effectLst/>
        </p:spPr>
        <p:txBody>
          <a:bodyPr>
            <a:spAutoFit/>
          </a:bodyPr>
          <a:lstStyle/>
          <a:p>
            <a:pPr algn="ctr">
              <a:spcBef>
                <a:spcPct val="50000"/>
              </a:spcBef>
            </a:pPr>
            <a:r>
              <a:rPr lang="en-US" sz="1800" b="1" dirty="0">
                <a:latin typeface="Arial" pitchFamily="34" charset="0"/>
              </a:rPr>
              <a:t>Réseau</a:t>
            </a:r>
          </a:p>
        </p:txBody>
      </p:sp>
      <p:grpSp>
        <p:nvGrpSpPr>
          <p:cNvPr id="19" name="Group 38"/>
          <p:cNvGrpSpPr>
            <a:grpSpLocks/>
          </p:cNvGrpSpPr>
          <p:nvPr/>
        </p:nvGrpSpPr>
        <p:grpSpPr bwMode="auto">
          <a:xfrm>
            <a:off x="2028816" y="3711575"/>
            <a:ext cx="1676400" cy="1828800"/>
            <a:chOff x="1056" y="816"/>
            <a:chExt cx="642" cy="700"/>
          </a:xfrm>
        </p:grpSpPr>
        <p:grpSp>
          <p:nvGrpSpPr>
            <p:cNvPr id="20" name="Group 39"/>
            <p:cNvGrpSpPr>
              <a:grpSpLocks/>
            </p:cNvGrpSpPr>
            <p:nvPr/>
          </p:nvGrpSpPr>
          <p:grpSpPr bwMode="auto">
            <a:xfrm>
              <a:off x="1152" y="816"/>
              <a:ext cx="472" cy="555"/>
              <a:chOff x="1148" y="869"/>
              <a:chExt cx="472" cy="555"/>
            </a:xfrm>
          </p:grpSpPr>
          <p:sp>
            <p:nvSpPr>
              <p:cNvPr id="336" name="AutoShape 40"/>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dirty="0"/>
              </a:p>
            </p:txBody>
          </p:sp>
          <p:sp>
            <p:nvSpPr>
              <p:cNvPr id="337" name="Rectangle 41"/>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dirty="0"/>
              </a:p>
            </p:txBody>
          </p:sp>
          <p:sp>
            <p:nvSpPr>
              <p:cNvPr id="338" name="Freeform 42"/>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dirty="0"/>
              </a:p>
            </p:txBody>
          </p:sp>
          <p:sp>
            <p:nvSpPr>
              <p:cNvPr id="339" name="Freeform 43"/>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dirty="0"/>
              </a:p>
            </p:txBody>
          </p:sp>
          <p:sp>
            <p:nvSpPr>
              <p:cNvPr id="340" name="Freeform 44"/>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dirty="0"/>
              </a:p>
            </p:txBody>
          </p:sp>
          <p:sp>
            <p:nvSpPr>
              <p:cNvPr id="341" name="Freeform 45"/>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dirty="0"/>
              </a:p>
            </p:txBody>
          </p:sp>
          <p:sp>
            <p:nvSpPr>
              <p:cNvPr id="342" name="Freeform 46"/>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343" name="Rectangle 47"/>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dirty="0"/>
              </a:p>
            </p:txBody>
          </p:sp>
          <p:sp>
            <p:nvSpPr>
              <p:cNvPr id="344" name="Rectangle 48"/>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dirty="0"/>
              </a:p>
            </p:txBody>
          </p:sp>
          <p:sp>
            <p:nvSpPr>
              <p:cNvPr id="345" name="Rectangle 49"/>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dirty="0"/>
              </a:p>
            </p:txBody>
          </p:sp>
          <p:sp>
            <p:nvSpPr>
              <p:cNvPr id="346" name="Rectangle 50"/>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dirty="0"/>
              </a:p>
            </p:txBody>
          </p:sp>
          <p:sp>
            <p:nvSpPr>
              <p:cNvPr id="347" name="Rectangle 51"/>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dirty="0"/>
              </a:p>
            </p:txBody>
          </p:sp>
          <p:sp>
            <p:nvSpPr>
              <p:cNvPr id="348" name="Rectangle 52"/>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dirty="0"/>
              </a:p>
            </p:txBody>
          </p:sp>
          <p:sp>
            <p:nvSpPr>
              <p:cNvPr id="349" name="Line 53"/>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dirty="0"/>
              </a:p>
            </p:txBody>
          </p:sp>
          <p:sp>
            <p:nvSpPr>
              <p:cNvPr id="350" name="Line 54"/>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dirty="0"/>
              </a:p>
            </p:txBody>
          </p:sp>
          <p:sp>
            <p:nvSpPr>
              <p:cNvPr id="351" name="Rectangle 55"/>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dirty="0"/>
              </a:p>
            </p:txBody>
          </p:sp>
          <p:sp>
            <p:nvSpPr>
              <p:cNvPr id="352" name="Rectangle 56"/>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dirty="0"/>
              </a:p>
            </p:txBody>
          </p:sp>
          <p:sp>
            <p:nvSpPr>
              <p:cNvPr id="353" name="Rectangle 57"/>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dirty="0"/>
              </a:p>
            </p:txBody>
          </p:sp>
          <p:sp>
            <p:nvSpPr>
              <p:cNvPr id="354" name="Rectangle 58"/>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dirty="0"/>
              </a:p>
            </p:txBody>
          </p:sp>
          <p:sp>
            <p:nvSpPr>
              <p:cNvPr id="355" name="AutoShape 59"/>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356" name="Rectangle 60"/>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21" name="Group 61"/>
            <p:cNvGrpSpPr>
              <a:grpSpLocks/>
            </p:cNvGrpSpPr>
            <p:nvPr/>
          </p:nvGrpSpPr>
          <p:grpSpPr bwMode="auto">
            <a:xfrm>
              <a:off x="1056" y="1370"/>
              <a:ext cx="642" cy="146"/>
              <a:chOff x="1056" y="1443"/>
              <a:chExt cx="642" cy="146"/>
            </a:xfrm>
          </p:grpSpPr>
          <p:sp>
            <p:nvSpPr>
              <p:cNvPr id="329" name="Freeform 62"/>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dirty="0"/>
              </a:p>
            </p:txBody>
          </p:sp>
          <p:sp>
            <p:nvSpPr>
              <p:cNvPr id="330" name="Freeform 63"/>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dirty="0"/>
              </a:p>
            </p:txBody>
          </p:sp>
          <p:sp>
            <p:nvSpPr>
              <p:cNvPr id="331" name="Freeform 64"/>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dirty="0"/>
              </a:p>
            </p:txBody>
          </p:sp>
          <p:sp>
            <p:nvSpPr>
              <p:cNvPr id="332" name="Freeform 65"/>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dirty="0"/>
              </a:p>
            </p:txBody>
          </p:sp>
          <p:sp>
            <p:nvSpPr>
              <p:cNvPr id="333" name="Freeform 66"/>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dirty="0"/>
              </a:p>
            </p:txBody>
          </p:sp>
          <p:sp>
            <p:nvSpPr>
              <p:cNvPr id="334" name="Freeform 67"/>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dirty="0"/>
              </a:p>
            </p:txBody>
          </p:sp>
          <p:sp>
            <p:nvSpPr>
              <p:cNvPr id="335" name="Freeform 68"/>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dirty="0"/>
              </a:p>
            </p:txBody>
          </p:sp>
        </p:grpSp>
      </p:grpSp>
      <p:grpSp>
        <p:nvGrpSpPr>
          <p:cNvPr id="22" name="Group 69"/>
          <p:cNvGrpSpPr>
            <a:grpSpLocks/>
          </p:cNvGrpSpPr>
          <p:nvPr/>
        </p:nvGrpSpPr>
        <p:grpSpPr bwMode="auto">
          <a:xfrm>
            <a:off x="3286116" y="3214686"/>
            <a:ext cx="4714908" cy="1576388"/>
            <a:chOff x="1456" y="1056"/>
            <a:chExt cx="2784" cy="1248"/>
          </a:xfrm>
        </p:grpSpPr>
        <p:sp>
          <p:nvSpPr>
            <p:cNvPr id="358" name="Rectangle 70"/>
            <p:cNvSpPr>
              <a:spLocks noChangeArrowheads="1"/>
            </p:cNvSpPr>
            <p:nvPr/>
          </p:nvSpPr>
          <p:spPr bwMode="gray">
            <a:xfrm>
              <a:off x="2224" y="1056"/>
              <a:ext cx="816" cy="240"/>
            </a:xfrm>
            <a:prstGeom prst="rect">
              <a:avLst/>
            </a:prstGeom>
            <a:solidFill>
              <a:srgbClr val="008080"/>
            </a:solidFill>
            <a:ln w="12700">
              <a:solidFill>
                <a:schemeClr val="tx1"/>
              </a:solidFill>
              <a:miter lim="800000"/>
              <a:headEnd type="none" w="sm" len="sm"/>
              <a:tailEnd type="none" w="sm" len="sm"/>
            </a:ln>
            <a:effectLst/>
          </p:spPr>
          <p:txBody>
            <a:bodyPr wrap="none" anchor="ctr"/>
            <a:lstStyle/>
            <a:p>
              <a:pPr algn="ctr"/>
              <a:r>
                <a:rPr lang="en-US" sz="1800" b="1" dirty="0">
                  <a:latin typeface="Arial" pitchFamily="34" charset="0"/>
                </a:rPr>
                <a:t>Type</a:t>
              </a:r>
            </a:p>
          </p:txBody>
        </p:sp>
        <p:sp>
          <p:nvSpPr>
            <p:cNvPr id="359" name="Rectangle 71"/>
            <p:cNvSpPr>
              <a:spLocks noChangeArrowheads="1"/>
            </p:cNvSpPr>
            <p:nvPr/>
          </p:nvSpPr>
          <p:spPr bwMode="gray">
            <a:xfrm>
              <a:off x="3040" y="1056"/>
              <a:ext cx="1200" cy="240"/>
            </a:xfrm>
            <a:prstGeom prst="rect">
              <a:avLst/>
            </a:prstGeom>
            <a:solidFill>
              <a:srgbClr val="008080"/>
            </a:solidFill>
            <a:ln w="12700">
              <a:solidFill>
                <a:schemeClr val="tx1"/>
              </a:solidFill>
              <a:miter lim="800000"/>
              <a:headEnd type="none" w="sm" len="sm"/>
              <a:tailEnd type="none" w="sm" len="sm"/>
            </a:ln>
            <a:effectLst/>
          </p:spPr>
          <p:txBody>
            <a:bodyPr wrap="none" anchor="ctr"/>
            <a:lstStyle/>
            <a:p>
              <a:pPr algn="ctr"/>
              <a:r>
                <a:rPr lang="en-US" sz="1800" b="1" dirty="0">
                  <a:latin typeface="Arial" pitchFamily="34" charset="0"/>
                </a:rPr>
                <a:t>Options</a:t>
              </a:r>
            </a:p>
          </p:txBody>
        </p:sp>
        <p:sp>
          <p:nvSpPr>
            <p:cNvPr id="360" name="Rectangle 72"/>
            <p:cNvSpPr>
              <a:spLocks noChangeArrowheads="1"/>
            </p:cNvSpPr>
            <p:nvPr/>
          </p:nvSpPr>
          <p:spPr bwMode="gray">
            <a:xfrm>
              <a:off x="2224" y="1296"/>
              <a:ext cx="816"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r>
                <a:rPr lang="en-US" sz="1600" b="1" dirty="0">
                  <a:solidFill>
                    <a:schemeClr val="bg2"/>
                  </a:solidFill>
                  <a:latin typeface="Arial" pitchFamily="34" charset="0"/>
                </a:rPr>
                <a:t>Images</a:t>
              </a:r>
            </a:p>
          </p:txBody>
        </p:sp>
        <p:sp>
          <p:nvSpPr>
            <p:cNvPr id="361" name="Rectangle 73"/>
            <p:cNvSpPr>
              <a:spLocks noChangeArrowheads="1"/>
            </p:cNvSpPr>
            <p:nvPr/>
          </p:nvSpPr>
          <p:spPr bwMode="gray">
            <a:xfrm>
              <a:off x="3040" y="1296"/>
              <a:ext cx="1200"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lnSpc>
                  <a:spcPct val="90000"/>
                </a:lnSpc>
              </a:pPr>
              <a:r>
                <a:rPr lang="en-US" sz="1600" b="1" dirty="0">
                  <a:solidFill>
                    <a:schemeClr val="bg2"/>
                  </a:solidFill>
                  <a:latin typeface="Arial" pitchFamily="34" charset="0"/>
                </a:rPr>
                <a:t>JPEG, GIF</a:t>
              </a:r>
            </a:p>
          </p:txBody>
        </p:sp>
        <p:sp>
          <p:nvSpPr>
            <p:cNvPr id="362" name="Rectangle 74"/>
            <p:cNvSpPr>
              <a:spLocks noChangeArrowheads="1"/>
            </p:cNvSpPr>
            <p:nvPr/>
          </p:nvSpPr>
          <p:spPr bwMode="gray">
            <a:xfrm>
              <a:off x="2224" y="1632"/>
              <a:ext cx="816"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r>
                <a:rPr lang="en-US" sz="1600" b="1" dirty="0">
                  <a:solidFill>
                    <a:schemeClr val="bg2"/>
                  </a:solidFill>
                  <a:latin typeface="Arial" pitchFamily="34" charset="0"/>
                </a:rPr>
                <a:t>Video</a:t>
              </a:r>
            </a:p>
          </p:txBody>
        </p:sp>
        <p:sp>
          <p:nvSpPr>
            <p:cNvPr id="363" name="Rectangle 75"/>
            <p:cNvSpPr>
              <a:spLocks noChangeArrowheads="1"/>
            </p:cNvSpPr>
            <p:nvPr/>
          </p:nvSpPr>
          <p:spPr bwMode="gray">
            <a:xfrm>
              <a:off x="3040" y="1632"/>
              <a:ext cx="1200"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r>
                <a:rPr lang="en-US" sz="1600" b="1" dirty="0">
                  <a:solidFill>
                    <a:schemeClr val="bg2"/>
                  </a:solidFill>
                  <a:latin typeface="Arial" pitchFamily="34" charset="0"/>
                </a:rPr>
                <a:t>MPEG, MIDI</a:t>
              </a:r>
            </a:p>
          </p:txBody>
        </p:sp>
        <p:sp>
          <p:nvSpPr>
            <p:cNvPr id="364" name="Rectangle 76"/>
            <p:cNvSpPr>
              <a:spLocks noChangeArrowheads="1"/>
            </p:cNvSpPr>
            <p:nvPr/>
          </p:nvSpPr>
          <p:spPr bwMode="gray">
            <a:xfrm>
              <a:off x="2224" y="1968"/>
              <a:ext cx="816"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r>
                <a:rPr lang="en-US" sz="1600" b="1" dirty="0">
                  <a:solidFill>
                    <a:schemeClr val="bg2"/>
                  </a:solidFill>
                  <a:latin typeface="Arial" pitchFamily="34" charset="0"/>
                </a:rPr>
                <a:t>Données</a:t>
              </a:r>
            </a:p>
          </p:txBody>
        </p:sp>
        <p:sp>
          <p:nvSpPr>
            <p:cNvPr id="365" name="Rectangle 77"/>
            <p:cNvSpPr>
              <a:spLocks noChangeArrowheads="1"/>
            </p:cNvSpPr>
            <p:nvPr/>
          </p:nvSpPr>
          <p:spPr bwMode="gray">
            <a:xfrm>
              <a:off x="3040" y="1968"/>
              <a:ext cx="1200" cy="336"/>
            </a:xfrm>
            <a:prstGeom prst="rect">
              <a:avLst/>
            </a:prstGeom>
            <a:solidFill>
              <a:srgbClr val="00FFFF"/>
            </a:solidFill>
            <a:ln w="12700">
              <a:solidFill>
                <a:schemeClr val="tx1"/>
              </a:solidFill>
              <a:miter lim="800000"/>
              <a:headEnd type="none" w="sm" len="sm"/>
              <a:tailEnd type="none" w="sm" len="sm"/>
            </a:ln>
            <a:effectLst/>
          </p:spPr>
          <p:txBody>
            <a:bodyPr wrap="none" anchor="ctr"/>
            <a:lstStyle/>
            <a:p>
              <a:pPr algn="ctr">
                <a:lnSpc>
                  <a:spcPct val="90000"/>
                </a:lnSpc>
              </a:pPr>
              <a:r>
                <a:rPr lang="en-US" sz="1600" b="1" dirty="0">
                  <a:solidFill>
                    <a:schemeClr val="bg2"/>
                  </a:solidFill>
                  <a:latin typeface="Arial" pitchFamily="34" charset="0"/>
                </a:rPr>
                <a:t>ASCII, EBCDIC, </a:t>
              </a:r>
            </a:p>
            <a:p>
              <a:pPr algn="ctr">
                <a:lnSpc>
                  <a:spcPct val="90000"/>
                </a:lnSpc>
              </a:pPr>
              <a:r>
                <a:rPr lang="en-US" sz="1600" b="1" dirty="0">
                  <a:solidFill>
                    <a:schemeClr val="bg2"/>
                  </a:solidFill>
                  <a:latin typeface="Arial" pitchFamily="34" charset="0"/>
                </a:rPr>
                <a:t>chiffrement</a:t>
              </a:r>
            </a:p>
          </p:txBody>
        </p:sp>
        <p:sp>
          <p:nvSpPr>
            <p:cNvPr id="366" name="Freeform 78"/>
            <p:cNvSpPr>
              <a:spLocks/>
            </p:cNvSpPr>
            <p:nvPr/>
          </p:nvSpPr>
          <p:spPr bwMode="gray">
            <a:xfrm>
              <a:off x="1456" y="1056"/>
              <a:ext cx="768" cy="1248"/>
            </a:xfrm>
            <a:custGeom>
              <a:avLst/>
              <a:gdLst/>
              <a:ahLst/>
              <a:cxnLst>
                <a:cxn ang="0">
                  <a:pos x="768" y="0"/>
                </a:cxn>
                <a:cxn ang="0">
                  <a:pos x="0" y="768"/>
                </a:cxn>
                <a:cxn ang="0">
                  <a:pos x="768" y="1248"/>
                </a:cxn>
                <a:cxn ang="0">
                  <a:pos x="768" y="0"/>
                </a:cxn>
              </a:cxnLst>
              <a:rect l="0" t="0" r="r" b="b"/>
              <a:pathLst>
                <a:path w="768" h="1248">
                  <a:moveTo>
                    <a:pt x="768" y="0"/>
                  </a:moveTo>
                  <a:lnTo>
                    <a:pt x="0" y="768"/>
                  </a:lnTo>
                  <a:lnTo>
                    <a:pt x="768" y="1248"/>
                  </a:lnTo>
                  <a:lnTo>
                    <a:pt x="768" y="0"/>
                  </a:lnTo>
                  <a:close/>
                </a:path>
              </a:pathLst>
            </a:custGeom>
            <a:gradFill rotWithShape="0">
              <a:gsLst>
                <a:gs pos="0">
                  <a:srgbClr val="33CCCC"/>
                </a:gs>
                <a:gs pos="100000">
                  <a:srgbClr val="006666"/>
                </a:gs>
              </a:gsLst>
              <a:lin ang="0" scaled="1"/>
            </a:gradFill>
            <a:ln w="12700" cap="flat" cmpd="sng">
              <a:solidFill>
                <a:schemeClr val="tx1"/>
              </a:solidFill>
              <a:prstDash val="solid"/>
              <a:round/>
              <a:headEnd type="none" w="sm" len="sm"/>
              <a:tailEnd type="none" w="sm" len="sm"/>
            </a:ln>
            <a:effectLst/>
          </p:spPr>
          <p:txBody>
            <a:bodyPr wrap="none" anchor="ctr"/>
            <a:lstStyle/>
            <a:p>
              <a:endParaRPr lang="fr-FR" dirty="0"/>
            </a:p>
          </p:txBody>
        </p:sp>
      </p:grpSp>
      <p:sp>
        <p:nvSpPr>
          <p:cNvPr id="367" name="Text Box 153"/>
          <p:cNvSpPr txBox="1">
            <a:spLocks noChangeArrowheads="1"/>
          </p:cNvSpPr>
          <p:nvPr/>
        </p:nvSpPr>
        <p:spPr bwMode="auto">
          <a:xfrm>
            <a:off x="5791200" y="5791200"/>
            <a:ext cx="1828800" cy="835025"/>
          </a:xfrm>
          <a:prstGeom prst="rect">
            <a:avLst/>
          </a:prstGeom>
          <a:noFill/>
          <a:ln w="38100">
            <a:noFill/>
            <a:miter lim="800000"/>
            <a:headEnd type="none" w="sm" len="sm"/>
            <a:tailEnd type="none" w="sm" len="sm"/>
          </a:ln>
          <a:effectLst/>
        </p:spPr>
        <p:txBody>
          <a:bodyPr>
            <a:spAutoFit/>
          </a:bodyPr>
          <a:lstStyle/>
          <a:p>
            <a:pPr marL="292100" indent="-292100">
              <a:lnSpc>
                <a:spcPct val="90000"/>
              </a:lnSpc>
              <a:spcBef>
                <a:spcPct val="50000"/>
              </a:spcBef>
              <a:buClr>
                <a:srgbClr val="00FF00"/>
              </a:buClr>
              <a:buSzPct val="120000"/>
              <a:buFont typeface="Wingdings" pitchFamily="2" charset="2"/>
              <a:buChar char=""/>
            </a:pPr>
            <a:r>
              <a:rPr lang="en-US" sz="1800" b="1" dirty="0">
                <a:solidFill>
                  <a:srgbClr val="00FF00"/>
                </a:solidFill>
                <a:latin typeface="Arial" pitchFamily="34" charset="0"/>
              </a:rPr>
              <a:t>Réponse à la demande de service</a:t>
            </a:r>
          </a:p>
        </p:txBody>
      </p:sp>
      <p:sp>
        <p:nvSpPr>
          <p:cNvPr id="368" name="Text Box 58"/>
          <p:cNvSpPr txBox="1">
            <a:spLocks noChangeArrowheads="1"/>
          </p:cNvSpPr>
          <p:nvPr/>
        </p:nvSpPr>
        <p:spPr bwMode="auto">
          <a:xfrm>
            <a:off x="3581400" y="3200400"/>
            <a:ext cx="1600200" cy="587375"/>
          </a:xfrm>
          <a:prstGeom prst="rect">
            <a:avLst/>
          </a:prstGeom>
          <a:noFill/>
          <a:ln w="38100">
            <a:noFill/>
            <a:miter lim="800000"/>
            <a:headEnd type="none" w="sm" len="sm"/>
            <a:tailEnd type="none" w="sm" len="sm"/>
          </a:ln>
          <a:effectLst/>
        </p:spPr>
        <p:txBody>
          <a:bodyPr>
            <a:spAutoFit/>
          </a:bodyPr>
          <a:lstStyle/>
          <a:p>
            <a:pPr marL="292100" indent="-292100">
              <a:lnSpc>
                <a:spcPct val="90000"/>
              </a:lnSpc>
              <a:spcBef>
                <a:spcPct val="50000"/>
              </a:spcBef>
              <a:buSzPct val="120000"/>
              <a:buFont typeface="Wingdings" pitchFamily="2" charset="2"/>
              <a:buChar char=""/>
            </a:pPr>
            <a:r>
              <a:rPr lang="en-US" sz="1800" b="1" dirty="0">
                <a:solidFill>
                  <a:srgbClr val="66FFFF"/>
                </a:solidFill>
                <a:latin typeface="Arial" pitchFamily="34" charset="0"/>
              </a:rPr>
              <a:t>Demande de service </a:t>
            </a:r>
          </a:p>
        </p:txBody>
      </p:sp>
      <p:grpSp>
        <p:nvGrpSpPr>
          <p:cNvPr id="23" name="Group 162"/>
          <p:cNvGrpSpPr>
            <a:grpSpLocks/>
          </p:cNvGrpSpPr>
          <p:nvPr/>
        </p:nvGrpSpPr>
        <p:grpSpPr bwMode="auto">
          <a:xfrm>
            <a:off x="1600200" y="3429000"/>
            <a:ext cx="7543800" cy="3124200"/>
            <a:chOff x="720" y="1056"/>
            <a:chExt cx="4752" cy="1968"/>
          </a:xfrm>
        </p:grpSpPr>
        <p:sp>
          <p:nvSpPr>
            <p:cNvPr id="370" name="Text Box 56"/>
            <p:cNvSpPr txBox="1">
              <a:spLocks noChangeArrowheads="1"/>
            </p:cNvSpPr>
            <p:nvPr/>
          </p:nvSpPr>
          <p:spPr bwMode="auto">
            <a:xfrm>
              <a:off x="768" y="1056"/>
              <a:ext cx="720" cy="231"/>
            </a:xfrm>
            <a:prstGeom prst="rect">
              <a:avLst/>
            </a:prstGeom>
            <a:noFill/>
            <a:ln w="38100">
              <a:noFill/>
              <a:miter lim="800000"/>
              <a:headEnd type="none" w="sm" len="sm"/>
              <a:tailEnd type="none" w="sm" len="sm"/>
            </a:ln>
            <a:effectLst/>
          </p:spPr>
          <p:txBody>
            <a:bodyPr>
              <a:spAutoFit/>
            </a:bodyPr>
            <a:lstStyle/>
            <a:p>
              <a:pPr algn="ctr">
                <a:spcBef>
                  <a:spcPct val="50000"/>
                </a:spcBef>
              </a:pPr>
              <a:r>
                <a:rPr lang="en-US" sz="1800" b="1" dirty="0">
                  <a:latin typeface="Arial" pitchFamily="34" charset="0"/>
                </a:rPr>
                <a:t>client</a:t>
              </a:r>
            </a:p>
          </p:txBody>
        </p:sp>
        <p:sp>
          <p:nvSpPr>
            <p:cNvPr id="371" name="Text Box 57"/>
            <p:cNvSpPr txBox="1">
              <a:spLocks noChangeArrowheads="1"/>
            </p:cNvSpPr>
            <p:nvPr/>
          </p:nvSpPr>
          <p:spPr bwMode="auto">
            <a:xfrm>
              <a:off x="4704" y="1920"/>
              <a:ext cx="768" cy="214"/>
            </a:xfrm>
            <a:prstGeom prst="rect">
              <a:avLst/>
            </a:prstGeom>
            <a:noFill/>
            <a:ln w="38100">
              <a:noFill/>
              <a:miter lim="800000"/>
              <a:headEnd type="none" w="sm" len="sm"/>
              <a:tailEnd type="none" w="sm" len="sm"/>
            </a:ln>
            <a:effectLst/>
          </p:spPr>
          <p:txBody>
            <a:bodyPr>
              <a:spAutoFit/>
            </a:bodyPr>
            <a:lstStyle/>
            <a:p>
              <a:pPr>
                <a:lnSpc>
                  <a:spcPct val="90000"/>
                </a:lnSpc>
                <a:spcBef>
                  <a:spcPct val="50000"/>
                </a:spcBef>
              </a:pPr>
              <a:r>
                <a:rPr lang="en-US" sz="1800" b="1" dirty="0">
                  <a:latin typeface="Arial" pitchFamily="34" charset="0"/>
                </a:rPr>
                <a:t>serveur</a:t>
              </a:r>
              <a:endParaRPr lang="en-US" sz="1800" b="1" dirty="0">
                <a:solidFill>
                  <a:schemeClr val="bg1"/>
                </a:solidFill>
                <a:latin typeface="Arial" pitchFamily="34" charset="0"/>
              </a:endParaRPr>
            </a:p>
          </p:txBody>
        </p:sp>
        <p:grpSp>
          <p:nvGrpSpPr>
            <p:cNvPr id="24" name="Group 161"/>
            <p:cNvGrpSpPr>
              <a:grpSpLocks/>
            </p:cNvGrpSpPr>
            <p:nvPr/>
          </p:nvGrpSpPr>
          <p:grpSpPr bwMode="auto">
            <a:xfrm>
              <a:off x="4272" y="1584"/>
              <a:ext cx="286" cy="819"/>
              <a:chOff x="4512" y="1056"/>
              <a:chExt cx="286" cy="819"/>
            </a:xfrm>
          </p:grpSpPr>
          <p:sp>
            <p:nvSpPr>
              <p:cNvPr id="477" name="Freeform 14"/>
              <p:cNvSpPr>
                <a:spLocks/>
              </p:cNvSpPr>
              <p:nvPr/>
            </p:nvSpPr>
            <p:spPr bwMode="auto">
              <a:xfrm>
                <a:off x="4515" y="1056"/>
                <a:ext cx="283" cy="816"/>
              </a:xfrm>
              <a:custGeom>
                <a:avLst/>
                <a:gdLst/>
                <a:ahLst/>
                <a:cxnLst>
                  <a:cxn ang="0">
                    <a:pos x="0" y="23"/>
                  </a:cxn>
                  <a:cxn ang="0">
                    <a:pos x="1" y="19"/>
                  </a:cxn>
                  <a:cxn ang="0">
                    <a:pos x="2" y="16"/>
                  </a:cxn>
                  <a:cxn ang="0">
                    <a:pos x="4" y="14"/>
                  </a:cxn>
                  <a:cxn ang="0">
                    <a:pos x="10" y="7"/>
                  </a:cxn>
                  <a:cxn ang="0">
                    <a:pos x="13" y="5"/>
                  </a:cxn>
                  <a:cxn ang="0">
                    <a:pos x="18" y="2"/>
                  </a:cxn>
                  <a:cxn ang="0">
                    <a:pos x="22" y="1"/>
                  </a:cxn>
                  <a:cxn ang="0">
                    <a:pos x="305" y="0"/>
                  </a:cxn>
                  <a:cxn ang="0">
                    <a:pos x="310" y="1"/>
                  </a:cxn>
                  <a:cxn ang="0">
                    <a:pos x="313" y="4"/>
                  </a:cxn>
                  <a:cxn ang="0">
                    <a:pos x="316" y="5"/>
                  </a:cxn>
                  <a:cxn ang="0">
                    <a:pos x="320" y="11"/>
                  </a:cxn>
                  <a:cxn ang="0">
                    <a:pos x="322" y="13"/>
                  </a:cxn>
                  <a:cxn ang="0">
                    <a:pos x="323" y="26"/>
                  </a:cxn>
                  <a:cxn ang="0">
                    <a:pos x="322" y="521"/>
                  </a:cxn>
                  <a:cxn ang="0">
                    <a:pos x="323" y="818"/>
                  </a:cxn>
                  <a:cxn ang="0">
                    <a:pos x="324" y="918"/>
                  </a:cxn>
                  <a:cxn ang="0">
                    <a:pos x="325" y="929"/>
                  </a:cxn>
                  <a:cxn ang="0">
                    <a:pos x="324" y="931"/>
                  </a:cxn>
                  <a:cxn ang="0">
                    <a:pos x="323" y="933"/>
                  </a:cxn>
                  <a:cxn ang="0">
                    <a:pos x="322" y="935"/>
                  </a:cxn>
                  <a:cxn ang="0">
                    <a:pos x="319" y="936"/>
                  </a:cxn>
                  <a:cxn ang="0">
                    <a:pos x="318" y="938"/>
                  </a:cxn>
                  <a:cxn ang="0">
                    <a:pos x="317" y="940"/>
                  </a:cxn>
                  <a:cxn ang="0">
                    <a:pos x="315" y="941"/>
                  </a:cxn>
                  <a:cxn ang="0">
                    <a:pos x="313" y="942"/>
                  </a:cxn>
                  <a:cxn ang="0">
                    <a:pos x="308" y="943"/>
                  </a:cxn>
                  <a:cxn ang="0">
                    <a:pos x="20" y="944"/>
                  </a:cxn>
                  <a:cxn ang="0">
                    <a:pos x="13" y="943"/>
                  </a:cxn>
                  <a:cxn ang="0">
                    <a:pos x="10" y="942"/>
                  </a:cxn>
                  <a:cxn ang="0">
                    <a:pos x="8" y="941"/>
                  </a:cxn>
                  <a:cxn ang="0">
                    <a:pos x="6" y="940"/>
                  </a:cxn>
                  <a:cxn ang="0">
                    <a:pos x="4" y="938"/>
                  </a:cxn>
                  <a:cxn ang="0">
                    <a:pos x="2" y="936"/>
                  </a:cxn>
                  <a:cxn ang="0">
                    <a:pos x="1" y="934"/>
                  </a:cxn>
                  <a:cxn ang="0">
                    <a:pos x="0" y="29"/>
                  </a:cxn>
                </a:cxnLst>
                <a:rect l="0" t="0" r="r" b="b"/>
                <a:pathLst>
                  <a:path w="325" h="944">
                    <a:moveTo>
                      <a:pt x="0" y="29"/>
                    </a:moveTo>
                    <a:lnTo>
                      <a:pt x="0" y="23"/>
                    </a:lnTo>
                    <a:lnTo>
                      <a:pt x="1" y="22"/>
                    </a:lnTo>
                    <a:lnTo>
                      <a:pt x="1" y="19"/>
                    </a:lnTo>
                    <a:lnTo>
                      <a:pt x="2" y="18"/>
                    </a:lnTo>
                    <a:lnTo>
                      <a:pt x="2" y="16"/>
                    </a:lnTo>
                    <a:lnTo>
                      <a:pt x="4" y="15"/>
                    </a:lnTo>
                    <a:lnTo>
                      <a:pt x="4" y="14"/>
                    </a:lnTo>
                    <a:lnTo>
                      <a:pt x="5" y="12"/>
                    </a:lnTo>
                    <a:lnTo>
                      <a:pt x="10" y="7"/>
                    </a:lnTo>
                    <a:lnTo>
                      <a:pt x="12" y="6"/>
                    </a:lnTo>
                    <a:lnTo>
                      <a:pt x="13" y="5"/>
                    </a:lnTo>
                    <a:lnTo>
                      <a:pt x="16" y="4"/>
                    </a:lnTo>
                    <a:lnTo>
                      <a:pt x="18" y="2"/>
                    </a:lnTo>
                    <a:lnTo>
                      <a:pt x="20" y="2"/>
                    </a:lnTo>
                    <a:lnTo>
                      <a:pt x="22" y="1"/>
                    </a:lnTo>
                    <a:lnTo>
                      <a:pt x="24" y="0"/>
                    </a:lnTo>
                    <a:lnTo>
                      <a:pt x="305" y="0"/>
                    </a:lnTo>
                    <a:lnTo>
                      <a:pt x="307" y="1"/>
                    </a:lnTo>
                    <a:lnTo>
                      <a:pt x="310" y="1"/>
                    </a:lnTo>
                    <a:lnTo>
                      <a:pt x="312" y="2"/>
                    </a:lnTo>
                    <a:lnTo>
                      <a:pt x="313" y="4"/>
                    </a:lnTo>
                    <a:lnTo>
                      <a:pt x="315" y="5"/>
                    </a:lnTo>
                    <a:lnTo>
                      <a:pt x="316" y="5"/>
                    </a:lnTo>
                    <a:lnTo>
                      <a:pt x="320" y="9"/>
                    </a:lnTo>
                    <a:lnTo>
                      <a:pt x="320" y="11"/>
                    </a:lnTo>
                    <a:lnTo>
                      <a:pt x="322" y="12"/>
                    </a:lnTo>
                    <a:lnTo>
                      <a:pt x="322" y="13"/>
                    </a:lnTo>
                    <a:lnTo>
                      <a:pt x="323" y="14"/>
                    </a:lnTo>
                    <a:lnTo>
                      <a:pt x="323" y="26"/>
                    </a:lnTo>
                    <a:lnTo>
                      <a:pt x="322" y="26"/>
                    </a:lnTo>
                    <a:lnTo>
                      <a:pt x="322" y="521"/>
                    </a:lnTo>
                    <a:lnTo>
                      <a:pt x="323" y="561"/>
                    </a:lnTo>
                    <a:lnTo>
                      <a:pt x="323" y="818"/>
                    </a:lnTo>
                    <a:lnTo>
                      <a:pt x="324" y="845"/>
                    </a:lnTo>
                    <a:lnTo>
                      <a:pt x="324" y="918"/>
                    </a:lnTo>
                    <a:lnTo>
                      <a:pt x="325" y="926"/>
                    </a:lnTo>
                    <a:lnTo>
                      <a:pt x="325" y="929"/>
                    </a:lnTo>
                    <a:lnTo>
                      <a:pt x="324" y="930"/>
                    </a:lnTo>
                    <a:lnTo>
                      <a:pt x="324" y="931"/>
                    </a:lnTo>
                    <a:lnTo>
                      <a:pt x="323" y="932"/>
                    </a:lnTo>
                    <a:lnTo>
                      <a:pt x="323" y="933"/>
                    </a:lnTo>
                    <a:lnTo>
                      <a:pt x="322" y="933"/>
                    </a:lnTo>
                    <a:lnTo>
                      <a:pt x="322" y="935"/>
                    </a:lnTo>
                    <a:lnTo>
                      <a:pt x="320" y="936"/>
                    </a:lnTo>
                    <a:lnTo>
                      <a:pt x="319" y="936"/>
                    </a:lnTo>
                    <a:lnTo>
                      <a:pt x="319" y="937"/>
                    </a:lnTo>
                    <a:lnTo>
                      <a:pt x="318" y="938"/>
                    </a:lnTo>
                    <a:lnTo>
                      <a:pt x="317" y="938"/>
                    </a:lnTo>
                    <a:lnTo>
                      <a:pt x="317" y="940"/>
                    </a:lnTo>
                    <a:lnTo>
                      <a:pt x="316" y="941"/>
                    </a:lnTo>
                    <a:lnTo>
                      <a:pt x="315" y="941"/>
                    </a:lnTo>
                    <a:lnTo>
                      <a:pt x="314" y="942"/>
                    </a:lnTo>
                    <a:lnTo>
                      <a:pt x="313" y="942"/>
                    </a:lnTo>
                    <a:lnTo>
                      <a:pt x="312" y="943"/>
                    </a:lnTo>
                    <a:lnTo>
                      <a:pt x="308" y="943"/>
                    </a:lnTo>
                    <a:lnTo>
                      <a:pt x="307" y="944"/>
                    </a:lnTo>
                    <a:lnTo>
                      <a:pt x="20" y="944"/>
                    </a:lnTo>
                    <a:lnTo>
                      <a:pt x="18" y="943"/>
                    </a:lnTo>
                    <a:lnTo>
                      <a:pt x="13" y="943"/>
                    </a:lnTo>
                    <a:lnTo>
                      <a:pt x="12" y="942"/>
                    </a:lnTo>
                    <a:lnTo>
                      <a:pt x="10" y="942"/>
                    </a:lnTo>
                    <a:lnTo>
                      <a:pt x="9" y="941"/>
                    </a:lnTo>
                    <a:lnTo>
                      <a:pt x="8" y="941"/>
                    </a:lnTo>
                    <a:lnTo>
                      <a:pt x="7" y="940"/>
                    </a:lnTo>
                    <a:lnTo>
                      <a:pt x="6" y="940"/>
                    </a:lnTo>
                    <a:lnTo>
                      <a:pt x="5" y="938"/>
                    </a:lnTo>
                    <a:lnTo>
                      <a:pt x="4" y="938"/>
                    </a:lnTo>
                    <a:lnTo>
                      <a:pt x="2" y="937"/>
                    </a:lnTo>
                    <a:lnTo>
                      <a:pt x="2" y="936"/>
                    </a:lnTo>
                    <a:lnTo>
                      <a:pt x="1" y="936"/>
                    </a:lnTo>
                    <a:lnTo>
                      <a:pt x="1" y="934"/>
                    </a:lnTo>
                    <a:lnTo>
                      <a:pt x="0" y="934"/>
                    </a:lnTo>
                    <a:lnTo>
                      <a:pt x="0" y="29"/>
                    </a:lnTo>
                    <a:close/>
                  </a:path>
                </a:pathLst>
              </a:custGeom>
              <a:solidFill>
                <a:srgbClr val="F4E9BC"/>
              </a:solidFill>
              <a:ln w="0">
                <a:prstDash val="solid"/>
                <a:round/>
                <a:headEnd/>
                <a:tailEnd/>
              </a:ln>
              <a:effectLst/>
              <a:scene3d>
                <a:camera prst="legacyPerspectiveTopRight"/>
                <a:lightRig rig="legacyFlat3" dir="b"/>
              </a:scene3d>
              <a:sp3d extrusionH="887400" prstMaterial="legacyMatte">
                <a:bevelT w="13500" h="13500" prst="angle"/>
                <a:bevelB w="13500" h="13500" prst="angle"/>
                <a:extrusionClr>
                  <a:srgbClr val="F4E9BC"/>
                </a:extrusionClr>
              </a:sp3d>
            </p:spPr>
            <p:txBody>
              <a:bodyPr>
                <a:flatTx/>
              </a:bodyPr>
              <a:lstStyle/>
              <a:p>
                <a:endParaRPr lang="fr-FR" dirty="0"/>
              </a:p>
            </p:txBody>
          </p:sp>
          <p:sp>
            <p:nvSpPr>
              <p:cNvPr id="478" name="Freeform 15"/>
              <p:cNvSpPr>
                <a:spLocks/>
              </p:cNvSpPr>
              <p:nvPr/>
            </p:nvSpPr>
            <p:spPr bwMode="auto">
              <a:xfrm>
                <a:off x="4532" y="1089"/>
                <a:ext cx="249" cy="783"/>
              </a:xfrm>
              <a:custGeom>
                <a:avLst/>
                <a:gdLst/>
                <a:ahLst/>
                <a:cxnLst>
                  <a:cxn ang="0">
                    <a:pos x="88" y="904"/>
                  </a:cxn>
                  <a:cxn ang="0">
                    <a:pos x="88" y="384"/>
                  </a:cxn>
                  <a:cxn ang="0">
                    <a:pos x="0" y="315"/>
                  </a:cxn>
                  <a:cxn ang="0">
                    <a:pos x="0" y="0"/>
                  </a:cxn>
                  <a:cxn ang="0">
                    <a:pos x="286" y="0"/>
                  </a:cxn>
                  <a:cxn ang="0">
                    <a:pos x="285" y="904"/>
                  </a:cxn>
                  <a:cxn ang="0">
                    <a:pos x="88" y="904"/>
                  </a:cxn>
                </a:cxnLst>
                <a:rect l="0" t="0" r="r" b="b"/>
                <a:pathLst>
                  <a:path w="286" h="904">
                    <a:moveTo>
                      <a:pt x="88" y="904"/>
                    </a:moveTo>
                    <a:lnTo>
                      <a:pt x="88" y="384"/>
                    </a:lnTo>
                    <a:lnTo>
                      <a:pt x="0" y="315"/>
                    </a:lnTo>
                    <a:lnTo>
                      <a:pt x="0" y="0"/>
                    </a:lnTo>
                    <a:lnTo>
                      <a:pt x="286" y="0"/>
                    </a:lnTo>
                    <a:lnTo>
                      <a:pt x="285" y="904"/>
                    </a:lnTo>
                    <a:lnTo>
                      <a:pt x="88" y="904"/>
                    </a:lnTo>
                    <a:close/>
                  </a:path>
                </a:pathLst>
              </a:custGeom>
              <a:solidFill>
                <a:srgbClr val="F4E9BC"/>
              </a:solidFill>
              <a:ln w="0">
                <a:solidFill>
                  <a:srgbClr val="000000"/>
                </a:solidFill>
                <a:prstDash val="solid"/>
                <a:round/>
                <a:headEnd/>
                <a:tailEnd/>
              </a:ln>
            </p:spPr>
            <p:txBody>
              <a:bodyPr/>
              <a:lstStyle/>
              <a:p>
                <a:endParaRPr lang="fr-FR" dirty="0"/>
              </a:p>
            </p:txBody>
          </p:sp>
          <p:sp>
            <p:nvSpPr>
              <p:cNvPr id="479" name="Rectangle 16"/>
              <p:cNvSpPr>
                <a:spLocks noChangeArrowheads="1"/>
              </p:cNvSpPr>
              <p:nvPr/>
            </p:nvSpPr>
            <p:spPr bwMode="auto">
              <a:xfrm>
                <a:off x="4532" y="1089"/>
                <a:ext cx="249" cy="70"/>
              </a:xfrm>
              <a:prstGeom prst="rect">
                <a:avLst/>
              </a:prstGeom>
              <a:noFill/>
              <a:ln w="0">
                <a:solidFill>
                  <a:srgbClr val="000000"/>
                </a:solidFill>
                <a:miter lim="800000"/>
                <a:headEnd/>
                <a:tailEnd/>
              </a:ln>
            </p:spPr>
            <p:txBody>
              <a:bodyPr/>
              <a:lstStyle/>
              <a:p>
                <a:endParaRPr lang="fr-FR" dirty="0"/>
              </a:p>
            </p:txBody>
          </p:sp>
          <p:sp>
            <p:nvSpPr>
              <p:cNvPr id="480" name="Rectangle 17"/>
              <p:cNvSpPr>
                <a:spLocks noChangeArrowheads="1"/>
              </p:cNvSpPr>
              <p:nvPr/>
            </p:nvSpPr>
            <p:spPr bwMode="auto">
              <a:xfrm>
                <a:off x="4532" y="1167"/>
                <a:ext cx="249" cy="67"/>
              </a:xfrm>
              <a:prstGeom prst="rect">
                <a:avLst/>
              </a:prstGeom>
              <a:noFill/>
              <a:ln w="0">
                <a:solidFill>
                  <a:srgbClr val="000000"/>
                </a:solidFill>
                <a:miter lim="800000"/>
                <a:headEnd/>
                <a:tailEnd/>
              </a:ln>
            </p:spPr>
            <p:txBody>
              <a:bodyPr/>
              <a:lstStyle/>
              <a:p>
                <a:endParaRPr lang="fr-FR" dirty="0"/>
              </a:p>
            </p:txBody>
          </p:sp>
          <p:sp>
            <p:nvSpPr>
              <p:cNvPr id="481" name="Rectangle 18"/>
              <p:cNvSpPr>
                <a:spLocks noChangeArrowheads="1"/>
              </p:cNvSpPr>
              <p:nvPr/>
            </p:nvSpPr>
            <p:spPr bwMode="auto">
              <a:xfrm>
                <a:off x="4532" y="1233"/>
                <a:ext cx="249" cy="46"/>
              </a:xfrm>
              <a:prstGeom prst="rect">
                <a:avLst/>
              </a:prstGeom>
              <a:noFill/>
              <a:ln w="0">
                <a:solidFill>
                  <a:srgbClr val="000000"/>
                </a:solidFill>
                <a:miter lim="800000"/>
                <a:headEnd/>
                <a:tailEnd/>
              </a:ln>
            </p:spPr>
            <p:txBody>
              <a:bodyPr/>
              <a:lstStyle/>
              <a:p>
                <a:endParaRPr lang="fr-FR" dirty="0"/>
              </a:p>
            </p:txBody>
          </p:sp>
          <p:sp>
            <p:nvSpPr>
              <p:cNvPr id="482" name="Rectangle 19"/>
              <p:cNvSpPr>
                <a:spLocks noChangeArrowheads="1"/>
              </p:cNvSpPr>
              <p:nvPr/>
            </p:nvSpPr>
            <p:spPr bwMode="auto">
              <a:xfrm>
                <a:off x="4532" y="1276"/>
                <a:ext cx="249" cy="46"/>
              </a:xfrm>
              <a:prstGeom prst="rect">
                <a:avLst/>
              </a:prstGeom>
              <a:noFill/>
              <a:ln w="0">
                <a:solidFill>
                  <a:srgbClr val="000000"/>
                </a:solidFill>
                <a:miter lim="800000"/>
                <a:headEnd/>
                <a:tailEnd/>
              </a:ln>
            </p:spPr>
            <p:txBody>
              <a:bodyPr/>
              <a:lstStyle/>
              <a:p>
                <a:endParaRPr lang="fr-FR" dirty="0"/>
              </a:p>
            </p:txBody>
          </p:sp>
          <p:sp>
            <p:nvSpPr>
              <p:cNvPr id="483" name="Rectangle 20"/>
              <p:cNvSpPr>
                <a:spLocks noChangeArrowheads="1"/>
              </p:cNvSpPr>
              <p:nvPr/>
            </p:nvSpPr>
            <p:spPr bwMode="auto">
              <a:xfrm>
                <a:off x="4542" y="1330"/>
                <a:ext cx="229" cy="32"/>
              </a:xfrm>
              <a:prstGeom prst="rect">
                <a:avLst/>
              </a:prstGeom>
              <a:noFill/>
              <a:ln w="0">
                <a:solidFill>
                  <a:srgbClr val="000000"/>
                </a:solidFill>
                <a:miter lim="800000"/>
                <a:headEnd/>
                <a:tailEnd/>
              </a:ln>
            </p:spPr>
            <p:txBody>
              <a:bodyPr/>
              <a:lstStyle/>
              <a:p>
                <a:endParaRPr lang="fr-FR" dirty="0"/>
              </a:p>
            </p:txBody>
          </p:sp>
          <p:sp>
            <p:nvSpPr>
              <p:cNvPr id="484" name="Rectangle 21"/>
              <p:cNvSpPr>
                <a:spLocks noChangeArrowheads="1"/>
              </p:cNvSpPr>
              <p:nvPr/>
            </p:nvSpPr>
            <p:spPr bwMode="auto">
              <a:xfrm>
                <a:off x="4542" y="1330"/>
                <a:ext cx="49" cy="32"/>
              </a:xfrm>
              <a:prstGeom prst="rect">
                <a:avLst/>
              </a:prstGeom>
              <a:solidFill>
                <a:srgbClr val="DFCC99"/>
              </a:solidFill>
              <a:ln w="0">
                <a:solidFill>
                  <a:srgbClr val="000000"/>
                </a:solidFill>
                <a:miter lim="800000"/>
                <a:headEnd/>
                <a:tailEnd/>
              </a:ln>
            </p:spPr>
            <p:txBody>
              <a:bodyPr/>
              <a:lstStyle/>
              <a:p>
                <a:endParaRPr lang="fr-FR" dirty="0"/>
              </a:p>
            </p:txBody>
          </p:sp>
          <p:sp>
            <p:nvSpPr>
              <p:cNvPr id="485" name="Oval 22"/>
              <p:cNvSpPr>
                <a:spLocks noChangeArrowheads="1"/>
              </p:cNvSpPr>
              <p:nvPr/>
            </p:nvSpPr>
            <p:spPr bwMode="auto">
              <a:xfrm>
                <a:off x="4551" y="1333"/>
                <a:ext cx="27" cy="24"/>
              </a:xfrm>
              <a:prstGeom prst="ellipse">
                <a:avLst/>
              </a:prstGeom>
              <a:solidFill>
                <a:srgbClr val="F0F0F0"/>
              </a:solidFill>
              <a:ln w="0">
                <a:solidFill>
                  <a:srgbClr val="000000"/>
                </a:solidFill>
                <a:round/>
                <a:headEnd/>
                <a:tailEnd/>
              </a:ln>
            </p:spPr>
            <p:txBody>
              <a:bodyPr/>
              <a:lstStyle/>
              <a:p>
                <a:endParaRPr lang="fr-FR" dirty="0"/>
              </a:p>
            </p:txBody>
          </p:sp>
          <p:sp>
            <p:nvSpPr>
              <p:cNvPr id="486" name="Rectangle 23"/>
              <p:cNvSpPr>
                <a:spLocks noChangeArrowheads="1"/>
              </p:cNvSpPr>
              <p:nvPr/>
            </p:nvSpPr>
            <p:spPr bwMode="auto">
              <a:xfrm>
                <a:off x="4563" y="1343"/>
                <a:ext cx="4" cy="11"/>
              </a:xfrm>
              <a:prstGeom prst="rect">
                <a:avLst/>
              </a:prstGeom>
              <a:solidFill>
                <a:srgbClr val="777777"/>
              </a:solidFill>
              <a:ln w="0">
                <a:solidFill>
                  <a:srgbClr val="000000"/>
                </a:solidFill>
                <a:miter lim="800000"/>
                <a:headEnd/>
                <a:tailEnd/>
              </a:ln>
            </p:spPr>
            <p:txBody>
              <a:bodyPr/>
              <a:lstStyle/>
              <a:p>
                <a:endParaRPr lang="fr-FR" dirty="0"/>
              </a:p>
            </p:txBody>
          </p:sp>
          <p:sp>
            <p:nvSpPr>
              <p:cNvPr id="487" name="Rectangle 24"/>
              <p:cNvSpPr>
                <a:spLocks noChangeArrowheads="1"/>
              </p:cNvSpPr>
              <p:nvPr/>
            </p:nvSpPr>
            <p:spPr bwMode="auto">
              <a:xfrm>
                <a:off x="4630" y="1341"/>
                <a:ext cx="109" cy="13"/>
              </a:xfrm>
              <a:prstGeom prst="rect">
                <a:avLst/>
              </a:prstGeom>
              <a:solidFill>
                <a:srgbClr val="777777"/>
              </a:solidFill>
              <a:ln w="0">
                <a:solidFill>
                  <a:srgbClr val="000000"/>
                </a:solidFill>
                <a:miter lim="800000"/>
                <a:headEnd/>
                <a:tailEnd/>
              </a:ln>
            </p:spPr>
            <p:txBody>
              <a:bodyPr/>
              <a:lstStyle/>
              <a:p>
                <a:endParaRPr lang="fr-FR" dirty="0"/>
              </a:p>
            </p:txBody>
          </p:sp>
          <p:sp>
            <p:nvSpPr>
              <p:cNvPr id="488" name="Rectangle 25"/>
              <p:cNvSpPr>
                <a:spLocks noChangeArrowheads="1"/>
              </p:cNvSpPr>
              <p:nvPr/>
            </p:nvSpPr>
            <p:spPr bwMode="auto">
              <a:xfrm>
                <a:off x="4610" y="1424"/>
                <a:ext cx="4" cy="448"/>
              </a:xfrm>
              <a:prstGeom prst="rect">
                <a:avLst/>
              </a:prstGeom>
              <a:solidFill>
                <a:srgbClr val="F0F0F0"/>
              </a:solidFill>
              <a:ln w="0">
                <a:solidFill>
                  <a:srgbClr val="000000"/>
                </a:solidFill>
                <a:miter lim="800000"/>
                <a:headEnd/>
                <a:tailEnd/>
              </a:ln>
            </p:spPr>
            <p:txBody>
              <a:bodyPr/>
              <a:lstStyle/>
              <a:p>
                <a:endParaRPr lang="fr-FR" dirty="0"/>
              </a:p>
            </p:txBody>
          </p:sp>
          <p:sp>
            <p:nvSpPr>
              <p:cNvPr id="489" name="Rectangle 26"/>
              <p:cNvSpPr>
                <a:spLocks noChangeArrowheads="1"/>
              </p:cNvSpPr>
              <p:nvPr/>
            </p:nvSpPr>
            <p:spPr bwMode="auto">
              <a:xfrm>
                <a:off x="4641" y="1424"/>
                <a:ext cx="4" cy="448"/>
              </a:xfrm>
              <a:prstGeom prst="rect">
                <a:avLst/>
              </a:prstGeom>
              <a:solidFill>
                <a:srgbClr val="F0F0F0"/>
              </a:solidFill>
              <a:ln w="0">
                <a:solidFill>
                  <a:srgbClr val="000000"/>
                </a:solidFill>
                <a:miter lim="800000"/>
                <a:headEnd/>
                <a:tailEnd/>
              </a:ln>
            </p:spPr>
            <p:txBody>
              <a:bodyPr/>
              <a:lstStyle/>
              <a:p>
                <a:endParaRPr lang="fr-FR" dirty="0"/>
              </a:p>
            </p:txBody>
          </p:sp>
          <p:sp>
            <p:nvSpPr>
              <p:cNvPr id="490" name="Rectangle 28"/>
              <p:cNvSpPr>
                <a:spLocks noChangeArrowheads="1"/>
              </p:cNvSpPr>
              <p:nvPr/>
            </p:nvSpPr>
            <p:spPr bwMode="auto">
              <a:xfrm>
                <a:off x="4700" y="1424"/>
                <a:ext cx="5" cy="448"/>
              </a:xfrm>
              <a:prstGeom prst="rect">
                <a:avLst/>
              </a:prstGeom>
              <a:solidFill>
                <a:srgbClr val="DFCC99"/>
              </a:solidFill>
              <a:ln w="0">
                <a:solidFill>
                  <a:srgbClr val="000000"/>
                </a:solidFill>
                <a:miter lim="800000"/>
                <a:headEnd/>
                <a:tailEnd/>
              </a:ln>
            </p:spPr>
            <p:txBody>
              <a:bodyPr/>
              <a:lstStyle/>
              <a:p>
                <a:endParaRPr lang="fr-FR" dirty="0"/>
              </a:p>
            </p:txBody>
          </p:sp>
          <p:sp>
            <p:nvSpPr>
              <p:cNvPr id="491" name="Rectangle 29"/>
              <p:cNvSpPr>
                <a:spLocks noChangeArrowheads="1"/>
              </p:cNvSpPr>
              <p:nvPr/>
            </p:nvSpPr>
            <p:spPr bwMode="auto">
              <a:xfrm>
                <a:off x="4729" y="1424"/>
                <a:ext cx="6" cy="448"/>
              </a:xfrm>
              <a:prstGeom prst="rect">
                <a:avLst/>
              </a:prstGeom>
              <a:solidFill>
                <a:srgbClr val="DFCC99"/>
              </a:solidFill>
              <a:ln w="0">
                <a:solidFill>
                  <a:srgbClr val="000000"/>
                </a:solidFill>
                <a:miter lim="800000"/>
                <a:headEnd/>
                <a:tailEnd/>
              </a:ln>
            </p:spPr>
            <p:txBody>
              <a:bodyPr/>
              <a:lstStyle/>
              <a:p>
                <a:endParaRPr lang="fr-FR" dirty="0"/>
              </a:p>
            </p:txBody>
          </p:sp>
          <p:sp>
            <p:nvSpPr>
              <p:cNvPr id="492" name="Rectangle 30"/>
              <p:cNvSpPr>
                <a:spLocks noChangeArrowheads="1"/>
              </p:cNvSpPr>
              <p:nvPr/>
            </p:nvSpPr>
            <p:spPr bwMode="auto">
              <a:xfrm>
                <a:off x="4760" y="1424"/>
                <a:ext cx="5" cy="448"/>
              </a:xfrm>
              <a:prstGeom prst="rect">
                <a:avLst/>
              </a:prstGeom>
              <a:solidFill>
                <a:srgbClr val="DFCC99"/>
              </a:solidFill>
              <a:ln w="0">
                <a:solidFill>
                  <a:srgbClr val="000000"/>
                </a:solidFill>
                <a:miter lim="800000"/>
                <a:headEnd/>
                <a:tailEnd/>
              </a:ln>
            </p:spPr>
            <p:txBody>
              <a:bodyPr/>
              <a:lstStyle/>
              <a:p>
                <a:endParaRPr lang="fr-FR" dirty="0"/>
              </a:p>
            </p:txBody>
          </p:sp>
          <p:sp>
            <p:nvSpPr>
              <p:cNvPr id="493" name="Rectangle 31"/>
              <p:cNvSpPr>
                <a:spLocks noChangeArrowheads="1"/>
              </p:cNvSpPr>
              <p:nvPr/>
            </p:nvSpPr>
            <p:spPr bwMode="auto">
              <a:xfrm>
                <a:off x="4544" y="1280"/>
                <a:ext cx="48" cy="29"/>
              </a:xfrm>
              <a:prstGeom prst="rect">
                <a:avLst/>
              </a:prstGeom>
              <a:solidFill>
                <a:srgbClr val="DFCC99"/>
              </a:solidFill>
              <a:ln w="0">
                <a:solidFill>
                  <a:srgbClr val="000000"/>
                </a:solidFill>
                <a:miter lim="800000"/>
                <a:headEnd/>
                <a:tailEnd/>
              </a:ln>
            </p:spPr>
            <p:txBody>
              <a:bodyPr/>
              <a:lstStyle/>
              <a:p>
                <a:endParaRPr lang="fr-FR" dirty="0"/>
              </a:p>
            </p:txBody>
          </p:sp>
          <p:sp>
            <p:nvSpPr>
              <p:cNvPr id="494" name="Rectangle 32"/>
              <p:cNvSpPr>
                <a:spLocks noChangeArrowheads="1"/>
              </p:cNvSpPr>
              <p:nvPr/>
            </p:nvSpPr>
            <p:spPr bwMode="auto">
              <a:xfrm>
                <a:off x="4549" y="1286"/>
                <a:ext cx="36" cy="19"/>
              </a:xfrm>
              <a:prstGeom prst="rect">
                <a:avLst/>
              </a:prstGeom>
              <a:solidFill>
                <a:srgbClr val="777777"/>
              </a:solidFill>
              <a:ln w="0">
                <a:solidFill>
                  <a:srgbClr val="000000"/>
                </a:solidFill>
                <a:miter lim="800000"/>
                <a:headEnd/>
                <a:tailEnd/>
              </a:ln>
            </p:spPr>
            <p:txBody>
              <a:bodyPr/>
              <a:lstStyle/>
              <a:p>
                <a:endParaRPr lang="fr-FR" dirty="0"/>
              </a:p>
            </p:txBody>
          </p:sp>
          <p:sp>
            <p:nvSpPr>
              <p:cNvPr id="495" name="Rectangle 33"/>
              <p:cNvSpPr>
                <a:spLocks noChangeArrowheads="1"/>
              </p:cNvSpPr>
              <p:nvPr/>
            </p:nvSpPr>
            <p:spPr bwMode="auto">
              <a:xfrm>
                <a:off x="4610" y="1233"/>
                <a:ext cx="4" cy="46"/>
              </a:xfrm>
              <a:prstGeom prst="rect">
                <a:avLst/>
              </a:prstGeom>
              <a:solidFill>
                <a:srgbClr val="DFCC99"/>
              </a:solidFill>
              <a:ln w="0">
                <a:solidFill>
                  <a:srgbClr val="000000"/>
                </a:solidFill>
                <a:miter lim="800000"/>
                <a:headEnd/>
                <a:tailEnd/>
              </a:ln>
            </p:spPr>
            <p:txBody>
              <a:bodyPr/>
              <a:lstStyle/>
              <a:p>
                <a:endParaRPr lang="fr-FR" dirty="0"/>
              </a:p>
            </p:txBody>
          </p:sp>
          <p:sp>
            <p:nvSpPr>
              <p:cNvPr id="496" name="Rectangle 34"/>
              <p:cNvSpPr>
                <a:spLocks noChangeArrowheads="1"/>
              </p:cNvSpPr>
              <p:nvPr/>
            </p:nvSpPr>
            <p:spPr bwMode="auto">
              <a:xfrm>
                <a:off x="4626" y="1233"/>
                <a:ext cx="4" cy="46"/>
              </a:xfrm>
              <a:prstGeom prst="rect">
                <a:avLst/>
              </a:prstGeom>
              <a:solidFill>
                <a:srgbClr val="DFCC99"/>
              </a:solidFill>
              <a:ln w="0">
                <a:solidFill>
                  <a:srgbClr val="000000"/>
                </a:solidFill>
                <a:miter lim="800000"/>
                <a:headEnd/>
                <a:tailEnd/>
              </a:ln>
            </p:spPr>
            <p:txBody>
              <a:bodyPr/>
              <a:lstStyle/>
              <a:p>
                <a:endParaRPr lang="fr-FR" dirty="0"/>
              </a:p>
            </p:txBody>
          </p:sp>
          <p:sp>
            <p:nvSpPr>
              <p:cNvPr id="497" name="Rectangle 35"/>
              <p:cNvSpPr>
                <a:spLocks noChangeArrowheads="1"/>
              </p:cNvSpPr>
              <p:nvPr/>
            </p:nvSpPr>
            <p:spPr bwMode="auto">
              <a:xfrm>
                <a:off x="4641" y="1233"/>
                <a:ext cx="4" cy="46"/>
              </a:xfrm>
              <a:prstGeom prst="rect">
                <a:avLst/>
              </a:prstGeom>
              <a:solidFill>
                <a:srgbClr val="DFCC99"/>
              </a:solidFill>
              <a:ln w="0">
                <a:solidFill>
                  <a:srgbClr val="000000"/>
                </a:solidFill>
                <a:miter lim="800000"/>
                <a:headEnd/>
                <a:tailEnd/>
              </a:ln>
            </p:spPr>
            <p:txBody>
              <a:bodyPr/>
              <a:lstStyle/>
              <a:p>
                <a:endParaRPr lang="fr-FR" dirty="0"/>
              </a:p>
            </p:txBody>
          </p:sp>
          <p:sp>
            <p:nvSpPr>
              <p:cNvPr id="498" name="Rectangle 36"/>
              <p:cNvSpPr>
                <a:spLocks noChangeArrowheads="1"/>
              </p:cNvSpPr>
              <p:nvPr/>
            </p:nvSpPr>
            <p:spPr bwMode="auto">
              <a:xfrm>
                <a:off x="4655" y="1233"/>
                <a:ext cx="5" cy="46"/>
              </a:xfrm>
              <a:prstGeom prst="rect">
                <a:avLst/>
              </a:prstGeom>
              <a:solidFill>
                <a:srgbClr val="DFCC99"/>
              </a:solidFill>
              <a:ln w="0">
                <a:solidFill>
                  <a:srgbClr val="000000"/>
                </a:solidFill>
                <a:miter lim="800000"/>
                <a:headEnd/>
                <a:tailEnd/>
              </a:ln>
            </p:spPr>
            <p:txBody>
              <a:bodyPr/>
              <a:lstStyle/>
              <a:p>
                <a:endParaRPr lang="fr-FR" dirty="0"/>
              </a:p>
            </p:txBody>
          </p:sp>
          <p:sp>
            <p:nvSpPr>
              <p:cNvPr id="499" name="Rectangle 37"/>
              <p:cNvSpPr>
                <a:spLocks noChangeArrowheads="1"/>
              </p:cNvSpPr>
              <p:nvPr/>
            </p:nvSpPr>
            <p:spPr bwMode="auto">
              <a:xfrm>
                <a:off x="4669" y="1233"/>
                <a:ext cx="7" cy="46"/>
              </a:xfrm>
              <a:prstGeom prst="rect">
                <a:avLst/>
              </a:prstGeom>
              <a:solidFill>
                <a:srgbClr val="DFCC99"/>
              </a:solidFill>
              <a:ln w="0">
                <a:solidFill>
                  <a:srgbClr val="000000"/>
                </a:solidFill>
                <a:miter lim="800000"/>
                <a:headEnd/>
                <a:tailEnd/>
              </a:ln>
            </p:spPr>
            <p:txBody>
              <a:bodyPr/>
              <a:lstStyle/>
              <a:p>
                <a:endParaRPr lang="fr-FR" dirty="0"/>
              </a:p>
            </p:txBody>
          </p:sp>
          <p:sp>
            <p:nvSpPr>
              <p:cNvPr id="500" name="Rectangle 38"/>
              <p:cNvSpPr>
                <a:spLocks noChangeArrowheads="1"/>
              </p:cNvSpPr>
              <p:nvPr/>
            </p:nvSpPr>
            <p:spPr bwMode="auto">
              <a:xfrm>
                <a:off x="4684" y="1233"/>
                <a:ext cx="7" cy="46"/>
              </a:xfrm>
              <a:prstGeom prst="rect">
                <a:avLst/>
              </a:prstGeom>
              <a:solidFill>
                <a:srgbClr val="DFCC99"/>
              </a:solidFill>
              <a:ln w="0">
                <a:solidFill>
                  <a:srgbClr val="000000"/>
                </a:solidFill>
                <a:miter lim="800000"/>
                <a:headEnd/>
                <a:tailEnd/>
              </a:ln>
            </p:spPr>
            <p:txBody>
              <a:bodyPr/>
              <a:lstStyle/>
              <a:p>
                <a:endParaRPr lang="fr-FR" dirty="0"/>
              </a:p>
            </p:txBody>
          </p:sp>
          <p:sp>
            <p:nvSpPr>
              <p:cNvPr id="501" name="Rectangle 39"/>
              <p:cNvSpPr>
                <a:spLocks noChangeArrowheads="1"/>
              </p:cNvSpPr>
              <p:nvPr/>
            </p:nvSpPr>
            <p:spPr bwMode="auto">
              <a:xfrm>
                <a:off x="4700" y="1233"/>
                <a:ext cx="5" cy="46"/>
              </a:xfrm>
              <a:prstGeom prst="rect">
                <a:avLst/>
              </a:prstGeom>
              <a:solidFill>
                <a:srgbClr val="DFCC99"/>
              </a:solidFill>
              <a:ln w="0">
                <a:solidFill>
                  <a:srgbClr val="000000"/>
                </a:solidFill>
                <a:miter lim="800000"/>
                <a:headEnd/>
                <a:tailEnd/>
              </a:ln>
            </p:spPr>
            <p:txBody>
              <a:bodyPr/>
              <a:lstStyle/>
              <a:p>
                <a:endParaRPr lang="fr-FR" dirty="0"/>
              </a:p>
            </p:txBody>
          </p:sp>
          <p:sp>
            <p:nvSpPr>
              <p:cNvPr id="502" name="Rectangle 40"/>
              <p:cNvSpPr>
                <a:spLocks noChangeArrowheads="1"/>
              </p:cNvSpPr>
              <p:nvPr/>
            </p:nvSpPr>
            <p:spPr bwMode="auto">
              <a:xfrm>
                <a:off x="4715" y="1233"/>
                <a:ext cx="6" cy="46"/>
              </a:xfrm>
              <a:prstGeom prst="rect">
                <a:avLst/>
              </a:prstGeom>
              <a:solidFill>
                <a:srgbClr val="DFCC99"/>
              </a:solidFill>
              <a:ln w="0">
                <a:solidFill>
                  <a:srgbClr val="000000"/>
                </a:solidFill>
                <a:miter lim="800000"/>
                <a:headEnd/>
                <a:tailEnd/>
              </a:ln>
            </p:spPr>
            <p:txBody>
              <a:bodyPr/>
              <a:lstStyle/>
              <a:p>
                <a:endParaRPr lang="fr-FR" dirty="0"/>
              </a:p>
            </p:txBody>
          </p:sp>
          <p:sp>
            <p:nvSpPr>
              <p:cNvPr id="503" name="Rectangle 41"/>
              <p:cNvSpPr>
                <a:spLocks noChangeArrowheads="1"/>
              </p:cNvSpPr>
              <p:nvPr/>
            </p:nvSpPr>
            <p:spPr bwMode="auto">
              <a:xfrm>
                <a:off x="4729" y="1233"/>
                <a:ext cx="6" cy="46"/>
              </a:xfrm>
              <a:prstGeom prst="rect">
                <a:avLst/>
              </a:prstGeom>
              <a:solidFill>
                <a:srgbClr val="DFCC99"/>
              </a:solidFill>
              <a:ln w="0">
                <a:solidFill>
                  <a:srgbClr val="000000"/>
                </a:solidFill>
                <a:miter lim="800000"/>
                <a:headEnd/>
                <a:tailEnd/>
              </a:ln>
            </p:spPr>
            <p:txBody>
              <a:bodyPr/>
              <a:lstStyle/>
              <a:p>
                <a:endParaRPr lang="fr-FR" dirty="0"/>
              </a:p>
            </p:txBody>
          </p:sp>
          <p:sp>
            <p:nvSpPr>
              <p:cNvPr id="504" name="Rectangle 42"/>
              <p:cNvSpPr>
                <a:spLocks noChangeArrowheads="1"/>
              </p:cNvSpPr>
              <p:nvPr/>
            </p:nvSpPr>
            <p:spPr bwMode="auto">
              <a:xfrm>
                <a:off x="4746" y="1233"/>
                <a:ext cx="4" cy="46"/>
              </a:xfrm>
              <a:prstGeom prst="rect">
                <a:avLst/>
              </a:prstGeom>
              <a:solidFill>
                <a:srgbClr val="DFCC99"/>
              </a:solidFill>
              <a:ln w="0">
                <a:solidFill>
                  <a:srgbClr val="000000"/>
                </a:solidFill>
                <a:miter lim="800000"/>
                <a:headEnd/>
                <a:tailEnd/>
              </a:ln>
            </p:spPr>
            <p:txBody>
              <a:bodyPr/>
              <a:lstStyle/>
              <a:p>
                <a:endParaRPr lang="fr-FR" dirty="0"/>
              </a:p>
            </p:txBody>
          </p:sp>
          <p:sp>
            <p:nvSpPr>
              <p:cNvPr id="505" name="Rectangle 43"/>
              <p:cNvSpPr>
                <a:spLocks noChangeArrowheads="1"/>
              </p:cNvSpPr>
              <p:nvPr/>
            </p:nvSpPr>
            <p:spPr bwMode="auto">
              <a:xfrm>
                <a:off x="4760" y="1233"/>
                <a:ext cx="5" cy="46"/>
              </a:xfrm>
              <a:prstGeom prst="rect">
                <a:avLst/>
              </a:prstGeom>
              <a:solidFill>
                <a:srgbClr val="DFCC99"/>
              </a:solidFill>
              <a:ln w="0">
                <a:solidFill>
                  <a:srgbClr val="000000"/>
                </a:solidFill>
                <a:miter lim="800000"/>
                <a:headEnd/>
                <a:tailEnd/>
              </a:ln>
            </p:spPr>
            <p:txBody>
              <a:bodyPr/>
              <a:lstStyle/>
              <a:p>
                <a:endParaRPr lang="fr-FR" dirty="0"/>
              </a:p>
            </p:txBody>
          </p:sp>
          <p:sp>
            <p:nvSpPr>
              <p:cNvPr id="506" name="Rectangle 44"/>
              <p:cNvSpPr>
                <a:spLocks noChangeArrowheads="1"/>
              </p:cNvSpPr>
              <p:nvPr/>
            </p:nvSpPr>
            <p:spPr bwMode="auto">
              <a:xfrm>
                <a:off x="4775" y="1233"/>
                <a:ext cx="6" cy="46"/>
              </a:xfrm>
              <a:prstGeom prst="rect">
                <a:avLst/>
              </a:prstGeom>
              <a:solidFill>
                <a:srgbClr val="DFCC99"/>
              </a:solidFill>
              <a:ln w="0">
                <a:solidFill>
                  <a:srgbClr val="000000"/>
                </a:solidFill>
                <a:miter lim="800000"/>
                <a:headEnd/>
                <a:tailEnd/>
              </a:ln>
            </p:spPr>
            <p:txBody>
              <a:bodyPr/>
              <a:lstStyle/>
              <a:p>
                <a:endParaRPr lang="fr-FR" dirty="0"/>
              </a:p>
            </p:txBody>
          </p:sp>
          <p:sp>
            <p:nvSpPr>
              <p:cNvPr id="507" name="Freeform 45"/>
              <p:cNvSpPr>
                <a:spLocks/>
              </p:cNvSpPr>
              <p:nvPr/>
            </p:nvSpPr>
            <p:spPr bwMode="auto">
              <a:xfrm>
                <a:off x="4578" y="1105"/>
                <a:ext cx="157" cy="42"/>
              </a:xfrm>
              <a:custGeom>
                <a:avLst/>
                <a:gdLst/>
                <a:ahLst/>
                <a:cxnLst>
                  <a:cxn ang="0">
                    <a:pos x="0" y="0"/>
                  </a:cxn>
                  <a:cxn ang="0">
                    <a:pos x="0" y="22"/>
                  </a:cxn>
                  <a:cxn ang="0">
                    <a:pos x="57" y="22"/>
                  </a:cxn>
                  <a:cxn ang="0">
                    <a:pos x="57" y="48"/>
                  </a:cxn>
                  <a:cxn ang="0">
                    <a:pos x="124" y="48"/>
                  </a:cxn>
                  <a:cxn ang="0">
                    <a:pos x="124" y="22"/>
                  </a:cxn>
                  <a:cxn ang="0">
                    <a:pos x="181" y="22"/>
                  </a:cxn>
                  <a:cxn ang="0">
                    <a:pos x="181" y="0"/>
                  </a:cxn>
                  <a:cxn ang="0">
                    <a:pos x="0" y="0"/>
                  </a:cxn>
                </a:cxnLst>
                <a:rect l="0" t="0" r="r" b="b"/>
                <a:pathLst>
                  <a:path w="181" h="48">
                    <a:moveTo>
                      <a:pt x="0" y="0"/>
                    </a:moveTo>
                    <a:lnTo>
                      <a:pt x="0" y="22"/>
                    </a:lnTo>
                    <a:lnTo>
                      <a:pt x="57" y="22"/>
                    </a:lnTo>
                    <a:lnTo>
                      <a:pt x="57" y="48"/>
                    </a:lnTo>
                    <a:lnTo>
                      <a:pt x="124" y="48"/>
                    </a:lnTo>
                    <a:lnTo>
                      <a:pt x="124" y="22"/>
                    </a:lnTo>
                    <a:lnTo>
                      <a:pt x="181" y="22"/>
                    </a:lnTo>
                    <a:lnTo>
                      <a:pt x="181" y="0"/>
                    </a:lnTo>
                    <a:lnTo>
                      <a:pt x="0" y="0"/>
                    </a:lnTo>
                    <a:close/>
                  </a:path>
                </a:pathLst>
              </a:custGeom>
              <a:solidFill>
                <a:srgbClr val="DFCC99"/>
              </a:solidFill>
              <a:ln w="0">
                <a:solidFill>
                  <a:srgbClr val="000000"/>
                </a:solidFill>
                <a:prstDash val="solid"/>
                <a:round/>
                <a:headEnd/>
                <a:tailEnd/>
              </a:ln>
            </p:spPr>
            <p:txBody>
              <a:bodyPr/>
              <a:lstStyle/>
              <a:p>
                <a:endParaRPr lang="fr-FR" dirty="0"/>
              </a:p>
            </p:txBody>
          </p:sp>
          <p:sp>
            <p:nvSpPr>
              <p:cNvPr id="508" name="Rectangle 46"/>
              <p:cNvSpPr>
                <a:spLocks noChangeArrowheads="1"/>
              </p:cNvSpPr>
              <p:nvPr/>
            </p:nvSpPr>
            <p:spPr bwMode="auto">
              <a:xfrm>
                <a:off x="4578" y="1105"/>
                <a:ext cx="48" cy="7"/>
              </a:xfrm>
              <a:prstGeom prst="rect">
                <a:avLst/>
              </a:prstGeom>
              <a:solidFill>
                <a:srgbClr val="DFCC99"/>
              </a:solidFill>
              <a:ln w="0">
                <a:solidFill>
                  <a:srgbClr val="000000"/>
                </a:solidFill>
                <a:miter lim="800000"/>
                <a:headEnd/>
                <a:tailEnd/>
              </a:ln>
            </p:spPr>
            <p:txBody>
              <a:bodyPr/>
              <a:lstStyle/>
              <a:p>
                <a:endParaRPr lang="fr-FR" dirty="0"/>
              </a:p>
            </p:txBody>
          </p:sp>
          <p:sp>
            <p:nvSpPr>
              <p:cNvPr id="509" name="Rectangle 47"/>
              <p:cNvSpPr>
                <a:spLocks noChangeArrowheads="1"/>
              </p:cNvSpPr>
              <p:nvPr/>
            </p:nvSpPr>
            <p:spPr bwMode="auto">
              <a:xfrm>
                <a:off x="4626" y="1135"/>
                <a:ext cx="60" cy="12"/>
              </a:xfrm>
              <a:prstGeom prst="rect">
                <a:avLst/>
              </a:prstGeom>
              <a:solidFill>
                <a:srgbClr val="DFCC99"/>
              </a:solidFill>
              <a:ln w="0">
                <a:solidFill>
                  <a:srgbClr val="000000"/>
                </a:solidFill>
                <a:miter lim="800000"/>
                <a:headEnd/>
                <a:tailEnd/>
              </a:ln>
            </p:spPr>
            <p:txBody>
              <a:bodyPr/>
              <a:lstStyle/>
              <a:p>
                <a:endParaRPr lang="fr-FR" dirty="0"/>
              </a:p>
            </p:txBody>
          </p:sp>
          <p:sp>
            <p:nvSpPr>
              <p:cNvPr id="510" name="Rectangle 48"/>
              <p:cNvSpPr>
                <a:spLocks noChangeArrowheads="1"/>
              </p:cNvSpPr>
              <p:nvPr/>
            </p:nvSpPr>
            <p:spPr bwMode="auto">
              <a:xfrm>
                <a:off x="4684" y="1105"/>
                <a:ext cx="51" cy="7"/>
              </a:xfrm>
              <a:prstGeom prst="rect">
                <a:avLst/>
              </a:prstGeom>
              <a:solidFill>
                <a:srgbClr val="DFCC99"/>
              </a:solidFill>
              <a:ln w="0">
                <a:solidFill>
                  <a:srgbClr val="000000"/>
                </a:solidFill>
                <a:miter lim="800000"/>
                <a:headEnd/>
                <a:tailEnd/>
              </a:ln>
            </p:spPr>
            <p:txBody>
              <a:bodyPr/>
              <a:lstStyle/>
              <a:p>
                <a:endParaRPr lang="fr-FR" dirty="0"/>
              </a:p>
            </p:txBody>
          </p:sp>
          <p:sp>
            <p:nvSpPr>
              <p:cNvPr id="511" name="Line 49"/>
              <p:cNvSpPr>
                <a:spLocks noChangeShapeType="1"/>
              </p:cNvSpPr>
              <p:nvPr/>
            </p:nvSpPr>
            <p:spPr bwMode="auto">
              <a:xfrm>
                <a:off x="4626" y="1126"/>
                <a:ext cx="58" cy="0"/>
              </a:xfrm>
              <a:prstGeom prst="line">
                <a:avLst/>
              </a:prstGeom>
              <a:noFill/>
              <a:ln w="0">
                <a:solidFill>
                  <a:srgbClr val="000000"/>
                </a:solidFill>
                <a:round/>
                <a:headEnd/>
                <a:tailEnd/>
              </a:ln>
            </p:spPr>
            <p:txBody>
              <a:bodyPr/>
              <a:lstStyle/>
              <a:p>
                <a:endParaRPr lang="fr-FR" dirty="0"/>
              </a:p>
            </p:txBody>
          </p:sp>
          <p:sp>
            <p:nvSpPr>
              <p:cNvPr id="512" name="Rectangle 50"/>
              <p:cNvSpPr>
                <a:spLocks noChangeArrowheads="1"/>
              </p:cNvSpPr>
              <p:nvPr/>
            </p:nvSpPr>
            <p:spPr bwMode="auto">
              <a:xfrm>
                <a:off x="4609" y="1140"/>
                <a:ext cx="12" cy="4"/>
              </a:xfrm>
              <a:prstGeom prst="rect">
                <a:avLst/>
              </a:prstGeom>
              <a:solidFill>
                <a:srgbClr val="00FF00"/>
              </a:solidFill>
              <a:ln w="0">
                <a:solidFill>
                  <a:srgbClr val="000000"/>
                </a:solidFill>
                <a:miter lim="800000"/>
                <a:headEnd/>
                <a:tailEnd/>
              </a:ln>
            </p:spPr>
            <p:txBody>
              <a:bodyPr/>
              <a:lstStyle/>
              <a:p>
                <a:endParaRPr lang="fr-FR" dirty="0"/>
              </a:p>
            </p:txBody>
          </p:sp>
          <p:sp>
            <p:nvSpPr>
              <p:cNvPr id="513" name="Freeform 51"/>
              <p:cNvSpPr>
                <a:spLocks/>
              </p:cNvSpPr>
              <p:nvPr/>
            </p:nvSpPr>
            <p:spPr bwMode="auto">
              <a:xfrm>
                <a:off x="4729" y="1105"/>
                <a:ext cx="6" cy="18"/>
              </a:xfrm>
              <a:custGeom>
                <a:avLst/>
                <a:gdLst/>
                <a:ahLst/>
                <a:cxnLst>
                  <a:cxn ang="0">
                    <a:pos x="7" y="0"/>
                  </a:cxn>
                  <a:cxn ang="0">
                    <a:pos x="0" y="8"/>
                  </a:cxn>
                  <a:cxn ang="0">
                    <a:pos x="0" y="22"/>
                  </a:cxn>
                  <a:cxn ang="0">
                    <a:pos x="7" y="22"/>
                  </a:cxn>
                  <a:cxn ang="0">
                    <a:pos x="7" y="0"/>
                  </a:cxn>
                </a:cxnLst>
                <a:rect l="0" t="0" r="r" b="b"/>
                <a:pathLst>
                  <a:path w="7" h="22">
                    <a:moveTo>
                      <a:pt x="7" y="0"/>
                    </a:moveTo>
                    <a:lnTo>
                      <a:pt x="0" y="8"/>
                    </a:lnTo>
                    <a:lnTo>
                      <a:pt x="0" y="22"/>
                    </a:lnTo>
                    <a:lnTo>
                      <a:pt x="7" y="22"/>
                    </a:lnTo>
                    <a:lnTo>
                      <a:pt x="7" y="0"/>
                    </a:lnTo>
                    <a:close/>
                  </a:path>
                </a:pathLst>
              </a:custGeom>
              <a:solidFill>
                <a:srgbClr val="DFCC99"/>
              </a:solidFill>
              <a:ln w="0">
                <a:solidFill>
                  <a:srgbClr val="000000"/>
                </a:solidFill>
                <a:prstDash val="solid"/>
                <a:round/>
                <a:headEnd/>
                <a:tailEnd/>
              </a:ln>
            </p:spPr>
            <p:txBody>
              <a:bodyPr/>
              <a:lstStyle/>
              <a:p>
                <a:endParaRPr lang="fr-FR" dirty="0"/>
              </a:p>
            </p:txBody>
          </p:sp>
          <p:sp>
            <p:nvSpPr>
              <p:cNvPr id="514" name="Freeform 52"/>
              <p:cNvSpPr>
                <a:spLocks/>
              </p:cNvSpPr>
              <p:nvPr/>
            </p:nvSpPr>
            <p:spPr bwMode="auto">
              <a:xfrm>
                <a:off x="4578" y="1105"/>
                <a:ext cx="6" cy="18"/>
              </a:xfrm>
              <a:custGeom>
                <a:avLst/>
                <a:gdLst/>
                <a:ahLst/>
                <a:cxnLst>
                  <a:cxn ang="0">
                    <a:pos x="0" y="0"/>
                  </a:cxn>
                  <a:cxn ang="0">
                    <a:pos x="7" y="8"/>
                  </a:cxn>
                  <a:cxn ang="0">
                    <a:pos x="7" y="22"/>
                  </a:cxn>
                  <a:cxn ang="0">
                    <a:pos x="0" y="22"/>
                  </a:cxn>
                  <a:cxn ang="0">
                    <a:pos x="0" y="0"/>
                  </a:cxn>
                </a:cxnLst>
                <a:rect l="0" t="0" r="r" b="b"/>
                <a:pathLst>
                  <a:path w="7" h="22">
                    <a:moveTo>
                      <a:pt x="0" y="0"/>
                    </a:moveTo>
                    <a:lnTo>
                      <a:pt x="7" y="8"/>
                    </a:lnTo>
                    <a:lnTo>
                      <a:pt x="7" y="22"/>
                    </a:lnTo>
                    <a:lnTo>
                      <a:pt x="0" y="22"/>
                    </a:lnTo>
                    <a:lnTo>
                      <a:pt x="0" y="0"/>
                    </a:lnTo>
                    <a:close/>
                  </a:path>
                </a:pathLst>
              </a:custGeom>
              <a:solidFill>
                <a:srgbClr val="DFCC99"/>
              </a:solidFill>
              <a:ln w="0">
                <a:solidFill>
                  <a:srgbClr val="000000"/>
                </a:solidFill>
                <a:prstDash val="solid"/>
                <a:round/>
                <a:headEnd/>
                <a:tailEnd/>
              </a:ln>
            </p:spPr>
            <p:txBody>
              <a:bodyPr/>
              <a:lstStyle/>
              <a:p>
                <a:endParaRPr lang="fr-FR" dirty="0"/>
              </a:p>
            </p:txBody>
          </p:sp>
          <p:sp>
            <p:nvSpPr>
              <p:cNvPr id="515" name="Rectangle 53"/>
              <p:cNvSpPr>
                <a:spLocks noChangeArrowheads="1"/>
              </p:cNvSpPr>
              <p:nvPr/>
            </p:nvSpPr>
            <p:spPr bwMode="auto">
              <a:xfrm>
                <a:off x="4544" y="1790"/>
                <a:ext cx="48" cy="30"/>
              </a:xfrm>
              <a:prstGeom prst="rect">
                <a:avLst/>
              </a:prstGeom>
              <a:solidFill>
                <a:srgbClr val="DFCC99"/>
              </a:solidFill>
              <a:ln w="0">
                <a:solidFill>
                  <a:srgbClr val="000000"/>
                </a:solidFill>
                <a:miter lim="800000"/>
                <a:headEnd/>
                <a:tailEnd/>
              </a:ln>
            </p:spPr>
            <p:txBody>
              <a:bodyPr/>
              <a:lstStyle/>
              <a:p>
                <a:endParaRPr lang="fr-FR" dirty="0"/>
              </a:p>
            </p:txBody>
          </p:sp>
          <p:sp>
            <p:nvSpPr>
              <p:cNvPr id="516" name="Rectangle 54"/>
              <p:cNvSpPr>
                <a:spLocks noChangeArrowheads="1"/>
              </p:cNvSpPr>
              <p:nvPr/>
            </p:nvSpPr>
            <p:spPr bwMode="auto">
              <a:xfrm>
                <a:off x="4549" y="1797"/>
                <a:ext cx="36" cy="17"/>
              </a:xfrm>
              <a:prstGeom prst="rect">
                <a:avLst/>
              </a:prstGeom>
              <a:solidFill>
                <a:schemeClr val="accent1"/>
              </a:solidFill>
              <a:ln w="0">
                <a:solidFill>
                  <a:srgbClr val="000000"/>
                </a:solidFill>
                <a:miter lim="800000"/>
                <a:headEnd/>
                <a:tailEnd/>
              </a:ln>
            </p:spPr>
            <p:txBody>
              <a:bodyPr/>
              <a:lstStyle/>
              <a:p>
                <a:endParaRPr lang="fr-FR" dirty="0"/>
              </a:p>
            </p:txBody>
          </p:sp>
          <p:sp>
            <p:nvSpPr>
              <p:cNvPr id="517" name="Rectangle 55"/>
              <p:cNvSpPr>
                <a:spLocks noChangeArrowheads="1"/>
              </p:cNvSpPr>
              <p:nvPr/>
            </p:nvSpPr>
            <p:spPr bwMode="auto">
              <a:xfrm>
                <a:off x="4512" y="1060"/>
                <a:ext cx="280" cy="815"/>
              </a:xfrm>
              <a:prstGeom prst="rect">
                <a:avLst/>
              </a:prstGeom>
              <a:noFill/>
              <a:ln w="3175">
                <a:solidFill>
                  <a:schemeClr val="tx1"/>
                </a:solidFill>
                <a:miter lim="800000"/>
                <a:headEnd type="none" w="sm" len="sm"/>
                <a:tailEnd type="none" w="sm" len="sm"/>
              </a:ln>
              <a:effectLst/>
            </p:spPr>
            <p:txBody>
              <a:bodyPr wrap="none" anchor="ctr"/>
              <a:lstStyle/>
              <a:p>
                <a:endParaRPr lang="fr-FR" dirty="0"/>
              </a:p>
            </p:txBody>
          </p:sp>
        </p:grpSp>
        <p:sp>
          <p:nvSpPr>
            <p:cNvPr id="373" name="Line 2"/>
            <p:cNvSpPr>
              <a:spLocks noChangeShapeType="1"/>
            </p:cNvSpPr>
            <p:nvPr/>
          </p:nvSpPr>
          <p:spPr bwMode="auto">
            <a:xfrm flipH="1">
              <a:off x="1008" y="2112"/>
              <a:ext cx="1440" cy="0"/>
            </a:xfrm>
            <a:prstGeom prst="line">
              <a:avLst/>
            </a:prstGeom>
            <a:noFill/>
            <a:ln w="38100">
              <a:solidFill>
                <a:srgbClr val="FFFF00"/>
              </a:solidFill>
              <a:round/>
              <a:headEnd type="none" w="sm" len="sm"/>
              <a:tailEnd type="none" w="sm" len="sm"/>
            </a:ln>
            <a:effectLst/>
          </p:spPr>
          <p:txBody>
            <a:bodyPr wrap="none" anchor="ctr"/>
            <a:lstStyle/>
            <a:p>
              <a:endParaRPr lang="fr-FR" dirty="0"/>
            </a:p>
          </p:txBody>
        </p:sp>
        <p:sp>
          <p:nvSpPr>
            <p:cNvPr id="374" name="Freeform 4"/>
            <p:cNvSpPr>
              <a:spLocks/>
            </p:cNvSpPr>
            <p:nvPr/>
          </p:nvSpPr>
          <p:spPr bwMode="auto">
            <a:xfrm>
              <a:off x="1584" y="1632"/>
              <a:ext cx="912" cy="384"/>
            </a:xfrm>
            <a:custGeom>
              <a:avLst/>
              <a:gdLst/>
              <a:ahLst/>
              <a:cxnLst>
                <a:cxn ang="0">
                  <a:pos x="912" y="384"/>
                </a:cxn>
                <a:cxn ang="0">
                  <a:pos x="384" y="384"/>
                </a:cxn>
                <a:cxn ang="0">
                  <a:pos x="0" y="0"/>
                </a:cxn>
              </a:cxnLst>
              <a:rect l="0" t="0" r="r" b="b"/>
              <a:pathLst>
                <a:path w="912" h="384">
                  <a:moveTo>
                    <a:pt x="912" y="384"/>
                  </a:moveTo>
                  <a:lnTo>
                    <a:pt x="384" y="384"/>
                  </a:lnTo>
                  <a:lnTo>
                    <a:pt x="0" y="0"/>
                  </a:lnTo>
                </a:path>
              </a:pathLst>
            </a:custGeom>
            <a:noFill/>
            <a:ln w="38100" cap="flat" cmpd="sng">
              <a:solidFill>
                <a:srgbClr val="FFFF00"/>
              </a:solidFill>
              <a:prstDash val="solid"/>
              <a:round/>
              <a:headEnd type="none" w="sm" len="sm"/>
              <a:tailEnd type="none" w="sm" len="sm"/>
            </a:ln>
            <a:effectLst/>
          </p:spPr>
          <p:txBody>
            <a:bodyPr wrap="none" anchor="ctr"/>
            <a:lstStyle/>
            <a:p>
              <a:endParaRPr lang="fr-FR" dirty="0"/>
            </a:p>
          </p:txBody>
        </p:sp>
        <p:sp>
          <p:nvSpPr>
            <p:cNvPr id="375" name="Freeform 5"/>
            <p:cNvSpPr>
              <a:spLocks/>
            </p:cNvSpPr>
            <p:nvPr/>
          </p:nvSpPr>
          <p:spPr bwMode="auto">
            <a:xfrm flipV="1">
              <a:off x="1584" y="2208"/>
              <a:ext cx="912" cy="384"/>
            </a:xfrm>
            <a:custGeom>
              <a:avLst/>
              <a:gdLst/>
              <a:ahLst/>
              <a:cxnLst>
                <a:cxn ang="0">
                  <a:pos x="912" y="384"/>
                </a:cxn>
                <a:cxn ang="0">
                  <a:pos x="384" y="384"/>
                </a:cxn>
                <a:cxn ang="0">
                  <a:pos x="0" y="0"/>
                </a:cxn>
              </a:cxnLst>
              <a:rect l="0" t="0" r="r" b="b"/>
              <a:pathLst>
                <a:path w="912" h="384">
                  <a:moveTo>
                    <a:pt x="912" y="384"/>
                  </a:moveTo>
                  <a:lnTo>
                    <a:pt x="384" y="384"/>
                  </a:lnTo>
                  <a:lnTo>
                    <a:pt x="0" y="0"/>
                  </a:lnTo>
                </a:path>
              </a:pathLst>
            </a:custGeom>
            <a:noFill/>
            <a:ln w="38100" cap="flat" cmpd="sng">
              <a:solidFill>
                <a:srgbClr val="FFFF00"/>
              </a:solidFill>
              <a:prstDash val="solid"/>
              <a:round/>
              <a:headEnd type="none" w="sm" len="sm"/>
              <a:tailEnd type="none" w="sm" len="sm"/>
            </a:ln>
            <a:effectLst/>
          </p:spPr>
          <p:txBody>
            <a:bodyPr wrap="none" anchor="ctr"/>
            <a:lstStyle/>
            <a:p>
              <a:endParaRPr lang="fr-FR" dirty="0"/>
            </a:p>
          </p:txBody>
        </p:sp>
        <p:grpSp>
          <p:nvGrpSpPr>
            <p:cNvPr id="25" name="Group 6"/>
            <p:cNvGrpSpPr>
              <a:grpSpLocks/>
            </p:cNvGrpSpPr>
            <p:nvPr/>
          </p:nvGrpSpPr>
          <p:grpSpPr bwMode="auto">
            <a:xfrm>
              <a:off x="2304" y="1955"/>
              <a:ext cx="1022" cy="359"/>
              <a:chOff x="2352" y="1907"/>
              <a:chExt cx="1022" cy="359"/>
            </a:xfrm>
          </p:grpSpPr>
          <p:sp>
            <p:nvSpPr>
              <p:cNvPr id="471" name="AutoShape 7"/>
              <p:cNvSpPr>
                <a:spLocks noChangeArrowheads="1"/>
              </p:cNvSpPr>
              <p:nvPr/>
            </p:nvSpPr>
            <p:spPr bwMode="auto">
              <a:xfrm>
                <a:off x="2352" y="1907"/>
                <a:ext cx="1022" cy="359"/>
              </a:xfrm>
              <a:prstGeom prst="cube">
                <a:avLst>
                  <a:gd name="adj" fmla="val 40134"/>
                </a:avLst>
              </a:prstGeom>
              <a:solidFill>
                <a:srgbClr val="FF6600"/>
              </a:solidFill>
              <a:ln w="9525">
                <a:solidFill>
                  <a:schemeClr val="tx1"/>
                </a:solidFill>
                <a:miter lim="800000"/>
                <a:headEnd type="none" w="sm" len="sm"/>
                <a:tailEnd type="none" w="sm" len="sm"/>
              </a:ln>
              <a:effectLst/>
            </p:spPr>
            <p:txBody>
              <a:bodyPr wrap="none" anchor="ctr"/>
              <a:lstStyle/>
              <a:p>
                <a:endParaRPr lang="fr-FR" dirty="0"/>
              </a:p>
            </p:txBody>
          </p:sp>
          <p:sp>
            <p:nvSpPr>
              <p:cNvPr id="472" name="Rectangle 8"/>
              <p:cNvSpPr>
                <a:spLocks noChangeArrowheads="1"/>
              </p:cNvSpPr>
              <p:nvPr/>
            </p:nvSpPr>
            <p:spPr bwMode="auto">
              <a:xfrm>
                <a:off x="2394" y="2069"/>
                <a:ext cx="113" cy="58"/>
              </a:xfrm>
              <a:prstGeom prst="rect">
                <a:avLst/>
              </a:prstGeom>
              <a:solidFill>
                <a:srgbClr val="C0C0C0"/>
              </a:solidFill>
              <a:ln w="1588">
                <a:solidFill>
                  <a:srgbClr val="000000"/>
                </a:solidFill>
                <a:miter lim="800000"/>
                <a:headEnd/>
                <a:tailEnd/>
              </a:ln>
            </p:spPr>
            <p:txBody>
              <a:bodyPr/>
              <a:lstStyle/>
              <a:p>
                <a:endParaRPr lang="fr-FR" dirty="0"/>
              </a:p>
            </p:txBody>
          </p:sp>
          <p:sp>
            <p:nvSpPr>
              <p:cNvPr id="473" name="Rectangle 9"/>
              <p:cNvSpPr>
                <a:spLocks noChangeArrowheads="1"/>
              </p:cNvSpPr>
              <p:nvPr/>
            </p:nvSpPr>
            <p:spPr bwMode="auto">
              <a:xfrm>
                <a:off x="2394" y="2148"/>
                <a:ext cx="113" cy="112"/>
              </a:xfrm>
              <a:prstGeom prst="rect">
                <a:avLst/>
              </a:prstGeom>
              <a:solidFill>
                <a:srgbClr val="FF0000"/>
              </a:solidFill>
              <a:ln w="1588">
                <a:solidFill>
                  <a:srgbClr val="000000"/>
                </a:solidFill>
                <a:miter lim="800000"/>
                <a:headEnd/>
                <a:tailEnd/>
              </a:ln>
            </p:spPr>
            <p:txBody>
              <a:bodyPr/>
              <a:lstStyle/>
              <a:p>
                <a:endParaRPr lang="fr-FR" dirty="0"/>
              </a:p>
            </p:txBody>
          </p:sp>
          <p:sp>
            <p:nvSpPr>
              <p:cNvPr id="474" name="Rectangle 10"/>
              <p:cNvSpPr>
                <a:spLocks noChangeArrowheads="1"/>
              </p:cNvSpPr>
              <p:nvPr/>
            </p:nvSpPr>
            <p:spPr bwMode="auto">
              <a:xfrm>
                <a:off x="2565" y="2148"/>
                <a:ext cx="395" cy="112"/>
              </a:xfrm>
              <a:prstGeom prst="rect">
                <a:avLst/>
              </a:prstGeom>
              <a:solidFill>
                <a:srgbClr val="FF0000"/>
              </a:solidFill>
              <a:ln w="1588">
                <a:solidFill>
                  <a:srgbClr val="000000"/>
                </a:solidFill>
                <a:miter lim="800000"/>
                <a:headEnd/>
                <a:tailEnd/>
              </a:ln>
            </p:spPr>
            <p:txBody>
              <a:bodyPr/>
              <a:lstStyle/>
              <a:p>
                <a:endParaRPr lang="fr-FR" dirty="0"/>
              </a:p>
            </p:txBody>
          </p:sp>
          <p:sp>
            <p:nvSpPr>
              <p:cNvPr id="475" name="Rectangle 11"/>
              <p:cNvSpPr>
                <a:spLocks noChangeArrowheads="1"/>
              </p:cNvSpPr>
              <p:nvPr/>
            </p:nvSpPr>
            <p:spPr bwMode="auto">
              <a:xfrm>
                <a:off x="3016" y="2148"/>
                <a:ext cx="169" cy="112"/>
              </a:xfrm>
              <a:prstGeom prst="rect">
                <a:avLst/>
              </a:prstGeom>
              <a:solidFill>
                <a:srgbClr val="FF0000"/>
              </a:solidFill>
              <a:ln w="1588">
                <a:solidFill>
                  <a:srgbClr val="000000"/>
                </a:solidFill>
                <a:miter lim="800000"/>
                <a:headEnd/>
                <a:tailEnd/>
              </a:ln>
            </p:spPr>
            <p:txBody>
              <a:bodyPr/>
              <a:lstStyle/>
              <a:p>
                <a:endParaRPr lang="fr-FR" dirty="0"/>
              </a:p>
            </p:txBody>
          </p:sp>
          <p:sp>
            <p:nvSpPr>
              <p:cNvPr id="476" name="Freeform 12"/>
              <p:cNvSpPr>
                <a:spLocks noEditPoints="1"/>
              </p:cNvSpPr>
              <p:nvPr/>
            </p:nvSpPr>
            <p:spPr bwMode="auto">
              <a:xfrm>
                <a:off x="2431" y="2182"/>
                <a:ext cx="719" cy="43"/>
              </a:xfrm>
              <a:custGeom>
                <a:avLst/>
                <a:gdLst/>
                <a:ahLst/>
                <a:cxnLst>
                  <a:cxn ang="0">
                    <a:pos x="11" y="23"/>
                  </a:cxn>
                  <a:cxn ang="0">
                    <a:pos x="58" y="0"/>
                  </a:cxn>
                  <a:cxn ang="0">
                    <a:pos x="103" y="23"/>
                  </a:cxn>
                  <a:cxn ang="0">
                    <a:pos x="111" y="75"/>
                  </a:cxn>
                  <a:cxn ang="0">
                    <a:pos x="75" y="112"/>
                  </a:cxn>
                  <a:cxn ang="0">
                    <a:pos x="24" y="103"/>
                  </a:cxn>
                  <a:cxn ang="0">
                    <a:pos x="0" y="57"/>
                  </a:cxn>
                  <a:cxn ang="0">
                    <a:pos x="467" y="23"/>
                  </a:cxn>
                  <a:cxn ang="0">
                    <a:pos x="513" y="0"/>
                  </a:cxn>
                  <a:cxn ang="0">
                    <a:pos x="558" y="23"/>
                  </a:cxn>
                  <a:cxn ang="0">
                    <a:pos x="567" y="75"/>
                  </a:cxn>
                  <a:cxn ang="0">
                    <a:pos x="530" y="112"/>
                  </a:cxn>
                  <a:cxn ang="0">
                    <a:pos x="479" y="103"/>
                  </a:cxn>
                  <a:cxn ang="0">
                    <a:pos x="455" y="57"/>
                  </a:cxn>
                  <a:cxn ang="0">
                    <a:pos x="619" y="23"/>
                  </a:cxn>
                  <a:cxn ang="0">
                    <a:pos x="664" y="0"/>
                  </a:cxn>
                  <a:cxn ang="0">
                    <a:pos x="710" y="23"/>
                  </a:cxn>
                  <a:cxn ang="0">
                    <a:pos x="719" y="75"/>
                  </a:cxn>
                  <a:cxn ang="0">
                    <a:pos x="682" y="112"/>
                  </a:cxn>
                  <a:cxn ang="0">
                    <a:pos x="631" y="103"/>
                  </a:cxn>
                  <a:cxn ang="0">
                    <a:pos x="607" y="57"/>
                  </a:cxn>
                  <a:cxn ang="0">
                    <a:pos x="770" y="23"/>
                  </a:cxn>
                  <a:cxn ang="0">
                    <a:pos x="816" y="0"/>
                  </a:cxn>
                  <a:cxn ang="0">
                    <a:pos x="863" y="23"/>
                  </a:cxn>
                  <a:cxn ang="0">
                    <a:pos x="871" y="75"/>
                  </a:cxn>
                  <a:cxn ang="0">
                    <a:pos x="834" y="112"/>
                  </a:cxn>
                  <a:cxn ang="0">
                    <a:pos x="784" y="103"/>
                  </a:cxn>
                  <a:cxn ang="0">
                    <a:pos x="760" y="57"/>
                  </a:cxn>
                  <a:cxn ang="0">
                    <a:pos x="922" y="23"/>
                  </a:cxn>
                  <a:cxn ang="0">
                    <a:pos x="968" y="0"/>
                  </a:cxn>
                  <a:cxn ang="0">
                    <a:pos x="1015" y="23"/>
                  </a:cxn>
                  <a:cxn ang="0">
                    <a:pos x="1022" y="75"/>
                  </a:cxn>
                  <a:cxn ang="0">
                    <a:pos x="985" y="112"/>
                  </a:cxn>
                  <a:cxn ang="0">
                    <a:pos x="935" y="103"/>
                  </a:cxn>
                  <a:cxn ang="0">
                    <a:pos x="912" y="57"/>
                  </a:cxn>
                  <a:cxn ang="0">
                    <a:pos x="1074" y="23"/>
                  </a:cxn>
                  <a:cxn ang="0">
                    <a:pos x="1121" y="0"/>
                  </a:cxn>
                  <a:cxn ang="0">
                    <a:pos x="1167" y="23"/>
                  </a:cxn>
                  <a:cxn ang="0">
                    <a:pos x="1174" y="75"/>
                  </a:cxn>
                  <a:cxn ang="0">
                    <a:pos x="1137" y="112"/>
                  </a:cxn>
                  <a:cxn ang="0">
                    <a:pos x="1087" y="103"/>
                  </a:cxn>
                  <a:cxn ang="0">
                    <a:pos x="1063" y="57"/>
                  </a:cxn>
                  <a:cxn ang="0">
                    <a:pos x="1225" y="23"/>
                  </a:cxn>
                  <a:cxn ang="0">
                    <a:pos x="1273" y="0"/>
                  </a:cxn>
                  <a:cxn ang="0">
                    <a:pos x="1318" y="23"/>
                  </a:cxn>
                  <a:cxn ang="0">
                    <a:pos x="1326" y="75"/>
                  </a:cxn>
                  <a:cxn ang="0">
                    <a:pos x="1290" y="112"/>
                  </a:cxn>
                  <a:cxn ang="0">
                    <a:pos x="1239" y="103"/>
                  </a:cxn>
                  <a:cxn ang="0">
                    <a:pos x="1215" y="57"/>
                  </a:cxn>
                  <a:cxn ang="0">
                    <a:pos x="1682" y="23"/>
                  </a:cxn>
                  <a:cxn ang="0">
                    <a:pos x="1728" y="0"/>
                  </a:cxn>
                  <a:cxn ang="0">
                    <a:pos x="1773" y="23"/>
                  </a:cxn>
                  <a:cxn ang="0">
                    <a:pos x="1782" y="75"/>
                  </a:cxn>
                  <a:cxn ang="0">
                    <a:pos x="1745" y="112"/>
                  </a:cxn>
                  <a:cxn ang="0">
                    <a:pos x="1694" y="103"/>
                  </a:cxn>
                  <a:cxn ang="0">
                    <a:pos x="1670" y="57"/>
                  </a:cxn>
                  <a:cxn ang="0">
                    <a:pos x="1834" y="23"/>
                  </a:cxn>
                  <a:cxn ang="0">
                    <a:pos x="1879" y="0"/>
                  </a:cxn>
                  <a:cxn ang="0">
                    <a:pos x="1925" y="23"/>
                  </a:cxn>
                  <a:cxn ang="0">
                    <a:pos x="1934" y="75"/>
                  </a:cxn>
                  <a:cxn ang="0">
                    <a:pos x="1897" y="112"/>
                  </a:cxn>
                  <a:cxn ang="0">
                    <a:pos x="1845" y="103"/>
                  </a:cxn>
                  <a:cxn ang="0">
                    <a:pos x="1822" y="57"/>
                  </a:cxn>
                </a:cxnLst>
                <a:rect l="0" t="0" r="r" b="b"/>
                <a:pathLst>
                  <a:path w="1937" h="113">
                    <a:moveTo>
                      <a:pt x="0" y="57"/>
                    </a:moveTo>
                    <a:lnTo>
                      <a:pt x="3" y="39"/>
                    </a:lnTo>
                    <a:lnTo>
                      <a:pt x="11" y="23"/>
                    </a:lnTo>
                    <a:lnTo>
                      <a:pt x="24" y="10"/>
                    </a:lnTo>
                    <a:lnTo>
                      <a:pt x="40" y="3"/>
                    </a:lnTo>
                    <a:lnTo>
                      <a:pt x="58" y="0"/>
                    </a:lnTo>
                    <a:lnTo>
                      <a:pt x="75" y="3"/>
                    </a:lnTo>
                    <a:lnTo>
                      <a:pt x="90" y="10"/>
                    </a:lnTo>
                    <a:lnTo>
                      <a:pt x="103" y="23"/>
                    </a:lnTo>
                    <a:lnTo>
                      <a:pt x="111" y="39"/>
                    </a:lnTo>
                    <a:lnTo>
                      <a:pt x="114" y="57"/>
                    </a:lnTo>
                    <a:lnTo>
                      <a:pt x="111" y="75"/>
                    </a:lnTo>
                    <a:lnTo>
                      <a:pt x="103" y="89"/>
                    </a:lnTo>
                    <a:lnTo>
                      <a:pt x="90" y="103"/>
                    </a:lnTo>
                    <a:lnTo>
                      <a:pt x="75" y="112"/>
                    </a:lnTo>
                    <a:lnTo>
                      <a:pt x="58" y="113"/>
                    </a:lnTo>
                    <a:lnTo>
                      <a:pt x="40" y="112"/>
                    </a:lnTo>
                    <a:lnTo>
                      <a:pt x="24" y="103"/>
                    </a:lnTo>
                    <a:lnTo>
                      <a:pt x="11" y="89"/>
                    </a:lnTo>
                    <a:lnTo>
                      <a:pt x="3" y="75"/>
                    </a:lnTo>
                    <a:lnTo>
                      <a:pt x="0" y="57"/>
                    </a:lnTo>
                    <a:close/>
                    <a:moveTo>
                      <a:pt x="455" y="57"/>
                    </a:moveTo>
                    <a:lnTo>
                      <a:pt x="458" y="39"/>
                    </a:lnTo>
                    <a:lnTo>
                      <a:pt x="467" y="23"/>
                    </a:lnTo>
                    <a:lnTo>
                      <a:pt x="479" y="10"/>
                    </a:lnTo>
                    <a:lnTo>
                      <a:pt x="495" y="3"/>
                    </a:lnTo>
                    <a:lnTo>
                      <a:pt x="513" y="0"/>
                    </a:lnTo>
                    <a:lnTo>
                      <a:pt x="530" y="3"/>
                    </a:lnTo>
                    <a:lnTo>
                      <a:pt x="547" y="10"/>
                    </a:lnTo>
                    <a:lnTo>
                      <a:pt x="558" y="23"/>
                    </a:lnTo>
                    <a:lnTo>
                      <a:pt x="567" y="39"/>
                    </a:lnTo>
                    <a:lnTo>
                      <a:pt x="570" y="57"/>
                    </a:lnTo>
                    <a:lnTo>
                      <a:pt x="567" y="75"/>
                    </a:lnTo>
                    <a:lnTo>
                      <a:pt x="558" y="89"/>
                    </a:lnTo>
                    <a:lnTo>
                      <a:pt x="547" y="103"/>
                    </a:lnTo>
                    <a:lnTo>
                      <a:pt x="530" y="112"/>
                    </a:lnTo>
                    <a:lnTo>
                      <a:pt x="513" y="113"/>
                    </a:lnTo>
                    <a:lnTo>
                      <a:pt x="495" y="112"/>
                    </a:lnTo>
                    <a:lnTo>
                      <a:pt x="479" y="103"/>
                    </a:lnTo>
                    <a:lnTo>
                      <a:pt x="467" y="89"/>
                    </a:lnTo>
                    <a:lnTo>
                      <a:pt x="458" y="75"/>
                    </a:lnTo>
                    <a:lnTo>
                      <a:pt x="455" y="57"/>
                    </a:lnTo>
                    <a:close/>
                    <a:moveTo>
                      <a:pt x="607" y="57"/>
                    </a:moveTo>
                    <a:lnTo>
                      <a:pt x="610" y="39"/>
                    </a:lnTo>
                    <a:lnTo>
                      <a:pt x="619" y="23"/>
                    </a:lnTo>
                    <a:lnTo>
                      <a:pt x="631" y="10"/>
                    </a:lnTo>
                    <a:lnTo>
                      <a:pt x="647" y="3"/>
                    </a:lnTo>
                    <a:lnTo>
                      <a:pt x="664" y="0"/>
                    </a:lnTo>
                    <a:lnTo>
                      <a:pt x="682" y="3"/>
                    </a:lnTo>
                    <a:lnTo>
                      <a:pt x="698" y="10"/>
                    </a:lnTo>
                    <a:lnTo>
                      <a:pt x="710" y="23"/>
                    </a:lnTo>
                    <a:lnTo>
                      <a:pt x="719" y="39"/>
                    </a:lnTo>
                    <a:lnTo>
                      <a:pt x="722" y="57"/>
                    </a:lnTo>
                    <a:lnTo>
                      <a:pt x="719" y="75"/>
                    </a:lnTo>
                    <a:lnTo>
                      <a:pt x="710" y="89"/>
                    </a:lnTo>
                    <a:lnTo>
                      <a:pt x="698" y="103"/>
                    </a:lnTo>
                    <a:lnTo>
                      <a:pt x="682" y="112"/>
                    </a:lnTo>
                    <a:lnTo>
                      <a:pt x="664" y="113"/>
                    </a:lnTo>
                    <a:lnTo>
                      <a:pt x="647" y="112"/>
                    </a:lnTo>
                    <a:lnTo>
                      <a:pt x="631" y="103"/>
                    </a:lnTo>
                    <a:lnTo>
                      <a:pt x="619" y="89"/>
                    </a:lnTo>
                    <a:lnTo>
                      <a:pt x="610" y="75"/>
                    </a:lnTo>
                    <a:lnTo>
                      <a:pt x="607" y="57"/>
                    </a:lnTo>
                    <a:close/>
                    <a:moveTo>
                      <a:pt x="760" y="57"/>
                    </a:moveTo>
                    <a:lnTo>
                      <a:pt x="762" y="39"/>
                    </a:lnTo>
                    <a:lnTo>
                      <a:pt x="770" y="23"/>
                    </a:lnTo>
                    <a:lnTo>
                      <a:pt x="784" y="10"/>
                    </a:lnTo>
                    <a:lnTo>
                      <a:pt x="798" y="3"/>
                    </a:lnTo>
                    <a:lnTo>
                      <a:pt x="816" y="0"/>
                    </a:lnTo>
                    <a:lnTo>
                      <a:pt x="834" y="3"/>
                    </a:lnTo>
                    <a:lnTo>
                      <a:pt x="850" y="10"/>
                    </a:lnTo>
                    <a:lnTo>
                      <a:pt x="863" y="23"/>
                    </a:lnTo>
                    <a:lnTo>
                      <a:pt x="871" y="39"/>
                    </a:lnTo>
                    <a:lnTo>
                      <a:pt x="874" y="57"/>
                    </a:lnTo>
                    <a:lnTo>
                      <a:pt x="871" y="75"/>
                    </a:lnTo>
                    <a:lnTo>
                      <a:pt x="863" y="89"/>
                    </a:lnTo>
                    <a:lnTo>
                      <a:pt x="850" y="103"/>
                    </a:lnTo>
                    <a:lnTo>
                      <a:pt x="834" y="112"/>
                    </a:lnTo>
                    <a:lnTo>
                      <a:pt x="816" y="113"/>
                    </a:lnTo>
                    <a:lnTo>
                      <a:pt x="798" y="112"/>
                    </a:lnTo>
                    <a:lnTo>
                      <a:pt x="784" y="103"/>
                    </a:lnTo>
                    <a:lnTo>
                      <a:pt x="770" y="89"/>
                    </a:lnTo>
                    <a:lnTo>
                      <a:pt x="762" y="75"/>
                    </a:lnTo>
                    <a:lnTo>
                      <a:pt x="760" y="57"/>
                    </a:lnTo>
                    <a:close/>
                    <a:moveTo>
                      <a:pt x="912" y="57"/>
                    </a:moveTo>
                    <a:lnTo>
                      <a:pt x="915" y="39"/>
                    </a:lnTo>
                    <a:lnTo>
                      <a:pt x="922" y="23"/>
                    </a:lnTo>
                    <a:lnTo>
                      <a:pt x="935" y="10"/>
                    </a:lnTo>
                    <a:lnTo>
                      <a:pt x="950" y="3"/>
                    </a:lnTo>
                    <a:lnTo>
                      <a:pt x="968" y="0"/>
                    </a:lnTo>
                    <a:lnTo>
                      <a:pt x="985" y="3"/>
                    </a:lnTo>
                    <a:lnTo>
                      <a:pt x="1002" y="10"/>
                    </a:lnTo>
                    <a:lnTo>
                      <a:pt x="1015" y="23"/>
                    </a:lnTo>
                    <a:lnTo>
                      <a:pt x="1022" y="39"/>
                    </a:lnTo>
                    <a:lnTo>
                      <a:pt x="1025" y="57"/>
                    </a:lnTo>
                    <a:lnTo>
                      <a:pt x="1022" y="75"/>
                    </a:lnTo>
                    <a:lnTo>
                      <a:pt x="1015" y="89"/>
                    </a:lnTo>
                    <a:lnTo>
                      <a:pt x="1002" y="103"/>
                    </a:lnTo>
                    <a:lnTo>
                      <a:pt x="985" y="112"/>
                    </a:lnTo>
                    <a:lnTo>
                      <a:pt x="968" y="113"/>
                    </a:lnTo>
                    <a:lnTo>
                      <a:pt x="950" y="112"/>
                    </a:lnTo>
                    <a:lnTo>
                      <a:pt x="935" y="103"/>
                    </a:lnTo>
                    <a:lnTo>
                      <a:pt x="922" y="89"/>
                    </a:lnTo>
                    <a:lnTo>
                      <a:pt x="915" y="75"/>
                    </a:lnTo>
                    <a:lnTo>
                      <a:pt x="912" y="57"/>
                    </a:lnTo>
                    <a:close/>
                    <a:moveTo>
                      <a:pt x="1063" y="57"/>
                    </a:moveTo>
                    <a:lnTo>
                      <a:pt x="1066" y="39"/>
                    </a:lnTo>
                    <a:lnTo>
                      <a:pt x="1074" y="23"/>
                    </a:lnTo>
                    <a:lnTo>
                      <a:pt x="1087" y="10"/>
                    </a:lnTo>
                    <a:lnTo>
                      <a:pt x="1103" y="3"/>
                    </a:lnTo>
                    <a:lnTo>
                      <a:pt x="1121" y="0"/>
                    </a:lnTo>
                    <a:lnTo>
                      <a:pt x="1137" y="3"/>
                    </a:lnTo>
                    <a:lnTo>
                      <a:pt x="1153" y="10"/>
                    </a:lnTo>
                    <a:lnTo>
                      <a:pt x="1167" y="23"/>
                    </a:lnTo>
                    <a:lnTo>
                      <a:pt x="1174" y="39"/>
                    </a:lnTo>
                    <a:lnTo>
                      <a:pt x="1177" y="57"/>
                    </a:lnTo>
                    <a:lnTo>
                      <a:pt x="1174" y="75"/>
                    </a:lnTo>
                    <a:lnTo>
                      <a:pt x="1167" y="89"/>
                    </a:lnTo>
                    <a:lnTo>
                      <a:pt x="1153" y="103"/>
                    </a:lnTo>
                    <a:lnTo>
                      <a:pt x="1137" y="112"/>
                    </a:lnTo>
                    <a:lnTo>
                      <a:pt x="1121" y="113"/>
                    </a:lnTo>
                    <a:lnTo>
                      <a:pt x="1103" y="112"/>
                    </a:lnTo>
                    <a:lnTo>
                      <a:pt x="1087" y="103"/>
                    </a:lnTo>
                    <a:lnTo>
                      <a:pt x="1074" y="89"/>
                    </a:lnTo>
                    <a:lnTo>
                      <a:pt x="1066" y="75"/>
                    </a:lnTo>
                    <a:lnTo>
                      <a:pt x="1063" y="57"/>
                    </a:lnTo>
                    <a:close/>
                    <a:moveTo>
                      <a:pt x="1215" y="57"/>
                    </a:moveTo>
                    <a:lnTo>
                      <a:pt x="1218" y="39"/>
                    </a:lnTo>
                    <a:lnTo>
                      <a:pt x="1225" y="23"/>
                    </a:lnTo>
                    <a:lnTo>
                      <a:pt x="1239" y="10"/>
                    </a:lnTo>
                    <a:lnTo>
                      <a:pt x="1255" y="3"/>
                    </a:lnTo>
                    <a:lnTo>
                      <a:pt x="1273" y="0"/>
                    </a:lnTo>
                    <a:lnTo>
                      <a:pt x="1290" y="3"/>
                    </a:lnTo>
                    <a:lnTo>
                      <a:pt x="1305" y="10"/>
                    </a:lnTo>
                    <a:lnTo>
                      <a:pt x="1318" y="23"/>
                    </a:lnTo>
                    <a:lnTo>
                      <a:pt x="1326" y="39"/>
                    </a:lnTo>
                    <a:lnTo>
                      <a:pt x="1329" y="57"/>
                    </a:lnTo>
                    <a:lnTo>
                      <a:pt x="1326" y="75"/>
                    </a:lnTo>
                    <a:lnTo>
                      <a:pt x="1318" y="89"/>
                    </a:lnTo>
                    <a:lnTo>
                      <a:pt x="1305" y="103"/>
                    </a:lnTo>
                    <a:lnTo>
                      <a:pt x="1290" y="112"/>
                    </a:lnTo>
                    <a:lnTo>
                      <a:pt x="1273" y="113"/>
                    </a:lnTo>
                    <a:lnTo>
                      <a:pt x="1255" y="112"/>
                    </a:lnTo>
                    <a:lnTo>
                      <a:pt x="1239" y="103"/>
                    </a:lnTo>
                    <a:lnTo>
                      <a:pt x="1225" y="89"/>
                    </a:lnTo>
                    <a:lnTo>
                      <a:pt x="1218" y="75"/>
                    </a:lnTo>
                    <a:lnTo>
                      <a:pt x="1215" y="57"/>
                    </a:lnTo>
                    <a:close/>
                    <a:moveTo>
                      <a:pt x="1670" y="57"/>
                    </a:moveTo>
                    <a:lnTo>
                      <a:pt x="1673" y="39"/>
                    </a:lnTo>
                    <a:lnTo>
                      <a:pt x="1682" y="23"/>
                    </a:lnTo>
                    <a:lnTo>
                      <a:pt x="1694" y="10"/>
                    </a:lnTo>
                    <a:lnTo>
                      <a:pt x="1710" y="3"/>
                    </a:lnTo>
                    <a:lnTo>
                      <a:pt x="1728" y="0"/>
                    </a:lnTo>
                    <a:lnTo>
                      <a:pt x="1745" y="3"/>
                    </a:lnTo>
                    <a:lnTo>
                      <a:pt x="1761" y="10"/>
                    </a:lnTo>
                    <a:lnTo>
                      <a:pt x="1773" y="23"/>
                    </a:lnTo>
                    <a:lnTo>
                      <a:pt x="1782" y="39"/>
                    </a:lnTo>
                    <a:lnTo>
                      <a:pt x="1785" y="57"/>
                    </a:lnTo>
                    <a:lnTo>
                      <a:pt x="1782" y="75"/>
                    </a:lnTo>
                    <a:lnTo>
                      <a:pt x="1773" y="89"/>
                    </a:lnTo>
                    <a:lnTo>
                      <a:pt x="1761" y="103"/>
                    </a:lnTo>
                    <a:lnTo>
                      <a:pt x="1745" y="112"/>
                    </a:lnTo>
                    <a:lnTo>
                      <a:pt x="1728" y="113"/>
                    </a:lnTo>
                    <a:lnTo>
                      <a:pt x="1710" y="112"/>
                    </a:lnTo>
                    <a:lnTo>
                      <a:pt x="1694" y="103"/>
                    </a:lnTo>
                    <a:lnTo>
                      <a:pt x="1682" y="89"/>
                    </a:lnTo>
                    <a:lnTo>
                      <a:pt x="1673" y="75"/>
                    </a:lnTo>
                    <a:lnTo>
                      <a:pt x="1670" y="57"/>
                    </a:lnTo>
                    <a:close/>
                    <a:moveTo>
                      <a:pt x="1822" y="57"/>
                    </a:moveTo>
                    <a:lnTo>
                      <a:pt x="1825" y="39"/>
                    </a:lnTo>
                    <a:lnTo>
                      <a:pt x="1834" y="23"/>
                    </a:lnTo>
                    <a:lnTo>
                      <a:pt x="1845" y="10"/>
                    </a:lnTo>
                    <a:lnTo>
                      <a:pt x="1862" y="3"/>
                    </a:lnTo>
                    <a:lnTo>
                      <a:pt x="1879" y="0"/>
                    </a:lnTo>
                    <a:lnTo>
                      <a:pt x="1897" y="3"/>
                    </a:lnTo>
                    <a:lnTo>
                      <a:pt x="1913" y="10"/>
                    </a:lnTo>
                    <a:lnTo>
                      <a:pt x="1925" y="23"/>
                    </a:lnTo>
                    <a:lnTo>
                      <a:pt x="1934" y="39"/>
                    </a:lnTo>
                    <a:lnTo>
                      <a:pt x="1937" y="57"/>
                    </a:lnTo>
                    <a:lnTo>
                      <a:pt x="1934" y="75"/>
                    </a:lnTo>
                    <a:lnTo>
                      <a:pt x="1925" y="89"/>
                    </a:lnTo>
                    <a:lnTo>
                      <a:pt x="1913" y="103"/>
                    </a:lnTo>
                    <a:lnTo>
                      <a:pt x="1897" y="112"/>
                    </a:lnTo>
                    <a:lnTo>
                      <a:pt x="1879" y="113"/>
                    </a:lnTo>
                    <a:lnTo>
                      <a:pt x="1862" y="112"/>
                    </a:lnTo>
                    <a:lnTo>
                      <a:pt x="1845" y="103"/>
                    </a:lnTo>
                    <a:lnTo>
                      <a:pt x="1834" y="89"/>
                    </a:lnTo>
                    <a:lnTo>
                      <a:pt x="1825" y="75"/>
                    </a:lnTo>
                    <a:lnTo>
                      <a:pt x="1822" y="57"/>
                    </a:lnTo>
                    <a:close/>
                  </a:path>
                </a:pathLst>
              </a:custGeom>
              <a:solidFill>
                <a:schemeClr val="folHlink"/>
              </a:solidFill>
              <a:ln w="1588">
                <a:solidFill>
                  <a:srgbClr val="000000"/>
                </a:solidFill>
                <a:prstDash val="solid"/>
                <a:round/>
                <a:headEnd/>
                <a:tailEnd/>
              </a:ln>
            </p:spPr>
            <p:txBody>
              <a:bodyPr/>
              <a:lstStyle/>
              <a:p>
                <a:endParaRPr lang="fr-FR" dirty="0"/>
              </a:p>
            </p:txBody>
          </p:sp>
        </p:grpSp>
        <p:grpSp>
          <p:nvGrpSpPr>
            <p:cNvPr id="26" name="Group 59"/>
            <p:cNvGrpSpPr>
              <a:grpSpLocks/>
            </p:cNvGrpSpPr>
            <p:nvPr/>
          </p:nvGrpSpPr>
          <p:grpSpPr bwMode="auto">
            <a:xfrm>
              <a:off x="1390" y="1104"/>
              <a:ext cx="530" cy="579"/>
              <a:chOff x="1056" y="816"/>
              <a:chExt cx="642" cy="700"/>
            </a:xfrm>
          </p:grpSpPr>
          <p:grpSp>
            <p:nvGrpSpPr>
              <p:cNvPr id="27" name="Group 60"/>
              <p:cNvGrpSpPr>
                <a:grpSpLocks/>
              </p:cNvGrpSpPr>
              <p:nvPr/>
            </p:nvGrpSpPr>
            <p:grpSpPr bwMode="auto">
              <a:xfrm>
                <a:off x="1152" y="816"/>
                <a:ext cx="472" cy="555"/>
                <a:chOff x="1148" y="869"/>
                <a:chExt cx="472" cy="555"/>
              </a:xfrm>
            </p:grpSpPr>
            <p:sp>
              <p:nvSpPr>
                <p:cNvPr id="450" name="AutoShape 61"/>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dirty="0"/>
                </a:p>
              </p:txBody>
            </p:sp>
            <p:sp>
              <p:nvSpPr>
                <p:cNvPr id="451" name="Rectangle 62"/>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dirty="0"/>
                </a:p>
              </p:txBody>
            </p:sp>
            <p:sp>
              <p:nvSpPr>
                <p:cNvPr id="452" name="Freeform 63"/>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dirty="0"/>
                </a:p>
              </p:txBody>
            </p:sp>
            <p:sp>
              <p:nvSpPr>
                <p:cNvPr id="453" name="Freeform 64"/>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dirty="0"/>
                </a:p>
              </p:txBody>
            </p:sp>
            <p:sp>
              <p:nvSpPr>
                <p:cNvPr id="454" name="Freeform 65"/>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dirty="0"/>
                </a:p>
              </p:txBody>
            </p:sp>
            <p:sp>
              <p:nvSpPr>
                <p:cNvPr id="455" name="Freeform 66"/>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dirty="0"/>
                </a:p>
              </p:txBody>
            </p:sp>
            <p:sp>
              <p:nvSpPr>
                <p:cNvPr id="456" name="Freeform 67"/>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457" name="Rectangle 68"/>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dirty="0"/>
                </a:p>
              </p:txBody>
            </p:sp>
            <p:sp>
              <p:nvSpPr>
                <p:cNvPr id="458" name="Rectangle 69"/>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dirty="0"/>
                </a:p>
              </p:txBody>
            </p:sp>
            <p:sp>
              <p:nvSpPr>
                <p:cNvPr id="459" name="Rectangle 70"/>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dirty="0"/>
                </a:p>
              </p:txBody>
            </p:sp>
            <p:sp>
              <p:nvSpPr>
                <p:cNvPr id="460" name="Rectangle 71"/>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dirty="0"/>
                </a:p>
              </p:txBody>
            </p:sp>
            <p:sp>
              <p:nvSpPr>
                <p:cNvPr id="461" name="Rectangle 72"/>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dirty="0"/>
                </a:p>
              </p:txBody>
            </p:sp>
            <p:sp>
              <p:nvSpPr>
                <p:cNvPr id="462" name="Rectangle 73"/>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dirty="0"/>
                </a:p>
              </p:txBody>
            </p:sp>
            <p:sp>
              <p:nvSpPr>
                <p:cNvPr id="463" name="Line 74"/>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dirty="0"/>
                </a:p>
              </p:txBody>
            </p:sp>
            <p:sp>
              <p:nvSpPr>
                <p:cNvPr id="464" name="Line 75"/>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dirty="0"/>
                </a:p>
              </p:txBody>
            </p:sp>
            <p:sp>
              <p:nvSpPr>
                <p:cNvPr id="465" name="Rectangle 76"/>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dirty="0"/>
                </a:p>
              </p:txBody>
            </p:sp>
            <p:sp>
              <p:nvSpPr>
                <p:cNvPr id="466" name="Rectangle 77"/>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dirty="0"/>
                </a:p>
              </p:txBody>
            </p:sp>
            <p:sp>
              <p:nvSpPr>
                <p:cNvPr id="467" name="Rectangle 78"/>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dirty="0"/>
                </a:p>
              </p:txBody>
            </p:sp>
            <p:sp>
              <p:nvSpPr>
                <p:cNvPr id="468" name="Rectangle 79"/>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dirty="0"/>
                </a:p>
              </p:txBody>
            </p:sp>
            <p:sp>
              <p:nvSpPr>
                <p:cNvPr id="469" name="AutoShape 80"/>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470" name="Rectangle 81"/>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28" name="Group 82"/>
              <p:cNvGrpSpPr>
                <a:grpSpLocks/>
              </p:cNvGrpSpPr>
              <p:nvPr/>
            </p:nvGrpSpPr>
            <p:grpSpPr bwMode="auto">
              <a:xfrm>
                <a:off x="1056" y="1370"/>
                <a:ext cx="642" cy="146"/>
                <a:chOff x="1056" y="1443"/>
                <a:chExt cx="642" cy="146"/>
              </a:xfrm>
            </p:grpSpPr>
            <p:sp>
              <p:nvSpPr>
                <p:cNvPr id="443" name="Freeform 83"/>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dirty="0"/>
                </a:p>
              </p:txBody>
            </p:sp>
            <p:sp>
              <p:nvSpPr>
                <p:cNvPr id="444" name="Freeform 84"/>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dirty="0"/>
                </a:p>
              </p:txBody>
            </p:sp>
            <p:sp>
              <p:nvSpPr>
                <p:cNvPr id="445" name="Freeform 85"/>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dirty="0"/>
                </a:p>
              </p:txBody>
            </p:sp>
            <p:sp>
              <p:nvSpPr>
                <p:cNvPr id="446" name="Freeform 86"/>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dirty="0"/>
                </a:p>
              </p:txBody>
            </p:sp>
            <p:sp>
              <p:nvSpPr>
                <p:cNvPr id="447" name="Freeform 87"/>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dirty="0"/>
                </a:p>
              </p:txBody>
            </p:sp>
            <p:sp>
              <p:nvSpPr>
                <p:cNvPr id="448" name="Freeform 88"/>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dirty="0"/>
                </a:p>
              </p:txBody>
            </p:sp>
            <p:sp>
              <p:nvSpPr>
                <p:cNvPr id="449" name="Freeform 89"/>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dirty="0"/>
                </a:p>
              </p:txBody>
            </p:sp>
          </p:grpSp>
        </p:grpSp>
        <p:grpSp>
          <p:nvGrpSpPr>
            <p:cNvPr id="29" name="Group 90"/>
            <p:cNvGrpSpPr>
              <a:grpSpLocks/>
            </p:cNvGrpSpPr>
            <p:nvPr/>
          </p:nvGrpSpPr>
          <p:grpSpPr bwMode="auto">
            <a:xfrm>
              <a:off x="1390" y="2445"/>
              <a:ext cx="530" cy="579"/>
              <a:chOff x="1056" y="816"/>
              <a:chExt cx="642" cy="700"/>
            </a:xfrm>
          </p:grpSpPr>
          <p:grpSp>
            <p:nvGrpSpPr>
              <p:cNvPr id="30" name="Group 91"/>
              <p:cNvGrpSpPr>
                <a:grpSpLocks/>
              </p:cNvGrpSpPr>
              <p:nvPr/>
            </p:nvGrpSpPr>
            <p:grpSpPr bwMode="auto">
              <a:xfrm>
                <a:off x="1152" y="816"/>
                <a:ext cx="472" cy="555"/>
                <a:chOff x="1148" y="869"/>
                <a:chExt cx="472" cy="555"/>
              </a:xfrm>
            </p:grpSpPr>
            <p:sp>
              <p:nvSpPr>
                <p:cNvPr id="420" name="AutoShape 92"/>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dirty="0"/>
                </a:p>
              </p:txBody>
            </p:sp>
            <p:sp>
              <p:nvSpPr>
                <p:cNvPr id="421" name="Rectangle 93"/>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dirty="0"/>
                </a:p>
              </p:txBody>
            </p:sp>
            <p:sp>
              <p:nvSpPr>
                <p:cNvPr id="422" name="Freeform 94"/>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dirty="0"/>
                </a:p>
              </p:txBody>
            </p:sp>
            <p:sp>
              <p:nvSpPr>
                <p:cNvPr id="423" name="Freeform 95"/>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dirty="0"/>
                </a:p>
              </p:txBody>
            </p:sp>
            <p:sp>
              <p:nvSpPr>
                <p:cNvPr id="424" name="Freeform 96"/>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dirty="0"/>
                </a:p>
              </p:txBody>
            </p:sp>
            <p:sp>
              <p:nvSpPr>
                <p:cNvPr id="425" name="Freeform 97"/>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dirty="0"/>
                </a:p>
              </p:txBody>
            </p:sp>
            <p:sp>
              <p:nvSpPr>
                <p:cNvPr id="426" name="Freeform 98"/>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427" name="Rectangle 99"/>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dirty="0"/>
                </a:p>
              </p:txBody>
            </p:sp>
            <p:sp>
              <p:nvSpPr>
                <p:cNvPr id="428" name="Rectangle 100"/>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dirty="0"/>
                </a:p>
              </p:txBody>
            </p:sp>
            <p:sp>
              <p:nvSpPr>
                <p:cNvPr id="429" name="Rectangle 101"/>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dirty="0"/>
                </a:p>
              </p:txBody>
            </p:sp>
            <p:sp>
              <p:nvSpPr>
                <p:cNvPr id="430" name="Rectangle 102"/>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dirty="0"/>
                </a:p>
              </p:txBody>
            </p:sp>
            <p:sp>
              <p:nvSpPr>
                <p:cNvPr id="431" name="Rectangle 103"/>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dirty="0"/>
                </a:p>
              </p:txBody>
            </p:sp>
            <p:sp>
              <p:nvSpPr>
                <p:cNvPr id="432" name="Rectangle 104"/>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dirty="0"/>
                </a:p>
              </p:txBody>
            </p:sp>
            <p:sp>
              <p:nvSpPr>
                <p:cNvPr id="433" name="Line 105"/>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dirty="0"/>
                </a:p>
              </p:txBody>
            </p:sp>
            <p:sp>
              <p:nvSpPr>
                <p:cNvPr id="434" name="Line 106"/>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dirty="0"/>
                </a:p>
              </p:txBody>
            </p:sp>
            <p:sp>
              <p:nvSpPr>
                <p:cNvPr id="435" name="Rectangle 107"/>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dirty="0"/>
                </a:p>
              </p:txBody>
            </p:sp>
            <p:sp>
              <p:nvSpPr>
                <p:cNvPr id="436" name="Rectangle 108"/>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dirty="0"/>
                </a:p>
              </p:txBody>
            </p:sp>
            <p:sp>
              <p:nvSpPr>
                <p:cNvPr id="437" name="Rectangle 109"/>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dirty="0"/>
                </a:p>
              </p:txBody>
            </p:sp>
            <p:sp>
              <p:nvSpPr>
                <p:cNvPr id="438" name="Rectangle 110"/>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dirty="0"/>
                </a:p>
              </p:txBody>
            </p:sp>
            <p:sp>
              <p:nvSpPr>
                <p:cNvPr id="439" name="AutoShape 111"/>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440" name="Rectangle 112"/>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31" name="Group 113"/>
              <p:cNvGrpSpPr>
                <a:grpSpLocks/>
              </p:cNvGrpSpPr>
              <p:nvPr/>
            </p:nvGrpSpPr>
            <p:grpSpPr bwMode="auto">
              <a:xfrm>
                <a:off x="1056" y="1370"/>
                <a:ext cx="642" cy="146"/>
                <a:chOff x="1056" y="1443"/>
                <a:chExt cx="642" cy="146"/>
              </a:xfrm>
            </p:grpSpPr>
            <p:sp>
              <p:nvSpPr>
                <p:cNvPr id="413" name="Freeform 114"/>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dirty="0"/>
                </a:p>
              </p:txBody>
            </p:sp>
            <p:sp>
              <p:nvSpPr>
                <p:cNvPr id="414" name="Freeform 115"/>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dirty="0"/>
                </a:p>
              </p:txBody>
            </p:sp>
            <p:sp>
              <p:nvSpPr>
                <p:cNvPr id="415" name="Freeform 116"/>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dirty="0"/>
                </a:p>
              </p:txBody>
            </p:sp>
            <p:sp>
              <p:nvSpPr>
                <p:cNvPr id="416" name="Freeform 117"/>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dirty="0"/>
                </a:p>
              </p:txBody>
            </p:sp>
            <p:sp>
              <p:nvSpPr>
                <p:cNvPr id="417" name="Freeform 118"/>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dirty="0"/>
                </a:p>
              </p:txBody>
            </p:sp>
            <p:sp>
              <p:nvSpPr>
                <p:cNvPr id="418" name="Freeform 119"/>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dirty="0"/>
                </a:p>
              </p:txBody>
            </p:sp>
            <p:sp>
              <p:nvSpPr>
                <p:cNvPr id="419" name="Freeform 120"/>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dirty="0"/>
                </a:p>
              </p:txBody>
            </p:sp>
          </p:grpSp>
        </p:grpSp>
        <p:grpSp>
          <p:nvGrpSpPr>
            <p:cNvPr id="32" name="Group 121"/>
            <p:cNvGrpSpPr>
              <a:grpSpLocks/>
            </p:cNvGrpSpPr>
            <p:nvPr/>
          </p:nvGrpSpPr>
          <p:grpSpPr bwMode="auto">
            <a:xfrm>
              <a:off x="718" y="1728"/>
              <a:ext cx="530" cy="579"/>
              <a:chOff x="1056" y="816"/>
              <a:chExt cx="642" cy="700"/>
            </a:xfrm>
          </p:grpSpPr>
          <p:grpSp>
            <p:nvGrpSpPr>
              <p:cNvPr id="33" name="Group 122"/>
              <p:cNvGrpSpPr>
                <a:grpSpLocks/>
              </p:cNvGrpSpPr>
              <p:nvPr/>
            </p:nvGrpSpPr>
            <p:grpSpPr bwMode="auto">
              <a:xfrm>
                <a:off x="1152" y="816"/>
                <a:ext cx="472" cy="555"/>
                <a:chOff x="1148" y="869"/>
                <a:chExt cx="472" cy="555"/>
              </a:xfrm>
            </p:grpSpPr>
            <p:sp>
              <p:nvSpPr>
                <p:cNvPr id="390" name="AutoShape 123"/>
                <p:cNvSpPr>
                  <a:spLocks noChangeArrowheads="1"/>
                </p:cNvSpPr>
                <p:nvPr/>
              </p:nvSpPr>
              <p:spPr bwMode="auto">
                <a:xfrm>
                  <a:off x="1276" y="1234"/>
                  <a:ext cx="215" cy="36"/>
                </a:xfrm>
                <a:prstGeom prst="roundRect">
                  <a:avLst>
                    <a:gd name="adj" fmla="val 42019"/>
                  </a:avLst>
                </a:prstGeom>
                <a:solidFill>
                  <a:srgbClr val="D8C284"/>
                </a:solidFill>
                <a:ln w="0">
                  <a:solidFill>
                    <a:schemeClr val="tx1"/>
                  </a:solidFill>
                  <a:round/>
                  <a:headEnd/>
                  <a:tailEnd/>
                </a:ln>
              </p:spPr>
              <p:txBody>
                <a:bodyPr/>
                <a:lstStyle/>
                <a:p>
                  <a:endParaRPr lang="fr-FR" dirty="0"/>
                </a:p>
              </p:txBody>
            </p:sp>
            <p:sp>
              <p:nvSpPr>
                <p:cNvPr id="391" name="Rectangle 124"/>
                <p:cNvSpPr>
                  <a:spLocks noChangeArrowheads="1"/>
                </p:cNvSpPr>
                <p:nvPr/>
              </p:nvSpPr>
              <p:spPr bwMode="auto">
                <a:xfrm>
                  <a:off x="1148" y="1288"/>
                  <a:ext cx="471" cy="136"/>
                </a:xfrm>
                <a:prstGeom prst="rect">
                  <a:avLst/>
                </a:prstGeom>
                <a:solidFill>
                  <a:srgbClr val="F4E9BC"/>
                </a:solidFill>
                <a:ln w="0">
                  <a:solidFill>
                    <a:schemeClr val="tx1"/>
                  </a:solidFill>
                  <a:miter lim="800000"/>
                  <a:headEnd/>
                  <a:tailEnd/>
                </a:ln>
              </p:spPr>
              <p:txBody>
                <a:bodyPr/>
                <a:lstStyle/>
                <a:p>
                  <a:endParaRPr lang="fr-FR" dirty="0"/>
                </a:p>
              </p:txBody>
            </p:sp>
            <p:sp>
              <p:nvSpPr>
                <p:cNvPr id="392" name="Freeform 125"/>
                <p:cNvSpPr>
                  <a:spLocks/>
                </p:cNvSpPr>
                <p:nvPr/>
              </p:nvSpPr>
              <p:spPr bwMode="auto">
                <a:xfrm>
                  <a:off x="1161" y="1343"/>
                  <a:ext cx="71" cy="20"/>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chemeClr val="accent1"/>
                </a:solidFill>
                <a:ln w="3175" cmpd="sng">
                  <a:solidFill>
                    <a:schemeClr val="tx1"/>
                  </a:solidFill>
                  <a:round/>
                  <a:headEnd/>
                  <a:tailEnd/>
                </a:ln>
              </p:spPr>
              <p:txBody>
                <a:bodyPr/>
                <a:lstStyle/>
                <a:p>
                  <a:endParaRPr lang="fr-FR" dirty="0"/>
                </a:p>
              </p:txBody>
            </p:sp>
            <p:sp>
              <p:nvSpPr>
                <p:cNvPr id="393" name="Freeform 126"/>
                <p:cNvSpPr>
                  <a:spLocks/>
                </p:cNvSpPr>
                <p:nvPr/>
              </p:nvSpPr>
              <p:spPr bwMode="auto">
                <a:xfrm>
                  <a:off x="1348" y="1308"/>
                  <a:ext cx="172" cy="99"/>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DFCC99"/>
                </a:solidFill>
                <a:ln w="3175" cmpd="sng">
                  <a:solidFill>
                    <a:schemeClr val="tx1"/>
                  </a:solidFill>
                  <a:round/>
                  <a:headEnd/>
                  <a:tailEnd/>
                </a:ln>
              </p:spPr>
              <p:txBody>
                <a:bodyPr/>
                <a:lstStyle/>
                <a:p>
                  <a:endParaRPr lang="fr-FR" dirty="0"/>
                </a:p>
              </p:txBody>
            </p:sp>
            <p:sp>
              <p:nvSpPr>
                <p:cNvPr id="394" name="Freeform 127"/>
                <p:cNvSpPr>
                  <a:spLocks/>
                </p:cNvSpPr>
                <p:nvPr/>
              </p:nvSpPr>
              <p:spPr bwMode="auto">
                <a:xfrm>
                  <a:off x="1163" y="869"/>
                  <a:ext cx="436" cy="366"/>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F4E9BC"/>
                </a:solidFill>
                <a:ln w="3175" cmpd="sng">
                  <a:solidFill>
                    <a:schemeClr val="tx1"/>
                  </a:solidFill>
                  <a:round/>
                  <a:headEnd/>
                  <a:tailEnd/>
                </a:ln>
              </p:spPr>
              <p:txBody>
                <a:bodyPr/>
                <a:lstStyle/>
                <a:p>
                  <a:endParaRPr lang="fr-FR" dirty="0"/>
                </a:p>
              </p:txBody>
            </p:sp>
            <p:sp>
              <p:nvSpPr>
                <p:cNvPr id="395" name="Freeform 128"/>
                <p:cNvSpPr>
                  <a:spLocks/>
                </p:cNvSpPr>
                <p:nvPr/>
              </p:nvSpPr>
              <p:spPr bwMode="auto">
                <a:xfrm>
                  <a:off x="1196" y="906"/>
                  <a:ext cx="376" cy="281"/>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DFCC99"/>
                </a:solidFill>
                <a:ln w="9525">
                  <a:noFill/>
                  <a:round/>
                  <a:headEnd/>
                  <a:tailEnd/>
                </a:ln>
              </p:spPr>
              <p:txBody>
                <a:bodyPr/>
                <a:lstStyle/>
                <a:p>
                  <a:endParaRPr lang="fr-FR" dirty="0"/>
                </a:p>
              </p:txBody>
            </p:sp>
            <p:sp>
              <p:nvSpPr>
                <p:cNvPr id="396" name="Freeform 129"/>
                <p:cNvSpPr>
                  <a:spLocks/>
                </p:cNvSpPr>
                <p:nvPr/>
              </p:nvSpPr>
              <p:spPr bwMode="auto">
                <a:xfrm>
                  <a:off x="1208" y="919"/>
                  <a:ext cx="353" cy="254"/>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397" name="Rectangle 130"/>
                <p:cNvSpPr>
                  <a:spLocks noChangeArrowheads="1"/>
                </p:cNvSpPr>
                <p:nvPr/>
              </p:nvSpPr>
              <p:spPr bwMode="auto">
                <a:xfrm>
                  <a:off x="1149" y="1313"/>
                  <a:ext cx="185" cy="5"/>
                </a:xfrm>
                <a:prstGeom prst="rect">
                  <a:avLst/>
                </a:prstGeom>
                <a:solidFill>
                  <a:srgbClr val="D8C284"/>
                </a:solidFill>
                <a:ln w="0">
                  <a:solidFill>
                    <a:srgbClr val="000000"/>
                  </a:solidFill>
                  <a:miter lim="800000"/>
                  <a:headEnd/>
                  <a:tailEnd/>
                </a:ln>
              </p:spPr>
              <p:txBody>
                <a:bodyPr/>
                <a:lstStyle/>
                <a:p>
                  <a:endParaRPr lang="fr-FR" dirty="0"/>
                </a:p>
              </p:txBody>
            </p:sp>
            <p:sp>
              <p:nvSpPr>
                <p:cNvPr id="398" name="Rectangle 131"/>
                <p:cNvSpPr>
                  <a:spLocks noChangeArrowheads="1"/>
                </p:cNvSpPr>
                <p:nvPr/>
              </p:nvSpPr>
              <p:spPr bwMode="auto">
                <a:xfrm>
                  <a:off x="1149" y="1398"/>
                  <a:ext cx="185" cy="6"/>
                </a:xfrm>
                <a:prstGeom prst="rect">
                  <a:avLst/>
                </a:prstGeom>
                <a:solidFill>
                  <a:srgbClr val="D8C284"/>
                </a:solidFill>
                <a:ln w="0">
                  <a:solidFill>
                    <a:srgbClr val="000000"/>
                  </a:solidFill>
                  <a:miter lim="800000"/>
                  <a:headEnd/>
                  <a:tailEnd/>
                </a:ln>
              </p:spPr>
              <p:txBody>
                <a:bodyPr/>
                <a:lstStyle/>
                <a:p>
                  <a:endParaRPr lang="fr-FR" dirty="0"/>
                </a:p>
              </p:txBody>
            </p:sp>
            <p:sp>
              <p:nvSpPr>
                <p:cNvPr id="399" name="Rectangle 132"/>
                <p:cNvSpPr>
                  <a:spLocks noChangeArrowheads="1"/>
                </p:cNvSpPr>
                <p:nvPr/>
              </p:nvSpPr>
              <p:spPr bwMode="auto">
                <a:xfrm>
                  <a:off x="1524" y="1308"/>
                  <a:ext cx="96" cy="5"/>
                </a:xfrm>
                <a:prstGeom prst="rect">
                  <a:avLst/>
                </a:prstGeom>
                <a:solidFill>
                  <a:srgbClr val="D8C284"/>
                </a:solidFill>
                <a:ln w="0">
                  <a:solidFill>
                    <a:srgbClr val="000000"/>
                  </a:solidFill>
                  <a:miter lim="800000"/>
                  <a:headEnd/>
                  <a:tailEnd/>
                </a:ln>
              </p:spPr>
              <p:txBody>
                <a:bodyPr/>
                <a:lstStyle/>
                <a:p>
                  <a:endParaRPr lang="fr-FR" dirty="0"/>
                </a:p>
              </p:txBody>
            </p:sp>
            <p:sp>
              <p:nvSpPr>
                <p:cNvPr id="400" name="Rectangle 133"/>
                <p:cNvSpPr>
                  <a:spLocks noChangeArrowheads="1"/>
                </p:cNvSpPr>
                <p:nvPr/>
              </p:nvSpPr>
              <p:spPr bwMode="auto">
                <a:xfrm>
                  <a:off x="1524" y="1398"/>
                  <a:ext cx="95" cy="6"/>
                </a:xfrm>
                <a:prstGeom prst="rect">
                  <a:avLst/>
                </a:prstGeom>
                <a:solidFill>
                  <a:srgbClr val="D8C284"/>
                </a:solidFill>
                <a:ln w="0">
                  <a:solidFill>
                    <a:srgbClr val="000000"/>
                  </a:solidFill>
                  <a:miter lim="800000"/>
                  <a:headEnd/>
                  <a:tailEnd/>
                </a:ln>
              </p:spPr>
              <p:txBody>
                <a:bodyPr/>
                <a:lstStyle/>
                <a:p>
                  <a:endParaRPr lang="fr-FR" dirty="0"/>
                </a:p>
              </p:txBody>
            </p:sp>
            <p:sp>
              <p:nvSpPr>
                <p:cNvPr id="401" name="Rectangle 134"/>
                <p:cNvSpPr>
                  <a:spLocks noChangeArrowheads="1"/>
                </p:cNvSpPr>
                <p:nvPr/>
              </p:nvSpPr>
              <p:spPr bwMode="auto">
                <a:xfrm>
                  <a:off x="1361" y="1323"/>
                  <a:ext cx="148" cy="5"/>
                </a:xfrm>
                <a:prstGeom prst="rect">
                  <a:avLst/>
                </a:prstGeom>
                <a:solidFill>
                  <a:srgbClr val="464646"/>
                </a:solidFill>
                <a:ln w="0">
                  <a:solidFill>
                    <a:srgbClr val="464646"/>
                  </a:solidFill>
                  <a:miter lim="800000"/>
                  <a:headEnd/>
                  <a:tailEnd/>
                </a:ln>
              </p:spPr>
              <p:txBody>
                <a:bodyPr/>
                <a:lstStyle/>
                <a:p>
                  <a:endParaRPr lang="fr-FR" dirty="0"/>
                </a:p>
              </p:txBody>
            </p:sp>
            <p:sp>
              <p:nvSpPr>
                <p:cNvPr id="402" name="Rectangle 135"/>
                <p:cNvSpPr>
                  <a:spLocks noChangeArrowheads="1"/>
                </p:cNvSpPr>
                <p:nvPr/>
              </p:nvSpPr>
              <p:spPr bwMode="auto">
                <a:xfrm>
                  <a:off x="1380" y="1347"/>
                  <a:ext cx="109" cy="8"/>
                </a:xfrm>
                <a:prstGeom prst="rect">
                  <a:avLst/>
                </a:prstGeom>
                <a:solidFill>
                  <a:srgbClr val="464646"/>
                </a:solidFill>
                <a:ln w="0">
                  <a:solidFill>
                    <a:srgbClr val="464646"/>
                  </a:solidFill>
                  <a:miter lim="800000"/>
                  <a:headEnd/>
                  <a:tailEnd/>
                </a:ln>
              </p:spPr>
              <p:txBody>
                <a:bodyPr/>
                <a:lstStyle/>
                <a:p>
                  <a:endParaRPr lang="fr-FR" dirty="0"/>
                </a:p>
              </p:txBody>
            </p:sp>
            <p:sp>
              <p:nvSpPr>
                <p:cNvPr id="403" name="Line 136"/>
                <p:cNvSpPr>
                  <a:spLocks noChangeShapeType="1"/>
                </p:cNvSpPr>
                <p:nvPr/>
              </p:nvSpPr>
              <p:spPr bwMode="auto">
                <a:xfrm>
                  <a:off x="1348" y="1339"/>
                  <a:ext cx="171" cy="0"/>
                </a:xfrm>
                <a:prstGeom prst="line">
                  <a:avLst/>
                </a:prstGeom>
                <a:noFill/>
                <a:ln w="0">
                  <a:solidFill>
                    <a:srgbClr val="000000"/>
                  </a:solidFill>
                  <a:round/>
                  <a:headEnd/>
                  <a:tailEnd/>
                </a:ln>
              </p:spPr>
              <p:txBody>
                <a:bodyPr/>
                <a:lstStyle/>
                <a:p>
                  <a:endParaRPr lang="fr-FR" dirty="0"/>
                </a:p>
              </p:txBody>
            </p:sp>
            <p:sp>
              <p:nvSpPr>
                <p:cNvPr id="404" name="Line 137"/>
                <p:cNvSpPr>
                  <a:spLocks noChangeShapeType="1"/>
                </p:cNvSpPr>
                <p:nvPr/>
              </p:nvSpPr>
              <p:spPr bwMode="auto">
                <a:xfrm>
                  <a:off x="1349" y="1364"/>
                  <a:ext cx="170" cy="1"/>
                </a:xfrm>
                <a:prstGeom prst="line">
                  <a:avLst/>
                </a:prstGeom>
                <a:noFill/>
                <a:ln w="0">
                  <a:solidFill>
                    <a:srgbClr val="000000"/>
                  </a:solidFill>
                  <a:round/>
                  <a:headEnd/>
                  <a:tailEnd/>
                </a:ln>
              </p:spPr>
              <p:txBody>
                <a:bodyPr/>
                <a:lstStyle/>
                <a:p>
                  <a:endParaRPr lang="fr-FR" dirty="0"/>
                </a:p>
              </p:txBody>
            </p:sp>
            <p:sp>
              <p:nvSpPr>
                <p:cNvPr id="405" name="Rectangle 138"/>
                <p:cNvSpPr>
                  <a:spLocks noChangeArrowheads="1"/>
                </p:cNvSpPr>
                <p:nvPr/>
              </p:nvSpPr>
              <p:spPr bwMode="auto">
                <a:xfrm>
                  <a:off x="1541" y="1335"/>
                  <a:ext cx="59" cy="30"/>
                </a:xfrm>
                <a:prstGeom prst="rect">
                  <a:avLst/>
                </a:prstGeom>
                <a:solidFill>
                  <a:srgbClr val="D8C284"/>
                </a:solidFill>
                <a:ln w="0">
                  <a:solidFill>
                    <a:srgbClr val="464646"/>
                  </a:solidFill>
                  <a:miter lim="800000"/>
                  <a:headEnd/>
                  <a:tailEnd/>
                </a:ln>
              </p:spPr>
              <p:txBody>
                <a:bodyPr/>
                <a:lstStyle/>
                <a:p>
                  <a:endParaRPr lang="fr-FR" dirty="0"/>
                </a:p>
              </p:txBody>
            </p:sp>
            <p:sp>
              <p:nvSpPr>
                <p:cNvPr id="406" name="Rectangle 139"/>
                <p:cNvSpPr>
                  <a:spLocks noChangeArrowheads="1"/>
                </p:cNvSpPr>
                <p:nvPr/>
              </p:nvSpPr>
              <p:spPr bwMode="auto">
                <a:xfrm>
                  <a:off x="1542" y="1205"/>
                  <a:ext cx="30" cy="17"/>
                </a:xfrm>
                <a:prstGeom prst="rect">
                  <a:avLst/>
                </a:prstGeom>
                <a:solidFill>
                  <a:srgbClr val="00FF00"/>
                </a:solidFill>
                <a:ln w="0">
                  <a:solidFill>
                    <a:srgbClr val="464646"/>
                  </a:solidFill>
                  <a:miter lim="800000"/>
                  <a:headEnd/>
                  <a:tailEnd/>
                </a:ln>
              </p:spPr>
              <p:txBody>
                <a:bodyPr/>
                <a:lstStyle/>
                <a:p>
                  <a:endParaRPr lang="fr-FR" dirty="0"/>
                </a:p>
              </p:txBody>
            </p:sp>
            <p:sp>
              <p:nvSpPr>
                <p:cNvPr id="407" name="Rectangle 140"/>
                <p:cNvSpPr>
                  <a:spLocks noChangeArrowheads="1"/>
                </p:cNvSpPr>
                <p:nvPr/>
              </p:nvSpPr>
              <p:spPr bwMode="auto">
                <a:xfrm>
                  <a:off x="1224" y="1254"/>
                  <a:ext cx="320" cy="28"/>
                </a:xfrm>
                <a:prstGeom prst="rect">
                  <a:avLst/>
                </a:prstGeom>
                <a:solidFill>
                  <a:srgbClr val="F4E9BC"/>
                </a:solidFill>
                <a:ln w="3175">
                  <a:solidFill>
                    <a:schemeClr val="tx1"/>
                  </a:solidFill>
                  <a:miter lim="800000"/>
                  <a:headEnd/>
                  <a:tailEnd/>
                </a:ln>
              </p:spPr>
              <p:txBody>
                <a:bodyPr/>
                <a:lstStyle/>
                <a:p>
                  <a:endParaRPr lang="fr-FR" dirty="0"/>
                </a:p>
              </p:txBody>
            </p:sp>
            <p:sp>
              <p:nvSpPr>
                <p:cNvPr id="408" name="Rectangle 141"/>
                <p:cNvSpPr>
                  <a:spLocks noChangeArrowheads="1"/>
                </p:cNvSpPr>
                <p:nvPr/>
              </p:nvSpPr>
              <p:spPr bwMode="auto">
                <a:xfrm>
                  <a:off x="1225" y="1280"/>
                  <a:ext cx="317" cy="6"/>
                </a:xfrm>
                <a:prstGeom prst="rect">
                  <a:avLst/>
                </a:prstGeom>
                <a:solidFill>
                  <a:srgbClr val="D8C284"/>
                </a:solidFill>
                <a:ln w="0">
                  <a:solidFill>
                    <a:schemeClr val="tx1"/>
                  </a:solidFill>
                  <a:miter lim="800000"/>
                  <a:headEnd/>
                  <a:tailEnd/>
                </a:ln>
              </p:spPr>
              <p:txBody>
                <a:bodyPr/>
                <a:lstStyle/>
                <a:p>
                  <a:endParaRPr lang="fr-FR" dirty="0"/>
                </a:p>
              </p:txBody>
            </p:sp>
            <p:sp>
              <p:nvSpPr>
                <p:cNvPr id="409" name="AutoShape 142"/>
                <p:cNvSpPr>
                  <a:spLocks noChangeAspect="1" noChangeArrowheads="1"/>
                </p:cNvSpPr>
                <p:nvPr/>
              </p:nvSpPr>
              <p:spPr bwMode="auto">
                <a:xfrm>
                  <a:off x="1206" y="919"/>
                  <a:ext cx="353" cy="254"/>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410" name="Rectangle 143"/>
                <p:cNvSpPr>
                  <a:spLocks noChangeArrowheads="1"/>
                </p:cNvSpPr>
                <p:nvPr/>
              </p:nvSpPr>
              <p:spPr bwMode="auto">
                <a:xfrm>
                  <a:off x="1499" y="941"/>
                  <a:ext cx="40" cy="101"/>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35" name="Group 144"/>
              <p:cNvGrpSpPr>
                <a:grpSpLocks/>
              </p:cNvGrpSpPr>
              <p:nvPr/>
            </p:nvGrpSpPr>
            <p:grpSpPr bwMode="auto">
              <a:xfrm>
                <a:off x="1056" y="1370"/>
                <a:ext cx="642" cy="146"/>
                <a:chOff x="1056" y="1443"/>
                <a:chExt cx="642" cy="146"/>
              </a:xfrm>
            </p:grpSpPr>
            <p:sp>
              <p:nvSpPr>
                <p:cNvPr id="383" name="Freeform 145"/>
                <p:cNvSpPr>
                  <a:spLocks/>
                </p:cNvSpPr>
                <p:nvPr/>
              </p:nvSpPr>
              <p:spPr bwMode="auto">
                <a:xfrm>
                  <a:off x="1056" y="1443"/>
                  <a:ext cx="642" cy="127"/>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F4E9BC"/>
                </a:solidFill>
                <a:ln w="0">
                  <a:solidFill>
                    <a:schemeClr val="tx1"/>
                  </a:solidFill>
                  <a:prstDash val="solid"/>
                  <a:round/>
                  <a:headEnd/>
                  <a:tailEnd/>
                </a:ln>
              </p:spPr>
              <p:txBody>
                <a:bodyPr/>
                <a:lstStyle/>
                <a:p>
                  <a:endParaRPr lang="fr-FR" dirty="0"/>
                </a:p>
              </p:txBody>
            </p:sp>
            <p:sp>
              <p:nvSpPr>
                <p:cNvPr id="384" name="Freeform 146"/>
                <p:cNvSpPr>
                  <a:spLocks/>
                </p:cNvSpPr>
                <p:nvPr/>
              </p:nvSpPr>
              <p:spPr bwMode="auto">
                <a:xfrm>
                  <a:off x="1056" y="1570"/>
                  <a:ext cx="642" cy="19"/>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D8C284"/>
                </a:solidFill>
                <a:ln w="3175" cmpd="sng">
                  <a:solidFill>
                    <a:schemeClr val="tx1"/>
                  </a:solidFill>
                  <a:round/>
                  <a:headEnd/>
                  <a:tailEnd/>
                </a:ln>
              </p:spPr>
              <p:txBody>
                <a:bodyPr/>
                <a:lstStyle/>
                <a:p>
                  <a:endParaRPr lang="fr-FR" dirty="0"/>
                </a:p>
              </p:txBody>
            </p:sp>
            <p:sp>
              <p:nvSpPr>
                <p:cNvPr id="385" name="Freeform 147"/>
                <p:cNvSpPr>
                  <a:spLocks/>
                </p:cNvSpPr>
                <p:nvPr/>
              </p:nvSpPr>
              <p:spPr bwMode="auto">
                <a:xfrm>
                  <a:off x="1134" y="1453"/>
                  <a:ext cx="410" cy="12"/>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D8C284"/>
                </a:solidFill>
                <a:ln w="0">
                  <a:solidFill>
                    <a:schemeClr val="tx1"/>
                  </a:solidFill>
                  <a:prstDash val="solid"/>
                  <a:round/>
                  <a:headEnd/>
                  <a:tailEnd/>
                </a:ln>
              </p:spPr>
              <p:txBody>
                <a:bodyPr/>
                <a:lstStyle/>
                <a:p>
                  <a:endParaRPr lang="fr-FR" dirty="0"/>
                </a:p>
              </p:txBody>
            </p:sp>
            <p:sp>
              <p:nvSpPr>
                <p:cNvPr id="386" name="Freeform 148"/>
                <p:cNvSpPr>
                  <a:spLocks/>
                </p:cNvSpPr>
                <p:nvPr/>
              </p:nvSpPr>
              <p:spPr bwMode="auto">
                <a:xfrm>
                  <a:off x="1100" y="1472"/>
                  <a:ext cx="374" cy="61"/>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D8C284"/>
                </a:solidFill>
                <a:ln w="0">
                  <a:solidFill>
                    <a:schemeClr val="tx1"/>
                  </a:solidFill>
                  <a:prstDash val="solid"/>
                  <a:round/>
                  <a:headEnd/>
                  <a:tailEnd/>
                </a:ln>
              </p:spPr>
              <p:txBody>
                <a:bodyPr/>
                <a:lstStyle/>
                <a:p>
                  <a:endParaRPr lang="fr-FR" dirty="0"/>
                </a:p>
              </p:txBody>
            </p:sp>
            <p:sp>
              <p:nvSpPr>
                <p:cNvPr id="387" name="Freeform 149"/>
                <p:cNvSpPr>
                  <a:spLocks/>
                </p:cNvSpPr>
                <p:nvPr/>
              </p:nvSpPr>
              <p:spPr bwMode="auto">
                <a:xfrm>
                  <a:off x="1478" y="1472"/>
                  <a:ext cx="76" cy="28"/>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D8C284"/>
                </a:solidFill>
                <a:ln w="0">
                  <a:solidFill>
                    <a:schemeClr val="tx1"/>
                  </a:solidFill>
                  <a:prstDash val="solid"/>
                  <a:round/>
                  <a:headEnd/>
                  <a:tailEnd/>
                </a:ln>
              </p:spPr>
              <p:txBody>
                <a:bodyPr/>
                <a:lstStyle/>
                <a:p>
                  <a:endParaRPr lang="fr-FR" dirty="0"/>
                </a:p>
              </p:txBody>
            </p:sp>
            <p:sp>
              <p:nvSpPr>
                <p:cNvPr id="388" name="Freeform 150"/>
                <p:cNvSpPr>
                  <a:spLocks/>
                </p:cNvSpPr>
                <p:nvPr/>
              </p:nvSpPr>
              <p:spPr bwMode="auto">
                <a:xfrm>
                  <a:off x="1484" y="1503"/>
                  <a:ext cx="78" cy="31"/>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D8C284"/>
                </a:solidFill>
                <a:ln w="0">
                  <a:solidFill>
                    <a:schemeClr val="tx1"/>
                  </a:solidFill>
                  <a:prstDash val="solid"/>
                  <a:round/>
                  <a:headEnd/>
                  <a:tailEnd/>
                </a:ln>
              </p:spPr>
              <p:txBody>
                <a:bodyPr/>
                <a:lstStyle/>
                <a:p>
                  <a:endParaRPr lang="fr-FR" dirty="0"/>
                </a:p>
              </p:txBody>
            </p:sp>
            <p:sp>
              <p:nvSpPr>
                <p:cNvPr id="389" name="Freeform 151"/>
                <p:cNvSpPr>
                  <a:spLocks/>
                </p:cNvSpPr>
                <p:nvPr/>
              </p:nvSpPr>
              <p:spPr bwMode="auto">
                <a:xfrm>
                  <a:off x="1556" y="1473"/>
                  <a:ext cx="114" cy="61"/>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D8C284"/>
                </a:solidFill>
                <a:ln w="3175" cmpd="sng">
                  <a:solidFill>
                    <a:schemeClr val="tx1"/>
                  </a:solidFill>
                  <a:prstDash val="solid"/>
                  <a:round/>
                  <a:headEnd/>
                  <a:tailEnd/>
                </a:ln>
              </p:spPr>
              <p:txBody>
                <a:bodyPr/>
                <a:lstStyle/>
                <a:p>
                  <a:endParaRPr lang="fr-FR" dirty="0"/>
                </a:p>
              </p:txBody>
            </p:sp>
          </p:grpSp>
        </p:grpSp>
        <p:sp>
          <p:nvSpPr>
            <p:cNvPr id="380" name="Line 157"/>
            <p:cNvSpPr>
              <a:spLocks noChangeShapeType="1"/>
            </p:cNvSpPr>
            <p:nvPr/>
          </p:nvSpPr>
          <p:spPr bwMode="auto">
            <a:xfrm flipH="1">
              <a:off x="3360" y="2112"/>
              <a:ext cx="960" cy="0"/>
            </a:xfrm>
            <a:prstGeom prst="line">
              <a:avLst/>
            </a:prstGeom>
            <a:noFill/>
            <a:ln w="38100">
              <a:solidFill>
                <a:srgbClr val="FFFF00"/>
              </a:solidFill>
              <a:round/>
              <a:headEnd type="none" w="sm" len="sm"/>
              <a:tailEnd type="none" w="sm" len="sm"/>
            </a:ln>
            <a:effectLst/>
          </p:spPr>
          <p:txBody>
            <a:bodyPr wrap="none" anchor="ctr"/>
            <a:lstStyle/>
            <a:p>
              <a:endParaRPr lang="fr-FR" dirty="0"/>
            </a:p>
          </p:txBody>
        </p:sp>
      </p:grpSp>
      <p:sp>
        <p:nvSpPr>
          <p:cNvPr id="518" name="Arc 154"/>
          <p:cNvSpPr>
            <a:spLocks/>
          </p:cNvSpPr>
          <p:nvPr/>
        </p:nvSpPr>
        <p:spPr bwMode="auto">
          <a:xfrm rot="5400000" flipV="1">
            <a:off x="4615657" y="2809081"/>
            <a:ext cx="1371600" cy="3436937"/>
          </a:xfrm>
          <a:custGeom>
            <a:avLst/>
            <a:gdLst>
              <a:gd name="G0" fmla="+- 0 0 0"/>
              <a:gd name="G1" fmla="+- 20725 0 0"/>
              <a:gd name="G2" fmla="+- 21600 0 0"/>
              <a:gd name="T0" fmla="*/ 6084 w 21579"/>
              <a:gd name="T1" fmla="*/ 0 h 20725"/>
              <a:gd name="T2" fmla="*/ 21579 w 21579"/>
              <a:gd name="T3" fmla="*/ 19782 h 20725"/>
              <a:gd name="T4" fmla="*/ 0 w 21579"/>
              <a:gd name="T5" fmla="*/ 20725 h 20725"/>
            </a:gdLst>
            <a:ahLst/>
            <a:cxnLst>
              <a:cxn ang="0">
                <a:pos x="T0" y="T1"/>
              </a:cxn>
              <a:cxn ang="0">
                <a:pos x="T2" y="T3"/>
              </a:cxn>
              <a:cxn ang="0">
                <a:pos x="T4" y="T5"/>
              </a:cxn>
            </a:cxnLst>
            <a:rect l="0" t="0" r="r" b="b"/>
            <a:pathLst>
              <a:path w="21579" h="20725" fill="none" extrusionOk="0">
                <a:moveTo>
                  <a:pt x="6084" y="-1"/>
                </a:moveTo>
                <a:cubicBezTo>
                  <a:pt x="14948" y="2601"/>
                  <a:pt x="21176" y="10552"/>
                  <a:pt x="21579" y="19781"/>
                </a:cubicBezTo>
              </a:path>
              <a:path w="21579" h="20725" stroke="0" extrusionOk="0">
                <a:moveTo>
                  <a:pt x="6084" y="-1"/>
                </a:moveTo>
                <a:cubicBezTo>
                  <a:pt x="14948" y="2601"/>
                  <a:pt x="21176" y="10552"/>
                  <a:pt x="21579" y="19781"/>
                </a:cubicBezTo>
                <a:lnTo>
                  <a:pt x="0" y="20725"/>
                </a:lnTo>
                <a:close/>
              </a:path>
            </a:pathLst>
          </a:custGeom>
          <a:noFill/>
          <a:ln w="57150" cap="rnd">
            <a:solidFill>
              <a:srgbClr val="66FFFF"/>
            </a:solidFill>
            <a:prstDash val="sysDot"/>
            <a:round/>
            <a:headEnd type="none" w="sm" len="sm"/>
            <a:tailEnd type="stealth" w="med" len="med"/>
          </a:ln>
          <a:effectLst>
            <a:outerShdw dist="17961" dir="2700000" algn="ctr" rotWithShape="0">
              <a:schemeClr val="tx1"/>
            </a:outerShdw>
          </a:effectLst>
        </p:spPr>
        <p:txBody>
          <a:bodyPr wrap="none" anchor="ctr"/>
          <a:lstStyle/>
          <a:p>
            <a:endParaRPr lang="fr-FR" dirty="0"/>
          </a:p>
        </p:txBody>
      </p:sp>
      <p:sp>
        <p:nvSpPr>
          <p:cNvPr id="519" name="Arc 152"/>
          <p:cNvSpPr>
            <a:spLocks/>
          </p:cNvSpPr>
          <p:nvPr/>
        </p:nvSpPr>
        <p:spPr bwMode="gray">
          <a:xfrm rot="5400000" flipV="1">
            <a:off x="4635500" y="2959100"/>
            <a:ext cx="1371600" cy="3530600"/>
          </a:xfrm>
          <a:custGeom>
            <a:avLst/>
            <a:gdLst>
              <a:gd name="G0" fmla="+- 0 0 0"/>
              <a:gd name="G1" fmla="+- 20842 0 0"/>
              <a:gd name="G2" fmla="+- 21600 0 0"/>
              <a:gd name="T0" fmla="*/ 5672 w 21587"/>
              <a:gd name="T1" fmla="*/ 0 h 20842"/>
              <a:gd name="T2" fmla="*/ 21587 w 21587"/>
              <a:gd name="T3" fmla="*/ 20083 h 20842"/>
              <a:gd name="T4" fmla="*/ 0 w 21587"/>
              <a:gd name="T5" fmla="*/ 20842 h 20842"/>
            </a:gdLst>
            <a:ahLst/>
            <a:cxnLst>
              <a:cxn ang="0">
                <a:pos x="T0" y="T1"/>
              </a:cxn>
              <a:cxn ang="0">
                <a:pos x="T2" y="T3"/>
              </a:cxn>
              <a:cxn ang="0">
                <a:pos x="T4" y="T5"/>
              </a:cxn>
            </a:cxnLst>
            <a:rect l="0" t="0" r="r" b="b"/>
            <a:pathLst>
              <a:path w="21587" h="20842" fill="none" extrusionOk="0">
                <a:moveTo>
                  <a:pt x="5671" y="0"/>
                </a:moveTo>
                <a:cubicBezTo>
                  <a:pt x="14803" y="2485"/>
                  <a:pt x="21254" y="10625"/>
                  <a:pt x="21586" y="20083"/>
                </a:cubicBezTo>
              </a:path>
              <a:path w="21587" h="20842" stroke="0" extrusionOk="0">
                <a:moveTo>
                  <a:pt x="5671" y="0"/>
                </a:moveTo>
                <a:cubicBezTo>
                  <a:pt x="14803" y="2485"/>
                  <a:pt x="21254" y="10625"/>
                  <a:pt x="21586" y="20083"/>
                </a:cubicBezTo>
                <a:lnTo>
                  <a:pt x="0" y="20842"/>
                </a:lnTo>
                <a:close/>
              </a:path>
            </a:pathLst>
          </a:custGeom>
          <a:noFill/>
          <a:ln w="57150">
            <a:solidFill>
              <a:srgbClr val="00FF00"/>
            </a:solidFill>
            <a:prstDash val="sysDot"/>
            <a:round/>
            <a:headEnd type="stealth" w="med" len="med"/>
            <a:tailEnd/>
          </a:ln>
          <a:effectLst>
            <a:outerShdw dist="17961" dir="2700000" algn="ctr" rotWithShape="0">
              <a:schemeClr val="tx1"/>
            </a:outerShdw>
          </a:effectLst>
        </p:spPr>
        <p:txBody>
          <a:bodyPr wrap="none" anchor="ctr"/>
          <a:lstStyle/>
          <a:p>
            <a:endParaRPr lang="fr-FR" dirty="0"/>
          </a:p>
        </p:txBody>
      </p:sp>
      <p:sp>
        <p:nvSpPr>
          <p:cNvPr id="34" name="Légende encadrée 1 33"/>
          <p:cNvSpPr/>
          <p:nvPr/>
        </p:nvSpPr>
        <p:spPr bwMode="auto">
          <a:xfrm>
            <a:off x="4286248" y="142852"/>
            <a:ext cx="4714908" cy="785818"/>
          </a:xfrm>
          <a:prstGeom prst="borderCallout1">
            <a:avLst>
              <a:gd name="adj1" fmla="val 45417"/>
              <a:gd name="adj2" fmla="val -555"/>
              <a:gd name="adj3" fmla="val 81710"/>
              <a:gd name="adj4" fmla="val -2815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200" dirty="0" smtClean="0">
                <a:latin typeface="Times New Roman" pitchFamily="18" charset="0"/>
                <a:cs typeface="Times New Roman" pitchFamily="18" charset="0"/>
              </a:rPr>
              <a:t>  </a:t>
            </a:r>
            <a:r>
              <a:rPr lang="fr-FR" sz="1400" dirty="0" smtClean="0">
                <a:latin typeface="Times New Roman" pitchFamily="18" charset="0"/>
                <a:cs typeface="Times New Roman" pitchFamily="18" charset="0"/>
              </a:rPr>
              <a:t>La couche application est la couche OSI la plus proche de l'utilisateur. Elle fournit des services réseaux aux applications de l'utilisateur</a:t>
            </a:r>
            <a:r>
              <a:rPr lang="fr-FR" sz="1200" dirty="0" smtClean="0">
                <a:latin typeface="Times New Roman" pitchFamily="18" charset="0"/>
                <a:cs typeface="Times New Roman" pitchFamily="18" charset="0"/>
              </a:rPr>
              <a:t>. </a:t>
            </a:r>
            <a:endParaRPr kumimoji="0" lang="fr-FR"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6" name="Légende encadrée 1 35"/>
          <p:cNvSpPr/>
          <p:nvPr/>
        </p:nvSpPr>
        <p:spPr bwMode="auto">
          <a:xfrm>
            <a:off x="4214810" y="357166"/>
            <a:ext cx="4572032" cy="785818"/>
          </a:xfrm>
          <a:prstGeom prst="borderCallout1">
            <a:avLst>
              <a:gd name="adj1" fmla="val 52528"/>
              <a:gd name="adj2" fmla="val -1363"/>
              <a:gd name="adj3" fmla="val 103611"/>
              <a:gd name="adj4" fmla="val -27438"/>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400" dirty="0" smtClean="0">
                <a:latin typeface="Times New Roman" pitchFamily="18" charset="0"/>
                <a:cs typeface="Times New Roman" pitchFamily="18" charset="0"/>
              </a:rPr>
              <a:t> l’objectif de cette couche est de résoudre le problème de différences représentations des données échangées entre les systèmes hétérogènes (choix d’un format standard, ASCII…) </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7" name="Légende encadrée 1 36"/>
          <p:cNvSpPr/>
          <p:nvPr/>
        </p:nvSpPr>
        <p:spPr bwMode="auto">
          <a:xfrm>
            <a:off x="4000496" y="571480"/>
            <a:ext cx="4857784" cy="1214446"/>
          </a:xfrm>
          <a:prstGeom prst="borderCallout1">
            <a:avLst>
              <a:gd name="adj1" fmla="val 42369"/>
              <a:gd name="adj2" fmla="val -840"/>
              <a:gd name="adj3" fmla="val 70505"/>
              <a:gd name="adj4" fmla="val -20223"/>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200" dirty="0" smtClean="0">
                <a:latin typeface="Times New Roman" pitchFamily="18" charset="0"/>
                <a:cs typeface="Times New Roman" pitchFamily="18" charset="0"/>
              </a:rPr>
              <a:t>  </a:t>
            </a:r>
            <a:r>
              <a:rPr lang="fr-FR" sz="1400" dirty="0" smtClean="0">
                <a:latin typeface="Times New Roman" pitchFamily="18" charset="0"/>
                <a:cs typeface="Times New Roman" pitchFamily="18" charset="0"/>
              </a:rPr>
              <a:t>elle fournit les moyens nécessaires pour organiser et synchroniser le dialogue entre deux processus d’application, exemple le transfert de fichier. L’établissement d’une session autorise l’échange duplex et semi-duplex et permet d’établir des points de synchronisation pour une éventuelle reprise sans erreur.</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8" name="Légende encadrée 1 37"/>
          <p:cNvSpPr/>
          <p:nvPr/>
        </p:nvSpPr>
        <p:spPr bwMode="auto">
          <a:xfrm>
            <a:off x="4143372" y="928670"/>
            <a:ext cx="4857784" cy="1000132"/>
          </a:xfrm>
          <a:prstGeom prst="borderCallout1">
            <a:avLst>
              <a:gd name="adj1" fmla="val 49776"/>
              <a:gd name="adj2" fmla="val -56"/>
              <a:gd name="adj3" fmla="val 83464"/>
              <a:gd name="adj4" fmla="val -23314"/>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400" dirty="0" smtClean="0">
                <a:latin typeface="Times New Roman" pitchFamily="18" charset="0"/>
                <a:cs typeface="Times New Roman" pitchFamily="18" charset="0"/>
              </a:rPr>
              <a:t> La fonction de base de la couche transport, est d'accepter des données de la couche session, les couper en segments, les passer à la couche réseau. Elle s'assure que les données sont échangées de manière fiable, dans le bon ordre sans perte ni duplication</a:t>
            </a:r>
            <a:endParaRPr kumimoji="0" lang="fr-FR"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0" name="Légende encadrée 1 39"/>
          <p:cNvSpPr/>
          <p:nvPr/>
        </p:nvSpPr>
        <p:spPr bwMode="auto">
          <a:xfrm>
            <a:off x="4143372" y="1142984"/>
            <a:ext cx="4857784" cy="1214446"/>
          </a:xfrm>
          <a:prstGeom prst="borderCallout1">
            <a:avLst>
              <a:gd name="adj1" fmla="val 49776"/>
              <a:gd name="adj2" fmla="val -56"/>
              <a:gd name="adj3" fmla="val 83464"/>
              <a:gd name="adj4" fmla="val -23314"/>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200" dirty="0" smtClean="0">
                <a:latin typeface="Times New Roman" pitchFamily="18" charset="0"/>
                <a:cs typeface="Times New Roman" pitchFamily="18" charset="0"/>
              </a:rPr>
              <a:t>   </a:t>
            </a:r>
            <a:r>
              <a:rPr lang="fr-FR" sz="1400" dirty="0" smtClean="0">
                <a:latin typeface="Times New Roman" pitchFamily="18" charset="0"/>
                <a:cs typeface="Times New Roman" pitchFamily="18" charset="0"/>
              </a:rPr>
              <a:t>La couche réseau est une couche complexe qui assure la connectivité et la sélection du chemin entre deux systèmes hôtes pouvant être situés sur des réseaux géographiquement éloignés, elle permet de résoudre le problème de routage et de congestion du réseau de communication</a:t>
            </a:r>
            <a:r>
              <a:rPr lang="fr-FR" sz="1200" dirty="0" smtClean="0">
                <a:latin typeface="Times New Roman" pitchFamily="18" charset="0"/>
                <a:cs typeface="Times New Roman" pitchFamily="18" charset="0"/>
              </a:rPr>
              <a:t>.</a:t>
            </a:r>
            <a:endParaRPr kumimoji="0" lang="fr-FR"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1" name="Légende encadrée 1 40"/>
          <p:cNvSpPr/>
          <p:nvPr/>
        </p:nvSpPr>
        <p:spPr bwMode="auto">
          <a:xfrm>
            <a:off x="4143372" y="1643050"/>
            <a:ext cx="5000628" cy="1214446"/>
          </a:xfrm>
          <a:prstGeom prst="borderCallout1">
            <a:avLst>
              <a:gd name="adj1" fmla="val 49776"/>
              <a:gd name="adj2" fmla="val -56"/>
              <a:gd name="adj3" fmla="val 75845"/>
              <a:gd name="adj4" fmla="val -22806"/>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200" dirty="0" smtClean="0">
                <a:latin typeface="Times New Roman" pitchFamily="18" charset="0"/>
                <a:cs typeface="Times New Roman" pitchFamily="18" charset="0"/>
              </a:rPr>
              <a:t>   </a:t>
            </a:r>
            <a:r>
              <a:rPr lang="fr-FR" sz="1400" dirty="0" smtClean="0">
                <a:latin typeface="Times New Roman" pitchFamily="18" charset="0"/>
                <a:cs typeface="Times New Roman" pitchFamily="18" charset="0"/>
              </a:rPr>
              <a:t>La couche liaison de données assure un transit fiable des données sur une liaison physique. Ainsi, la couche liaison de données s'occupe de l'adressage physique (plutôt que logique), de la topologie du réseau, de l'accès au réseau, de la notification des erreurs, de la livraison ordonnée des trames et du contrôle de flux.</a:t>
            </a:r>
            <a:endParaRPr kumimoji="0" lang="fr-FR"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2" name="Légende encadrée 1 41"/>
          <p:cNvSpPr/>
          <p:nvPr/>
        </p:nvSpPr>
        <p:spPr bwMode="auto">
          <a:xfrm>
            <a:off x="4071934" y="2214554"/>
            <a:ext cx="4857784" cy="785818"/>
          </a:xfrm>
          <a:prstGeom prst="borderCallout1">
            <a:avLst>
              <a:gd name="adj1" fmla="val 49776"/>
              <a:gd name="adj2" fmla="val -56"/>
              <a:gd name="adj3" fmla="val 81771"/>
              <a:gd name="adj4" fmla="val -22806"/>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200" dirty="0" smtClean="0">
                <a:latin typeface="Times New Roman" pitchFamily="18" charset="0"/>
                <a:cs typeface="Times New Roman" pitchFamily="18" charset="0"/>
              </a:rPr>
              <a:t>   </a:t>
            </a:r>
            <a:r>
              <a:rPr lang="fr-FR" sz="1400" dirty="0" smtClean="0">
                <a:latin typeface="Times New Roman" pitchFamily="18" charset="0"/>
                <a:cs typeface="Times New Roman" pitchFamily="18" charset="0"/>
              </a:rPr>
              <a:t>Elle fournit les caractéristiques mécaniques, électriques, fonctionnelles et procédurales pour assurer la transmission physique des données (bits) sur le support de transmission</a:t>
            </a:r>
            <a:r>
              <a:rPr lang="fr-FR" sz="1400" dirty="0" smtClean="0"/>
              <a:t>.</a:t>
            </a:r>
            <a:endParaRPr kumimoji="0" lang="fr-FR"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47"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47"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7"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4000"/>
                            </p:stCondLst>
                            <p:childTnLst>
                              <p:par>
                                <p:cTn id="28" presetID="47"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47"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7"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47" presetClass="entr" presetSubtype="0"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1000"/>
                                        <p:tgtEl>
                                          <p:spTgt spid="34"/>
                                        </p:tgtEl>
                                      </p:cBhvr>
                                    </p:animEffect>
                                    <p:anim calcmode="lin" valueType="num">
                                      <p:cBhvr>
                                        <p:cTn id="54" dur="1000" fill="hold"/>
                                        <p:tgtEl>
                                          <p:spTgt spid="34"/>
                                        </p:tgtEl>
                                        <p:attrNameLst>
                                          <p:attrName>ppt_x</p:attrName>
                                        </p:attrNameLst>
                                      </p:cBhvr>
                                      <p:tavLst>
                                        <p:tav tm="0">
                                          <p:val>
                                            <p:strVal val="#ppt_x"/>
                                          </p:val>
                                        </p:tav>
                                        <p:tav tm="100000">
                                          <p:val>
                                            <p:strVal val="#ppt_x"/>
                                          </p:val>
                                        </p:tav>
                                      </p:tavLst>
                                    </p:anim>
                                    <p:anim calcmode="lin" valueType="num">
                                      <p:cBhvr>
                                        <p:cTn id="55" dur="1000" fill="hold"/>
                                        <p:tgtEl>
                                          <p:spTgt spid="34"/>
                                        </p:tgtEl>
                                        <p:attrNameLst>
                                          <p:attrName>ppt_y</p:attrName>
                                        </p:attrNameLst>
                                      </p:cBhvr>
                                      <p:tavLst>
                                        <p:tav tm="0">
                                          <p:val>
                                            <p:strVal val="#ppt_y-.1"/>
                                          </p:val>
                                        </p:tav>
                                        <p:tav tm="100000">
                                          <p:val>
                                            <p:strVal val="#ppt_y"/>
                                          </p:val>
                                        </p:tav>
                                      </p:tavLst>
                                    </p:anim>
                                  </p:childTnLst>
                                </p:cTn>
                              </p:par>
                            </p:childTnLst>
                          </p:cTn>
                        </p:par>
                        <p:par>
                          <p:cTn id="56" fill="hold">
                            <p:stCondLst>
                              <p:cond delay="1000"/>
                            </p:stCondLst>
                            <p:childTnLst>
                              <p:par>
                                <p:cTn id="57" presetID="2" presetClass="entr" presetSubtype="8" fill="hold" nodeType="after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0-#ppt_w/2"/>
                                          </p:val>
                                        </p:tav>
                                        <p:tav tm="100000">
                                          <p:val>
                                            <p:strVal val="#ppt_x"/>
                                          </p:val>
                                        </p:tav>
                                      </p:tavLst>
                                    </p:anim>
                                    <p:anim calcmode="lin" valueType="num">
                                      <p:cBhvr additive="base">
                                        <p:cTn id="60" dur="500" fill="hold"/>
                                        <p:tgtEl>
                                          <p:spTgt spid="2"/>
                                        </p:tgtEl>
                                        <p:attrNameLst>
                                          <p:attrName>ppt_y</p:attrName>
                                        </p:attrNameLst>
                                      </p:cBhvr>
                                      <p:tavLst>
                                        <p:tav tm="0">
                                          <p:val>
                                            <p:strVal val="#ppt_y"/>
                                          </p:val>
                                        </p:tav>
                                        <p:tav tm="100000">
                                          <p:val>
                                            <p:strVal val="#ppt_y"/>
                                          </p:val>
                                        </p:tav>
                                      </p:tavLst>
                                    </p:anim>
                                  </p:childTnLst>
                                </p:cTn>
                              </p:par>
                            </p:childTnLst>
                          </p:cTn>
                        </p:par>
                        <p:par>
                          <p:cTn id="61" fill="hold">
                            <p:stCondLst>
                              <p:cond delay="1500"/>
                            </p:stCondLst>
                            <p:childTnLst>
                              <p:par>
                                <p:cTn id="62" presetID="22" presetClass="entr" presetSubtype="1"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wipe(up)">
                                      <p:cBhvr>
                                        <p:cTn id="64" dur="500"/>
                                        <p:tgtEl>
                                          <p:spTgt spid="6"/>
                                        </p:tgtEl>
                                      </p:cBhvr>
                                    </p:animEffect>
                                  </p:childTnLst>
                                </p:cTn>
                              </p:par>
                            </p:childTnLst>
                          </p:cTn>
                        </p:par>
                        <p:par>
                          <p:cTn id="65" fill="hold">
                            <p:stCondLst>
                              <p:cond delay="2000"/>
                            </p:stCondLst>
                            <p:childTnLst>
                              <p:par>
                                <p:cTn id="66" presetID="2" presetClass="entr" presetSubtype="8"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0-#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 presetClass="exit" presetSubtype="0" fill="hold" nodeType="clickEffect">
                                  <p:stCondLst>
                                    <p:cond delay="0"/>
                                  </p:stCondLst>
                                  <p:childTnLst>
                                    <p:set>
                                      <p:cBhvr>
                                        <p:cTn id="73" dur="1" fill="hold">
                                          <p:stCondLst>
                                            <p:cond delay="0"/>
                                          </p:stCondLst>
                                        </p:cTn>
                                        <p:tgtEl>
                                          <p:spTgt spid="34"/>
                                        </p:tgtEl>
                                        <p:attrNameLst>
                                          <p:attrName>style.visibility</p:attrName>
                                        </p:attrNameLst>
                                      </p:cBhvr>
                                      <p:to>
                                        <p:strVal val="hidden"/>
                                      </p:to>
                                    </p:set>
                                  </p:childTnLst>
                                </p:cTn>
                              </p:par>
                              <p:par>
                                <p:cTn id="74" presetID="1" presetClass="exit" presetSubtype="0" fill="hold" nodeType="withEffect">
                                  <p:stCondLst>
                                    <p:cond delay="0"/>
                                  </p:stCondLst>
                                  <p:childTnLst>
                                    <p:set>
                                      <p:cBhvr>
                                        <p:cTn id="75" dur="1" fill="hold">
                                          <p:stCondLst>
                                            <p:cond delay="0"/>
                                          </p:stCondLst>
                                        </p:cTn>
                                        <p:tgtEl>
                                          <p:spTgt spid="2"/>
                                        </p:tgtEl>
                                        <p:attrNameLst>
                                          <p:attrName>style.visibility</p:attrName>
                                        </p:attrNameLst>
                                      </p:cBhvr>
                                      <p:to>
                                        <p:strVal val="hidden"/>
                                      </p:to>
                                    </p:set>
                                  </p:childTnLst>
                                </p:cTn>
                              </p:par>
                              <p:par>
                                <p:cTn id="76" presetID="1" presetClass="exit" presetSubtype="0" fill="hold" nodeType="withEffect">
                                  <p:stCondLst>
                                    <p:cond delay="0"/>
                                  </p:stCondLst>
                                  <p:childTnLst>
                                    <p:set>
                                      <p:cBhvr>
                                        <p:cTn id="77" dur="1" fill="hold">
                                          <p:stCondLst>
                                            <p:cond delay="0"/>
                                          </p:stCondLst>
                                        </p:cTn>
                                        <p:tgtEl>
                                          <p:spTgt spid="6"/>
                                        </p:tgtEl>
                                        <p:attrNameLst>
                                          <p:attrName>style.visibility</p:attrName>
                                        </p:attrNameLst>
                                      </p:cBhvr>
                                      <p:to>
                                        <p:strVal val="hidden"/>
                                      </p:to>
                                    </p:set>
                                  </p:childTnLst>
                                </p:cTn>
                              </p:par>
                              <p:par>
                                <p:cTn id="78" presetID="1" presetClass="exit" presetSubtype="0" fill="hold" nodeType="withEffect">
                                  <p:stCondLst>
                                    <p:cond delay="0"/>
                                  </p:stCondLst>
                                  <p:childTnLst>
                                    <p:set>
                                      <p:cBhvr>
                                        <p:cTn id="79" dur="1" fill="hold">
                                          <p:stCondLst>
                                            <p:cond delay="0"/>
                                          </p:stCondLst>
                                        </p:cTn>
                                        <p:tgtEl>
                                          <p:spTgt spid="5"/>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47" presetClass="entr" presetSubtype="0" fill="hold" nodeType="click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fade">
                                      <p:cBhvr>
                                        <p:cTn id="84" dur="1000"/>
                                        <p:tgtEl>
                                          <p:spTgt spid="36"/>
                                        </p:tgtEl>
                                      </p:cBhvr>
                                    </p:animEffect>
                                    <p:anim calcmode="lin" valueType="num">
                                      <p:cBhvr>
                                        <p:cTn id="85" dur="1000" fill="hold"/>
                                        <p:tgtEl>
                                          <p:spTgt spid="36"/>
                                        </p:tgtEl>
                                        <p:attrNameLst>
                                          <p:attrName>ppt_x</p:attrName>
                                        </p:attrNameLst>
                                      </p:cBhvr>
                                      <p:tavLst>
                                        <p:tav tm="0">
                                          <p:val>
                                            <p:strVal val="#ppt_x"/>
                                          </p:val>
                                        </p:tav>
                                        <p:tav tm="100000">
                                          <p:val>
                                            <p:strVal val="#ppt_x"/>
                                          </p:val>
                                        </p:tav>
                                      </p:tavLst>
                                    </p:anim>
                                    <p:anim calcmode="lin" valueType="num">
                                      <p:cBhvr>
                                        <p:cTn id="86" dur="1000" fill="hold"/>
                                        <p:tgtEl>
                                          <p:spTgt spid="36"/>
                                        </p:tgtEl>
                                        <p:attrNameLst>
                                          <p:attrName>ppt_y</p:attrName>
                                        </p:attrNameLst>
                                      </p:cBhvr>
                                      <p:tavLst>
                                        <p:tav tm="0">
                                          <p:val>
                                            <p:strVal val="#ppt_y-.1"/>
                                          </p:val>
                                        </p:tav>
                                        <p:tav tm="100000">
                                          <p:val>
                                            <p:strVal val="#ppt_y"/>
                                          </p:val>
                                        </p:tav>
                                      </p:tavLst>
                                    </p:anim>
                                  </p:childTnLst>
                                </p:cTn>
                              </p:par>
                              <p:par>
                                <p:cTn id="87" presetID="1" presetClass="entr" presetSubtype="0"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291"/>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324"/>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325"/>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323"/>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childTnLst>
                                </p:cTn>
                              </p:par>
                            </p:childTnLst>
                          </p:cTn>
                        </p:par>
                        <p:par>
                          <p:cTn id="99" fill="hold">
                            <p:stCondLst>
                              <p:cond delay="1000"/>
                            </p:stCondLst>
                            <p:childTnLst>
                              <p:par>
                                <p:cTn id="100" presetID="1" presetClass="entr" presetSubtype="0" fill="hold" nodeType="afterEffect">
                                  <p:stCondLst>
                                    <p:cond delay="0"/>
                                  </p:stCondLst>
                                  <p:childTnLst>
                                    <p:set>
                                      <p:cBhvr>
                                        <p:cTn id="101" dur="1" fill="hold">
                                          <p:stCondLst>
                                            <p:cond delay="0"/>
                                          </p:stCondLst>
                                        </p:cTn>
                                        <p:tgtEl>
                                          <p:spTgt spid="22"/>
                                        </p:tgtEl>
                                        <p:attrNameLst>
                                          <p:attrName>style.visibility</p:attrName>
                                        </p:attrNameLst>
                                      </p:cBhvr>
                                      <p:to>
                                        <p:strVal val="visible"/>
                                      </p:to>
                                    </p:set>
                                  </p:childTnLst>
                                </p:cTn>
                              </p:par>
                            </p:childTnLst>
                          </p:cTn>
                        </p:par>
                      </p:childTnLst>
                    </p:cTn>
                  </p:par>
                  <p:par>
                    <p:cTn id="102" fill="hold">
                      <p:stCondLst>
                        <p:cond delay="indefinite"/>
                      </p:stCondLst>
                      <p:childTnLst>
                        <p:par>
                          <p:cTn id="103" fill="hold">
                            <p:stCondLst>
                              <p:cond delay="0"/>
                            </p:stCondLst>
                            <p:childTnLst>
                              <p:par>
                                <p:cTn id="104" presetID="1" presetClass="exit" presetSubtype="0" fill="hold" nodeType="clickEffect">
                                  <p:stCondLst>
                                    <p:cond delay="0"/>
                                  </p:stCondLst>
                                  <p:childTnLst>
                                    <p:set>
                                      <p:cBhvr>
                                        <p:cTn id="105" dur="1" fill="hold">
                                          <p:stCondLst>
                                            <p:cond delay="0"/>
                                          </p:stCondLst>
                                        </p:cTn>
                                        <p:tgtEl>
                                          <p:spTgt spid="19"/>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22"/>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7"/>
                                        </p:tgtEl>
                                        <p:attrNameLst>
                                          <p:attrName>style.visibility</p:attrName>
                                        </p:attrNameLst>
                                      </p:cBhvr>
                                      <p:to>
                                        <p:strVal val="hidden"/>
                                      </p:to>
                                    </p:set>
                                  </p:childTnLst>
                                </p:cTn>
                              </p:par>
                              <p:par>
                                <p:cTn id="110" presetID="1" presetClass="exit" presetSubtype="0" fill="hold" nodeType="withEffect">
                                  <p:stCondLst>
                                    <p:cond delay="0"/>
                                  </p:stCondLst>
                                  <p:childTnLst>
                                    <p:set>
                                      <p:cBhvr>
                                        <p:cTn id="111" dur="1" fill="hold">
                                          <p:stCondLst>
                                            <p:cond delay="0"/>
                                          </p:stCondLst>
                                        </p:cTn>
                                        <p:tgtEl>
                                          <p:spTgt spid="323"/>
                                        </p:tgtEl>
                                        <p:attrNameLst>
                                          <p:attrName>style.visibility</p:attrName>
                                        </p:attrNameLst>
                                      </p:cBhvr>
                                      <p:to>
                                        <p:strVal val="hidden"/>
                                      </p:to>
                                    </p:set>
                                  </p:childTnLst>
                                </p:cTn>
                              </p:par>
                              <p:par>
                                <p:cTn id="112" presetID="1" presetClass="exit" presetSubtype="0" fill="hold" nodeType="withEffect">
                                  <p:stCondLst>
                                    <p:cond delay="0"/>
                                  </p:stCondLst>
                                  <p:childTnLst>
                                    <p:set>
                                      <p:cBhvr>
                                        <p:cTn id="113" dur="1" fill="hold">
                                          <p:stCondLst>
                                            <p:cond delay="0"/>
                                          </p:stCondLst>
                                        </p:cTn>
                                        <p:tgtEl>
                                          <p:spTgt spid="324"/>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325"/>
                                        </p:tgtEl>
                                        <p:attrNameLst>
                                          <p:attrName>style.visibility</p:attrName>
                                        </p:attrNameLst>
                                      </p:cBhvr>
                                      <p:to>
                                        <p:strVal val="hidden"/>
                                      </p:to>
                                    </p:set>
                                  </p:childTnLst>
                                </p:cTn>
                              </p:par>
                              <p:par>
                                <p:cTn id="116" presetID="1" presetClass="exit" presetSubtype="0" fill="hold" nodeType="withEffect">
                                  <p:stCondLst>
                                    <p:cond delay="0"/>
                                  </p:stCondLst>
                                  <p:childTnLst>
                                    <p:set>
                                      <p:cBhvr>
                                        <p:cTn id="117" dur="1" fill="hold">
                                          <p:stCondLst>
                                            <p:cond delay="0"/>
                                          </p:stCondLst>
                                        </p:cTn>
                                        <p:tgtEl>
                                          <p:spTgt spid="291"/>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1" presetClass="exit" presetSubtype="0" fill="hold" nodeType="clickEffect">
                                  <p:stCondLst>
                                    <p:cond delay="0"/>
                                  </p:stCondLst>
                                  <p:childTnLst>
                                    <p:set>
                                      <p:cBhvr>
                                        <p:cTn id="121" dur="1" fill="hold">
                                          <p:stCondLst>
                                            <p:cond delay="0"/>
                                          </p:stCondLst>
                                        </p:cTn>
                                        <p:tgtEl>
                                          <p:spTgt spid="36"/>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nodeType="clickEffect">
                                  <p:stCondLst>
                                    <p:cond delay="0"/>
                                  </p:stCondLst>
                                  <p:childTnLst>
                                    <p:set>
                                      <p:cBhvr>
                                        <p:cTn id="125" dur="1" fill="hold">
                                          <p:stCondLst>
                                            <p:cond delay="0"/>
                                          </p:stCondLst>
                                        </p:cTn>
                                        <p:tgtEl>
                                          <p:spTgt spid="37"/>
                                        </p:tgtEl>
                                        <p:attrNameLst>
                                          <p:attrName>style.visibility</p:attrName>
                                        </p:attrNameLst>
                                      </p:cBhvr>
                                      <p:to>
                                        <p:strVal val="visible"/>
                                      </p:to>
                                    </p:set>
                                    <p:animEffect transition="in" filter="fade">
                                      <p:cBhvr>
                                        <p:cTn id="126" dur="1000"/>
                                        <p:tgtEl>
                                          <p:spTgt spid="37"/>
                                        </p:tgtEl>
                                      </p:cBhvr>
                                    </p:animEffect>
                                    <p:anim calcmode="lin" valueType="num">
                                      <p:cBhvr>
                                        <p:cTn id="127" dur="1000" fill="hold"/>
                                        <p:tgtEl>
                                          <p:spTgt spid="37"/>
                                        </p:tgtEl>
                                        <p:attrNameLst>
                                          <p:attrName>ppt_x</p:attrName>
                                        </p:attrNameLst>
                                      </p:cBhvr>
                                      <p:tavLst>
                                        <p:tav tm="0">
                                          <p:val>
                                            <p:strVal val="#ppt_x"/>
                                          </p:val>
                                        </p:tav>
                                        <p:tav tm="100000">
                                          <p:val>
                                            <p:strVal val="#ppt_x"/>
                                          </p:val>
                                        </p:tav>
                                      </p:tavLst>
                                    </p:anim>
                                    <p:anim calcmode="lin" valueType="num">
                                      <p:cBhvr>
                                        <p:cTn id="128" dur="1000" fill="hold"/>
                                        <p:tgtEl>
                                          <p:spTgt spid="37"/>
                                        </p:tgtEl>
                                        <p:attrNameLst>
                                          <p:attrName>ppt_y</p:attrName>
                                        </p:attrNameLst>
                                      </p:cBhvr>
                                      <p:tavLst>
                                        <p:tav tm="0">
                                          <p:val>
                                            <p:strVal val="#ppt_y-.1"/>
                                          </p:val>
                                        </p:tav>
                                        <p:tav tm="100000">
                                          <p:val>
                                            <p:strVal val="#ppt_y"/>
                                          </p:val>
                                        </p:tav>
                                      </p:tavLst>
                                    </p:anim>
                                  </p:childTnLst>
                                </p:cTn>
                              </p:par>
                              <p:par>
                                <p:cTn id="129" presetID="1" presetClass="entr" presetSubtype="0" fill="hold" nodeType="withEffect">
                                  <p:stCondLst>
                                    <p:cond delay="0"/>
                                  </p:stCondLst>
                                  <p:childTnLst>
                                    <p:set>
                                      <p:cBhvr>
                                        <p:cTn id="130" dur="1" fill="hold">
                                          <p:stCondLst>
                                            <p:cond delay="0"/>
                                          </p:stCondLst>
                                        </p:cTn>
                                        <p:tgtEl>
                                          <p:spTgt spid="23"/>
                                        </p:tgtEl>
                                        <p:attrNameLst>
                                          <p:attrName>style.visibility</p:attrName>
                                        </p:attrNameLst>
                                      </p:cBhvr>
                                      <p:to>
                                        <p:strVal val="visible"/>
                                      </p:to>
                                    </p:set>
                                  </p:childTnLst>
                                </p:cTn>
                              </p:par>
                            </p:childTnLst>
                          </p:cTn>
                        </p:par>
                        <p:par>
                          <p:cTn id="131" fill="hold">
                            <p:stCondLst>
                              <p:cond delay="1000"/>
                            </p:stCondLst>
                            <p:childTnLst>
                              <p:par>
                                <p:cTn id="132" presetID="1" presetClass="entr" presetSubtype="0" fill="hold" grpId="0" nodeType="afterEffect">
                                  <p:stCondLst>
                                    <p:cond delay="0"/>
                                  </p:stCondLst>
                                  <p:childTnLst>
                                    <p:set>
                                      <p:cBhvr>
                                        <p:cTn id="133" dur="1" fill="hold">
                                          <p:stCondLst>
                                            <p:cond delay="0"/>
                                          </p:stCondLst>
                                        </p:cTn>
                                        <p:tgtEl>
                                          <p:spTgt spid="368"/>
                                        </p:tgtEl>
                                        <p:attrNameLst>
                                          <p:attrName>style.visibility</p:attrName>
                                        </p:attrNameLst>
                                      </p:cBhvr>
                                      <p:to>
                                        <p:strVal val="visible"/>
                                      </p:to>
                                    </p:set>
                                  </p:childTnLst>
                                </p:cTn>
                              </p:par>
                            </p:childTnLst>
                          </p:cTn>
                        </p:par>
                        <p:par>
                          <p:cTn id="134" fill="hold">
                            <p:stCondLst>
                              <p:cond delay="1000"/>
                            </p:stCondLst>
                            <p:childTnLst>
                              <p:par>
                                <p:cTn id="135" presetID="1" presetClass="entr" presetSubtype="0" fill="hold" grpId="0" nodeType="afterEffect">
                                  <p:stCondLst>
                                    <p:cond delay="0"/>
                                  </p:stCondLst>
                                  <p:childTnLst>
                                    <p:set>
                                      <p:cBhvr>
                                        <p:cTn id="136" dur="1" fill="hold">
                                          <p:stCondLst>
                                            <p:cond delay="0"/>
                                          </p:stCondLst>
                                        </p:cTn>
                                        <p:tgtEl>
                                          <p:spTgt spid="518"/>
                                        </p:tgtEl>
                                        <p:attrNameLst>
                                          <p:attrName>style.visibility</p:attrName>
                                        </p:attrNameLst>
                                      </p:cBhvr>
                                      <p:to>
                                        <p:strVal val="visible"/>
                                      </p:to>
                                    </p:set>
                                  </p:childTnLst>
                                </p:cTn>
                              </p:par>
                            </p:childTnLst>
                          </p:cTn>
                        </p:par>
                        <p:par>
                          <p:cTn id="137" fill="hold">
                            <p:stCondLst>
                              <p:cond delay="1000"/>
                            </p:stCondLst>
                            <p:childTnLst>
                              <p:par>
                                <p:cTn id="138" presetID="1" presetClass="entr" presetSubtype="0" fill="hold" grpId="0" nodeType="afterEffect">
                                  <p:stCondLst>
                                    <p:cond delay="0"/>
                                  </p:stCondLst>
                                  <p:childTnLst>
                                    <p:set>
                                      <p:cBhvr>
                                        <p:cTn id="139" dur="1" fill="hold">
                                          <p:stCondLst>
                                            <p:cond delay="0"/>
                                          </p:stCondLst>
                                        </p:cTn>
                                        <p:tgtEl>
                                          <p:spTgt spid="367"/>
                                        </p:tgtEl>
                                        <p:attrNameLst>
                                          <p:attrName>style.visibility</p:attrName>
                                        </p:attrNameLst>
                                      </p:cBhvr>
                                      <p:to>
                                        <p:strVal val="visible"/>
                                      </p:to>
                                    </p:set>
                                  </p:childTnLst>
                                </p:cTn>
                              </p:par>
                            </p:childTnLst>
                          </p:cTn>
                        </p:par>
                        <p:par>
                          <p:cTn id="140" fill="hold">
                            <p:stCondLst>
                              <p:cond delay="1000"/>
                            </p:stCondLst>
                            <p:childTnLst>
                              <p:par>
                                <p:cTn id="141" presetID="1" presetClass="entr" presetSubtype="0" fill="hold" grpId="0" nodeType="afterEffect">
                                  <p:stCondLst>
                                    <p:cond delay="0"/>
                                  </p:stCondLst>
                                  <p:childTnLst>
                                    <p:set>
                                      <p:cBhvr>
                                        <p:cTn id="142" dur="1" fill="hold">
                                          <p:stCondLst>
                                            <p:cond delay="0"/>
                                          </p:stCondLst>
                                        </p:cTn>
                                        <p:tgtEl>
                                          <p:spTgt spid="519"/>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 presetClass="exit" presetSubtype="0" fill="hold" nodeType="clickEffect">
                                  <p:stCondLst>
                                    <p:cond delay="0"/>
                                  </p:stCondLst>
                                  <p:childTnLst>
                                    <p:set>
                                      <p:cBhvr>
                                        <p:cTn id="146" dur="1" fill="hold">
                                          <p:stCondLst>
                                            <p:cond delay="0"/>
                                          </p:stCondLst>
                                        </p:cTn>
                                        <p:tgtEl>
                                          <p:spTgt spid="37"/>
                                        </p:tgtEl>
                                        <p:attrNameLst>
                                          <p:attrName>style.visibility</p:attrName>
                                        </p:attrNameLst>
                                      </p:cBhvr>
                                      <p:to>
                                        <p:strVal val="hidden"/>
                                      </p:to>
                                    </p:set>
                                  </p:childTnLst>
                                </p:cTn>
                              </p:par>
                              <p:par>
                                <p:cTn id="147" presetID="1" presetClass="exit" presetSubtype="0" fill="hold" grpId="1" nodeType="withEffect">
                                  <p:stCondLst>
                                    <p:cond delay="0"/>
                                  </p:stCondLst>
                                  <p:childTnLst>
                                    <p:set>
                                      <p:cBhvr>
                                        <p:cTn id="148" dur="1" fill="hold">
                                          <p:stCondLst>
                                            <p:cond delay="0"/>
                                          </p:stCondLst>
                                        </p:cTn>
                                        <p:tgtEl>
                                          <p:spTgt spid="367"/>
                                        </p:tgtEl>
                                        <p:attrNameLst>
                                          <p:attrName>style.visibility</p:attrName>
                                        </p:attrNameLst>
                                      </p:cBhvr>
                                      <p:to>
                                        <p:strVal val="hidden"/>
                                      </p:to>
                                    </p:set>
                                  </p:childTnLst>
                                </p:cTn>
                              </p:par>
                              <p:par>
                                <p:cTn id="149" presetID="1" presetClass="exit" presetSubtype="0" fill="hold" nodeType="withEffect">
                                  <p:stCondLst>
                                    <p:cond delay="0"/>
                                  </p:stCondLst>
                                  <p:childTnLst>
                                    <p:set>
                                      <p:cBhvr>
                                        <p:cTn id="150" dur="1" fill="hold">
                                          <p:stCondLst>
                                            <p:cond delay="0"/>
                                          </p:stCondLst>
                                        </p:cTn>
                                        <p:tgtEl>
                                          <p:spTgt spid="23"/>
                                        </p:tgtEl>
                                        <p:attrNameLst>
                                          <p:attrName>style.visibility</p:attrName>
                                        </p:attrNameLst>
                                      </p:cBhvr>
                                      <p:to>
                                        <p:strVal val="hidden"/>
                                      </p:to>
                                    </p:set>
                                  </p:childTnLst>
                                </p:cTn>
                              </p:par>
                              <p:par>
                                <p:cTn id="151" presetID="1" presetClass="exit" presetSubtype="0" fill="hold" grpId="1" nodeType="withEffect">
                                  <p:stCondLst>
                                    <p:cond delay="0"/>
                                  </p:stCondLst>
                                  <p:childTnLst>
                                    <p:set>
                                      <p:cBhvr>
                                        <p:cTn id="152" dur="1" fill="hold">
                                          <p:stCondLst>
                                            <p:cond delay="0"/>
                                          </p:stCondLst>
                                        </p:cTn>
                                        <p:tgtEl>
                                          <p:spTgt spid="518"/>
                                        </p:tgtEl>
                                        <p:attrNameLst>
                                          <p:attrName>style.visibility</p:attrName>
                                        </p:attrNameLst>
                                      </p:cBhvr>
                                      <p:to>
                                        <p:strVal val="hidden"/>
                                      </p:to>
                                    </p:set>
                                  </p:childTnLst>
                                </p:cTn>
                              </p:par>
                              <p:par>
                                <p:cTn id="153" presetID="1" presetClass="exit" presetSubtype="0" fill="hold" grpId="1" nodeType="withEffect">
                                  <p:stCondLst>
                                    <p:cond delay="0"/>
                                  </p:stCondLst>
                                  <p:childTnLst>
                                    <p:set>
                                      <p:cBhvr>
                                        <p:cTn id="154" dur="1" fill="hold">
                                          <p:stCondLst>
                                            <p:cond delay="0"/>
                                          </p:stCondLst>
                                        </p:cTn>
                                        <p:tgtEl>
                                          <p:spTgt spid="519"/>
                                        </p:tgtEl>
                                        <p:attrNameLst>
                                          <p:attrName>style.visibility</p:attrName>
                                        </p:attrNameLst>
                                      </p:cBhvr>
                                      <p:to>
                                        <p:strVal val="hidden"/>
                                      </p:to>
                                    </p:set>
                                  </p:childTnLst>
                                </p:cTn>
                              </p:par>
                              <p:par>
                                <p:cTn id="155" presetID="1" presetClass="exit" presetSubtype="0" fill="hold" grpId="1" nodeType="withEffect">
                                  <p:stCondLst>
                                    <p:cond delay="0"/>
                                  </p:stCondLst>
                                  <p:childTnLst>
                                    <p:set>
                                      <p:cBhvr>
                                        <p:cTn id="156" dur="1" fill="hold">
                                          <p:stCondLst>
                                            <p:cond delay="0"/>
                                          </p:stCondLst>
                                        </p:cTn>
                                        <p:tgtEl>
                                          <p:spTgt spid="368"/>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47" presetClass="entr" presetSubtype="0" fill="hold" nodeType="clickEffect">
                                  <p:stCondLst>
                                    <p:cond delay="0"/>
                                  </p:stCondLst>
                                  <p:childTnLst>
                                    <p:set>
                                      <p:cBhvr>
                                        <p:cTn id="160" dur="1" fill="hold">
                                          <p:stCondLst>
                                            <p:cond delay="0"/>
                                          </p:stCondLst>
                                        </p:cTn>
                                        <p:tgtEl>
                                          <p:spTgt spid="38"/>
                                        </p:tgtEl>
                                        <p:attrNameLst>
                                          <p:attrName>style.visibility</p:attrName>
                                        </p:attrNameLst>
                                      </p:cBhvr>
                                      <p:to>
                                        <p:strVal val="visible"/>
                                      </p:to>
                                    </p:set>
                                    <p:animEffect transition="in" filter="fade">
                                      <p:cBhvr>
                                        <p:cTn id="161" dur="1000"/>
                                        <p:tgtEl>
                                          <p:spTgt spid="38"/>
                                        </p:tgtEl>
                                      </p:cBhvr>
                                    </p:animEffect>
                                    <p:anim calcmode="lin" valueType="num">
                                      <p:cBhvr>
                                        <p:cTn id="162" dur="1000" fill="hold"/>
                                        <p:tgtEl>
                                          <p:spTgt spid="38"/>
                                        </p:tgtEl>
                                        <p:attrNameLst>
                                          <p:attrName>ppt_x</p:attrName>
                                        </p:attrNameLst>
                                      </p:cBhvr>
                                      <p:tavLst>
                                        <p:tav tm="0">
                                          <p:val>
                                            <p:strVal val="#ppt_x"/>
                                          </p:val>
                                        </p:tav>
                                        <p:tav tm="100000">
                                          <p:val>
                                            <p:strVal val="#ppt_x"/>
                                          </p:val>
                                        </p:tav>
                                      </p:tavLst>
                                    </p:anim>
                                    <p:anim calcmode="lin" valueType="num">
                                      <p:cBhvr>
                                        <p:cTn id="16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1" presetClass="exit" presetSubtype="0" fill="hold" nodeType="clickEffect">
                                  <p:stCondLst>
                                    <p:cond delay="0"/>
                                  </p:stCondLst>
                                  <p:childTnLst>
                                    <p:set>
                                      <p:cBhvr>
                                        <p:cTn id="167" dur="1" fill="hold">
                                          <p:stCondLst>
                                            <p:cond delay="0"/>
                                          </p:stCondLst>
                                        </p:cTn>
                                        <p:tgtEl>
                                          <p:spTgt spid="38"/>
                                        </p:tgtEl>
                                        <p:attrNameLst>
                                          <p:attrName>style.visibility</p:attrName>
                                        </p:attrNameLst>
                                      </p:cBhvr>
                                      <p:to>
                                        <p:strVal val="hidden"/>
                                      </p:to>
                                    </p:set>
                                  </p:childTnLst>
                                </p:cTn>
                              </p:par>
                            </p:childTnLst>
                          </p:cTn>
                        </p:par>
                      </p:childTnLst>
                    </p:cTn>
                  </p:par>
                  <p:par>
                    <p:cTn id="168" fill="hold">
                      <p:stCondLst>
                        <p:cond delay="indefinite"/>
                      </p:stCondLst>
                      <p:childTnLst>
                        <p:par>
                          <p:cTn id="169" fill="hold">
                            <p:stCondLst>
                              <p:cond delay="0"/>
                            </p:stCondLst>
                            <p:childTnLst>
                              <p:par>
                                <p:cTn id="170" presetID="47" presetClass="entr" presetSubtype="0" fill="hold" nodeType="click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fade">
                                      <p:cBhvr>
                                        <p:cTn id="172" dur="1000"/>
                                        <p:tgtEl>
                                          <p:spTgt spid="40"/>
                                        </p:tgtEl>
                                      </p:cBhvr>
                                    </p:animEffect>
                                    <p:anim calcmode="lin" valueType="num">
                                      <p:cBhvr>
                                        <p:cTn id="173" dur="1000" fill="hold"/>
                                        <p:tgtEl>
                                          <p:spTgt spid="40"/>
                                        </p:tgtEl>
                                        <p:attrNameLst>
                                          <p:attrName>ppt_x</p:attrName>
                                        </p:attrNameLst>
                                      </p:cBhvr>
                                      <p:tavLst>
                                        <p:tav tm="0">
                                          <p:val>
                                            <p:strVal val="#ppt_x"/>
                                          </p:val>
                                        </p:tav>
                                        <p:tav tm="100000">
                                          <p:val>
                                            <p:strVal val="#ppt_x"/>
                                          </p:val>
                                        </p:tav>
                                      </p:tavLst>
                                    </p:anim>
                                    <p:anim calcmode="lin" valueType="num">
                                      <p:cBhvr>
                                        <p:cTn id="174"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1" presetClass="exit" presetSubtype="0" fill="hold" nodeType="clickEffect">
                                  <p:stCondLst>
                                    <p:cond delay="0"/>
                                  </p:stCondLst>
                                  <p:childTnLst>
                                    <p:set>
                                      <p:cBhvr>
                                        <p:cTn id="178" dur="1" fill="hold">
                                          <p:stCondLst>
                                            <p:cond delay="0"/>
                                          </p:stCondLst>
                                        </p:cTn>
                                        <p:tgtEl>
                                          <p:spTgt spid="40"/>
                                        </p:tgtEl>
                                        <p:attrNameLst>
                                          <p:attrName>style.visibility</p:attrName>
                                        </p:attrNameLst>
                                      </p:cBhvr>
                                      <p:to>
                                        <p:strVal val="hidden"/>
                                      </p:to>
                                    </p:set>
                                  </p:childTnLst>
                                </p:cTn>
                              </p:par>
                            </p:childTnLst>
                          </p:cTn>
                        </p:par>
                      </p:childTnLst>
                    </p:cTn>
                  </p:par>
                  <p:par>
                    <p:cTn id="179" fill="hold">
                      <p:stCondLst>
                        <p:cond delay="indefinite"/>
                      </p:stCondLst>
                      <p:childTnLst>
                        <p:par>
                          <p:cTn id="180" fill="hold">
                            <p:stCondLst>
                              <p:cond delay="0"/>
                            </p:stCondLst>
                            <p:childTnLst>
                              <p:par>
                                <p:cTn id="181" presetID="47" presetClass="entr" presetSubtype="0" fill="hold" nodeType="clickEffect">
                                  <p:stCondLst>
                                    <p:cond delay="0"/>
                                  </p:stCondLst>
                                  <p:childTnLst>
                                    <p:set>
                                      <p:cBhvr>
                                        <p:cTn id="182" dur="1" fill="hold">
                                          <p:stCondLst>
                                            <p:cond delay="0"/>
                                          </p:stCondLst>
                                        </p:cTn>
                                        <p:tgtEl>
                                          <p:spTgt spid="41"/>
                                        </p:tgtEl>
                                        <p:attrNameLst>
                                          <p:attrName>style.visibility</p:attrName>
                                        </p:attrNameLst>
                                      </p:cBhvr>
                                      <p:to>
                                        <p:strVal val="visible"/>
                                      </p:to>
                                    </p:set>
                                    <p:animEffect transition="in" filter="fade">
                                      <p:cBhvr>
                                        <p:cTn id="183" dur="1000"/>
                                        <p:tgtEl>
                                          <p:spTgt spid="41"/>
                                        </p:tgtEl>
                                      </p:cBhvr>
                                    </p:animEffect>
                                    <p:anim calcmode="lin" valueType="num">
                                      <p:cBhvr>
                                        <p:cTn id="184" dur="1000" fill="hold"/>
                                        <p:tgtEl>
                                          <p:spTgt spid="41"/>
                                        </p:tgtEl>
                                        <p:attrNameLst>
                                          <p:attrName>ppt_x</p:attrName>
                                        </p:attrNameLst>
                                      </p:cBhvr>
                                      <p:tavLst>
                                        <p:tav tm="0">
                                          <p:val>
                                            <p:strVal val="#ppt_x"/>
                                          </p:val>
                                        </p:tav>
                                        <p:tav tm="100000">
                                          <p:val>
                                            <p:strVal val="#ppt_x"/>
                                          </p:val>
                                        </p:tav>
                                      </p:tavLst>
                                    </p:anim>
                                    <p:anim calcmode="lin" valueType="num">
                                      <p:cBhvr>
                                        <p:cTn id="185"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86" fill="hold">
                      <p:stCondLst>
                        <p:cond delay="indefinite"/>
                      </p:stCondLst>
                      <p:childTnLst>
                        <p:par>
                          <p:cTn id="187" fill="hold">
                            <p:stCondLst>
                              <p:cond delay="0"/>
                            </p:stCondLst>
                            <p:childTnLst>
                              <p:par>
                                <p:cTn id="188" presetID="1" presetClass="exit" presetSubtype="0" fill="hold" nodeType="clickEffect">
                                  <p:stCondLst>
                                    <p:cond delay="0"/>
                                  </p:stCondLst>
                                  <p:childTnLst>
                                    <p:set>
                                      <p:cBhvr>
                                        <p:cTn id="189" dur="1" fill="hold">
                                          <p:stCondLst>
                                            <p:cond delay="0"/>
                                          </p:stCondLst>
                                        </p:cTn>
                                        <p:tgtEl>
                                          <p:spTgt spid="41"/>
                                        </p:tgtEl>
                                        <p:attrNameLst>
                                          <p:attrName>style.visibility</p:attrName>
                                        </p:attrNameLst>
                                      </p:cBhvr>
                                      <p:to>
                                        <p:strVal val="hidden"/>
                                      </p:to>
                                    </p:set>
                                  </p:childTnLst>
                                </p:cTn>
                              </p:par>
                            </p:childTnLst>
                          </p:cTn>
                        </p:par>
                      </p:childTnLst>
                    </p:cTn>
                  </p:par>
                  <p:par>
                    <p:cTn id="190" fill="hold">
                      <p:stCondLst>
                        <p:cond delay="indefinite"/>
                      </p:stCondLst>
                      <p:childTnLst>
                        <p:par>
                          <p:cTn id="191" fill="hold">
                            <p:stCondLst>
                              <p:cond delay="0"/>
                            </p:stCondLst>
                            <p:childTnLst>
                              <p:par>
                                <p:cTn id="192" presetID="47" presetClass="entr" presetSubtype="0" fill="hold" nodeType="clickEffect">
                                  <p:stCondLst>
                                    <p:cond delay="0"/>
                                  </p:stCondLst>
                                  <p:childTnLst>
                                    <p:set>
                                      <p:cBhvr>
                                        <p:cTn id="193" dur="1" fill="hold">
                                          <p:stCondLst>
                                            <p:cond delay="0"/>
                                          </p:stCondLst>
                                        </p:cTn>
                                        <p:tgtEl>
                                          <p:spTgt spid="42"/>
                                        </p:tgtEl>
                                        <p:attrNameLst>
                                          <p:attrName>style.visibility</p:attrName>
                                        </p:attrNameLst>
                                      </p:cBhvr>
                                      <p:to>
                                        <p:strVal val="visible"/>
                                      </p:to>
                                    </p:set>
                                    <p:animEffect transition="in" filter="fade">
                                      <p:cBhvr>
                                        <p:cTn id="194" dur="1000"/>
                                        <p:tgtEl>
                                          <p:spTgt spid="42"/>
                                        </p:tgtEl>
                                      </p:cBhvr>
                                    </p:animEffect>
                                    <p:anim calcmode="lin" valueType="num">
                                      <p:cBhvr>
                                        <p:cTn id="195" dur="1000" fill="hold"/>
                                        <p:tgtEl>
                                          <p:spTgt spid="42"/>
                                        </p:tgtEl>
                                        <p:attrNameLst>
                                          <p:attrName>ppt_x</p:attrName>
                                        </p:attrNameLst>
                                      </p:cBhvr>
                                      <p:tavLst>
                                        <p:tav tm="0">
                                          <p:val>
                                            <p:strVal val="#ppt_x"/>
                                          </p:val>
                                        </p:tav>
                                        <p:tav tm="100000">
                                          <p:val>
                                            <p:strVal val="#ppt_x"/>
                                          </p:val>
                                        </p:tav>
                                      </p:tavLst>
                                    </p:anim>
                                    <p:anim calcmode="lin" valueType="num">
                                      <p:cBhvr>
                                        <p:cTn id="19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97" fill="hold">
                      <p:stCondLst>
                        <p:cond delay="indefinite"/>
                      </p:stCondLst>
                      <p:childTnLst>
                        <p:par>
                          <p:cTn id="198" fill="hold">
                            <p:stCondLst>
                              <p:cond delay="0"/>
                            </p:stCondLst>
                            <p:childTnLst>
                              <p:par>
                                <p:cTn id="199" presetID="1" presetClass="exit" presetSubtype="0" fill="hold" nodeType="clickEffect">
                                  <p:stCondLst>
                                    <p:cond delay="0"/>
                                  </p:stCondLst>
                                  <p:childTnLst>
                                    <p:set>
                                      <p:cBhvr>
                                        <p:cTn id="200" dur="1" fill="hold">
                                          <p:stCondLst>
                                            <p:cond delay="0"/>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p:bldP spid="367" grpId="0"/>
      <p:bldP spid="367" grpId="1"/>
      <p:bldP spid="368" grpId="0"/>
      <p:bldP spid="368" grpId="1"/>
      <p:bldP spid="518" grpId="0" animBg="1"/>
      <p:bldP spid="518" grpId="1" animBg="1"/>
      <p:bldP spid="519" grpId="0" animBg="1"/>
      <p:bldP spid="519" grpId="1" animBg="1"/>
      <p:bldP spid="3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69EDF540-63D8-483F-8811-48D70124E6A3}" type="slidenum">
              <a:rPr lang="en-US" smtClean="0"/>
              <a:pPr/>
              <a:t>44</a:t>
            </a:fld>
            <a:endParaRPr lang="en-GB" dirty="0"/>
          </a:p>
        </p:txBody>
      </p:sp>
      <p:sp>
        <p:nvSpPr>
          <p:cNvPr id="3" name="ZoneTexte 2"/>
          <p:cNvSpPr txBox="1"/>
          <p:nvPr/>
        </p:nvSpPr>
        <p:spPr>
          <a:xfrm>
            <a:off x="1785918" y="500042"/>
            <a:ext cx="5786478" cy="523220"/>
          </a:xfrm>
          <a:prstGeom prst="rect">
            <a:avLst/>
          </a:prstGeom>
          <a:noFill/>
        </p:spPr>
        <p:txBody>
          <a:bodyPr wrap="square" rtlCol="1">
            <a:spAutoFit/>
          </a:bodyPr>
          <a:lstStyle/>
          <a:p>
            <a:pPr algn="ctr"/>
            <a:r>
              <a:rPr lang="fr-FR" sz="2800" b="1" dirty="0" smtClean="0">
                <a:solidFill>
                  <a:schemeClr val="accent2">
                    <a:lumMod val="75000"/>
                    <a:lumOff val="25000"/>
                  </a:schemeClr>
                </a:solidFill>
                <a:latin typeface="Times New Roman" pitchFamily="18" charset="0"/>
                <a:cs typeface="Times New Roman" pitchFamily="18" charset="0"/>
              </a:rPr>
              <a:t>Le modèle TCP/IP</a:t>
            </a:r>
            <a:endParaRPr lang="fr-FR" sz="2800" b="1" dirty="0">
              <a:solidFill>
                <a:schemeClr val="accent2">
                  <a:lumMod val="75000"/>
                  <a:lumOff val="25000"/>
                </a:schemeClr>
              </a:solidFill>
              <a:latin typeface="Times New Roman" pitchFamily="18" charset="0"/>
              <a:cs typeface="Times New Roman" pitchFamily="18" charset="0"/>
            </a:endParaRPr>
          </a:p>
        </p:txBody>
      </p:sp>
      <p:sp>
        <p:nvSpPr>
          <p:cNvPr id="4" name="ZoneTexte 3"/>
          <p:cNvSpPr txBox="1"/>
          <p:nvPr/>
        </p:nvSpPr>
        <p:spPr>
          <a:xfrm>
            <a:off x="1357290" y="2285992"/>
            <a:ext cx="7358114" cy="1015663"/>
          </a:xfrm>
          <a:prstGeom prst="rect">
            <a:avLst/>
          </a:prstGeom>
          <a:noFill/>
        </p:spPr>
        <p:txBody>
          <a:bodyPr wrap="square" rtlCol="1">
            <a:spAutoFit/>
          </a:bodyPr>
          <a:lstStyle/>
          <a:p>
            <a:pPr>
              <a:lnSpc>
                <a:spcPct val="150000"/>
              </a:lnSpc>
              <a:buBlip>
                <a:blip r:embed="rId3"/>
              </a:buBlip>
            </a:pPr>
            <a:r>
              <a:rPr lang="fr-FR" sz="2000" dirty="0" smtClean="0">
                <a:latin typeface="Times New Roman" pitchFamily="18" charset="0"/>
                <a:cs typeface="Times New Roman" pitchFamily="18" charset="0"/>
              </a:rPr>
              <a:t> Acronyme de « Transmission Control Protocol / Internet Protocol »</a:t>
            </a:r>
          </a:p>
          <a:p>
            <a:pPr>
              <a:lnSpc>
                <a:spcPct val="150000"/>
              </a:lnSpc>
              <a:buBlip>
                <a:blip r:embed="rId3"/>
              </a:buBlip>
            </a:pPr>
            <a:r>
              <a:rPr lang="fr-FR" sz="2000" dirty="0" smtClean="0">
                <a:latin typeface="Times New Roman" pitchFamily="18" charset="0"/>
                <a:cs typeface="Times New Roman" pitchFamily="18" charset="0"/>
              </a:rPr>
              <a:t> Un modèle en 4 couches comme montre la figure:</a:t>
            </a:r>
          </a:p>
        </p:txBody>
      </p:sp>
      <p:sp>
        <p:nvSpPr>
          <p:cNvPr id="5" name="ZoneTexte 4"/>
          <p:cNvSpPr txBox="1"/>
          <p:nvPr/>
        </p:nvSpPr>
        <p:spPr>
          <a:xfrm>
            <a:off x="1214414" y="5286388"/>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Accès réseau</a:t>
            </a:r>
            <a:endParaRPr lang="fr-FR" dirty="0">
              <a:latin typeface="Times New Roman" pitchFamily="18" charset="0"/>
              <a:cs typeface="Times New Roman" pitchFamily="18" charset="0"/>
            </a:endParaRPr>
          </a:p>
        </p:txBody>
      </p:sp>
      <p:sp>
        <p:nvSpPr>
          <p:cNvPr id="6" name="ZoneTexte 5"/>
          <p:cNvSpPr txBox="1"/>
          <p:nvPr/>
        </p:nvSpPr>
        <p:spPr>
          <a:xfrm>
            <a:off x="1214414" y="4929198"/>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Internet</a:t>
            </a:r>
            <a:endParaRPr lang="fr-FR" dirty="0">
              <a:latin typeface="Times New Roman" pitchFamily="18" charset="0"/>
              <a:cs typeface="Times New Roman" pitchFamily="18" charset="0"/>
            </a:endParaRPr>
          </a:p>
        </p:txBody>
      </p:sp>
      <p:sp>
        <p:nvSpPr>
          <p:cNvPr id="7" name="ZoneTexte 6"/>
          <p:cNvSpPr txBox="1"/>
          <p:nvPr/>
        </p:nvSpPr>
        <p:spPr>
          <a:xfrm>
            <a:off x="1214414" y="4214818"/>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Application</a:t>
            </a:r>
            <a:endParaRPr lang="fr-FR" dirty="0">
              <a:latin typeface="Times New Roman" pitchFamily="18" charset="0"/>
              <a:cs typeface="Times New Roman" pitchFamily="18" charset="0"/>
            </a:endParaRPr>
          </a:p>
        </p:txBody>
      </p:sp>
      <p:sp>
        <p:nvSpPr>
          <p:cNvPr id="8" name="ZoneTexte 7"/>
          <p:cNvSpPr txBox="1"/>
          <p:nvPr/>
        </p:nvSpPr>
        <p:spPr>
          <a:xfrm>
            <a:off x="1214414" y="4572008"/>
            <a:ext cx="2143140" cy="36933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1">
            <a:spAutoFit/>
          </a:bodyPr>
          <a:lstStyle/>
          <a:p>
            <a:pPr algn="ctr"/>
            <a:r>
              <a:rPr lang="fr-FR" dirty="0" smtClean="0">
                <a:latin typeface="Times New Roman" pitchFamily="18" charset="0"/>
                <a:cs typeface="Times New Roman" pitchFamily="18" charset="0"/>
              </a:rPr>
              <a:t>Transport</a:t>
            </a:r>
            <a:endParaRPr lang="fr-FR" dirty="0">
              <a:latin typeface="Times New Roman" pitchFamily="18" charset="0"/>
              <a:cs typeface="Times New Roman" pitchFamily="18" charset="0"/>
            </a:endParaRPr>
          </a:p>
        </p:txBody>
      </p:sp>
      <p:sp>
        <p:nvSpPr>
          <p:cNvPr id="9" name="Rectangle 8"/>
          <p:cNvSpPr/>
          <p:nvPr/>
        </p:nvSpPr>
        <p:spPr bwMode="auto">
          <a:xfrm>
            <a:off x="3929058" y="2357430"/>
            <a:ext cx="4143404" cy="1428760"/>
          </a:xfrm>
          <a:prstGeom prst="wedgeRectCallout">
            <a:avLst>
              <a:gd name="adj1" fmla="val -63270"/>
              <a:gd name="adj2" fmla="val 88358"/>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400" dirty="0" smtClean="0">
                <a:latin typeface="Times New Roman" pitchFamily="18" charset="0"/>
                <a:cs typeface="Times New Roman" pitchFamily="18" charset="0"/>
              </a:rPr>
              <a:t>Elle prend en charge les protocoles d'adressage et l'administration réseau. Elle comporte des protocoles assurant le transfert de fichiers, le courrier électronique et la connexion à distance. Les principaux protocoles et applications de cette couche sont : DNS, POP, FTP, TFTP, HTTP, Telnet, etc</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0" name="Rectangle 9"/>
          <p:cNvSpPr/>
          <p:nvPr/>
        </p:nvSpPr>
        <p:spPr bwMode="auto">
          <a:xfrm>
            <a:off x="3929058" y="4071942"/>
            <a:ext cx="4143404" cy="500066"/>
          </a:xfrm>
          <a:prstGeom prst="wedgeRectCallout">
            <a:avLst>
              <a:gd name="adj1" fmla="val -63270"/>
              <a:gd name="adj2" fmla="val 88358"/>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kumimoji="0" lang="fr-FR" sz="1400" b="0" i="0" u="none" strike="noStrike" cap="none" normalizeH="0" baseline="0" dirty="0" smtClean="0">
                <a:ln>
                  <a:noFill/>
                </a:ln>
                <a:solidFill>
                  <a:schemeClr val="tx1"/>
                </a:solidFill>
                <a:effectLst/>
                <a:latin typeface="Times New Roman" pitchFamily="18" charset="0"/>
                <a:cs typeface="Times New Roman" pitchFamily="18" charset="0"/>
              </a:rPr>
              <a:t>La couche</a:t>
            </a:r>
            <a:r>
              <a:rPr kumimoji="0" lang="fr-FR" sz="1400" b="0" i="0" u="none" strike="noStrike" cap="none" normalizeH="0" dirty="0" smtClean="0">
                <a:ln>
                  <a:noFill/>
                </a:ln>
                <a:solidFill>
                  <a:schemeClr val="tx1"/>
                </a:solidFill>
                <a:effectLst/>
                <a:latin typeface="Times New Roman" pitchFamily="18" charset="0"/>
                <a:cs typeface="Times New Roman" pitchFamily="18" charset="0"/>
              </a:rPr>
              <a:t> transport fournit deux protocoles : TCP et UDP</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 name="Rectangle 10"/>
          <p:cNvSpPr/>
          <p:nvPr/>
        </p:nvSpPr>
        <p:spPr bwMode="auto">
          <a:xfrm>
            <a:off x="3929058" y="4429132"/>
            <a:ext cx="4143404" cy="500066"/>
          </a:xfrm>
          <a:prstGeom prst="wedgeRectCallout">
            <a:avLst>
              <a:gd name="adj1" fmla="val -63270"/>
              <a:gd name="adj2" fmla="val 88358"/>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r>
              <a:rPr lang="fr-FR" sz="1400" dirty="0" smtClean="0">
                <a:latin typeface="Times New Roman" pitchFamily="18" charset="0"/>
                <a:cs typeface="Times New Roman" pitchFamily="18" charset="0"/>
              </a:rPr>
              <a:t>elle correspond à la couche réseau du modèle OSI. Contient notamment IP, ARP, RARP, ICMP</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 name="Rectangle 11"/>
          <p:cNvSpPr/>
          <p:nvPr/>
        </p:nvSpPr>
        <p:spPr bwMode="auto">
          <a:xfrm>
            <a:off x="4000496" y="4357694"/>
            <a:ext cx="4500594" cy="785818"/>
          </a:xfrm>
          <a:prstGeom prst="wedgeRectCallout">
            <a:avLst>
              <a:gd name="adj1" fmla="val -63270"/>
              <a:gd name="adj2" fmla="val 88358"/>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just"/>
            <a:r>
              <a:rPr lang="fr-FR" sz="1400" dirty="0" smtClean="0">
                <a:latin typeface="Times New Roman" pitchFamily="18" charset="0"/>
                <a:cs typeface="Times New Roman" pitchFamily="18" charset="0"/>
              </a:rPr>
              <a:t>contient la couche liaison et physique du modèle OSI, elle spécifie la forme sous laquelle les données doivent être acheminées quel que soit le type de réseau utilisé</a:t>
            </a:r>
            <a:endParaRPr kumimoji="0" lang="fr-F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1000" fill="hold"/>
                                        <p:tgtEl>
                                          <p:spTgt spid="5"/>
                                        </p:tgtEl>
                                        <p:attrNameLst>
                                          <p:attrName>ppt_x</p:attrName>
                                        </p:attrNameLst>
                                      </p:cBhvr>
                                      <p:tavLst>
                                        <p:tav tm="0">
                                          <p:val>
                                            <p:strVal val="#ppt_x"/>
                                          </p:val>
                                        </p:tav>
                                        <p:tav tm="100000">
                                          <p:val>
                                            <p:strVal val="#ppt_x"/>
                                          </p:val>
                                        </p:tav>
                                      </p:tavLst>
                                    </p:anim>
                                    <p:anim calcmode="lin" valueType="num">
                                      <p:cBhvr additive="base">
                                        <p:cTn id="19" dur="1000" fill="hold"/>
                                        <p:tgtEl>
                                          <p:spTgt spid="5"/>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7"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xit" presetSubtype="0" fill="hold" grpId="1" nodeType="clickEffect">
                                  <p:stCondLst>
                                    <p:cond delay="0"/>
                                  </p:stCondLst>
                                  <p:childTnLst>
                                    <p:set>
                                      <p:cBhvr>
                                        <p:cTn id="45" dur="1" fill="hold">
                                          <p:stCondLst>
                                            <p:cond delay="0"/>
                                          </p:stCondLst>
                                        </p:cTn>
                                        <p:tgtEl>
                                          <p:spTgt spid="9"/>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xit" presetSubtype="0" fill="hold" grpId="1" nodeType="clickEffect">
                                  <p:stCondLst>
                                    <p:cond delay="0"/>
                                  </p:stCondLst>
                                  <p:childTnLst>
                                    <p:set>
                                      <p:cBhvr>
                                        <p:cTn id="53" dur="1" fill="hold">
                                          <p:stCondLst>
                                            <p:cond delay="0"/>
                                          </p:stCondLst>
                                        </p:cTn>
                                        <p:tgtEl>
                                          <p:spTgt spid="10"/>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11"/>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12"/>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xit" presetSubtype="0" fill="hold" grpId="1" nodeType="clickEffect">
                                  <p:stCondLst>
                                    <p:cond delay="0"/>
                                  </p:stCondLst>
                                  <p:childTnLst>
                                    <p:set>
                                      <p:cBhvr>
                                        <p:cTn id="69"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animBg="1"/>
      <p:bldP spid="7" grpId="0" animBg="1"/>
      <p:bldP spid="8" grpId="0" animBg="1"/>
      <p:bldP spid="9" grpId="0" animBg="1"/>
      <p:bldP spid="9" grpId="1" animBg="1"/>
      <p:bldP spid="10" grpId="0" animBg="1"/>
      <p:bldP spid="10" grpId="1" animBg="1"/>
      <p:bldP spid="11" grpId="0" animBg="1"/>
      <p:bldP spid="11" grpId="1" animBg="1"/>
      <p:bldP spid="12" grpId="0" animBg="1"/>
      <p:bldP spid="12"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69EDF540-63D8-483F-8811-48D70124E6A3}" type="slidenum">
              <a:rPr lang="en-US" smtClean="0"/>
              <a:pPr/>
              <a:t>45</a:t>
            </a:fld>
            <a:endParaRPr lang="en-GB" dirty="0"/>
          </a:p>
        </p:txBody>
      </p:sp>
      <p:sp>
        <p:nvSpPr>
          <p:cNvPr id="4" name="Freeform 2"/>
          <p:cNvSpPr>
            <a:spLocks/>
          </p:cNvSpPr>
          <p:nvPr/>
        </p:nvSpPr>
        <p:spPr bwMode="grayWhite">
          <a:xfrm flipH="1">
            <a:off x="2743200" y="1981200"/>
            <a:ext cx="3733800" cy="3581400"/>
          </a:xfrm>
          <a:custGeom>
            <a:avLst/>
            <a:gdLst/>
            <a:ahLst/>
            <a:cxnLst>
              <a:cxn ang="0">
                <a:pos x="2264" y="900"/>
              </a:cxn>
              <a:cxn ang="0">
                <a:pos x="2329" y="1018"/>
              </a:cxn>
              <a:cxn ang="0">
                <a:pos x="2317" y="1149"/>
              </a:cxn>
              <a:cxn ang="0">
                <a:pos x="2230" y="1256"/>
              </a:cxn>
              <a:cxn ang="0">
                <a:pos x="2092" y="1309"/>
              </a:cxn>
              <a:cxn ang="0">
                <a:pos x="2052" y="1389"/>
              </a:cxn>
              <a:cxn ang="0">
                <a:pos x="1985" y="1473"/>
              </a:cxn>
              <a:cxn ang="0">
                <a:pos x="1871" y="1502"/>
              </a:cxn>
              <a:cxn ang="0">
                <a:pos x="1763" y="1462"/>
              </a:cxn>
              <a:cxn ang="0">
                <a:pos x="1721" y="1552"/>
              </a:cxn>
              <a:cxn ang="0">
                <a:pos x="1627" y="1675"/>
              </a:cxn>
              <a:cxn ang="0">
                <a:pos x="1478" y="1745"/>
              </a:cxn>
              <a:cxn ang="0">
                <a:pos x="1309" y="1745"/>
              </a:cxn>
              <a:cxn ang="0">
                <a:pos x="1160" y="1675"/>
              </a:cxn>
              <a:cxn ang="0">
                <a:pos x="1065" y="1554"/>
              </a:cxn>
              <a:cxn ang="0">
                <a:pos x="971" y="1590"/>
              </a:cxn>
              <a:cxn ang="0">
                <a:pos x="824" y="1631"/>
              </a:cxn>
              <a:cxn ang="0">
                <a:pos x="674" y="1600"/>
              </a:cxn>
              <a:cxn ang="0">
                <a:pos x="564" y="1506"/>
              </a:cxn>
              <a:cxn ang="0">
                <a:pos x="465" y="1462"/>
              </a:cxn>
              <a:cxn ang="0">
                <a:pos x="319" y="1448"/>
              </a:cxn>
              <a:cxn ang="0">
                <a:pos x="204" y="1368"/>
              </a:cxn>
              <a:cxn ang="0">
                <a:pos x="154" y="1247"/>
              </a:cxn>
              <a:cxn ang="0">
                <a:pos x="185" y="1121"/>
              </a:cxn>
              <a:cxn ang="0">
                <a:pos x="235" y="1036"/>
              </a:cxn>
              <a:cxn ang="0">
                <a:pos x="188" y="959"/>
              </a:cxn>
              <a:cxn ang="0">
                <a:pos x="126" y="896"/>
              </a:cxn>
              <a:cxn ang="0">
                <a:pos x="29" y="812"/>
              </a:cxn>
              <a:cxn ang="0">
                <a:pos x="0" y="695"/>
              </a:cxn>
              <a:cxn ang="0">
                <a:pos x="51" y="585"/>
              </a:cxn>
              <a:cxn ang="0">
                <a:pos x="164" y="517"/>
              </a:cxn>
              <a:cxn ang="0">
                <a:pos x="300" y="514"/>
              </a:cxn>
              <a:cxn ang="0">
                <a:pos x="333" y="477"/>
              </a:cxn>
              <a:cxn ang="0">
                <a:pos x="327" y="341"/>
              </a:cxn>
              <a:cxn ang="0">
                <a:pos x="400" y="220"/>
              </a:cxn>
              <a:cxn ang="0">
                <a:pos x="528" y="144"/>
              </a:cxn>
              <a:cxn ang="0">
                <a:pos x="685" y="134"/>
              </a:cxn>
              <a:cxn ang="0">
                <a:pos x="827" y="189"/>
              </a:cxn>
              <a:cxn ang="0">
                <a:pos x="931" y="166"/>
              </a:cxn>
              <a:cxn ang="0">
                <a:pos x="1077" y="54"/>
              </a:cxn>
              <a:cxn ang="0">
                <a:pos x="1262" y="3"/>
              </a:cxn>
              <a:cxn ang="0">
                <a:pos x="1456" y="20"/>
              </a:cxn>
              <a:cxn ang="0">
                <a:pos x="1625" y="103"/>
              </a:cxn>
              <a:cxn ang="0">
                <a:pos x="1741" y="239"/>
              </a:cxn>
              <a:cxn ang="0">
                <a:pos x="1874" y="194"/>
              </a:cxn>
              <a:cxn ang="0">
                <a:pos x="2013" y="218"/>
              </a:cxn>
              <a:cxn ang="0">
                <a:pos x="2118" y="302"/>
              </a:cxn>
              <a:cxn ang="0">
                <a:pos x="2155" y="421"/>
              </a:cxn>
              <a:cxn ang="0">
                <a:pos x="2245" y="494"/>
              </a:cxn>
              <a:cxn ang="0">
                <a:pos x="2320" y="595"/>
              </a:cxn>
              <a:cxn ang="0">
                <a:pos x="2314" y="715"/>
              </a:cxn>
              <a:cxn ang="0">
                <a:pos x="2234" y="812"/>
              </a:cxn>
            </a:cxnLst>
            <a:rect l="0" t="0" r="r" b="b"/>
            <a:pathLst>
              <a:path w="2335" h="1753">
                <a:moveTo>
                  <a:pt x="2173" y="841"/>
                </a:moveTo>
                <a:lnTo>
                  <a:pt x="2206" y="857"/>
                </a:lnTo>
                <a:lnTo>
                  <a:pt x="2235" y="876"/>
                </a:lnTo>
                <a:lnTo>
                  <a:pt x="2264" y="900"/>
                </a:lnTo>
                <a:lnTo>
                  <a:pt x="2286" y="927"/>
                </a:lnTo>
                <a:lnTo>
                  <a:pt x="2305" y="955"/>
                </a:lnTo>
                <a:lnTo>
                  <a:pt x="2320" y="986"/>
                </a:lnTo>
                <a:lnTo>
                  <a:pt x="2329" y="1018"/>
                </a:lnTo>
                <a:lnTo>
                  <a:pt x="2335" y="1051"/>
                </a:lnTo>
                <a:lnTo>
                  <a:pt x="2333" y="1085"/>
                </a:lnTo>
                <a:lnTo>
                  <a:pt x="2328" y="1118"/>
                </a:lnTo>
                <a:lnTo>
                  <a:pt x="2317" y="1149"/>
                </a:lnTo>
                <a:lnTo>
                  <a:pt x="2302" y="1179"/>
                </a:lnTo>
                <a:lnTo>
                  <a:pt x="2282" y="1208"/>
                </a:lnTo>
                <a:lnTo>
                  <a:pt x="2258" y="1233"/>
                </a:lnTo>
                <a:lnTo>
                  <a:pt x="2230" y="1256"/>
                </a:lnTo>
                <a:lnTo>
                  <a:pt x="2199" y="1275"/>
                </a:lnTo>
                <a:lnTo>
                  <a:pt x="2164" y="1291"/>
                </a:lnTo>
                <a:lnTo>
                  <a:pt x="2130" y="1301"/>
                </a:lnTo>
                <a:lnTo>
                  <a:pt x="2092" y="1309"/>
                </a:lnTo>
                <a:lnTo>
                  <a:pt x="2053" y="1311"/>
                </a:lnTo>
                <a:lnTo>
                  <a:pt x="2059" y="1337"/>
                </a:lnTo>
                <a:lnTo>
                  <a:pt x="2057" y="1363"/>
                </a:lnTo>
                <a:lnTo>
                  <a:pt x="2052" y="1389"/>
                </a:lnTo>
                <a:lnTo>
                  <a:pt x="2041" y="1414"/>
                </a:lnTo>
                <a:lnTo>
                  <a:pt x="2027" y="1437"/>
                </a:lnTo>
                <a:lnTo>
                  <a:pt x="2008" y="1457"/>
                </a:lnTo>
                <a:lnTo>
                  <a:pt x="1985" y="1473"/>
                </a:lnTo>
                <a:lnTo>
                  <a:pt x="1958" y="1487"/>
                </a:lnTo>
                <a:lnTo>
                  <a:pt x="1930" y="1496"/>
                </a:lnTo>
                <a:lnTo>
                  <a:pt x="1901" y="1501"/>
                </a:lnTo>
                <a:lnTo>
                  <a:pt x="1871" y="1502"/>
                </a:lnTo>
                <a:lnTo>
                  <a:pt x="1842" y="1498"/>
                </a:lnTo>
                <a:lnTo>
                  <a:pt x="1812" y="1489"/>
                </a:lnTo>
                <a:lnTo>
                  <a:pt x="1786" y="1478"/>
                </a:lnTo>
                <a:lnTo>
                  <a:pt x="1763" y="1462"/>
                </a:lnTo>
                <a:lnTo>
                  <a:pt x="1741" y="1443"/>
                </a:lnTo>
                <a:lnTo>
                  <a:pt x="1740" y="1479"/>
                </a:lnTo>
                <a:lnTo>
                  <a:pt x="1733" y="1517"/>
                </a:lnTo>
                <a:lnTo>
                  <a:pt x="1721" y="1552"/>
                </a:lnTo>
                <a:lnTo>
                  <a:pt x="1704" y="1586"/>
                </a:lnTo>
                <a:lnTo>
                  <a:pt x="1682" y="1619"/>
                </a:lnTo>
                <a:lnTo>
                  <a:pt x="1657" y="1648"/>
                </a:lnTo>
                <a:lnTo>
                  <a:pt x="1627" y="1675"/>
                </a:lnTo>
                <a:lnTo>
                  <a:pt x="1594" y="1698"/>
                </a:lnTo>
                <a:lnTo>
                  <a:pt x="1558" y="1718"/>
                </a:lnTo>
                <a:lnTo>
                  <a:pt x="1519" y="1733"/>
                </a:lnTo>
                <a:lnTo>
                  <a:pt x="1478" y="1745"/>
                </a:lnTo>
                <a:lnTo>
                  <a:pt x="1436" y="1752"/>
                </a:lnTo>
                <a:lnTo>
                  <a:pt x="1393" y="1753"/>
                </a:lnTo>
                <a:lnTo>
                  <a:pt x="1350" y="1752"/>
                </a:lnTo>
                <a:lnTo>
                  <a:pt x="1309" y="1745"/>
                </a:lnTo>
                <a:lnTo>
                  <a:pt x="1269" y="1733"/>
                </a:lnTo>
                <a:lnTo>
                  <a:pt x="1230" y="1718"/>
                </a:lnTo>
                <a:lnTo>
                  <a:pt x="1194" y="1699"/>
                </a:lnTo>
                <a:lnTo>
                  <a:pt x="1160" y="1675"/>
                </a:lnTo>
                <a:lnTo>
                  <a:pt x="1129" y="1649"/>
                </a:lnTo>
                <a:lnTo>
                  <a:pt x="1104" y="1620"/>
                </a:lnTo>
                <a:lnTo>
                  <a:pt x="1082" y="1587"/>
                </a:lnTo>
                <a:lnTo>
                  <a:pt x="1065" y="1554"/>
                </a:lnTo>
                <a:lnTo>
                  <a:pt x="1053" y="1517"/>
                </a:lnTo>
                <a:lnTo>
                  <a:pt x="1029" y="1545"/>
                </a:lnTo>
                <a:lnTo>
                  <a:pt x="1002" y="1569"/>
                </a:lnTo>
                <a:lnTo>
                  <a:pt x="971" y="1590"/>
                </a:lnTo>
                <a:lnTo>
                  <a:pt x="938" y="1606"/>
                </a:lnTo>
                <a:lnTo>
                  <a:pt x="902" y="1620"/>
                </a:lnTo>
                <a:lnTo>
                  <a:pt x="863" y="1628"/>
                </a:lnTo>
                <a:lnTo>
                  <a:pt x="824" y="1631"/>
                </a:lnTo>
                <a:lnTo>
                  <a:pt x="785" y="1630"/>
                </a:lnTo>
                <a:lnTo>
                  <a:pt x="746" y="1625"/>
                </a:lnTo>
                <a:lnTo>
                  <a:pt x="710" y="1615"/>
                </a:lnTo>
                <a:lnTo>
                  <a:pt x="674" y="1600"/>
                </a:lnTo>
                <a:lnTo>
                  <a:pt x="642" y="1582"/>
                </a:lnTo>
                <a:lnTo>
                  <a:pt x="612" y="1560"/>
                </a:lnTo>
                <a:lnTo>
                  <a:pt x="587" y="1533"/>
                </a:lnTo>
                <a:lnTo>
                  <a:pt x="564" y="1506"/>
                </a:lnTo>
                <a:lnTo>
                  <a:pt x="548" y="1474"/>
                </a:lnTo>
                <a:lnTo>
                  <a:pt x="536" y="1443"/>
                </a:lnTo>
                <a:lnTo>
                  <a:pt x="501" y="1454"/>
                </a:lnTo>
                <a:lnTo>
                  <a:pt x="465" y="1462"/>
                </a:lnTo>
                <a:lnTo>
                  <a:pt x="429" y="1464"/>
                </a:lnTo>
                <a:lnTo>
                  <a:pt x="391" y="1463"/>
                </a:lnTo>
                <a:lnTo>
                  <a:pt x="355" y="1458"/>
                </a:lnTo>
                <a:lnTo>
                  <a:pt x="319" y="1448"/>
                </a:lnTo>
                <a:lnTo>
                  <a:pt x="286" y="1433"/>
                </a:lnTo>
                <a:lnTo>
                  <a:pt x="255" y="1414"/>
                </a:lnTo>
                <a:lnTo>
                  <a:pt x="228" y="1393"/>
                </a:lnTo>
                <a:lnTo>
                  <a:pt x="204" y="1368"/>
                </a:lnTo>
                <a:lnTo>
                  <a:pt x="185" y="1340"/>
                </a:lnTo>
                <a:lnTo>
                  <a:pt x="169" y="1311"/>
                </a:lnTo>
                <a:lnTo>
                  <a:pt x="160" y="1280"/>
                </a:lnTo>
                <a:lnTo>
                  <a:pt x="154" y="1247"/>
                </a:lnTo>
                <a:lnTo>
                  <a:pt x="154" y="1214"/>
                </a:lnTo>
                <a:lnTo>
                  <a:pt x="160" y="1183"/>
                </a:lnTo>
                <a:lnTo>
                  <a:pt x="171" y="1151"/>
                </a:lnTo>
                <a:lnTo>
                  <a:pt x="185" y="1121"/>
                </a:lnTo>
                <a:lnTo>
                  <a:pt x="205" y="1094"/>
                </a:lnTo>
                <a:lnTo>
                  <a:pt x="228" y="1070"/>
                </a:lnTo>
                <a:lnTo>
                  <a:pt x="256" y="1047"/>
                </a:lnTo>
                <a:lnTo>
                  <a:pt x="235" y="1036"/>
                </a:lnTo>
                <a:lnTo>
                  <a:pt x="217" y="1019"/>
                </a:lnTo>
                <a:lnTo>
                  <a:pt x="204" y="1002"/>
                </a:lnTo>
                <a:lnTo>
                  <a:pt x="193" y="982"/>
                </a:lnTo>
                <a:lnTo>
                  <a:pt x="188" y="959"/>
                </a:lnTo>
                <a:lnTo>
                  <a:pt x="188" y="938"/>
                </a:lnTo>
                <a:lnTo>
                  <a:pt x="192" y="916"/>
                </a:lnTo>
                <a:lnTo>
                  <a:pt x="158" y="908"/>
                </a:lnTo>
                <a:lnTo>
                  <a:pt x="126" y="896"/>
                </a:lnTo>
                <a:lnTo>
                  <a:pt x="97" y="880"/>
                </a:lnTo>
                <a:lnTo>
                  <a:pt x="70" y="860"/>
                </a:lnTo>
                <a:lnTo>
                  <a:pt x="47" y="837"/>
                </a:lnTo>
                <a:lnTo>
                  <a:pt x="29" y="812"/>
                </a:lnTo>
                <a:lnTo>
                  <a:pt x="14" y="785"/>
                </a:lnTo>
                <a:lnTo>
                  <a:pt x="4" y="756"/>
                </a:lnTo>
                <a:lnTo>
                  <a:pt x="0" y="725"/>
                </a:lnTo>
                <a:lnTo>
                  <a:pt x="0" y="695"/>
                </a:lnTo>
                <a:lnTo>
                  <a:pt x="6" y="665"/>
                </a:lnTo>
                <a:lnTo>
                  <a:pt x="17" y="636"/>
                </a:lnTo>
                <a:lnTo>
                  <a:pt x="31" y="610"/>
                </a:lnTo>
                <a:lnTo>
                  <a:pt x="51" y="585"/>
                </a:lnTo>
                <a:lnTo>
                  <a:pt x="75" y="562"/>
                </a:lnTo>
                <a:lnTo>
                  <a:pt x="102" y="543"/>
                </a:lnTo>
                <a:lnTo>
                  <a:pt x="132" y="528"/>
                </a:lnTo>
                <a:lnTo>
                  <a:pt x="164" y="517"/>
                </a:lnTo>
                <a:lnTo>
                  <a:pt x="197" y="509"/>
                </a:lnTo>
                <a:lnTo>
                  <a:pt x="232" y="507"/>
                </a:lnTo>
                <a:lnTo>
                  <a:pt x="267" y="509"/>
                </a:lnTo>
                <a:lnTo>
                  <a:pt x="300" y="514"/>
                </a:lnTo>
                <a:lnTo>
                  <a:pt x="334" y="526"/>
                </a:lnTo>
                <a:lnTo>
                  <a:pt x="363" y="539"/>
                </a:lnTo>
                <a:lnTo>
                  <a:pt x="346" y="509"/>
                </a:lnTo>
                <a:lnTo>
                  <a:pt x="333" y="477"/>
                </a:lnTo>
                <a:lnTo>
                  <a:pt x="323" y="444"/>
                </a:lnTo>
                <a:lnTo>
                  <a:pt x="321" y="409"/>
                </a:lnTo>
                <a:lnTo>
                  <a:pt x="322" y="375"/>
                </a:lnTo>
                <a:lnTo>
                  <a:pt x="327" y="341"/>
                </a:lnTo>
                <a:lnTo>
                  <a:pt x="339" y="308"/>
                </a:lnTo>
                <a:lnTo>
                  <a:pt x="354" y="277"/>
                </a:lnTo>
                <a:lnTo>
                  <a:pt x="374" y="247"/>
                </a:lnTo>
                <a:lnTo>
                  <a:pt x="400" y="220"/>
                </a:lnTo>
                <a:lnTo>
                  <a:pt x="428" y="195"/>
                </a:lnTo>
                <a:lnTo>
                  <a:pt x="458" y="175"/>
                </a:lnTo>
                <a:lnTo>
                  <a:pt x="492" y="157"/>
                </a:lnTo>
                <a:lnTo>
                  <a:pt x="528" y="144"/>
                </a:lnTo>
                <a:lnTo>
                  <a:pt x="567" y="135"/>
                </a:lnTo>
                <a:lnTo>
                  <a:pt x="606" y="130"/>
                </a:lnTo>
                <a:lnTo>
                  <a:pt x="645" y="130"/>
                </a:lnTo>
                <a:lnTo>
                  <a:pt x="685" y="134"/>
                </a:lnTo>
                <a:lnTo>
                  <a:pt x="722" y="141"/>
                </a:lnTo>
                <a:lnTo>
                  <a:pt x="760" y="154"/>
                </a:lnTo>
                <a:lnTo>
                  <a:pt x="795" y="170"/>
                </a:lnTo>
                <a:lnTo>
                  <a:pt x="827" y="189"/>
                </a:lnTo>
                <a:lnTo>
                  <a:pt x="855" y="213"/>
                </a:lnTo>
                <a:lnTo>
                  <a:pt x="880" y="239"/>
                </a:lnTo>
                <a:lnTo>
                  <a:pt x="903" y="201"/>
                </a:lnTo>
                <a:lnTo>
                  <a:pt x="931" y="166"/>
                </a:lnTo>
                <a:lnTo>
                  <a:pt x="962" y="134"/>
                </a:lnTo>
                <a:lnTo>
                  <a:pt x="998" y="103"/>
                </a:lnTo>
                <a:lnTo>
                  <a:pt x="1036" y="77"/>
                </a:lnTo>
                <a:lnTo>
                  <a:pt x="1077" y="54"/>
                </a:lnTo>
                <a:lnTo>
                  <a:pt x="1121" y="36"/>
                </a:lnTo>
                <a:lnTo>
                  <a:pt x="1167" y="20"/>
                </a:lnTo>
                <a:lnTo>
                  <a:pt x="1214" y="9"/>
                </a:lnTo>
                <a:lnTo>
                  <a:pt x="1262" y="3"/>
                </a:lnTo>
                <a:lnTo>
                  <a:pt x="1311" y="0"/>
                </a:lnTo>
                <a:lnTo>
                  <a:pt x="1360" y="3"/>
                </a:lnTo>
                <a:lnTo>
                  <a:pt x="1408" y="9"/>
                </a:lnTo>
                <a:lnTo>
                  <a:pt x="1456" y="20"/>
                </a:lnTo>
                <a:lnTo>
                  <a:pt x="1502" y="36"/>
                </a:lnTo>
                <a:lnTo>
                  <a:pt x="1544" y="54"/>
                </a:lnTo>
                <a:lnTo>
                  <a:pt x="1586" y="77"/>
                </a:lnTo>
                <a:lnTo>
                  <a:pt x="1625" y="103"/>
                </a:lnTo>
                <a:lnTo>
                  <a:pt x="1660" y="134"/>
                </a:lnTo>
                <a:lnTo>
                  <a:pt x="1690" y="166"/>
                </a:lnTo>
                <a:lnTo>
                  <a:pt x="1719" y="201"/>
                </a:lnTo>
                <a:lnTo>
                  <a:pt x="1741" y="239"/>
                </a:lnTo>
                <a:lnTo>
                  <a:pt x="1772" y="222"/>
                </a:lnTo>
                <a:lnTo>
                  <a:pt x="1804" y="209"/>
                </a:lnTo>
                <a:lnTo>
                  <a:pt x="1839" y="199"/>
                </a:lnTo>
                <a:lnTo>
                  <a:pt x="1874" y="194"/>
                </a:lnTo>
                <a:lnTo>
                  <a:pt x="1910" y="194"/>
                </a:lnTo>
                <a:lnTo>
                  <a:pt x="1946" y="198"/>
                </a:lnTo>
                <a:lnTo>
                  <a:pt x="1980" y="205"/>
                </a:lnTo>
                <a:lnTo>
                  <a:pt x="2013" y="218"/>
                </a:lnTo>
                <a:lnTo>
                  <a:pt x="2044" y="233"/>
                </a:lnTo>
                <a:lnTo>
                  <a:pt x="2072" y="253"/>
                </a:lnTo>
                <a:lnTo>
                  <a:pt x="2098" y="276"/>
                </a:lnTo>
                <a:lnTo>
                  <a:pt x="2118" y="302"/>
                </a:lnTo>
                <a:lnTo>
                  <a:pt x="2134" y="330"/>
                </a:lnTo>
                <a:lnTo>
                  <a:pt x="2146" y="359"/>
                </a:lnTo>
                <a:lnTo>
                  <a:pt x="2154" y="390"/>
                </a:lnTo>
                <a:lnTo>
                  <a:pt x="2155" y="421"/>
                </a:lnTo>
                <a:lnTo>
                  <a:pt x="2152" y="453"/>
                </a:lnTo>
                <a:lnTo>
                  <a:pt x="2186" y="462"/>
                </a:lnTo>
                <a:lnTo>
                  <a:pt x="2217" y="475"/>
                </a:lnTo>
                <a:lnTo>
                  <a:pt x="2245" y="494"/>
                </a:lnTo>
                <a:lnTo>
                  <a:pt x="2270" y="516"/>
                </a:lnTo>
                <a:lnTo>
                  <a:pt x="2290" y="539"/>
                </a:lnTo>
                <a:lnTo>
                  <a:pt x="2308" y="566"/>
                </a:lnTo>
                <a:lnTo>
                  <a:pt x="2320" y="595"/>
                </a:lnTo>
                <a:lnTo>
                  <a:pt x="2327" y="625"/>
                </a:lnTo>
                <a:lnTo>
                  <a:pt x="2328" y="655"/>
                </a:lnTo>
                <a:lnTo>
                  <a:pt x="2324" y="685"/>
                </a:lnTo>
                <a:lnTo>
                  <a:pt x="2314" y="715"/>
                </a:lnTo>
                <a:lnTo>
                  <a:pt x="2301" y="743"/>
                </a:lnTo>
                <a:lnTo>
                  <a:pt x="2282" y="769"/>
                </a:lnTo>
                <a:lnTo>
                  <a:pt x="2260" y="792"/>
                </a:lnTo>
                <a:lnTo>
                  <a:pt x="2234" y="812"/>
                </a:lnTo>
                <a:lnTo>
                  <a:pt x="2205" y="828"/>
                </a:lnTo>
                <a:lnTo>
                  <a:pt x="2173" y="841"/>
                </a:lnTo>
                <a:close/>
              </a:path>
            </a:pathLst>
          </a:custGeom>
          <a:gradFill rotWithShape="0">
            <a:gsLst>
              <a:gs pos="0">
                <a:srgbClr val="0079F2"/>
              </a:gs>
              <a:gs pos="100000">
                <a:srgbClr val="00817E"/>
              </a:gs>
            </a:gsLst>
            <a:lin ang="5400000" scaled="1"/>
          </a:gradFill>
          <a:ln w="9525" cmpd="sng">
            <a:solidFill>
              <a:srgbClr val="000000"/>
            </a:solidFill>
            <a:prstDash val="solid"/>
            <a:round/>
            <a:headEnd/>
            <a:tailEnd/>
          </a:ln>
          <a:effectLst>
            <a:outerShdw dist="35921" dir="2700000" algn="ctr" rotWithShape="0">
              <a:schemeClr val="tx1"/>
            </a:outerShdw>
          </a:effectLst>
        </p:spPr>
        <p:txBody>
          <a:bodyPr/>
          <a:lstStyle/>
          <a:p>
            <a:endParaRPr lang="fr-FR" dirty="0"/>
          </a:p>
        </p:txBody>
      </p:sp>
      <p:grpSp>
        <p:nvGrpSpPr>
          <p:cNvPr id="3" name="Group 4"/>
          <p:cNvGrpSpPr>
            <a:grpSpLocks/>
          </p:cNvGrpSpPr>
          <p:nvPr/>
        </p:nvGrpSpPr>
        <p:grpSpPr bwMode="auto">
          <a:xfrm>
            <a:off x="6334125" y="2971800"/>
            <a:ext cx="1743075" cy="1828800"/>
            <a:chOff x="5761" y="1969"/>
            <a:chExt cx="762" cy="854"/>
          </a:xfrm>
        </p:grpSpPr>
        <p:grpSp>
          <p:nvGrpSpPr>
            <p:cNvPr id="5" name="Group 5"/>
            <p:cNvGrpSpPr>
              <a:grpSpLocks/>
            </p:cNvGrpSpPr>
            <p:nvPr/>
          </p:nvGrpSpPr>
          <p:grpSpPr bwMode="auto">
            <a:xfrm>
              <a:off x="5761" y="1969"/>
              <a:ext cx="762" cy="854"/>
              <a:chOff x="5761" y="1969"/>
              <a:chExt cx="762" cy="854"/>
            </a:xfrm>
          </p:grpSpPr>
          <p:sp>
            <p:nvSpPr>
              <p:cNvPr id="9" name="AutoShape 6"/>
              <p:cNvSpPr>
                <a:spLocks noChangeArrowheads="1"/>
              </p:cNvSpPr>
              <p:nvPr/>
            </p:nvSpPr>
            <p:spPr bwMode="auto">
              <a:xfrm>
                <a:off x="6022" y="2402"/>
                <a:ext cx="255" cy="43"/>
              </a:xfrm>
              <a:prstGeom prst="roundRect">
                <a:avLst>
                  <a:gd name="adj" fmla="val 42019"/>
                </a:avLst>
              </a:prstGeom>
              <a:solidFill>
                <a:srgbClr val="6E6E6E"/>
              </a:solidFill>
              <a:ln w="0">
                <a:solidFill>
                  <a:schemeClr val="tx1"/>
                </a:solidFill>
                <a:round/>
                <a:headEnd/>
                <a:tailEnd/>
              </a:ln>
            </p:spPr>
            <p:txBody>
              <a:bodyPr/>
              <a:lstStyle/>
              <a:p>
                <a:endParaRPr lang="fr-FR" dirty="0"/>
              </a:p>
            </p:txBody>
          </p:sp>
          <p:sp>
            <p:nvSpPr>
              <p:cNvPr id="10" name="Rectangle 7"/>
              <p:cNvSpPr>
                <a:spLocks noChangeArrowheads="1"/>
              </p:cNvSpPr>
              <p:nvPr/>
            </p:nvSpPr>
            <p:spPr bwMode="auto">
              <a:xfrm>
                <a:off x="5870" y="2466"/>
                <a:ext cx="559" cy="161"/>
              </a:xfrm>
              <a:prstGeom prst="rect">
                <a:avLst/>
              </a:prstGeom>
              <a:solidFill>
                <a:srgbClr val="C0C0C0"/>
              </a:solidFill>
              <a:ln w="0">
                <a:solidFill>
                  <a:schemeClr val="tx1"/>
                </a:solidFill>
                <a:miter lim="800000"/>
                <a:headEnd/>
                <a:tailEnd/>
              </a:ln>
            </p:spPr>
            <p:txBody>
              <a:bodyPr/>
              <a:lstStyle/>
              <a:p>
                <a:endParaRPr lang="fr-FR" dirty="0"/>
              </a:p>
            </p:txBody>
          </p:sp>
          <p:sp>
            <p:nvSpPr>
              <p:cNvPr id="11" name="Freeform 8"/>
              <p:cNvSpPr>
                <a:spLocks/>
              </p:cNvSpPr>
              <p:nvPr/>
            </p:nvSpPr>
            <p:spPr bwMode="auto">
              <a:xfrm>
                <a:off x="5886" y="2531"/>
                <a:ext cx="84" cy="24"/>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rgbClr val="6E6E6E"/>
              </a:solidFill>
              <a:ln w="9525">
                <a:solidFill>
                  <a:schemeClr val="tx1"/>
                </a:solidFill>
                <a:round/>
                <a:headEnd/>
                <a:tailEnd/>
              </a:ln>
            </p:spPr>
            <p:txBody>
              <a:bodyPr/>
              <a:lstStyle/>
              <a:p>
                <a:endParaRPr lang="fr-FR" dirty="0"/>
              </a:p>
            </p:txBody>
          </p:sp>
          <p:sp>
            <p:nvSpPr>
              <p:cNvPr id="12" name="Freeform 9"/>
              <p:cNvSpPr>
                <a:spLocks/>
              </p:cNvSpPr>
              <p:nvPr/>
            </p:nvSpPr>
            <p:spPr bwMode="auto">
              <a:xfrm>
                <a:off x="6108" y="2490"/>
                <a:ext cx="204" cy="117"/>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808080"/>
              </a:solidFill>
              <a:ln w="9525">
                <a:solidFill>
                  <a:schemeClr val="tx1"/>
                </a:solidFill>
                <a:round/>
                <a:headEnd/>
                <a:tailEnd/>
              </a:ln>
            </p:spPr>
            <p:txBody>
              <a:bodyPr/>
              <a:lstStyle/>
              <a:p>
                <a:endParaRPr lang="fr-FR" dirty="0"/>
              </a:p>
            </p:txBody>
          </p:sp>
          <p:sp>
            <p:nvSpPr>
              <p:cNvPr id="13" name="Freeform 10"/>
              <p:cNvSpPr>
                <a:spLocks/>
              </p:cNvSpPr>
              <p:nvPr/>
            </p:nvSpPr>
            <p:spPr bwMode="auto">
              <a:xfrm>
                <a:off x="5888" y="1969"/>
                <a:ext cx="517" cy="434"/>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C0C0C0"/>
              </a:solidFill>
              <a:ln w="9525">
                <a:solidFill>
                  <a:schemeClr val="tx1"/>
                </a:solidFill>
                <a:round/>
                <a:headEnd/>
                <a:tailEnd/>
              </a:ln>
            </p:spPr>
            <p:txBody>
              <a:bodyPr/>
              <a:lstStyle/>
              <a:p>
                <a:endParaRPr lang="fr-FR" dirty="0"/>
              </a:p>
            </p:txBody>
          </p:sp>
          <p:sp>
            <p:nvSpPr>
              <p:cNvPr id="14" name="Freeform 11"/>
              <p:cNvSpPr>
                <a:spLocks/>
              </p:cNvSpPr>
              <p:nvPr/>
            </p:nvSpPr>
            <p:spPr bwMode="auto">
              <a:xfrm>
                <a:off x="5927" y="2013"/>
                <a:ext cx="446" cy="333"/>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808080"/>
              </a:solidFill>
              <a:ln w="9525">
                <a:noFill/>
                <a:round/>
                <a:headEnd/>
                <a:tailEnd/>
              </a:ln>
            </p:spPr>
            <p:txBody>
              <a:bodyPr/>
              <a:lstStyle/>
              <a:p>
                <a:endParaRPr lang="fr-FR" dirty="0"/>
              </a:p>
            </p:txBody>
          </p:sp>
          <p:sp>
            <p:nvSpPr>
              <p:cNvPr id="15" name="Freeform 12"/>
              <p:cNvSpPr>
                <a:spLocks/>
              </p:cNvSpPr>
              <p:nvPr/>
            </p:nvSpPr>
            <p:spPr bwMode="auto">
              <a:xfrm>
                <a:off x="5942" y="2028"/>
                <a:ext cx="418" cy="302"/>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16" name="Rectangle 13"/>
              <p:cNvSpPr>
                <a:spLocks noChangeArrowheads="1"/>
              </p:cNvSpPr>
              <p:nvPr/>
            </p:nvSpPr>
            <p:spPr bwMode="auto">
              <a:xfrm>
                <a:off x="5871" y="2496"/>
                <a:ext cx="220" cy="5"/>
              </a:xfrm>
              <a:prstGeom prst="rect">
                <a:avLst/>
              </a:prstGeom>
              <a:solidFill>
                <a:srgbClr val="000000"/>
              </a:solidFill>
              <a:ln w="0">
                <a:solidFill>
                  <a:srgbClr val="000000"/>
                </a:solidFill>
                <a:miter lim="800000"/>
                <a:headEnd/>
                <a:tailEnd/>
              </a:ln>
            </p:spPr>
            <p:txBody>
              <a:bodyPr/>
              <a:lstStyle/>
              <a:p>
                <a:endParaRPr lang="fr-FR" dirty="0"/>
              </a:p>
            </p:txBody>
          </p:sp>
          <p:sp>
            <p:nvSpPr>
              <p:cNvPr id="17" name="Rectangle 14"/>
              <p:cNvSpPr>
                <a:spLocks noChangeArrowheads="1"/>
              </p:cNvSpPr>
              <p:nvPr/>
            </p:nvSpPr>
            <p:spPr bwMode="auto">
              <a:xfrm>
                <a:off x="5871" y="2597"/>
                <a:ext cx="220" cy="6"/>
              </a:xfrm>
              <a:prstGeom prst="rect">
                <a:avLst/>
              </a:prstGeom>
              <a:solidFill>
                <a:srgbClr val="000000"/>
              </a:solidFill>
              <a:ln w="0">
                <a:solidFill>
                  <a:srgbClr val="000000"/>
                </a:solidFill>
                <a:miter lim="800000"/>
                <a:headEnd/>
                <a:tailEnd/>
              </a:ln>
            </p:spPr>
            <p:txBody>
              <a:bodyPr/>
              <a:lstStyle/>
              <a:p>
                <a:endParaRPr lang="fr-FR" dirty="0"/>
              </a:p>
            </p:txBody>
          </p:sp>
          <p:sp>
            <p:nvSpPr>
              <p:cNvPr id="18" name="Rectangle 15"/>
              <p:cNvSpPr>
                <a:spLocks noChangeArrowheads="1"/>
              </p:cNvSpPr>
              <p:nvPr/>
            </p:nvSpPr>
            <p:spPr bwMode="auto">
              <a:xfrm>
                <a:off x="6316" y="2490"/>
                <a:ext cx="114" cy="6"/>
              </a:xfrm>
              <a:prstGeom prst="rect">
                <a:avLst/>
              </a:prstGeom>
              <a:solidFill>
                <a:srgbClr val="000000"/>
              </a:solidFill>
              <a:ln w="0">
                <a:solidFill>
                  <a:srgbClr val="000000"/>
                </a:solidFill>
                <a:miter lim="800000"/>
                <a:headEnd/>
                <a:tailEnd/>
              </a:ln>
            </p:spPr>
            <p:txBody>
              <a:bodyPr/>
              <a:lstStyle/>
              <a:p>
                <a:endParaRPr lang="fr-FR" dirty="0"/>
              </a:p>
            </p:txBody>
          </p:sp>
          <p:sp>
            <p:nvSpPr>
              <p:cNvPr id="19" name="Rectangle 16"/>
              <p:cNvSpPr>
                <a:spLocks noChangeArrowheads="1"/>
              </p:cNvSpPr>
              <p:nvPr/>
            </p:nvSpPr>
            <p:spPr bwMode="auto">
              <a:xfrm>
                <a:off x="6316" y="2597"/>
                <a:ext cx="113" cy="6"/>
              </a:xfrm>
              <a:prstGeom prst="rect">
                <a:avLst/>
              </a:prstGeom>
              <a:solidFill>
                <a:srgbClr val="000000"/>
              </a:solidFill>
              <a:ln w="0">
                <a:solidFill>
                  <a:srgbClr val="000000"/>
                </a:solidFill>
                <a:miter lim="800000"/>
                <a:headEnd/>
                <a:tailEnd/>
              </a:ln>
            </p:spPr>
            <p:txBody>
              <a:bodyPr/>
              <a:lstStyle/>
              <a:p>
                <a:endParaRPr lang="fr-FR" dirty="0"/>
              </a:p>
            </p:txBody>
          </p:sp>
          <p:sp>
            <p:nvSpPr>
              <p:cNvPr id="20" name="Rectangle 17"/>
              <p:cNvSpPr>
                <a:spLocks noChangeArrowheads="1"/>
              </p:cNvSpPr>
              <p:nvPr/>
            </p:nvSpPr>
            <p:spPr bwMode="auto">
              <a:xfrm>
                <a:off x="6123" y="2507"/>
                <a:ext cx="176" cy="6"/>
              </a:xfrm>
              <a:prstGeom prst="rect">
                <a:avLst/>
              </a:prstGeom>
              <a:solidFill>
                <a:srgbClr val="464646"/>
              </a:solidFill>
              <a:ln w="0">
                <a:solidFill>
                  <a:srgbClr val="464646"/>
                </a:solidFill>
                <a:miter lim="800000"/>
                <a:headEnd/>
                <a:tailEnd/>
              </a:ln>
            </p:spPr>
            <p:txBody>
              <a:bodyPr/>
              <a:lstStyle/>
              <a:p>
                <a:endParaRPr lang="fr-FR" dirty="0"/>
              </a:p>
            </p:txBody>
          </p:sp>
          <p:sp>
            <p:nvSpPr>
              <p:cNvPr id="21" name="Rectangle 18"/>
              <p:cNvSpPr>
                <a:spLocks noChangeArrowheads="1"/>
              </p:cNvSpPr>
              <p:nvPr/>
            </p:nvSpPr>
            <p:spPr bwMode="auto">
              <a:xfrm>
                <a:off x="6146" y="2536"/>
                <a:ext cx="129" cy="9"/>
              </a:xfrm>
              <a:prstGeom prst="rect">
                <a:avLst/>
              </a:prstGeom>
              <a:solidFill>
                <a:srgbClr val="464646"/>
              </a:solidFill>
              <a:ln w="0">
                <a:solidFill>
                  <a:srgbClr val="464646"/>
                </a:solidFill>
                <a:miter lim="800000"/>
                <a:headEnd/>
                <a:tailEnd/>
              </a:ln>
            </p:spPr>
            <p:txBody>
              <a:bodyPr/>
              <a:lstStyle/>
              <a:p>
                <a:endParaRPr lang="fr-FR" dirty="0"/>
              </a:p>
            </p:txBody>
          </p:sp>
          <p:sp>
            <p:nvSpPr>
              <p:cNvPr id="22" name="Line 19"/>
              <p:cNvSpPr>
                <a:spLocks noChangeShapeType="1"/>
              </p:cNvSpPr>
              <p:nvPr/>
            </p:nvSpPr>
            <p:spPr bwMode="auto">
              <a:xfrm>
                <a:off x="6108" y="2526"/>
                <a:ext cx="203" cy="1"/>
              </a:xfrm>
              <a:prstGeom prst="line">
                <a:avLst/>
              </a:prstGeom>
              <a:noFill/>
              <a:ln w="0">
                <a:solidFill>
                  <a:srgbClr val="000000"/>
                </a:solidFill>
                <a:round/>
                <a:headEnd/>
                <a:tailEnd/>
              </a:ln>
            </p:spPr>
            <p:txBody>
              <a:bodyPr/>
              <a:lstStyle/>
              <a:p>
                <a:endParaRPr lang="fr-FR" dirty="0"/>
              </a:p>
            </p:txBody>
          </p:sp>
          <p:sp>
            <p:nvSpPr>
              <p:cNvPr id="23" name="Line 20"/>
              <p:cNvSpPr>
                <a:spLocks noChangeShapeType="1"/>
              </p:cNvSpPr>
              <p:nvPr/>
            </p:nvSpPr>
            <p:spPr bwMode="auto">
              <a:xfrm>
                <a:off x="6109" y="2556"/>
                <a:ext cx="202" cy="1"/>
              </a:xfrm>
              <a:prstGeom prst="line">
                <a:avLst/>
              </a:prstGeom>
              <a:noFill/>
              <a:ln w="0">
                <a:solidFill>
                  <a:srgbClr val="000000"/>
                </a:solidFill>
                <a:round/>
                <a:headEnd/>
                <a:tailEnd/>
              </a:ln>
            </p:spPr>
            <p:txBody>
              <a:bodyPr/>
              <a:lstStyle/>
              <a:p>
                <a:endParaRPr lang="fr-FR" dirty="0"/>
              </a:p>
            </p:txBody>
          </p:sp>
          <p:sp>
            <p:nvSpPr>
              <p:cNvPr id="24" name="Rectangle 21"/>
              <p:cNvSpPr>
                <a:spLocks noChangeArrowheads="1"/>
              </p:cNvSpPr>
              <p:nvPr/>
            </p:nvSpPr>
            <p:spPr bwMode="auto">
              <a:xfrm>
                <a:off x="6337" y="2522"/>
                <a:ext cx="70" cy="35"/>
              </a:xfrm>
              <a:prstGeom prst="rect">
                <a:avLst/>
              </a:prstGeom>
              <a:solidFill>
                <a:srgbClr val="464646"/>
              </a:solidFill>
              <a:ln w="0">
                <a:solidFill>
                  <a:srgbClr val="464646"/>
                </a:solidFill>
                <a:miter lim="800000"/>
                <a:headEnd/>
                <a:tailEnd/>
              </a:ln>
            </p:spPr>
            <p:txBody>
              <a:bodyPr/>
              <a:lstStyle/>
              <a:p>
                <a:endParaRPr lang="fr-FR" dirty="0"/>
              </a:p>
            </p:txBody>
          </p:sp>
          <p:sp>
            <p:nvSpPr>
              <p:cNvPr id="25" name="Freeform 22"/>
              <p:cNvSpPr>
                <a:spLocks/>
              </p:cNvSpPr>
              <p:nvPr/>
            </p:nvSpPr>
            <p:spPr bwMode="auto">
              <a:xfrm>
                <a:off x="5761" y="2650"/>
                <a:ext cx="762" cy="150"/>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C0C0C0"/>
              </a:solidFill>
              <a:ln w="0">
                <a:solidFill>
                  <a:schemeClr val="tx1"/>
                </a:solidFill>
                <a:prstDash val="solid"/>
                <a:round/>
                <a:headEnd/>
                <a:tailEnd/>
              </a:ln>
            </p:spPr>
            <p:txBody>
              <a:bodyPr/>
              <a:lstStyle/>
              <a:p>
                <a:endParaRPr lang="fr-FR" dirty="0"/>
              </a:p>
            </p:txBody>
          </p:sp>
          <p:sp>
            <p:nvSpPr>
              <p:cNvPr id="26" name="Freeform 23"/>
              <p:cNvSpPr>
                <a:spLocks/>
              </p:cNvSpPr>
              <p:nvPr/>
            </p:nvSpPr>
            <p:spPr bwMode="auto">
              <a:xfrm>
                <a:off x="5761" y="2800"/>
                <a:ext cx="762" cy="23"/>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808080"/>
              </a:solidFill>
              <a:ln w="9525">
                <a:solidFill>
                  <a:schemeClr val="tx1"/>
                </a:solidFill>
                <a:round/>
                <a:headEnd/>
                <a:tailEnd/>
              </a:ln>
            </p:spPr>
            <p:txBody>
              <a:bodyPr/>
              <a:lstStyle/>
              <a:p>
                <a:endParaRPr lang="fr-FR" dirty="0"/>
              </a:p>
            </p:txBody>
          </p:sp>
          <p:sp>
            <p:nvSpPr>
              <p:cNvPr id="27" name="Freeform 24"/>
              <p:cNvSpPr>
                <a:spLocks/>
              </p:cNvSpPr>
              <p:nvPr/>
            </p:nvSpPr>
            <p:spPr bwMode="auto">
              <a:xfrm>
                <a:off x="5854" y="2662"/>
                <a:ext cx="486" cy="14"/>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6E6E6E"/>
              </a:solidFill>
              <a:ln w="0">
                <a:solidFill>
                  <a:schemeClr val="tx1"/>
                </a:solidFill>
                <a:prstDash val="solid"/>
                <a:round/>
                <a:headEnd/>
                <a:tailEnd/>
              </a:ln>
            </p:spPr>
            <p:txBody>
              <a:bodyPr/>
              <a:lstStyle/>
              <a:p>
                <a:endParaRPr lang="fr-FR" dirty="0"/>
              </a:p>
            </p:txBody>
          </p:sp>
          <p:sp>
            <p:nvSpPr>
              <p:cNvPr id="28" name="Freeform 25"/>
              <p:cNvSpPr>
                <a:spLocks/>
              </p:cNvSpPr>
              <p:nvPr/>
            </p:nvSpPr>
            <p:spPr bwMode="auto">
              <a:xfrm>
                <a:off x="5813" y="2684"/>
                <a:ext cx="444" cy="72"/>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6E6E6E"/>
              </a:solidFill>
              <a:ln w="0">
                <a:noFill/>
                <a:prstDash val="solid"/>
                <a:round/>
                <a:headEnd/>
                <a:tailEnd/>
              </a:ln>
            </p:spPr>
            <p:txBody>
              <a:bodyPr/>
              <a:lstStyle/>
              <a:p>
                <a:endParaRPr lang="fr-FR" dirty="0"/>
              </a:p>
            </p:txBody>
          </p:sp>
          <p:sp>
            <p:nvSpPr>
              <p:cNvPr id="29" name="Freeform 26"/>
              <p:cNvSpPr>
                <a:spLocks/>
              </p:cNvSpPr>
              <p:nvPr/>
            </p:nvSpPr>
            <p:spPr bwMode="auto">
              <a:xfrm>
                <a:off x="6262" y="2684"/>
                <a:ext cx="90" cy="33"/>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6E6E6E"/>
              </a:solidFill>
              <a:ln w="0">
                <a:noFill/>
                <a:prstDash val="solid"/>
                <a:round/>
                <a:headEnd/>
                <a:tailEnd/>
              </a:ln>
            </p:spPr>
            <p:txBody>
              <a:bodyPr/>
              <a:lstStyle/>
              <a:p>
                <a:endParaRPr lang="fr-FR" dirty="0"/>
              </a:p>
            </p:txBody>
          </p:sp>
          <p:sp>
            <p:nvSpPr>
              <p:cNvPr id="30" name="Freeform 27"/>
              <p:cNvSpPr>
                <a:spLocks/>
              </p:cNvSpPr>
              <p:nvPr/>
            </p:nvSpPr>
            <p:spPr bwMode="auto">
              <a:xfrm>
                <a:off x="6269" y="2721"/>
                <a:ext cx="93" cy="37"/>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6E6E6E"/>
              </a:solidFill>
              <a:ln w="0">
                <a:noFill/>
                <a:prstDash val="solid"/>
                <a:round/>
                <a:headEnd/>
                <a:tailEnd/>
              </a:ln>
            </p:spPr>
            <p:txBody>
              <a:bodyPr/>
              <a:lstStyle/>
              <a:p>
                <a:endParaRPr lang="fr-FR" dirty="0"/>
              </a:p>
            </p:txBody>
          </p:sp>
          <p:sp>
            <p:nvSpPr>
              <p:cNvPr id="31" name="Freeform 28"/>
              <p:cNvSpPr>
                <a:spLocks/>
              </p:cNvSpPr>
              <p:nvPr/>
            </p:nvSpPr>
            <p:spPr bwMode="auto">
              <a:xfrm>
                <a:off x="6355" y="2686"/>
                <a:ext cx="135" cy="72"/>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6E6E6E"/>
              </a:solidFill>
              <a:ln w="0">
                <a:noFill/>
                <a:prstDash val="solid"/>
                <a:round/>
                <a:headEnd/>
                <a:tailEnd/>
              </a:ln>
            </p:spPr>
            <p:txBody>
              <a:bodyPr/>
              <a:lstStyle/>
              <a:p>
                <a:endParaRPr lang="fr-FR" dirty="0"/>
              </a:p>
            </p:txBody>
          </p:sp>
          <p:sp>
            <p:nvSpPr>
              <p:cNvPr id="32" name="Rectangle 29"/>
              <p:cNvSpPr>
                <a:spLocks noChangeArrowheads="1"/>
              </p:cNvSpPr>
              <p:nvPr/>
            </p:nvSpPr>
            <p:spPr bwMode="auto">
              <a:xfrm>
                <a:off x="6338" y="2367"/>
                <a:ext cx="35" cy="21"/>
              </a:xfrm>
              <a:prstGeom prst="rect">
                <a:avLst/>
              </a:prstGeom>
              <a:solidFill>
                <a:srgbClr val="464646"/>
              </a:solidFill>
              <a:ln w="0">
                <a:solidFill>
                  <a:srgbClr val="464646"/>
                </a:solidFill>
                <a:miter lim="800000"/>
                <a:headEnd/>
                <a:tailEnd/>
              </a:ln>
            </p:spPr>
            <p:txBody>
              <a:bodyPr/>
              <a:lstStyle/>
              <a:p>
                <a:endParaRPr lang="fr-FR" dirty="0"/>
              </a:p>
            </p:txBody>
          </p:sp>
          <p:sp>
            <p:nvSpPr>
              <p:cNvPr id="33" name="Rectangle 30"/>
              <p:cNvSpPr>
                <a:spLocks noChangeArrowheads="1"/>
              </p:cNvSpPr>
              <p:nvPr/>
            </p:nvSpPr>
            <p:spPr bwMode="auto">
              <a:xfrm>
                <a:off x="5960" y="2426"/>
                <a:ext cx="380" cy="33"/>
              </a:xfrm>
              <a:prstGeom prst="rect">
                <a:avLst/>
              </a:prstGeom>
              <a:solidFill>
                <a:srgbClr val="C0C0C0"/>
              </a:solidFill>
              <a:ln w="9525">
                <a:solidFill>
                  <a:schemeClr val="tx1"/>
                </a:solidFill>
                <a:miter lim="800000"/>
                <a:headEnd/>
                <a:tailEnd/>
              </a:ln>
            </p:spPr>
            <p:txBody>
              <a:bodyPr/>
              <a:lstStyle/>
              <a:p>
                <a:endParaRPr lang="fr-FR" dirty="0"/>
              </a:p>
            </p:txBody>
          </p:sp>
          <p:sp>
            <p:nvSpPr>
              <p:cNvPr id="34" name="Rectangle 31"/>
              <p:cNvSpPr>
                <a:spLocks noChangeArrowheads="1"/>
              </p:cNvSpPr>
              <p:nvPr/>
            </p:nvSpPr>
            <p:spPr bwMode="auto">
              <a:xfrm>
                <a:off x="5961" y="2456"/>
                <a:ext cx="377" cy="8"/>
              </a:xfrm>
              <a:prstGeom prst="rect">
                <a:avLst/>
              </a:prstGeom>
              <a:solidFill>
                <a:srgbClr val="808080"/>
              </a:solidFill>
              <a:ln w="0">
                <a:solidFill>
                  <a:schemeClr val="tx1"/>
                </a:solidFill>
                <a:miter lim="800000"/>
                <a:headEnd/>
                <a:tailEnd/>
              </a:ln>
            </p:spPr>
            <p:txBody>
              <a:bodyPr/>
              <a:lstStyle/>
              <a:p>
                <a:endParaRPr lang="fr-FR" dirty="0"/>
              </a:p>
            </p:txBody>
          </p:sp>
        </p:grpSp>
        <p:sp>
          <p:nvSpPr>
            <p:cNvPr id="7" name="AutoShape 32"/>
            <p:cNvSpPr>
              <a:spLocks noChangeAspect="1" noChangeArrowheads="1"/>
            </p:cNvSpPr>
            <p:nvPr/>
          </p:nvSpPr>
          <p:spPr bwMode="auto">
            <a:xfrm>
              <a:off x="5939" y="2028"/>
              <a:ext cx="419" cy="302"/>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8" name="Rectangle 33"/>
            <p:cNvSpPr>
              <a:spLocks noChangeArrowheads="1"/>
            </p:cNvSpPr>
            <p:nvPr/>
          </p:nvSpPr>
          <p:spPr bwMode="auto">
            <a:xfrm>
              <a:off x="6287" y="2054"/>
              <a:ext cx="47" cy="120"/>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6" name="Group 34"/>
          <p:cNvGrpSpPr>
            <a:grpSpLocks/>
          </p:cNvGrpSpPr>
          <p:nvPr/>
        </p:nvGrpSpPr>
        <p:grpSpPr bwMode="auto">
          <a:xfrm>
            <a:off x="990600" y="2971800"/>
            <a:ext cx="1743075" cy="1828800"/>
            <a:chOff x="5761" y="1969"/>
            <a:chExt cx="762" cy="854"/>
          </a:xfrm>
        </p:grpSpPr>
        <p:grpSp>
          <p:nvGrpSpPr>
            <p:cNvPr id="35" name="Group 35"/>
            <p:cNvGrpSpPr>
              <a:grpSpLocks/>
            </p:cNvGrpSpPr>
            <p:nvPr/>
          </p:nvGrpSpPr>
          <p:grpSpPr bwMode="auto">
            <a:xfrm>
              <a:off x="5761" y="1969"/>
              <a:ext cx="762" cy="854"/>
              <a:chOff x="5761" y="1969"/>
              <a:chExt cx="762" cy="854"/>
            </a:xfrm>
          </p:grpSpPr>
          <p:sp>
            <p:nvSpPr>
              <p:cNvPr id="39" name="AutoShape 36"/>
              <p:cNvSpPr>
                <a:spLocks noChangeArrowheads="1"/>
              </p:cNvSpPr>
              <p:nvPr/>
            </p:nvSpPr>
            <p:spPr bwMode="auto">
              <a:xfrm>
                <a:off x="6022" y="2402"/>
                <a:ext cx="255" cy="43"/>
              </a:xfrm>
              <a:prstGeom prst="roundRect">
                <a:avLst>
                  <a:gd name="adj" fmla="val 42019"/>
                </a:avLst>
              </a:prstGeom>
              <a:solidFill>
                <a:srgbClr val="6E6E6E"/>
              </a:solidFill>
              <a:ln w="0">
                <a:solidFill>
                  <a:schemeClr val="tx1"/>
                </a:solidFill>
                <a:round/>
                <a:headEnd/>
                <a:tailEnd/>
              </a:ln>
            </p:spPr>
            <p:txBody>
              <a:bodyPr/>
              <a:lstStyle/>
              <a:p>
                <a:endParaRPr lang="fr-FR" dirty="0"/>
              </a:p>
            </p:txBody>
          </p:sp>
          <p:sp>
            <p:nvSpPr>
              <p:cNvPr id="40" name="Rectangle 37"/>
              <p:cNvSpPr>
                <a:spLocks noChangeArrowheads="1"/>
              </p:cNvSpPr>
              <p:nvPr/>
            </p:nvSpPr>
            <p:spPr bwMode="auto">
              <a:xfrm>
                <a:off x="5870" y="2466"/>
                <a:ext cx="559" cy="161"/>
              </a:xfrm>
              <a:prstGeom prst="rect">
                <a:avLst/>
              </a:prstGeom>
              <a:solidFill>
                <a:srgbClr val="C0C0C0"/>
              </a:solidFill>
              <a:ln w="0">
                <a:solidFill>
                  <a:schemeClr val="tx1"/>
                </a:solidFill>
                <a:miter lim="800000"/>
                <a:headEnd/>
                <a:tailEnd/>
              </a:ln>
            </p:spPr>
            <p:txBody>
              <a:bodyPr/>
              <a:lstStyle/>
              <a:p>
                <a:endParaRPr lang="fr-FR" dirty="0"/>
              </a:p>
            </p:txBody>
          </p:sp>
          <p:sp>
            <p:nvSpPr>
              <p:cNvPr id="41" name="Freeform 38"/>
              <p:cNvSpPr>
                <a:spLocks/>
              </p:cNvSpPr>
              <p:nvPr/>
            </p:nvSpPr>
            <p:spPr bwMode="auto">
              <a:xfrm>
                <a:off x="5886" y="2531"/>
                <a:ext cx="84" cy="24"/>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rgbClr val="6E6E6E"/>
              </a:solidFill>
              <a:ln w="9525">
                <a:solidFill>
                  <a:schemeClr val="tx1"/>
                </a:solidFill>
                <a:round/>
                <a:headEnd/>
                <a:tailEnd/>
              </a:ln>
            </p:spPr>
            <p:txBody>
              <a:bodyPr/>
              <a:lstStyle/>
              <a:p>
                <a:endParaRPr lang="fr-FR" dirty="0"/>
              </a:p>
            </p:txBody>
          </p:sp>
          <p:sp>
            <p:nvSpPr>
              <p:cNvPr id="42" name="Freeform 39"/>
              <p:cNvSpPr>
                <a:spLocks/>
              </p:cNvSpPr>
              <p:nvPr/>
            </p:nvSpPr>
            <p:spPr bwMode="auto">
              <a:xfrm>
                <a:off x="6108" y="2490"/>
                <a:ext cx="204" cy="117"/>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808080"/>
              </a:solidFill>
              <a:ln w="9525">
                <a:solidFill>
                  <a:schemeClr val="tx1"/>
                </a:solidFill>
                <a:round/>
                <a:headEnd/>
                <a:tailEnd/>
              </a:ln>
            </p:spPr>
            <p:txBody>
              <a:bodyPr/>
              <a:lstStyle/>
              <a:p>
                <a:endParaRPr lang="fr-FR" dirty="0"/>
              </a:p>
            </p:txBody>
          </p:sp>
          <p:sp>
            <p:nvSpPr>
              <p:cNvPr id="43" name="Freeform 40"/>
              <p:cNvSpPr>
                <a:spLocks/>
              </p:cNvSpPr>
              <p:nvPr/>
            </p:nvSpPr>
            <p:spPr bwMode="auto">
              <a:xfrm>
                <a:off x="5888" y="1969"/>
                <a:ext cx="517" cy="434"/>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C0C0C0"/>
              </a:solidFill>
              <a:ln w="9525">
                <a:solidFill>
                  <a:schemeClr val="tx1"/>
                </a:solidFill>
                <a:round/>
                <a:headEnd/>
                <a:tailEnd/>
              </a:ln>
            </p:spPr>
            <p:txBody>
              <a:bodyPr/>
              <a:lstStyle/>
              <a:p>
                <a:endParaRPr lang="fr-FR" dirty="0"/>
              </a:p>
            </p:txBody>
          </p:sp>
          <p:sp>
            <p:nvSpPr>
              <p:cNvPr id="44" name="Freeform 41"/>
              <p:cNvSpPr>
                <a:spLocks/>
              </p:cNvSpPr>
              <p:nvPr/>
            </p:nvSpPr>
            <p:spPr bwMode="auto">
              <a:xfrm>
                <a:off x="5927" y="2013"/>
                <a:ext cx="446" cy="333"/>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808080"/>
              </a:solidFill>
              <a:ln w="9525">
                <a:noFill/>
                <a:round/>
                <a:headEnd/>
                <a:tailEnd/>
              </a:ln>
            </p:spPr>
            <p:txBody>
              <a:bodyPr/>
              <a:lstStyle/>
              <a:p>
                <a:endParaRPr lang="fr-FR" dirty="0"/>
              </a:p>
            </p:txBody>
          </p:sp>
          <p:sp>
            <p:nvSpPr>
              <p:cNvPr id="45" name="Freeform 42"/>
              <p:cNvSpPr>
                <a:spLocks/>
              </p:cNvSpPr>
              <p:nvPr/>
            </p:nvSpPr>
            <p:spPr bwMode="auto">
              <a:xfrm>
                <a:off x="5942" y="2028"/>
                <a:ext cx="418" cy="302"/>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46" name="Rectangle 43"/>
              <p:cNvSpPr>
                <a:spLocks noChangeArrowheads="1"/>
              </p:cNvSpPr>
              <p:nvPr/>
            </p:nvSpPr>
            <p:spPr bwMode="auto">
              <a:xfrm>
                <a:off x="5871" y="2496"/>
                <a:ext cx="220" cy="5"/>
              </a:xfrm>
              <a:prstGeom prst="rect">
                <a:avLst/>
              </a:prstGeom>
              <a:solidFill>
                <a:srgbClr val="000000"/>
              </a:solidFill>
              <a:ln w="0">
                <a:solidFill>
                  <a:srgbClr val="000000"/>
                </a:solidFill>
                <a:miter lim="800000"/>
                <a:headEnd/>
                <a:tailEnd/>
              </a:ln>
            </p:spPr>
            <p:txBody>
              <a:bodyPr/>
              <a:lstStyle/>
              <a:p>
                <a:endParaRPr lang="fr-FR" dirty="0"/>
              </a:p>
            </p:txBody>
          </p:sp>
          <p:sp>
            <p:nvSpPr>
              <p:cNvPr id="47" name="Rectangle 44"/>
              <p:cNvSpPr>
                <a:spLocks noChangeArrowheads="1"/>
              </p:cNvSpPr>
              <p:nvPr/>
            </p:nvSpPr>
            <p:spPr bwMode="auto">
              <a:xfrm>
                <a:off x="5871" y="2597"/>
                <a:ext cx="220" cy="6"/>
              </a:xfrm>
              <a:prstGeom prst="rect">
                <a:avLst/>
              </a:prstGeom>
              <a:solidFill>
                <a:srgbClr val="000000"/>
              </a:solidFill>
              <a:ln w="0">
                <a:solidFill>
                  <a:srgbClr val="000000"/>
                </a:solidFill>
                <a:miter lim="800000"/>
                <a:headEnd/>
                <a:tailEnd/>
              </a:ln>
            </p:spPr>
            <p:txBody>
              <a:bodyPr/>
              <a:lstStyle/>
              <a:p>
                <a:endParaRPr lang="fr-FR" dirty="0"/>
              </a:p>
            </p:txBody>
          </p:sp>
          <p:sp>
            <p:nvSpPr>
              <p:cNvPr id="48" name="Rectangle 45"/>
              <p:cNvSpPr>
                <a:spLocks noChangeArrowheads="1"/>
              </p:cNvSpPr>
              <p:nvPr/>
            </p:nvSpPr>
            <p:spPr bwMode="auto">
              <a:xfrm>
                <a:off x="6316" y="2490"/>
                <a:ext cx="114" cy="6"/>
              </a:xfrm>
              <a:prstGeom prst="rect">
                <a:avLst/>
              </a:prstGeom>
              <a:solidFill>
                <a:srgbClr val="000000"/>
              </a:solidFill>
              <a:ln w="0">
                <a:solidFill>
                  <a:srgbClr val="000000"/>
                </a:solidFill>
                <a:miter lim="800000"/>
                <a:headEnd/>
                <a:tailEnd/>
              </a:ln>
            </p:spPr>
            <p:txBody>
              <a:bodyPr/>
              <a:lstStyle/>
              <a:p>
                <a:endParaRPr lang="fr-FR" dirty="0"/>
              </a:p>
            </p:txBody>
          </p:sp>
          <p:sp>
            <p:nvSpPr>
              <p:cNvPr id="49" name="Rectangle 46"/>
              <p:cNvSpPr>
                <a:spLocks noChangeArrowheads="1"/>
              </p:cNvSpPr>
              <p:nvPr/>
            </p:nvSpPr>
            <p:spPr bwMode="auto">
              <a:xfrm>
                <a:off x="6316" y="2597"/>
                <a:ext cx="113" cy="6"/>
              </a:xfrm>
              <a:prstGeom prst="rect">
                <a:avLst/>
              </a:prstGeom>
              <a:solidFill>
                <a:srgbClr val="000000"/>
              </a:solidFill>
              <a:ln w="0">
                <a:solidFill>
                  <a:srgbClr val="000000"/>
                </a:solidFill>
                <a:miter lim="800000"/>
                <a:headEnd/>
                <a:tailEnd/>
              </a:ln>
            </p:spPr>
            <p:txBody>
              <a:bodyPr/>
              <a:lstStyle/>
              <a:p>
                <a:endParaRPr lang="fr-FR" dirty="0"/>
              </a:p>
            </p:txBody>
          </p:sp>
          <p:sp>
            <p:nvSpPr>
              <p:cNvPr id="50" name="Rectangle 47"/>
              <p:cNvSpPr>
                <a:spLocks noChangeArrowheads="1"/>
              </p:cNvSpPr>
              <p:nvPr/>
            </p:nvSpPr>
            <p:spPr bwMode="auto">
              <a:xfrm>
                <a:off x="6123" y="2507"/>
                <a:ext cx="176" cy="6"/>
              </a:xfrm>
              <a:prstGeom prst="rect">
                <a:avLst/>
              </a:prstGeom>
              <a:solidFill>
                <a:srgbClr val="464646"/>
              </a:solidFill>
              <a:ln w="0">
                <a:solidFill>
                  <a:srgbClr val="464646"/>
                </a:solidFill>
                <a:miter lim="800000"/>
                <a:headEnd/>
                <a:tailEnd/>
              </a:ln>
            </p:spPr>
            <p:txBody>
              <a:bodyPr/>
              <a:lstStyle/>
              <a:p>
                <a:endParaRPr lang="fr-FR" dirty="0"/>
              </a:p>
            </p:txBody>
          </p:sp>
          <p:sp>
            <p:nvSpPr>
              <p:cNvPr id="51" name="Rectangle 48"/>
              <p:cNvSpPr>
                <a:spLocks noChangeArrowheads="1"/>
              </p:cNvSpPr>
              <p:nvPr/>
            </p:nvSpPr>
            <p:spPr bwMode="auto">
              <a:xfrm>
                <a:off x="6146" y="2536"/>
                <a:ext cx="129" cy="9"/>
              </a:xfrm>
              <a:prstGeom prst="rect">
                <a:avLst/>
              </a:prstGeom>
              <a:solidFill>
                <a:srgbClr val="464646"/>
              </a:solidFill>
              <a:ln w="0">
                <a:solidFill>
                  <a:srgbClr val="464646"/>
                </a:solidFill>
                <a:miter lim="800000"/>
                <a:headEnd/>
                <a:tailEnd/>
              </a:ln>
            </p:spPr>
            <p:txBody>
              <a:bodyPr/>
              <a:lstStyle/>
              <a:p>
                <a:endParaRPr lang="fr-FR" dirty="0"/>
              </a:p>
            </p:txBody>
          </p:sp>
          <p:sp>
            <p:nvSpPr>
              <p:cNvPr id="52" name="Line 49"/>
              <p:cNvSpPr>
                <a:spLocks noChangeShapeType="1"/>
              </p:cNvSpPr>
              <p:nvPr/>
            </p:nvSpPr>
            <p:spPr bwMode="auto">
              <a:xfrm>
                <a:off x="6108" y="2526"/>
                <a:ext cx="203" cy="1"/>
              </a:xfrm>
              <a:prstGeom prst="line">
                <a:avLst/>
              </a:prstGeom>
              <a:noFill/>
              <a:ln w="0">
                <a:solidFill>
                  <a:srgbClr val="000000"/>
                </a:solidFill>
                <a:round/>
                <a:headEnd/>
                <a:tailEnd/>
              </a:ln>
            </p:spPr>
            <p:txBody>
              <a:bodyPr/>
              <a:lstStyle/>
              <a:p>
                <a:endParaRPr lang="fr-FR" dirty="0"/>
              </a:p>
            </p:txBody>
          </p:sp>
          <p:sp>
            <p:nvSpPr>
              <p:cNvPr id="53" name="Line 50"/>
              <p:cNvSpPr>
                <a:spLocks noChangeShapeType="1"/>
              </p:cNvSpPr>
              <p:nvPr/>
            </p:nvSpPr>
            <p:spPr bwMode="auto">
              <a:xfrm>
                <a:off x="6109" y="2556"/>
                <a:ext cx="202" cy="1"/>
              </a:xfrm>
              <a:prstGeom prst="line">
                <a:avLst/>
              </a:prstGeom>
              <a:noFill/>
              <a:ln w="0">
                <a:solidFill>
                  <a:srgbClr val="000000"/>
                </a:solidFill>
                <a:round/>
                <a:headEnd/>
                <a:tailEnd/>
              </a:ln>
            </p:spPr>
            <p:txBody>
              <a:bodyPr/>
              <a:lstStyle/>
              <a:p>
                <a:endParaRPr lang="fr-FR" dirty="0"/>
              </a:p>
            </p:txBody>
          </p:sp>
          <p:sp>
            <p:nvSpPr>
              <p:cNvPr id="54" name="Rectangle 51"/>
              <p:cNvSpPr>
                <a:spLocks noChangeArrowheads="1"/>
              </p:cNvSpPr>
              <p:nvPr/>
            </p:nvSpPr>
            <p:spPr bwMode="auto">
              <a:xfrm>
                <a:off x="6337" y="2522"/>
                <a:ext cx="70" cy="35"/>
              </a:xfrm>
              <a:prstGeom prst="rect">
                <a:avLst/>
              </a:prstGeom>
              <a:solidFill>
                <a:srgbClr val="464646"/>
              </a:solidFill>
              <a:ln w="0">
                <a:solidFill>
                  <a:srgbClr val="464646"/>
                </a:solidFill>
                <a:miter lim="800000"/>
                <a:headEnd/>
                <a:tailEnd/>
              </a:ln>
            </p:spPr>
            <p:txBody>
              <a:bodyPr/>
              <a:lstStyle/>
              <a:p>
                <a:endParaRPr lang="fr-FR" dirty="0"/>
              </a:p>
            </p:txBody>
          </p:sp>
          <p:sp>
            <p:nvSpPr>
              <p:cNvPr id="55" name="Freeform 52"/>
              <p:cNvSpPr>
                <a:spLocks/>
              </p:cNvSpPr>
              <p:nvPr/>
            </p:nvSpPr>
            <p:spPr bwMode="auto">
              <a:xfrm>
                <a:off x="5761" y="2650"/>
                <a:ext cx="762" cy="150"/>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C0C0C0"/>
              </a:solidFill>
              <a:ln w="0">
                <a:solidFill>
                  <a:schemeClr val="tx1"/>
                </a:solidFill>
                <a:prstDash val="solid"/>
                <a:round/>
                <a:headEnd/>
                <a:tailEnd/>
              </a:ln>
            </p:spPr>
            <p:txBody>
              <a:bodyPr/>
              <a:lstStyle/>
              <a:p>
                <a:endParaRPr lang="fr-FR" dirty="0"/>
              </a:p>
            </p:txBody>
          </p:sp>
          <p:sp>
            <p:nvSpPr>
              <p:cNvPr id="56" name="Freeform 53"/>
              <p:cNvSpPr>
                <a:spLocks/>
              </p:cNvSpPr>
              <p:nvPr/>
            </p:nvSpPr>
            <p:spPr bwMode="auto">
              <a:xfrm>
                <a:off x="5761" y="2800"/>
                <a:ext cx="762" cy="23"/>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808080"/>
              </a:solidFill>
              <a:ln w="9525">
                <a:solidFill>
                  <a:schemeClr val="tx1"/>
                </a:solidFill>
                <a:round/>
                <a:headEnd/>
                <a:tailEnd/>
              </a:ln>
            </p:spPr>
            <p:txBody>
              <a:bodyPr/>
              <a:lstStyle/>
              <a:p>
                <a:endParaRPr lang="fr-FR" dirty="0"/>
              </a:p>
            </p:txBody>
          </p:sp>
          <p:sp>
            <p:nvSpPr>
              <p:cNvPr id="57" name="Freeform 54"/>
              <p:cNvSpPr>
                <a:spLocks/>
              </p:cNvSpPr>
              <p:nvPr/>
            </p:nvSpPr>
            <p:spPr bwMode="auto">
              <a:xfrm>
                <a:off x="5854" y="2662"/>
                <a:ext cx="486" cy="14"/>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6E6E6E"/>
              </a:solidFill>
              <a:ln w="0">
                <a:solidFill>
                  <a:schemeClr val="tx1"/>
                </a:solidFill>
                <a:prstDash val="solid"/>
                <a:round/>
                <a:headEnd/>
                <a:tailEnd/>
              </a:ln>
            </p:spPr>
            <p:txBody>
              <a:bodyPr/>
              <a:lstStyle/>
              <a:p>
                <a:endParaRPr lang="fr-FR" dirty="0"/>
              </a:p>
            </p:txBody>
          </p:sp>
          <p:sp>
            <p:nvSpPr>
              <p:cNvPr id="58" name="Freeform 55"/>
              <p:cNvSpPr>
                <a:spLocks/>
              </p:cNvSpPr>
              <p:nvPr/>
            </p:nvSpPr>
            <p:spPr bwMode="auto">
              <a:xfrm>
                <a:off x="5813" y="2684"/>
                <a:ext cx="444" cy="72"/>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6E6E6E"/>
              </a:solidFill>
              <a:ln w="0">
                <a:noFill/>
                <a:prstDash val="solid"/>
                <a:round/>
                <a:headEnd/>
                <a:tailEnd/>
              </a:ln>
            </p:spPr>
            <p:txBody>
              <a:bodyPr/>
              <a:lstStyle/>
              <a:p>
                <a:endParaRPr lang="fr-FR" dirty="0"/>
              </a:p>
            </p:txBody>
          </p:sp>
          <p:sp>
            <p:nvSpPr>
              <p:cNvPr id="59" name="Freeform 56"/>
              <p:cNvSpPr>
                <a:spLocks/>
              </p:cNvSpPr>
              <p:nvPr/>
            </p:nvSpPr>
            <p:spPr bwMode="auto">
              <a:xfrm>
                <a:off x="6262" y="2684"/>
                <a:ext cx="90" cy="33"/>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6E6E6E"/>
              </a:solidFill>
              <a:ln w="0">
                <a:noFill/>
                <a:prstDash val="solid"/>
                <a:round/>
                <a:headEnd/>
                <a:tailEnd/>
              </a:ln>
            </p:spPr>
            <p:txBody>
              <a:bodyPr/>
              <a:lstStyle/>
              <a:p>
                <a:endParaRPr lang="fr-FR" dirty="0"/>
              </a:p>
            </p:txBody>
          </p:sp>
          <p:sp>
            <p:nvSpPr>
              <p:cNvPr id="60" name="Freeform 57"/>
              <p:cNvSpPr>
                <a:spLocks/>
              </p:cNvSpPr>
              <p:nvPr/>
            </p:nvSpPr>
            <p:spPr bwMode="auto">
              <a:xfrm>
                <a:off x="6269" y="2721"/>
                <a:ext cx="93" cy="37"/>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6E6E6E"/>
              </a:solidFill>
              <a:ln w="0">
                <a:noFill/>
                <a:prstDash val="solid"/>
                <a:round/>
                <a:headEnd/>
                <a:tailEnd/>
              </a:ln>
            </p:spPr>
            <p:txBody>
              <a:bodyPr/>
              <a:lstStyle/>
              <a:p>
                <a:endParaRPr lang="fr-FR" dirty="0"/>
              </a:p>
            </p:txBody>
          </p:sp>
          <p:sp>
            <p:nvSpPr>
              <p:cNvPr id="61" name="Freeform 58"/>
              <p:cNvSpPr>
                <a:spLocks/>
              </p:cNvSpPr>
              <p:nvPr/>
            </p:nvSpPr>
            <p:spPr bwMode="auto">
              <a:xfrm>
                <a:off x="6355" y="2686"/>
                <a:ext cx="135" cy="72"/>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6E6E6E"/>
              </a:solidFill>
              <a:ln w="0">
                <a:noFill/>
                <a:prstDash val="solid"/>
                <a:round/>
                <a:headEnd/>
                <a:tailEnd/>
              </a:ln>
            </p:spPr>
            <p:txBody>
              <a:bodyPr/>
              <a:lstStyle/>
              <a:p>
                <a:endParaRPr lang="fr-FR" dirty="0"/>
              </a:p>
            </p:txBody>
          </p:sp>
          <p:sp>
            <p:nvSpPr>
              <p:cNvPr id="62" name="Rectangle 59"/>
              <p:cNvSpPr>
                <a:spLocks noChangeArrowheads="1"/>
              </p:cNvSpPr>
              <p:nvPr/>
            </p:nvSpPr>
            <p:spPr bwMode="auto">
              <a:xfrm>
                <a:off x="6338" y="2367"/>
                <a:ext cx="35" cy="21"/>
              </a:xfrm>
              <a:prstGeom prst="rect">
                <a:avLst/>
              </a:prstGeom>
              <a:solidFill>
                <a:srgbClr val="464646"/>
              </a:solidFill>
              <a:ln w="0">
                <a:solidFill>
                  <a:srgbClr val="464646"/>
                </a:solidFill>
                <a:miter lim="800000"/>
                <a:headEnd/>
                <a:tailEnd/>
              </a:ln>
            </p:spPr>
            <p:txBody>
              <a:bodyPr/>
              <a:lstStyle/>
              <a:p>
                <a:endParaRPr lang="fr-FR" dirty="0"/>
              </a:p>
            </p:txBody>
          </p:sp>
          <p:sp>
            <p:nvSpPr>
              <p:cNvPr id="63" name="Rectangle 60"/>
              <p:cNvSpPr>
                <a:spLocks noChangeArrowheads="1"/>
              </p:cNvSpPr>
              <p:nvPr/>
            </p:nvSpPr>
            <p:spPr bwMode="auto">
              <a:xfrm>
                <a:off x="5960" y="2426"/>
                <a:ext cx="380" cy="33"/>
              </a:xfrm>
              <a:prstGeom prst="rect">
                <a:avLst/>
              </a:prstGeom>
              <a:solidFill>
                <a:srgbClr val="C0C0C0"/>
              </a:solidFill>
              <a:ln w="9525">
                <a:solidFill>
                  <a:schemeClr val="tx1"/>
                </a:solidFill>
                <a:miter lim="800000"/>
                <a:headEnd/>
                <a:tailEnd/>
              </a:ln>
            </p:spPr>
            <p:txBody>
              <a:bodyPr/>
              <a:lstStyle/>
              <a:p>
                <a:endParaRPr lang="fr-FR" dirty="0"/>
              </a:p>
            </p:txBody>
          </p:sp>
          <p:sp>
            <p:nvSpPr>
              <p:cNvPr id="64" name="Rectangle 61"/>
              <p:cNvSpPr>
                <a:spLocks noChangeArrowheads="1"/>
              </p:cNvSpPr>
              <p:nvPr/>
            </p:nvSpPr>
            <p:spPr bwMode="auto">
              <a:xfrm>
                <a:off x="5961" y="2456"/>
                <a:ext cx="377" cy="8"/>
              </a:xfrm>
              <a:prstGeom prst="rect">
                <a:avLst/>
              </a:prstGeom>
              <a:solidFill>
                <a:srgbClr val="808080"/>
              </a:solidFill>
              <a:ln w="0">
                <a:solidFill>
                  <a:schemeClr val="tx1"/>
                </a:solidFill>
                <a:miter lim="800000"/>
                <a:headEnd/>
                <a:tailEnd/>
              </a:ln>
            </p:spPr>
            <p:txBody>
              <a:bodyPr/>
              <a:lstStyle/>
              <a:p>
                <a:endParaRPr lang="fr-FR" dirty="0"/>
              </a:p>
            </p:txBody>
          </p:sp>
        </p:grpSp>
        <p:sp>
          <p:nvSpPr>
            <p:cNvPr id="37" name="AutoShape 62"/>
            <p:cNvSpPr>
              <a:spLocks noChangeAspect="1" noChangeArrowheads="1"/>
            </p:cNvSpPr>
            <p:nvPr/>
          </p:nvSpPr>
          <p:spPr bwMode="auto">
            <a:xfrm>
              <a:off x="5939" y="2028"/>
              <a:ext cx="419" cy="302"/>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38" name="Rectangle 63"/>
            <p:cNvSpPr>
              <a:spLocks noChangeArrowheads="1"/>
            </p:cNvSpPr>
            <p:nvPr/>
          </p:nvSpPr>
          <p:spPr bwMode="auto">
            <a:xfrm>
              <a:off x="6287" y="2054"/>
              <a:ext cx="47" cy="120"/>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36" name="Group 64"/>
          <p:cNvGrpSpPr>
            <a:grpSpLocks/>
          </p:cNvGrpSpPr>
          <p:nvPr/>
        </p:nvGrpSpPr>
        <p:grpSpPr bwMode="auto">
          <a:xfrm>
            <a:off x="2743200" y="2044700"/>
            <a:ext cx="3657600" cy="1054100"/>
            <a:chOff x="1728" y="1288"/>
            <a:chExt cx="2304" cy="664"/>
          </a:xfrm>
        </p:grpSpPr>
        <p:sp>
          <p:nvSpPr>
            <p:cNvPr id="66" name="Text Box 65"/>
            <p:cNvSpPr txBox="1">
              <a:spLocks noChangeArrowheads="1"/>
            </p:cNvSpPr>
            <p:nvPr/>
          </p:nvSpPr>
          <p:spPr bwMode="auto">
            <a:xfrm rot="400190">
              <a:off x="2567" y="1288"/>
              <a:ext cx="1264" cy="664"/>
            </a:xfrm>
            <a:prstGeom prst="rect">
              <a:avLst/>
            </a:prstGeom>
            <a:noFill/>
            <a:ln w="12700">
              <a:noFill/>
              <a:miter lim="800000"/>
              <a:headEnd type="none" w="sm" len="sm"/>
              <a:tailEnd type="none" w="sm" len="sm"/>
            </a:ln>
            <a:effectLst/>
          </p:spPr>
          <p:txBody>
            <a:bodyPr>
              <a:spAutoFit/>
            </a:bodyPr>
            <a:lstStyle/>
            <a:p>
              <a:pPr algn="r">
                <a:spcBef>
                  <a:spcPct val="50000"/>
                </a:spcBef>
              </a:pPr>
              <a:r>
                <a:rPr lang="en-US" sz="1800" b="1" dirty="0">
                  <a:latin typeface="Arial" pitchFamily="34" charset="0"/>
                </a:rPr>
                <a:t>Demande</a:t>
              </a:r>
              <a:r>
                <a:rPr lang="en-US" sz="1800" b="1" dirty="0">
                  <a:solidFill>
                    <a:schemeClr val="bg1"/>
                  </a:solidFill>
                  <a:latin typeface="Arial" pitchFamily="34" charset="0"/>
                </a:rPr>
                <a:t> de </a:t>
              </a:r>
              <a:r>
                <a:rPr lang="en-US" sz="1800" b="1" dirty="0">
                  <a:latin typeface="Arial" pitchFamily="34" charset="0"/>
                </a:rPr>
                <a:t>connexion</a:t>
              </a:r>
            </a:p>
            <a:p>
              <a:pPr algn="r">
                <a:spcBef>
                  <a:spcPct val="50000"/>
                </a:spcBef>
              </a:pPr>
              <a:endParaRPr lang="en-US" sz="1800" b="1" dirty="0">
                <a:solidFill>
                  <a:schemeClr val="bg1"/>
                </a:solidFill>
                <a:latin typeface="Arial" pitchFamily="34" charset="0"/>
              </a:endParaRPr>
            </a:p>
          </p:txBody>
        </p:sp>
        <p:sp>
          <p:nvSpPr>
            <p:cNvPr id="67" name="Line 66"/>
            <p:cNvSpPr>
              <a:spLocks noChangeShapeType="1"/>
            </p:cNvSpPr>
            <p:nvPr/>
          </p:nvSpPr>
          <p:spPr bwMode="auto">
            <a:xfrm>
              <a:off x="1728" y="1344"/>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grpSp>
      <p:grpSp>
        <p:nvGrpSpPr>
          <p:cNvPr id="65" name="Group 67"/>
          <p:cNvGrpSpPr>
            <a:grpSpLocks/>
          </p:cNvGrpSpPr>
          <p:nvPr/>
        </p:nvGrpSpPr>
        <p:grpSpPr bwMode="auto">
          <a:xfrm>
            <a:off x="2743200" y="2605088"/>
            <a:ext cx="3657600" cy="563562"/>
            <a:chOff x="1728" y="1641"/>
            <a:chExt cx="2304" cy="355"/>
          </a:xfrm>
        </p:grpSpPr>
        <p:sp>
          <p:nvSpPr>
            <p:cNvPr id="69" name="Text Box 68"/>
            <p:cNvSpPr txBox="1">
              <a:spLocks noChangeArrowheads="1"/>
            </p:cNvSpPr>
            <p:nvPr/>
          </p:nvSpPr>
          <p:spPr bwMode="auto">
            <a:xfrm rot="-437299">
              <a:off x="1896" y="1641"/>
              <a:ext cx="1200"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réponse</a:t>
              </a:r>
            </a:p>
          </p:txBody>
        </p:sp>
        <p:sp>
          <p:nvSpPr>
            <p:cNvPr id="70" name="Line 69"/>
            <p:cNvSpPr>
              <a:spLocks noChangeShapeType="1"/>
            </p:cNvSpPr>
            <p:nvPr/>
          </p:nvSpPr>
          <p:spPr bwMode="auto">
            <a:xfrm flipH="1">
              <a:off x="1728" y="1706"/>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grpSp>
      <p:grpSp>
        <p:nvGrpSpPr>
          <p:cNvPr id="68" name="Group 70"/>
          <p:cNvGrpSpPr>
            <a:grpSpLocks/>
          </p:cNvGrpSpPr>
          <p:nvPr/>
        </p:nvGrpSpPr>
        <p:grpSpPr bwMode="auto">
          <a:xfrm>
            <a:off x="2743200" y="3175000"/>
            <a:ext cx="3657600" cy="549275"/>
            <a:chOff x="1728" y="2000"/>
            <a:chExt cx="2304" cy="346"/>
          </a:xfrm>
        </p:grpSpPr>
        <p:sp>
          <p:nvSpPr>
            <p:cNvPr id="72" name="Text Box 71"/>
            <p:cNvSpPr txBox="1">
              <a:spLocks noChangeArrowheads="1"/>
            </p:cNvSpPr>
            <p:nvPr/>
          </p:nvSpPr>
          <p:spPr bwMode="auto">
            <a:xfrm rot="400190">
              <a:off x="2592" y="2000"/>
              <a:ext cx="1264" cy="231"/>
            </a:xfrm>
            <a:prstGeom prst="rect">
              <a:avLst/>
            </a:prstGeom>
            <a:noFill/>
            <a:ln w="12700">
              <a:noFill/>
              <a:miter lim="800000"/>
              <a:headEnd type="none" w="sm" len="sm"/>
              <a:tailEnd type="none" w="sm" len="sm"/>
            </a:ln>
            <a:effectLst/>
          </p:spPr>
          <p:txBody>
            <a:bodyPr>
              <a:spAutoFit/>
            </a:bodyPr>
            <a:lstStyle/>
            <a:p>
              <a:pPr algn="r">
                <a:spcBef>
                  <a:spcPct val="50000"/>
                </a:spcBef>
              </a:pPr>
              <a:r>
                <a:rPr lang="en-US" sz="1800" b="1" dirty="0">
                  <a:solidFill>
                    <a:schemeClr val="bg1"/>
                  </a:solidFill>
                  <a:latin typeface="Arial" pitchFamily="34" charset="0"/>
                </a:rPr>
                <a:t>  </a:t>
              </a:r>
              <a:r>
                <a:rPr lang="en-US" sz="1800" b="1" dirty="0">
                  <a:latin typeface="Arial" pitchFamily="34" charset="0"/>
                </a:rPr>
                <a:t>Donnée</a:t>
              </a:r>
            </a:p>
          </p:txBody>
        </p:sp>
        <p:sp>
          <p:nvSpPr>
            <p:cNvPr id="73" name="Line 72"/>
            <p:cNvSpPr>
              <a:spLocks noChangeShapeType="1"/>
            </p:cNvSpPr>
            <p:nvPr/>
          </p:nvSpPr>
          <p:spPr bwMode="auto">
            <a:xfrm>
              <a:off x="1728" y="2056"/>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grpSp>
      <p:grpSp>
        <p:nvGrpSpPr>
          <p:cNvPr id="71" name="Group 73"/>
          <p:cNvGrpSpPr>
            <a:grpSpLocks/>
          </p:cNvGrpSpPr>
          <p:nvPr/>
        </p:nvGrpSpPr>
        <p:grpSpPr bwMode="auto">
          <a:xfrm>
            <a:off x="2743200" y="4357688"/>
            <a:ext cx="3657600" cy="563562"/>
            <a:chOff x="1728" y="2745"/>
            <a:chExt cx="2304" cy="355"/>
          </a:xfrm>
        </p:grpSpPr>
        <p:sp>
          <p:nvSpPr>
            <p:cNvPr id="75" name="Text Box 74"/>
            <p:cNvSpPr txBox="1">
              <a:spLocks noChangeArrowheads="1"/>
            </p:cNvSpPr>
            <p:nvPr/>
          </p:nvSpPr>
          <p:spPr bwMode="auto">
            <a:xfrm rot="404139">
              <a:off x="2376" y="2745"/>
              <a:ext cx="1488" cy="231"/>
            </a:xfrm>
            <a:prstGeom prst="rect">
              <a:avLst/>
            </a:prstGeom>
            <a:noFill/>
            <a:ln w="12700">
              <a:noFill/>
              <a:miter lim="800000"/>
              <a:headEnd type="none" w="sm" len="sm"/>
              <a:tailEnd type="none" w="sm" len="sm"/>
            </a:ln>
            <a:effectLst/>
          </p:spPr>
          <p:txBody>
            <a:bodyPr>
              <a:spAutoFit/>
            </a:bodyPr>
            <a:lstStyle/>
            <a:p>
              <a:pPr algn="r">
                <a:spcBef>
                  <a:spcPct val="50000"/>
                </a:spcBef>
              </a:pPr>
              <a:r>
                <a:rPr lang="en-US" sz="1800" b="1" dirty="0">
                  <a:solidFill>
                    <a:schemeClr val="bg1"/>
                  </a:solidFill>
                  <a:latin typeface="Arial" pitchFamily="34" charset="0"/>
                </a:rPr>
                <a:t>  </a:t>
              </a:r>
              <a:r>
                <a:rPr lang="en-US" sz="1800" b="1" dirty="0">
                  <a:latin typeface="Arial" pitchFamily="34" charset="0"/>
                </a:rPr>
                <a:t>fin</a:t>
              </a:r>
              <a:r>
                <a:rPr lang="en-US" sz="1800" b="1" dirty="0">
                  <a:solidFill>
                    <a:schemeClr val="bg1"/>
                  </a:solidFill>
                  <a:latin typeface="Arial" pitchFamily="34" charset="0"/>
                </a:rPr>
                <a:t> </a:t>
              </a:r>
              <a:r>
                <a:rPr lang="en-US" sz="1800" b="1" dirty="0">
                  <a:latin typeface="Arial" pitchFamily="34" charset="0"/>
                </a:rPr>
                <a:t>de</a:t>
              </a:r>
              <a:r>
                <a:rPr lang="en-US" sz="1800" b="1" dirty="0">
                  <a:solidFill>
                    <a:schemeClr val="bg1"/>
                  </a:solidFill>
                  <a:latin typeface="Arial" pitchFamily="34" charset="0"/>
                </a:rPr>
                <a:t> </a:t>
              </a:r>
              <a:r>
                <a:rPr lang="en-US" sz="1800" b="1" dirty="0">
                  <a:latin typeface="Arial" pitchFamily="34" charset="0"/>
                </a:rPr>
                <a:t>connexion</a:t>
              </a:r>
            </a:p>
          </p:txBody>
        </p:sp>
        <p:sp>
          <p:nvSpPr>
            <p:cNvPr id="76" name="Line 75"/>
            <p:cNvSpPr>
              <a:spLocks noChangeShapeType="1"/>
            </p:cNvSpPr>
            <p:nvPr/>
          </p:nvSpPr>
          <p:spPr bwMode="auto">
            <a:xfrm>
              <a:off x="1728" y="2810"/>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grpSp>
      <p:grpSp>
        <p:nvGrpSpPr>
          <p:cNvPr id="74" name="Group 76"/>
          <p:cNvGrpSpPr>
            <a:grpSpLocks/>
          </p:cNvGrpSpPr>
          <p:nvPr/>
        </p:nvGrpSpPr>
        <p:grpSpPr bwMode="auto">
          <a:xfrm>
            <a:off x="2743200" y="3746500"/>
            <a:ext cx="3657600" cy="596900"/>
            <a:chOff x="1728" y="2360"/>
            <a:chExt cx="2304" cy="376"/>
          </a:xfrm>
        </p:grpSpPr>
        <p:sp>
          <p:nvSpPr>
            <p:cNvPr id="78" name="Text Box 77"/>
            <p:cNvSpPr txBox="1">
              <a:spLocks noChangeArrowheads="1"/>
            </p:cNvSpPr>
            <p:nvPr/>
          </p:nvSpPr>
          <p:spPr bwMode="auto">
            <a:xfrm rot="-445062">
              <a:off x="1888" y="2360"/>
              <a:ext cx="1712"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Accusé</a:t>
              </a:r>
              <a:r>
                <a:rPr lang="en-US" sz="1800" b="1" dirty="0">
                  <a:solidFill>
                    <a:schemeClr val="bg1"/>
                  </a:solidFill>
                  <a:latin typeface="Arial" pitchFamily="34" charset="0"/>
                </a:rPr>
                <a:t> </a:t>
              </a:r>
              <a:r>
                <a:rPr lang="en-US" sz="1800" b="1" dirty="0">
                  <a:latin typeface="Arial" pitchFamily="34" charset="0"/>
                </a:rPr>
                <a:t>de</a:t>
              </a:r>
              <a:r>
                <a:rPr lang="en-US" sz="1800" b="1" dirty="0">
                  <a:solidFill>
                    <a:schemeClr val="bg1"/>
                  </a:solidFill>
                  <a:latin typeface="Arial" pitchFamily="34" charset="0"/>
                </a:rPr>
                <a:t> </a:t>
              </a:r>
              <a:r>
                <a:rPr lang="en-US" sz="1800" b="1" dirty="0">
                  <a:latin typeface="Arial" pitchFamily="34" charset="0"/>
                </a:rPr>
                <a:t>réception</a:t>
              </a:r>
            </a:p>
          </p:txBody>
        </p:sp>
        <p:sp>
          <p:nvSpPr>
            <p:cNvPr id="79" name="Line 78"/>
            <p:cNvSpPr>
              <a:spLocks noChangeShapeType="1"/>
            </p:cNvSpPr>
            <p:nvPr/>
          </p:nvSpPr>
          <p:spPr bwMode="auto">
            <a:xfrm flipH="1">
              <a:off x="1728" y="2446"/>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grpSp>
      <p:grpSp>
        <p:nvGrpSpPr>
          <p:cNvPr id="77" name="Group 79"/>
          <p:cNvGrpSpPr>
            <a:grpSpLocks/>
          </p:cNvGrpSpPr>
          <p:nvPr/>
        </p:nvGrpSpPr>
        <p:grpSpPr bwMode="auto">
          <a:xfrm>
            <a:off x="2743200" y="4953000"/>
            <a:ext cx="3657600" cy="533400"/>
            <a:chOff x="1728" y="3120"/>
            <a:chExt cx="2304" cy="336"/>
          </a:xfrm>
        </p:grpSpPr>
        <p:sp>
          <p:nvSpPr>
            <p:cNvPr id="81" name="Line 80"/>
            <p:cNvSpPr>
              <a:spLocks noChangeShapeType="1"/>
            </p:cNvSpPr>
            <p:nvPr/>
          </p:nvSpPr>
          <p:spPr bwMode="auto">
            <a:xfrm flipH="1">
              <a:off x="1728" y="3166"/>
              <a:ext cx="2304" cy="290"/>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sp>
          <p:nvSpPr>
            <p:cNvPr id="82" name="Text Box 81"/>
            <p:cNvSpPr txBox="1">
              <a:spLocks noChangeArrowheads="1"/>
            </p:cNvSpPr>
            <p:nvPr/>
          </p:nvSpPr>
          <p:spPr bwMode="auto">
            <a:xfrm rot="-437299">
              <a:off x="1896" y="3120"/>
              <a:ext cx="1200"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réponse</a:t>
              </a:r>
              <a:r>
                <a:rPr lang="en-US" sz="1800" b="1" dirty="0">
                  <a:solidFill>
                    <a:schemeClr val="bg1"/>
                  </a:solidFill>
                  <a:latin typeface="Arial" pitchFamily="34" charset="0"/>
                </a:rPr>
                <a:t> </a:t>
              </a:r>
            </a:p>
          </p:txBody>
        </p:sp>
      </p:grpSp>
      <p:sp>
        <p:nvSpPr>
          <p:cNvPr id="83" name="ZoneTexte 82"/>
          <p:cNvSpPr txBox="1"/>
          <p:nvPr/>
        </p:nvSpPr>
        <p:spPr>
          <a:xfrm>
            <a:off x="1714480" y="428604"/>
            <a:ext cx="5500726" cy="707886"/>
          </a:xfrm>
          <a:prstGeom prst="rect">
            <a:avLst/>
          </a:prstGeom>
          <a:noFill/>
        </p:spPr>
        <p:txBody>
          <a:bodyPr wrap="square" rtlCol="1">
            <a:spAutoFit/>
          </a:bodyPr>
          <a:lstStyle/>
          <a:p>
            <a:pPr algn="ctr"/>
            <a:r>
              <a:rPr lang="fr-FR" sz="4000" b="1" dirty="0" smtClean="0">
                <a:latin typeface="Times New Roman" pitchFamily="18" charset="0"/>
                <a:cs typeface="Times New Roman" pitchFamily="18" charset="0"/>
              </a:rPr>
              <a:t>TCP</a:t>
            </a:r>
            <a:endParaRPr lang="fr-FR" sz="4000"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right)">
                                      <p:cBhvr>
                                        <p:cTn id="11" dur="500"/>
                                        <p:tgtEl>
                                          <p:spTgt spid="6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wipe(left)">
                                      <p:cBhvr>
                                        <p:cTn id="15" dur="500"/>
                                        <p:tgtEl>
                                          <p:spTgt spid="68"/>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wipe(right)">
                                      <p:cBhvr>
                                        <p:cTn id="19" dur="500"/>
                                        <p:tgtEl>
                                          <p:spTgt spid="7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wipe(left)">
                                      <p:cBhvr>
                                        <p:cTn id="23" dur="500"/>
                                        <p:tgtEl>
                                          <p:spTgt spid="71"/>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right)">
                                      <p:cBhvr>
                                        <p:cTn id="2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Freeform 2"/>
          <p:cNvSpPr>
            <a:spLocks/>
          </p:cNvSpPr>
          <p:nvPr/>
        </p:nvSpPr>
        <p:spPr bwMode="grayWhite">
          <a:xfrm>
            <a:off x="2819400" y="1828800"/>
            <a:ext cx="3276600" cy="2743200"/>
          </a:xfrm>
          <a:custGeom>
            <a:avLst/>
            <a:gdLst/>
            <a:ahLst/>
            <a:cxnLst>
              <a:cxn ang="0">
                <a:pos x="2264" y="900"/>
              </a:cxn>
              <a:cxn ang="0">
                <a:pos x="2329" y="1018"/>
              </a:cxn>
              <a:cxn ang="0">
                <a:pos x="2317" y="1149"/>
              </a:cxn>
              <a:cxn ang="0">
                <a:pos x="2230" y="1256"/>
              </a:cxn>
              <a:cxn ang="0">
                <a:pos x="2092" y="1309"/>
              </a:cxn>
              <a:cxn ang="0">
                <a:pos x="2052" y="1389"/>
              </a:cxn>
              <a:cxn ang="0">
                <a:pos x="1985" y="1473"/>
              </a:cxn>
              <a:cxn ang="0">
                <a:pos x="1871" y="1502"/>
              </a:cxn>
              <a:cxn ang="0">
                <a:pos x="1763" y="1462"/>
              </a:cxn>
              <a:cxn ang="0">
                <a:pos x="1721" y="1552"/>
              </a:cxn>
              <a:cxn ang="0">
                <a:pos x="1627" y="1675"/>
              </a:cxn>
              <a:cxn ang="0">
                <a:pos x="1478" y="1745"/>
              </a:cxn>
              <a:cxn ang="0">
                <a:pos x="1309" y="1745"/>
              </a:cxn>
              <a:cxn ang="0">
                <a:pos x="1160" y="1675"/>
              </a:cxn>
              <a:cxn ang="0">
                <a:pos x="1065" y="1554"/>
              </a:cxn>
              <a:cxn ang="0">
                <a:pos x="971" y="1590"/>
              </a:cxn>
              <a:cxn ang="0">
                <a:pos x="824" y="1631"/>
              </a:cxn>
              <a:cxn ang="0">
                <a:pos x="674" y="1600"/>
              </a:cxn>
              <a:cxn ang="0">
                <a:pos x="564" y="1506"/>
              </a:cxn>
              <a:cxn ang="0">
                <a:pos x="465" y="1462"/>
              </a:cxn>
              <a:cxn ang="0">
                <a:pos x="319" y="1448"/>
              </a:cxn>
              <a:cxn ang="0">
                <a:pos x="204" y="1368"/>
              </a:cxn>
              <a:cxn ang="0">
                <a:pos x="154" y="1247"/>
              </a:cxn>
              <a:cxn ang="0">
                <a:pos x="185" y="1121"/>
              </a:cxn>
              <a:cxn ang="0">
                <a:pos x="235" y="1036"/>
              </a:cxn>
              <a:cxn ang="0">
                <a:pos x="188" y="959"/>
              </a:cxn>
              <a:cxn ang="0">
                <a:pos x="126" y="896"/>
              </a:cxn>
              <a:cxn ang="0">
                <a:pos x="29" y="812"/>
              </a:cxn>
              <a:cxn ang="0">
                <a:pos x="0" y="695"/>
              </a:cxn>
              <a:cxn ang="0">
                <a:pos x="51" y="585"/>
              </a:cxn>
              <a:cxn ang="0">
                <a:pos x="164" y="517"/>
              </a:cxn>
              <a:cxn ang="0">
                <a:pos x="300" y="514"/>
              </a:cxn>
              <a:cxn ang="0">
                <a:pos x="333" y="477"/>
              </a:cxn>
              <a:cxn ang="0">
                <a:pos x="327" y="341"/>
              </a:cxn>
              <a:cxn ang="0">
                <a:pos x="400" y="220"/>
              </a:cxn>
              <a:cxn ang="0">
                <a:pos x="528" y="144"/>
              </a:cxn>
              <a:cxn ang="0">
                <a:pos x="685" y="134"/>
              </a:cxn>
              <a:cxn ang="0">
                <a:pos x="827" y="189"/>
              </a:cxn>
              <a:cxn ang="0">
                <a:pos x="931" y="166"/>
              </a:cxn>
              <a:cxn ang="0">
                <a:pos x="1077" y="54"/>
              </a:cxn>
              <a:cxn ang="0">
                <a:pos x="1262" y="3"/>
              </a:cxn>
              <a:cxn ang="0">
                <a:pos x="1456" y="20"/>
              </a:cxn>
              <a:cxn ang="0">
                <a:pos x="1625" y="103"/>
              </a:cxn>
              <a:cxn ang="0">
                <a:pos x="1741" y="239"/>
              </a:cxn>
              <a:cxn ang="0">
                <a:pos x="1874" y="194"/>
              </a:cxn>
              <a:cxn ang="0">
                <a:pos x="2013" y="218"/>
              </a:cxn>
              <a:cxn ang="0">
                <a:pos x="2118" y="302"/>
              </a:cxn>
              <a:cxn ang="0">
                <a:pos x="2155" y="421"/>
              </a:cxn>
              <a:cxn ang="0">
                <a:pos x="2245" y="494"/>
              </a:cxn>
              <a:cxn ang="0">
                <a:pos x="2320" y="595"/>
              </a:cxn>
              <a:cxn ang="0">
                <a:pos x="2314" y="715"/>
              </a:cxn>
              <a:cxn ang="0">
                <a:pos x="2234" y="812"/>
              </a:cxn>
            </a:cxnLst>
            <a:rect l="0" t="0" r="r" b="b"/>
            <a:pathLst>
              <a:path w="2335" h="1753">
                <a:moveTo>
                  <a:pt x="2173" y="841"/>
                </a:moveTo>
                <a:lnTo>
                  <a:pt x="2206" y="857"/>
                </a:lnTo>
                <a:lnTo>
                  <a:pt x="2235" y="876"/>
                </a:lnTo>
                <a:lnTo>
                  <a:pt x="2264" y="900"/>
                </a:lnTo>
                <a:lnTo>
                  <a:pt x="2286" y="927"/>
                </a:lnTo>
                <a:lnTo>
                  <a:pt x="2305" y="955"/>
                </a:lnTo>
                <a:lnTo>
                  <a:pt x="2320" y="986"/>
                </a:lnTo>
                <a:lnTo>
                  <a:pt x="2329" y="1018"/>
                </a:lnTo>
                <a:lnTo>
                  <a:pt x="2335" y="1051"/>
                </a:lnTo>
                <a:lnTo>
                  <a:pt x="2333" y="1085"/>
                </a:lnTo>
                <a:lnTo>
                  <a:pt x="2328" y="1118"/>
                </a:lnTo>
                <a:lnTo>
                  <a:pt x="2317" y="1149"/>
                </a:lnTo>
                <a:lnTo>
                  <a:pt x="2302" y="1179"/>
                </a:lnTo>
                <a:lnTo>
                  <a:pt x="2282" y="1208"/>
                </a:lnTo>
                <a:lnTo>
                  <a:pt x="2258" y="1233"/>
                </a:lnTo>
                <a:lnTo>
                  <a:pt x="2230" y="1256"/>
                </a:lnTo>
                <a:lnTo>
                  <a:pt x="2199" y="1275"/>
                </a:lnTo>
                <a:lnTo>
                  <a:pt x="2164" y="1291"/>
                </a:lnTo>
                <a:lnTo>
                  <a:pt x="2130" y="1301"/>
                </a:lnTo>
                <a:lnTo>
                  <a:pt x="2092" y="1309"/>
                </a:lnTo>
                <a:lnTo>
                  <a:pt x="2053" y="1311"/>
                </a:lnTo>
                <a:lnTo>
                  <a:pt x="2059" y="1337"/>
                </a:lnTo>
                <a:lnTo>
                  <a:pt x="2057" y="1363"/>
                </a:lnTo>
                <a:lnTo>
                  <a:pt x="2052" y="1389"/>
                </a:lnTo>
                <a:lnTo>
                  <a:pt x="2041" y="1414"/>
                </a:lnTo>
                <a:lnTo>
                  <a:pt x="2027" y="1437"/>
                </a:lnTo>
                <a:lnTo>
                  <a:pt x="2008" y="1457"/>
                </a:lnTo>
                <a:lnTo>
                  <a:pt x="1985" y="1473"/>
                </a:lnTo>
                <a:lnTo>
                  <a:pt x="1958" y="1487"/>
                </a:lnTo>
                <a:lnTo>
                  <a:pt x="1930" y="1496"/>
                </a:lnTo>
                <a:lnTo>
                  <a:pt x="1901" y="1501"/>
                </a:lnTo>
                <a:lnTo>
                  <a:pt x="1871" y="1502"/>
                </a:lnTo>
                <a:lnTo>
                  <a:pt x="1842" y="1498"/>
                </a:lnTo>
                <a:lnTo>
                  <a:pt x="1812" y="1489"/>
                </a:lnTo>
                <a:lnTo>
                  <a:pt x="1786" y="1478"/>
                </a:lnTo>
                <a:lnTo>
                  <a:pt x="1763" y="1462"/>
                </a:lnTo>
                <a:lnTo>
                  <a:pt x="1741" y="1443"/>
                </a:lnTo>
                <a:lnTo>
                  <a:pt x="1740" y="1479"/>
                </a:lnTo>
                <a:lnTo>
                  <a:pt x="1733" y="1517"/>
                </a:lnTo>
                <a:lnTo>
                  <a:pt x="1721" y="1552"/>
                </a:lnTo>
                <a:lnTo>
                  <a:pt x="1704" y="1586"/>
                </a:lnTo>
                <a:lnTo>
                  <a:pt x="1682" y="1619"/>
                </a:lnTo>
                <a:lnTo>
                  <a:pt x="1657" y="1648"/>
                </a:lnTo>
                <a:lnTo>
                  <a:pt x="1627" y="1675"/>
                </a:lnTo>
                <a:lnTo>
                  <a:pt x="1594" y="1698"/>
                </a:lnTo>
                <a:lnTo>
                  <a:pt x="1558" y="1718"/>
                </a:lnTo>
                <a:lnTo>
                  <a:pt x="1519" y="1733"/>
                </a:lnTo>
                <a:lnTo>
                  <a:pt x="1478" y="1745"/>
                </a:lnTo>
                <a:lnTo>
                  <a:pt x="1436" y="1752"/>
                </a:lnTo>
                <a:lnTo>
                  <a:pt x="1393" y="1753"/>
                </a:lnTo>
                <a:lnTo>
                  <a:pt x="1350" y="1752"/>
                </a:lnTo>
                <a:lnTo>
                  <a:pt x="1309" y="1745"/>
                </a:lnTo>
                <a:lnTo>
                  <a:pt x="1269" y="1733"/>
                </a:lnTo>
                <a:lnTo>
                  <a:pt x="1230" y="1718"/>
                </a:lnTo>
                <a:lnTo>
                  <a:pt x="1194" y="1699"/>
                </a:lnTo>
                <a:lnTo>
                  <a:pt x="1160" y="1675"/>
                </a:lnTo>
                <a:lnTo>
                  <a:pt x="1129" y="1649"/>
                </a:lnTo>
                <a:lnTo>
                  <a:pt x="1104" y="1620"/>
                </a:lnTo>
                <a:lnTo>
                  <a:pt x="1082" y="1587"/>
                </a:lnTo>
                <a:lnTo>
                  <a:pt x="1065" y="1554"/>
                </a:lnTo>
                <a:lnTo>
                  <a:pt x="1053" y="1517"/>
                </a:lnTo>
                <a:lnTo>
                  <a:pt x="1029" y="1545"/>
                </a:lnTo>
                <a:lnTo>
                  <a:pt x="1002" y="1569"/>
                </a:lnTo>
                <a:lnTo>
                  <a:pt x="971" y="1590"/>
                </a:lnTo>
                <a:lnTo>
                  <a:pt x="938" y="1606"/>
                </a:lnTo>
                <a:lnTo>
                  <a:pt x="902" y="1620"/>
                </a:lnTo>
                <a:lnTo>
                  <a:pt x="863" y="1628"/>
                </a:lnTo>
                <a:lnTo>
                  <a:pt x="824" y="1631"/>
                </a:lnTo>
                <a:lnTo>
                  <a:pt x="785" y="1630"/>
                </a:lnTo>
                <a:lnTo>
                  <a:pt x="746" y="1625"/>
                </a:lnTo>
                <a:lnTo>
                  <a:pt x="710" y="1615"/>
                </a:lnTo>
                <a:lnTo>
                  <a:pt x="674" y="1600"/>
                </a:lnTo>
                <a:lnTo>
                  <a:pt x="642" y="1582"/>
                </a:lnTo>
                <a:lnTo>
                  <a:pt x="612" y="1560"/>
                </a:lnTo>
                <a:lnTo>
                  <a:pt x="587" y="1533"/>
                </a:lnTo>
                <a:lnTo>
                  <a:pt x="564" y="1506"/>
                </a:lnTo>
                <a:lnTo>
                  <a:pt x="548" y="1474"/>
                </a:lnTo>
                <a:lnTo>
                  <a:pt x="536" y="1443"/>
                </a:lnTo>
                <a:lnTo>
                  <a:pt x="501" y="1454"/>
                </a:lnTo>
                <a:lnTo>
                  <a:pt x="465" y="1462"/>
                </a:lnTo>
                <a:lnTo>
                  <a:pt x="429" y="1464"/>
                </a:lnTo>
                <a:lnTo>
                  <a:pt x="391" y="1463"/>
                </a:lnTo>
                <a:lnTo>
                  <a:pt x="355" y="1458"/>
                </a:lnTo>
                <a:lnTo>
                  <a:pt x="319" y="1448"/>
                </a:lnTo>
                <a:lnTo>
                  <a:pt x="286" y="1433"/>
                </a:lnTo>
                <a:lnTo>
                  <a:pt x="255" y="1414"/>
                </a:lnTo>
                <a:lnTo>
                  <a:pt x="228" y="1393"/>
                </a:lnTo>
                <a:lnTo>
                  <a:pt x="204" y="1368"/>
                </a:lnTo>
                <a:lnTo>
                  <a:pt x="185" y="1340"/>
                </a:lnTo>
                <a:lnTo>
                  <a:pt x="169" y="1311"/>
                </a:lnTo>
                <a:lnTo>
                  <a:pt x="160" y="1280"/>
                </a:lnTo>
                <a:lnTo>
                  <a:pt x="154" y="1247"/>
                </a:lnTo>
                <a:lnTo>
                  <a:pt x="154" y="1214"/>
                </a:lnTo>
                <a:lnTo>
                  <a:pt x="160" y="1183"/>
                </a:lnTo>
                <a:lnTo>
                  <a:pt x="171" y="1151"/>
                </a:lnTo>
                <a:lnTo>
                  <a:pt x="185" y="1121"/>
                </a:lnTo>
                <a:lnTo>
                  <a:pt x="205" y="1094"/>
                </a:lnTo>
                <a:lnTo>
                  <a:pt x="228" y="1070"/>
                </a:lnTo>
                <a:lnTo>
                  <a:pt x="256" y="1047"/>
                </a:lnTo>
                <a:lnTo>
                  <a:pt x="235" y="1036"/>
                </a:lnTo>
                <a:lnTo>
                  <a:pt x="217" y="1019"/>
                </a:lnTo>
                <a:lnTo>
                  <a:pt x="204" y="1002"/>
                </a:lnTo>
                <a:lnTo>
                  <a:pt x="193" y="982"/>
                </a:lnTo>
                <a:lnTo>
                  <a:pt x="188" y="959"/>
                </a:lnTo>
                <a:lnTo>
                  <a:pt x="188" y="938"/>
                </a:lnTo>
                <a:lnTo>
                  <a:pt x="192" y="916"/>
                </a:lnTo>
                <a:lnTo>
                  <a:pt x="158" y="908"/>
                </a:lnTo>
                <a:lnTo>
                  <a:pt x="126" y="896"/>
                </a:lnTo>
                <a:lnTo>
                  <a:pt x="97" y="880"/>
                </a:lnTo>
                <a:lnTo>
                  <a:pt x="70" y="860"/>
                </a:lnTo>
                <a:lnTo>
                  <a:pt x="47" y="837"/>
                </a:lnTo>
                <a:lnTo>
                  <a:pt x="29" y="812"/>
                </a:lnTo>
                <a:lnTo>
                  <a:pt x="14" y="785"/>
                </a:lnTo>
                <a:lnTo>
                  <a:pt x="4" y="756"/>
                </a:lnTo>
                <a:lnTo>
                  <a:pt x="0" y="725"/>
                </a:lnTo>
                <a:lnTo>
                  <a:pt x="0" y="695"/>
                </a:lnTo>
                <a:lnTo>
                  <a:pt x="6" y="665"/>
                </a:lnTo>
                <a:lnTo>
                  <a:pt x="17" y="636"/>
                </a:lnTo>
                <a:lnTo>
                  <a:pt x="31" y="610"/>
                </a:lnTo>
                <a:lnTo>
                  <a:pt x="51" y="585"/>
                </a:lnTo>
                <a:lnTo>
                  <a:pt x="75" y="562"/>
                </a:lnTo>
                <a:lnTo>
                  <a:pt x="102" y="543"/>
                </a:lnTo>
                <a:lnTo>
                  <a:pt x="132" y="528"/>
                </a:lnTo>
                <a:lnTo>
                  <a:pt x="164" y="517"/>
                </a:lnTo>
                <a:lnTo>
                  <a:pt x="197" y="509"/>
                </a:lnTo>
                <a:lnTo>
                  <a:pt x="232" y="507"/>
                </a:lnTo>
                <a:lnTo>
                  <a:pt x="267" y="509"/>
                </a:lnTo>
                <a:lnTo>
                  <a:pt x="300" y="514"/>
                </a:lnTo>
                <a:lnTo>
                  <a:pt x="334" y="526"/>
                </a:lnTo>
                <a:lnTo>
                  <a:pt x="363" y="539"/>
                </a:lnTo>
                <a:lnTo>
                  <a:pt x="346" y="509"/>
                </a:lnTo>
                <a:lnTo>
                  <a:pt x="333" y="477"/>
                </a:lnTo>
                <a:lnTo>
                  <a:pt x="323" y="444"/>
                </a:lnTo>
                <a:lnTo>
                  <a:pt x="321" y="409"/>
                </a:lnTo>
                <a:lnTo>
                  <a:pt x="322" y="375"/>
                </a:lnTo>
                <a:lnTo>
                  <a:pt x="327" y="341"/>
                </a:lnTo>
                <a:lnTo>
                  <a:pt x="339" y="308"/>
                </a:lnTo>
                <a:lnTo>
                  <a:pt x="354" y="277"/>
                </a:lnTo>
                <a:lnTo>
                  <a:pt x="374" y="247"/>
                </a:lnTo>
                <a:lnTo>
                  <a:pt x="400" y="220"/>
                </a:lnTo>
                <a:lnTo>
                  <a:pt x="428" y="195"/>
                </a:lnTo>
                <a:lnTo>
                  <a:pt x="458" y="175"/>
                </a:lnTo>
                <a:lnTo>
                  <a:pt x="492" y="157"/>
                </a:lnTo>
                <a:lnTo>
                  <a:pt x="528" y="144"/>
                </a:lnTo>
                <a:lnTo>
                  <a:pt x="567" y="135"/>
                </a:lnTo>
                <a:lnTo>
                  <a:pt x="606" y="130"/>
                </a:lnTo>
                <a:lnTo>
                  <a:pt x="645" y="130"/>
                </a:lnTo>
                <a:lnTo>
                  <a:pt x="685" y="134"/>
                </a:lnTo>
                <a:lnTo>
                  <a:pt x="722" y="141"/>
                </a:lnTo>
                <a:lnTo>
                  <a:pt x="760" y="154"/>
                </a:lnTo>
                <a:lnTo>
                  <a:pt x="795" y="170"/>
                </a:lnTo>
                <a:lnTo>
                  <a:pt x="827" y="189"/>
                </a:lnTo>
                <a:lnTo>
                  <a:pt x="855" y="213"/>
                </a:lnTo>
                <a:lnTo>
                  <a:pt x="880" y="239"/>
                </a:lnTo>
                <a:lnTo>
                  <a:pt x="903" y="201"/>
                </a:lnTo>
                <a:lnTo>
                  <a:pt x="931" y="166"/>
                </a:lnTo>
                <a:lnTo>
                  <a:pt x="962" y="134"/>
                </a:lnTo>
                <a:lnTo>
                  <a:pt x="998" y="103"/>
                </a:lnTo>
                <a:lnTo>
                  <a:pt x="1036" y="77"/>
                </a:lnTo>
                <a:lnTo>
                  <a:pt x="1077" y="54"/>
                </a:lnTo>
                <a:lnTo>
                  <a:pt x="1121" y="36"/>
                </a:lnTo>
                <a:lnTo>
                  <a:pt x="1167" y="20"/>
                </a:lnTo>
                <a:lnTo>
                  <a:pt x="1214" y="9"/>
                </a:lnTo>
                <a:lnTo>
                  <a:pt x="1262" y="3"/>
                </a:lnTo>
                <a:lnTo>
                  <a:pt x="1311" y="0"/>
                </a:lnTo>
                <a:lnTo>
                  <a:pt x="1360" y="3"/>
                </a:lnTo>
                <a:lnTo>
                  <a:pt x="1408" y="9"/>
                </a:lnTo>
                <a:lnTo>
                  <a:pt x="1456" y="20"/>
                </a:lnTo>
                <a:lnTo>
                  <a:pt x="1502" y="36"/>
                </a:lnTo>
                <a:lnTo>
                  <a:pt x="1544" y="54"/>
                </a:lnTo>
                <a:lnTo>
                  <a:pt x="1586" y="77"/>
                </a:lnTo>
                <a:lnTo>
                  <a:pt x="1625" y="103"/>
                </a:lnTo>
                <a:lnTo>
                  <a:pt x="1660" y="134"/>
                </a:lnTo>
                <a:lnTo>
                  <a:pt x="1690" y="166"/>
                </a:lnTo>
                <a:lnTo>
                  <a:pt x="1719" y="201"/>
                </a:lnTo>
                <a:lnTo>
                  <a:pt x="1741" y="239"/>
                </a:lnTo>
                <a:lnTo>
                  <a:pt x="1772" y="222"/>
                </a:lnTo>
                <a:lnTo>
                  <a:pt x="1804" y="209"/>
                </a:lnTo>
                <a:lnTo>
                  <a:pt x="1839" y="199"/>
                </a:lnTo>
                <a:lnTo>
                  <a:pt x="1874" y="194"/>
                </a:lnTo>
                <a:lnTo>
                  <a:pt x="1910" y="194"/>
                </a:lnTo>
                <a:lnTo>
                  <a:pt x="1946" y="198"/>
                </a:lnTo>
                <a:lnTo>
                  <a:pt x="1980" y="205"/>
                </a:lnTo>
                <a:lnTo>
                  <a:pt x="2013" y="218"/>
                </a:lnTo>
                <a:lnTo>
                  <a:pt x="2044" y="233"/>
                </a:lnTo>
                <a:lnTo>
                  <a:pt x="2072" y="253"/>
                </a:lnTo>
                <a:lnTo>
                  <a:pt x="2098" y="276"/>
                </a:lnTo>
                <a:lnTo>
                  <a:pt x="2118" y="302"/>
                </a:lnTo>
                <a:lnTo>
                  <a:pt x="2134" y="330"/>
                </a:lnTo>
                <a:lnTo>
                  <a:pt x="2146" y="359"/>
                </a:lnTo>
                <a:lnTo>
                  <a:pt x="2154" y="390"/>
                </a:lnTo>
                <a:lnTo>
                  <a:pt x="2155" y="421"/>
                </a:lnTo>
                <a:lnTo>
                  <a:pt x="2152" y="453"/>
                </a:lnTo>
                <a:lnTo>
                  <a:pt x="2186" y="462"/>
                </a:lnTo>
                <a:lnTo>
                  <a:pt x="2217" y="475"/>
                </a:lnTo>
                <a:lnTo>
                  <a:pt x="2245" y="494"/>
                </a:lnTo>
                <a:lnTo>
                  <a:pt x="2270" y="516"/>
                </a:lnTo>
                <a:lnTo>
                  <a:pt x="2290" y="539"/>
                </a:lnTo>
                <a:lnTo>
                  <a:pt x="2308" y="566"/>
                </a:lnTo>
                <a:lnTo>
                  <a:pt x="2320" y="595"/>
                </a:lnTo>
                <a:lnTo>
                  <a:pt x="2327" y="625"/>
                </a:lnTo>
                <a:lnTo>
                  <a:pt x="2328" y="655"/>
                </a:lnTo>
                <a:lnTo>
                  <a:pt x="2324" y="685"/>
                </a:lnTo>
                <a:lnTo>
                  <a:pt x="2314" y="715"/>
                </a:lnTo>
                <a:lnTo>
                  <a:pt x="2301" y="743"/>
                </a:lnTo>
                <a:lnTo>
                  <a:pt x="2282" y="769"/>
                </a:lnTo>
                <a:lnTo>
                  <a:pt x="2260" y="792"/>
                </a:lnTo>
                <a:lnTo>
                  <a:pt x="2234" y="812"/>
                </a:lnTo>
                <a:lnTo>
                  <a:pt x="2205" y="828"/>
                </a:lnTo>
                <a:lnTo>
                  <a:pt x="2173" y="841"/>
                </a:lnTo>
                <a:close/>
              </a:path>
            </a:pathLst>
          </a:custGeom>
          <a:gradFill rotWithShape="0">
            <a:gsLst>
              <a:gs pos="0">
                <a:srgbClr val="0079F2"/>
              </a:gs>
              <a:gs pos="100000">
                <a:srgbClr val="00817E"/>
              </a:gs>
            </a:gsLst>
            <a:lin ang="5400000" scaled="1"/>
          </a:gradFill>
          <a:ln w="9525" cmpd="sng">
            <a:solidFill>
              <a:srgbClr val="000000"/>
            </a:solidFill>
            <a:prstDash val="solid"/>
            <a:round/>
            <a:headEnd/>
            <a:tailEnd/>
          </a:ln>
          <a:effectLst>
            <a:outerShdw dist="35921" dir="2700000" algn="ctr" rotWithShape="0">
              <a:schemeClr val="tx1"/>
            </a:outerShdw>
          </a:effectLst>
        </p:spPr>
        <p:txBody>
          <a:bodyPr/>
          <a:lstStyle/>
          <a:p>
            <a:endParaRPr lang="fr-FR" dirty="0"/>
          </a:p>
        </p:txBody>
      </p:sp>
      <p:grpSp>
        <p:nvGrpSpPr>
          <p:cNvPr id="2" name="Group 4"/>
          <p:cNvGrpSpPr>
            <a:grpSpLocks/>
          </p:cNvGrpSpPr>
          <p:nvPr/>
        </p:nvGrpSpPr>
        <p:grpSpPr bwMode="auto">
          <a:xfrm>
            <a:off x="6375400" y="2209800"/>
            <a:ext cx="1743075" cy="1828800"/>
            <a:chOff x="5761" y="1969"/>
            <a:chExt cx="762" cy="854"/>
          </a:xfrm>
        </p:grpSpPr>
        <p:grpSp>
          <p:nvGrpSpPr>
            <p:cNvPr id="3" name="Group 5"/>
            <p:cNvGrpSpPr>
              <a:grpSpLocks/>
            </p:cNvGrpSpPr>
            <p:nvPr/>
          </p:nvGrpSpPr>
          <p:grpSpPr bwMode="auto">
            <a:xfrm>
              <a:off x="5761" y="1969"/>
              <a:ext cx="762" cy="854"/>
              <a:chOff x="5761" y="1969"/>
              <a:chExt cx="762" cy="854"/>
            </a:xfrm>
          </p:grpSpPr>
          <p:sp>
            <p:nvSpPr>
              <p:cNvPr id="88" name="AutoShape 6"/>
              <p:cNvSpPr>
                <a:spLocks noChangeArrowheads="1"/>
              </p:cNvSpPr>
              <p:nvPr/>
            </p:nvSpPr>
            <p:spPr bwMode="auto">
              <a:xfrm>
                <a:off x="6022" y="2402"/>
                <a:ext cx="255" cy="43"/>
              </a:xfrm>
              <a:prstGeom prst="roundRect">
                <a:avLst>
                  <a:gd name="adj" fmla="val 42019"/>
                </a:avLst>
              </a:prstGeom>
              <a:solidFill>
                <a:srgbClr val="6E6E6E"/>
              </a:solidFill>
              <a:ln w="0">
                <a:solidFill>
                  <a:schemeClr val="tx1"/>
                </a:solidFill>
                <a:round/>
                <a:headEnd/>
                <a:tailEnd/>
              </a:ln>
            </p:spPr>
            <p:txBody>
              <a:bodyPr/>
              <a:lstStyle/>
              <a:p>
                <a:endParaRPr lang="fr-FR" dirty="0"/>
              </a:p>
            </p:txBody>
          </p:sp>
          <p:sp>
            <p:nvSpPr>
              <p:cNvPr id="89" name="Rectangle 7"/>
              <p:cNvSpPr>
                <a:spLocks noChangeArrowheads="1"/>
              </p:cNvSpPr>
              <p:nvPr/>
            </p:nvSpPr>
            <p:spPr bwMode="auto">
              <a:xfrm>
                <a:off x="5870" y="2466"/>
                <a:ext cx="559" cy="161"/>
              </a:xfrm>
              <a:prstGeom prst="rect">
                <a:avLst/>
              </a:prstGeom>
              <a:solidFill>
                <a:srgbClr val="C0C0C0"/>
              </a:solidFill>
              <a:ln w="0">
                <a:solidFill>
                  <a:schemeClr val="tx1"/>
                </a:solidFill>
                <a:miter lim="800000"/>
                <a:headEnd/>
                <a:tailEnd/>
              </a:ln>
            </p:spPr>
            <p:txBody>
              <a:bodyPr/>
              <a:lstStyle/>
              <a:p>
                <a:endParaRPr lang="fr-FR" dirty="0"/>
              </a:p>
            </p:txBody>
          </p:sp>
          <p:sp>
            <p:nvSpPr>
              <p:cNvPr id="90" name="Freeform 8"/>
              <p:cNvSpPr>
                <a:spLocks/>
              </p:cNvSpPr>
              <p:nvPr/>
            </p:nvSpPr>
            <p:spPr bwMode="auto">
              <a:xfrm>
                <a:off x="5886" y="2531"/>
                <a:ext cx="84" cy="24"/>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rgbClr val="6E6E6E"/>
              </a:solidFill>
              <a:ln w="9525">
                <a:solidFill>
                  <a:schemeClr val="tx1"/>
                </a:solidFill>
                <a:round/>
                <a:headEnd/>
                <a:tailEnd/>
              </a:ln>
            </p:spPr>
            <p:txBody>
              <a:bodyPr/>
              <a:lstStyle/>
              <a:p>
                <a:endParaRPr lang="fr-FR" dirty="0"/>
              </a:p>
            </p:txBody>
          </p:sp>
          <p:sp>
            <p:nvSpPr>
              <p:cNvPr id="91" name="Freeform 9"/>
              <p:cNvSpPr>
                <a:spLocks/>
              </p:cNvSpPr>
              <p:nvPr/>
            </p:nvSpPr>
            <p:spPr bwMode="auto">
              <a:xfrm>
                <a:off x="6108" y="2490"/>
                <a:ext cx="204" cy="117"/>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808080"/>
              </a:solidFill>
              <a:ln w="9525">
                <a:solidFill>
                  <a:schemeClr val="tx1"/>
                </a:solidFill>
                <a:round/>
                <a:headEnd/>
                <a:tailEnd/>
              </a:ln>
            </p:spPr>
            <p:txBody>
              <a:bodyPr/>
              <a:lstStyle/>
              <a:p>
                <a:endParaRPr lang="fr-FR" dirty="0"/>
              </a:p>
            </p:txBody>
          </p:sp>
          <p:sp>
            <p:nvSpPr>
              <p:cNvPr id="92" name="Freeform 10"/>
              <p:cNvSpPr>
                <a:spLocks/>
              </p:cNvSpPr>
              <p:nvPr/>
            </p:nvSpPr>
            <p:spPr bwMode="auto">
              <a:xfrm>
                <a:off x="5888" y="1969"/>
                <a:ext cx="517" cy="434"/>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C0C0C0"/>
              </a:solidFill>
              <a:ln w="9525">
                <a:solidFill>
                  <a:schemeClr val="tx1"/>
                </a:solidFill>
                <a:round/>
                <a:headEnd/>
                <a:tailEnd/>
              </a:ln>
            </p:spPr>
            <p:txBody>
              <a:bodyPr/>
              <a:lstStyle/>
              <a:p>
                <a:endParaRPr lang="fr-FR" dirty="0"/>
              </a:p>
            </p:txBody>
          </p:sp>
          <p:sp>
            <p:nvSpPr>
              <p:cNvPr id="93" name="Freeform 11"/>
              <p:cNvSpPr>
                <a:spLocks/>
              </p:cNvSpPr>
              <p:nvPr/>
            </p:nvSpPr>
            <p:spPr bwMode="auto">
              <a:xfrm>
                <a:off x="5927" y="2013"/>
                <a:ext cx="446" cy="333"/>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808080"/>
              </a:solidFill>
              <a:ln w="9525">
                <a:noFill/>
                <a:round/>
                <a:headEnd/>
                <a:tailEnd/>
              </a:ln>
            </p:spPr>
            <p:txBody>
              <a:bodyPr/>
              <a:lstStyle/>
              <a:p>
                <a:endParaRPr lang="fr-FR" dirty="0"/>
              </a:p>
            </p:txBody>
          </p:sp>
          <p:sp>
            <p:nvSpPr>
              <p:cNvPr id="94" name="Freeform 12"/>
              <p:cNvSpPr>
                <a:spLocks/>
              </p:cNvSpPr>
              <p:nvPr/>
            </p:nvSpPr>
            <p:spPr bwMode="auto">
              <a:xfrm>
                <a:off x="5942" y="2028"/>
                <a:ext cx="418" cy="302"/>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95" name="Rectangle 13"/>
              <p:cNvSpPr>
                <a:spLocks noChangeArrowheads="1"/>
              </p:cNvSpPr>
              <p:nvPr/>
            </p:nvSpPr>
            <p:spPr bwMode="auto">
              <a:xfrm>
                <a:off x="5871" y="2496"/>
                <a:ext cx="220" cy="5"/>
              </a:xfrm>
              <a:prstGeom prst="rect">
                <a:avLst/>
              </a:prstGeom>
              <a:solidFill>
                <a:srgbClr val="000000"/>
              </a:solidFill>
              <a:ln w="0">
                <a:solidFill>
                  <a:srgbClr val="000000"/>
                </a:solidFill>
                <a:miter lim="800000"/>
                <a:headEnd/>
                <a:tailEnd/>
              </a:ln>
            </p:spPr>
            <p:txBody>
              <a:bodyPr/>
              <a:lstStyle/>
              <a:p>
                <a:endParaRPr lang="fr-FR" dirty="0"/>
              </a:p>
            </p:txBody>
          </p:sp>
          <p:sp>
            <p:nvSpPr>
              <p:cNvPr id="96" name="Rectangle 14"/>
              <p:cNvSpPr>
                <a:spLocks noChangeArrowheads="1"/>
              </p:cNvSpPr>
              <p:nvPr/>
            </p:nvSpPr>
            <p:spPr bwMode="auto">
              <a:xfrm>
                <a:off x="5871" y="2597"/>
                <a:ext cx="220" cy="6"/>
              </a:xfrm>
              <a:prstGeom prst="rect">
                <a:avLst/>
              </a:prstGeom>
              <a:solidFill>
                <a:srgbClr val="000000"/>
              </a:solidFill>
              <a:ln w="0">
                <a:solidFill>
                  <a:srgbClr val="000000"/>
                </a:solidFill>
                <a:miter lim="800000"/>
                <a:headEnd/>
                <a:tailEnd/>
              </a:ln>
            </p:spPr>
            <p:txBody>
              <a:bodyPr/>
              <a:lstStyle/>
              <a:p>
                <a:endParaRPr lang="fr-FR" dirty="0"/>
              </a:p>
            </p:txBody>
          </p:sp>
          <p:sp>
            <p:nvSpPr>
              <p:cNvPr id="97" name="Rectangle 15"/>
              <p:cNvSpPr>
                <a:spLocks noChangeArrowheads="1"/>
              </p:cNvSpPr>
              <p:nvPr/>
            </p:nvSpPr>
            <p:spPr bwMode="auto">
              <a:xfrm>
                <a:off x="6316" y="2490"/>
                <a:ext cx="114" cy="6"/>
              </a:xfrm>
              <a:prstGeom prst="rect">
                <a:avLst/>
              </a:prstGeom>
              <a:solidFill>
                <a:srgbClr val="000000"/>
              </a:solidFill>
              <a:ln w="0">
                <a:solidFill>
                  <a:srgbClr val="000000"/>
                </a:solidFill>
                <a:miter lim="800000"/>
                <a:headEnd/>
                <a:tailEnd/>
              </a:ln>
            </p:spPr>
            <p:txBody>
              <a:bodyPr/>
              <a:lstStyle/>
              <a:p>
                <a:endParaRPr lang="fr-FR" dirty="0"/>
              </a:p>
            </p:txBody>
          </p:sp>
          <p:sp>
            <p:nvSpPr>
              <p:cNvPr id="98" name="Rectangle 16"/>
              <p:cNvSpPr>
                <a:spLocks noChangeArrowheads="1"/>
              </p:cNvSpPr>
              <p:nvPr/>
            </p:nvSpPr>
            <p:spPr bwMode="auto">
              <a:xfrm>
                <a:off x="6316" y="2597"/>
                <a:ext cx="113" cy="6"/>
              </a:xfrm>
              <a:prstGeom prst="rect">
                <a:avLst/>
              </a:prstGeom>
              <a:solidFill>
                <a:srgbClr val="000000"/>
              </a:solidFill>
              <a:ln w="0">
                <a:solidFill>
                  <a:srgbClr val="000000"/>
                </a:solidFill>
                <a:miter lim="800000"/>
                <a:headEnd/>
                <a:tailEnd/>
              </a:ln>
            </p:spPr>
            <p:txBody>
              <a:bodyPr/>
              <a:lstStyle/>
              <a:p>
                <a:endParaRPr lang="fr-FR" dirty="0"/>
              </a:p>
            </p:txBody>
          </p:sp>
          <p:sp>
            <p:nvSpPr>
              <p:cNvPr id="99" name="Rectangle 17"/>
              <p:cNvSpPr>
                <a:spLocks noChangeArrowheads="1"/>
              </p:cNvSpPr>
              <p:nvPr/>
            </p:nvSpPr>
            <p:spPr bwMode="auto">
              <a:xfrm>
                <a:off x="6123" y="2507"/>
                <a:ext cx="176" cy="6"/>
              </a:xfrm>
              <a:prstGeom prst="rect">
                <a:avLst/>
              </a:prstGeom>
              <a:solidFill>
                <a:srgbClr val="464646"/>
              </a:solidFill>
              <a:ln w="0">
                <a:solidFill>
                  <a:srgbClr val="464646"/>
                </a:solidFill>
                <a:miter lim="800000"/>
                <a:headEnd/>
                <a:tailEnd/>
              </a:ln>
            </p:spPr>
            <p:txBody>
              <a:bodyPr/>
              <a:lstStyle/>
              <a:p>
                <a:endParaRPr lang="fr-FR" dirty="0"/>
              </a:p>
            </p:txBody>
          </p:sp>
          <p:sp>
            <p:nvSpPr>
              <p:cNvPr id="100" name="Rectangle 18"/>
              <p:cNvSpPr>
                <a:spLocks noChangeArrowheads="1"/>
              </p:cNvSpPr>
              <p:nvPr/>
            </p:nvSpPr>
            <p:spPr bwMode="auto">
              <a:xfrm>
                <a:off x="6146" y="2536"/>
                <a:ext cx="129" cy="9"/>
              </a:xfrm>
              <a:prstGeom prst="rect">
                <a:avLst/>
              </a:prstGeom>
              <a:solidFill>
                <a:srgbClr val="464646"/>
              </a:solidFill>
              <a:ln w="0">
                <a:solidFill>
                  <a:srgbClr val="464646"/>
                </a:solidFill>
                <a:miter lim="800000"/>
                <a:headEnd/>
                <a:tailEnd/>
              </a:ln>
            </p:spPr>
            <p:txBody>
              <a:bodyPr/>
              <a:lstStyle/>
              <a:p>
                <a:endParaRPr lang="fr-FR" dirty="0"/>
              </a:p>
            </p:txBody>
          </p:sp>
          <p:sp>
            <p:nvSpPr>
              <p:cNvPr id="101" name="Line 19"/>
              <p:cNvSpPr>
                <a:spLocks noChangeShapeType="1"/>
              </p:cNvSpPr>
              <p:nvPr/>
            </p:nvSpPr>
            <p:spPr bwMode="auto">
              <a:xfrm>
                <a:off x="6108" y="2526"/>
                <a:ext cx="203" cy="1"/>
              </a:xfrm>
              <a:prstGeom prst="line">
                <a:avLst/>
              </a:prstGeom>
              <a:noFill/>
              <a:ln w="0">
                <a:solidFill>
                  <a:srgbClr val="000000"/>
                </a:solidFill>
                <a:round/>
                <a:headEnd/>
                <a:tailEnd/>
              </a:ln>
            </p:spPr>
            <p:txBody>
              <a:bodyPr/>
              <a:lstStyle/>
              <a:p>
                <a:endParaRPr lang="fr-FR" dirty="0"/>
              </a:p>
            </p:txBody>
          </p:sp>
          <p:sp>
            <p:nvSpPr>
              <p:cNvPr id="102" name="Line 20"/>
              <p:cNvSpPr>
                <a:spLocks noChangeShapeType="1"/>
              </p:cNvSpPr>
              <p:nvPr/>
            </p:nvSpPr>
            <p:spPr bwMode="auto">
              <a:xfrm>
                <a:off x="6109" y="2556"/>
                <a:ext cx="202" cy="1"/>
              </a:xfrm>
              <a:prstGeom prst="line">
                <a:avLst/>
              </a:prstGeom>
              <a:noFill/>
              <a:ln w="0">
                <a:solidFill>
                  <a:srgbClr val="000000"/>
                </a:solidFill>
                <a:round/>
                <a:headEnd/>
                <a:tailEnd/>
              </a:ln>
            </p:spPr>
            <p:txBody>
              <a:bodyPr/>
              <a:lstStyle/>
              <a:p>
                <a:endParaRPr lang="fr-FR" dirty="0"/>
              </a:p>
            </p:txBody>
          </p:sp>
          <p:sp>
            <p:nvSpPr>
              <p:cNvPr id="103" name="Rectangle 21"/>
              <p:cNvSpPr>
                <a:spLocks noChangeArrowheads="1"/>
              </p:cNvSpPr>
              <p:nvPr/>
            </p:nvSpPr>
            <p:spPr bwMode="auto">
              <a:xfrm>
                <a:off x="6337" y="2522"/>
                <a:ext cx="70" cy="35"/>
              </a:xfrm>
              <a:prstGeom prst="rect">
                <a:avLst/>
              </a:prstGeom>
              <a:solidFill>
                <a:srgbClr val="464646"/>
              </a:solidFill>
              <a:ln w="0">
                <a:solidFill>
                  <a:srgbClr val="464646"/>
                </a:solidFill>
                <a:miter lim="800000"/>
                <a:headEnd/>
                <a:tailEnd/>
              </a:ln>
            </p:spPr>
            <p:txBody>
              <a:bodyPr/>
              <a:lstStyle/>
              <a:p>
                <a:endParaRPr lang="fr-FR" dirty="0"/>
              </a:p>
            </p:txBody>
          </p:sp>
          <p:sp>
            <p:nvSpPr>
              <p:cNvPr id="104" name="Freeform 22"/>
              <p:cNvSpPr>
                <a:spLocks/>
              </p:cNvSpPr>
              <p:nvPr/>
            </p:nvSpPr>
            <p:spPr bwMode="auto">
              <a:xfrm>
                <a:off x="5761" y="2650"/>
                <a:ext cx="762" cy="150"/>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C0C0C0"/>
              </a:solidFill>
              <a:ln w="0">
                <a:solidFill>
                  <a:schemeClr val="tx1"/>
                </a:solidFill>
                <a:prstDash val="solid"/>
                <a:round/>
                <a:headEnd/>
                <a:tailEnd/>
              </a:ln>
            </p:spPr>
            <p:txBody>
              <a:bodyPr/>
              <a:lstStyle/>
              <a:p>
                <a:endParaRPr lang="fr-FR" dirty="0"/>
              </a:p>
            </p:txBody>
          </p:sp>
          <p:sp>
            <p:nvSpPr>
              <p:cNvPr id="105" name="Freeform 23"/>
              <p:cNvSpPr>
                <a:spLocks/>
              </p:cNvSpPr>
              <p:nvPr/>
            </p:nvSpPr>
            <p:spPr bwMode="auto">
              <a:xfrm>
                <a:off x="5761" y="2800"/>
                <a:ext cx="762" cy="23"/>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808080"/>
              </a:solidFill>
              <a:ln w="9525">
                <a:solidFill>
                  <a:schemeClr val="tx1"/>
                </a:solidFill>
                <a:round/>
                <a:headEnd/>
                <a:tailEnd/>
              </a:ln>
            </p:spPr>
            <p:txBody>
              <a:bodyPr/>
              <a:lstStyle/>
              <a:p>
                <a:endParaRPr lang="fr-FR" dirty="0"/>
              </a:p>
            </p:txBody>
          </p:sp>
          <p:sp>
            <p:nvSpPr>
              <p:cNvPr id="106" name="Freeform 24"/>
              <p:cNvSpPr>
                <a:spLocks/>
              </p:cNvSpPr>
              <p:nvPr/>
            </p:nvSpPr>
            <p:spPr bwMode="auto">
              <a:xfrm>
                <a:off x="5854" y="2662"/>
                <a:ext cx="486" cy="14"/>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6E6E6E"/>
              </a:solidFill>
              <a:ln w="0">
                <a:solidFill>
                  <a:schemeClr val="tx1"/>
                </a:solidFill>
                <a:prstDash val="solid"/>
                <a:round/>
                <a:headEnd/>
                <a:tailEnd/>
              </a:ln>
            </p:spPr>
            <p:txBody>
              <a:bodyPr/>
              <a:lstStyle/>
              <a:p>
                <a:endParaRPr lang="fr-FR" dirty="0"/>
              </a:p>
            </p:txBody>
          </p:sp>
          <p:sp>
            <p:nvSpPr>
              <p:cNvPr id="107" name="Freeform 25"/>
              <p:cNvSpPr>
                <a:spLocks/>
              </p:cNvSpPr>
              <p:nvPr/>
            </p:nvSpPr>
            <p:spPr bwMode="auto">
              <a:xfrm>
                <a:off x="5813" y="2684"/>
                <a:ext cx="444" cy="72"/>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6E6E6E"/>
              </a:solidFill>
              <a:ln w="0">
                <a:noFill/>
                <a:prstDash val="solid"/>
                <a:round/>
                <a:headEnd/>
                <a:tailEnd/>
              </a:ln>
            </p:spPr>
            <p:txBody>
              <a:bodyPr/>
              <a:lstStyle/>
              <a:p>
                <a:endParaRPr lang="fr-FR" dirty="0"/>
              </a:p>
            </p:txBody>
          </p:sp>
          <p:sp>
            <p:nvSpPr>
              <p:cNvPr id="108" name="Freeform 26"/>
              <p:cNvSpPr>
                <a:spLocks/>
              </p:cNvSpPr>
              <p:nvPr/>
            </p:nvSpPr>
            <p:spPr bwMode="auto">
              <a:xfrm>
                <a:off x="6262" y="2684"/>
                <a:ext cx="90" cy="33"/>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6E6E6E"/>
              </a:solidFill>
              <a:ln w="0">
                <a:noFill/>
                <a:prstDash val="solid"/>
                <a:round/>
                <a:headEnd/>
                <a:tailEnd/>
              </a:ln>
            </p:spPr>
            <p:txBody>
              <a:bodyPr/>
              <a:lstStyle/>
              <a:p>
                <a:endParaRPr lang="fr-FR" dirty="0"/>
              </a:p>
            </p:txBody>
          </p:sp>
          <p:sp>
            <p:nvSpPr>
              <p:cNvPr id="109" name="Freeform 27"/>
              <p:cNvSpPr>
                <a:spLocks/>
              </p:cNvSpPr>
              <p:nvPr/>
            </p:nvSpPr>
            <p:spPr bwMode="auto">
              <a:xfrm>
                <a:off x="6269" y="2721"/>
                <a:ext cx="93" cy="37"/>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6E6E6E"/>
              </a:solidFill>
              <a:ln w="0">
                <a:noFill/>
                <a:prstDash val="solid"/>
                <a:round/>
                <a:headEnd/>
                <a:tailEnd/>
              </a:ln>
            </p:spPr>
            <p:txBody>
              <a:bodyPr/>
              <a:lstStyle/>
              <a:p>
                <a:endParaRPr lang="fr-FR" dirty="0"/>
              </a:p>
            </p:txBody>
          </p:sp>
          <p:sp>
            <p:nvSpPr>
              <p:cNvPr id="110" name="Freeform 28"/>
              <p:cNvSpPr>
                <a:spLocks/>
              </p:cNvSpPr>
              <p:nvPr/>
            </p:nvSpPr>
            <p:spPr bwMode="auto">
              <a:xfrm>
                <a:off x="6355" y="2686"/>
                <a:ext cx="135" cy="72"/>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6E6E6E"/>
              </a:solidFill>
              <a:ln w="0">
                <a:noFill/>
                <a:prstDash val="solid"/>
                <a:round/>
                <a:headEnd/>
                <a:tailEnd/>
              </a:ln>
            </p:spPr>
            <p:txBody>
              <a:bodyPr/>
              <a:lstStyle/>
              <a:p>
                <a:endParaRPr lang="fr-FR" dirty="0"/>
              </a:p>
            </p:txBody>
          </p:sp>
          <p:sp>
            <p:nvSpPr>
              <p:cNvPr id="111" name="Rectangle 29"/>
              <p:cNvSpPr>
                <a:spLocks noChangeArrowheads="1"/>
              </p:cNvSpPr>
              <p:nvPr/>
            </p:nvSpPr>
            <p:spPr bwMode="auto">
              <a:xfrm>
                <a:off x="6338" y="2367"/>
                <a:ext cx="35" cy="21"/>
              </a:xfrm>
              <a:prstGeom prst="rect">
                <a:avLst/>
              </a:prstGeom>
              <a:solidFill>
                <a:srgbClr val="464646"/>
              </a:solidFill>
              <a:ln w="0">
                <a:solidFill>
                  <a:srgbClr val="464646"/>
                </a:solidFill>
                <a:miter lim="800000"/>
                <a:headEnd/>
                <a:tailEnd/>
              </a:ln>
            </p:spPr>
            <p:txBody>
              <a:bodyPr/>
              <a:lstStyle/>
              <a:p>
                <a:endParaRPr lang="fr-FR" dirty="0"/>
              </a:p>
            </p:txBody>
          </p:sp>
          <p:sp>
            <p:nvSpPr>
              <p:cNvPr id="112" name="Rectangle 30"/>
              <p:cNvSpPr>
                <a:spLocks noChangeArrowheads="1"/>
              </p:cNvSpPr>
              <p:nvPr/>
            </p:nvSpPr>
            <p:spPr bwMode="auto">
              <a:xfrm>
                <a:off x="5960" y="2426"/>
                <a:ext cx="380" cy="33"/>
              </a:xfrm>
              <a:prstGeom prst="rect">
                <a:avLst/>
              </a:prstGeom>
              <a:solidFill>
                <a:srgbClr val="C0C0C0"/>
              </a:solidFill>
              <a:ln w="9525">
                <a:solidFill>
                  <a:schemeClr val="tx1"/>
                </a:solidFill>
                <a:miter lim="800000"/>
                <a:headEnd/>
                <a:tailEnd/>
              </a:ln>
            </p:spPr>
            <p:txBody>
              <a:bodyPr/>
              <a:lstStyle/>
              <a:p>
                <a:endParaRPr lang="fr-FR" dirty="0"/>
              </a:p>
            </p:txBody>
          </p:sp>
          <p:sp>
            <p:nvSpPr>
              <p:cNvPr id="113" name="Rectangle 31"/>
              <p:cNvSpPr>
                <a:spLocks noChangeArrowheads="1"/>
              </p:cNvSpPr>
              <p:nvPr/>
            </p:nvSpPr>
            <p:spPr bwMode="auto">
              <a:xfrm>
                <a:off x="5961" y="2456"/>
                <a:ext cx="377" cy="8"/>
              </a:xfrm>
              <a:prstGeom prst="rect">
                <a:avLst/>
              </a:prstGeom>
              <a:solidFill>
                <a:srgbClr val="808080"/>
              </a:solidFill>
              <a:ln w="0">
                <a:solidFill>
                  <a:schemeClr val="tx1"/>
                </a:solidFill>
                <a:miter lim="800000"/>
                <a:headEnd/>
                <a:tailEnd/>
              </a:ln>
            </p:spPr>
            <p:txBody>
              <a:bodyPr/>
              <a:lstStyle/>
              <a:p>
                <a:endParaRPr lang="fr-FR" dirty="0"/>
              </a:p>
            </p:txBody>
          </p:sp>
        </p:grpSp>
        <p:sp>
          <p:nvSpPr>
            <p:cNvPr id="86" name="AutoShape 32"/>
            <p:cNvSpPr>
              <a:spLocks noChangeAspect="1" noChangeArrowheads="1"/>
            </p:cNvSpPr>
            <p:nvPr/>
          </p:nvSpPr>
          <p:spPr bwMode="auto">
            <a:xfrm>
              <a:off x="5939" y="2028"/>
              <a:ext cx="419" cy="302"/>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87" name="Rectangle 33"/>
            <p:cNvSpPr>
              <a:spLocks noChangeArrowheads="1"/>
            </p:cNvSpPr>
            <p:nvPr/>
          </p:nvSpPr>
          <p:spPr bwMode="auto">
            <a:xfrm>
              <a:off x="6287" y="2054"/>
              <a:ext cx="47" cy="120"/>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4" name="Group 34"/>
          <p:cNvGrpSpPr>
            <a:grpSpLocks/>
          </p:cNvGrpSpPr>
          <p:nvPr/>
        </p:nvGrpSpPr>
        <p:grpSpPr bwMode="auto">
          <a:xfrm>
            <a:off x="974725" y="2209800"/>
            <a:ext cx="1743075" cy="1828800"/>
            <a:chOff x="5761" y="1969"/>
            <a:chExt cx="762" cy="854"/>
          </a:xfrm>
        </p:grpSpPr>
        <p:grpSp>
          <p:nvGrpSpPr>
            <p:cNvPr id="5" name="Group 35"/>
            <p:cNvGrpSpPr>
              <a:grpSpLocks/>
            </p:cNvGrpSpPr>
            <p:nvPr/>
          </p:nvGrpSpPr>
          <p:grpSpPr bwMode="auto">
            <a:xfrm>
              <a:off x="5761" y="1969"/>
              <a:ext cx="762" cy="854"/>
              <a:chOff x="5761" y="1969"/>
              <a:chExt cx="762" cy="854"/>
            </a:xfrm>
          </p:grpSpPr>
          <p:sp>
            <p:nvSpPr>
              <p:cNvPr id="118" name="AutoShape 36"/>
              <p:cNvSpPr>
                <a:spLocks noChangeArrowheads="1"/>
              </p:cNvSpPr>
              <p:nvPr/>
            </p:nvSpPr>
            <p:spPr bwMode="auto">
              <a:xfrm>
                <a:off x="6022" y="2402"/>
                <a:ext cx="255" cy="43"/>
              </a:xfrm>
              <a:prstGeom prst="roundRect">
                <a:avLst>
                  <a:gd name="adj" fmla="val 42019"/>
                </a:avLst>
              </a:prstGeom>
              <a:solidFill>
                <a:srgbClr val="6E6E6E"/>
              </a:solidFill>
              <a:ln w="0">
                <a:solidFill>
                  <a:schemeClr val="tx1"/>
                </a:solidFill>
                <a:round/>
                <a:headEnd/>
                <a:tailEnd/>
              </a:ln>
            </p:spPr>
            <p:txBody>
              <a:bodyPr/>
              <a:lstStyle/>
              <a:p>
                <a:endParaRPr lang="fr-FR" dirty="0"/>
              </a:p>
            </p:txBody>
          </p:sp>
          <p:sp>
            <p:nvSpPr>
              <p:cNvPr id="119" name="Rectangle 37"/>
              <p:cNvSpPr>
                <a:spLocks noChangeArrowheads="1"/>
              </p:cNvSpPr>
              <p:nvPr/>
            </p:nvSpPr>
            <p:spPr bwMode="auto">
              <a:xfrm>
                <a:off x="5870" y="2466"/>
                <a:ext cx="559" cy="161"/>
              </a:xfrm>
              <a:prstGeom prst="rect">
                <a:avLst/>
              </a:prstGeom>
              <a:solidFill>
                <a:srgbClr val="C0C0C0"/>
              </a:solidFill>
              <a:ln w="0">
                <a:solidFill>
                  <a:schemeClr val="tx1"/>
                </a:solidFill>
                <a:miter lim="800000"/>
                <a:headEnd/>
                <a:tailEnd/>
              </a:ln>
            </p:spPr>
            <p:txBody>
              <a:bodyPr/>
              <a:lstStyle/>
              <a:p>
                <a:endParaRPr lang="fr-FR" dirty="0"/>
              </a:p>
            </p:txBody>
          </p:sp>
          <p:sp>
            <p:nvSpPr>
              <p:cNvPr id="120" name="Freeform 38"/>
              <p:cNvSpPr>
                <a:spLocks/>
              </p:cNvSpPr>
              <p:nvPr/>
            </p:nvSpPr>
            <p:spPr bwMode="auto">
              <a:xfrm>
                <a:off x="5886" y="2531"/>
                <a:ext cx="84" cy="24"/>
              </a:xfrm>
              <a:custGeom>
                <a:avLst/>
                <a:gdLst/>
                <a:ahLst/>
                <a:cxnLst>
                  <a:cxn ang="0">
                    <a:pos x="0" y="73"/>
                  </a:cxn>
                  <a:cxn ang="0">
                    <a:pos x="6" y="99"/>
                  </a:cxn>
                  <a:cxn ang="0">
                    <a:pos x="28" y="121"/>
                  </a:cxn>
                  <a:cxn ang="0">
                    <a:pos x="81" y="139"/>
                  </a:cxn>
                  <a:cxn ang="0">
                    <a:pos x="425" y="139"/>
                  </a:cxn>
                  <a:cxn ang="0">
                    <a:pos x="473" y="122"/>
                  </a:cxn>
                  <a:cxn ang="0">
                    <a:pos x="492" y="103"/>
                  </a:cxn>
                  <a:cxn ang="0">
                    <a:pos x="500" y="73"/>
                  </a:cxn>
                  <a:cxn ang="0">
                    <a:pos x="502" y="69"/>
                  </a:cxn>
                  <a:cxn ang="0">
                    <a:pos x="495" y="42"/>
                  </a:cxn>
                  <a:cxn ang="0">
                    <a:pos x="476" y="19"/>
                  </a:cxn>
                  <a:cxn ang="0">
                    <a:pos x="426" y="0"/>
                  </a:cxn>
                  <a:cxn ang="0">
                    <a:pos x="83" y="0"/>
                  </a:cxn>
                  <a:cxn ang="0">
                    <a:pos x="58" y="4"/>
                  </a:cxn>
                  <a:cxn ang="0">
                    <a:pos x="30" y="18"/>
                  </a:cxn>
                  <a:cxn ang="0">
                    <a:pos x="8" y="41"/>
                  </a:cxn>
                  <a:cxn ang="0">
                    <a:pos x="0" y="71"/>
                  </a:cxn>
                  <a:cxn ang="0">
                    <a:pos x="0" y="73"/>
                  </a:cxn>
                </a:cxnLst>
                <a:rect l="0" t="0" r="r" b="b"/>
                <a:pathLst>
                  <a:path w="502" h="139">
                    <a:moveTo>
                      <a:pt x="0" y="73"/>
                    </a:moveTo>
                    <a:lnTo>
                      <a:pt x="6" y="99"/>
                    </a:lnTo>
                    <a:lnTo>
                      <a:pt x="28" y="121"/>
                    </a:lnTo>
                    <a:lnTo>
                      <a:pt x="81" y="139"/>
                    </a:lnTo>
                    <a:lnTo>
                      <a:pt x="425" y="139"/>
                    </a:lnTo>
                    <a:lnTo>
                      <a:pt x="473" y="122"/>
                    </a:lnTo>
                    <a:lnTo>
                      <a:pt x="492" y="103"/>
                    </a:lnTo>
                    <a:lnTo>
                      <a:pt x="500" y="73"/>
                    </a:lnTo>
                    <a:lnTo>
                      <a:pt x="502" y="69"/>
                    </a:lnTo>
                    <a:lnTo>
                      <a:pt x="495" y="42"/>
                    </a:lnTo>
                    <a:lnTo>
                      <a:pt x="476" y="19"/>
                    </a:lnTo>
                    <a:lnTo>
                      <a:pt x="426" y="0"/>
                    </a:lnTo>
                    <a:lnTo>
                      <a:pt x="83" y="0"/>
                    </a:lnTo>
                    <a:lnTo>
                      <a:pt x="58" y="4"/>
                    </a:lnTo>
                    <a:lnTo>
                      <a:pt x="30" y="18"/>
                    </a:lnTo>
                    <a:lnTo>
                      <a:pt x="8" y="41"/>
                    </a:lnTo>
                    <a:lnTo>
                      <a:pt x="0" y="71"/>
                    </a:lnTo>
                    <a:lnTo>
                      <a:pt x="0" y="73"/>
                    </a:lnTo>
                    <a:close/>
                  </a:path>
                </a:pathLst>
              </a:custGeom>
              <a:solidFill>
                <a:srgbClr val="6E6E6E"/>
              </a:solidFill>
              <a:ln w="9525">
                <a:solidFill>
                  <a:schemeClr val="tx1"/>
                </a:solidFill>
                <a:round/>
                <a:headEnd/>
                <a:tailEnd/>
              </a:ln>
            </p:spPr>
            <p:txBody>
              <a:bodyPr/>
              <a:lstStyle/>
              <a:p>
                <a:endParaRPr lang="fr-FR" dirty="0"/>
              </a:p>
            </p:txBody>
          </p:sp>
          <p:sp>
            <p:nvSpPr>
              <p:cNvPr id="121" name="Freeform 39"/>
              <p:cNvSpPr>
                <a:spLocks/>
              </p:cNvSpPr>
              <p:nvPr/>
            </p:nvSpPr>
            <p:spPr bwMode="auto">
              <a:xfrm>
                <a:off x="6108" y="2490"/>
                <a:ext cx="204" cy="117"/>
              </a:xfrm>
              <a:custGeom>
                <a:avLst/>
                <a:gdLst/>
                <a:ahLst/>
                <a:cxnLst>
                  <a:cxn ang="0">
                    <a:pos x="0" y="612"/>
                  </a:cxn>
                  <a:cxn ang="0">
                    <a:pos x="7" y="648"/>
                  </a:cxn>
                  <a:cxn ang="0">
                    <a:pos x="27" y="679"/>
                  </a:cxn>
                  <a:cxn ang="0">
                    <a:pos x="91" y="705"/>
                  </a:cxn>
                  <a:cxn ang="0">
                    <a:pos x="1139" y="705"/>
                  </a:cxn>
                  <a:cxn ang="0">
                    <a:pos x="1200" y="680"/>
                  </a:cxn>
                  <a:cxn ang="0">
                    <a:pos x="1220" y="649"/>
                  </a:cxn>
                  <a:cxn ang="0">
                    <a:pos x="1228" y="607"/>
                  </a:cxn>
                  <a:cxn ang="0">
                    <a:pos x="1228" y="107"/>
                  </a:cxn>
                  <a:cxn ang="0">
                    <a:pos x="1228" y="91"/>
                  </a:cxn>
                  <a:cxn ang="0">
                    <a:pos x="1224" y="71"/>
                  </a:cxn>
                  <a:cxn ang="0">
                    <a:pos x="1206" y="36"/>
                  </a:cxn>
                  <a:cxn ang="0">
                    <a:pos x="1177" y="11"/>
                  </a:cxn>
                  <a:cxn ang="0">
                    <a:pos x="1132" y="0"/>
                  </a:cxn>
                  <a:cxn ang="0">
                    <a:pos x="94" y="0"/>
                  </a:cxn>
                  <a:cxn ang="0">
                    <a:pos x="76" y="1"/>
                  </a:cxn>
                  <a:cxn ang="0">
                    <a:pos x="57" y="6"/>
                  </a:cxn>
                  <a:cxn ang="0">
                    <a:pos x="27" y="27"/>
                  </a:cxn>
                  <a:cxn ang="0">
                    <a:pos x="7" y="54"/>
                  </a:cxn>
                  <a:cxn ang="0">
                    <a:pos x="0" y="84"/>
                  </a:cxn>
                  <a:cxn ang="0">
                    <a:pos x="0" y="612"/>
                  </a:cxn>
                </a:cxnLst>
                <a:rect l="0" t="0" r="r" b="b"/>
                <a:pathLst>
                  <a:path w="1228" h="705">
                    <a:moveTo>
                      <a:pt x="0" y="612"/>
                    </a:moveTo>
                    <a:lnTo>
                      <a:pt x="7" y="648"/>
                    </a:lnTo>
                    <a:lnTo>
                      <a:pt x="27" y="679"/>
                    </a:lnTo>
                    <a:lnTo>
                      <a:pt x="91" y="705"/>
                    </a:lnTo>
                    <a:lnTo>
                      <a:pt x="1139" y="705"/>
                    </a:lnTo>
                    <a:lnTo>
                      <a:pt x="1200" y="680"/>
                    </a:lnTo>
                    <a:lnTo>
                      <a:pt x="1220" y="649"/>
                    </a:lnTo>
                    <a:lnTo>
                      <a:pt x="1228" y="607"/>
                    </a:lnTo>
                    <a:lnTo>
                      <a:pt x="1228" y="107"/>
                    </a:lnTo>
                    <a:lnTo>
                      <a:pt x="1228" y="91"/>
                    </a:lnTo>
                    <a:lnTo>
                      <a:pt x="1224" y="71"/>
                    </a:lnTo>
                    <a:lnTo>
                      <a:pt x="1206" y="36"/>
                    </a:lnTo>
                    <a:lnTo>
                      <a:pt x="1177" y="11"/>
                    </a:lnTo>
                    <a:lnTo>
                      <a:pt x="1132" y="0"/>
                    </a:lnTo>
                    <a:lnTo>
                      <a:pt x="94" y="0"/>
                    </a:lnTo>
                    <a:lnTo>
                      <a:pt x="76" y="1"/>
                    </a:lnTo>
                    <a:lnTo>
                      <a:pt x="57" y="6"/>
                    </a:lnTo>
                    <a:lnTo>
                      <a:pt x="27" y="27"/>
                    </a:lnTo>
                    <a:lnTo>
                      <a:pt x="7" y="54"/>
                    </a:lnTo>
                    <a:lnTo>
                      <a:pt x="0" y="84"/>
                    </a:lnTo>
                    <a:lnTo>
                      <a:pt x="0" y="612"/>
                    </a:lnTo>
                    <a:close/>
                  </a:path>
                </a:pathLst>
              </a:custGeom>
              <a:solidFill>
                <a:srgbClr val="808080"/>
              </a:solidFill>
              <a:ln w="9525">
                <a:solidFill>
                  <a:schemeClr val="tx1"/>
                </a:solidFill>
                <a:round/>
                <a:headEnd/>
                <a:tailEnd/>
              </a:ln>
            </p:spPr>
            <p:txBody>
              <a:bodyPr/>
              <a:lstStyle/>
              <a:p>
                <a:endParaRPr lang="fr-FR" dirty="0"/>
              </a:p>
            </p:txBody>
          </p:sp>
          <p:sp>
            <p:nvSpPr>
              <p:cNvPr id="122" name="Freeform 40"/>
              <p:cNvSpPr>
                <a:spLocks/>
              </p:cNvSpPr>
              <p:nvPr/>
            </p:nvSpPr>
            <p:spPr bwMode="auto">
              <a:xfrm>
                <a:off x="5888" y="1969"/>
                <a:ext cx="517" cy="434"/>
              </a:xfrm>
              <a:custGeom>
                <a:avLst/>
                <a:gdLst/>
                <a:ahLst/>
                <a:cxnLst>
                  <a:cxn ang="0">
                    <a:pos x="0" y="2469"/>
                  </a:cxn>
                  <a:cxn ang="0">
                    <a:pos x="10" y="2531"/>
                  </a:cxn>
                  <a:cxn ang="0">
                    <a:pos x="41" y="2573"/>
                  </a:cxn>
                  <a:cxn ang="0">
                    <a:pos x="90" y="2596"/>
                  </a:cxn>
                  <a:cxn ang="0">
                    <a:pos x="153" y="2605"/>
                  </a:cxn>
                  <a:cxn ang="0">
                    <a:pos x="2953" y="2603"/>
                  </a:cxn>
                  <a:cxn ang="0">
                    <a:pos x="3015" y="2595"/>
                  </a:cxn>
                  <a:cxn ang="0">
                    <a:pos x="3062" y="2567"/>
                  </a:cxn>
                  <a:cxn ang="0">
                    <a:pos x="3090" y="2521"/>
                  </a:cxn>
                  <a:cxn ang="0">
                    <a:pos x="3101" y="2456"/>
                  </a:cxn>
                  <a:cxn ang="0">
                    <a:pos x="3101" y="166"/>
                  </a:cxn>
                  <a:cxn ang="0">
                    <a:pos x="3101" y="132"/>
                  </a:cxn>
                  <a:cxn ang="0">
                    <a:pos x="3096" y="100"/>
                  </a:cxn>
                  <a:cxn ang="0">
                    <a:pos x="3074" y="49"/>
                  </a:cxn>
                  <a:cxn ang="0">
                    <a:pos x="3035" y="16"/>
                  </a:cxn>
                  <a:cxn ang="0">
                    <a:pos x="2975" y="3"/>
                  </a:cxn>
                  <a:cxn ang="0">
                    <a:pos x="184" y="0"/>
                  </a:cxn>
                  <a:cxn ang="0">
                    <a:pos x="167" y="0"/>
                  </a:cxn>
                  <a:cxn ang="0">
                    <a:pos x="151" y="3"/>
                  </a:cxn>
                  <a:cxn ang="0">
                    <a:pos x="117" y="12"/>
                  </a:cxn>
                  <a:cxn ang="0">
                    <a:pos x="58" y="48"/>
                  </a:cxn>
                  <a:cxn ang="0">
                    <a:pos x="17" y="99"/>
                  </a:cxn>
                  <a:cxn ang="0">
                    <a:pos x="2" y="168"/>
                  </a:cxn>
                  <a:cxn ang="0">
                    <a:pos x="0" y="2469"/>
                  </a:cxn>
                </a:cxnLst>
                <a:rect l="0" t="0" r="r" b="b"/>
                <a:pathLst>
                  <a:path w="3101" h="2605">
                    <a:moveTo>
                      <a:pt x="0" y="2469"/>
                    </a:moveTo>
                    <a:lnTo>
                      <a:pt x="10" y="2531"/>
                    </a:lnTo>
                    <a:lnTo>
                      <a:pt x="41" y="2573"/>
                    </a:lnTo>
                    <a:lnTo>
                      <a:pt x="90" y="2596"/>
                    </a:lnTo>
                    <a:lnTo>
                      <a:pt x="153" y="2605"/>
                    </a:lnTo>
                    <a:lnTo>
                      <a:pt x="2953" y="2603"/>
                    </a:lnTo>
                    <a:lnTo>
                      <a:pt x="3015" y="2595"/>
                    </a:lnTo>
                    <a:lnTo>
                      <a:pt x="3062" y="2567"/>
                    </a:lnTo>
                    <a:lnTo>
                      <a:pt x="3090" y="2521"/>
                    </a:lnTo>
                    <a:lnTo>
                      <a:pt x="3101" y="2456"/>
                    </a:lnTo>
                    <a:lnTo>
                      <a:pt x="3101" y="166"/>
                    </a:lnTo>
                    <a:lnTo>
                      <a:pt x="3101" y="132"/>
                    </a:lnTo>
                    <a:lnTo>
                      <a:pt x="3096" y="100"/>
                    </a:lnTo>
                    <a:lnTo>
                      <a:pt x="3074" y="49"/>
                    </a:lnTo>
                    <a:lnTo>
                      <a:pt x="3035" y="16"/>
                    </a:lnTo>
                    <a:lnTo>
                      <a:pt x="2975" y="3"/>
                    </a:lnTo>
                    <a:lnTo>
                      <a:pt x="184" y="0"/>
                    </a:lnTo>
                    <a:lnTo>
                      <a:pt x="167" y="0"/>
                    </a:lnTo>
                    <a:lnTo>
                      <a:pt x="151" y="3"/>
                    </a:lnTo>
                    <a:lnTo>
                      <a:pt x="117" y="12"/>
                    </a:lnTo>
                    <a:lnTo>
                      <a:pt x="58" y="48"/>
                    </a:lnTo>
                    <a:lnTo>
                      <a:pt x="17" y="99"/>
                    </a:lnTo>
                    <a:lnTo>
                      <a:pt x="2" y="168"/>
                    </a:lnTo>
                    <a:lnTo>
                      <a:pt x="0" y="2469"/>
                    </a:lnTo>
                    <a:close/>
                  </a:path>
                </a:pathLst>
              </a:custGeom>
              <a:solidFill>
                <a:srgbClr val="C0C0C0"/>
              </a:solidFill>
              <a:ln w="9525">
                <a:solidFill>
                  <a:schemeClr val="tx1"/>
                </a:solidFill>
                <a:round/>
                <a:headEnd/>
                <a:tailEnd/>
              </a:ln>
            </p:spPr>
            <p:txBody>
              <a:bodyPr/>
              <a:lstStyle/>
              <a:p>
                <a:endParaRPr lang="fr-FR" dirty="0"/>
              </a:p>
            </p:txBody>
          </p:sp>
          <p:sp>
            <p:nvSpPr>
              <p:cNvPr id="123" name="Freeform 41"/>
              <p:cNvSpPr>
                <a:spLocks/>
              </p:cNvSpPr>
              <p:nvPr/>
            </p:nvSpPr>
            <p:spPr bwMode="auto">
              <a:xfrm>
                <a:off x="5927" y="2013"/>
                <a:ext cx="446" cy="333"/>
              </a:xfrm>
              <a:custGeom>
                <a:avLst/>
                <a:gdLst/>
                <a:ahLst/>
                <a:cxnLst>
                  <a:cxn ang="0">
                    <a:pos x="0" y="1893"/>
                  </a:cxn>
                  <a:cxn ang="0">
                    <a:pos x="9" y="1938"/>
                  </a:cxn>
                  <a:cxn ang="0">
                    <a:pos x="36" y="1971"/>
                  </a:cxn>
                  <a:cxn ang="0">
                    <a:pos x="76" y="1990"/>
                  </a:cxn>
                  <a:cxn ang="0">
                    <a:pos x="131" y="1996"/>
                  </a:cxn>
                  <a:cxn ang="0">
                    <a:pos x="2544" y="1994"/>
                  </a:cxn>
                  <a:cxn ang="0">
                    <a:pos x="2597" y="1988"/>
                  </a:cxn>
                  <a:cxn ang="0">
                    <a:pos x="2637" y="1967"/>
                  </a:cxn>
                  <a:cxn ang="0">
                    <a:pos x="2661" y="1933"/>
                  </a:cxn>
                  <a:cxn ang="0">
                    <a:pos x="2671" y="1884"/>
                  </a:cxn>
                  <a:cxn ang="0">
                    <a:pos x="2671" y="126"/>
                  </a:cxn>
                  <a:cxn ang="0">
                    <a:pos x="2671" y="102"/>
                  </a:cxn>
                  <a:cxn ang="0">
                    <a:pos x="2667" y="78"/>
                  </a:cxn>
                  <a:cxn ang="0">
                    <a:pos x="2648" y="38"/>
                  </a:cxn>
                  <a:cxn ang="0">
                    <a:pos x="2616" y="13"/>
                  </a:cxn>
                  <a:cxn ang="0">
                    <a:pos x="2563" y="3"/>
                  </a:cxn>
                  <a:cxn ang="0">
                    <a:pos x="158" y="0"/>
                  </a:cxn>
                  <a:cxn ang="0">
                    <a:pos x="130" y="0"/>
                  </a:cxn>
                  <a:cxn ang="0">
                    <a:pos x="100" y="3"/>
                  </a:cxn>
                  <a:cxn ang="0">
                    <a:pos x="49" y="17"/>
                  </a:cxn>
                  <a:cxn ang="0">
                    <a:pos x="14" y="45"/>
                  </a:cxn>
                  <a:cxn ang="0">
                    <a:pos x="0" y="92"/>
                  </a:cxn>
                  <a:cxn ang="0">
                    <a:pos x="0" y="1893"/>
                  </a:cxn>
                </a:cxnLst>
                <a:rect l="0" t="0" r="r" b="b"/>
                <a:pathLst>
                  <a:path w="2671" h="1996">
                    <a:moveTo>
                      <a:pt x="0" y="1893"/>
                    </a:moveTo>
                    <a:lnTo>
                      <a:pt x="9" y="1938"/>
                    </a:lnTo>
                    <a:lnTo>
                      <a:pt x="36" y="1971"/>
                    </a:lnTo>
                    <a:lnTo>
                      <a:pt x="76" y="1990"/>
                    </a:lnTo>
                    <a:lnTo>
                      <a:pt x="131" y="1996"/>
                    </a:lnTo>
                    <a:lnTo>
                      <a:pt x="2544" y="1994"/>
                    </a:lnTo>
                    <a:lnTo>
                      <a:pt x="2597" y="1988"/>
                    </a:lnTo>
                    <a:lnTo>
                      <a:pt x="2637" y="1967"/>
                    </a:lnTo>
                    <a:lnTo>
                      <a:pt x="2661" y="1933"/>
                    </a:lnTo>
                    <a:lnTo>
                      <a:pt x="2671" y="1884"/>
                    </a:lnTo>
                    <a:lnTo>
                      <a:pt x="2671" y="126"/>
                    </a:lnTo>
                    <a:lnTo>
                      <a:pt x="2671" y="102"/>
                    </a:lnTo>
                    <a:lnTo>
                      <a:pt x="2667" y="78"/>
                    </a:lnTo>
                    <a:lnTo>
                      <a:pt x="2648" y="38"/>
                    </a:lnTo>
                    <a:lnTo>
                      <a:pt x="2616" y="13"/>
                    </a:lnTo>
                    <a:lnTo>
                      <a:pt x="2563" y="3"/>
                    </a:lnTo>
                    <a:lnTo>
                      <a:pt x="158" y="0"/>
                    </a:lnTo>
                    <a:lnTo>
                      <a:pt x="130" y="0"/>
                    </a:lnTo>
                    <a:lnTo>
                      <a:pt x="100" y="3"/>
                    </a:lnTo>
                    <a:lnTo>
                      <a:pt x="49" y="17"/>
                    </a:lnTo>
                    <a:lnTo>
                      <a:pt x="14" y="45"/>
                    </a:lnTo>
                    <a:lnTo>
                      <a:pt x="0" y="92"/>
                    </a:lnTo>
                    <a:lnTo>
                      <a:pt x="0" y="1893"/>
                    </a:lnTo>
                    <a:close/>
                  </a:path>
                </a:pathLst>
              </a:custGeom>
              <a:solidFill>
                <a:srgbClr val="808080"/>
              </a:solidFill>
              <a:ln w="9525">
                <a:noFill/>
                <a:round/>
                <a:headEnd/>
                <a:tailEnd/>
              </a:ln>
            </p:spPr>
            <p:txBody>
              <a:bodyPr/>
              <a:lstStyle/>
              <a:p>
                <a:endParaRPr lang="fr-FR" dirty="0"/>
              </a:p>
            </p:txBody>
          </p:sp>
          <p:sp>
            <p:nvSpPr>
              <p:cNvPr id="124" name="Freeform 42"/>
              <p:cNvSpPr>
                <a:spLocks/>
              </p:cNvSpPr>
              <p:nvPr/>
            </p:nvSpPr>
            <p:spPr bwMode="auto">
              <a:xfrm>
                <a:off x="5942" y="2028"/>
                <a:ext cx="418" cy="302"/>
              </a:xfrm>
              <a:custGeom>
                <a:avLst/>
                <a:gdLst/>
                <a:ahLst/>
                <a:cxnLst>
                  <a:cxn ang="0">
                    <a:pos x="0" y="1717"/>
                  </a:cxn>
                  <a:cxn ang="0">
                    <a:pos x="8" y="1757"/>
                  </a:cxn>
                  <a:cxn ang="0">
                    <a:pos x="33" y="1787"/>
                  </a:cxn>
                  <a:cxn ang="0">
                    <a:pos x="72" y="1803"/>
                  </a:cxn>
                  <a:cxn ang="0">
                    <a:pos x="124" y="1809"/>
                  </a:cxn>
                  <a:cxn ang="0">
                    <a:pos x="2387" y="1807"/>
                  </a:cxn>
                  <a:cxn ang="0">
                    <a:pos x="2437" y="1802"/>
                  </a:cxn>
                  <a:cxn ang="0">
                    <a:pos x="2475" y="1782"/>
                  </a:cxn>
                  <a:cxn ang="0">
                    <a:pos x="2498" y="1752"/>
                  </a:cxn>
                  <a:cxn ang="0">
                    <a:pos x="2507" y="1706"/>
                  </a:cxn>
                  <a:cxn ang="0">
                    <a:pos x="2507" y="125"/>
                  </a:cxn>
                  <a:cxn ang="0">
                    <a:pos x="2506" y="102"/>
                  </a:cxn>
                  <a:cxn ang="0">
                    <a:pos x="2500" y="79"/>
                  </a:cxn>
                  <a:cxn ang="0">
                    <a:pos x="2480" y="39"/>
                  </a:cxn>
                  <a:cxn ang="0">
                    <a:pos x="2445" y="14"/>
                  </a:cxn>
                  <a:cxn ang="0">
                    <a:pos x="2394" y="3"/>
                  </a:cxn>
                  <a:cxn ang="0">
                    <a:pos x="138" y="0"/>
                  </a:cxn>
                  <a:cxn ang="0">
                    <a:pos x="112" y="0"/>
                  </a:cxn>
                  <a:cxn ang="0">
                    <a:pos x="87" y="4"/>
                  </a:cxn>
                  <a:cxn ang="0">
                    <a:pos x="42" y="20"/>
                  </a:cxn>
                  <a:cxn ang="0">
                    <a:pos x="12" y="50"/>
                  </a:cxn>
                  <a:cxn ang="0">
                    <a:pos x="0" y="93"/>
                  </a:cxn>
                  <a:cxn ang="0">
                    <a:pos x="0" y="1717"/>
                  </a:cxn>
                </a:cxnLst>
                <a:rect l="0" t="0" r="r" b="b"/>
                <a:pathLst>
                  <a:path w="2507" h="1809">
                    <a:moveTo>
                      <a:pt x="0" y="1717"/>
                    </a:moveTo>
                    <a:lnTo>
                      <a:pt x="8" y="1757"/>
                    </a:lnTo>
                    <a:lnTo>
                      <a:pt x="33" y="1787"/>
                    </a:lnTo>
                    <a:lnTo>
                      <a:pt x="72" y="1803"/>
                    </a:lnTo>
                    <a:lnTo>
                      <a:pt x="124" y="1809"/>
                    </a:lnTo>
                    <a:lnTo>
                      <a:pt x="2387" y="1807"/>
                    </a:lnTo>
                    <a:lnTo>
                      <a:pt x="2437" y="1802"/>
                    </a:lnTo>
                    <a:lnTo>
                      <a:pt x="2475" y="1782"/>
                    </a:lnTo>
                    <a:lnTo>
                      <a:pt x="2498" y="1752"/>
                    </a:lnTo>
                    <a:lnTo>
                      <a:pt x="2507" y="1706"/>
                    </a:lnTo>
                    <a:lnTo>
                      <a:pt x="2507" y="125"/>
                    </a:lnTo>
                    <a:lnTo>
                      <a:pt x="2506" y="102"/>
                    </a:lnTo>
                    <a:lnTo>
                      <a:pt x="2500" y="79"/>
                    </a:lnTo>
                    <a:lnTo>
                      <a:pt x="2480" y="39"/>
                    </a:lnTo>
                    <a:lnTo>
                      <a:pt x="2445" y="14"/>
                    </a:lnTo>
                    <a:lnTo>
                      <a:pt x="2394" y="3"/>
                    </a:lnTo>
                    <a:lnTo>
                      <a:pt x="138" y="0"/>
                    </a:lnTo>
                    <a:lnTo>
                      <a:pt x="112" y="0"/>
                    </a:lnTo>
                    <a:lnTo>
                      <a:pt x="87" y="4"/>
                    </a:lnTo>
                    <a:lnTo>
                      <a:pt x="42" y="20"/>
                    </a:lnTo>
                    <a:lnTo>
                      <a:pt x="12" y="50"/>
                    </a:lnTo>
                    <a:lnTo>
                      <a:pt x="0" y="93"/>
                    </a:lnTo>
                    <a:lnTo>
                      <a:pt x="0" y="1717"/>
                    </a:lnTo>
                    <a:close/>
                  </a:path>
                </a:pathLst>
              </a:custGeom>
              <a:solidFill>
                <a:srgbClr val="000000"/>
              </a:solidFill>
              <a:ln w="9525">
                <a:noFill/>
                <a:round/>
                <a:headEnd/>
                <a:tailEnd/>
              </a:ln>
            </p:spPr>
            <p:txBody>
              <a:bodyPr/>
              <a:lstStyle/>
              <a:p>
                <a:endParaRPr lang="fr-FR" dirty="0"/>
              </a:p>
            </p:txBody>
          </p:sp>
          <p:sp>
            <p:nvSpPr>
              <p:cNvPr id="125" name="Rectangle 43"/>
              <p:cNvSpPr>
                <a:spLocks noChangeArrowheads="1"/>
              </p:cNvSpPr>
              <p:nvPr/>
            </p:nvSpPr>
            <p:spPr bwMode="auto">
              <a:xfrm>
                <a:off x="5871" y="2496"/>
                <a:ext cx="220" cy="5"/>
              </a:xfrm>
              <a:prstGeom prst="rect">
                <a:avLst/>
              </a:prstGeom>
              <a:solidFill>
                <a:srgbClr val="000000"/>
              </a:solidFill>
              <a:ln w="0">
                <a:solidFill>
                  <a:srgbClr val="000000"/>
                </a:solidFill>
                <a:miter lim="800000"/>
                <a:headEnd/>
                <a:tailEnd/>
              </a:ln>
            </p:spPr>
            <p:txBody>
              <a:bodyPr/>
              <a:lstStyle/>
              <a:p>
                <a:endParaRPr lang="fr-FR" dirty="0"/>
              </a:p>
            </p:txBody>
          </p:sp>
          <p:sp>
            <p:nvSpPr>
              <p:cNvPr id="126" name="Rectangle 44"/>
              <p:cNvSpPr>
                <a:spLocks noChangeArrowheads="1"/>
              </p:cNvSpPr>
              <p:nvPr/>
            </p:nvSpPr>
            <p:spPr bwMode="auto">
              <a:xfrm>
                <a:off x="5871" y="2597"/>
                <a:ext cx="220" cy="6"/>
              </a:xfrm>
              <a:prstGeom prst="rect">
                <a:avLst/>
              </a:prstGeom>
              <a:solidFill>
                <a:srgbClr val="000000"/>
              </a:solidFill>
              <a:ln w="0">
                <a:solidFill>
                  <a:srgbClr val="000000"/>
                </a:solidFill>
                <a:miter lim="800000"/>
                <a:headEnd/>
                <a:tailEnd/>
              </a:ln>
            </p:spPr>
            <p:txBody>
              <a:bodyPr/>
              <a:lstStyle/>
              <a:p>
                <a:endParaRPr lang="fr-FR" dirty="0"/>
              </a:p>
            </p:txBody>
          </p:sp>
          <p:sp>
            <p:nvSpPr>
              <p:cNvPr id="127" name="Rectangle 45"/>
              <p:cNvSpPr>
                <a:spLocks noChangeArrowheads="1"/>
              </p:cNvSpPr>
              <p:nvPr/>
            </p:nvSpPr>
            <p:spPr bwMode="auto">
              <a:xfrm>
                <a:off x="6316" y="2490"/>
                <a:ext cx="114" cy="6"/>
              </a:xfrm>
              <a:prstGeom prst="rect">
                <a:avLst/>
              </a:prstGeom>
              <a:solidFill>
                <a:srgbClr val="000000"/>
              </a:solidFill>
              <a:ln w="0">
                <a:solidFill>
                  <a:srgbClr val="000000"/>
                </a:solidFill>
                <a:miter lim="800000"/>
                <a:headEnd/>
                <a:tailEnd/>
              </a:ln>
            </p:spPr>
            <p:txBody>
              <a:bodyPr/>
              <a:lstStyle/>
              <a:p>
                <a:endParaRPr lang="fr-FR" dirty="0"/>
              </a:p>
            </p:txBody>
          </p:sp>
          <p:sp>
            <p:nvSpPr>
              <p:cNvPr id="128" name="Rectangle 46"/>
              <p:cNvSpPr>
                <a:spLocks noChangeArrowheads="1"/>
              </p:cNvSpPr>
              <p:nvPr/>
            </p:nvSpPr>
            <p:spPr bwMode="auto">
              <a:xfrm>
                <a:off x="6316" y="2597"/>
                <a:ext cx="113" cy="6"/>
              </a:xfrm>
              <a:prstGeom prst="rect">
                <a:avLst/>
              </a:prstGeom>
              <a:solidFill>
                <a:srgbClr val="000000"/>
              </a:solidFill>
              <a:ln w="0">
                <a:solidFill>
                  <a:srgbClr val="000000"/>
                </a:solidFill>
                <a:miter lim="800000"/>
                <a:headEnd/>
                <a:tailEnd/>
              </a:ln>
            </p:spPr>
            <p:txBody>
              <a:bodyPr/>
              <a:lstStyle/>
              <a:p>
                <a:endParaRPr lang="fr-FR" dirty="0"/>
              </a:p>
            </p:txBody>
          </p:sp>
          <p:sp>
            <p:nvSpPr>
              <p:cNvPr id="129" name="Rectangle 47"/>
              <p:cNvSpPr>
                <a:spLocks noChangeArrowheads="1"/>
              </p:cNvSpPr>
              <p:nvPr/>
            </p:nvSpPr>
            <p:spPr bwMode="auto">
              <a:xfrm>
                <a:off x="6123" y="2507"/>
                <a:ext cx="176" cy="6"/>
              </a:xfrm>
              <a:prstGeom prst="rect">
                <a:avLst/>
              </a:prstGeom>
              <a:solidFill>
                <a:srgbClr val="464646"/>
              </a:solidFill>
              <a:ln w="0">
                <a:solidFill>
                  <a:srgbClr val="464646"/>
                </a:solidFill>
                <a:miter lim="800000"/>
                <a:headEnd/>
                <a:tailEnd/>
              </a:ln>
            </p:spPr>
            <p:txBody>
              <a:bodyPr/>
              <a:lstStyle/>
              <a:p>
                <a:endParaRPr lang="fr-FR" dirty="0"/>
              </a:p>
            </p:txBody>
          </p:sp>
          <p:sp>
            <p:nvSpPr>
              <p:cNvPr id="130" name="Rectangle 48"/>
              <p:cNvSpPr>
                <a:spLocks noChangeArrowheads="1"/>
              </p:cNvSpPr>
              <p:nvPr/>
            </p:nvSpPr>
            <p:spPr bwMode="auto">
              <a:xfrm>
                <a:off x="6146" y="2536"/>
                <a:ext cx="129" cy="9"/>
              </a:xfrm>
              <a:prstGeom prst="rect">
                <a:avLst/>
              </a:prstGeom>
              <a:solidFill>
                <a:srgbClr val="464646"/>
              </a:solidFill>
              <a:ln w="0">
                <a:solidFill>
                  <a:srgbClr val="464646"/>
                </a:solidFill>
                <a:miter lim="800000"/>
                <a:headEnd/>
                <a:tailEnd/>
              </a:ln>
            </p:spPr>
            <p:txBody>
              <a:bodyPr/>
              <a:lstStyle/>
              <a:p>
                <a:endParaRPr lang="fr-FR" dirty="0"/>
              </a:p>
            </p:txBody>
          </p:sp>
          <p:sp>
            <p:nvSpPr>
              <p:cNvPr id="131" name="Line 49"/>
              <p:cNvSpPr>
                <a:spLocks noChangeShapeType="1"/>
              </p:cNvSpPr>
              <p:nvPr/>
            </p:nvSpPr>
            <p:spPr bwMode="auto">
              <a:xfrm>
                <a:off x="6108" y="2526"/>
                <a:ext cx="203" cy="1"/>
              </a:xfrm>
              <a:prstGeom prst="line">
                <a:avLst/>
              </a:prstGeom>
              <a:noFill/>
              <a:ln w="0">
                <a:solidFill>
                  <a:srgbClr val="000000"/>
                </a:solidFill>
                <a:round/>
                <a:headEnd/>
                <a:tailEnd/>
              </a:ln>
            </p:spPr>
            <p:txBody>
              <a:bodyPr/>
              <a:lstStyle/>
              <a:p>
                <a:endParaRPr lang="fr-FR" dirty="0"/>
              </a:p>
            </p:txBody>
          </p:sp>
          <p:sp>
            <p:nvSpPr>
              <p:cNvPr id="132" name="Line 50"/>
              <p:cNvSpPr>
                <a:spLocks noChangeShapeType="1"/>
              </p:cNvSpPr>
              <p:nvPr/>
            </p:nvSpPr>
            <p:spPr bwMode="auto">
              <a:xfrm>
                <a:off x="6109" y="2556"/>
                <a:ext cx="202" cy="1"/>
              </a:xfrm>
              <a:prstGeom prst="line">
                <a:avLst/>
              </a:prstGeom>
              <a:noFill/>
              <a:ln w="0">
                <a:solidFill>
                  <a:srgbClr val="000000"/>
                </a:solidFill>
                <a:round/>
                <a:headEnd/>
                <a:tailEnd/>
              </a:ln>
            </p:spPr>
            <p:txBody>
              <a:bodyPr/>
              <a:lstStyle/>
              <a:p>
                <a:endParaRPr lang="fr-FR" dirty="0"/>
              </a:p>
            </p:txBody>
          </p:sp>
          <p:sp>
            <p:nvSpPr>
              <p:cNvPr id="133" name="Rectangle 51"/>
              <p:cNvSpPr>
                <a:spLocks noChangeArrowheads="1"/>
              </p:cNvSpPr>
              <p:nvPr/>
            </p:nvSpPr>
            <p:spPr bwMode="auto">
              <a:xfrm>
                <a:off x="6337" y="2522"/>
                <a:ext cx="70" cy="35"/>
              </a:xfrm>
              <a:prstGeom prst="rect">
                <a:avLst/>
              </a:prstGeom>
              <a:solidFill>
                <a:srgbClr val="464646"/>
              </a:solidFill>
              <a:ln w="0">
                <a:solidFill>
                  <a:srgbClr val="464646"/>
                </a:solidFill>
                <a:miter lim="800000"/>
                <a:headEnd/>
                <a:tailEnd/>
              </a:ln>
            </p:spPr>
            <p:txBody>
              <a:bodyPr/>
              <a:lstStyle/>
              <a:p>
                <a:endParaRPr lang="fr-FR" dirty="0"/>
              </a:p>
            </p:txBody>
          </p:sp>
          <p:sp>
            <p:nvSpPr>
              <p:cNvPr id="134" name="Freeform 52"/>
              <p:cNvSpPr>
                <a:spLocks/>
              </p:cNvSpPr>
              <p:nvPr/>
            </p:nvSpPr>
            <p:spPr bwMode="auto">
              <a:xfrm>
                <a:off x="5761" y="2650"/>
                <a:ext cx="762" cy="150"/>
              </a:xfrm>
              <a:custGeom>
                <a:avLst/>
                <a:gdLst/>
                <a:ahLst/>
                <a:cxnLst>
                  <a:cxn ang="0">
                    <a:pos x="467" y="0"/>
                  </a:cxn>
                  <a:cxn ang="0">
                    <a:pos x="483" y="0"/>
                  </a:cxn>
                  <a:cxn ang="0">
                    <a:pos x="4188" y="0"/>
                  </a:cxn>
                  <a:cxn ang="0">
                    <a:pos x="4571" y="900"/>
                  </a:cxn>
                  <a:cxn ang="0">
                    <a:pos x="0" y="898"/>
                  </a:cxn>
                  <a:cxn ang="0">
                    <a:pos x="467" y="0"/>
                  </a:cxn>
                </a:cxnLst>
                <a:rect l="0" t="0" r="r" b="b"/>
                <a:pathLst>
                  <a:path w="4571" h="900">
                    <a:moveTo>
                      <a:pt x="467" y="0"/>
                    </a:moveTo>
                    <a:lnTo>
                      <a:pt x="483" y="0"/>
                    </a:lnTo>
                    <a:lnTo>
                      <a:pt x="4188" y="0"/>
                    </a:lnTo>
                    <a:lnTo>
                      <a:pt x="4571" y="900"/>
                    </a:lnTo>
                    <a:lnTo>
                      <a:pt x="0" y="898"/>
                    </a:lnTo>
                    <a:lnTo>
                      <a:pt x="467" y="0"/>
                    </a:lnTo>
                    <a:close/>
                  </a:path>
                </a:pathLst>
              </a:custGeom>
              <a:solidFill>
                <a:srgbClr val="C0C0C0"/>
              </a:solidFill>
              <a:ln w="0">
                <a:solidFill>
                  <a:schemeClr val="tx1"/>
                </a:solidFill>
                <a:prstDash val="solid"/>
                <a:round/>
                <a:headEnd/>
                <a:tailEnd/>
              </a:ln>
            </p:spPr>
            <p:txBody>
              <a:bodyPr/>
              <a:lstStyle/>
              <a:p>
                <a:endParaRPr lang="fr-FR" dirty="0"/>
              </a:p>
            </p:txBody>
          </p:sp>
          <p:sp>
            <p:nvSpPr>
              <p:cNvPr id="135" name="Freeform 53"/>
              <p:cNvSpPr>
                <a:spLocks/>
              </p:cNvSpPr>
              <p:nvPr/>
            </p:nvSpPr>
            <p:spPr bwMode="auto">
              <a:xfrm>
                <a:off x="5761" y="2800"/>
                <a:ext cx="762" cy="23"/>
              </a:xfrm>
              <a:custGeom>
                <a:avLst/>
                <a:gdLst/>
                <a:ahLst/>
                <a:cxnLst>
                  <a:cxn ang="0">
                    <a:pos x="0" y="0"/>
                  </a:cxn>
                  <a:cxn ang="0">
                    <a:pos x="4570" y="2"/>
                  </a:cxn>
                  <a:cxn ang="0">
                    <a:pos x="4452" y="135"/>
                  </a:cxn>
                  <a:cxn ang="0">
                    <a:pos x="128" y="135"/>
                  </a:cxn>
                  <a:cxn ang="0">
                    <a:pos x="0" y="0"/>
                  </a:cxn>
                </a:cxnLst>
                <a:rect l="0" t="0" r="r" b="b"/>
                <a:pathLst>
                  <a:path w="4570" h="135">
                    <a:moveTo>
                      <a:pt x="0" y="0"/>
                    </a:moveTo>
                    <a:lnTo>
                      <a:pt x="4570" y="2"/>
                    </a:lnTo>
                    <a:lnTo>
                      <a:pt x="4452" y="135"/>
                    </a:lnTo>
                    <a:lnTo>
                      <a:pt x="128" y="135"/>
                    </a:lnTo>
                    <a:lnTo>
                      <a:pt x="0" y="0"/>
                    </a:lnTo>
                    <a:close/>
                  </a:path>
                </a:pathLst>
              </a:custGeom>
              <a:solidFill>
                <a:srgbClr val="808080"/>
              </a:solidFill>
              <a:ln w="9525">
                <a:solidFill>
                  <a:schemeClr val="tx1"/>
                </a:solidFill>
                <a:round/>
                <a:headEnd/>
                <a:tailEnd/>
              </a:ln>
            </p:spPr>
            <p:txBody>
              <a:bodyPr/>
              <a:lstStyle/>
              <a:p>
                <a:endParaRPr lang="fr-FR" dirty="0"/>
              </a:p>
            </p:txBody>
          </p:sp>
          <p:sp>
            <p:nvSpPr>
              <p:cNvPr id="136" name="Freeform 54"/>
              <p:cNvSpPr>
                <a:spLocks/>
              </p:cNvSpPr>
              <p:nvPr/>
            </p:nvSpPr>
            <p:spPr bwMode="auto">
              <a:xfrm>
                <a:off x="5854" y="2662"/>
                <a:ext cx="486" cy="14"/>
              </a:xfrm>
              <a:custGeom>
                <a:avLst/>
                <a:gdLst/>
                <a:ahLst/>
                <a:cxnLst>
                  <a:cxn ang="0">
                    <a:pos x="25" y="0"/>
                  </a:cxn>
                  <a:cxn ang="0">
                    <a:pos x="0" y="83"/>
                  </a:cxn>
                  <a:cxn ang="0">
                    <a:pos x="2917" y="83"/>
                  </a:cxn>
                  <a:cxn ang="0">
                    <a:pos x="2876" y="0"/>
                  </a:cxn>
                  <a:cxn ang="0">
                    <a:pos x="25" y="0"/>
                  </a:cxn>
                </a:cxnLst>
                <a:rect l="0" t="0" r="r" b="b"/>
                <a:pathLst>
                  <a:path w="2917" h="83">
                    <a:moveTo>
                      <a:pt x="25" y="0"/>
                    </a:moveTo>
                    <a:lnTo>
                      <a:pt x="0" y="83"/>
                    </a:lnTo>
                    <a:lnTo>
                      <a:pt x="2917" y="83"/>
                    </a:lnTo>
                    <a:lnTo>
                      <a:pt x="2876" y="0"/>
                    </a:lnTo>
                    <a:lnTo>
                      <a:pt x="25" y="0"/>
                    </a:lnTo>
                    <a:close/>
                  </a:path>
                </a:pathLst>
              </a:custGeom>
              <a:solidFill>
                <a:srgbClr val="6E6E6E"/>
              </a:solidFill>
              <a:ln w="0">
                <a:solidFill>
                  <a:schemeClr val="tx1"/>
                </a:solidFill>
                <a:prstDash val="solid"/>
                <a:round/>
                <a:headEnd/>
                <a:tailEnd/>
              </a:ln>
            </p:spPr>
            <p:txBody>
              <a:bodyPr/>
              <a:lstStyle/>
              <a:p>
                <a:endParaRPr lang="fr-FR" dirty="0"/>
              </a:p>
            </p:txBody>
          </p:sp>
          <p:sp>
            <p:nvSpPr>
              <p:cNvPr id="137" name="Freeform 55"/>
              <p:cNvSpPr>
                <a:spLocks/>
              </p:cNvSpPr>
              <p:nvPr/>
            </p:nvSpPr>
            <p:spPr bwMode="auto">
              <a:xfrm>
                <a:off x="5813" y="2684"/>
                <a:ext cx="444" cy="72"/>
              </a:xfrm>
              <a:custGeom>
                <a:avLst/>
                <a:gdLst/>
                <a:ahLst/>
                <a:cxnLst>
                  <a:cxn ang="0">
                    <a:pos x="226" y="0"/>
                  </a:cxn>
                  <a:cxn ang="0">
                    <a:pos x="2635" y="0"/>
                  </a:cxn>
                  <a:cxn ang="0">
                    <a:pos x="2666" y="433"/>
                  </a:cxn>
                  <a:cxn ang="0">
                    <a:pos x="2412" y="428"/>
                  </a:cxn>
                  <a:cxn ang="0">
                    <a:pos x="2411" y="374"/>
                  </a:cxn>
                  <a:cxn ang="0">
                    <a:pos x="2271" y="374"/>
                  </a:cxn>
                  <a:cxn ang="0">
                    <a:pos x="2264" y="428"/>
                  </a:cxn>
                  <a:cxn ang="0">
                    <a:pos x="483" y="428"/>
                  </a:cxn>
                  <a:cxn ang="0">
                    <a:pos x="495" y="374"/>
                  </a:cxn>
                  <a:cxn ang="0">
                    <a:pos x="334" y="382"/>
                  </a:cxn>
                  <a:cxn ang="0">
                    <a:pos x="318" y="428"/>
                  </a:cxn>
                  <a:cxn ang="0">
                    <a:pos x="0" y="433"/>
                  </a:cxn>
                  <a:cxn ang="0">
                    <a:pos x="226" y="0"/>
                  </a:cxn>
                </a:cxnLst>
                <a:rect l="0" t="0" r="r" b="b"/>
                <a:pathLst>
                  <a:path w="2666" h="433">
                    <a:moveTo>
                      <a:pt x="226" y="0"/>
                    </a:moveTo>
                    <a:lnTo>
                      <a:pt x="2635" y="0"/>
                    </a:lnTo>
                    <a:lnTo>
                      <a:pt x="2666" y="433"/>
                    </a:lnTo>
                    <a:lnTo>
                      <a:pt x="2412" y="428"/>
                    </a:lnTo>
                    <a:lnTo>
                      <a:pt x="2411" y="374"/>
                    </a:lnTo>
                    <a:lnTo>
                      <a:pt x="2271" y="374"/>
                    </a:lnTo>
                    <a:lnTo>
                      <a:pt x="2264" y="428"/>
                    </a:lnTo>
                    <a:lnTo>
                      <a:pt x="483" y="428"/>
                    </a:lnTo>
                    <a:lnTo>
                      <a:pt x="495" y="374"/>
                    </a:lnTo>
                    <a:lnTo>
                      <a:pt x="334" y="382"/>
                    </a:lnTo>
                    <a:lnTo>
                      <a:pt x="318" y="428"/>
                    </a:lnTo>
                    <a:lnTo>
                      <a:pt x="0" y="433"/>
                    </a:lnTo>
                    <a:lnTo>
                      <a:pt x="226" y="0"/>
                    </a:lnTo>
                    <a:close/>
                  </a:path>
                </a:pathLst>
              </a:custGeom>
              <a:solidFill>
                <a:srgbClr val="6E6E6E"/>
              </a:solidFill>
              <a:ln w="0">
                <a:noFill/>
                <a:prstDash val="solid"/>
                <a:round/>
                <a:headEnd/>
                <a:tailEnd/>
              </a:ln>
            </p:spPr>
            <p:txBody>
              <a:bodyPr/>
              <a:lstStyle/>
              <a:p>
                <a:endParaRPr lang="fr-FR" dirty="0"/>
              </a:p>
            </p:txBody>
          </p:sp>
          <p:sp>
            <p:nvSpPr>
              <p:cNvPr id="138" name="Freeform 56"/>
              <p:cNvSpPr>
                <a:spLocks/>
              </p:cNvSpPr>
              <p:nvPr/>
            </p:nvSpPr>
            <p:spPr bwMode="auto">
              <a:xfrm>
                <a:off x="6262" y="2684"/>
                <a:ext cx="90" cy="33"/>
              </a:xfrm>
              <a:custGeom>
                <a:avLst/>
                <a:gdLst/>
                <a:ahLst/>
                <a:cxnLst>
                  <a:cxn ang="0">
                    <a:pos x="6" y="0"/>
                  </a:cxn>
                  <a:cxn ang="0">
                    <a:pos x="0" y="0"/>
                  </a:cxn>
                  <a:cxn ang="0">
                    <a:pos x="23" y="200"/>
                  </a:cxn>
                  <a:cxn ang="0">
                    <a:pos x="540" y="201"/>
                  </a:cxn>
                  <a:cxn ang="0">
                    <a:pos x="492" y="0"/>
                  </a:cxn>
                  <a:cxn ang="0">
                    <a:pos x="6" y="0"/>
                  </a:cxn>
                </a:cxnLst>
                <a:rect l="0" t="0" r="r" b="b"/>
                <a:pathLst>
                  <a:path w="540" h="201">
                    <a:moveTo>
                      <a:pt x="6" y="0"/>
                    </a:moveTo>
                    <a:lnTo>
                      <a:pt x="0" y="0"/>
                    </a:lnTo>
                    <a:lnTo>
                      <a:pt x="23" y="200"/>
                    </a:lnTo>
                    <a:lnTo>
                      <a:pt x="540" y="201"/>
                    </a:lnTo>
                    <a:lnTo>
                      <a:pt x="492" y="0"/>
                    </a:lnTo>
                    <a:lnTo>
                      <a:pt x="6" y="0"/>
                    </a:lnTo>
                    <a:close/>
                  </a:path>
                </a:pathLst>
              </a:custGeom>
              <a:solidFill>
                <a:srgbClr val="6E6E6E"/>
              </a:solidFill>
              <a:ln w="0">
                <a:noFill/>
                <a:prstDash val="solid"/>
                <a:round/>
                <a:headEnd/>
                <a:tailEnd/>
              </a:ln>
            </p:spPr>
            <p:txBody>
              <a:bodyPr/>
              <a:lstStyle/>
              <a:p>
                <a:endParaRPr lang="fr-FR" dirty="0"/>
              </a:p>
            </p:txBody>
          </p:sp>
          <p:sp>
            <p:nvSpPr>
              <p:cNvPr id="139" name="Freeform 57"/>
              <p:cNvSpPr>
                <a:spLocks/>
              </p:cNvSpPr>
              <p:nvPr/>
            </p:nvSpPr>
            <p:spPr bwMode="auto">
              <a:xfrm>
                <a:off x="6269" y="2721"/>
                <a:ext cx="93" cy="37"/>
              </a:xfrm>
              <a:custGeom>
                <a:avLst/>
                <a:gdLst/>
                <a:ahLst/>
                <a:cxnLst>
                  <a:cxn ang="0">
                    <a:pos x="170" y="0"/>
                  </a:cxn>
                  <a:cxn ang="0">
                    <a:pos x="172" y="66"/>
                  </a:cxn>
                  <a:cxn ang="0">
                    <a:pos x="0" y="66"/>
                  </a:cxn>
                  <a:cxn ang="0">
                    <a:pos x="25" y="217"/>
                  </a:cxn>
                  <a:cxn ang="0">
                    <a:pos x="561" y="217"/>
                  </a:cxn>
                  <a:cxn ang="0">
                    <a:pos x="518" y="62"/>
                  </a:cxn>
                  <a:cxn ang="0">
                    <a:pos x="339" y="62"/>
                  </a:cxn>
                  <a:cxn ang="0">
                    <a:pos x="339" y="6"/>
                  </a:cxn>
                  <a:cxn ang="0">
                    <a:pos x="170" y="0"/>
                  </a:cxn>
                </a:cxnLst>
                <a:rect l="0" t="0" r="r" b="b"/>
                <a:pathLst>
                  <a:path w="561" h="217">
                    <a:moveTo>
                      <a:pt x="170" y="0"/>
                    </a:moveTo>
                    <a:lnTo>
                      <a:pt x="172" y="66"/>
                    </a:lnTo>
                    <a:lnTo>
                      <a:pt x="0" y="66"/>
                    </a:lnTo>
                    <a:lnTo>
                      <a:pt x="25" y="217"/>
                    </a:lnTo>
                    <a:lnTo>
                      <a:pt x="561" y="217"/>
                    </a:lnTo>
                    <a:lnTo>
                      <a:pt x="518" y="62"/>
                    </a:lnTo>
                    <a:lnTo>
                      <a:pt x="339" y="62"/>
                    </a:lnTo>
                    <a:lnTo>
                      <a:pt x="339" y="6"/>
                    </a:lnTo>
                    <a:lnTo>
                      <a:pt x="170" y="0"/>
                    </a:lnTo>
                    <a:close/>
                  </a:path>
                </a:pathLst>
              </a:custGeom>
              <a:solidFill>
                <a:srgbClr val="6E6E6E"/>
              </a:solidFill>
              <a:ln w="0">
                <a:noFill/>
                <a:prstDash val="solid"/>
                <a:round/>
                <a:headEnd/>
                <a:tailEnd/>
              </a:ln>
            </p:spPr>
            <p:txBody>
              <a:bodyPr/>
              <a:lstStyle/>
              <a:p>
                <a:endParaRPr lang="fr-FR" dirty="0"/>
              </a:p>
            </p:txBody>
          </p:sp>
          <p:sp>
            <p:nvSpPr>
              <p:cNvPr id="140" name="Freeform 58"/>
              <p:cNvSpPr>
                <a:spLocks/>
              </p:cNvSpPr>
              <p:nvPr/>
            </p:nvSpPr>
            <p:spPr bwMode="auto">
              <a:xfrm>
                <a:off x="6355" y="2686"/>
                <a:ext cx="135" cy="72"/>
              </a:xfrm>
              <a:custGeom>
                <a:avLst/>
                <a:gdLst/>
                <a:ahLst/>
                <a:cxnLst>
                  <a:cxn ang="0">
                    <a:pos x="0" y="0"/>
                  </a:cxn>
                  <a:cxn ang="0">
                    <a:pos x="126" y="428"/>
                  </a:cxn>
                  <a:cxn ang="0">
                    <a:pos x="809" y="428"/>
                  </a:cxn>
                  <a:cxn ang="0">
                    <a:pos x="626" y="0"/>
                  </a:cxn>
                  <a:cxn ang="0">
                    <a:pos x="0" y="0"/>
                  </a:cxn>
                </a:cxnLst>
                <a:rect l="0" t="0" r="r" b="b"/>
                <a:pathLst>
                  <a:path w="809" h="428">
                    <a:moveTo>
                      <a:pt x="0" y="0"/>
                    </a:moveTo>
                    <a:lnTo>
                      <a:pt x="126" y="428"/>
                    </a:lnTo>
                    <a:lnTo>
                      <a:pt x="809" y="428"/>
                    </a:lnTo>
                    <a:lnTo>
                      <a:pt x="626" y="0"/>
                    </a:lnTo>
                    <a:lnTo>
                      <a:pt x="0" y="0"/>
                    </a:lnTo>
                    <a:close/>
                  </a:path>
                </a:pathLst>
              </a:custGeom>
              <a:solidFill>
                <a:srgbClr val="6E6E6E"/>
              </a:solidFill>
              <a:ln w="0">
                <a:noFill/>
                <a:prstDash val="solid"/>
                <a:round/>
                <a:headEnd/>
                <a:tailEnd/>
              </a:ln>
            </p:spPr>
            <p:txBody>
              <a:bodyPr/>
              <a:lstStyle/>
              <a:p>
                <a:endParaRPr lang="fr-FR" dirty="0"/>
              </a:p>
            </p:txBody>
          </p:sp>
          <p:sp>
            <p:nvSpPr>
              <p:cNvPr id="141" name="Rectangle 59"/>
              <p:cNvSpPr>
                <a:spLocks noChangeArrowheads="1"/>
              </p:cNvSpPr>
              <p:nvPr/>
            </p:nvSpPr>
            <p:spPr bwMode="auto">
              <a:xfrm>
                <a:off x="6338" y="2367"/>
                <a:ext cx="35" cy="21"/>
              </a:xfrm>
              <a:prstGeom prst="rect">
                <a:avLst/>
              </a:prstGeom>
              <a:solidFill>
                <a:srgbClr val="464646"/>
              </a:solidFill>
              <a:ln w="0">
                <a:solidFill>
                  <a:srgbClr val="464646"/>
                </a:solidFill>
                <a:miter lim="800000"/>
                <a:headEnd/>
                <a:tailEnd/>
              </a:ln>
            </p:spPr>
            <p:txBody>
              <a:bodyPr/>
              <a:lstStyle/>
              <a:p>
                <a:endParaRPr lang="fr-FR" dirty="0"/>
              </a:p>
            </p:txBody>
          </p:sp>
          <p:sp>
            <p:nvSpPr>
              <p:cNvPr id="142" name="Rectangle 60"/>
              <p:cNvSpPr>
                <a:spLocks noChangeArrowheads="1"/>
              </p:cNvSpPr>
              <p:nvPr/>
            </p:nvSpPr>
            <p:spPr bwMode="auto">
              <a:xfrm>
                <a:off x="5960" y="2426"/>
                <a:ext cx="380" cy="33"/>
              </a:xfrm>
              <a:prstGeom prst="rect">
                <a:avLst/>
              </a:prstGeom>
              <a:solidFill>
                <a:srgbClr val="C0C0C0"/>
              </a:solidFill>
              <a:ln w="9525">
                <a:solidFill>
                  <a:schemeClr val="tx1"/>
                </a:solidFill>
                <a:miter lim="800000"/>
                <a:headEnd/>
                <a:tailEnd/>
              </a:ln>
            </p:spPr>
            <p:txBody>
              <a:bodyPr/>
              <a:lstStyle/>
              <a:p>
                <a:endParaRPr lang="fr-FR" dirty="0"/>
              </a:p>
            </p:txBody>
          </p:sp>
          <p:sp>
            <p:nvSpPr>
              <p:cNvPr id="143" name="Rectangle 61"/>
              <p:cNvSpPr>
                <a:spLocks noChangeArrowheads="1"/>
              </p:cNvSpPr>
              <p:nvPr/>
            </p:nvSpPr>
            <p:spPr bwMode="auto">
              <a:xfrm>
                <a:off x="5961" y="2456"/>
                <a:ext cx="377" cy="8"/>
              </a:xfrm>
              <a:prstGeom prst="rect">
                <a:avLst/>
              </a:prstGeom>
              <a:solidFill>
                <a:srgbClr val="808080"/>
              </a:solidFill>
              <a:ln w="0">
                <a:solidFill>
                  <a:schemeClr val="tx1"/>
                </a:solidFill>
                <a:miter lim="800000"/>
                <a:headEnd/>
                <a:tailEnd/>
              </a:ln>
            </p:spPr>
            <p:txBody>
              <a:bodyPr/>
              <a:lstStyle/>
              <a:p>
                <a:endParaRPr lang="fr-FR" dirty="0"/>
              </a:p>
            </p:txBody>
          </p:sp>
        </p:grpSp>
        <p:sp>
          <p:nvSpPr>
            <p:cNvPr id="116" name="AutoShape 62"/>
            <p:cNvSpPr>
              <a:spLocks noChangeAspect="1" noChangeArrowheads="1"/>
            </p:cNvSpPr>
            <p:nvPr/>
          </p:nvSpPr>
          <p:spPr bwMode="auto">
            <a:xfrm>
              <a:off x="5939" y="2028"/>
              <a:ext cx="419" cy="302"/>
            </a:xfrm>
            <a:prstGeom prst="roundRect">
              <a:avLst>
                <a:gd name="adj" fmla="val 16667"/>
              </a:avLst>
            </a:prstGeom>
            <a:gradFill rotWithShape="0">
              <a:gsLst>
                <a:gs pos="0">
                  <a:srgbClr val="3399FF"/>
                </a:gs>
                <a:gs pos="100000">
                  <a:srgbClr val="00FFFF"/>
                </a:gs>
              </a:gsLst>
              <a:lin ang="18900000" scaled="1"/>
            </a:gradFill>
            <a:ln w="9525">
              <a:noFill/>
              <a:round/>
              <a:headEnd/>
              <a:tailEnd/>
            </a:ln>
            <a:effectLst/>
          </p:spPr>
          <p:txBody>
            <a:bodyPr wrap="none" anchor="ctr"/>
            <a:lstStyle/>
            <a:p>
              <a:endParaRPr lang="fr-FR" dirty="0"/>
            </a:p>
          </p:txBody>
        </p:sp>
        <p:sp>
          <p:nvSpPr>
            <p:cNvPr id="117" name="Rectangle 63"/>
            <p:cNvSpPr>
              <a:spLocks noChangeArrowheads="1"/>
            </p:cNvSpPr>
            <p:nvPr/>
          </p:nvSpPr>
          <p:spPr bwMode="auto">
            <a:xfrm>
              <a:off x="6287" y="2054"/>
              <a:ext cx="47" cy="120"/>
            </a:xfrm>
            <a:prstGeom prst="rect">
              <a:avLst/>
            </a:prstGeom>
            <a:solidFill>
              <a:srgbClr val="B5FFFF"/>
            </a:solidFill>
            <a:ln w="12700">
              <a:noFill/>
              <a:miter lim="800000"/>
              <a:headEnd type="none" w="sm" len="sm"/>
              <a:tailEnd type="none" w="sm" len="sm"/>
            </a:ln>
            <a:effectLst/>
          </p:spPr>
          <p:txBody>
            <a:bodyPr wrap="none" anchor="ctr"/>
            <a:lstStyle/>
            <a:p>
              <a:endParaRPr lang="fr-FR" dirty="0"/>
            </a:p>
          </p:txBody>
        </p:sp>
      </p:grpSp>
      <p:grpSp>
        <p:nvGrpSpPr>
          <p:cNvPr id="6" name="Group 64"/>
          <p:cNvGrpSpPr>
            <a:grpSpLocks/>
          </p:cNvGrpSpPr>
          <p:nvPr/>
        </p:nvGrpSpPr>
        <p:grpSpPr bwMode="auto">
          <a:xfrm>
            <a:off x="2717800" y="2082800"/>
            <a:ext cx="3657600" cy="736600"/>
            <a:chOff x="1728" y="2080"/>
            <a:chExt cx="2304" cy="464"/>
          </a:xfrm>
        </p:grpSpPr>
        <p:sp>
          <p:nvSpPr>
            <p:cNvPr id="145" name="Line 65"/>
            <p:cNvSpPr>
              <a:spLocks noChangeShapeType="1"/>
            </p:cNvSpPr>
            <p:nvPr/>
          </p:nvSpPr>
          <p:spPr bwMode="auto">
            <a:xfrm>
              <a:off x="1728" y="2160"/>
              <a:ext cx="2304" cy="384"/>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sp>
          <p:nvSpPr>
            <p:cNvPr id="146" name="Text Box 66"/>
            <p:cNvSpPr txBox="1">
              <a:spLocks noChangeArrowheads="1"/>
            </p:cNvSpPr>
            <p:nvPr/>
          </p:nvSpPr>
          <p:spPr bwMode="auto">
            <a:xfrm rot="578844">
              <a:off x="2000" y="2080"/>
              <a:ext cx="1264"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Données</a:t>
              </a:r>
            </a:p>
          </p:txBody>
        </p:sp>
      </p:grpSp>
      <p:grpSp>
        <p:nvGrpSpPr>
          <p:cNvPr id="7" name="Group 67"/>
          <p:cNvGrpSpPr>
            <a:grpSpLocks/>
          </p:cNvGrpSpPr>
          <p:nvPr/>
        </p:nvGrpSpPr>
        <p:grpSpPr bwMode="auto">
          <a:xfrm>
            <a:off x="2717800" y="2760663"/>
            <a:ext cx="3657600" cy="736600"/>
            <a:chOff x="1728" y="2080"/>
            <a:chExt cx="2304" cy="464"/>
          </a:xfrm>
        </p:grpSpPr>
        <p:sp>
          <p:nvSpPr>
            <p:cNvPr id="148" name="Line 68"/>
            <p:cNvSpPr>
              <a:spLocks noChangeShapeType="1"/>
            </p:cNvSpPr>
            <p:nvPr/>
          </p:nvSpPr>
          <p:spPr bwMode="auto">
            <a:xfrm>
              <a:off x="1728" y="2160"/>
              <a:ext cx="2304" cy="384"/>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sp>
          <p:nvSpPr>
            <p:cNvPr id="149" name="Text Box 69"/>
            <p:cNvSpPr txBox="1">
              <a:spLocks noChangeArrowheads="1"/>
            </p:cNvSpPr>
            <p:nvPr/>
          </p:nvSpPr>
          <p:spPr bwMode="auto">
            <a:xfrm rot="578844">
              <a:off x="2000" y="2080"/>
              <a:ext cx="1264"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Données</a:t>
              </a:r>
            </a:p>
          </p:txBody>
        </p:sp>
      </p:grpSp>
      <p:grpSp>
        <p:nvGrpSpPr>
          <p:cNvPr id="8" name="Group 70"/>
          <p:cNvGrpSpPr>
            <a:grpSpLocks/>
          </p:cNvGrpSpPr>
          <p:nvPr/>
        </p:nvGrpSpPr>
        <p:grpSpPr bwMode="auto">
          <a:xfrm>
            <a:off x="2717800" y="3438525"/>
            <a:ext cx="3657600" cy="736600"/>
            <a:chOff x="1728" y="2080"/>
            <a:chExt cx="2304" cy="464"/>
          </a:xfrm>
        </p:grpSpPr>
        <p:sp>
          <p:nvSpPr>
            <p:cNvPr id="151" name="Line 71"/>
            <p:cNvSpPr>
              <a:spLocks noChangeShapeType="1"/>
            </p:cNvSpPr>
            <p:nvPr/>
          </p:nvSpPr>
          <p:spPr bwMode="auto">
            <a:xfrm>
              <a:off x="1728" y="2160"/>
              <a:ext cx="2304" cy="384"/>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sp>
          <p:nvSpPr>
            <p:cNvPr id="152" name="Text Box 72"/>
            <p:cNvSpPr txBox="1">
              <a:spLocks noChangeArrowheads="1"/>
            </p:cNvSpPr>
            <p:nvPr/>
          </p:nvSpPr>
          <p:spPr bwMode="auto">
            <a:xfrm rot="578844">
              <a:off x="2000" y="2080"/>
              <a:ext cx="1264"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Données</a:t>
              </a:r>
            </a:p>
          </p:txBody>
        </p:sp>
      </p:grpSp>
      <p:grpSp>
        <p:nvGrpSpPr>
          <p:cNvPr id="9" name="Group 73"/>
          <p:cNvGrpSpPr>
            <a:grpSpLocks/>
          </p:cNvGrpSpPr>
          <p:nvPr/>
        </p:nvGrpSpPr>
        <p:grpSpPr bwMode="auto">
          <a:xfrm>
            <a:off x="2717800" y="4114800"/>
            <a:ext cx="3657600" cy="736600"/>
            <a:chOff x="1728" y="2080"/>
            <a:chExt cx="2304" cy="464"/>
          </a:xfrm>
        </p:grpSpPr>
        <p:sp>
          <p:nvSpPr>
            <p:cNvPr id="154" name="Line 74"/>
            <p:cNvSpPr>
              <a:spLocks noChangeShapeType="1"/>
            </p:cNvSpPr>
            <p:nvPr/>
          </p:nvSpPr>
          <p:spPr bwMode="auto">
            <a:xfrm>
              <a:off x="1728" y="2160"/>
              <a:ext cx="2304" cy="384"/>
            </a:xfrm>
            <a:prstGeom prst="line">
              <a:avLst/>
            </a:prstGeom>
            <a:noFill/>
            <a:ln w="57150">
              <a:solidFill>
                <a:srgbClr val="FFFF00"/>
              </a:solidFill>
              <a:round/>
              <a:headEnd type="none" w="sm" len="sm"/>
              <a:tailEnd type="triangle" w="med" len="med"/>
            </a:ln>
            <a:effectLst/>
          </p:spPr>
          <p:txBody>
            <a:bodyPr wrap="none" anchor="ctr"/>
            <a:lstStyle/>
            <a:p>
              <a:endParaRPr lang="fr-FR" dirty="0"/>
            </a:p>
          </p:txBody>
        </p:sp>
        <p:sp>
          <p:nvSpPr>
            <p:cNvPr id="155" name="Text Box 75"/>
            <p:cNvSpPr txBox="1">
              <a:spLocks noChangeArrowheads="1"/>
            </p:cNvSpPr>
            <p:nvPr/>
          </p:nvSpPr>
          <p:spPr bwMode="auto">
            <a:xfrm rot="578844">
              <a:off x="2000" y="2080"/>
              <a:ext cx="1264" cy="231"/>
            </a:xfrm>
            <a:prstGeom prst="rect">
              <a:avLst/>
            </a:prstGeom>
            <a:noFill/>
            <a:ln w="12700">
              <a:noFill/>
              <a:miter lim="800000"/>
              <a:headEnd type="none" w="sm" len="sm"/>
              <a:tailEnd type="none" w="sm" len="sm"/>
            </a:ln>
            <a:effectLst/>
          </p:spPr>
          <p:txBody>
            <a:bodyPr>
              <a:spAutoFit/>
            </a:bodyPr>
            <a:lstStyle/>
            <a:p>
              <a:pPr>
                <a:spcBef>
                  <a:spcPct val="50000"/>
                </a:spcBef>
              </a:pPr>
              <a:r>
                <a:rPr lang="en-US" sz="1800" b="1" dirty="0">
                  <a:latin typeface="Arial" pitchFamily="34" charset="0"/>
                </a:rPr>
                <a:t>Données</a:t>
              </a:r>
            </a:p>
          </p:txBody>
        </p:sp>
      </p:grpSp>
      <p:sp>
        <p:nvSpPr>
          <p:cNvPr id="156" name="ZoneTexte 155"/>
          <p:cNvSpPr txBox="1"/>
          <p:nvPr/>
        </p:nvSpPr>
        <p:spPr>
          <a:xfrm>
            <a:off x="2928926" y="500042"/>
            <a:ext cx="3286148" cy="707886"/>
          </a:xfrm>
          <a:prstGeom prst="rect">
            <a:avLst/>
          </a:prstGeom>
          <a:noFill/>
        </p:spPr>
        <p:txBody>
          <a:bodyPr wrap="square" rtlCol="1">
            <a:spAutoFit/>
          </a:bodyPr>
          <a:lstStyle/>
          <a:p>
            <a:pPr algn="ctr"/>
            <a:r>
              <a:rPr lang="fr-FR" sz="4000" b="1" dirty="0" smtClean="0">
                <a:latin typeface="Times New Roman" pitchFamily="18" charset="0"/>
                <a:cs typeface="Times New Roman" pitchFamily="18" charset="0"/>
              </a:rPr>
              <a:t>UDP</a:t>
            </a:r>
            <a:endParaRPr lang="fr-FR" sz="4000"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es réseaux personnels sans fil">
  <a:themeElements>
    <a:clrScheme name="HIGHVOLT 6">
      <a:dk1>
        <a:srgbClr val="000000"/>
      </a:dk1>
      <a:lt1>
        <a:srgbClr val="FFFFFF"/>
      </a:lt1>
      <a:dk2>
        <a:srgbClr val="440044"/>
      </a:dk2>
      <a:lt2>
        <a:srgbClr val="491D49"/>
      </a:lt2>
      <a:accent1>
        <a:srgbClr val="9D9DBD"/>
      </a:accent1>
      <a:accent2>
        <a:srgbClr val="14213C"/>
      </a:accent2>
      <a:accent3>
        <a:srgbClr val="FFFFFF"/>
      </a:accent3>
      <a:accent4>
        <a:srgbClr val="000000"/>
      </a:accent4>
      <a:accent5>
        <a:srgbClr val="CCCCDB"/>
      </a:accent5>
      <a:accent6>
        <a:srgbClr val="111D35"/>
      </a:accent6>
      <a:hlink>
        <a:srgbClr val="666699"/>
      </a:hlink>
      <a:folHlink>
        <a:srgbClr val="DBDBF1"/>
      </a:folHlink>
    </a:clrScheme>
    <a:fontScheme name="HIGHVOLT">
      <a:majorFont>
        <a:latin typeface="Impact"/>
        <a:ea typeface=""/>
        <a:cs typeface="Arial"/>
      </a:majorFont>
      <a:minorFont>
        <a:latin typeface="Impact"/>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HIGHVOLT 1">
        <a:dk1>
          <a:srgbClr val="001932"/>
        </a:dk1>
        <a:lt1>
          <a:srgbClr val="FFFFFF"/>
        </a:lt1>
        <a:dk2>
          <a:srgbClr val="2181B7"/>
        </a:dk2>
        <a:lt2>
          <a:srgbClr val="CCFFFF"/>
        </a:lt2>
        <a:accent1>
          <a:srgbClr val="99FFCC"/>
        </a:accent1>
        <a:accent2>
          <a:srgbClr val="01B0FF"/>
        </a:accent2>
        <a:accent3>
          <a:srgbClr val="ABC1D8"/>
        </a:accent3>
        <a:accent4>
          <a:srgbClr val="DADADA"/>
        </a:accent4>
        <a:accent5>
          <a:srgbClr val="CAFFE2"/>
        </a:accent5>
        <a:accent6>
          <a:srgbClr val="019FE7"/>
        </a:accent6>
        <a:hlink>
          <a:srgbClr val="6666FF"/>
        </a:hlink>
        <a:folHlink>
          <a:srgbClr val="1C6D9A"/>
        </a:folHlink>
      </a:clrScheme>
      <a:clrMap bg1="dk2" tx1="lt1" bg2="dk1" tx2="lt2" accent1="accent1" accent2="accent2" accent3="accent3" accent4="accent4" accent5="accent5" accent6="accent6" hlink="hlink" folHlink="folHlink"/>
    </a:extraClrScheme>
    <a:extraClrScheme>
      <a:clrScheme name="HIGHVOLT 2">
        <a:dk1>
          <a:srgbClr val="000000"/>
        </a:dk1>
        <a:lt1>
          <a:srgbClr val="FFFFFF"/>
        </a:lt1>
        <a:dk2>
          <a:srgbClr val="000066"/>
        </a:dk2>
        <a:lt2>
          <a:srgbClr val="969696"/>
        </a:lt2>
        <a:accent1>
          <a:srgbClr val="666699"/>
        </a:accent1>
        <a:accent2>
          <a:srgbClr val="CCCCFF"/>
        </a:accent2>
        <a:accent3>
          <a:srgbClr val="FFFFFF"/>
        </a:accent3>
        <a:accent4>
          <a:srgbClr val="000000"/>
        </a:accent4>
        <a:accent5>
          <a:srgbClr val="B8B8CA"/>
        </a:accent5>
        <a:accent6>
          <a:srgbClr val="B9B9E7"/>
        </a:accent6>
        <a:hlink>
          <a:srgbClr val="CC00CC"/>
        </a:hlink>
        <a:folHlink>
          <a:srgbClr val="EAEAEA"/>
        </a:folHlink>
      </a:clrScheme>
      <a:clrMap bg1="lt1" tx1="dk1" bg2="lt2" tx2="dk2" accent1="accent1" accent2="accent2" accent3="accent3" accent4="accent4" accent5="accent5" accent6="accent6" hlink="hlink" folHlink="folHlink"/>
    </a:extraClrScheme>
    <a:extraClrScheme>
      <a:clrScheme name="HIGHVOLT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HIGHVOLT 4">
        <a:dk1>
          <a:srgbClr val="000000"/>
        </a:dk1>
        <a:lt1>
          <a:srgbClr val="FFFFCC"/>
        </a:lt1>
        <a:dk2>
          <a:srgbClr val="FF6600"/>
        </a:dk2>
        <a:lt2>
          <a:srgbClr val="333300"/>
        </a:lt2>
        <a:accent1>
          <a:srgbClr val="800000"/>
        </a:accent1>
        <a:accent2>
          <a:srgbClr val="CC6600"/>
        </a:accent2>
        <a:accent3>
          <a:srgbClr val="FFFFE2"/>
        </a:accent3>
        <a:accent4>
          <a:srgbClr val="000000"/>
        </a:accent4>
        <a:accent5>
          <a:srgbClr val="C0AAAA"/>
        </a:accent5>
        <a:accent6>
          <a:srgbClr val="B95C00"/>
        </a:accent6>
        <a:hlink>
          <a:srgbClr val="808000"/>
        </a:hlink>
        <a:folHlink>
          <a:srgbClr val="FFCC66"/>
        </a:folHlink>
      </a:clrScheme>
      <a:clrMap bg1="lt1" tx1="dk1" bg2="lt2" tx2="dk2" accent1="accent1" accent2="accent2" accent3="accent3" accent4="accent4" accent5="accent5" accent6="accent6" hlink="hlink" folHlink="folHlink"/>
    </a:extraClrScheme>
    <a:extraClrScheme>
      <a:clrScheme name="HIGHVOLT 5">
        <a:dk1>
          <a:srgbClr val="1C3956"/>
        </a:dk1>
        <a:lt1>
          <a:srgbClr val="FFFFFF"/>
        </a:lt1>
        <a:dk2>
          <a:srgbClr val="003366"/>
        </a:dk2>
        <a:lt2>
          <a:srgbClr val="DDDDDD"/>
        </a:lt2>
        <a:accent1>
          <a:srgbClr val="3D7CBB"/>
        </a:accent1>
        <a:accent2>
          <a:srgbClr val="00152A"/>
        </a:accent2>
        <a:accent3>
          <a:srgbClr val="AAADB8"/>
        </a:accent3>
        <a:accent4>
          <a:srgbClr val="DADADA"/>
        </a:accent4>
        <a:accent5>
          <a:srgbClr val="AFBFDA"/>
        </a:accent5>
        <a:accent6>
          <a:srgbClr val="001225"/>
        </a:accent6>
        <a:hlink>
          <a:srgbClr val="33CCCC"/>
        </a:hlink>
        <a:folHlink>
          <a:srgbClr val="96B9DC"/>
        </a:folHlink>
      </a:clrScheme>
      <a:clrMap bg1="dk2" tx1="lt1" bg2="dk1" tx2="lt2" accent1="accent1" accent2="accent2" accent3="accent3" accent4="accent4" accent5="accent5" accent6="accent6" hlink="hlink" folHlink="folHlink"/>
    </a:extraClrScheme>
    <a:extraClrScheme>
      <a:clrScheme name="HIGHVOLT 6">
        <a:dk1>
          <a:srgbClr val="000000"/>
        </a:dk1>
        <a:lt1>
          <a:srgbClr val="FFFFFF"/>
        </a:lt1>
        <a:dk2>
          <a:srgbClr val="440044"/>
        </a:dk2>
        <a:lt2>
          <a:srgbClr val="491D49"/>
        </a:lt2>
        <a:accent1>
          <a:srgbClr val="9D9DBD"/>
        </a:accent1>
        <a:accent2>
          <a:srgbClr val="14213C"/>
        </a:accent2>
        <a:accent3>
          <a:srgbClr val="FFFFFF"/>
        </a:accent3>
        <a:accent4>
          <a:srgbClr val="000000"/>
        </a:accent4>
        <a:accent5>
          <a:srgbClr val="CCCCDB"/>
        </a:accent5>
        <a:accent6>
          <a:srgbClr val="111D35"/>
        </a:accent6>
        <a:hlink>
          <a:srgbClr val="666699"/>
        </a:hlink>
        <a:folHlink>
          <a:srgbClr val="DBDBF1"/>
        </a:folHlink>
      </a:clrScheme>
      <a:clrMap bg1="lt1" tx1="dk1" bg2="lt2" tx2="dk2" accent1="accent1" accent2="accent2" accent3="accent3" accent4="accent4" accent5="accent5" accent6="accent6" hlink="hlink" folHlink="folHlink"/>
    </a:extraClrScheme>
    <a:extraClrScheme>
      <a:clrScheme name="HIGHVOLT 7">
        <a:dk1>
          <a:srgbClr val="000000"/>
        </a:dk1>
        <a:lt1>
          <a:srgbClr val="FFFFFF"/>
        </a:lt1>
        <a:dk2>
          <a:srgbClr val="000000"/>
        </a:dk2>
        <a:lt2>
          <a:srgbClr val="001A00"/>
        </a:lt2>
        <a:accent1>
          <a:srgbClr val="339966"/>
        </a:accent1>
        <a:accent2>
          <a:srgbClr val="003300"/>
        </a:accent2>
        <a:accent3>
          <a:srgbClr val="FFFFFF"/>
        </a:accent3>
        <a:accent4>
          <a:srgbClr val="000000"/>
        </a:accent4>
        <a:accent5>
          <a:srgbClr val="ADCAB8"/>
        </a:accent5>
        <a:accent6>
          <a:srgbClr val="002D00"/>
        </a:accent6>
        <a:hlink>
          <a:srgbClr val="FF9933"/>
        </a:hlink>
        <a:folHlink>
          <a:srgbClr val="AFE9CC"/>
        </a:folHlink>
      </a:clrScheme>
      <a:clrMap bg1="lt1" tx1="dk1" bg2="lt2" tx2="dk2" accent1="accent1" accent2="accent2" accent3="accent3" accent4="accent4" accent5="accent5" accent6="accent6" hlink="hlink" folHlink="folHlink"/>
    </a:extraClrScheme>
    <a:extraClrScheme>
      <a:clrScheme name="HIGHVOLT 8">
        <a:dk1>
          <a:srgbClr val="000000"/>
        </a:dk1>
        <a:lt1>
          <a:srgbClr val="FFFFFF"/>
        </a:lt1>
        <a:dk2>
          <a:srgbClr val="000000"/>
        </a:dk2>
        <a:lt2>
          <a:srgbClr val="FFCC00"/>
        </a:lt2>
        <a:accent1>
          <a:srgbClr val="FF9900"/>
        </a:accent1>
        <a:accent2>
          <a:srgbClr val="D60093"/>
        </a:accent2>
        <a:accent3>
          <a:srgbClr val="AAAAAA"/>
        </a:accent3>
        <a:accent4>
          <a:srgbClr val="DADADA"/>
        </a:accent4>
        <a:accent5>
          <a:srgbClr val="FFCAAA"/>
        </a:accent5>
        <a:accent6>
          <a:srgbClr val="C20085"/>
        </a:accent6>
        <a:hlink>
          <a:srgbClr val="9966FF"/>
        </a:hlink>
        <a:folHlink>
          <a:srgbClr val="8080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2687</TotalTime>
  <Words>3243</Words>
  <Application>Microsoft PowerPoint</Application>
  <PresentationFormat>Affichage à l'écran (4:3)</PresentationFormat>
  <Paragraphs>400</Paragraphs>
  <Slides>46</Slides>
  <Notes>46</Notes>
  <HiddenSlides>0</HiddenSlides>
  <MMClips>0</MMClips>
  <ScaleCrop>false</ScaleCrop>
  <HeadingPairs>
    <vt:vector size="4" baseType="variant">
      <vt:variant>
        <vt:lpstr>Thème</vt:lpstr>
      </vt:variant>
      <vt:variant>
        <vt:i4>1</vt:i4>
      </vt:variant>
      <vt:variant>
        <vt:lpstr>Titres des diapositives</vt:lpstr>
      </vt:variant>
      <vt:variant>
        <vt:i4>46</vt:i4>
      </vt:variant>
    </vt:vector>
  </HeadingPairs>
  <TitlesOfParts>
    <vt:vector size="47" baseType="lpstr">
      <vt:lpstr>Les réseaux personnels sans fil</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dida</dc:creator>
  <cp:lastModifiedBy>packard bell</cp:lastModifiedBy>
  <cp:revision>302</cp:revision>
  <cp:lastPrinted>1601-01-01T00:00:00Z</cp:lastPrinted>
  <dcterms:created xsi:type="dcterms:W3CDTF">2010-03-11T11:57:41Z</dcterms:created>
  <dcterms:modified xsi:type="dcterms:W3CDTF">2014-01-08T11:33:07Z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