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6" r:id="rId11"/>
    <p:sldId id="268" r:id="rId12"/>
    <p:sldId id="267" r:id="rId13"/>
    <p:sldId id="269" r:id="rId14"/>
    <p:sldId id="265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20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90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C530EB-29C6-4A33-896A-BE2A1CCED170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2C9C17-CBCE-487E-A4EB-ED7B86D9B2A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C9C17-CBCE-487E-A4EB-ED7B86D9B2AB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63BEDE2-B8EB-4A4C-B1B5-59ADE0E9D7BE}" type="datetimeFigureOut">
              <a:rPr lang="fr-FR" smtClean="0"/>
              <a:pPr/>
              <a:t>12/11/2015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4E281DE-039B-4683-B924-F0E5BFF15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95536" y="1844824"/>
            <a:ext cx="8437240" cy="2520280"/>
          </a:xfrm>
        </p:spPr>
        <p:txBody>
          <a:bodyPr>
            <a:normAutofit/>
          </a:bodyPr>
          <a:lstStyle/>
          <a:p>
            <a:r>
              <a:rPr lang="fr-FR" dirty="0" smtClean="0"/>
              <a:t>Les critères de classifier les entreprises</a:t>
            </a:r>
            <a:r>
              <a:rPr lang="ar-DZ" dirty="0" smtClean="0"/>
              <a:t/>
            </a:r>
            <a:br>
              <a:rPr lang="ar-DZ" dirty="0" smtClean="0"/>
            </a:br>
            <a:r>
              <a:rPr lang="ar-DZ" dirty="0" smtClean="0"/>
              <a:t>معايير تصنيف المؤسسات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51520" y="1828800"/>
            <a:ext cx="8511480" cy="2536304"/>
          </a:xfrm>
        </p:spPr>
        <p:txBody>
          <a:bodyPr/>
          <a:lstStyle/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Les critères de classifier les entreprises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Il est possible de classifier les entreprises en fonction de trois critères :</a:t>
            </a:r>
            <a:r>
              <a:rPr lang="ar-DZ" dirty="0" smtClean="0"/>
              <a:t>يمكن تصنيف المؤسسات حسب ثلاثة معايير</a:t>
            </a:r>
            <a:endParaRPr lang="fr-FR" dirty="0" smtClean="0"/>
          </a:p>
          <a:p>
            <a:r>
              <a:rPr lang="fr-FR" dirty="0" smtClean="0"/>
              <a:t>Le domaine d’activité</a:t>
            </a:r>
            <a:r>
              <a:rPr lang="ar-DZ" dirty="0" smtClean="0"/>
              <a:t>النشاط </a:t>
            </a:r>
            <a:endParaRPr lang="fr-FR" dirty="0" smtClean="0"/>
          </a:p>
          <a:p>
            <a:r>
              <a:rPr lang="fr-FR" dirty="0" smtClean="0"/>
              <a:t> La taille</a:t>
            </a:r>
            <a:r>
              <a:rPr lang="ar-DZ" dirty="0" smtClean="0"/>
              <a:t> الحجم </a:t>
            </a:r>
            <a:endParaRPr lang="fr-FR" dirty="0" smtClean="0"/>
          </a:p>
          <a:p>
            <a:r>
              <a:rPr lang="fr-FR" dirty="0" smtClean="0"/>
              <a:t>Le critère juridique</a:t>
            </a:r>
            <a:r>
              <a:rPr lang="ar-DZ" dirty="0" smtClean="0"/>
              <a:t>المعيار القانوني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003232" cy="1586440"/>
          </a:xfrm>
        </p:spPr>
        <p:txBody>
          <a:bodyPr>
            <a:normAutofit fontScale="90000"/>
          </a:bodyPr>
          <a:lstStyle/>
          <a:p>
            <a:r>
              <a:rPr lang="fr-FR" sz="4400" i="1" dirty="0" smtClean="0"/>
              <a:t/>
            </a:r>
            <a:br>
              <a:rPr lang="fr-FR" sz="4400" i="1" dirty="0" smtClean="0"/>
            </a:br>
            <a:r>
              <a:rPr lang="fr-FR" sz="4400" i="1" dirty="0" smtClean="0"/>
              <a:t/>
            </a:r>
            <a:br>
              <a:rPr lang="fr-FR" sz="4400" i="1" dirty="0" smtClean="0"/>
            </a:br>
            <a:r>
              <a:rPr lang="fr-FR" sz="4400" b="1" i="1" dirty="0" smtClean="0"/>
              <a:t>1) Classement en fonction de </a:t>
            </a:r>
            <a:r>
              <a:rPr lang="fr-FR" sz="3600" b="1" i="1" dirty="0" smtClean="0"/>
              <a:t>l’activité</a:t>
            </a:r>
            <a:r>
              <a:rPr lang="fr-FR" sz="3600" b="1" dirty="0" smtClean="0"/>
              <a:t/>
            </a:r>
            <a:br>
              <a:rPr lang="fr-FR" sz="3600" b="1" dirty="0" smtClean="0"/>
            </a:br>
            <a:r>
              <a:rPr lang="fr-FR" sz="2000" i="1" dirty="0" smtClean="0"/>
              <a:t> </a:t>
            </a:r>
            <a:r>
              <a:rPr lang="fr-FR" sz="2700" dirty="0" smtClean="0"/>
              <a:t/>
            </a:r>
            <a:br>
              <a:rPr lang="fr-FR" sz="2700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fr-FR" dirty="0" smtClean="0"/>
              <a:t>Le critère de l’activité permet de faire une distinction très générale entre :</a:t>
            </a:r>
            <a:r>
              <a:rPr lang="ar-DZ" dirty="0" smtClean="0"/>
              <a:t>حسب معيار النشاط الممارس يمكن التفريق بين </a:t>
            </a:r>
            <a:endParaRPr lang="fr-FR" dirty="0" smtClean="0"/>
          </a:p>
          <a:p>
            <a:r>
              <a:rPr lang="fr-FR" dirty="0" smtClean="0"/>
              <a:t>- les entreprises agricoles</a:t>
            </a:r>
            <a:r>
              <a:rPr lang="ar-DZ" dirty="0" smtClean="0"/>
              <a:t>المؤسسات الزراعية</a:t>
            </a:r>
            <a:endParaRPr lang="fr-FR" dirty="0" smtClean="0"/>
          </a:p>
          <a:p>
            <a:r>
              <a:rPr lang="fr-FR" dirty="0" smtClean="0"/>
              <a:t>- les entreprises industrielles</a:t>
            </a:r>
            <a:r>
              <a:rPr lang="ar-DZ" dirty="0" smtClean="0"/>
              <a:t>المؤسسات الصناعية </a:t>
            </a:r>
            <a:endParaRPr lang="fr-FR" dirty="0" smtClean="0"/>
          </a:p>
          <a:p>
            <a:r>
              <a:rPr lang="fr-FR" dirty="0" smtClean="0"/>
              <a:t>- les entreprises commerciales</a:t>
            </a:r>
            <a:r>
              <a:rPr lang="ar-DZ" dirty="0" smtClean="0"/>
              <a:t>المؤسسات التجارية</a:t>
            </a:r>
            <a:endParaRPr lang="fr-FR" dirty="0" smtClean="0"/>
          </a:p>
          <a:p>
            <a:r>
              <a:rPr lang="fr-FR" dirty="0" smtClean="0"/>
              <a:t>  les entreprises de services</a:t>
            </a:r>
            <a:r>
              <a:rPr lang="ar-DZ" dirty="0" smtClean="0"/>
              <a:t>المؤسسات </a:t>
            </a:r>
            <a:r>
              <a:rPr lang="ar-DZ" dirty="0" err="1" smtClean="0"/>
              <a:t>الخدماتية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4000" b="1" i="1" dirty="0" smtClean="0"/>
              <a:t>1)Classement en fonction de </a:t>
            </a:r>
            <a:r>
              <a:rPr lang="fr-FR" sz="3600" b="1" i="1" dirty="0" smtClean="0"/>
              <a:t>l’activité</a:t>
            </a:r>
            <a:r>
              <a:rPr lang="fr-FR" sz="3600" b="1" dirty="0" smtClean="0"/>
              <a:t/>
            </a:r>
            <a:br>
              <a:rPr lang="fr-FR" sz="3600" b="1" dirty="0" smtClean="0"/>
            </a:br>
            <a:r>
              <a:rPr lang="fr-FR" sz="1800" b="1" i="1" dirty="0" smtClean="0"/>
              <a:t> </a:t>
            </a:r>
            <a:r>
              <a:rPr lang="fr-FR" sz="3600" dirty="0" smtClean="0"/>
              <a:t/>
            </a:r>
            <a:br>
              <a:rPr lang="fr-FR" sz="3600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b="1" dirty="0" smtClean="0"/>
              <a:t>A) Les entreprises agricoles</a:t>
            </a:r>
            <a:r>
              <a:rPr lang="fr-FR" dirty="0" smtClean="0"/>
              <a:t> </a:t>
            </a:r>
            <a:r>
              <a:rPr lang="ar-DZ" dirty="0" smtClean="0"/>
              <a:t>مؤسسات زراعية</a:t>
            </a:r>
            <a:endParaRPr lang="fr-FR" dirty="0" smtClean="0"/>
          </a:p>
          <a:p>
            <a:r>
              <a:rPr lang="fr-FR" b="1" dirty="0" smtClean="0"/>
              <a:t>B) Les entreprises industrielles</a:t>
            </a:r>
            <a:r>
              <a:rPr lang="ar-DZ" dirty="0" smtClean="0"/>
              <a:t>المؤسسات الصناعية</a:t>
            </a:r>
            <a:endParaRPr lang="fr-FR" dirty="0" smtClean="0"/>
          </a:p>
          <a:p>
            <a:pPr>
              <a:buNone/>
            </a:pPr>
            <a:r>
              <a:rPr lang="fr-FR" dirty="0" smtClean="0"/>
              <a:t>  Elles peuvent être regroupées en 2 catégories :</a:t>
            </a:r>
          </a:p>
          <a:p>
            <a:r>
              <a:rPr lang="fr-FR" dirty="0" smtClean="0"/>
              <a:t>- Les industries extractives</a:t>
            </a:r>
            <a:r>
              <a:rPr lang="ar-DZ" dirty="0" smtClean="0"/>
              <a:t> الصناعات </a:t>
            </a:r>
            <a:r>
              <a:rPr lang="ar-DZ" dirty="0" err="1" smtClean="0"/>
              <a:t>الاستخراجية</a:t>
            </a:r>
            <a:r>
              <a:rPr lang="fr-FR" dirty="0" smtClean="0"/>
              <a:t>: pétrole …</a:t>
            </a:r>
          </a:p>
          <a:p>
            <a:r>
              <a:rPr lang="fr-FR" dirty="0" smtClean="0"/>
              <a:t>- Les industries de transformation</a:t>
            </a:r>
            <a:r>
              <a:rPr lang="ar-DZ" dirty="0" smtClean="0"/>
              <a:t>الصناعات التحويلية</a:t>
            </a:r>
            <a:r>
              <a:rPr lang="fr-FR" dirty="0" smtClean="0"/>
              <a:t> : transformation des matières premières en produits intermédiaires et des produits intermédiaire en produits finis.</a:t>
            </a:r>
            <a:r>
              <a:rPr lang="ar-DZ" dirty="0" smtClean="0"/>
              <a:t>تحويل المواد الأولية إلى </a:t>
            </a:r>
            <a:r>
              <a:rPr lang="ar-DZ" dirty="0" err="1" smtClean="0"/>
              <a:t>منتوجات</a:t>
            </a:r>
            <a:r>
              <a:rPr lang="ar-DZ" dirty="0" smtClean="0"/>
              <a:t> </a:t>
            </a:r>
            <a:r>
              <a:rPr lang="ar-DZ" dirty="0" err="1" smtClean="0"/>
              <a:t>وسيطية</a:t>
            </a:r>
            <a:r>
              <a:rPr lang="ar-DZ" dirty="0" smtClean="0"/>
              <a:t> و </a:t>
            </a:r>
            <a:r>
              <a:rPr lang="ar-DZ" dirty="0" err="1" smtClean="0"/>
              <a:t>المنتوجات</a:t>
            </a:r>
            <a:r>
              <a:rPr lang="ar-DZ" dirty="0" smtClean="0"/>
              <a:t> </a:t>
            </a:r>
            <a:r>
              <a:rPr lang="ar-DZ" dirty="0" err="1" smtClean="0"/>
              <a:t>الوسيطية</a:t>
            </a:r>
            <a:r>
              <a:rPr lang="ar-DZ" dirty="0" smtClean="0"/>
              <a:t> إلى </a:t>
            </a:r>
            <a:r>
              <a:rPr lang="ar-DZ" dirty="0" err="1" smtClean="0"/>
              <a:t>منتوجات</a:t>
            </a:r>
            <a:r>
              <a:rPr lang="ar-DZ" smtClean="0"/>
              <a:t> مصنعة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b="1" dirty="0" smtClean="0"/>
              <a:t>C) les entreprises commerciales</a:t>
            </a:r>
            <a:r>
              <a:rPr lang="fr-FR" dirty="0" smtClean="0"/>
              <a:t>:</a:t>
            </a:r>
          </a:p>
          <a:p>
            <a:r>
              <a:rPr lang="fr-FR" dirty="0" smtClean="0"/>
              <a:t>Elles ne transforment pas les matières premières et les produits semi-finis mais elles revendent les biens </a:t>
            </a:r>
            <a:r>
              <a:rPr lang="ar-DZ" dirty="0" smtClean="0"/>
              <a:t>لا تقوم بتحويل المواد الأولية و </a:t>
            </a:r>
            <a:r>
              <a:rPr lang="ar-DZ" dirty="0" err="1" smtClean="0"/>
              <a:t>المنتوجات</a:t>
            </a:r>
            <a:r>
              <a:rPr lang="ar-DZ" dirty="0" smtClean="0"/>
              <a:t> نصف المصنعة ولكن تقوم بإعادة بيع السلع</a:t>
            </a:r>
            <a:endParaRPr lang="fr-FR" dirty="0" smtClean="0"/>
          </a:p>
          <a:p>
            <a:r>
              <a:rPr lang="fr-FR" b="1" dirty="0" smtClean="0"/>
              <a:t>D) Les entreprises de services</a:t>
            </a:r>
            <a:r>
              <a:rPr lang="fr-FR" dirty="0" smtClean="0"/>
              <a:t> </a:t>
            </a:r>
          </a:p>
          <a:p>
            <a:r>
              <a:rPr lang="fr-FR" dirty="0" smtClean="0"/>
              <a:t>Elles ne créent pas un produit « matériel » particulier, mais qui rendent des services</a:t>
            </a:r>
            <a:r>
              <a:rPr lang="ar-DZ" dirty="0" smtClean="0"/>
              <a:t>لا تقدم </a:t>
            </a:r>
            <a:r>
              <a:rPr lang="ar-DZ" dirty="0" err="1" smtClean="0"/>
              <a:t>منتوج</a:t>
            </a:r>
            <a:r>
              <a:rPr lang="ar-DZ" dirty="0" smtClean="0"/>
              <a:t> مادي ولكنها ولكنها تقدم خدمات </a:t>
            </a:r>
            <a:r>
              <a:rPr lang="fr-FR" dirty="0" smtClean="0"/>
              <a:t>.</a:t>
            </a:r>
          </a:p>
          <a:p>
            <a:r>
              <a:rPr lang="fr-FR" dirty="0" smtClean="0"/>
              <a:t>Ex : banques</a:t>
            </a:r>
            <a:r>
              <a:rPr lang="ar-DZ" dirty="0" smtClean="0"/>
              <a:t>البنوك</a:t>
            </a:r>
            <a:r>
              <a:rPr lang="fr-FR" dirty="0" smtClean="0"/>
              <a:t>, assurances</a:t>
            </a:r>
            <a:r>
              <a:rPr lang="ar-DZ" dirty="0" smtClean="0"/>
              <a:t>مؤسسات التأمين</a:t>
            </a:r>
            <a:r>
              <a:rPr lang="fr-FR" dirty="0" smtClean="0"/>
              <a:t>, transport</a:t>
            </a:r>
            <a:r>
              <a:rPr lang="ar-DZ" dirty="0" smtClean="0"/>
              <a:t>النقل</a:t>
            </a:r>
            <a:r>
              <a:rPr lang="fr-FR" dirty="0" smtClean="0"/>
              <a:t>, </a:t>
            </a:r>
          </a:p>
          <a:p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000" b="1" i="1" dirty="0" smtClean="0"/>
              <a:t/>
            </a:r>
            <a:br>
              <a:rPr lang="fr-FR" sz="4000" b="1" i="1" dirty="0" smtClean="0"/>
            </a:br>
            <a:r>
              <a:rPr lang="fr-FR" sz="4000" i="1" dirty="0" smtClean="0"/>
              <a:t>1)</a:t>
            </a:r>
            <a:r>
              <a:rPr lang="fr-FR" sz="4000" b="1" i="1" dirty="0" smtClean="0"/>
              <a:t>Classement en fonction de </a:t>
            </a:r>
            <a:r>
              <a:rPr lang="fr-FR" sz="3600" b="1" i="1" dirty="0" smtClean="0"/>
              <a:t>l’activité</a:t>
            </a:r>
            <a:r>
              <a:rPr lang="fr-FR" sz="3600" b="1" dirty="0" smtClean="0"/>
              <a:t/>
            </a:r>
            <a:br>
              <a:rPr lang="fr-FR" sz="3600" b="1" dirty="0" smtClean="0"/>
            </a:br>
            <a:r>
              <a:rPr lang="fr-FR" sz="1800" b="1" i="1" dirty="0" smtClean="0"/>
              <a:t> </a:t>
            </a:r>
            <a:r>
              <a:rPr lang="fr-FR" sz="3600" dirty="0" smtClean="0"/>
              <a:t/>
            </a:r>
            <a:br>
              <a:rPr lang="fr-FR" sz="3600" dirty="0" smtClean="0"/>
            </a:b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2000" b="1" i="1" dirty="0" smtClean="0"/>
              <a:t/>
            </a:r>
            <a:br>
              <a:rPr lang="fr-FR" sz="2000" b="1" i="1" dirty="0" smtClean="0"/>
            </a:br>
            <a:r>
              <a:rPr lang="fr-FR" sz="2000" i="1" dirty="0" smtClean="0"/>
              <a:t/>
            </a:r>
            <a:br>
              <a:rPr lang="fr-FR" sz="2000" i="1" dirty="0" smtClean="0"/>
            </a:br>
            <a:r>
              <a:rPr lang="fr-FR" sz="2000" i="1" dirty="0" smtClean="0"/>
              <a:t/>
            </a:r>
            <a:br>
              <a:rPr lang="fr-FR" sz="2000" i="1" dirty="0" smtClean="0"/>
            </a:br>
            <a:r>
              <a:rPr lang="fr-FR" sz="3200" b="1" i="1" dirty="0" smtClean="0"/>
              <a:t>2) Classement en fonction de la taille</a:t>
            </a:r>
            <a:r>
              <a:rPr lang="fr-FR" sz="3200" b="1" dirty="0" smtClean="0"/>
              <a:t/>
            </a:r>
            <a:br>
              <a:rPr lang="fr-FR" sz="3200" b="1" dirty="0" smtClean="0"/>
            </a:br>
            <a:r>
              <a:rPr lang="fr-FR" sz="3200" b="1" i="1" dirty="0" smtClean="0"/>
              <a:t> </a:t>
            </a:r>
            <a:r>
              <a:rPr lang="fr-FR" sz="6000" dirty="0" smtClean="0"/>
              <a:t/>
            </a:r>
            <a:br>
              <a:rPr lang="fr-FR" sz="6000" dirty="0" smtClean="0"/>
            </a:br>
            <a:endParaRPr lang="fr-FR" sz="6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On classe les entreprises en : petites, moyennes et grandes et  très grandes.</a:t>
            </a:r>
          </a:p>
          <a:p>
            <a:r>
              <a:rPr lang="fr-FR" dirty="0" smtClean="0"/>
              <a:t>Selon:</a:t>
            </a:r>
            <a:r>
              <a:rPr lang="ar-DZ" dirty="0" smtClean="0"/>
              <a:t>حسب</a:t>
            </a:r>
            <a:endParaRPr lang="fr-FR" dirty="0" smtClean="0"/>
          </a:p>
          <a:p>
            <a:r>
              <a:rPr lang="fr-FR" dirty="0" smtClean="0"/>
              <a:t>- Les effectifs</a:t>
            </a:r>
            <a:r>
              <a:rPr lang="ar-DZ" dirty="0" smtClean="0"/>
              <a:t>عدد العمال </a:t>
            </a:r>
            <a:endParaRPr lang="fr-FR" dirty="0" smtClean="0"/>
          </a:p>
          <a:p>
            <a:r>
              <a:rPr lang="fr-FR" dirty="0" smtClean="0"/>
              <a:t>- Le </a:t>
            </a:r>
            <a:r>
              <a:rPr lang="ar-DZ" dirty="0" err="1" smtClean="0"/>
              <a:t>)</a:t>
            </a:r>
            <a:r>
              <a:rPr lang="fr-FR" dirty="0" smtClean="0"/>
              <a:t>CA </a:t>
            </a:r>
            <a:r>
              <a:rPr lang="ar-DZ" dirty="0" err="1" smtClean="0"/>
              <a:t>(</a:t>
            </a:r>
            <a:r>
              <a:rPr lang="fr-FR" dirty="0" smtClean="0"/>
              <a:t>Le chiffre d’affaires</a:t>
            </a:r>
            <a:r>
              <a:rPr lang="ar-DZ" dirty="0" smtClean="0"/>
              <a:t>رقم الأعمال </a:t>
            </a:r>
            <a:endParaRPr lang="fr-FR" dirty="0" smtClean="0"/>
          </a:p>
          <a:p>
            <a:r>
              <a:rPr lang="fr-FR" dirty="0" smtClean="0"/>
              <a:t>- La (VA) La valeur ajoutée </a:t>
            </a:r>
            <a:r>
              <a:rPr lang="ar-DZ" dirty="0" smtClean="0"/>
              <a:t>القيمة المضافة</a:t>
            </a:r>
            <a:endParaRPr lang="fr-FR" dirty="0" smtClean="0"/>
          </a:p>
          <a:p>
            <a:r>
              <a:rPr lang="fr-FR" dirty="0" smtClean="0"/>
              <a:t> Le résultat de l’entreprise </a:t>
            </a:r>
            <a:r>
              <a:rPr lang="ar-DZ" dirty="0" smtClean="0"/>
              <a:t>نتيجة المؤسسة</a:t>
            </a: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408176"/>
          </a:xfrm>
        </p:spPr>
        <p:txBody>
          <a:bodyPr>
            <a:normAutofit/>
          </a:bodyPr>
          <a:lstStyle/>
          <a:p>
            <a:pPr algn="ctr"/>
            <a:r>
              <a:rPr lang="fr-FR" sz="2800" i="1" dirty="0" smtClean="0"/>
              <a:t>2) Classement en fonction de la taille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i="1" dirty="0" smtClean="0"/>
              <a:t> 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b="1" dirty="0" smtClean="0"/>
              <a:t>Les effectifs </a:t>
            </a:r>
          </a:p>
          <a:p>
            <a:r>
              <a:rPr lang="fr-FR" dirty="0" smtClean="0"/>
              <a:t>- Petite entreprise </a:t>
            </a:r>
            <a:r>
              <a:rPr lang="ar-DZ" dirty="0" smtClean="0"/>
              <a:t>مؤسسات صغيرة</a:t>
            </a:r>
            <a:r>
              <a:rPr lang="fr-FR" dirty="0" smtClean="0"/>
              <a:t>si &lt; 10</a:t>
            </a:r>
            <a:r>
              <a:rPr lang="ar-DZ" dirty="0" smtClean="0"/>
              <a:t> </a:t>
            </a:r>
            <a:r>
              <a:rPr lang="fr-FR" dirty="0" smtClean="0"/>
              <a:t>salariés </a:t>
            </a:r>
          </a:p>
          <a:p>
            <a:r>
              <a:rPr lang="fr-FR" dirty="0" smtClean="0"/>
              <a:t>- Moyenne entreprise</a:t>
            </a:r>
            <a:r>
              <a:rPr lang="ar-DZ" dirty="0" smtClean="0"/>
              <a:t>مؤسسات متوسطة </a:t>
            </a:r>
            <a:r>
              <a:rPr lang="fr-FR" dirty="0" smtClean="0"/>
              <a:t> si &lt; 100</a:t>
            </a:r>
            <a:r>
              <a:rPr lang="ar-DZ" dirty="0" smtClean="0"/>
              <a:t> </a:t>
            </a:r>
            <a:r>
              <a:rPr lang="fr-FR" dirty="0" smtClean="0"/>
              <a:t>salariés </a:t>
            </a:r>
            <a:r>
              <a:rPr lang="ar-DZ" dirty="0" smtClean="0"/>
              <a:t> </a:t>
            </a:r>
            <a:endParaRPr lang="fr-FR" dirty="0" smtClean="0"/>
          </a:p>
          <a:p>
            <a:r>
              <a:rPr lang="fr-FR" dirty="0" smtClean="0"/>
              <a:t>- Grande entreprise </a:t>
            </a:r>
            <a:r>
              <a:rPr lang="ar-DZ" dirty="0" smtClean="0"/>
              <a:t>مؤسسات كبيرة</a:t>
            </a:r>
            <a:r>
              <a:rPr lang="fr-FR" dirty="0" smtClean="0"/>
              <a:t>si &gt; 100  salariés </a:t>
            </a:r>
          </a:p>
          <a:p>
            <a:r>
              <a:rPr lang="fr-FR" b="1" dirty="0" smtClean="0"/>
              <a:t>Le chiffre d’affaires</a:t>
            </a:r>
            <a:r>
              <a:rPr lang="ar-DZ" dirty="0" smtClean="0"/>
              <a:t>رقم الأعمال </a:t>
            </a:r>
            <a:r>
              <a:rPr lang="fr-FR" dirty="0" smtClean="0"/>
              <a:t>Ce critère permet par comparaison avec ses concurrents, de mesurer la part de marché de l’entreprise</a:t>
            </a:r>
            <a:r>
              <a:rPr lang="ar-DZ" dirty="0" smtClean="0"/>
              <a:t>  هذا المعيار يسمح بقياس حصة المؤسسة في السوق و المقارنة مع باقي المنافسين</a:t>
            </a:r>
            <a:r>
              <a:rPr lang="fr-FR" dirty="0" smtClean="0"/>
              <a:t>.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400" i="1" dirty="0" smtClean="0"/>
              <a:t>2) Classement en fonction de la taille</a:t>
            </a:r>
            <a:r>
              <a:rPr lang="fr-FR" sz="4800" dirty="0" smtClean="0"/>
              <a:t/>
            </a:r>
            <a:br>
              <a:rPr lang="fr-FR" sz="4800" dirty="0" smtClean="0"/>
            </a:br>
            <a:r>
              <a:rPr lang="fr-FR" sz="4800" i="1" dirty="0" smtClean="0"/>
              <a:t> 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La valeur ajoutée </a:t>
            </a:r>
            <a:r>
              <a:rPr lang="fr-FR" dirty="0" smtClean="0"/>
              <a:t>:elle permet de mesurer la richesse créée</a:t>
            </a:r>
            <a:r>
              <a:rPr lang="ar-DZ" dirty="0" smtClean="0"/>
              <a:t>تسمح بقياس الثروة المحققة من قبل المؤسسة</a:t>
            </a:r>
            <a:r>
              <a:rPr lang="fr-FR" dirty="0" smtClean="0"/>
              <a:t>.</a:t>
            </a:r>
          </a:p>
          <a:p>
            <a:r>
              <a:rPr lang="fr-FR" b="1" dirty="0" smtClean="0"/>
              <a:t>Le résultat de l’entreprise :</a:t>
            </a:r>
            <a:r>
              <a:rPr lang="fr-FR" dirty="0" smtClean="0"/>
              <a:t>Il traduit la performance de l’entreprise </a:t>
            </a:r>
            <a:r>
              <a:rPr lang="ar-DZ" dirty="0" smtClean="0"/>
              <a:t>تعكس أداء المؤسسة</a:t>
            </a:r>
            <a:r>
              <a:rPr lang="fr-FR" dirty="0" smtClean="0"/>
              <a:t>.et  il dépend de l’application de règles fiscales et comptables.</a:t>
            </a:r>
            <a:r>
              <a:rPr lang="ar-DZ" dirty="0" smtClean="0"/>
              <a:t>تعتمد على مدى اعتماد المؤسسة في تطبيق القواعد </a:t>
            </a:r>
            <a:r>
              <a:rPr lang="ar-DZ" dirty="0" err="1" smtClean="0"/>
              <a:t>الجبائية</a:t>
            </a:r>
            <a:r>
              <a:rPr lang="ar-DZ" dirty="0" smtClean="0"/>
              <a:t> و المحاسبية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i="1" dirty="0" smtClean="0"/>
              <a:t>3) Classement en fonction du statut juridique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Une entreprise peut appartenir à des personnes privées</a:t>
            </a:r>
            <a:r>
              <a:rPr lang="fr-FR" b="1" dirty="0" smtClean="0"/>
              <a:t>(Les entreprises privées)</a:t>
            </a:r>
            <a:r>
              <a:rPr lang="ar-DZ" b="1" dirty="0" smtClean="0"/>
              <a:t>المؤسسات الخاصة </a:t>
            </a:r>
            <a:r>
              <a:rPr lang="fr-FR" b="1" dirty="0" smtClean="0"/>
              <a:t>IRIS ;SAMSUNG</a:t>
            </a:r>
          </a:p>
          <a:p>
            <a:r>
              <a:rPr lang="fr-FR" dirty="0" smtClean="0"/>
              <a:t>à l’Etat(</a:t>
            </a:r>
            <a:r>
              <a:rPr lang="fr-FR" b="1" dirty="0" smtClean="0"/>
              <a:t>Les entreprises publiques</a:t>
            </a:r>
            <a:r>
              <a:rPr lang="fr-FR" dirty="0" smtClean="0"/>
              <a:t>)</a:t>
            </a:r>
            <a:r>
              <a:rPr lang="ar-DZ" dirty="0" smtClean="0"/>
              <a:t> المؤسسات العمومية</a:t>
            </a:r>
            <a:r>
              <a:rPr lang="fr-FR" dirty="0" smtClean="0"/>
              <a:t>ex: NAFTAL, </a:t>
            </a:r>
            <a:r>
              <a:rPr lang="fr-FR" dirty="0" err="1" smtClean="0"/>
              <a:t>sonalgaz</a:t>
            </a:r>
            <a:r>
              <a:rPr lang="fr-FR" dirty="0" smtClean="0"/>
              <a:t>; </a:t>
            </a:r>
            <a:r>
              <a:rPr lang="fr-FR" dirty="0" err="1" smtClean="0"/>
              <a:t>BDL:banque</a:t>
            </a:r>
            <a:r>
              <a:rPr lang="fr-FR" dirty="0" smtClean="0"/>
              <a:t> de développement local</a:t>
            </a:r>
          </a:p>
          <a:p>
            <a:r>
              <a:rPr lang="fr-FR" dirty="0" smtClean="0"/>
              <a:t> une partie à des personnes privées et une partie à l’Etat(</a:t>
            </a:r>
            <a:r>
              <a:rPr lang="fr-FR" b="1" dirty="0" smtClean="0"/>
              <a:t>Les entreprises mixtes</a:t>
            </a:r>
            <a:r>
              <a:rPr lang="fr-FR" dirty="0" smtClean="0"/>
              <a:t>)</a:t>
            </a:r>
            <a:r>
              <a:rPr lang="ar-DZ" dirty="0" smtClean="0"/>
              <a:t>المؤسسات المختلطة</a:t>
            </a:r>
            <a:endParaRPr lang="fr-FR" dirty="0" smtClean="0"/>
          </a:p>
          <a:p>
            <a:r>
              <a:rPr lang="fr-FR" dirty="0" smtClean="0"/>
              <a:t> </a:t>
            </a:r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Les entreprises privées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Elles comprennent: les entreprise individuelles </a:t>
            </a:r>
            <a:r>
              <a:rPr lang="ar-DZ" dirty="0" smtClean="0"/>
              <a:t>مؤسسات فردية</a:t>
            </a:r>
            <a:r>
              <a:rPr lang="fr-FR" dirty="0" smtClean="0"/>
              <a:t>et les sociétés</a:t>
            </a:r>
            <a:r>
              <a:rPr lang="ar-DZ" dirty="0" smtClean="0"/>
              <a:t>شركات</a:t>
            </a:r>
          </a:p>
          <a:p>
            <a:r>
              <a:rPr lang="fr-FR" dirty="0" smtClean="0"/>
              <a:t>Si </a:t>
            </a:r>
            <a:r>
              <a:rPr lang="fr-FR" b="1" dirty="0" smtClean="0"/>
              <a:t>une</a:t>
            </a:r>
            <a:r>
              <a:rPr lang="fr-FR" dirty="0" smtClean="0"/>
              <a:t> </a:t>
            </a:r>
            <a:r>
              <a:rPr lang="fr-FR" b="1" dirty="0" smtClean="0"/>
              <a:t>seule personne </a:t>
            </a:r>
            <a:r>
              <a:rPr lang="fr-FR" dirty="0" smtClean="0"/>
              <a:t>est propriétaire</a:t>
            </a:r>
            <a:r>
              <a:rPr lang="ar-DZ" dirty="0" smtClean="0"/>
              <a:t>المالك</a:t>
            </a:r>
            <a:r>
              <a:rPr lang="fr-FR" dirty="0" smtClean="0"/>
              <a:t>, l’entreprise est dite individuelle </a:t>
            </a:r>
          </a:p>
          <a:p>
            <a:r>
              <a:rPr lang="fr-FR" dirty="0" smtClean="0"/>
              <a:t>Exemple:</a:t>
            </a:r>
            <a:r>
              <a:rPr lang="ar-DZ" dirty="0" smtClean="0"/>
              <a:t> </a:t>
            </a:r>
            <a:r>
              <a:rPr lang="fr-FR" dirty="0" smtClean="0"/>
              <a:t>EURL entreprise unipersonnelle à responsabilité limitée</a:t>
            </a:r>
            <a:endParaRPr lang="ar-DZ" dirty="0" smtClean="0"/>
          </a:p>
          <a:p>
            <a:r>
              <a:rPr lang="ar-DZ" dirty="0" smtClean="0"/>
              <a:t>مؤسسة الشخص الواحد ذات المسؤولية</a:t>
            </a:r>
          </a:p>
          <a:p>
            <a:pPr>
              <a:buNone/>
            </a:pPr>
            <a:r>
              <a:rPr lang="ar-DZ" dirty="0" smtClean="0"/>
              <a:t> المحدودة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Les entreprises privées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La société </a:t>
            </a:r>
            <a:r>
              <a:rPr lang="fr-FR" dirty="0" smtClean="0"/>
              <a:t>est « un contrat par lequel deux ou plusieurs personnes conviennent de contribuer à une activité commune, par la prestation </a:t>
            </a:r>
            <a:r>
              <a:rPr lang="fr-FR" b="1" dirty="0" smtClean="0"/>
              <a:t>d’apports</a:t>
            </a:r>
            <a:r>
              <a:rPr lang="fr-FR" dirty="0" smtClean="0"/>
              <a:t> , dans le but de partager le bénéfice qui pourra en résulter, et supportent les pertes qui pourraient en résulter »</a:t>
            </a:r>
          </a:p>
          <a:p>
            <a:pPr algn="r"/>
            <a:r>
              <a:rPr lang="ar-DZ" dirty="0" smtClean="0"/>
              <a:t>والشركة </a:t>
            </a:r>
            <a:r>
              <a:rPr lang="ar-DZ" dirty="0" err="1" smtClean="0"/>
              <a:t>هي </a:t>
            </a:r>
            <a:r>
              <a:rPr lang="ar-DZ" dirty="0" smtClean="0"/>
              <a:t>"عقد يلتزم بمقتضاه  شخصان أو أكثر على المساهمة في نشاط مشترك، بتقديم </a:t>
            </a:r>
            <a:r>
              <a:rPr lang="ar-DZ" b="1" dirty="0" err="1" smtClean="0"/>
              <a:t>مساهمات </a:t>
            </a:r>
            <a:r>
              <a:rPr lang="ar-DZ" dirty="0" smtClean="0"/>
              <a:t>، وذلك لاقتسام الأرباح التي ستنتج عن ذلك، وتحمل الخسائر التي قد تنجم"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Les différentes formes de société: 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2800" dirty="0" smtClean="0"/>
              <a:t>Les formes juridiques des sociétés en Algérie sont: </a:t>
            </a:r>
          </a:p>
          <a:p>
            <a:r>
              <a:rPr lang="ar-DZ" sz="2800" b="1" dirty="0" smtClean="0"/>
              <a:t>1</a:t>
            </a:r>
            <a:r>
              <a:rPr lang="fr-FR" sz="2800" b="1" dirty="0" smtClean="0"/>
              <a:t>-Les sociétés de capitaux:</a:t>
            </a:r>
            <a:r>
              <a:rPr lang="ar-DZ" sz="2800" b="1" dirty="0" smtClean="0"/>
              <a:t>شركات أموال</a:t>
            </a:r>
            <a:endParaRPr lang="fr-FR" sz="2800" dirty="0" smtClean="0"/>
          </a:p>
          <a:p>
            <a:r>
              <a:rPr lang="fr-FR" sz="2400" dirty="0" smtClean="0"/>
              <a:t>Elles comprennent</a:t>
            </a:r>
            <a:r>
              <a:rPr lang="ar-DZ" sz="2400" dirty="0" err="1" smtClean="0"/>
              <a:t>-</a:t>
            </a:r>
            <a:endParaRPr lang="ar-DZ" sz="2400" dirty="0" smtClean="0"/>
          </a:p>
          <a:p>
            <a:r>
              <a:rPr lang="fr-FR" sz="2400" dirty="0" smtClean="0"/>
              <a:t> (SPA) Sociétés par Actions</a:t>
            </a:r>
            <a:r>
              <a:rPr lang="ar-DZ" sz="2400" dirty="0" smtClean="0"/>
              <a:t>شركات مساهمة</a:t>
            </a:r>
            <a:r>
              <a:rPr lang="fr-FR" sz="2400" dirty="0" smtClean="0"/>
              <a:t>, </a:t>
            </a:r>
            <a:r>
              <a:rPr lang="fr-FR" sz="2400" i="1" dirty="0" smtClean="0"/>
              <a:t>Les sociétés en commandite par actions(SCA )</a:t>
            </a:r>
            <a:r>
              <a:rPr lang="ar-DZ" sz="2400" i="1" dirty="0" smtClean="0"/>
              <a:t>شركات التوصية بالأسهم</a:t>
            </a:r>
            <a:endParaRPr lang="fr-FR" sz="2400" i="1" dirty="0" smtClean="0"/>
          </a:p>
          <a:p>
            <a:r>
              <a:rPr lang="fr-FR" sz="2800" b="1" dirty="0" smtClean="0"/>
              <a:t>2-les sociétés de personnes:</a:t>
            </a:r>
            <a:r>
              <a:rPr lang="ar-DZ" sz="2800" b="1" dirty="0" smtClean="0"/>
              <a:t>شركات أشخاص</a:t>
            </a:r>
            <a:endParaRPr lang="fr-FR" sz="2800" b="1" dirty="0" smtClean="0"/>
          </a:p>
          <a:p>
            <a:r>
              <a:rPr lang="fr-FR" sz="2800" dirty="0" smtClean="0"/>
              <a:t>Elles comprennent :</a:t>
            </a:r>
            <a:r>
              <a:rPr lang="fr-FR" sz="2800" i="1" dirty="0" smtClean="0"/>
              <a:t>les sociétés en nom collectif (SNC)</a:t>
            </a:r>
            <a:r>
              <a:rPr lang="ar-DZ" sz="2800" i="1" dirty="0" smtClean="0"/>
              <a:t>شركات التضامن</a:t>
            </a:r>
            <a:r>
              <a:rPr lang="fr-FR" sz="2800" i="1" dirty="0" smtClean="0"/>
              <a:t> Les sociétés en commandite simple(SCS )</a:t>
            </a:r>
            <a:r>
              <a:rPr lang="ar-DZ" sz="2800" i="1" dirty="0" smtClean="0"/>
              <a:t>شركات التوصية البسيطة</a:t>
            </a:r>
          </a:p>
          <a:p>
            <a:r>
              <a:rPr lang="fr-FR" sz="2800" b="1" dirty="0" smtClean="0"/>
              <a:t>3-(SARL): </a:t>
            </a:r>
            <a:r>
              <a:rPr lang="fr-FR" sz="2800" b="1" i="1" dirty="0" smtClean="0"/>
              <a:t>Les sociétés à responsabilité limitée </a:t>
            </a:r>
            <a:r>
              <a:rPr lang="fr-FR" sz="2800" dirty="0" smtClean="0"/>
              <a:t>,</a:t>
            </a:r>
            <a:r>
              <a:rPr lang="ar-DZ" sz="2800" dirty="0" smtClean="0"/>
              <a:t>شركات ذات المسؤولية المحدودة</a:t>
            </a:r>
            <a:endParaRPr lang="fr-FR" sz="2800" dirty="0" smtClean="0"/>
          </a:p>
          <a:p>
            <a:endParaRPr lang="fr-FR" sz="2800" dirty="0" smtClean="0"/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Les différentes formes de société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r"/>
            <a:r>
              <a:rPr lang="ar-DZ" sz="2400" b="1" dirty="0" smtClean="0"/>
              <a:t>شركات الأموال</a:t>
            </a:r>
            <a:r>
              <a:rPr lang="ar-DZ" sz="2400" dirty="0" smtClean="0"/>
              <a:t>: تقوم على أساس الاعتبار المالي بحيث يقدم كل شريك حصة مالية و هي قابلة للتداول ولا يتحمل الشريك الخسارة إلا بقدر حصته و نفس الشيء بالنسبة للأرباح</a:t>
            </a:r>
          </a:p>
          <a:p>
            <a:pPr algn="just"/>
            <a:r>
              <a:rPr lang="ar-DZ" sz="2400" b="1" dirty="0" smtClean="0"/>
              <a:t>شركات الأشخاص </a:t>
            </a:r>
            <a:r>
              <a:rPr lang="ar-DZ" sz="2400" dirty="0" smtClean="0"/>
              <a:t>تقوم على أساس الاعتبار الشخصي أي على شخصية الشركاء نظرا للتعارف القائم بينهم و عادة ما       </a:t>
            </a:r>
          </a:p>
          <a:p>
            <a:pPr algn="just"/>
            <a:r>
              <a:rPr lang="ar-DZ" sz="2400" dirty="0" smtClean="0"/>
              <a:t> تربطهم رابطة قرابة أو صداقة                                                  </a:t>
            </a:r>
          </a:p>
          <a:p>
            <a:pPr algn="r"/>
            <a:r>
              <a:rPr lang="ar-DZ" sz="2400" dirty="0" smtClean="0"/>
              <a:t>يسأل الشريك عن ديون الشركة بمسؤولية شخصية تضامنية تتعدى حصته   في الشركة                                                                                </a:t>
            </a:r>
            <a:r>
              <a:rPr lang="ar-DZ" sz="2000" b="1" dirty="0" smtClean="0"/>
              <a:t>شركات ذات المسؤولية المحدودة</a:t>
            </a:r>
            <a:r>
              <a:rPr lang="ar-DZ" sz="2400" dirty="0" smtClean="0"/>
              <a:t>: </a:t>
            </a:r>
            <a:r>
              <a:rPr lang="ar-DZ" sz="2400" b="1" dirty="0" smtClean="0"/>
              <a:t>ش ذم م </a:t>
            </a:r>
            <a:r>
              <a:rPr lang="ar-DZ" sz="2400" dirty="0" smtClean="0"/>
              <a:t>تقوم على أساس الشخصي و الاعتبار المالي تؤسس بين شركاء لا يتحملون الخسائر إلا في حدود ما قدموه من حصص و هذه الحصص شخصية لا يمكن تداولها و بالتالي لا يمكن إدخال شركاء جدد إلا بموافقة </a:t>
            </a:r>
            <a:r>
              <a:rPr lang="ar-DZ" sz="2400" dirty="0" err="1" smtClean="0"/>
              <a:t>الشركة.</a:t>
            </a:r>
            <a:r>
              <a:rPr lang="ar-DZ" sz="2400" dirty="0" smtClean="0"/>
              <a:t> 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63272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sz="3100" dirty="0" smtClean="0"/>
              <a:t>Les principales formes juridiques et leurs caractéristiques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 </a:t>
            </a:r>
            <a:br>
              <a:rPr lang="fr-FR" dirty="0" smtClean="0"/>
            </a:br>
            <a:r>
              <a:rPr lang="fr-FR" dirty="0" smtClean="0"/>
              <a:t> </a:t>
            </a:r>
            <a:br>
              <a:rPr lang="fr-FR" dirty="0" smtClean="0"/>
            </a:b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467544" y="1556793"/>
          <a:ext cx="8496944" cy="4381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8887"/>
                <a:gridCol w="7718057"/>
              </a:tblGrid>
              <a:tr h="835160"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SARL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Elle est instituée par deux ou plusieurs associés(maximum20</a:t>
                      </a:r>
                      <a:r>
                        <a:rPr kumimoji="0" lang="fr-F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associés)</a:t>
                      </a:r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.Ces derniers ne supportent les pertes qu’à concurrence de leurs apports (responsabilité</a:t>
                      </a:r>
                      <a:r>
                        <a:rPr kumimoji="0" lang="fr-F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limitée)</a:t>
                      </a:r>
                      <a:r>
                        <a:rPr kumimoji="0" lang="ar-DZ" sz="16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لايتحملون</a:t>
                      </a:r>
                      <a:r>
                        <a:rPr kumimoji="0" lang="ar-DZ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الخسائر إلا بمقدار مساهماتهم</a:t>
                      </a:r>
                      <a:endParaRPr lang="fr-FR" sz="1600" b="1" dirty="0" smtClean="0"/>
                    </a:p>
                  </a:txBody>
                  <a:tcPr/>
                </a:tc>
              </a:tr>
              <a:tr h="381193">
                <a:tc>
                  <a:txBody>
                    <a:bodyPr/>
                    <a:lstStyle/>
                    <a:p>
                      <a:r>
                        <a:rPr lang="fr-FR" b="1" dirty="0" smtClean="0"/>
                        <a:t>EURL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C'est une SARL dont le nombre d'associés est limité à un</a:t>
                      </a:r>
                    </a:p>
                  </a:txBody>
                  <a:tcPr/>
                </a:tc>
              </a:tr>
              <a:tr h="642373">
                <a:tc>
                  <a:txBody>
                    <a:bodyPr/>
                    <a:lstStyle/>
                    <a:p>
                      <a:r>
                        <a:rPr lang="fr-FR" b="1" dirty="0" smtClean="0"/>
                        <a:t>SPA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 société par actions est constituée entre des associés actionnaires(minimum7</a:t>
                      </a:r>
                      <a:r>
                        <a:rPr kumimoji="0" lang="fr-F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associés)</a:t>
                      </a:r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qui ne supportent les pertes qu’à concurrence de leurs apports</a:t>
                      </a:r>
                      <a:endParaRPr lang="fr-FR" sz="1600" b="1" dirty="0"/>
                    </a:p>
                  </a:txBody>
                  <a:tcPr/>
                </a:tc>
              </a:tr>
              <a:tr h="571789">
                <a:tc>
                  <a:txBody>
                    <a:bodyPr/>
                    <a:lstStyle/>
                    <a:p>
                      <a:r>
                        <a:rPr lang="fr-FR" b="1" dirty="0" smtClean="0"/>
                        <a:t>SCA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Cette société est une forme hybride</a:t>
                      </a:r>
                      <a:r>
                        <a:rPr kumimoji="0" lang="ar-D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هجينة</a:t>
                      </a:r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entre la société en nom collectif </a:t>
                      </a:r>
                      <a:r>
                        <a:rPr kumimoji="0" lang="fr-FR" sz="16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SNC</a:t>
                      </a:r>
                      <a:r>
                        <a:rPr kumimoji="0" lang="fr-FR" sz="16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</a:t>
                      </a:r>
                      <a:r>
                        <a:rPr kumimoji="0" lang="fr-FR" sz="16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l</a:t>
                      </a:r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société par actions</a:t>
                      </a:r>
                      <a:r>
                        <a:rPr kumimoji="0" lang="ar-D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SPA. </a:t>
                      </a:r>
                    </a:p>
                  </a:txBody>
                  <a:tcPr/>
                </a:tc>
              </a:tr>
              <a:tr h="1257182">
                <a:tc>
                  <a:txBody>
                    <a:bodyPr/>
                    <a:lstStyle/>
                    <a:p>
                      <a:r>
                        <a:rPr lang="fr-FR" b="1" dirty="0" smtClean="0"/>
                        <a:t>SNC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Tous les associés ont  la qualité de commerçant.(famille-des</a:t>
                      </a:r>
                      <a:r>
                        <a:rPr kumimoji="0" lang="fr-F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amis)</a:t>
                      </a:r>
                      <a:endParaRPr kumimoji="0" lang="fr-F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-Ils sont indéfiniment et solidairement responsables des dettes sociales.</a:t>
                      </a:r>
                      <a:r>
                        <a:rPr kumimoji="0" lang="ar-D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مسؤولية تضامنية  مطلقة غير محدودة</a:t>
                      </a:r>
                      <a:endParaRPr kumimoji="0" lang="fr-F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-Les parts sociales sont nominatives et ne peuvent être cédées </a:t>
                      </a:r>
                      <a:r>
                        <a:rPr kumimoji="0" lang="ar-D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حصص الشركاء اسمية غير قابلة للتداول</a:t>
                      </a:r>
                      <a:endParaRPr lang="fr-FR" sz="1600" b="1" dirty="0"/>
                    </a:p>
                  </a:txBody>
                  <a:tcPr/>
                </a:tc>
              </a:tr>
              <a:tr h="632782">
                <a:tc>
                  <a:txBody>
                    <a:bodyPr/>
                    <a:lstStyle/>
                    <a:p>
                      <a:r>
                        <a:rPr lang="fr-FR" b="1" dirty="0" smtClean="0"/>
                        <a:t>SCS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Elle est composée des commandités  et des associés d'une société en nom collectif</a:t>
                      </a:r>
                      <a:endParaRPr lang="fr-FR" sz="16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1096</TotalTime>
  <Words>658</Words>
  <Application>Microsoft Office PowerPoint</Application>
  <PresentationFormat>Affichage à l'écran (4:3)</PresentationFormat>
  <Paragraphs>83</Paragraphs>
  <Slides>14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Module</vt:lpstr>
      <vt:lpstr>Les critères de classifier les entreprises معايير تصنيف المؤسسات</vt:lpstr>
      <vt:lpstr>Les critères de classifier les entreprises</vt:lpstr>
      <vt:lpstr>  1) Classement en fonction de l’activité   </vt:lpstr>
      <vt:lpstr>1)Classement en fonction de l’activité   </vt:lpstr>
      <vt:lpstr> 1)Classement en fonction de l’activité   </vt:lpstr>
      <vt:lpstr>   2) Classement en fonction de la taille   </vt:lpstr>
      <vt:lpstr>2) Classement en fonction de la taille  </vt:lpstr>
      <vt:lpstr>2) Classement en fonction de la taille  </vt:lpstr>
      <vt:lpstr>3) Classement en fonction du statut juridique </vt:lpstr>
      <vt:lpstr>Les entreprises privées</vt:lpstr>
      <vt:lpstr>Les entreprises privées</vt:lpstr>
      <vt:lpstr>Les différentes formes de société:  </vt:lpstr>
      <vt:lpstr>Les différentes formes de société</vt:lpstr>
      <vt:lpstr>   Les principales formes juridiques et leurs caractéristiques    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critères de classifier les entreprises معايير تصنيف المؤسسات</dc:title>
  <dc:creator>hP630</dc:creator>
  <cp:lastModifiedBy>hP630</cp:lastModifiedBy>
  <cp:revision>83</cp:revision>
  <dcterms:created xsi:type="dcterms:W3CDTF">2015-11-05T09:49:38Z</dcterms:created>
  <dcterms:modified xsi:type="dcterms:W3CDTF">2015-11-12T11:06:16Z</dcterms:modified>
</cp:coreProperties>
</file>