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1" r:id="rId2"/>
    <p:sldId id="285" r:id="rId3"/>
    <p:sldId id="294" r:id="rId4"/>
    <p:sldId id="296" r:id="rId5"/>
    <p:sldId id="297" r:id="rId6"/>
    <p:sldId id="298" r:id="rId7"/>
    <p:sldId id="295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66607" autoAdjust="0"/>
  </p:normalViewPr>
  <p:slideViewPr>
    <p:cSldViewPr>
      <p:cViewPr varScale="1">
        <p:scale>
          <a:sx n="49" d="100"/>
          <a:sy n="49" d="100"/>
        </p:scale>
        <p:origin x="19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1AE28-535C-497D-98B7-B50B198E6A81}" type="datetimeFigureOut">
              <a:rPr lang="fr-FR" smtClean="0"/>
              <a:pPr/>
              <a:t>12/01/2017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FARAH.Z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8C425-5075-45C6-AAFE-BCB5C91EA98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4728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9CE4F-FB38-47CC-A252-EDDAC158DB3A}" type="datetimeFigureOut">
              <a:rPr lang="fr-FR" smtClean="0"/>
              <a:pPr/>
              <a:t>12/01/2017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FARAH.Z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2C52B-9B4D-4DED-B7DC-B935B47D10F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486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054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4737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Nécessité d’une RA :</a:t>
            </a:r>
          </a:p>
          <a:p>
            <a:r>
              <a:rPr lang="fr-FR" dirty="0" smtClean="0"/>
              <a:t>C’est un intermédiaire entre les utilisateurs et le CA, elle fournit les outils nécessaire pour</a:t>
            </a:r>
            <a:r>
              <a:rPr lang="fr-FR" baseline="0" dirty="0" smtClean="0"/>
              <a:t> la génération et la maintenance de clés.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9787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879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52C52B-9B4D-4DED-B7DC-B935B47D10F1}" type="slidenum">
              <a:rPr lang="fr-FR" smtClean="0"/>
              <a:pPr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132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51254C-FC6A-40EE-9A9D-7F9D1B3F0284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C5442-1F7A-4F29-B4A1-B6D6167D4034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CE546-03AD-44E9-828A-DF14459DBB83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3507-051D-409D-BD94-9B85E9CB32EF}" type="datetime1">
              <a:rPr lang="fr-FR" smtClean="0"/>
              <a:t>12/01/2017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C6012-CD22-423C-831F-629083B17660}" type="datetime1">
              <a:rPr lang="fr-FR" smtClean="0"/>
              <a:t>12/01/2017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C1DC2-4014-412D-95FA-33EDCD464316}" type="datetime1">
              <a:rPr lang="fr-FR" smtClean="0"/>
              <a:t>12/01/2017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6319C-D76D-4870-8D42-94FC5A1183BE}" type="datetime1">
              <a:rPr lang="fr-FR" smtClean="0"/>
              <a:t>12/01/2017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790C8-5695-4E60-9CD3-C1EAD11D8D0A}" type="datetime1">
              <a:rPr lang="fr-FR" smtClean="0"/>
              <a:t>12/01/2017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1F688-6735-4929-9820-BEB27740580A}" type="datetime1">
              <a:rPr lang="fr-FR" smtClean="0"/>
              <a:t>12/01/2017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22A7B-30DC-483C-9376-606C81039D24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2BF5-7049-4229-A1E7-7BF6A2DC47BB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79717-0CC3-4D6A-86FC-9FDE152A8B82}" type="datetime1">
              <a:rPr lang="fr-FR" smtClean="0"/>
              <a:t>12/01/2017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B250A-975B-4153-A550-2D9CB00FF9F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Phil_Zimmerman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28596" y="296741"/>
            <a:ext cx="90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Chapitre</a:t>
            </a: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 </a:t>
            </a: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ahoma" pitchFamily="34" charset="0"/>
              </a:rPr>
              <a:t>IV</a:t>
            </a: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Times New Roman" pitchFamily="18" charset="0"/>
                <a:cs typeface="Tahoma" pitchFamily="34" charset="0"/>
              </a:rPr>
              <a:t> : </a:t>
            </a:r>
            <a:r>
              <a:rPr lang="fr-FR" sz="2800" b="1" dirty="0">
                <a:latin typeface="Comic Sans MS" panose="030F0702030302020204" pitchFamily="66" charset="0"/>
              </a:rPr>
              <a:t>La Gestion des </a:t>
            </a:r>
            <a:r>
              <a:rPr lang="fr-FR" sz="2800" b="1" dirty="0" smtClean="0">
                <a:latin typeface="Comic Sans MS" panose="030F0702030302020204" pitchFamily="66" charset="0"/>
              </a:rPr>
              <a:t>clés Asymétriques</a:t>
            </a:r>
            <a:endParaRPr kumimoji="0" lang="fr-FR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omic Sans MS" pitchFamily="66" charset="0"/>
              <a:ea typeface="Times New Roman" pitchFamily="18" charset="0"/>
              <a:cs typeface="Tahoma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 dirty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67544" y="1628800"/>
            <a:ext cx="82467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Times New Roman" pitchFamily="18" charset="0"/>
                <a:cs typeface="Arial" pitchFamily="34" charset="0"/>
              </a:rPr>
              <a:t>IV-1)</a:t>
            </a:r>
            <a:r>
              <a:rPr kumimoji="0" lang="fr-FR" sz="2400" b="1" i="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400" b="1" dirty="0" smtClean="0">
                <a:latin typeface="Comic Sans MS" panose="030F0702030302020204" pitchFamily="66" charset="0"/>
              </a:rPr>
              <a:t>Cycle </a:t>
            </a:r>
            <a:r>
              <a:rPr lang="fr-FR" sz="2400" b="1" dirty="0">
                <a:latin typeface="Comic Sans MS" panose="030F0702030302020204" pitchFamily="66" charset="0"/>
              </a:rPr>
              <a:t>de vie des clés de </a:t>
            </a:r>
            <a:r>
              <a:rPr lang="fr-FR" sz="2400" b="1" dirty="0" smtClean="0">
                <a:latin typeface="Comic Sans MS" panose="030F0702030302020204" pitchFamily="66" charset="0"/>
              </a:rPr>
              <a:t>chiffrement</a:t>
            </a:r>
            <a:endParaRPr lang="fr-FR" sz="2400" dirty="0">
              <a:latin typeface="Comic Sans MS" panose="030F0702030302020204" pitchFamily="66" charset="0"/>
            </a:endParaRPr>
          </a:p>
        </p:txBody>
      </p:sp>
      <p:pic>
        <p:nvPicPr>
          <p:cNvPr id="8" name="Image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576" y="2123693"/>
            <a:ext cx="7931224" cy="432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>
            <a:off x="934394" y="2699628"/>
            <a:ext cx="3205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Conditions de bonne génération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58229" y="4438853"/>
            <a:ext cx="1581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Tests de sûreté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échoués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94546" y="3729806"/>
            <a:ext cx="11733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Tests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de sûreté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réussis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436096" y="3717032"/>
            <a:ext cx="12913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Date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d’expiration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7524328" y="4293096"/>
            <a:ext cx="15525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Mettre dans la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Base des clés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révoquées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5301383" y="2571786"/>
            <a:ext cx="2503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Si la clé est toujours sûre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5168" y="834980"/>
            <a:ext cx="8211631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sûreté de tout système de chiffrement, tant à clé publique ou secrète, repose principalement sur le secret de la </a:t>
            </a:r>
            <a:r>
              <a:rPr lang="fr-FR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clé….(Principe de </a:t>
            </a:r>
            <a:r>
              <a:rPr lang="fr-FR" b="1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Kerchoff</a:t>
            </a:r>
            <a:r>
              <a:rPr lang="fr-FR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1883)</a:t>
            </a:r>
            <a:endParaRPr lang="fr-FR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481245" y="4797152"/>
            <a:ext cx="21842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Distribution de la Clé</a:t>
            </a:r>
            <a:endParaRPr lang="fr-FR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3313" grpId="0"/>
      <p:bldP spid="2" grpId="0"/>
      <p:bldP spid="9" grpId="0"/>
      <p:bldP spid="10" grpId="0"/>
      <p:bldP spid="11" grpId="0"/>
      <p:bldP spid="12" grpId="0"/>
      <p:bldP spid="13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76243"/>
            <a:ext cx="2895600" cy="365125"/>
          </a:xfrm>
        </p:spPr>
        <p:txBody>
          <a:bodyPr/>
          <a:lstStyle/>
          <a:p>
            <a:r>
              <a:rPr lang="fr-FR" smtClean="0"/>
              <a:t>"Cours sécurité1".........2016/2017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76243"/>
            <a:ext cx="2133600" cy="365125"/>
          </a:xfrm>
        </p:spPr>
        <p:txBody>
          <a:bodyPr/>
          <a:lstStyle/>
          <a:p>
            <a:fld id="{13FB250A-975B-4153-A550-2D9CB00FF9F6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40080" y="476672"/>
            <a:ext cx="82467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effectLst/>
                <a:latin typeface="Comic Sans MS" panose="030F0702030302020204" pitchFamily="66" charset="0"/>
                <a:ea typeface="Times New Roman" pitchFamily="18" charset="0"/>
                <a:cs typeface="Arial" pitchFamily="34" charset="0"/>
              </a:rPr>
              <a:t>IV-2)</a:t>
            </a:r>
            <a:r>
              <a:rPr kumimoji="0" lang="fr-FR" sz="2400" b="1" i="0" u="none" strike="noStrike" cap="none" normalizeH="0" dirty="0" smtClean="0">
                <a:ln>
                  <a:noFill/>
                </a:ln>
                <a:effectLst/>
                <a:latin typeface="Comic Sans MS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fr-FR" sz="2400" b="1" dirty="0" smtClean="0">
                <a:latin typeface="Comic Sans MS" panose="030F0702030302020204" pitchFamily="66" charset="0"/>
              </a:rPr>
              <a:t>Gestion des clés Asymétriques</a:t>
            </a:r>
            <a:endParaRPr lang="fr-FR" sz="2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8701" y="4867447"/>
            <a:ext cx="3827719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A-Approche  </a:t>
            </a:r>
            <a:r>
              <a:rPr lang="fr-FR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basée sur une PKI (Public Key Infrastructure)</a:t>
            </a:r>
            <a:endParaRPr lang="fr-FR" sz="16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18856" y="4867447"/>
            <a:ext cx="4345632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fr-FR" b="1" dirty="0" smtClean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B-Approche </a:t>
            </a:r>
            <a:r>
              <a:rPr lang="fr-FR" b="1" dirty="0"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basée sur les réseaux de confiance</a:t>
            </a:r>
            <a:endParaRPr lang="fr-FR" sz="16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26" name="Connecteur droit avec flèche 25"/>
          <p:cNvCxnSpPr>
            <a:endCxn id="11" idx="0"/>
          </p:cNvCxnSpPr>
          <p:nvPr/>
        </p:nvCxnSpPr>
        <p:spPr>
          <a:xfrm flipH="1">
            <a:off x="2012561" y="4437112"/>
            <a:ext cx="2548330" cy="4303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>
            <a:endCxn id="12" idx="0"/>
          </p:cNvCxnSpPr>
          <p:nvPr/>
        </p:nvCxnSpPr>
        <p:spPr>
          <a:xfrm>
            <a:off x="4560891" y="4437112"/>
            <a:ext cx="2230781" cy="4303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11560" y="1922056"/>
            <a:ext cx="413889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Taches à assurer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Génération </a:t>
            </a:r>
            <a:r>
              <a:rPr lang="fr-FR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 paires de </a:t>
            </a:r>
            <a:r>
              <a:rPr lang="fr-FR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clés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stockage </a:t>
            </a:r>
            <a:r>
              <a:rPr lang="fr-FR" sz="2400" dirty="0" smtClean="0"/>
              <a:t>des clés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Distribution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 smtClean="0"/>
              <a:t>Protection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R</a:t>
            </a:r>
            <a:r>
              <a:rPr lang="fr-FR" sz="2400" dirty="0" smtClean="0"/>
              <a:t>évocation</a:t>
            </a:r>
            <a:endParaRPr lang="fr-FR" sz="2400" dirty="0"/>
          </a:p>
        </p:txBody>
      </p:sp>
      <p:sp>
        <p:nvSpPr>
          <p:cNvPr id="15" name="ZoneTexte 14"/>
          <p:cNvSpPr txBox="1"/>
          <p:nvPr/>
        </p:nvSpPr>
        <p:spPr>
          <a:xfrm>
            <a:off x="640802" y="1109701"/>
            <a:ext cx="6031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</a:rPr>
              <a:t>Comment rattacher une clé à son propriétaire?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20" grpId="0" build="p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3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95535" y="476672"/>
            <a:ext cx="773816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24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A-Approche  </a:t>
            </a:r>
            <a:r>
              <a:rPr lang="fr-FR" sz="24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basée sur une PKI (Public Key Infrastructure)</a:t>
            </a:r>
            <a:endParaRPr lang="fr-FR" sz="24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5535" y="1352413"/>
            <a:ext cx="4885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IGC </a:t>
            </a:r>
            <a:r>
              <a:rPr lang="fr-FR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(infrastructure de gestion de clés)</a:t>
            </a:r>
            <a:endParaRPr lang="fr-FR" sz="2400" dirty="0"/>
          </a:p>
        </p:txBody>
      </p:sp>
      <p:sp>
        <p:nvSpPr>
          <p:cNvPr id="10" name="Rectangle 9"/>
          <p:cNvSpPr/>
          <p:nvPr/>
        </p:nvSpPr>
        <p:spPr>
          <a:xfrm>
            <a:off x="523344" y="2111120"/>
            <a:ext cx="602985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génération d’une paire de </a:t>
            </a:r>
            <a:r>
              <a:rPr lang="fr-FR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clés.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400" b="1" dirty="0"/>
              <a:t>La clé privée</a:t>
            </a:r>
            <a:r>
              <a:rPr lang="fr-FR" sz="2400" dirty="0"/>
              <a:t> est stockée chez </a:t>
            </a:r>
            <a:r>
              <a:rPr lang="fr-FR" sz="2400" dirty="0" smtClean="0"/>
              <a:t>l’utilisateur.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2400" b="1" dirty="0"/>
              <a:t>clé publique </a:t>
            </a:r>
            <a:r>
              <a:rPr lang="fr-FR" sz="2400" dirty="0"/>
              <a:t>doit être enregistrée et </a:t>
            </a:r>
            <a:r>
              <a:rPr lang="fr-FR" sz="2400" dirty="0" smtClean="0"/>
              <a:t>validée.</a:t>
            </a:r>
            <a:endParaRPr lang="fr-FR" sz="2400" dirty="0"/>
          </a:p>
        </p:txBody>
      </p:sp>
      <p:sp>
        <p:nvSpPr>
          <p:cNvPr id="2" name="ZoneTexte 1"/>
          <p:cNvSpPr txBox="1"/>
          <p:nvPr/>
        </p:nvSpPr>
        <p:spPr>
          <a:xfrm>
            <a:off x="827584" y="3933056"/>
            <a:ext cx="69597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Idée de base:</a:t>
            </a:r>
          </a:p>
          <a:p>
            <a:r>
              <a:rPr lang="fr-FR" sz="2800" dirty="0" smtClean="0"/>
              <a:t>Distribuer des </a:t>
            </a:r>
            <a:r>
              <a:rPr lang="fr-FR" sz="2800" dirty="0" smtClean="0">
                <a:solidFill>
                  <a:srgbClr val="C00000"/>
                </a:solidFill>
              </a:rPr>
              <a:t>CERTIFICATS</a:t>
            </a:r>
            <a:r>
              <a:rPr lang="fr-FR" sz="2800" dirty="0" smtClean="0"/>
              <a:t> plutôt que des Clés</a:t>
            </a:r>
            <a:endParaRPr lang="fr-FR" sz="2800" dirty="0"/>
          </a:p>
        </p:txBody>
      </p:sp>
      <p:sp>
        <p:nvSpPr>
          <p:cNvPr id="12" name="Flèche droite 11"/>
          <p:cNvSpPr/>
          <p:nvPr/>
        </p:nvSpPr>
        <p:spPr>
          <a:xfrm>
            <a:off x="1230460" y="5578696"/>
            <a:ext cx="1584176" cy="1158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2943818" y="5286308"/>
            <a:ext cx="57429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Création et gestion des certificats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881700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 build="p"/>
      <p:bldP spid="2" grpId="0"/>
      <p:bldP spid="12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4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67544" y="404664"/>
            <a:ext cx="773816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24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A-Approche  </a:t>
            </a:r>
            <a:r>
              <a:rPr lang="fr-FR" sz="24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basée sur une PKI (Public Key Infrastructure)</a:t>
            </a:r>
            <a:endParaRPr lang="fr-FR" sz="24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67944" y="2348880"/>
            <a:ext cx="4546848" cy="29523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4016793" y="2348880"/>
            <a:ext cx="6687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PKI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2" name="Connecteur droit 11"/>
          <p:cNvCxnSpPr/>
          <p:nvPr/>
        </p:nvCxnSpPr>
        <p:spPr>
          <a:xfrm>
            <a:off x="4067944" y="2852936"/>
            <a:ext cx="454684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4067944" y="3230467"/>
            <a:ext cx="30691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Autorité de certification  (</a:t>
            </a:r>
            <a:r>
              <a:rPr lang="fr-FR" sz="2400" b="1" dirty="0"/>
              <a:t>AC</a:t>
            </a:r>
            <a:r>
              <a:rPr lang="fr-FR" b="1" dirty="0" smtClean="0"/>
              <a:t>)</a:t>
            </a:r>
            <a:endParaRPr lang="fr-FR" dirty="0"/>
          </a:p>
        </p:txBody>
      </p:sp>
      <p:cxnSp>
        <p:nvCxnSpPr>
          <p:cNvPr id="16" name="Connecteur droit 15"/>
          <p:cNvCxnSpPr/>
          <p:nvPr/>
        </p:nvCxnSpPr>
        <p:spPr>
          <a:xfrm>
            <a:off x="7164288" y="3068960"/>
            <a:ext cx="0" cy="22322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7083058" y="3186550"/>
            <a:ext cx="1230722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CRL</a:t>
            </a:r>
            <a:r>
              <a:rPr lang="fr-FR" sz="24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fr-FR" sz="2400" dirty="0" smtClean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(Certificate</a:t>
            </a:r>
          </a:p>
          <a:p>
            <a:r>
              <a:rPr lang="fr-FR" dirty="0" smtClean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revocation</a:t>
            </a:r>
            <a:endParaRPr lang="fr-FR" dirty="0" smtClean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fr-FR" dirty="0" smtClean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dirty="0" err="1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list</a:t>
            </a:r>
            <a:r>
              <a:rPr lang="fr-FR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7077813" y="4363719"/>
            <a:ext cx="15986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Clés révoquées</a:t>
            </a:r>
          </a:p>
          <a:p>
            <a:r>
              <a:rPr lang="fr-FR" dirty="0" smtClean="0"/>
              <a:t>-</a:t>
            </a:r>
          </a:p>
          <a:p>
            <a:r>
              <a:rPr lang="fr-FR" dirty="0"/>
              <a:t>-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4213972" y="3852522"/>
            <a:ext cx="15722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-Certificat1</a:t>
            </a:r>
          </a:p>
          <a:p>
            <a:r>
              <a:rPr lang="fr-FR" sz="2400" dirty="0" smtClean="0"/>
              <a:t>-Certificat2</a:t>
            </a:r>
          </a:p>
          <a:p>
            <a:r>
              <a:rPr lang="fr-FR" sz="2400" dirty="0" smtClean="0"/>
              <a:t>-…</a:t>
            </a:r>
            <a:endParaRPr lang="fr-FR" sz="2400" dirty="0"/>
          </a:p>
        </p:txBody>
      </p:sp>
      <p:sp>
        <p:nvSpPr>
          <p:cNvPr id="22" name="ZoneTexte 21"/>
          <p:cNvSpPr txBox="1"/>
          <p:nvPr/>
        </p:nvSpPr>
        <p:spPr>
          <a:xfrm>
            <a:off x="179512" y="2379657"/>
            <a:ext cx="14832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Utilisateur</a:t>
            </a:r>
            <a:endParaRPr lang="fr-F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4" name="Connecteur droit avec flèche 23"/>
          <p:cNvCxnSpPr>
            <a:stCxn id="22" idx="3"/>
          </p:cNvCxnSpPr>
          <p:nvPr/>
        </p:nvCxnSpPr>
        <p:spPr>
          <a:xfrm flipV="1">
            <a:off x="1662803" y="2610489"/>
            <a:ext cx="226112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1702551" y="2267580"/>
            <a:ext cx="2293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Demande de Certificat</a:t>
            </a:r>
            <a:endParaRPr lang="fr-FR" dirty="0"/>
          </a:p>
        </p:txBody>
      </p:sp>
      <p:cxnSp>
        <p:nvCxnSpPr>
          <p:cNvPr id="29" name="Connecteur en angle 28"/>
          <p:cNvCxnSpPr>
            <a:stCxn id="14" idx="1"/>
          </p:cNvCxnSpPr>
          <p:nvPr/>
        </p:nvCxnSpPr>
        <p:spPr>
          <a:xfrm rot="10800000" flipH="1" flipV="1">
            <a:off x="4067943" y="3461299"/>
            <a:ext cx="283235" cy="528173"/>
          </a:xfrm>
          <a:prstGeom prst="bentConnector4">
            <a:avLst>
              <a:gd name="adj1" fmla="val -80710"/>
              <a:gd name="adj2" fmla="val 71852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1526562" y="4109880"/>
            <a:ext cx="1645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Certificat validé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40" name="Connecteur droit avec flèche 39"/>
          <p:cNvCxnSpPr/>
          <p:nvPr/>
        </p:nvCxnSpPr>
        <p:spPr>
          <a:xfrm flipV="1">
            <a:off x="1448039" y="2941797"/>
            <a:ext cx="0" cy="1567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41"/>
          <p:cNvCxnSpPr/>
          <p:nvPr/>
        </p:nvCxnSpPr>
        <p:spPr>
          <a:xfrm flipH="1">
            <a:off x="1448039" y="4479212"/>
            <a:ext cx="256875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oneTexte 45"/>
          <p:cNvSpPr txBox="1"/>
          <p:nvPr/>
        </p:nvSpPr>
        <p:spPr>
          <a:xfrm>
            <a:off x="2555998" y="20564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ZoneTexte 46"/>
          <p:cNvSpPr txBox="1"/>
          <p:nvPr/>
        </p:nvSpPr>
        <p:spPr>
          <a:xfrm>
            <a:off x="4202124" y="307656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48" name="ZoneTexte 47"/>
          <p:cNvSpPr txBox="1"/>
          <p:nvPr/>
        </p:nvSpPr>
        <p:spPr>
          <a:xfrm>
            <a:off x="7763019" y="3230467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2.1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ZoneTexte 48"/>
          <p:cNvSpPr txBox="1"/>
          <p:nvPr/>
        </p:nvSpPr>
        <p:spPr>
          <a:xfrm>
            <a:off x="3205347" y="413978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ZoneTexte 49"/>
          <p:cNvSpPr txBox="1"/>
          <p:nvPr/>
        </p:nvSpPr>
        <p:spPr>
          <a:xfrm>
            <a:off x="4416193" y="3667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51" name="ZoneTexte 50"/>
          <p:cNvSpPr txBox="1"/>
          <p:nvPr/>
        </p:nvSpPr>
        <p:spPr>
          <a:xfrm>
            <a:off x="1822473" y="3853756"/>
            <a:ext cx="1173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Certificat1</a:t>
            </a:r>
            <a:endParaRPr lang="fr-FR" b="1" dirty="0"/>
          </a:p>
        </p:txBody>
      </p:sp>
      <p:sp>
        <p:nvSpPr>
          <p:cNvPr id="26" name="ZoneTexte 25"/>
          <p:cNvSpPr txBox="1"/>
          <p:nvPr/>
        </p:nvSpPr>
        <p:spPr>
          <a:xfrm>
            <a:off x="3995936" y="2764384"/>
            <a:ext cx="32755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C00000"/>
                </a:solidFill>
              </a:rPr>
              <a:t>Autorité </a:t>
            </a:r>
            <a:r>
              <a:rPr lang="fr-FR" b="1" dirty="0" smtClean="0">
                <a:solidFill>
                  <a:srgbClr val="C00000"/>
                </a:solidFill>
              </a:rPr>
              <a:t>d’enregistrement</a:t>
            </a:r>
            <a:r>
              <a:rPr lang="fr-FR" b="1" dirty="0">
                <a:solidFill>
                  <a:srgbClr val="C00000"/>
                </a:solidFill>
              </a:rPr>
              <a:t>  </a:t>
            </a:r>
            <a:r>
              <a:rPr lang="fr-FR" b="1" dirty="0" smtClean="0">
                <a:solidFill>
                  <a:srgbClr val="C00000"/>
                </a:solidFill>
              </a:rPr>
              <a:t>(</a:t>
            </a:r>
            <a:r>
              <a:rPr lang="fr-FR" sz="2400" b="1" dirty="0" smtClean="0">
                <a:solidFill>
                  <a:srgbClr val="C00000"/>
                </a:solidFill>
              </a:rPr>
              <a:t>RA</a:t>
            </a:r>
            <a:r>
              <a:rPr lang="fr-FR" b="1" dirty="0" smtClean="0">
                <a:solidFill>
                  <a:srgbClr val="C00000"/>
                </a:solidFill>
              </a:rPr>
              <a:t>)</a:t>
            </a:r>
            <a:endParaRPr lang="fr-F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3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18125 -0.12083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-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4" grpId="0"/>
      <p:bldP spid="17" grpId="0"/>
      <p:bldP spid="18" grpId="0"/>
      <p:bldP spid="20" grpId="0"/>
      <p:bldP spid="22" grpId="0"/>
      <p:bldP spid="25" grpId="0"/>
      <p:bldP spid="38" grpId="0"/>
      <p:bldP spid="46" grpId="0"/>
      <p:bldP spid="47" grpId="0"/>
      <p:bldP spid="48" grpId="0"/>
      <p:bldP spid="49" grpId="0"/>
      <p:bldP spid="50" grpId="0"/>
      <p:bldP spid="51" grpId="0"/>
      <p:bldP spid="51" grpId="1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5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67544" y="404664"/>
            <a:ext cx="773816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24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A-Approche  </a:t>
            </a:r>
            <a:r>
              <a:rPr lang="fr-FR" sz="24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basée sur une PKI (Public Key Infrastructure)</a:t>
            </a:r>
            <a:endParaRPr lang="fr-FR" sz="24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76186" y="1970913"/>
            <a:ext cx="7920880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Wingdings" panose="05000000000000000000" pitchFamily="2" charset="2"/>
              <a:buChar char="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 nom d’utilisateur du propriétaire de la clé ;</a:t>
            </a:r>
            <a:endParaRPr lang="fr-FR" sz="2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clé publique ;</a:t>
            </a:r>
            <a:endParaRPr lang="fr-FR" sz="2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 nom de l’algorithme de chiffrement utilisé ;</a:t>
            </a:r>
            <a:endParaRPr lang="fr-FR" sz="2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 numéro de série du certificat ;</a:t>
            </a:r>
            <a:endParaRPr lang="fr-FR" sz="2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Date de début et date de fin de validité du certificat ;</a:t>
            </a:r>
            <a:endParaRPr lang="fr-FR" sz="2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 nom de l’AC ;</a:t>
            </a:r>
            <a:endParaRPr lang="fr-FR" sz="2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"/>
            </a:pPr>
            <a:r>
              <a:rPr lang="fr-FR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Les restrictions qui s’appliquent à l’usage du certificat.</a:t>
            </a:r>
            <a:endParaRPr lang="fr-FR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39552" y="1465620"/>
            <a:ext cx="3560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Contenu d’un Certificat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369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467544" y="404664"/>
            <a:ext cx="7738164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fr-FR" sz="24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A-Approche  </a:t>
            </a:r>
            <a:r>
              <a:rPr lang="fr-FR" sz="2400" b="1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basée sur une PKI (Public Key Infrastructure)</a:t>
            </a:r>
            <a:endParaRPr lang="fr-FR" sz="24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39552" y="1465620"/>
            <a:ext cx="3382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Chaine de Certificats </a:t>
            </a:r>
            <a:endParaRPr lang="fr-F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7704" y="2060848"/>
            <a:ext cx="5339715" cy="44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oneTexte 1"/>
          <p:cNvSpPr txBox="1"/>
          <p:nvPr/>
        </p:nvSpPr>
        <p:spPr>
          <a:xfrm>
            <a:off x="2241639" y="4078813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Certificat de Bob</a:t>
            </a:r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076056" y="5807005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C00000"/>
                </a:solidFill>
              </a:rPr>
              <a:t>Certificat d’Alice</a:t>
            </a:r>
            <a:endParaRPr lang="fr-FR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8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"Cours sécurité1".........2016/2017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FB250A-975B-4153-A550-2D9CB00FF9F6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961336" y="1124744"/>
            <a:ext cx="7694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Concept élaboré </a:t>
            </a:r>
            <a:r>
              <a:rPr lang="fr-FR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initialement par</a:t>
            </a:r>
            <a:r>
              <a:rPr lang="fr-FR" sz="24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fr-FR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3" tooltip="Phil Zimmermann"/>
              </a:rPr>
              <a:t>Phil Zimmermann</a:t>
            </a:r>
            <a:r>
              <a:rPr lang="fr-FR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créateur de PGP, en 1992.</a:t>
            </a:r>
            <a:endParaRPr lang="fr-FR" sz="2400" dirty="0"/>
          </a:p>
        </p:txBody>
      </p:sp>
      <p:sp>
        <p:nvSpPr>
          <p:cNvPr id="7" name="Rectangle 6"/>
          <p:cNvSpPr/>
          <p:nvPr/>
        </p:nvSpPr>
        <p:spPr>
          <a:xfrm>
            <a:off x="467544" y="332656"/>
            <a:ext cx="7776864" cy="517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fr-FR" sz="2400" b="1" dirty="0" smtClean="0">
                <a:latin typeface="Comic Sans MS" panose="030F0702030302020204" pitchFamily="66" charset="0"/>
                <a:ea typeface="Times New Roman" panose="02020603050405020304" pitchFamily="18" charset="0"/>
                <a:cs typeface="Angsana New" panose="02020603050405020304" pitchFamily="18" charset="-34"/>
              </a:rPr>
              <a:t>B- Approche </a:t>
            </a:r>
            <a:r>
              <a:rPr lang="fr-FR" sz="2400" b="1" dirty="0">
                <a:latin typeface="Comic Sans MS" panose="030F0702030302020204" pitchFamily="66" charset="0"/>
                <a:ea typeface="Times New Roman" panose="02020603050405020304" pitchFamily="18" charset="0"/>
                <a:cs typeface="Angsana New" panose="02020603050405020304" pitchFamily="18" charset="-34"/>
              </a:rPr>
              <a:t>basée sur les réseaux de confiance</a:t>
            </a:r>
            <a:endParaRPr lang="fr-FR" sz="24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ngsana New" panose="02020603050405020304" pitchFamily="18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7584" y="2204864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les certificats d'identité(clés publiques) sont vérifiés par la signature numérique d'autres utilisateurs. </a:t>
            </a:r>
            <a:endParaRPr lang="fr-FR" sz="2400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9552" y="3212976"/>
            <a:ext cx="8496944" cy="3188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480"/>
              </a:spcBef>
              <a:spcAft>
                <a:spcPts val="600"/>
              </a:spcAft>
            </a:pPr>
            <a:r>
              <a:rPr lang="fr-FR" sz="2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 certificat reçu par BOB est considéré comme valide :</a:t>
            </a:r>
            <a:endParaRPr lang="fr-FR" sz="24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lvl="0" algn="just">
              <a:spcAft>
                <a:spcPts val="120"/>
              </a:spcAft>
              <a:buSzPts val="1000"/>
              <a:tabLst>
                <a:tab pos="457200" algn="l"/>
              </a:tabLst>
            </a:pPr>
            <a:r>
              <a:rPr lang="fr-FR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-Si </a:t>
            </a:r>
            <a:r>
              <a:rPr lang="fr-FR" sz="2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BOB l'a lui même </a:t>
            </a:r>
            <a:r>
              <a:rPr lang="fr-FR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signé</a:t>
            </a:r>
          </a:p>
          <a:p>
            <a:pPr lvl="0" algn="just">
              <a:spcAft>
                <a:spcPts val="120"/>
              </a:spcAft>
              <a:buSzPts val="1000"/>
              <a:tabLst>
                <a:tab pos="457200" algn="l"/>
              </a:tabLst>
            </a:pPr>
            <a:endParaRPr lang="fr-FR" sz="2400" dirty="0"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spcAft>
                <a:spcPts val="120"/>
              </a:spcAft>
              <a:buSzPts val="1000"/>
              <a:tabLst>
                <a:tab pos="457200" algn="l"/>
              </a:tabLst>
            </a:pPr>
            <a:r>
              <a:rPr lang="fr-FR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-Ou, </a:t>
            </a:r>
            <a:r>
              <a:rPr lang="fr-FR" sz="2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si le certificat est signé par une personne </a:t>
            </a:r>
            <a:r>
              <a:rPr lang="fr-FR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auquel</a:t>
            </a:r>
          </a:p>
          <a:p>
            <a:pPr lvl="0" algn="just">
              <a:spcAft>
                <a:spcPts val="120"/>
              </a:spcAft>
              <a:buSzPts val="1000"/>
              <a:tabLst>
                <a:tab pos="457200" algn="l"/>
              </a:tabLst>
            </a:pPr>
            <a:r>
              <a:rPr lang="fr-FR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2400" dirty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BOB a donné sa confiance </a:t>
            </a:r>
            <a:r>
              <a:rPr lang="fr-FR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totale</a:t>
            </a:r>
          </a:p>
          <a:p>
            <a:pPr lvl="0" algn="just">
              <a:spcAft>
                <a:spcPts val="120"/>
              </a:spcAft>
              <a:buSzPts val="1000"/>
              <a:tabLst>
                <a:tab pos="457200" algn="l"/>
              </a:tabLst>
            </a:pPr>
            <a:endParaRPr lang="fr-FR" sz="2400" dirty="0" smtClean="0"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just">
              <a:spcAft>
                <a:spcPts val="120"/>
              </a:spcAft>
              <a:buSzPts val="1000"/>
              <a:tabLst>
                <a:tab pos="457200" algn="l"/>
              </a:tabLst>
            </a:pPr>
            <a:r>
              <a:rPr lang="fr-FR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-Ou, si le certificat est signé par 3 personnes auquel BOB a donné sa confiance partielle</a:t>
            </a:r>
            <a:endParaRPr lang="fr-FR" sz="2400" dirty="0">
              <a:effectLst/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55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2887</TotalTime>
  <Words>369</Words>
  <Application>Microsoft Office PowerPoint</Application>
  <PresentationFormat>Affichage à l'écran (4:3)</PresentationFormat>
  <Paragraphs>101</Paragraphs>
  <Slides>7</Slides>
  <Notes>5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Angsana New</vt:lpstr>
      <vt:lpstr>Arial</vt:lpstr>
      <vt:lpstr>Calibri</vt:lpstr>
      <vt:lpstr>Comic Sans MS</vt:lpstr>
      <vt:lpstr>Tahoma</vt:lpstr>
      <vt:lpstr>Times New Roman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FARAH Zoubeyr</dc:creator>
  <cp:lastModifiedBy>zoubeyr.farah</cp:lastModifiedBy>
  <cp:revision>207</cp:revision>
  <dcterms:created xsi:type="dcterms:W3CDTF">2013-10-05T13:04:56Z</dcterms:created>
  <dcterms:modified xsi:type="dcterms:W3CDTF">2017-01-12T10:29:16Z</dcterms:modified>
</cp:coreProperties>
</file>