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70" r:id="rId2"/>
    <p:sldId id="289" r:id="rId3"/>
    <p:sldId id="257" r:id="rId4"/>
    <p:sldId id="269" r:id="rId5"/>
    <p:sldId id="291" r:id="rId6"/>
    <p:sldId id="288" r:id="rId7"/>
    <p:sldId id="292" r:id="rId8"/>
    <p:sldId id="283" r:id="rId9"/>
    <p:sldId id="293" r:id="rId10"/>
    <p:sldId id="296" r:id="rId11"/>
    <p:sldId id="298" r:id="rId12"/>
    <p:sldId id="274" r:id="rId13"/>
    <p:sldId id="297" r:id="rId14"/>
    <p:sldId id="299" r:id="rId15"/>
    <p:sldId id="301" r:id="rId16"/>
    <p:sldId id="258" r:id="rId17"/>
    <p:sldId id="305" r:id="rId18"/>
    <p:sldId id="259" r:id="rId19"/>
    <p:sldId id="271" r:id="rId20"/>
    <p:sldId id="302" r:id="rId21"/>
    <p:sldId id="261" r:id="rId22"/>
    <p:sldId id="263" r:id="rId23"/>
    <p:sldId id="264" r:id="rId24"/>
    <p:sldId id="265" r:id="rId25"/>
    <p:sldId id="306" r:id="rId26"/>
    <p:sldId id="310" r:id="rId27"/>
    <p:sldId id="313" r:id="rId28"/>
    <p:sldId id="307" r:id="rId29"/>
    <p:sldId id="309" r:id="rId30"/>
    <p:sldId id="308" r:id="rId31"/>
    <p:sldId id="312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925774-0F0A-45B8-843B-4C3FA09DDD28}" type="datetimeFigureOut">
              <a:rPr lang="fr-FR" smtClean="0"/>
              <a:pPr/>
              <a:t>03/03/2010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84187A-CE7C-4373-B57C-E04E96080DD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CONFIDENTIAL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E233C9-1991-4A87-8815-6A0827CD3A87}" type="slidenum">
              <a:rPr lang="en-US"/>
              <a:pPr/>
              <a:t>3</a:t>
            </a:fld>
            <a:endParaRPr lang="en-US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Critères diagnostiques développés en comparant deux groupes de patients symptômes avec bilan négatif et ceux ayant une pathologie organique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84187A-CE7C-4373-B57C-E04E96080DD3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Par</a:t>
            </a:r>
            <a:r>
              <a:rPr lang="fr-FR" baseline="0" dirty="0" smtClean="0"/>
              <a:t> rapport aux critères de Rome II plus restrictifs mais sélectionnant des formes plus sévères, 12 </a:t>
            </a:r>
            <a:r>
              <a:rPr lang="fr-FR" baseline="0" dirty="0" err="1" smtClean="0"/>
              <a:t>sem</a:t>
            </a:r>
            <a:r>
              <a:rPr lang="fr-FR" baseline="0" dirty="0" smtClean="0"/>
              <a:t> sur les 12 derniers mois, et disparition des signes après la selle.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84187A-CE7C-4373-B57C-E04E96080DD3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95B8CA-3268-40EB-A96B-699EB13D739A}" type="slidenum">
              <a:rPr lang="fr-FR"/>
              <a:pPr/>
              <a:t>7</a:t>
            </a:fld>
            <a:endParaRPr lang="fr-FR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00150" y="730250"/>
            <a:ext cx="4462463" cy="3346450"/>
          </a:xfrm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3560" y="4341242"/>
            <a:ext cx="5590881" cy="4117926"/>
          </a:xfrm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03/03/2010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772400" cy="1470025"/>
          </a:xfrm>
          <a:solidFill>
            <a:srgbClr val="FF0000"/>
          </a:solidFill>
        </p:spPr>
        <p:txBody>
          <a:bodyPr>
            <a:no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Syndrome de l’intestin irritable</a:t>
            </a:r>
            <a:endParaRPr lang="fr-FR" sz="4800" b="1" dirty="0">
              <a:solidFill>
                <a:schemeClr val="bg1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500562" y="5572140"/>
            <a:ext cx="3771904" cy="900122"/>
          </a:xfrm>
        </p:spPr>
        <p:txBody>
          <a:bodyPr>
            <a:normAutofit lnSpcReduction="10000"/>
          </a:bodyPr>
          <a:lstStyle/>
          <a:p>
            <a:r>
              <a:rPr lang="fr-FR" sz="1600" b="1" dirty="0" smtClean="0">
                <a:solidFill>
                  <a:schemeClr val="tx1"/>
                </a:solidFill>
              </a:rPr>
              <a:t>Dr </a:t>
            </a:r>
            <a:r>
              <a:rPr lang="fr-FR" sz="1600" b="1" dirty="0" err="1" smtClean="0">
                <a:solidFill>
                  <a:schemeClr val="tx1"/>
                </a:solidFill>
              </a:rPr>
              <a:t>K.Layaida</a:t>
            </a:r>
            <a:endParaRPr lang="fr-FR" sz="1600" b="1" dirty="0" smtClean="0">
              <a:solidFill>
                <a:schemeClr val="tx1"/>
              </a:solidFill>
            </a:endParaRPr>
          </a:p>
          <a:p>
            <a:r>
              <a:rPr lang="fr-FR" sz="1600" b="1" dirty="0" smtClean="0">
                <a:solidFill>
                  <a:schemeClr val="tx1"/>
                </a:solidFill>
              </a:rPr>
              <a:t>Service de gastro-entérologie </a:t>
            </a:r>
          </a:p>
          <a:p>
            <a:r>
              <a:rPr lang="fr-FR" sz="1600" b="1" dirty="0" smtClean="0">
                <a:solidFill>
                  <a:schemeClr val="tx1"/>
                </a:solidFill>
              </a:rPr>
              <a:t>CHU Mustapha</a:t>
            </a:r>
            <a:endParaRPr lang="fr-FR" sz="1600" b="1" dirty="0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643042" y="3500438"/>
            <a:ext cx="5500726" cy="156966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Objectifs:</a:t>
            </a:r>
          </a:p>
          <a:p>
            <a:pPr lvl="1">
              <a:buFont typeface="Arial" pitchFamily="34" charset="0"/>
              <a:buChar char="•"/>
            </a:pPr>
            <a:r>
              <a:rPr lang="fr-FR" sz="2400" dirty="0" smtClean="0"/>
              <a:t>Savoir définir le SII</a:t>
            </a:r>
          </a:p>
          <a:p>
            <a:pPr lvl="1">
              <a:buFont typeface="Arial" pitchFamily="34" charset="0"/>
              <a:buChar char="•"/>
            </a:pPr>
            <a:r>
              <a:rPr lang="fr-FR" sz="2400" dirty="0" smtClean="0"/>
              <a:t>Savoir poser le diagnostic </a:t>
            </a:r>
          </a:p>
          <a:p>
            <a:pPr lvl="1">
              <a:buFont typeface="Arial" pitchFamily="34" charset="0"/>
              <a:buChar char="•"/>
            </a:pPr>
            <a:r>
              <a:rPr lang="fr-FR" sz="2400" dirty="0" smtClean="0"/>
              <a:t>Connaitre la stratégie thérapeutique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00232" y="285728"/>
            <a:ext cx="5543560" cy="1011222"/>
          </a:xfrm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Introduction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Motif de consultation le plus fréquent</a:t>
            </a:r>
          </a:p>
          <a:p>
            <a:r>
              <a:rPr lang="fr-FR" dirty="0" smtClean="0"/>
              <a:t>Prévalence: variable en fonction des critères de définition ≈ 10%</a:t>
            </a:r>
          </a:p>
          <a:p>
            <a:r>
              <a:rPr lang="fr-FR" dirty="0" smtClean="0"/>
              <a:t>Sexe ratio: 2F/1H</a:t>
            </a:r>
          </a:p>
          <a:p>
            <a:r>
              <a:rPr lang="fr-FR" dirty="0" smtClean="0"/>
              <a:t>Cout ↗:</a:t>
            </a:r>
          </a:p>
          <a:p>
            <a:pPr lvl="1"/>
            <a:r>
              <a:rPr lang="fr-FR" dirty="0" smtClean="0"/>
              <a:t>Direct: consultations, ex. complémentaires, médicaments</a:t>
            </a:r>
          </a:p>
          <a:p>
            <a:pPr lvl="1"/>
            <a:r>
              <a:rPr lang="fr-FR" dirty="0" smtClean="0"/>
              <a:t>Indirect: arrêt de travail, présentéisme perturbé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4" name="Rectangle 12"/>
          <p:cNvSpPr>
            <a:spLocks noGrp="1" noChangeArrowheads="1"/>
          </p:cNvSpPr>
          <p:nvPr>
            <p:ph type="title"/>
          </p:nvPr>
        </p:nvSpPr>
        <p:spPr>
          <a:xfrm>
            <a:off x="2928926" y="285728"/>
            <a:ext cx="3686172" cy="846158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US" b="1" dirty="0" err="1" smtClean="0">
                <a:solidFill>
                  <a:schemeClr val="bg1"/>
                </a:solidFill>
              </a:rPr>
              <a:t>Epidémiologie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8933" name="Text Box 21"/>
          <p:cNvSpPr txBox="1">
            <a:spLocks noChangeArrowheads="1"/>
          </p:cNvSpPr>
          <p:nvPr/>
        </p:nvSpPr>
        <p:spPr bwMode="auto">
          <a:xfrm>
            <a:off x="2273300" y="6343650"/>
            <a:ext cx="4693785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800" dirty="0" smtClean="0"/>
              <a:t>25 à 50% de consultations en gastro-</a:t>
            </a:r>
            <a:r>
              <a:rPr lang="en-US" sz="1800" dirty="0" err="1" smtClean="0"/>
              <a:t>entérologie</a:t>
            </a:r>
            <a:endParaRPr lang="en-US" sz="1800" dirty="0"/>
          </a:p>
        </p:txBody>
      </p:sp>
      <p:grpSp>
        <p:nvGrpSpPr>
          <p:cNvPr id="19" name="Groupe 18"/>
          <p:cNvGrpSpPr/>
          <p:nvPr/>
        </p:nvGrpSpPr>
        <p:grpSpPr>
          <a:xfrm>
            <a:off x="1557371" y="1357298"/>
            <a:ext cx="6443653" cy="4645025"/>
            <a:chOff x="1408101" y="1571612"/>
            <a:chExt cx="6443653" cy="4645025"/>
          </a:xfrm>
        </p:grpSpPr>
        <p:grpSp>
          <p:nvGrpSpPr>
            <p:cNvPr id="2" name="Group 20"/>
            <p:cNvGrpSpPr>
              <a:grpSpLocks/>
            </p:cNvGrpSpPr>
            <p:nvPr/>
          </p:nvGrpSpPr>
          <p:grpSpPr bwMode="auto">
            <a:xfrm>
              <a:off x="1643042" y="1571612"/>
              <a:ext cx="6208712" cy="4645025"/>
              <a:chOff x="1015" y="1104"/>
              <a:chExt cx="3911" cy="2926"/>
            </a:xfrm>
          </p:grpSpPr>
          <p:sp>
            <p:nvSpPr>
              <p:cNvPr id="38917" name="Freeform 5"/>
              <p:cNvSpPr>
                <a:spLocks/>
              </p:cNvSpPr>
              <p:nvPr/>
            </p:nvSpPr>
            <p:spPr bwMode="auto">
              <a:xfrm>
                <a:off x="2733" y="1104"/>
                <a:ext cx="2193" cy="292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33" y="2926"/>
                  </a:cxn>
                  <a:cxn ang="0">
                    <a:pos x="2193" y="2570"/>
                  </a:cxn>
                  <a:cxn ang="0">
                    <a:pos x="0" y="0"/>
                  </a:cxn>
                </a:cxnLst>
                <a:rect l="0" t="0" r="r" b="b"/>
                <a:pathLst>
                  <a:path w="2193" h="2926">
                    <a:moveTo>
                      <a:pt x="0" y="0"/>
                    </a:moveTo>
                    <a:lnTo>
                      <a:pt x="1733" y="2926"/>
                    </a:lnTo>
                    <a:lnTo>
                      <a:pt x="2193" y="257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8538C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8918" name="Freeform 6"/>
              <p:cNvSpPr>
                <a:spLocks/>
              </p:cNvSpPr>
              <p:nvPr/>
            </p:nvSpPr>
            <p:spPr bwMode="auto">
              <a:xfrm>
                <a:off x="1015" y="1104"/>
                <a:ext cx="3451" cy="2926"/>
              </a:xfrm>
              <a:custGeom>
                <a:avLst/>
                <a:gdLst/>
                <a:ahLst/>
                <a:cxnLst>
                  <a:cxn ang="0">
                    <a:pos x="1718" y="0"/>
                  </a:cxn>
                  <a:cxn ang="0">
                    <a:pos x="3451" y="2926"/>
                  </a:cxn>
                  <a:cxn ang="0">
                    <a:pos x="0" y="2926"/>
                  </a:cxn>
                  <a:cxn ang="0">
                    <a:pos x="1718" y="0"/>
                  </a:cxn>
                </a:cxnLst>
                <a:rect l="0" t="0" r="r" b="b"/>
                <a:pathLst>
                  <a:path w="3451" h="2926">
                    <a:moveTo>
                      <a:pt x="1718" y="0"/>
                    </a:moveTo>
                    <a:lnTo>
                      <a:pt x="3451" y="2926"/>
                    </a:lnTo>
                    <a:lnTo>
                      <a:pt x="0" y="2926"/>
                    </a:lnTo>
                    <a:lnTo>
                      <a:pt x="171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38921" name="Freeform 9"/>
            <p:cNvSpPr>
              <a:spLocks/>
            </p:cNvSpPr>
            <p:nvPr/>
          </p:nvSpPr>
          <p:spPr bwMode="auto">
            <a:xfrm>
              <a:off x="3259138" y="1641475"/>
              <a:ext cx="2168525" cy="1828800"/>
            </a:xfrm>
            <a:custGeom>
              <a:avLst/>
              <a:gdLst/>
              <a:ahLst/>
              <a:cxnLst>
                <a:cxn ang="0">
                  <a:pos x="0" y="1152"/>
                </a:cxn>
                <a:cxn ang="0">
                  <a:pos x="1344" y="1152"/>
                </a:cxn>
                <a:cxn ang="0">
                  <a:pos x="672" y="0"/>
                </a:cxn>
                <a:cxn ang="0">
                  <a:pos x="0" y="1152"/>
                </a:cxn>
              </a:cxnLst>
              <a:rect l="0" t="0" r="r" b="b"/>
              <a:pathLst>
                <a:path w="1344" h="1152">
                  <a:moveTo>
                    <a:pt x="0" y="1152"/>
                  </a:moveTo>
                  <a:lnTo>
                    <a:pt x="1344" y="1152"/>
                  </a:lnTo>
                  <a:lnTo>
                    <a:pt x="672" y="0"/>
                  </a:lnTo>
                  <a:lnTo>
                    <a:pt x="0" y="1152"/>
                  </a:lnTo>
                  <a:close/>
                </a:path>
              </a:pathLst>
            </a:custGeom>
            <a:solidFill>
              <a:schemeClr val="folHlink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8922" name="Freeform 10"/>
            <p:cNvSpPr>
              <a:spLocks/>
            </p:cNvSpPr>
            <p:nvPr/>
          </p:nvSpPr>
          <p:spPr bwMode="auto">
            <a:xfrm>
              <a:off x="4343400" y="1641475"/>
              <a:ext cx="1489075" cy="1828800"/>
            </a:xfrm>
            <a:custGeom>
              <a:avLst/>
              <a:gdLst/>
              <a:ahLst/>
              <a:cxnLst>
                <a:cxn ang="0">
                  <a:pos x="938" y="1104"/>
                </a:cxn>
                <a:cxn ang="0">
                  <a:pos x="683" y="1152"/>
                </a:cxn>
                <a:cxn ang="0">
                  <a:pos x="0" y="0"/>
                </a:cxn>
                <a:cxn ang="0">
                  <a:pos x="938" y="1104"/>
                </a:cxn>
              </a:cxnLst>
              <a:rect l="0" t="0" r="r" b="b"/>
              <a:pathLst>
                <a:path w="938" h="1152">
                  <a:moveTo>
                    <a:pt x="938" y="1104"/>
                  </a:moveTo>
                  <a:lnTo>
                    <a:pt x="683" y="1152"/>
                  </a:lnTo>
                  <a:lnTo>
                    <a:pt x="0" y="0"/>
                  </a:lnTo>
                  <a:lnTo>
                    <a:pt x="938" y="1104"/>
                  </a:lnTo>
                  <a:close/>
                </a:path>
              </a:pathLst>
            </a:custGeom>
            <a:solidFill>
              <a:srgbClr val="087230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8926" name="Freeform 14"/>
            <p:cNvSpPr>
              <a:spLocks/>
            </p:cNvSpPr>
            <p:nvPr/>
          </p:nvSpPr>
          <p:spPr bwMode="auto">
            <a:xfrm>
              <a:off x="4016375" y="1641475"/>
              <a:ext cx="655638" cy="554038"/>
            </a:xfrm>
            <a:custGeom>
              <a:avLst/>
              <a:gdLst/>
              <a:ahLst/>
              <a:cxnLst>
                <a:cxn ang="0">
                  <a:pos x="0" y="1152"/>
                </a:cxn>
                <a:cxn ang="0">
                  <a:pos x="1344" y="1152"/>
                </a:cxn>
                <a:cxn ang="0">
                  <a:pos x="672" y="0"/>
                </a:cxn>
                <a:cxn ang="0">
                  <a:pos x="0" y="1152"/>
                </a:cxn>
              </a:cxnLst>
              <a:rect l="0" t="0" r="r" b="b"/>
              <a:pathLst>
                <a:path w="1344" h="1152">
                  <a:moveTo>
                    <a:pt x="0" y="1152"/>
                  </a:moveTo>
                  <a:lnTo>
                    <a:pt x="1344" y="1152"/>
                  </a:lnTo>
                  <a:lnTo>
                    <a:pt x="672" y="0"/>
                  </a:lnTo>
                  <a:lnTo>
                    <a:pt x="0" y="1152"/>
                  </a:lnTo>
                  <a:close/>
                </a:path>
              </a:pathLst>
            </a:custGeom>
            <a:solidFill>
              <a:srgbClr val="FFCC00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8927" name="Freeform 15"/>
            <p:cNvSpPr>
              <a:spLocks/>
            </p:cNvSpPr>
            <p:nvPr/>
          </p:nvSpPr>
          <p:spPr bwMode="auto">
            <a:xfrm>
              <a:off x="4344988" y="1641475"/>
              <a:ext cx="474662" cy="561975"/>
            </a:xfrm>
            <a:custGeom>
              <a:avLst/>
              <a:gdLst/>
              <a:ahLst/>
              <a:cxnLst>
                <a:cxn ang="0">
                  <a:pos x="299" y="354"/>
                </a:cxn>
                <a:cxn ang="0">
                  <a:pos x="206" y="349"/>
                </a:cxn>
                <a:cxn ang="0">
                  <a:pos x="0" y="0"/>
                </a:cxn>
                <a:cxn ang="0">
                  <a:pos x="299" y="354"/>
                </a:cxn>
              </a:cxnLst>
              <a:rect l="0" t="0" r="r" b="b"/>
              <a:pathLst>
                <a:path w="299" h="354">
                  <a:moveTo>
                    <a:pt x="299" y="354"/>
                  </a:moveTo>
                  <a:lnTo>
                    <a:pt x="206" y="349"/>
                  </a:lnTo>
                  <a:lnTo>
                    <a:pt x="0" y="0"/>
                  </a:lnTo>
                  <a:lnTo>
                    <a:pt x="299" y="354"/>
                  </a:lnTo>
                  <a:close/>
                </a:path>
              </a:pathLst>
            </a:custGeom>
            <a:solidFill>
              <a:srgbClr val="B26100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8928" name="Rectangle 16"/>
            <p:cNvSpPr>
              <a:spLocks noChangeArrowheads="1"/>
            </p:cNvSpPr>
            <p:nvPr/>
          </p:nvSpPr>
          <p:spPr bwMode="auto">
            <a:xfrm>
              <a:off x="4951413" y="1773238"/>
              <a:ext cx="1985608" cy="46166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sz="2400" b="1" dirty="0" err="1" smtClean="0"/>
                <a:t>Spécialiste</a:t>
              </a:r>
              <a:r>
                <a:rPr lang="en-US" sz="2400" b="1" dirty="0" smtClean="0"/>
                <a:t> 5</a:t>
              </a:r>
              <a:r>
                <a:rPr lang="en-US" sz="2400" b="1" dirty="0"/>
                <a:t>%</a:t>
              </a:r>
            </a:p>
          </p:txBody>
        </p:sp>
        <p:sp>
          <p:nvSpPr>
            <p:cNvPr id="38929" name="Line 17"/>
            <p:cNvSpPr>
              <a:spLocks noChangeShapeType="1"/>
            </p:cNvSpPr>
            <p:nvPr/>
          </p:nvSpPr>
          <p:spPr bwMode="auto">
            <a:xfrm flipH="1" flipV="1">
              <a:off x="4397375" y="1976438"/>
              <a:ext cx="5413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8919" name="Text Box 7"/>
            <p:cNvSpPr txBox="1">
              <a:spLocks noChangeArrowheads="1"/>
            </p:cNvSpPr>
            <p:nvPr/>
          </p:nvSpPr>
          <p:spPr bwMode="auto">
            <a:xfrm>
              <a:off x="2714612" y="4714884"/>
              <a:ext cx="3100396" cy="954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/>
                <a:t>Non consultants</a:t>
              </a:r>
              <a:endParaRPr lang="en-US" sz="2800" b="1" dirty="0"/>
            </a:p>
            <a:p>
              <a:pPr algn="ctr"/>
              <a:r>
                <a:rPr lang="en-US" sz="2800" b="1" dirty="0"/>
                <a:t>80%</a:t>
              </a:r>
            </a:p>
          </p:txBody>
        </p:sp>
        <p:sp>
          <p:nvSpPr>
            <p:cNvPr id="38923" name="Text Box 11"/>
            <p:cNvSpPr txBox="1">
              <a:spLocks noChangeArrowheads="1"/>
            </p:cNvSpPr>
            <p:nvPr/>
          </p:nvSpPr>
          <p:spPr bwMode="auto">
            <a:xfrm>
              <a:off x="1408101" y="2428868"/>
              <a:ext cx="1949453" cy="954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err="1" smtClean="0">
                  <a:solidFill>
                    <a:srgbClr val="FF0000"/>
                  </a:solidFill>
                </a:rPr>
                <a:t>Généraliste</a:t>
              </a:r>
              <a:endParaRPr lang="en-US" sz="2800" b="1" dirty="0" smtClean="0">
                <a:solidFill>
                  <a:srgbClr val="FF0000"/>
                </a:solidFill>
              </a:endParaRPr>
            </a:p>
            <a:p>
              <a:pPr algn="ctr"/>
              <a:r>
                <a:rPr lang="en-US" sz="2800" b="1" dirty="0" smtClean="0">
                  <a:solidFill>
                    <a:srgbClr val="FF0000"/>
                  </a:solidFill>
                </a:rPr>
                <a:t>15%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8" name="Connecteur droit 17"/>
            <p:cNvCxnSpPr/>
            <p:nvPr/>
          </p:nvCxnSpPr>
          <p:spPr>
            <a:xfrm>
              <a:off x="3357554" y="2786058"/>
              <a:ext cx="857256" cy="230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3929090" cy="868346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Définition</a:t>
            </a:r>
            <a:endParaRPr lang="fr-FR" sz="4800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1971676"/>
          </a:xfrm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dirty="0" smtClean="0"/>
              <a:t>    Association d’une douleur/inconfort de l’abdomen associé à des troubles du transit intestinal pendant des périodes ± longues, récurrentes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00034" y="3786190"/>
            <a:ext cx="8286808" cy="203132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800" dirty="0" smtClean="0"/>
              <a:t>Plusieurs critères diagnostiques cliniques: Diagnostic + </a:t>
            </a:r>
          </a:p>
          <a:p>
            <a:pPr>
              <a:lnSpc>
                <a:spcPct val="90000"/>
              </a:lnSpc>
            </a:pPr>
            <a:r>
              <a:rPr lang="fr-FR" sz="2800" dirty="0" smtClean="0"/>
              <a:t>             Manning : 1978</a:t>
            </a:r>
          </a:p>
          <a:p>
            <a:pPr>
              <a:lnSpc>
                <a:spcPct val="90000"/>
              </a:lnSpc>
            </a:pPr>
            <a:r>
              <a:rPr lang="fr-FR" sz="2800" dirty="0" smtClean="0"/>
              <a:t>             Rome I     : 1992 </a:t>
            </a:r>
          </a:p>
          <a:p>
            <a:pPr>
              <a:lnSpc>
                <a:spcPct val="90000"/>
              </a:lnSpc>
            </a:pPr>
            <a:r>
              <a:rPr lang="fr-FR" sz="2800" dirty="0" smtClean="0"/>
              <a:t>             Rome II    : 1999</a:t>
            </a:r>
          </a:p>
          <a:p>
            <a:pPr>
              <a:lnSpc>
                <a:spcPct val="90000"/>
              </a:lnSpc>
            </a:pPr>
            <a:r>
              <a:rPr lang="fr-FR" sz="2800" dirty="0" smtClean="0"/>
              <a:t>             Rome III   : 2005 (publié 2006)</a:t>
            </a:r>
            <a:endParaRPr lang="fr-F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785918" y="214290"/>
            <a:ext cx="5643602" cy="144655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 smtClean="0">
                <a:solidFill>
                  <a:schemeClr val="bg1"/>
                </a:solidFill>
              </a:rPr>
              <a:t>Définition </a:t>
            </a:r>
          </a:p>
          <a:p>
            <a:pPr algn="ctr"/>
            <a:r>
              <a:rPr lang="fr-FR" sz="4400" b="1" dirty="0" smtClean="0">
                <a:solidFill>
                  <a:schemeClr val="bg1"/>
                </a:solidFill>
              </a:rPr>
              <a:t>Critères Rome III</a:t>
            </a:r>
            <a:endParaRPr lang="fr-FR" sz="4400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8596" y="2071678"/>
            <a:ext cx="8286808" cy="252376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Douleur abdominale ou inconfort digestif ( sensation abdominale désagréable non douloureuse) survenant au moins 3 jours par mois durant les trois derniers mois associée avec au moins 2 des critères suivants:</a:t>
            </a:r>
          </a:p>
          <a:p>
            <a:endParaRPr lang="fr-FR" sz="2000" dirty="0" smtClean="0"/>
          </a:p>
          <a:p>
            <a:r>
              <a:rPr lang="fr-FR" sz="2000" dirty="0" smtClean="0"/>
              <a:t>	-Amélioration par la défécation</a:t>
            </a:r>
          </a:p>
          <a:p>
            <a:r>
              <a:rPr lang="fr-FR" sz="2000" dirty="0" smtClean="0"/>
              <a:t>	-Survenue associée à une modification  de la fréquence des selles</a:t>
            </a:r>
          </a:p>
          <a:p>
            <a:r>
              <a:rPr lang="fr-FR" sz="2000" dirty="0" smtClean="0"/>
              <a:t>	-Survenue associée à une modification de la consistance des selles</a:t>
            </a: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642910" y="5072074"/>
            <a:ext cx="7429552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Les sous groupes se définissent en fonction de la consistance des selles selon l’échelle de Bristol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714876" y="6286520"/>
            <a:ext cx="41434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 smtClean="0"/>
              <a:t>Gastroenterology</a:t>
            </a:r>
            <a:r>
              <a:rPr lang="fr-FR" sz="1600" dirty="0" smtClean="0"/>
              <a:t> 2006; 130: 1480-91</a:t>
            </a:r>
            <a:endParaRPr lang="fr-F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20" y="1142984"/>
            <a:ext cx="7400946" cy="474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oneTexte 3"/>
          <p:cNvSpPr txBox="1"/>
          <p:nvPr/>
        </p:nvSpPr>
        <p:spPr>
          <a:xfrm>
            <a:off x="428596" y="285728"/>
            <a:ext cx="8358214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Consistance des selles selon l’échelle de Bristol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143636" y="628652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Gut 1992;33:818-24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8243888" y="914400"/>
            <a:ext cx="24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 </a:t>
            </a:r>
            <a:endParaRPr lang="fr-FR"/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285752" y="1643612"/>
            <a:ext cx="8643966" cy="378565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fr-FR" sz="2400" dirty="0"/>
              <a:t>SII avec constipation prédominante </a:t>
            </a:r>
            <a:r>
              <a:rPr lang="fr-FR" sz="2400" dirty="0" smtClean="0"/>
              <a:t>(C-SII): </a:t>
            </a:r>
            <a:endParaRPr lang="fr-FR" sz="2400" dirty="0"/>
          </a:p>
          <a:p>
            <a:pPr>
              <a:spcBef>
                <a:spcPct val="50000"/>
              </a:spcBef>
            </a:pPr>
            <a:r>
              <a:rPr lang="fr-FR" dirty="0"/>
              <a:t>     </a:t>
            </a:r>
            <a:r>
              <a:rPr lang="fr-FR" sz="2000" i="1" dirty="0" smtClean="0"/>
              <a:t>Bristol 1-2 ≥ 25% du temps, Bristol 6-7 ≤ 25% du temps.</a:t>
            </a:r>
            <a:endParaRPr lang="fr-FR" sz="2000" i="1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fr-FR" sz="2400" dirty="0"/>
              <a:t>SII avec diarrhée </a:t>
            </a:r>
            <a:r>
              <a:rPr lang="fr-FR" sz="2400" dirty="0" smtClean="0"/>
              <a:t>prédominante (D-SII):</a:t>
            </a:r>
            <a:endParaRPr lang="fr-FR" sz="2400" dirty="0"/>
          </a:p>
          <a:p>
            <a:r>
              <a:rPr lang="fr-FR" dirty="0"/>
              <a:t> </a:t>
            </a:r>
            <a:r>
              <a:rPr lang="fr-FR" dirty="0" smtClean="0"/>
              <a:t>    </a:t>
            </a:r>
            <a:r>
              <a:rPr lang="fr-FR" i="1" dirty="0" smtClean="0"/>
              <a:t>Bristol 6-7 ≥ 25% du temps, Bristol 1-2 ≤ 25% du temps. </a:t>
            </a:r>
          </a:p>
          <a:p>
            <a:endParaRPr lang="fr-FR" i="1" dirty="0" smtClean="0"/>
          </a:p>
          <a:p>
            <a:r>
              <a:rPr lang="fr-FR" sz="2400" dirty="0" smtClean="0"/>
              <a:t>-SII avec alternance diarrhée-constipation (M-SII):</a:t>
            </a:r>
          </a:p>
          <a:p>
            <a:r>
              <a:rPr lang="fr-FR" sz="2400" i="1" dirty="0" smtClean="0"/>
              <a:t>    </a:t>
            </a:r>
            <a:r>
              <a:rPr lang="fr-FR" i="1" dirty="0" smtClean="0"/>
              <a:t>Bristol 1-2 ≥ 25% du temps, Bristol 6-7 ≥ 25% du temps.</a:t>
            </a:r>
            <a:endParaRPr lang="fr-FR" sz="2000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fr-FR" sz="2400" dirty="0"/>
              <a:t>SII </a:t>
            </a:r>
            <a:r>
              <a:rPr lang="fr-FR" sz="2400" dirty="0" smtClean="0"/>
              <a:t>non spécifié: </a:t>
            </a:r>
          </a:p>
          <a:p>
            <a:pPr>
              <a:spcBef>
                <a:spcPct val="50000"/>
              </a:spcBef>
            </a:pPr>
            <a:r>
              <a:rPr lang="fr-FR" sz="2000" dirty="0" smtClean="0"/>
              <a:t>     Absence de critères suffisants pour être classé parmi les 3 formes précédentes </a:t>
            </a:r>
            <a:endParaRPr lang="fr-FR" sz="2000" dirty="0"/>
          </a:p>
        </p:txBody>
      </p:sp>
      <p:sp>
        <p:nvSpPr>
          <p:cNvPr id="6" name="ZoneTexte 5"/>
          <p:cNvSpPr txBox="1"/>
          <p:nvPr/>
        </p:nvSpPr>
        <p:spPr>
          <a:xfrm>
            <a:off x="785786" y="214290"/>
            <a:ext cx="8072494" cy="107721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</a:rPr>
              <a:t>Sous groupes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</a:rPr>
              <a:t>en fonction de la consistance des selles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714876" y="6286520"/>
            <a:ext cx="41434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 smtClean="0"/>
              <a:t>Gastroenterology</a:t>
            </a:r>
            <a:r>
              <a:rPr lang="fr-FR" sz="1600" dirty="0" smtClean="0"/>
              <a:t> 2006; 130: 1480-91</a:t>
            </a:r>
            <a:endParaRPr lang="fr-F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7290" y="357166"/>
            <a:ext cx="5857916" cy="714380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Stratégie diagnostique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429256" y="1857364"/>
            <a:ext cx="3071834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Diagnostic d’exclusion</a:t>
            </a:r>
            <a:endParaRPr lang="fr-FR" sz="24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1214414" y="1857364"/>
            <a:ext cx="2500330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Diagnostic positif</a:t>
            </a:r>
            <a:endParaRPr lang="fr-FR" sz="24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5000628" y="3143248"/>
            <a:ext cx="3786214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Examens complémentaires</a:t>
            </a:r>
            <a:endParaRPr lang="fr-FR" sz="2400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285720" y="3000372"/>
            <a:ext cx="4286280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Critères diagnostiques cliniques</a:t>
            </a:r>
            <a:endParaRPr lang="fr-FR" sz="24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4929190" y="4214818"/>
            <a:ext cx="3929090" cy="4001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Eliminer une pathologie organique</a:t>
            </a:r>
            <a:endParaRPr lang="fr-FR" sz="20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785786" y="4143380"/>
            <a:ext cx="350046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Examens complémentaires ↘</a:t>
            </a:r>
            <a:endParaRPr lang="fr-FR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2000232" y="5143512"/>
            <a:ext cx="1071570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Cout ↘</a:t>
            </a:r>
            <a:endParaRPr lang="fr-FR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4357686" y="5643578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1" name="Flèche vers le bas 10"/>
          <p:cNvSpPr/>
          <p:nvPr/>
        </p:nvSpPr>
        <p:spPr>
          <a:xfrm>
            <a:off x="2285984" y="2357430"/>
            <a:ext cx="428628" cy="642942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lèche vers le bas 12"/>
          <p:cNvSpPr/>
          <p:nvPr/>
        </p:nvSpPr>
        <p:spPr>
          <a:xfrm>
            <a:off x="2357422" y="3500438"/>
            <a:ext cx="357190" cy="642942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vers le bas 13"/>
          <p:cNvSpPr/>
          <p:nvPr/>
        </p:nvSpPr>
        <p:spPr>
          <a:xfrm>
            <a:off x="6715140" y="3571876"/>
            <a:ext cx="357190" cy="642942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vers le bas 14"/>
          <p:cNvSpPr/>
          <p:nvPr/>
        </p:nvSpPr>
        <p:spPr>
          <a:xfrm>
            <a:off x="6715140" y="2357430"/>
            <a:ext cx="357190" cy="71438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6429388" y="5286388"/>
            <a:ext cx="100013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Cout ↗</a:t>
            </a:r>
            <a:endParaRPr lang="fr-FR" b="1" dirty="0"/>
          </a:p>
        </p:txBody>
      </p:sp>
      <p:sp>
        <p:nvSpPr>
          <p:cNvPr id="17" name="Flèche vers le bas 16"/>
          <p:cNvSpPr/>
          <p:nvPr/>
        </p:nvSpPr>
        <p:spPr>
          <a:xfrm>
            <a:off x="2357422" y="4500570"/>
            <a:ext cx="428628" cy="642942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lèche vers le bas 17"/>
          <p:cNvSpPr/>
          <p:nvPr/>
        </p:nvSpPr>
        <p:spPr>
          <a:xfrm>
            <a:off x="6715140" y="4643446"/>
            <a:ext cx="357190" cy="571504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ZoneTexte 18"/>
          <p:cNvSpPr txBox="1"/>
          <p:nvPr/>
        </p:nvSpPr>
        <p:spPr>
          <a:xfrm>
            <a:off x="1142976" y="5857892"/>
            <a:ext cx="707236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Risque de méconnaitre une pathologie organique: cancer du colon++?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5984" y="142852"/>
            <a:ext cx="4143404" cy="1082660"/>
          </a:xfrm>
          <a:solidFill>
            <a:srgbClr val="FF0000"/>
          </a:solidFill>
        </p:spPr>
        <p:txBody>
          <a:bodyPr>
            <a:no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</a:rPr>
              <a:t>Interrogatoire +++ </a:t>
            </a:r>
            <a:br>
              <a:rPr lang="fr-FR" sz="3600" b="1" dirty="0" smtClean="0">
                <a:solidFill>
                  <a:schemeClr val="bg1"/>
                </a:solidFill>
              </a:rPr>
            </a:br>
            <a:r>
              <a:rPr lang="fr-FR" sz="3600" b="1" dirty="0" smtClean="0">
                <a:solidFill>
                  <a:schemeClr val="bg1"/>
                </a:solidFill>
              </a:rPr>
              <a:t>Minutieux</a:t>
            </a:r>
            <a:endParaRPr lang="fr-FR" sz="3600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85720" y="1785926"/>
            <a:ext cx="8643998" cy="35394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800" dirty="0" smtClean="0"/>
              <a:t>Type et ancienneté des symptômes</a:t>
            </a:r>
          </a:p>
          <a:p>
            <a:pPr>
              <a:buFont typeface="Arial" pitchFamily="34" charset="0"/>
              <a:buChar char="•"/>
            </a:pPr>
            <a:r>
              <a:rPr lang="fr-FR" sz="2800" dirty="0" smtClean="0"/>
              <a:t>Signes d’alarme</a:t>
            </a:r>
          </a:p>
          <a:p>
            <a:pPr>
              <a:buFont typeface="Arial" pitchFamily="34" charset="0"/>
              <a:buChar char="•"/>
            </a:pPr>
            <a:r>
              <a:rPr lang="fr-FR" sz="2800" dirty="0" smtClean="0"/>
              <a:t>Antécédents personnels et familiaux: cancers digestifs+++</a:t>
            </a:r>
          </a:p>
          <a:p>
            <a:pPr>
              <a:buFont typeface="Arial" pitchFamily="34" charset="0"/>
              <a:buChar char="•"/>
            </a:pPr>
            <a:r>
              <a:rPr lang="fr-FR" sz="2800" dirty="0" smtClean="0"/>
              <a:t>Prises médicamenteuses antérieures (antispasmodiques,        modificateurs du transit, antidépresseurs)</a:t>
            </a:r>
          </a:p>
          <a:p>
            <a:pPr>
              <a:buFont typeface="Arial" pitchFamily="34" charset="0"/>
              <a:buChar char="•"/>
            </a:pPr>
            <a:r>
              <a:rPr lang="fr-FR" sz="2800" dirty="0" smtClean="0"/>
              <a:t>Traitements associés à une autre pathologie </a:t>
            </a:r>
          </a:p>
          <a:p>
            <a:pPr>
              <a:buFont typeface="Arial" pitchFamily="34" charset="0"/>
              <a:buChar char="•"/>
            </a:pPr>
            <a:r>
              <a:rPr lang="fr-FR" sz="2800" dirty="0" smtClean="0"/>
              <a:t>Facteurs psycho-sociaux: traits de personnalité anxieuse, dépressive, hypochondriaque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Interrogatoire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Examen clinique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8596" y="1643051"/>
            <a:ext cx="8229600" cy="3857652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Troubles dyspeptiques*: ≈20% passage                             SII                       Dyspepsie</a:t>
            </a:r>
          </a:p>
          <a:p>
            <a:r>
              <a:rPr lang="fr-FR" dirty="0" smtClean="0"/>
              <a:t>Manifestations extra-digestives**: fatigue chronique, céphalées, lombalgies chroniques, symptômes urinaires, dyspareunie, </a:t>
            </a:r>
            <a:r>
              <a:rPr lang="fr-FR" dirty="0" err="1" smtClean="0"/>
              <a:t>fibromyalgie</a:t>
            </a:r>
            <a:r>
              <a:rPr lang="fr-FR" dirty="0" smtClean="0"/>
              <a:t>                               forme sévères</a:t>
            </a:r>
          </a:p>
          <a:p>
            <a:r>
              <a:rPr lang="fr-FR" dirty="0" smtClean="0"/>
              <a:t>Examen clinique: méthodique et complet</a:t>
            </a:r>
          </a:p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4286248" y="6000768"/>
            <a:ext cx="4643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*</a:t>
            </a:r>
            <a:r>
              <a:rPr lang="fr-FR" sz="1600" dirty="0" err="1" smtClean="0"/>
              <a:t>Gatroenterology</a:t>
            </a:r>
            <a:r>
              <a:rPr lang="fr-FR" sz="1600" dirty="0" smtClean="0"/>
              <a:t> 1995; 109:671-80</a:t>
            </a:r>
          </a:p>
          <a:p>
            <a:r>
              <a:rPr lang="fr-FR" sz="1600" dirty="0" smtClean="0"/>
              <a:t>**</a:t>
            </a:r>
            <a:r>
              <a:rPr lang="fr-FR" sz="1600" dirty="0" err="1" smtClean="0"/>
              <a:t>Gastroenterology</a:t>
            </a:r>
            <a:r>
              <a:rPr lang="fr-FR" sz="1600" dirty="0" smtClean="0"/>
              <a:t> 2002; 122: 1140-56</a:t>
            </a:r>
            <a:endParaRPr lang="fr-FR" sz="1600" dirty="0"/>
          </a:p>
        </p:txBody>
      </p:sp>
      <p:sp>
        <p:nvSpPr>
          <p:cNvPr id="5" name="Flèche droite 4"/>
          <p:cNvSpPr/>
          <p:nvPr/>
        </p:nvSpPr>
        <p:spPr>
          <a:xfrm>
            <a:off x="3286116" y="4286256"/>
            <a:ext cx="2143140" cy="428628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Double flèche horizontale 8"/>
          <p:cNvSpPr/>
          <p:nvPr/>
        </p:nvSpPr>
        <p:spPr>
          <a:xfrm>
            <a:off x="1357290" y="2285992"/>
            <a:ext cx="1928826" cy="428628"/>
          </a:xfrm>
          <a:prstGeom prst="left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85852" y="285728"/>
            <a:ext cx="4643470" cy="868346"/>
          </a:xfrm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Signes d’alarme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71472" y="1428736"/>
            <a:ext cx="5543560" cy="685792"/>
          </a:xfrm>
        </p:spPr>
        <p:txBody>
          <a:bodyPr/>
          <a:lstStyle/>
          <a:p>
            <a:pPr>
              <a:buNone/>
            </a:pPr>
            <a:r>
              <a:rPr lang="fr-FR" sz="2800" dirty="0" smtClean="0"/>
              <a:t>Variables selon les auteurs ++</a:t>
            </a:r>
          </a:p>
          <a:p>
            <a:pPr>
              <a:buNone/>
            </a:pPr>
            <a:endParaRPr lang="fr-FR" dirty="0" smtClean="0"/>
          </a:p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000100" y="2571745"/>
            <a:ext cx="7143800" cy="23083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400" dirty="0" smtClean="0"/>
              <a:t>Présence de sang mêlé aux selles +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Antécédents familiaux de cancer colique + 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Anomalie de l’examen clinique +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Amaigrissement ?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Symptômes nocturnes ?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Anorexie ?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214290"/>
            <a:ext cx="20383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Diagnostic positif de SII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1514" y="1957391"/>
            <a:ext cx="8043890" cy="2686055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fr-FR" sz="2400" dirty="0" smtClean="0"/>
              <a:t>Sujet jeune: âge &lt; 50 ans</a:t>
            </a:r>
          </a:p>
          <a:p>
            <a:r>
              <a:rPr lang="fr-FR" sz="2400" dirty="0" smtClean="0"/>
              <a:t>Troubles anciens sans aggravation ou modification récente des symptômes</a:t>
            </a:r>
          </a:p>
          <a:p>
            <a:r>
              <a:rPr lang="fr-FR" sz="2400" dirty="0" smtClean="0"/>
              <a:t>Absence de signes d’alarme</a:t>
            </a:r>
          </a:p>
          <a:p>
            <a:r>
              <a:rPr lang="fr-FR" sz="2400" dirty="0" smtClean="0"/>
              <a:t>Antécédents familiaux négatifs: cancer  digestif++</a:t>
            </a:r>
          </a:p>
          <a:p>
            <a:r>
              <a:rPr lang="fr-FR" sz="2400" dirty="0" smtClean="0"/>
              <a:t>Bilan morphologique &lt; 5 ans négatif</a:t>
            </a:r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7158" y="4857760"/>
            <a:ext cx="5572164" cy="5847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3200" b="1" dirty="0" smtClean="0"/>
              <a:t>Pas </a:t>
            </a:r>
            <a:r>
              <a:rPr lang="fr-FR" sz="2800" b="1" dirty="0" smtClean="0"/>
              <a:t>d’examens</a:t>
            </a:r>
            <a:r>
              <a:rPr lang="fr-FR" sz="3200" b="1" dirty="0" smtClean="0"/>
              <a:t> complémentaires</a:t>
            </a:r>
            <a:endParaRPr lang="fr-FR" sz="32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3929058" y="5715016"/>
            <a:ext cx="3500462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Traitement d’épreuve</a:t>
            </a:r>
            <a:endParaRPr lang="fr-FR" sz="2800" b="1" dirty="0"/>
          </a:p>
        </p:txBody>
      </p:sp>
      <p:sp>
        <p:nvSpPr>
          <p:cNvPr id="7" name="Flèche à angle droit 6"/>
          <p:cNvSpPr/>
          <p:nvPr/>
        </p:nvSpPr>
        <p:spPr>
          <a:xfrm rot="5400000">
            <a:off x="3125381" y="5411404"/>
            <a:ext cx="785818" cy="821537"/>
          </a:xfrm>
          <a:prstGeom prst="bent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57266" y="274638"/>
            <a:ext cx="7186634" cy="1143000"/>
          </a:xfrm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Diagnostic d’exclusion du SII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71604" y="1500174"/>
            <a:ext cx="5857916" cy="1757362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Age &gt; 50 ans </a:t>
            </a:r>
          </a:p>
          <a:p>
            <a:r>
              <a:rPr lang="fr-FR" dirty="0" smtClean="0"/>
              <a:t>Présence de signes d’alarme</a:t>
            </a:r>
          </a:p>
          <a:p>
            <a:r>
              <a:rPr lang="fr-FR" dirty="0" smtClean="0"/>
              <a:t>SII avec diarrhée prédominante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428860" y="4143380"/>
            <a:ext cx="414340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Examens complémentaires </a:t>
            </a:r>
            <a:endParaRPr lang="fr-FR" sz="2800" dirty="0"/>
          </a:p>
        </p:txBody>
      </p:sp>
      <p:sp>
        <p:nvSpPr>
          <p:cNvPr id="5" name="Flèche vers le bas 4"/>
          <p:cNvSpPr/>
          <p:nvPr/>
        </p:nvSpPr>
        <p:spPr>
          <a:xfrm>
            <a:off x="4214810" y="3286124"/>
            <a:ext cx="500066" cy="785818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571868" y="5477548"/>
            <a:ext cx="1785950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Lesquels ?</a:t>
            </a:r>
            <a:endParaRPr lang="fr-FR" sz="2800" dirty="0"/>
          </a:p>
        </p:txBody>
      </p:sp>
      <p:sp>
        <p:nvSpPr>
          <p:cNvPr id="7" name="Flèche vers le bas 6"/>
          <p:cNvSpPr/>
          <p:nvPr/>
        </p:nvSpPr>
        <p:spPr>
          <a:xfrm>
            <a:off x="4214810" y="4643446"/>
            <a:ext cx="500066" cy="785818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543824" cy="796908"/>
          </a:xfrm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Examens complémentaires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5752" y="1885953"/>
            <a:ext cx="8643966" cy="3614749"/>
          </a:xfrm>
          <a:ln w="28575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fr-FR" sz="2600" dirty="0" smtClean="0"/>
              <a:t>Bilan biologique: NFS, </a:t>
            </a:r>
            <a:r>
              <a:rPr lang="fr-FR" sz="2600" dirty="0" err="1" smtClean="0"/>
              <a:t>Sd</a:t>
            </a:r>
            <a:r>
              <a:rPr lang="fr-FR" sz="2600" dirty="0" smtClean="0"/>
              <a:t> inflammatoire(VS, CRP)                                                   faible rendement diagnostique</a:t>
            </a:r>
          </a:p>
          <a:p>
            <a:r>
              <a:rPr lang="fr-FR" sz="2600" dirty="0" smtClean="0"/>
              <a:t>Parasitologie des selles: le plus souvent -, rarement + </a:t>
            </a:r>
            <a:r>
              <a:rPr lang="fr-FR" sz="2600" dirty="0" err="1" smtClean="0"/>
              <a:t>Blastocystis</a:t>
            </a:r>
            <a:r>
              <a:rPr lang="fr-FR" sz="2600" dirty="0" smtClean="0"/>
              <a:t> </a:t>
            </a:r>
            <a:r>
              <a:rPr lang="fr-FR" sz="2600" dirty="0" err="1" smtClean="0"/>
              <a:t>hominis</a:t>
            </a:r>
            <a:r>
              <a:rPr lang="fr-FR" sz="2600" dirty="0" smtClean="0"/>
              <a:t> sans conséquence sur le plan clinique</a:t>
            </a:r>
          </a:p>
          <a:p>
            <a:r>
              <a:rPr lang="fr-FR" sz="2600" dirty="0" smtClean="0"/>
              <a:t>Dépistage de la maladie cœliaque?</a:t>
            </a:r>
          </a:p>
          <a:p>
            <a:r>
              <a:rPr lang="fr-FR" sz="2600" dirty="0" smtClean="0"/>
              <a:t>Recherche d’une </a:t>
            </a:r>
            <a:r>
              <a:rPr lang="fr-FR" sz="2600" dirty="0" err="1" smtClean="0"/>
              <a:t>dysthroïdie</a:t>
            </a:r>
            <a:r>
              <a:rPr lang="fr-FR" sz="2600" dirty="0" smtClean="0"/>
              <a:t>?</a:t>
            </a:r>
          </a:p>
          <a:p>
            <a:r>
              <a:rPr lang="fr-FR" sz="2600" dirty="0" smtClean="0"/>
              <a:t> Intolérance au lactose?</a:t>
            </a:r>
          </a:p>
          <a:p>
            <a:r>
              <a:rPr lang="fr-FR" sz="2600" dirty="0" smtClean="0"/>
              <a:t>Coloscopie: +++</a:t>
            </a:r>
          </a:p>
          <a:p>
            <a:r>
              <a:rPr lang="fr-FR" sz="2600" dirty="0" smtClean="0"/>
              <a:t>Echographie abdominale: attention aux erreurs d’interprétation</a:t>
            </a:r>
          </a:p>
          <a:p>
            <a:endParaRPr lang="fr-FR" sz="2600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0"/>
            <a:ext cx="8124864" cy="6414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71604" y="428604"/>
            <a:ext cx="6043626" cy="1082660"/>
          </a:xfrm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Buts du traitement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57158" y="2643182"/>
            <a:ext cx="8643966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Soulagement de la douleur : objectif principal +++</a:t>
            </a:r>
          </a:p>
          <a:p>
            <a:r>
              <a:rPr lang="fr-FR" sz="2400" dirty="0" smtClean="0"/>
              <a:t>Correction /des troubles du transit et du ballonnement abdominal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1857356" y="2480641"/>
            <a:ext cx="5489980" cy="2640770"/>
          </a:xfrm>
          <a:prstGeom prst="irregularSeal2">
            <a:avLst/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214678" y="3429000"/>
            <a:ext cx="3360689" cy="83099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762000"/>
            <a:r>
              <a:rPr lang="fr-FR" sz="2400" b="1" dirty="0">
                <a:solidFill>
                  <a:schemeClr val="bg1"/>
                </a:solidFill>
              </a:rPr>
              <a:t>Troubles Fonctionnels</a:t>
            </a:r>
          </a:p>
          <a:p>
            <a:pPr algn="ctr" defTabSz="762000"/>
            <a:r>
              <a:rPr lang="fr-FR" sz="2400" b="1" dirty="0">
                <a:solidFill>
                  <a:schemeClr val="bg1"/>
                </a:solidFill>
              </a:rPr>
              <a:t>Intestinaux</a:t>
            </a: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571472" y="1884338"/>
            <a:ext cx="3000396" cy="4174120"/>
          </a:xfrm>
          <a:prstGeom prst="curvedRightArrow">
            <a:avLst>
              <a:gd name="adj1" fmla="val 21472"/>
              <a:gd name="adj2" fmla="val 40019"/>
              <a:gd name="adj3" fmla="val 34694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 rot="5392076">
            <a:off x="4662992" y="2577428"/>
            <a:ext cx="4261080" cy="2871033"/>
          </a:xfrm>
          <a:prstGeom prst="curvedDownArrow">
            <a:avLst>
              <a:gd name="adj1" fmla="val 22737"/>
              <a:gd name="adj2" fmla="val 45473"/>
              <a:gd name="adj3" fmla="val 33333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3571868" y="1706135"/>
            <a:ext cx="1785950" cy="937047"/>
          </a:xfrm>
          <a:prstGeom prst="cloudCallout">
            <a:avLst>
              <a:gd name="adj1" fmla="val -23000"/>
              <a:gd name="adj2" fmla="val 154736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Troubles de </a:t>
            </a:r>
          </a:p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la Motricité</a:t>
            </a: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3500430" y="5000636"/>
            <a:ext cx="1850729" cy="928694"/>
          </a:xfrm>
          <a:prstGeom prst="cloudCallout">
            <a:avLst>
              <a:gd name="adj1" fmla="val 15181"/>
              <a:gd name="adj2" fmla="val -149620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Troubles de </a:t>
            </a:r>
          </a:p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la Sensibilité</a:t>
            </a: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>
            <a:off x="714348" y="2139897"/>
            <a:ext cx="1838015" cy="937047"/>
          </a:xfrm>
          <a:prstGeom prst="cloudCallout">
            <a:avLst>
              <a:gd name="adj1" fmla="val 97250"/>
              <a:gd name="adj2" fmla="val 106440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Troubles de </a:t>
            </a:r>
          </a:p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l’Alimentation</a:t>
            </a:r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6725432" y="3332502"/>
            <a:ext cx="2132848" cy="937047"/>
          </a:xfrm>
          <a:prstGeom prst="cloudCallout">
            <a:avLst>
              <a:gd name="adj1" fmla="val -109491"/>
              <a:gd name="adj2" fmla="val -22537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Troubles </a:t>
            </a:r>
          </a:p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Psychologiques</a:t>
            </a:r>
          </a:p>
        </p:txBody>
      </p:sp>
      <p:sp>
        <p:nvSpPr>
          <p:cNvPr id="10" name="AutoShape 11"/>
          <p:cNvSpPr>
            <a:spLocks noChangeArrowheads="1"/>
          </p:cNvSpPr>
          <p:nvPr/>
        </p:nvSpPr>
        <p:spPr bwMode="auto">
          <a:xfrm>
            <a:off x="142876" y="4099177"/>
            <a:ext cx="2071670" cy="1330087"/>
          </a:xfrm>
          <a:prstGeom prst="cloudCallout">
            <a:avLst>
              <a:gd name="adj1" fmla="val 130917"/>
              <a:gd name="adj2" fmla="val -39204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Infection /</a:t>
            </a:r>
          </a:p>
          <a:p>
            <a:pPr algn="ctr" defTabSz="762000">
              <a:lnSpc>
                <a:spcPct val="9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Inflammation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1214414" y="357166"/>
            <a:ext cx="62865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Bases physiopathologiques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258072" cy="796908"/>
          </a:xfrm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Règles hygiéno-diététiques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14282" y="1357298"/>
            <a:ext cx="8643998" cy="10156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000" dirty="0" smtClean="0"/>
              <a:t>Patients très attentifs aux conseils diététiques</a:t>
            </a:r>
          </a:p>
          <a:p>
            <a:pPr>
              <a:buFont typeface="Arial" pitchFamily="34" charset="0"/>
              <a:buChar char="•"/>
            </a:pPr>
            <a:r>
              <a:rPr lang="fr-FR" sz="2000" dirty="0" smtClean="0"/>
              <a:t>Lien chronologique entre la prise alimentaire et l’apparition ou l’aggravation des symptômes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285720" y="2857496"/>
            <a:ext cx="8501122" cy="160043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err="1" smtClean="0"/>
              <a:t>Exlclusion</a:t>
            </a:r>
            <a:r>
              <a:rPr lang="fr-FR" sz="2000" dirty="0" smtClean="0"/>
              <a:t> alimentaire: attention, pas d’exclusion systématique (listes d’aliments autorisés et interdits?)</a:t>
            </a:r>
          </a:p>
          <a:p>
            <a:r>
              <a:rPr lang="fr-FR" sz="2000" dirty="0" smtClean="0"/>
              <a:t>Uniquement si relation claire reproductible entre ingestion de certains aliments et la survenue des symptômes</a:t>
            </a:r>
          </a:p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2000232" y="5000636"/>
            <a:ext cx="4929222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Herboriste:  mélange de plantes médicinales</a:t>
            </a:r>
          </a:p>
          <a:p>
            <a:r>
              <a:rPr lang="fr-FR" dirty="0" smtClean="0"/>
              <a:t>Efficacité thérapeutique et innocuité à démontrer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Enrichissement du régime avec des fibres alimentaires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14348" y="2357430"/>
            <a:ext cx="6072230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/>
              <a:t>Fibres insolubles: grains entiers, son de blé…………. 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Fibres solubles: fruits à pépins(pommes, poires, raisin…)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143240" y="1571612"/>
            <a:ext cx="2857520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Conseils habituels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1142976" y="3429000"/>
            <a:ext cx="7286676" cy="923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/>
              <a:t>20 essais 1966-2002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Efficacité globale et sur la douleur: NS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Fibres insolubles: aggravation inconfort / ballonnement abdominal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2428860" y="5143512"/>
            <a:ext cx="407196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</a:rPr>
              <a:t>Bénéficiaire potentiel: SII-C ++</a:t>
            </a:r>
            <a:endParaRPr lang="fr-FR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00166" y="285728"/>
            <a:ext cx="6186502" cy="654032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Antispasmodiques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14348" y="2214554"/>
            <a:ext cx="8072494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Troubles moteurs: anomalies des contractions (amplitude, propagation), réponse motrice recto-sigmoïdienne excessive</a:t>
            </a:r>
            <a:endParaRPr lang="fr-FR" sz="24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1857356" y="1357298"/>
            <a:ext cx="5643602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Largement prescrits en première intention </a:t>
            </a:r>
            <a:endParaRPr lang="fr-FR" sz="2400" dirty="0"/>
          </a:p>
        </p:txBody>
      </p:sp>
      <p:sp>
        <p:nvSpPr>
          <p:cNvPr id="8" name="ZoneTexte 7"/>
          <p:cNvSpPr txBox="1"/>
          <p:nvPr/>
        </p:nvSpPr>
        <p:spPr>
          <a:xfrm>
            <a:off x="357158" y="4071942"/>
            <a:ext cx="8286808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Efficacité démontrée sur plusieurs méta-analyses sur la douleur mais pas sur le trouble du transit intestinal </a:t>
            </a:r>
            <a:endParaRPr lang="fr-FR" sz="2400" b="1" dirty="0"/>
          </a:p>
        </p:txBody>
      </p:sp>
      <p:sp>
        <p:nvSpPr>
          <p:cNvPr id="9" name="Flèche vers le bas 8"/>
          <p:cNvSpPr/>
          <p:nvPr/>
        </p:nvSpPr>
        <p:spPr>
          <a:xfrm>
            <a:off x="4214810" y="3071810"/>
            <a:ext cx="714380" cy="1000132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1071538" y="5643578"/>
            <a:ext cx="692948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Douleur abdominale déclenchée par les repas +++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14810" y="214290"/>
            <a:ext cx="4357718" cy="725470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Antispasmodiques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85720" y="3357562"/>
            <a:ext cx="8572560" cy="23083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400" dirty="0" err="1" smtClean="0"/>
              <a:t>Trimébutine</a:t>
            </a:r>
            <a:r>
              <a:rPr lang="fr-FR" sz="2400" dirty="0" smtClean="0"/>
              <a:t>: </a:t>
            </a:r>
            <a:r>
              <a:rPr lang="fr-FR" sz="2400" dirty="0" err="1" smtClean="0"/>
              <a:t>Débridat</a:t>
            </a:r>
            <a:endParaRPr lang="fr-FR" sz="2400" dirty="0" smtClean="0"/>
          </a:p>
          <a:p>
            <a:pPr>
              <a:buFont typeface="Arial" pitchFamily="34" charset="0"/>
              <a:buChar char="•"/>
            </a:pPr>
            <a:r>
              <a:rPr lang="fr-FR" sz="2400" dirty="0" err="1" smtClean="0"/>
              <a:t>Pinaverium</a:t>
            </a:r>
            <a:r>
              <a:rPr lang="fr-FR" sz="2400" dirty="0" smtClean="0"/>
              <a:t>: </a:t>
            </a:r>
            <a:r>
              <a:rPr lang="fr-FR" sz="2400" dirty="0" err="1" smtClean="0"/>
              <a:t>Dicétel</a:t>
            </a:r>
            <a:endParaRPr lang="fr-FR" sz="2400" dirty="0" smtClean="0"/>
          </a:p>
          <a:p>
            <a:pPr>
              <a:buFont typeface="Arial" pitchFamily="34" charset="0"/>
              <a:buChar char="•"/>
            </a:pPr>
            <a:r>
              <a:rPr lang="fr-FR" sz="2400" dirty="0" err="1" smtClean="0"/>
              <a:t>Mébévérine</a:t>
            </a:r>
            <a:r>
              <a:rPr lang="fr-FR" sz="2400" dirty="0" smtClean="0"/>
              <a:t>: </a:t>
            </a:r>
            <a:r>
              <a:rPr lang="fr-FR" sz="2400" dirty="0" err="1" smtClean="0"/>
              <a:t>Duspatalin</a:t>
            </a:r>
            <a:endParaRPr lang="fr-FR" sz="2400" dirty="0" smtClean="0"/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Association </a:t>
            </a:r>
            <a:r>
              <a:rPr lang="fr-FR" sz="2400" dirty="0" err="1" smtClean="0"/>
              <a:t>Alvérine</a:t>
            </a:r>
            <a:r>
              <a:rPr lang="fr-FR" sz="2400" dirty="0" smtClean="0"/>
              <a:t>-</a:t>
            </a:r>
            <a:r>
              <a:rPr lang="fr-FR" sz="2400" dirty="0" err="1" smtClean="0"/>
              <a:t>simethicone</a:t>
            </a:r>
            <a:r>
              <a:rPr lang="fr-FR" sz="2400" dirty="0" smtClean="0"/>
              <a:t>: </a:t>
            </a:r>
            <a:r>
              <a:rPr lang="fr-FR" sz="2400" dirty="0" err="1" smtClean="0"/>
              <a:t>Météospasmyl</a:t>
            </a:r>
            <a:endParaRPr lang="fr-FR" sz="2400" dirty="0" smtClean="0"/>
          </a:p>
          <a:p>
            <a:pPr>
              <a:buFont typeface="Arial" pitchFamily="34" charset="0"/>
              <a:buChar char="•"/>
            </a:pPr>
            <a:r>
              <a:rPr lang="fr-FR" sz="2400" dirty="0" err="1" smtClean="0"/>
              <a:t>Phloroglucinol</a:t>
            </a:r>
            <a:r>
              <a:rPr lang="fr-FR" sz="2400" dirty="0" smtClean="0"/>
              <a:t>: </a:t>
            </a:r>
            <a:r>
              <a:rPr lang="fr-FR" sz="2400" dirty="0" err="1" smtClean="0"/>
              <a:t>Spasfon</a:t>
            </a:r>
            <a:endParaRPr lang="fr-FR" sz="2400" dirty="0" smtClean="0"/>
          </a:p>
          <a:p>
            <a:pPr lvl="1"/>
            <a:r>
              <a:rPr lang="fr-FR" sz="2400" dirty="0" smtClean="0"/>
              <a:t>action rapide             à la demande: douleurs </a:t>
            </a:r>
            <a:r>
              <a:rPr lang="fr-FR" sz="2400" dirty="0" err="1" smtClean="0"/>
              <a:t>abd</a:t>
            </a:r>
            <a:r>
              <a:rPr lang="fr-FR" sz="2400" dirty="0" smtClean="0"/>
              <a:t>. paroxystiques</a:t>
            </a:r>
            <a:endParaRPr lang="fr-FR" sz="2400" dirty="0"/>
          </a:p>
        </p:txBody>
      </p:sp>
      <p:sp>
        <p:nvSpPr>
          <p:cNvPr id="9" name="ZoneTexte 8"/>
          <p:cNvSpPr txBox="1"/>
          <p:nvPr/>
        </p:nvSpPr>
        <p:spPr>
          <a:xfrm>
            <a:off x="928662" y="5929330"/>
            <a:ext cx="6143668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Traitement continu vs traitement des poussées</a:t>
            </a:r>
            <a:endParaRPr lang="fr-FR" sz="2400" dirty="0"/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214282" y="114783"/>
          <a:ext cx="3857652" cy="3116436"/>
        </p:xfrm>
        <a:graphic>
          <a:graphicData uri="http://schemas.openxmlformats.org/presentationml/2006/ole">
            <p:oleObj spid="_x0000_s4099" name="Image bitmap" r:id="rId3" imgW="4277322" imgH="3505689" progId="PBrush">
              <p:embed/>
            </p:oleObj>
          </a:graphicData>
        </a:graphic>
      </p:graphicFrame>
      <p:sp>
        <p:nvSpPr>
          <p:cNvPr id="10" name="Flèche droite 9"/>
          <p:cNvSpPr/>
          <p:nvPr/>
        </p:nvSpPr>
        <p:spPr>
          <a:xfrm>
            <a:off x="2500298" y="5286388"/>
            <a:ext cx="785818" cy="3571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Montmorillonite </a:t>
            </a:r>
            <a:r>
              <a:rPr lang="fr-FR" b="1" dirty="0" err="1" smtClean="0">
                <a:solidFill>
                  <a:schemeClr val="bg1"/>
                </a:solidFill>
              </a:rPr>
              <a:t>beidellitique</a:t>
            </a:r>
            <a:r>
              <a:rPr lang="fr-FR" b="1" dirty="0" smtClean="0">
                <a:solidFill>
                  <a:schemeClr val="bg1"/>
                </a:solidFill>
              </a:rPr>
              <a:t/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err="1" smtClean="0">
                <a:solidFill>
                  <a:schemeClr val="bg1"/>
                </a:solidFill>
              </a:rPr>
              <a:t>Bébélix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1"/>
            <a:ext cx="8472518" cy="3614750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Argille</a:t>
            </a:r>
            <a:r>
              <a:rPr lang="fr-FR" dirty="0" smtClean="0"/>
              <a:t> naturelle</a:t>
            </a:r>
          </a:p>
          <a:p>
            <a:r>
              <a:rPr lang="fr-FR" dirty="0" smtClean="0"/>
              <a:t>SII-C: amélioration de la douleur abdominale et le confort digestif de façon significativement supérieure au placebo</a:t>
            </a:r>
          </a:p>
          <a:p>
            <a:r>
              <a:rPr lang="fr-FR" dirty="0" smtClean="0"/>
              <a:t>Effet moins net dans les sous groupes SII-D et SII-C/D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4214810" y="5786454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Ducrotté</a:t>
            </a:r>
            <a:r>
              <a:rPr lang="fr-FR" dirty="0" smtClean="0"/>
              <a:t> et al. APT 2005;21: 435-444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5382" y="1714488"/>
            <a:ext cx="500721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4357686" y="214290"/>
            <a:ext cx="4429156" cy="989034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Antidépresseurs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43053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ZoneTexte 8"/>
          <p:cNvSpPr txBox="1"/>
          <p:nvPr/>
        </p:nvSpPr>
        <p:spPr>
          <a:xfrm>
            <a:off x="428596" y="4071942"/>
            <a:ext cx="3000396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Action sur la douleur</a:t>
            </a:r>
          </a:p>
          <a:p>
            <a:r>
              <a:rPr lang="fr-FR" dirty="0" smtClean="0"/>
              <a:t>Mécanisme d’action incertain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6257940" cy="796908"/>
          </a:xfrm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Antidépresseurs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85720" y="1428736"/>
            <a:ext cx="8501122" cy="193899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400" dirty="0" smtClean="0"/>
              <a:t>Action sur l’humeur non nécessaire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Utilisées à des doses plus faibles / dépression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Bénéfice thérapeutique  &gt; 2 semaines de traitement 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err="1" smtClean="0"/>
              <a:t>Compliance</a:t>
            </a:r>
            <a:r>
              <a:rPr lang="fr-FR" sz="2400" dirty="0" smtClean="0"/>
              <a:t> du malade est la clé du succès thérapeutique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Doses progressivement croissantes                    limiter les effets II </a:t>
            </a:r>
          </a:p>
        </p:txBody>
      </p:sp>
      <p:sp>
        <p:nvSpPr>
          <p:cNvPr id="5" name="Flèche droite 4"/>
          <p:cNvSpPr/>
          <p:nvPr/>
        </p:nvSpPr>
        <p:spPr>
          <a:xfrm>
            <a:off x="4929190" y="3000372"/>
            <a:ext cx="1071570" cy="285752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85720" y="6143644"/>
            <a:ext cx="8572528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Indication de choix: SII modéré à sévère notamment avec diarrhée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9" name="Espace réservé du contenu 2"/>
          <p:cNvSpPr>
            <a:spLocks noGrp="1"/>
          </p:cNvSpPr>
          <p:nvPr>
            <p:ph idx="1"/>
          </p:nvPr>
        </p:nvSpPr>
        <p:spPr>
          <a:xfrm>
            <a:off x="285720" y="3643315"/>
            <a:ext cx="8229600" cy="2357454"/>
          </a:xfrm>
          <a:ln w="28575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fr-FR" sz="2400" dirty="0" smtClean="0"/>
              <a:t>Tricycliques+++</a:t>
            </a:r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Dose initiale réduite puis ↗ par paliers 4/5 jours</a:t>
            </a:r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Prise vespérale</a:t>
            </a:r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Dose 30-50 mg/j voire moins 10 mg/j</a:t>
            </a:r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Echec si inefficacité 1-3 mois</a:t>
            </a:r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Si succès, diminuer la dose après 6 mois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06" y="214290"/>
            <a:ext cx="8929718" cy="1143000"/>
          </a:xfrm>
          <a:solidFill>
            <a:srgbClr val="FF0000"/>
          </a:solidFill>
        </p:spPr>
        <p:txBody>
          <a:bodyPr>
            <a:no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Médicaments agissant sur les récepteurs de la sérotonine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85720" y="1500174"/>
            <a:ext cx="8572528" cy="4001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Sérotonine = médiateur clé de  la sensibilité viscérale et de la motricité digestive </a:t>
            </a:r>
            <a:endParaRPr lang="fr-FR" sz="2000" dirty="0"/>
          </a:p>
        </p:txBody>
      </p:sp>
      <p:sp>
        <p:nvSpPr>
          <p:cNvPr id="8" name="ZoneTexte 7"/>
          <p:cNvSpPr txBox="1"/>
          <p:nvPr/>
        </p:nvSpPr>
        <p:spPr>
          <a:xfrm>
            <a:off x="571472" y="2610145"/>
            <a:ext cx="264320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Antagonistes 5-HT3</a:t>
            </a:r>
            <a:endParaRPr lang="fr-FR" sz="2400" dirty="0"/>
          </a:p>
        </p:txBody>
      </p:sp>
      <p:sp>
        <p:nvSpPr>
          <p:cNvPr id="9" name="ZoneTexte 8"/>
          <p:cNvSpPr txBox="1"/>
          <p:nvPr/>
        </p:nvSpPr>
        <p:spPr>
          <a:xfrm>
            <a:off x="5643570" y="2571744"/>
            <a:ext cx="264320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Agonistes 5-HT4</a:t>
            </a:r>
            <a:endParaRPr lang="fr-FR" sz="2400" dirty="0"/>
          </a:p>
        </p:txBody>
      </p:sp>
      <p:sp>
        <p:nvSpPr>
          <p:cNvPr id="10" name="ZoneTexte 9"/>
          <p:cNvSpPr txBox="1"/>
          <p:nvPr/>
        </p:nvSpPr>
        <p:spPr>
          <a:xfrm>
            <a:off x="142844" y="3571876"/>
            <a:ext cx="3643338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Bloquent la transmission du message sensitif et ralentissent le transit 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928662" y="4714884"/>
            <a:ext cx="1928826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Indication: SSI-D</a:t>
            </a:r>
            <a:endParaRPr lang="fr-FR" dirty="0"/>
          </a:p>
        </p:txBody>
      </p:sp>
      <p:cxnSp>
        <p:nvCxnSpPr>
          <p:cNvPr id="19" name="Connecteur en angle 18"/>
          <p:cNvCxnSpPr/>
          <p:nvPr/>
        </p:nvCxnSpPr>
        <p:spPr>
          <a:xfrm rot="16200000" flipH="1">
            <a:off x="5432848" y="1067938"/>
            <a:ext cx="671460" cy="2393189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>
            <a:off x="928662" y="5715016"/>
            <a:ext cx="2000264" cy="923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err="1" smtClean="0"/>
              <a:t>Alosetron</a:t>
            </a:r>
            <a:r>
              <a:rPr lang="fr-FR" dirty="0" smtClean="0"/>
              <a:t>(US)</a:t>
            </a:r>
          </a:p>
          <a:p>
            <a:r>
              <a:rPr lang="fr-FR" dirty="0" err="1" smtClean="0"/>
              <a:t>Cilansetron</a:t>
            </a:r>
            <a:r>
              <a:rPr lang="fr-FR" dirty="0" smtClean="0"/>
              <a:t>(retiré)</a:t>
            </a:r>
          </a:p>
          <a:p>
            <a:r>
              <a:rPr lang="fr-FR" dirty="0" err="1" smtClean="0"/>
              <a:t>ramosetron</a:t>
            </a:r>
            <a:endParaRPr lang="fr-FR" dirty="0"/>
          </a:p>
        </p:txBody>
      </p:sp>
      <p:sp>
        <p:nvSpPr>
          <p:cNvPr id="22" name="Flèche vers le bas 21"/>
          <p:cNvSpPr/>
          <p:nvPr/>
        </p:nvSpPr>
        <p:spPr>
          <a:xfrm>
            <a:off x="1785918" y="3071810"/>
            <a:ext cx="285752" cy="50006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lèche vers le bas 22"/>
          <p:cNvSpPr/>
          <p:nvPr/>
        </p:nvSpPr>
        <p:spPr>
          <a:xfrm>
            <a:off x="1785918" y="4214818"/>
            <a:ext cx="285752" cy="50006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5" name="Connecteur en angle 24"/>
          <p:cNvCxnSpPr>
            <a:stCxn id="6" idx="2"/>
            <a:endCxn id="8" idx="0"/>
          </p:cNvCxnSpPr>
          <p:nvPr/>
        </p:nvCxnSpPr>
        <p:spPr>
          <a:xfrm rot="5400000">
            <a:off x="2877600" y="915760"/>
            <a:ext cx="709861" cy="2678909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ZoneTexte 25"/>
          <p:cNvSpPr txBox="1"/>
          <p:nvPr/>
        </p:nvSpPr>
        <p:spPr>
          <a:xfrm>
            <a:off x="142844" y="5286388"/>
            <a:ext cx="3643338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EII: constipation, colite ischémique?</a:t>
            </a:r>
            <a:endParaRPr lang="fr-FR" dirty="0"/>
          </a:p>
        </p:txBody>
      </p:sp>
      <p:sp>
        <p:nvSpPr>
          <p:cNvPr id="27" name="Flèche vers le bas 26"/>
          <p:cNvSpPr/>
          <p:nvPr/>
        </p:nvSpPr>
        <p:spPr>
          <a:xfrm>
            <a:off x="6786578" y="3071810"/>
            <a:ext cx="285752" cy="50006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/>
          <p:cNvSpPr txBox="1"/>
          <p:nvPr/>
        </p:nvSpPr>
        <p:spPr>
          <a:xfrm>
            <a:off x="5357818" y="3571876"/>
            <a:ext cx="3214710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Accélèrent le transit </a:t>
            </a:r>
            <a:r>
              <a:rPr lang="fr-FR" dirty="0" err="1" smtClean="0"/>
              <a:t>oro</a:t>
            </a:r>
            <a:r>
              <a:rPr lang="fr-FR" dirty="0" smtClean="0"/>
              <a:t>-caecal</a:t>
            </a:r>
            <a:endParaRPr lang="fr-FR" dirty="0"/>
          </a:p>
        </p:txBody>
      </p:sp>
      <p:sp>
        <p:nvSpPr>
          <p:cNvPr id="29" name="ZoneTexte 28"/>
          <p:cNvSpPr txBox="1"/>
          <p:nvPr/>
        </p:nvSpPr>
        <p:spPr>
          <a:xfrm>
            <a:off x="5929322" y="4429132"/>
            <a:ext cx="1928826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Indication: SSI-C</a:t>
            </a:r>
            <a:endParaRPr lang="fr-FR" dirty="0"/>
          </a:p>
        </p:txBody>
      </p:sp>
      <p:sp>
        <p:nvSpPr>
          <p:cNvPr id="30" name="Flèche vers le bas 29"/>
          <p:cNvSpPr/>
          <p:nvPr/>
        </p:nvSpPr>
        <p:spPr>
          <a:xfrm>
            <a:off x="6715140" y="3929066"/>
            <a:ext cx="357190" cy="50006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/>
          <p:cNvSpPr txBox="1"/>
          <p:nvPr/>
        </p:nvSpPr>
        <p:spPr>
          <a:xfrm>
            <a:off x="5143504" y="5214950"/>
            <a:ext cx="350046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Accidents cardiovasculaires? </a:t>
            </a:r>
          </a:p>
        </p:txBody>
      </p:sp>
      <p:sp>
        <p:nvSpPr>
          <p:cNvPr id="34" name="ZoneTexte 33"/>
          <p:cNvSpPr txBox="1"/>
          <p:nvPr/>
        </p:nvSpPr>
        <p:spPr>
          <a:xfrm>
            <a:off x="6000760" y="5857892"/>
            <a:ext cx="1714512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err="1" smtClean="0"/>
              <a:t>Tégaserod</a:t>
            </a:r>
            <a:endParaRPr lang="fr-FR" dirty="0" smtClean="0"/>
          </a:p>
          <a:p>
            <a:r>
              <a:rPr lang="fr-FR" dirty="0" err="1" smtClean="0"/>
              <a:t>Prucaloprid</a:t>
            </a:r>
            <a:r>
              <a:rPr lang="fr-FR" dirty="0" smtClean="0"/>
              <a:t>..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Médicaments agissant sur l’écosystème intestinal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285852" y="1857364"/>
            <a:ext cx="1857388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Antibiotiques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5929322" y="1785926"/>
            <a:ext cx="1785950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err="1" smtClean="0"/>
              <a:t>Probiotiques</a:t>
            </a:r>
            <a:endParaRPr lang="fr-FR" sz="2400" dirty="0"/>
          </a:p>
        </p:txBody>
      </p:sp>
      <p:sp>
        <p:nvSpPr>
          <p:cNvPr id="7" name="ZoneTexte 6"/>
          <p:cNvSpPr txBox="1"/>
          <p:nvPr/>
        </p:nvSpPr>
        <p:spPr>
          <a:xfrm>
            <a:off x="357158" y="2786058"/>
            <a:ext cx="3857652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Pullulation microbienne?</a:t>
            </a:r>
          </a:p>
          <a:p>
            <a:r>
              <a:rPr lang="fr-FR" dirty="0" smtClean="0"/>
              <a:t>Rôle de la flore bactérienne anormale?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285852" y="3929066"/>
            <a:ext cx="1785950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err="1" smtClean="0"/>
              <a:t>Métronidazole</a:t>
            </a:r>
            <a:endParaRPr lang="fr-FR" dirty="0" smtClean="0"/>
          </a:p>
          <a:p>
            <a:r>
              <a:rPr lang="fr-FR" dirty="0" smtClean="0"/>
              <a:t>Néomycine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4429124" y="2786058"/>
            <a:ext cx="4500594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Microorganismes (bactéries, levures) exercent un effet bénéfique après leur ingestion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4429124" y="4000504"/>
            <a:ext cx="4500594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Restauration de la balance cytokines pro-inflammatoires et anti-inflammatoires?</a:t>
            </a:r>
          </a:p>
        </p:txBody>
      </p:sp>
      <p:sp>
        <p:nvSpPr>
          <p:cNvPr id="11" name="Flèche vers le bas 10"/>
          <p:cNvSpPr/>
          <p:nvPr/>
        </p:nvSpPr>
        <p:spPr>
          <a:xfrm>
            <a:off x="2071670" y="2285992"/>
            <a:ext cx="285752" cy="500066"/>
          </a:xfrm>
          <a:prstGeom prst="downArrow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lèche vers le bas 11"/>
          <p:cNvSpPr/>
          <p:nvPr/>
        </p:nvSpPr>
        <p:spPr>
          <a:xfrm>
            <a:off x="6572264" y="2285992"/>
            <a:ext cx="285752" cy="500066"/>
          </a:xfrm>
          <a:prstGeom prst="downArrow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lèche vers le bas 12"/>
          <p:cNvSpPr/>
          <p:nvPr/>
        </p:nvSpPr>
        <p:spPr>
          <a:xfrm>
            <a:off x="2071670" y="3429000"/>
            <a:ext cx="285752" cy="500066"/>
          </a:xfrm>
          <a:prstGeom prst="downArrow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vers le bas 13"/>
          <p:cNvSpPr/>
          <p:nvPr/>
        </p:nvSpPr>
        <p:spPr>
          <a:xfrm>
            <a:off x="6572264" y="3429000"/>
            <a:ext cx="285752" cy="500066"/>
          </a:xfrm>
          <a:prstGeom prst="downArrow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2428860" y="5143512"/>
            <a:ext cx="4071966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Effet sur le ballonnement abdominal +</a:t>
            </a:r>
          </a:p>
          <a:p>
            <a:r>
              <a:rPr lang="fr-FR" dirty="0" smtClean="0"/>
              <a:t>Autre: à préciser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Régulateurs du transit intestinal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600332"/>
            <a:ext cx="8229600" cy="1471610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Constipation: 2</a:t>
            </a:r>
            <a:r>
              <a:rPr lang="fr-FR" baseline="30000" dirty="0" smtClean="0"/>
              <a:t>ème</a:t>
            </a:r>
            <a:r>
              <a:rPr lang="fr-FR" dirty="0" smtClean="0"/>
              <a:t> présentation</a:t>
            </a:r>
          </a:p>
          <a:p>
            <a:r>
              <a:rPr lang="fr-FR" dirty="0" smtClean="0"/>
              <a:t>Diarrhée: </a:t>
            </a:r>
            <a:r>
              <a:rPr lang="fr-FR" dirty="0" err="1" smtClean="0"/>
              <a:t>lopéramide</a:t>
            </a:r>
            <a:r>
              <a:rPr lang="fr-FR" dirty="0" smtClean="0"/>
              <a:t> +++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488" y="285728"/>
            <a:ext cx="3429024" cy="796908"/>
          </a:xfrm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Algorithme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14348" y="1571612"/>
            <a:ext cx="2428892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SII Intermittents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857224" y="2857496"/>
            <a:ext cx="2071702" cy="923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Antispasmodiques Montmorillonite….</a:t>
            </a:r>
          </a:p>
          <a:p>
            <a:pPr algn="ctr"/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357290" y="4600526"/>
            <a:ext cx="1000132" cy="4001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rgbClr val="FF0000"/>
                </a:solidFill>
              </a:rPr>
              <a:t>Echec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929322" y="4572008"/>
            <a:ext cx="1714512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Tricycliques</a:t>
            </a:r>
            <a:endParaRPr lang="fr-FR" sz="2400" dirty="0"/>
          </a:p>
        </p:txBody>
      </p:sp>
      <p:sp>
        <p:nvSpPr>
          <p:cNvPr id="10" name="ZoneTexte 9"/>
          <p:cNvSpPr txBox="1"/>
          <p:nvPr/>
        </p:nvSpPr>
        <p:spPr>
          <a:xfrm>
            <a:off x="1071538" y="5715016"/>
            <a:ext cx="4214842" cy="7078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Alternatives non médicamenteuses: psychothérapie, hypnose, relaxation</a:t>
            </a:r>
            <a:endParaRPr lang="fr-FR" sz="2000" dirty="0"/>
          </a:p>
        </p:txBody>
      </p:sp>
      <p:sp>
        <p:nvSpPr>
          <p:cNvPr id="11" name="ZoneTexte 10"/>
          <p:cNvSpPr txBox="1"/>
          <p:nvPr/>
        </p:nvSpPr>
        <p:spPr>
          <a:xfrm>
            <a:off x="5857884" y="1500174"/>
            <a:ext cx="2071702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SII Continus</a:t>
            </a:r>
            <a:endParaRPr lang="fr-FR" sz="2400" dirty="0"/>
          </a:p>
        </p:txBody>
      </p:sp>
      <p:sp>
        <p:nvSpPr>
          <p:cNvPr id="12" name="Flèche vers le bas 11"/>
          <p:cNvSpPr/>
          <p:nvPr/>
        </p:nvSpPr>
        <p:spPr>
          <a:xfrm>
            <a:off x="1785918" y="2071678"/>
            <a:ext cx="357190" cy="7143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/>
          <p:cNvSpPr txBox="1"/>
          <p:nvPr/>
        </p:nvSpPr>
        <p:spPr>
          <a:xfrm>
            <a:off x="6500826" y="5814972"/>
            <a:ext cx="1000132" cy="4001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rgbClr val="FF0000"/>
                </a:solidFill>
              </a:rPr>
              <a:t>Echec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25" name="Flèche vers le bas 24"/>
          <p:cNvSpPr/>
          <p:nvPr/>
        </p:nvSpPr>
        <p:spPr>
          <a:xfrm>
            <a:off x="6858016" y="5072074"/>
            <a:ext cx="357190" cy="7143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lèche vers le bas 25"/>
          <p:cNvSpPr/>
          <p:nvPr/>
        </p:nvSpPr>
        <p:spPr>
          <a:xfrm>
            <a:off x="1714480" y="3786190"/>
            <a:ext cx="357190" cy="7143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Flèche droite 30"/>
          <p:cNvSpPr/>
          <p:nvPr/>
        </p:nvSpPr>
        <p:spPr>
          <a:xfrm>
            <a:off x="2357422" y="4643446"/>
            <a:ext cx="3571900" cy="285752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Flèche gauche 31"/>
          <p:cNvSpPr/>
          <p:nvPr/>
        </p:nvSpPr>
        <p:spPr>
          <a:xfrm>
            <a:off x="5357818" y="5857892"/>
            <a:ext cx="1071570" cy="35719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ZoneTexte 35"/>
          <p:cNvSpPr txBox="1"/>
          <p:nvPr/>
        </p:nvSpPr>
        <p:spPr>
          <a:xfrm>
            <a:off x="7572396" y="3000372"/>
            <a:ext cx="1214446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5 HT3 –</a:t>
            </a:r>
          </a:p>
          <a:p>
            <a:r>
              <a:rPr lang="fr-FR" dirty="0" smtClean="0"/>
              <a:t>5HT4 +</a:t>
            </a:r>
            <a:endParaRPr lang="fr-FR" dirty="0"/>
          </a:p>
        </p:txBody>
      </p:sp>
      <p:cxnSp>
        <p:nvCxnSpPr>
          <p:cNvPr id="38" name="Connecteur droit avec flèche 37"/>
          <p:cNvCxnSpPr/>
          <p:nvPr/>
        </p:nvCxnSpPr>
        <p:spPr>
          <a:xfrm rot="10800000">
            <a:off x="6429388" y="2000240"/>
            <a:ext cx="1571636" cy="92869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/>
          <p:cNvCxnSpPr>
            <a:stCxn id="36" idx="1"/>
          </p:cNvCxnSpPr>
          <p:nvPr/>
        </p:nvCxnSpPr>
        <p:spPr>
          <a:xfrm rot="10800000">
            <a:off x="2285984" y="2071678"/>
            <a:ext cx="5286412" cy="125186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avec flèche 41"/>
          <p:cNvCxnSpPr/>
          <p:nvPr/>
        </p:nvCxnSpPr>
        <p:spPr>
          <a:xfrm rot="10800000" flipV="1">
            <a:off x="2357422" y="3429000"/>
            <a:ext cx="5143536" cy="114300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avec flèche 43"/>
          <p:cNvCxnSpPr>
            <a:stCxn id="36" idx="2"/>
            <a:endCxn id="21" idx="3"/>
          </p:cNvCxnSpPr>
          <p:nvPr/>
        </p:nvCxnSpPr>
        <p:spPr>
          <a:xfrm rot="5400000">
            <a:off x="6656127" y="4491535"/>
            <a:ext cx="2368324" cy="67866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ZoneTexte 44"/>
          <p:cNvSpPr txBox="1"/>
          <p:nvPr/>
        </p:nvSpPr>
        <p:spPr>
          <a:xfrm>
            <a:off x="4143372" y="369159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?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46" name="ZoneTexte 45"/>
          <p:cNvSpPr txBox="1"/>
          <p:nvPr/>
        </p:nvSpPr>
        <p:spPr>
          <a:xfrm>
            <a:off x="4313957" y="2089863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?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47" name="ZoneTexte 46"/>
          <p:cNvSpPr txBox="1"/>
          <p:nvPr/>
        </p:nvSpPr>
        <p:spPr>
          <a:xfrm>
            <a:off x="7286644" y="214311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?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48" name="ZoneTexte 47"/>
          <p:cNvSpPr txBox="1"/>
          <p:nvPr/>
        </p:nvSpPr>
        <p:spPr>
          <a:xfrm>
            <a:off x="7358082" y="385762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?</a:t>
            </a:r>
            <a:endParaRPr lang="fr-FR" sz="2800" b="1" dirty="0">
              <a:solidFill>
                <a:srgbClr val="FF0000"/>
              </a:solidFill>
            </a:endParaRPr>
          </a:p>
        </p:txBody>
      </p:sp>
      <p:cxnSp>
        <p:nvCxnSpPr>
          <p:cNvPr id="50" name="Connecteur droit avec flèche 49"/>
          <p:cNvCxnSpPr/>
          <p:nvPr/>
        </p:nvCxnSpPr>
        <p:spPr>
          <a:xfrm rot="10800000" flipV="1">
            <a:off x="2928926" y="1928802"/>
            <a:ext cx="2928958" cy="128588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avec flèche 51"/>
          <p:cNvCxnSpPr>
            <a:stCxn id="11" idx="2"/>
            <a:endCxn id="8" idx="0"/>
          </p:cNvCxnSpPr>
          <p:nvPr/>
        </p:nvCxnSpPr>
        <p:spPr>
          <a:xfrm rot="5400000">
            <a:off x="5535073" y="3213345"/>
            <a:ext cx="2610169" cy="10715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Futurs médicaments?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25450" y="1733550"/>
            <a:ext cx="8004202" cy="4610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PLUSIEURS COMPOSES SONT EN COURS D’ INVESTIGATION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Antagonistes CCK-A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Antagonistes </a:t>
            </a:r>
            <a:r>
              <a:rPr kumimoji="0" lang="fr-FR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Neurokinine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 and 3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			Antagonistes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K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fr-FR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opioides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Agonistes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a2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adrénergique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Antagonistes M3 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Antagonistes </a:t>
            </a:r>
            <a:r>
              <a:rPr kumimoji="0" lang="fr-FR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Cannabinoides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CB1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Antagonistes CRF1</a:t>
            </a: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rrowheads="1"/>
          </p:cNvPicPr>
          <p:nvPr/>
        </p:nvPicPr>
        <p:blipFill>
          <a:blip r:embed="rId2" cstate="print">
            <a:lum bright="-6000" contrast="54000"/>
          </a:blip>
          <a:srcRect b="2921"/>
          <a:stretch>
            <a:fillRect/>
          </a:stretch>
        </p:blipFill>
        <p:spPr>
          <a:xfrm>
            <a:off x="4143372" y="2928934"/>
            <a:ext cx="4786346" cy="3643314"/>
          </a:xfrm>
          <a:prstGeom prst="rect">
            <a:avLst/>
          </a:prstGeom>
          <a:noFill/>
          <a:ln w="50800">
            <a:solidFill>
              <a:srgbClr val="66CCFF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071802" y="285728"/>
            <a:ext cx="3714776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Dernier recours</a:t>
            </a:r>
            <a:endParaRPr lang="fr-FR" sz="4000" b="1" dirty="0">
              <a:solidFill>
                <a:schemeClr val="bg1"/>
              </a:solidFill>
            </a:endParaRPr>
          </a:p>
        </p:txBody>
      </p:sp>
      <p:pic>
        <p:nvPicPr>
          <p:cNvPr id="4" name="Picture 5" descr="august2"/>
          <p:cNvPicPr>
            <a:picLocks noChangeAspect="1" noChangeArrowheads="1"/>
          </p:cNvPicPr>
          <p:nvPr/>
        </p:nvPicPr>
        <p:blipFill>
          <a:blip r:embed="rId3" cstate="print"/>
          <a:srcRect t="9636"/>
          <a:stretch>
            <a:fillRect/>
          </a:stretch>
        </p:blipFill>
        <p:spPr bwMode="auto">
          <a:xfrm>
            <a:off x="285720" y="1214422"/>
            <a:ext cx="4214842" cy="2975751"/>
          </a:xfrm>
          <a:prstGeom prst="rect">
            <a:avLst/>
          </a:prstGeom>
          <a:noFill/>
        </p:spPr>
      </p:pic>
      <p:sp>
        <p:nvSpPr>
          <p:cNvPr id="7" name="Bulle ronde 6"/>
          <p:cNvSpPr/>
          <p:nvPr/>
        </p:nvSpPr>
        <p:spPr>
          <a:xfrm>
            <a:off x="3500430" y="1142984"/>
            <a:ext cx="2214578" cy="857256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714744" y="1357298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Je ne sais plus!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28794" y="214290"/>
            <a:ext cx="4972056" cy="725470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Conclusion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5720" y="1285860"/>
            <a:ext cx="8643998" cy="4714908"/>
          </a:xfrm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SII = pathologie fréquente encore mal définie</a:t>
            </a:r>
          </a:p>
          <a:p>
            <a:r>
              <a:rPr lang="fr-FR" dirty="0" smtClean="0"/>
              <a:t>Présentations cliniques polymorphes</a:t>
            </a:r>
          </a:p>
          <a:p>
            <a:r>
              <a:rPr lang="fr-FR" dirty="0" smtClean="0"/>
              <a:t>Mécanismes physiopathologiques complexes</a:t>
            </a:r>
          </a:p>
          <a:p>
            <a:pPr lvl="1">
              <a:buNone/>
            </a:pPr>
            <a:r>
              <a:rPr lang="fr-FR" dirty="0" smtClean="0"/>
              <a:t>     approche thérapeutique rationnelle difficile</a:t>
            </a:r>
          </a:p>
          <a:p>
            <a:r>
              <a:rPr lang="fr-FR" dirty="0" smtClean="0"/>
              <a:t>Symptômes cliniques chroniques: médicaments au long cours</a:t>
            </a:r>
          </a:p>
          <a:p>
            <a:r>
              <a:rPr lang="fr-FR" dirty="0" smtClean="0"/>
              <a:t>Mesure de l’efficacité thérapeutique difficile: effet placebo ↑</a:t>
            </a:r>
          </a:p>
          <a:p>
            <a:r>
              <a:rPr lang="fr-FR" dirty="0" smtClean="0"/>
              <a:t>Approche thérapeutique basée sur un </a:t>
            </a:r>
            <a:r>
              <a:rPr lang="fr-FR" dirty="0" err="1" smtClean="0"/>
              <a:t>Dc</a:t>
            </a:r>
            <a:r>
              <a:rPr lang="fr-FR" dirty="0" smtClean="0"/>
              <a:t> fiable et une bonne relation médecin-malade</a:t>
            </a:r>
          </a:p>
          <a:p>
            <a:r>
              <a:rPr lang="fr-FR" dirty="0" smtClean="0"/>
              <a:t>Eviter les erreurs de prescription: régime++, multiplication des médicaments..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3107</TotalTime>
  <Words>1244</Words>
  <Application>Microsoft Office PowerPoint</Application>
  <PresentationFormat>Affichage à l'écran (4:3)</PresentationFormat>
  <Paragraphs>243</Paragraphs>
  <Slides>31</Slides>
  <Notes>4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3" baseType="lpstr">
      <vt:lpstr>Thème Office</vt:lpstr>
      <vt:lpstr>Image bitmap</vt:lpstr>
      <vt:lpstr>Syndrome de l’intestin irritable</vt:lpstr>
      <vt:lpstr>Introduction</vt:lpstr>
      <vt:lpstr>Epidémiologie</vt:lpstr>
      <vt:lpstr>Définition</vt:lpstr>
      <vt:lpstr>Diapositive 5</vt:lpstr>
      <vt:lpstr>Diapositive 6</vt:lpstr>
      <vt:lpstr>Diapositive 7</vt:lpstr>
      <vt:lpstr>Stratégie diagnostique</vt:lpstr>
      <vt:lpstr>Interrogatoire +++  Minutieux</vt:lpstr>
      <vt:lpstr>Interrogatoire Examen clinique</vt:lpstr>
      <vt:lpstr>Signes d’alarme</vt:lpstr>
      <vt:lpstr>Diagnostic positif de SII</vt:lpstr>
      <vt:lpstr>Diagnostic d’exclusion du SII</vt:lpstr>
      <vt:lpstr>Examens complémentaires</vt:lpstr>
      <vt:lpstr>Diapositive 15</vt:lpstr>
      <vt:lpstr>Buts du traitement</vt:lpstr>
      <vt:lpstr>Diapositive 17</vt:lpstr>
      <vt:lpstr>Règles hygiéno-diététiques</vt:lpstr>
      <vt:lpstr>Enrichissement du régime avec des fibres alimentaires</vt:lpstr>
      <vt:lpstr>Antispasmodiques</vt:lpstr>
      <vt:lpstr>Antispasmodiques</vt:lpstr>
      <vt:lpstr>Montmorillonite beidellitique Bébélix</vt:lpstr>
      <vt:lpstr>Antidépresseurs</vt:lpstr>
      <vt:lpstr>Antidépresseurs</vt:lpstr>
      <vt:lpstr>Médicaments agissant sur les récepteurs de la sérotonine</vt:lpstr>
      <vt:lpstr>Médicaments agissant sur l’écosystème intestinal</vt:lpstr>
      <vt:lpstr>Régulateurs du transit intestinal</vt:lpstr>
      <vt:lpstr>Algorithme</vt:lpstr>
      <vt:lpstr>Futurs médicaments?</vt:lpstr>
      <vt:lpstr>Diapositive 30</vt:lpstr>
      <vt:lpstr>Conclusion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layaida karim</cp:lastModifiedBy>
  <cp:revision>228</cp:revision>
  <dcterms:modified xsi:type="dcterms:W3CDTF">2010-03-03T07:07:09Z</dcterms:modified>
</cp:coreProperties>
</file>