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1" r:id="rId5"/>
    <p:sldId id="259" r:id="rId6"/>
    <p:sldId id="260" r:id="rId7"/>
    <p:sldId id="263" r:id="rId8"/>
    <p:sldId id="264" r:id="rId9"/>
    <p:sldId id="265" r:id="rId10"/>
    <p:sldId id="269" r:id="rId11"/>
    <p:sldId id="270" r:id="rId12"/>
    <p:sldId id="266" r:id="rId13"/>
    <p:sldId id="267" r:id="rId14"/>
    <p:sldId id="268" r:id="rId15"/>
    <p:sldId id="271" r:id="rId1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D41CAF0-E04C-4B5F-94DB-8F71B43D94F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D0992-16F3-44B8-80FB-FF40D45FE1E5}" type="datetimeFigureOut">
              <a:rPr lang="fr-FR" smtClean="0"/>
              <a:pPr/>
              <a:t>28/04/2017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41CAF0-E04C-4B5F-94DB-8F71B43D94F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2571744"/>
            <a:ext cx="8172480" cy="1470025"/>
          </a:xfrm>
        </p:spPr>
        <p:txBody>
          <a:bodyPr/>
          <a:lstStyle/>
          <a:p>
            <a:r>
              <a:rPr lang="fr-FR" b="1" dirty="0" smtClean="0">
                <a:solidFill>
                  <a:srgbClr val="FFFF00"/>
                </a:solidFill>
              </a:rPr>
              <a:t>Photométrie des milieux troubles</a:t>
            </a:r>
            <a:endParaRPr lang="fr-FR" b="1" dirty="0">
              <a:solidFill>
                <a:srgbClr val="FFFF00"/>
              </a:solidFill>
            </a:endParaRPr>
          </a:p>
        </p:txBody>
      </p:sp>
      <p:sp>
        <p:nvSpPr>
          <p:cNvPr id="4" name="Rectangle 3"/>
          <p:cNvSpPr>
            <a:spLocks noChangeArrowheads="1"/>
          </p:cNvSpPr>
          <p:nvPr/>
        </p:nvSpPr>
        <p:spPr bwMode="auto">
          <a:xfrm>
            <a:off x="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rgbClr val="FFFF00"/>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ZoneTexte 4"/>
          <p:cNvSpPr txBox="1"/>
          <p:nvPr/>
        </p:nvSpPr>
        <p:spPr>
          <a:xfrm>
            <a:off x="1428728" y="0"/>
            <a:ext cx="6000792" cy="461665"/>
          </a:xfrm>
          <a:prstGeom prst="rect">
            <a:avLst/>
          </a:prstGeom>
          <a:noFill/>
        </p:spPr>
        <p:txBody>
          <a:bodyPr wrap="square" rtlCol="0">
            <a:spAutoFit/>
          </a:bodyPr>
          <a:lstStyle/>
          <a:p>
            <a:pPr algn="ctr"/>
            <a:r>
              <a:rPr lang="fr-FR" sz="2400" dirty="0" smtClean="0">
                <a:solidFill>
                  <a:srgbClr val="FFFF00"/>
                </a:solidFill>
              </a:rPr>
              <a:t>Université de Ghardaïa </a:t>
            </a:r>
            <a:endParaRPr lang="fr-FR" sz="2400" dirty="0">
              <a:solidFill>
                <a:srgbClr val="FFFF00"/>
              </a:solidFill>
            </a:endParaRPr>
          </a:p>
        </p:txBody>
      </p:sp>
      <p:sp>
        <p:nvSpPr>
          <p:cNvPr id="6" name="Rectangle 5"/>
          <p:cNvSpPr/>
          <p:nvPr/>
        </p:nvSpPr>
        <p:spPr>
          <a:xfrm>
            <a:off x="4286248" y="4214818"/>
            <a:ext cx="3746860" cy="369332"/>
          </a:xfrm>
          <a:prstGeom prst="rect">
            <a:avLst/>
          </a:prstGeom>
        </p:spPr>
        <p:txBody>
          <a:bodyPr wrap="none">
            <a:spAutoFit/>
          </a:bodyPr>
          <a:lstStyle/>
          <a:p>
            <a:pPr algn="ctr"/>
            <a:r>
              <a:rPr lang="fr-FR" dirty="0" smtClean="0">
                <a:solidFill>
                  <a:srgbClr val="FFFF00"/>
                </a:solidFill>
              </a:rPr>
              <a:t>Présenté par Mme: HAMID OUDJANA </a:t>
            </a:r>
            <a:endParaRPr lang="fr-FR" dirty="0">
              <a:solidFill>
                <a:srgbClr val="FFFF00"/>
              </a:solidFill>
            </a:endParaRPr>
          </a:p>
        </p:txBody>
      </p:sp>
      <p:sp>
        <p:nvSpPr>
          <p:cNvPr id="7" name="ZoneTexte 6"/>
          <p:cNvSpPr txBox="1"/>
          <p:nvPr/>
        </p:nvSpPr>
        <p:spPr>
          <a:xfrm>
            <a:off x="6000760" y="1142984"/>
            <a:ext cx="2500330" cy="646331"/>
          </a:xfrm>
          <a:prstGeom prst="rect">
            <a:avLst/>
          </a:prstGeom>
          <a:noFill/>
        </p:spPr>
        <p:txBody>
          <a:bodyPr wrap="square" rtlCol="0">
            <a:spAutoFit/>
          </a:bodyPr>
          <a:lstStyle/>
          <a:p>
            <a:r>
              <a:rPr lang="fr-FR" dirty="0" smtClean="0">
                <a:solidFill>
                  <a:srgbClr val="FFFF00"/>
                </a:solidFill>
              </a:rPr>
              <a:t>Master biochimie appliquée</a:t>
            </a:r>
            <a:endParaRPr lang="fr-FR" dirty="0">
              <a:solidFill>
                <a:srgbClr val="FFFF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FF00"/>
                </a:solidFill>
              </a:rPr>
              <a:t>Un milieu trouble!!</a:t>
            </a:r>
            <a:endParaRPr lang="fr-FR" dirty="0">
              <a:solidFill>
                <a:srgbClr val="FFFF00"/>
              </a:solidFill>
            </a:endParaRPr>
          </a:p>
        </p:txBody>
      </p:sp>
      <p:sp>
        <p:nvSpPr>
          <p:cNvPr id="3" name="Espace réservé du contenu 2"/>
          <p:cNvSpPr>
            <a:spLocks noGrp="1"/>
          </p:cNvSpPr>
          <p:nvPr>
            <p:ph idx="1"/>
          </p:nvPr>
        </p:nvSpPr>
        <p:spPr>
          <a:xfrm>
            <a:off x="0" y="1600200"/>
            <a:ext cx="9144000" cy="4525963"/>
          </a:xfrm>
        </p:spPr>
        <p:txBody>
          <a:bodyPr>
            <a:normAutofit/>
          </a:bodyPr>
          <a:lstStyle/>
          <a:p>
            <a:pPr algn="just">
              <a:buNone/>
            </a:pPr>
            <a:r>
              <a:rPr lang="fr-FR" dirty="0" smtClean="0">
                <a:solidFill>
                  <a:srgbClr val="FFFF00"/>
                </a:solidFill>
              </a:rPr>
              <a:t>    Les solutions colloïdales(un colloïde est la suspension d'une ou plusieurs substances, dispersées régulièrement dans une autre substance, formant un système à deux phases séparées)  ou les suspensions de fines particules ont la propriété de </a:t>
            </a:r>
            <a:r>
              <a:rPr lang="fr-FR" u="sng" dirty="0" smtClean="0">
                <a:solidFill>
                  <a:srgbClr val="FFFF00"/>
                </a:solidFill>
              </a:rPr>
              <a:t>diffuser la lumière</a:t>
            </a:r>
            <a:r>
              <a:rPr lang="fr-FR" dirty="0" smtClean="0">
                <a:solidFill>
                  <a:srgbClr val="FFFF00"/>
                </a:solidFill>
              </a:rPr>
              <a:t> qu’elles reçoivent. </a:t>
            </a:r>
            <a:endParaRPr lang="fr-FR"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8686800" cy="1143000"/>
          </a:xfrm>
        </p:spPr>
        <p:txBody>
          <a:bodyPr>
            <a:normAutofit fontScale="90000"/>
          </a:bodyPr>
          <a:lstStyle/>
          <a:p>
            <a:r>
              <a:rPr lang="fr-FR" b="1" dirty="0" smtClean="0">
                <a:solidFill>
                  <a:srgbClr val="FFFF00"/>
                </a:solidFill>
              </a:rPr>
              <a:t>Principe de dosage des milieux troubles:</a:t>
            </a:r>
            <a:endParaRPr lang="fr-FR" b="1" dirty="0">
              <a:solidFill>
                <a:srgbClr val="FFFF00"/>
              </a:solidFill>
            </a:endParaRPr>
          </a:p>
        </p:txBody>
      </p:sp>
      <p:sp>
        <p:nvSpPr>
          <p:cNvPr id="3" name="Espace réservé du contenu 2"/>
          <p:cNvSpPr>
            <a:spLocks noGrp="1"/>
          </p:cNvSpPr>
          <p:nvPr>
            <p:ph idx="1"/>
          </p:nvPr>
        </p:nvSpPr>
        <p:spPr>
          <a:xfrm>
            <a:off x="0" y="1600200"/>
            <a:ext cx="8686800" cy="4525963"/>
          </a:xfrm>
        </p:spPr>
        <p:txBody>
          <a:bodyPr/>
          <a:lstStyle/>
          <a:p>
            <a:pPr algn="just">
              <a:buNone/>
            </a:pPr>
            <a:r>
              <a:rPr lang="fr-FR" dirty="0" smtClean="0">
                <a:solidFill>
                  <a:srgbClr val="FFFF00"/>
                </a:solidFill>
              </a:rPr>
              <a:t>    Dans un milieu trouble la lumière est perdue majoritairement par absorption ou diffusion. </a:t>
            </a:r>
          </a:p>
          <a:p>
            <a:pPr algn="just">
              <a:buNone/>
            </a:pPr>
            <a:r>
              <a:rPr lang="fr-FR" dirty="0" smtClean="0">
                <a:solidFill>
                  <a:srgbClr val="FFFF00"/>
                </a:solidFill>
              </a:rPr>
              <a:t>    L’intensité de la radiation diffusée dépend du nombre de particules en solution, de leur taille, de leur forme, de la valeur relative de leur indice de réfraction et de celui du milieu et enfin de la longueur d’onde de la radiation initiale.</a:t>
            </a:r>
            <a:endParaRPr lang="fr-FR" dirty="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85794"/>
            <a:ext cx="8229600" cy="5786478"/>
          </a:xfrm>
        </p:spPr>
        <p:txBody>
          <a:bodyPr>
            <a:normAutofit fontScale="70000" lnSpcReduction="20000"/>
          </a:bodyPr>
          <a:lstStyle/>
          <a:p>
            <a:pPr>
              <a:buNone/>
            </a:pPr>
            <a:r>
              <a:rPr lang="fr-FR" sz="4000" dirty="0" smtClean="0">
                <a:solidFill>
                  <a:srgbClr val="FFFF00"/>
                </a:solidFill>
              </a:rPr>
              <a:t>Principalement deux méthodes permettent d’utiliser le phénomène de turbidité à des fins analytiques:</a:t>
            </a:r>
          </a:p>
          <a:p>
            <a:pPr>
              <a:buNone/>
            </a:pPr>
            <a:endParaRPr lang="fr-FR" dirty="0" smtClean="0">
              <a:solidFill>
                <a:srgbClr val="FFFF00"/>
              </a:solidFill>
            </a:endParaRPr>
          </a:p>
          <a:p>
            <a:pPr>
              <a:buNone/>
            </a:pPr>
            <a:r>
              <a:rPr lang="fr-FR" sz="4000" dirty="0" smtClean="0">
                <a:solidFill>
                  <a:srgbClr val="FFFF00"/>
                </a:solidFill>
              </a:rPr>
              <a:t>La néphélométrie et la turbidimétrie.</a:t>
            </a: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lgn="ctr">
              <a:buNone/>
            </a:pPr>
            <a:endParaRPr lang="fr-FR" sz="3000" dirty="0" smtClean="0">
              <a:solidFill>
                <a:srgbClr val="FFFF00"/>
              </a:solidFill>
            </a:endParaRPr>
          </a:p>
          <a:p>
            <a:pPr algn="ctr">
              <a:buNone/>
            </a:pPr>
            <a:endParaRPr lang="fr-FR" sz="3000" dirty="0" smtClean="0">
              <a:solidFill>
                <a:srgbClr val="FFFF00"/>
              </a:solidFill>
            </a:endParaRPr>
          </a:p>
          <a:p>
            <a:pPr algn="ctr">
              <a:buNone/>
            </a:pPr>
            <a:endParaRPr lang="fr-FR" sz="3000" dirty="0" smtClean="0">
              <a:solidFill>
                <a:srgbClr val="FFFF00"/>
              </a:solidFill>
            </a:endParaRPr>
          </a:p>
          <a:p>
            <a:pPr>
              <a:buNone/>
            </a:pPr>
            <a:endParaRPr lang="fr-FR" sz="2600" dirty="0" smtClean="0">
              <a:solidFill>
                <a:srgbClr val="FFFF00"/>
              </a:solidFill>
            </a:endParaRPr>
          </a:p>
          <a:p>
            <a:pPr>
              <a:buNone/>
            </a:pPr>
            <a:r>
              <a:rPr lang="fr-FR" sz="2600" dirty="0" smtClean="0">
                <a:solidFill>
                  <a:srgbClr val="FFFF00"/>
                </a:solidFill>
              </a:rPr>
              <a:t>Diffusion et transmission </a:t>
            </a:r>
          </a:p>
          <a:p>
            <a:pPr>
              <a:buNone/>
            </a:pPr>
            <a:r>
              <a:rPr lang="fr-FR" sz="2600" dirty="0" smtClean="0">
                <a:solidFill>
                  <a:srgbClr val="FFFF00"/>
                </a:solidFill>
              </a:rPr>
              <a:t>de la lumière dans </a:t>
            </a:r>
          </a:p>
          <a:p>
            <a:pPr>
              <a:buNone/>
            </a:pPr>
            <a:r>
              <a:rPr lang="fr-FR" sz="2600" dirty="0" smtClean="0">
                <a:solidFill>
                  <a:srgbClr val="FFFF00"/>
                </a:solidFill>
              </a:rPr>
              <a:t>une suspension.</a:t>
            </a:r>
            <a:endParaRPr lang="fr-FR" sz="2600" dirty="0">
              <a:solidFill>
                <a:srgbClr val="FFFF00"/>
              </a:solidFill>
            </a:endParaRPr>
          </a:p>
        </p:txBody>
      </p:sp>
      <p:grpSp>
        <p:nvGrpSpPr>
          <p:cNvPr id="24" name="Groupe 23"/>
          <p:cNvGrpSpPr/>
          <p:nvPr/>
        </p:nvGrpSpPr>
        <p:grpSpPr>
          <a:xfrm>
            <a:off x="357158" y="3000372"/>
            <a:ext cx="3714776" cy="2214578"/>
            <a:chOff x="1000100" y="3000372"/>
            <a:chExt cx="4857784" cy="2214578"/>
          </a:xfrm>
        </p:grpSpPr>
        <p:sp>
          <p:nvSpPr>
            <p:cNvPr id="4" name="Rectangle 3"/>
            <p:cNvSpPr/>
            <p:nvPr/>
          </p:nvSpPr>
          <p:spPr>
            <a:xfrm>
              <a:off x="3714744" y="3571876"/>
              <a:ext cx="1000132" cy="1214446"/>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6" name="Connecteur droit avec flèche 5"/>
            <p:cNvCxnSpPr/>
            <p:nvPr/>
          </p:nvCxnSpPr>
          <p:spPr>
            <a:xfrm>
              <a:off x="2214546" y="3857628"/>
              <a:ext cx="150019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a:off x="2214546" y="4071942"/>
              <a:ext cx="150019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a:off x="2214546" y="4286256"/>
              <a:ext cx="150019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a:off x="2214546" y="4500570"/>
              <a:ext cx="150019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rot="5400000" flipH="1" flipV="1">
              <a:off x="3893339" y="3036091"/>
              <a:ext cx="571504" cy="500066"/>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rot="16200000" flipH="1">
              <a:off x="3821901" y="4893479"/>
              <a:ext cx="428628" cy="214314"/>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a:stCxn id="4" idx="0"/>
            </p:cNvCxnSpPr>
            <p:nvPr/>
          </p:nvCxnSpPr>
          <p:spPr>
            <a:xfrm rot="5400000" flipH="1" flipV="1">
              <a:off x="4188615" y="3178967"/>
              <a:ext cx="419104" cy="366714"/>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rot="16200000" flipH="1">
              <a:off x="4179091" y="4893479"/>
              <a:ext cx="428628" cy="214314"/>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a:off x="4714876" y="3929066"/>
              <a:ext cx="114300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a:off x="4714876" y="4214818"/>
              <a:ext cx="1143008"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ZoneTexte 21"/>
            <p:cNvSpPr txBox="1"/>
            <p:nvPr/>
          </p:nvSpPr>
          <p:spPr>
            <a:xfrm>
              <a:off x="1000100" y="3000372"/>
              <a:ext cx="2428892" cy="923330"/>
            </a:xfrm>
            <a:prstGeom prst="rect">
              <a:avLst/>
            </a:prstGeom>
            <a:noFill/>
            <a:ln>
              <a:noFill/>
            </a:ln>
          </p:spPr>
          <p:txBody>
            <a:bodyPr wrap="square" rtlCol="0">
              <a:spAutoFit/>
            </a:bodyPr>
            <a:lstStyle/>
            <a:p>
              <a:r>
                <a:rPr lang="fr-FR" dirty="0" smtClean="0">
                  <a:solidFill>
                    <a:srgbClr val="FFFF00"/>
                  </a:solidFill>
                </a:rPr>
                <a:t>Lumière  incidente I°</a:t>
              </a:r>
            </a:p>
            <a:p>
              <a:r>
                <a:rPr lang="fr-FR" dirty="0" smtClean="0">
                  <a:solidFill>
                    <a:srgbClr val="FFFF00"/>
                  </a:solidFill>
                </a:rPr>
                <a:t>(E=h.</a:t>
              </a:r>
              <a:r>
                <a:rPr lang="el-GR" dirty="0" smtClean="0">
                  <a:solidFill>
                    <a:srgbClr val="FFFF00"/>
                  </a:solidFill>
                </a:rPr>
                <a:t>ν</a:t>
              </a:r>
              <a:r>
                <a:rPr lang="fr-FR" dirty="0" smtClean="0">
                  <a:solidFill>
                    <a:srgbClr val="FFFF00"/>
                  </a:solidFill>
                </a:rPr>
                <a:t>)</a:t>
              </a:r>
            </a:p>
            <a:p>
              <a:endParaRPr lang="fr-FR" dirty="0">
                <a:solidFill>
                  <a:srgbClr val="FFFF00"/>
                </a:solidFill>
              </a:endParaRPr>
            </a:p>
          </p:txBody>
        </p:sp>
      </p:grpSp>
      <p:sp>
        <p:nvSpPr>
          <p:cNvPr id="23" name="ZoneTexte 22"/>
          <p:cNvSpPr txBox="1"/>
          <p:nvPr/>
        </p:nvSpPr>
        <p:spPr>
          <a:xfrm>
            <a:off x="3286116" y="2714620"/>
            <a:ext cx="1857388" cy="923330"/>
          </a:xfrm>
          <a:prstGeom prst="rect">
            <a:avLst/>
          </a:prstGeom>
          <a:noFill/>
          <a:ln>
            <a:noFill/>
          </a:ln>
        </p:spPr>
        <p:txBody>
          <a:bodyPr wrap="square" rtlCol="0">
            <a:spAutoFit/>
          </a:bodyPr>
          <a:lstStyle/>
          <a:p>
            <a:r>
              <a:rPr lang="fr-FR" dirty="0" smtClean="0">
                <a:solidFill>
                  <a:srgbClr val="FFFF00"/>
                </a:solidFill>
              </a:rPr>
              <a:t>Lumière  transmise I (E=h.</a:t>
            </a:r>
            <a:r>
              <a:rPr lang="el-GR" dirty="0" smtClean="0">
                <a:solidFill>
                  <a:srgbClr val="FFFF00"/>
                </a:solidFill>
              </a:rPr>
              <a:t>ν</a:t>
            </a:r>
            <a:r>
              <a:rPr lang="fr-FR" dirty="0" smtClean="0">
                <a:solidFill>
                  <a:srgbClr val="FFFF00"/>
                </a:solidFill>
              </a:rPr>
              <a:t>)</a:t>
            </a:r>
            <a:endParaRPr lang="fr-FR" dirty="0">
              <a:solidFill>
                <a:srgbClr val="FFFF00"/>
              </a:solidFill>
            </a:endParaRPr>
          </a:p>
        </p:txBody>
      </p:sp>
      <p:cxnSp>
        <p:nvCxnSpPr>
          <p:cNvPr id="26" name="Connecteur droit 25"/>
          <p:cNvCxnSpPr/>
          <p:nvPr/>
        </p:nvCxnSpPr>
        <p:spPr>
          <a:xfrm rot="5400000">
            <a:off x="3036083" y="3679033"/>
            <a:ext cx="3357586" cy="1588"/>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6933656" y="3286124"/>
            <a:ext cx="764807" cy="1214446"/>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9" name="Connecteur droit avec flèche 28"/>
          <p:cNvCxnSpPr/>
          <p:nvPr/>
        </p:nvCxnSpPr>
        <p:spPr>
          <a:xfrm>
            <a:off x="5786446" y="3571876"/>
            <a:ext cx="114721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p:nvPr/>
        </p:nvCxnSpPr>
        <p:spPr>
          <a:xfrm>
            <a:off x="5786446" y="3786190"/>
            <a:ext cx="114721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p:nvPr/>
        </p:nvCxnSpPr>
        <p:spPr>
          <a:xfrm>
            <a:off x="5786446" y="4000504"/>
            <a:ext cx="114721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p:nvPr/>
        </p:nvCxnSpPr>
        <p:spPr>
          <a:xfrm>
            <a:off x="5786446" y="4214818"/>
            <a:ext cx="114721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ZoneTexte 38"/>
          <p:cNvSpPr txBox="1"/>
          <p:nvPr/>
        </p:nvSpPr>
        <p:spPr>
          <a:xfrm>
            <a:off x="4857752" y="2714620"/>
            <a:ext cx="1857388" cy="923330"/>
          </a:xfrm>
          <a:prstGeom prst="rect">
            <a:avLst/>
          </a:prstGeom>
          <a:noFill/>
          <a:ln>
            <a:noFill/>
          </a:ln>
        </p:spPr>
        <p:txBody>
          <a:bodyPr wrap="square" rtlCol="0">
            <a:spAutoFit/>
          </a:bodyPr>
          <a:lstStyle/>
          <a:p>
            <a:r>
              <a:rPr lang="fr-FR" dirty="0" smtClean="0">
                <a:solidFill>
                  <a:srgbClr val="FFFF00"/>
                </a:solidFill>
              </a:rPr>
              <a:t>Lumière  incidente I°</a:t>
            </a:r>
          </a:p>
          <a:p>
            <a:r>
              <a:rPr lang="fr-FR" dirty="0" smtClean="0">
                <a:solidFill>
                  <a:srgbClr val="FFFF00"/>
                </a:solidFill>
              </a:rPr>
              <a:t>(E=h.</a:t>
            </a:r>
            <a:r>
              <a:rPr lang="el-GR" dirty="0" smtClean="0">
                <a:solidFill>
                  <a:srgbClr val="FFFF00"/>
                </a:solidFill>
              </a:rPr>
              <a:t>ν</a:t>
            </a:r>
            <a:r>
              <a:rPr lang="fr-FR" dirty="0" smtClean="0">
                <a:solidFill>
                  <a:srgbClr val="FFFF00"/>
                </a:solidFill>
              </a:rPr>
              <a:t>)</a:t>
            </a:r>
          </a:p>
          <a:p>
            <a:endParaRPr lang="fr-FR" dirty="0">
              <a:solidFill>
                <a:srgbClr val="FFFF00"/>
              </a:solidFill>
            </a:endParaRPr>
          </a:p>
        </p:txBody>
      </p:sp>
      <p:sp>
        <p:nvSpPr>
          <p:cNvPr id="40" name="Flèche droite 39"/>
          <p:cNvSpPr/>
          <p:nvPr/>
        </p:nvSpPr>
        <p:spPr>
          <a:xfrm>
            <a:off x="7572396" y="3786190"/>
            <a:ext cx="1071570" cy="214314"/>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Flèche gauche 40"/>
          <p:cNvSpPr/>
          <p:nvPr/>
        </p:nvSpPr>
        <p:spPr>
          <a:xfrm rot="17615399">
            <a:off x="6502042" y="4250806"/>
            <a:ext cx="1000132" cy="214314"/>
          </a:xfrm>
          <a:prstGeom prst="lef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2" name="ZoneTexte 41"/>
          <p:cNvSpPr txBox="1"/>
          <p:nvPr/>
        </p:nvSpPr>
        <p:spPr>
          <a:xfrm>
            <a:off x="5572132" y="4857760"/>
            <a:ext cx="1714512" cy="369332"/>
          </a:xfrm>
          <a:prstGeom prst="rect">
            <a:avLst/>
          </a:prstGeom>
          <a:noFill/>
        </p:spPr>
        <p:txBody>
          <a:bodyPr wrap="square" rtlCol="0">
            <a:spAutoFit/>
          </a:bodyPr>
          <a:lstStyle/>
          <a:p>
            <a:r>
              <a:rPr lang="fr-FR" dirty="0" smtClean="0">
                <a:solidFill>
                  <a:srgbClr val="FFFF00"/>
                </a:solidFill>
              </a:rPr>
              <a:t>Néphélométrie</a:t>
            </a:r>
            <a:endParaRPr lang="fr-FR" dirty="0">
              <a:solidFill>
                <a:srgbClr val="FFFF00"/>
              </a:solidFill>
            </a:endParaRPr>
          </a:p>
        </p:txBody>
      </p:sp>
      <p:sp>
        <p:nvSpPr>
          <p:cNvPr id="43" name="ZoneTexte 42"/>
          <p:cNvSpPr txBox="1"/>
          <p:nvPr/>
        </p:nvSpPr>
        <p:spPr>
          <a:xfrm>
            <a:off x="7643802" y="3429000"/>
            <a:ext cx="1500198" cy="369332"/>
          </a:xfrm>
          <a:prstGeom prst="rect">
            <a:avLst/>
          </a:prstGeom>
          <a:noFill/>
        </p:spPr>
        <p:txBody>
          <a:bodyPr wrap="square" rtlCol="0">
            <a:spAutoFit/>
          </a:bodyPr>
          <a:lstStyle/>
          <a:p>
            <a:r>
              <a:rPr lang="fr-FR" dirty="0" smtClean="0">
                <a:solidFill>
                  <a:srgbClr val="FFFF00"/>
                </a:solidFill>
              </a:rPr>
              <a:t>Turbidimétrie</a:t>
            </a:r>
            <a:endParaRPr lang="fr-FR" dirty="0">
              <a:solidFill>
                <a:srgbClr val="FFFF00"/>
              </a:solidFill>
            </a:endParaRPr>
          </a:p>
        </p:txBody>
      </p:sp>
      <p:sp>
        <p:nvSpPr>
          <p:cNvPr id="44" name="ZoneTexte 43"/>
          <p:cNvSpPr txBox="1"/>
          <p:nvPr/>
        </p:nvSpPr>
        <p:spPr>
          <a:xfrm>
            <a:off x="2857488" y="5214950"/>
            <a:ext cx="1857388" cy="369332"/>
          </a:xfrm>
          <a:prstGeom prst="rect">
            <a:avLst/>
          </a:prstGeom>
          <a:noFill/>
        </p:spPr>
        <p:txBody>
          <a:bodyPr wrap="square" rtlCol="0">
            <a:spAutoFit/>
          </a:bodyPr>
          <a:lstStyle/>
          <a:p>
            <a:r>
              <a:rPr lang="fr-FR" dirty="0" smtClean="0">
                <a:solidFill>
                  <a:srgbClr val="FFFF00"/>
                </a:solidFill>
              </a:rPr>
              <a:t>Lumière diffusée</a:t>
            </a:r>
            <a:endParaRPr lang="fr-FR" dirty="0">
              <a:solidFill>
                <a:srgbClr val="FFFF00"/>
              </a:solidFill>
            </a:endParaRPr>
          </a:p>
        </p:txBody>
      </p:sp>
      <p:sp>
        <p:nvSpPr>
          <p:cNvPr id="45" name="ZoneTexte 44"/>
          <p:cNvSpPr txBox="1"/>
          <p:nvPr/>
        </p:nvSpPr>
        <p:spPr>
          <a:xfrm>
            <a:off x="5286380" y="5357826"/>
            <a:ext cx="3429024" cy="369332"/>
          </a:xfrm>
          <a:prstGeom prst="rect">
            <a:avLst/>
          </a:prstGeom>
          <a:noFill/>
        </p:spPr>
        <p:txBody>
          <a:bodyPr wrap="square" rtlCol="0">
            <a:spAutoFit/>
          </a:bodyPr>
          <a:lstStyle/>
          <a:p>
            <a:r>
              <a:rPr lang="fr-FR" dirty="0" smtClean="0">
                <a:solidFill>
                  <a:srgbClr val="FFFF00"/>
                </a:solidFill>
              </a:rPr>
              <a:t>Turbidimétrie et Néphélométrie</a:t>
            </a:r>
            <a:endParaRPr lang="fr-FR" dirty="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a:bodyPr>
          <a:lstStyle/>
          <a:p>
            <a:pPr>
              <a:buNone/>
            </a:pPr>
            <a:r>
              <a:rPr lang="fr-FR" dirty="0" smtClean="0">
                <a:solidFill>
                  <a:srgbClr val="FFFF00"/>
                </a:solidFill>
              </a:rPr>
              <a:t>La turbidimétrie est la mesure de l’intensité de la lumière transmise par le milieu. Elle est mesurée dans l’axe du rayon incident.</a:t>
            </a:r>
          </a:p>
          <a:p>
            <a:pPr>
              <a:buNone/>
            </a:pPr>
            <a:r>
              <a:rPr lang="fr-FR" dirty="0" smtClean="0">
                <a:solidFill>
                  <a:srgbClr val="FFFF00"/>
                </a:solidFill>
              </a:rPr>
              <a:t>Cette technique utilise une longueur d’onde de travail comprise entre 620 et 670 </a:t>
            </a:r>
            <a:r>
              <a:rPr lang="fr-FR" dirty="0" err="1" smtClean="0">
                <a:solidFill>
                  <a:srgbClr val="FFFF00"/>
                </a:solidFill>
              </a:rPr>
              <a:t>nm,à</a:t>
            </a:r>
            <a:r>
              <a:rPr lang="fr-FR" dirty="0" smtClean="0">
                <a:solidFill>
                  <a:srgbClr val="FFFF00"/>
                </a:solidFill>
              </a:rPr>
              <a:t> ces longueurs d’ondes, </a:t>
            </a:r>
            <a:r>
              <a:rPr lang="fr-FR" u="sng" dirty="0" smtClean="0">
                <a:solidFill>
                  <a:srgbClr val="FFFF00"/>
                </a:solidFill>
              </a:rPr>
              <a:t>la taille des particules n’entraine que peu de modification de la longueur d’onde de la lumière transmise.</a:t>
            </a:r>
            <a:endParaRPr lang="fr-FR" u="sng" dirty="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solidFill>
                  <a:srgbClr val="FFFF00"/>
                </a:solidFill>
              </a:rPr>
              <a:t>La néphélométrie (néphélémétrie ) est basée sur la mesure de l’intensité de la lumière diffusée, habituellement à angle droit de la direction du rayon initial.</a:t>
            </a:r>
          </a:p>
          <a:p>
            <a:pPr>
              <a:buNone/>
            </a:pPr>
            <a:r>
              <a:rPr lang="fr-FR" dirty="0" smtClean="0">
                <a:solidFill>
                  <a:srgbClr val="FFFF00"/>
                </a:solidFill>
              </a:rPr>
              <a:t>Les longueurs d’ondes utilisées varient entre 250 et 350nm.</a:t>
            </a:r>
          </a:p>
          <a:p>
            <a:pPr>
              <a:buNone/>
            </a:pPr>
            <a:r>
              <a:rPr lang="fr-FR" dirty="0" smtClean="0">
                <a:solidFill>
                  <a:srgbClr val="FFFF00"/>
                </a:solidFill>
              </a:rPr>
              <a:t> </a:t>
            </a:r>
          </a:p>
          <a:p>
            <a:pPr>
              <a:buNone/>
            </a:pPr>
            <a:endParaRPr lang="fr-FR" dirty="0" smtClean="0">
              <a:solidFill>
                <a:srgbClr val="FFFF00"/>
              </a:solidFill>
            </a:endParaRPr>
          </a:p>
          <a:p>
            <a:pPr>
              <a:buNone/>
            </a:pPr>
            <a:endParaRPr lang="fr-FR" dirty="0">
              <a:solidFill>
                <a:srgbClr val="FFFF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39784"/>
          </a:xfrm>
        </p:spPr>
        <p:txBody>
          <a:bodyPr/>
          <a:lstStyle/>
          <a:p>
            <a:r>
              <a:rPr lang="fr-FR" b="1" dirty="0" smtClean="0">
                <a:solidFill>
                  <a:srgbClr val="FFFF00"/>
                </a:solidFill>
              </a:rPr>
              <a:t>La turbidimétrie:</a:t>
            </a:r>
            <a:endParaRPr lang="fr-FR" b="1" dirty="0">
              <a:solidFill>
                <a:srgbClr val="FFFF00"/>
              </a:solidFill>
            </a:endParaRPr>
          </a:p>
        </p:txBody>
      </p:sp>
      <p:sp>
        <p:nvSpPr>
          <p:cNvPr id="3" name="Espace réservé du contenu 2"/>
          <p:cNvSpPr>
            <a:spLocks noGrp="1"/>
          </p:cNvSpPr>
          <p:nvPr>
            <p:ph idx="1"/>
          </p:nvPr>
        </p:nvSpPr>
        <p:spPr>
          <a:xfrm>
            <a:off x="457200" y="1071546"/>
            <a:ext cx="8229600" cy="5054617"/>
          </a:xfrm>
        </p:spPr>
        <p:txBody>
          <a:bodyPr/>
          <a:lstStyle/>
          <a:p>
            <a:pPr>
              <a:buNone/>
            </a:pPr>
            <a:r>
              <a:rPr lang="fr-FR" dirty="0" smtClean="0">
                <a:solidFill>
                  <a:srgbClr val="FFFF00"/>
                </a:solidFill>
              </a:rPr>
              <a:t>La diminution de l’intensité d’un rayonnement lumineux incident traversant une suspension (diluée) est donnée par une relation du type </a:t>
            </a:r>
            <a:r>
              <a:rPr lang="fr-FR" dirty="0" err="1" smtClean="0">
                <a:solidFill>
                  <a:srgbClr val="FFFF00"/>
                </a:solidFill>
              </a:rPr>
              <a:t>Beer</a:t>
            </a:r>
            <a:r>
              <a:rPr lang="fr-FR" dirty="0" smtClean="0">
                <a:solidFill>
                  <a:srgbClr val="FFFF00"/>
                </a:solidFill>
              </a:rPr>
              <a:t>-Lambert si la taille et la concentration des particules sont faibles:</a:t>
            </a:r>
          </a:p>
          <a:p>
            <a:pPr>
              <a:buNone/>
            </a:pPr>
            <a:r>
              <a:rPr lang="fr-FR" dirty="0" smtClean="0">
                <a:solidFill>
                  <a:srgbClr val="FFFF00"/>
                </a:solidFill>
              </a:rPr>
              <a:t> </a:t>
            </a:r>
            <a:endParaRPr lang="fr-FR" dirty="0">
              <a:solidFill>
                <a:srgbClr val="FFFF00"/>
              </a:solidFill>
            </a:endParaRPr>
          </a:p>
        </p:txBody>
      </p:sp>
      <p:sp>
        <p:nvSpPr>
          <p:cNvPr id="5" name="Rectangle 4"/>
          <p:cNvSpPr/>
          <p:nvPr/>
        </p:nvSpPr>
        <p:spPr>
          <a:xfrm>
            <a:off x="6286512" y="4786322"/>
            <a:ext cx="764807" cy="1214446"/>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7" name="Connecteur droit avec flèche 6"/>
          <p:cNvCxnSpPr/>
          <p:nvPr/>
        </p:nvCxnSpPr>
        <p:spPr>
          <a:xfrm>
            <a:off x="5143504" y="5286388"/>
            <a:ext cx="114721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a:off x="7072330" y="5429264"/>
            <a:ext cx="874065"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6" name="ZoneTexte 15"/>
          <p:cNvSpPr txBox="1"/>
          <p:nvPr/>
        </p:nvSpPr>
        <p:spPr>
          <a:xfrm>
            <a:off x="5357818" y="4429132"/>
            <a:ext cx="571504" cy="646331"/>
          </a:xfrm>
          <a:prstGeom prst="rect">
            <a:avLst/>
          </a:prstGeom>
          <a:noFill/>
          <a:ln>
            <a:noFill/>
          </a:ln>
        </p:spPr>
        <p:txBody>
          <a:bodyPr wrap="square" rtlCol="0">
            <a:spAutoFit/>
          </a:bodyPr>
          <a:lstStyle/>
          <a:p>
            <a:r>
              <a:rPr lang="fr-FR" dirty="0" smtClean="0">
                <a:solidFill>
                  <a:srgbClr val="FFFF00"/>
                </a:solidFill>
              </a:rPr>
              <a:t>I</a:t>
            </a:r>
            <a:r>
              <a:rPr lang="fr-FR" baseline="-25000" dirty="0" smtClean="0">
                <a:solidFill>
                  <a:srgbClr val="FFFF00"/>
                </a:solidFill>
              </a:rPr>
              <a:t>°</a:t>
            </a:r>
          </a:p>
          <a:p>
            <a:endParaRPr lang="fr-FR" dirty="0">
              <a:solidFill>
                <a:srgbClr val="FFFF00"/>
              </a:solidFill>
            </a:endParaRPr>
          </a:p>
        </p:txBody>
      </p:sp>
      <p:sp>
        <p:nvSpPr>
          <p:cNvPr id="17" name="ZoneTexte 16"/>
          <p:cNvSpPr txBox="1"/>
          <p:nvPr/>
        </p:nvSpPr>
        <p:spPr>
          <a:xfrm>
            <a:off x="7286644" y="4429132"/>
            <a:ext cx="571504" cy="646331"/>
          </a:xfrm>
          <a:prstGeom prst="rect">
            <a:avLst/>
          </a:prstGeom>
          <a:noFill/>
          <a:ln>
            <a:noFill/>
          </a:ln>
        </p:spPr>
        <p:txBody>
          <a:bodyPr wrap="square" rtlCol="0">
            <a:spAutoFit/>
          </a:bodyPr>
          <a:lstStyle/>
          <a:p>
            <a:r>
              <a:rPr lang="fr-FR" dirty="0" smtClean="0">
                <a:solidFill>
                  <a:srgbClr val="FFFF00"/>
                </a:solidFill>
              </a:rPr>
              <a:t>I</a:t>
            </a:r>
          </a:p>
          <a:p>
            <a:endParaRPr lang="fr-FR" dirty="0">
              <a:solidFill>
                <a:srgbClr val="FFFF00"/>
              </a:solidFill>
            </a:endParaRPr>
          </a:p>
        </p:txBody>
      </p:sp>
      <p:cxnSp>
        <p:nvCxnSpPr>
          <p:cNvPr id="19" name="Connecteur droit avec flèche 18"/>
          <p:cNvCxnSpPr/>
          <p:nvPr/>
        </p:nvCxnSpPr>
        <p:spPr>
          <a:xfrm>
            <a:off x="6286512" y="6143644"/>
            <a:ext cx="785818"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0" name="ZoneTexte 19"/>
          <p:cNvSpPr txBox="1"/>
          <p:nvPr/>
        </p:nvSpPr>
        <p:spPr>
          <a:xfrm>
            <a:off x="6500826" y="6286520"/>
            <a:ext cx="428628" cy="369332"/>
          </a:xfrm>
          <a:prstGeom prst="rect">
            <a:avLst/>
          </a:prstGeom>
          <a:noFill/>
        </p:spPr>
        <p:txBody>
          <a:bodyPr wrap="square" rtlCol="0">
            <a:spAutoFit/>
          </a:bodyPr>
          <a:lstStyle/>
          <a:p>
            <a:r>
              <a:rPr lang="fr-FR" dirty="0" smtClean="0">
                <a:solidFill>
                  <a:srgbClr val="FFFF00"/>
                </a:solidFill>
              </a:rPr>
              <a:t>ℓ</a:t>
            </a:r>
            <a:endParaRPr lang="fr-FR" dirty="0">
              <a:solidFill>
                <a:srgbClr val="FFFF00"/>
              </a:solidFill>
            </a:endParaRPr>
          </a:p>
        </p:txBody>
      </p:sp>
      <p:sp>
        <p:nvSpPr>
          <p:cNvPr id="21" name="ZoneTexte 20"/>
          <p:cNvSpPr txBox="1"/>
          <p:nvPr/>
        </p:nvSpPr>
        <p:spPr>
          <a:xfrm>
            <a:off x="357158" y="3687901"/>
            <a:ext cx="4357718" cy="3170099"/>
          </a:xfrm>
          <a:prstGeom prst="rect">
            <a:avLst/>
          </a:prstGeom>
          <a:noFill/>
        </p:spPr>
        <p:txBody>
          <a:bodyPr wrap="square" rtlCol="0">
            <a:spAutoFit/>
          </a:bodyPr>
          <a:lstStyle/>
          <a:p>
            <a:pPr algn="ctr"/>
            <a:r>
              <a:rPr lang="fr-FR" sz="3200" dirty="0" smtClean="0">
                <a:solidFill>
                  <a:schemeClr val="tx2">
                    <a:lumMod val="40000"/>
                    <a:lumOff val="60000"/>
                  </a:schemeClr>
                </a:solidFill>
              </a:rPr>
              <a:t>I=</a:t>
            </a:r>
            <a:r>
              <a:rPr lang="fr-FR" sz="3200" dirty="0" err="1" smtClean="0">
                <a:solidFill>
                  <a:schemeClr val="tx2">
                    <a:lumMod val="40000"/>
                    <a:lumOff val="60000"/>
                  </a:schemeClr>
                </a:solidFill>
              </a:rPr>
              <a:t>I</a:t>
            </a:r>
            <a:r>
              <a:rPr lang="fr-FR" sz="3200" baseline="-25000" dirty="0" err="1" smtClean="0">
                <a:solidFill>
                  <a:schemeClr val="tx2">
                    <a:lumMod val="40000"/>
                    <a:lumOff val="60000"/>
                  </a:schemeClr>
                </a:solidFill>
              </a:rPr>
              <a:t>°</a:t>
            </a:r>
            <a:r>
              <a:rPr lang="fr-FR" sz="3200" dirty="0" err="1" smtClean="0">
                <a:solidFill>
                  <a:schemeClr val="tx2">
                    <a:lumMod val="40000"/>
                    <a:lumOff val="60000"/>
                  </a:schemeClr>
                </a:solidFill>
              </a:rPr>
              <a:t>.e</a:t>
            </a:r>
            <a:r>
              <a:rPr lang="fr-FR" sz="3200" dirty="0" smtClean="0">
                <a:solidFill>
                  <a:schemeClr val="tx2">
                    <a:lumMod val="40000"/>
                    <a:lumOff val="60000"/>
                  </a:schemeClr>
                </a:solidFill>
              </a:rPr>
              <a:t>-</a:t>
            </a:r>
            <a:r>
              <a:rPr lang="el-GR" sz="3200" baseline="30000" dirty="0" smtClean="0">
                <a:solidFill>
                  <a:schemeClr val="tx2">
                    <a:lumMod val="40000"/>
                    <a:lumOff val="60000"/>
                  </a:schemeClr>
                </a:solidFill>
              </a:rPr>
              <a:t>ζ</a:t>
            </a:r>
            <a:r>
              <a:rPr lang="fr-FR" sz="3200" baseline="30000" dirty="0" smtClean="0">
                <a:solidFill>
                  <a:schemeClr val="tx2">
                    <a:lumMod val="40000"/>
                    <a:lumOff val="60000"/>
                  </a:schemeClr>
                </a:solidFill>
              </a:rPr>
              <a:t>. ℓ.c           Do=</a:t>
            </a:r>
            <a:r>
              <a:rPr lang="fr-FR" sz="3200" baseline="30000" dirty="0" err="1" smtClean="0">
                <a:solidFill>
                  <a:schemeClr val="tx2">
                    <a:lumMod val="40000"/>
                    <a:lumOff val="60000"/>
                  </a:schemeClr>
                </a:solidFill>
              </a:rPr>
              <a:t>logI</a:t>
            </a:r>
            <a:r>
              <a:rPr lang="fr-FR" sz="3200" baseline="30000" dirty="0" smtClean="0">
                <a:solidFill>
                  <a:schemeClr val="tx2">
                    <a:lumMod val="40000"/>
                    <a:lumOff val="60000"/>
                  </a:schemeClr>
                </a:solidFill>
              </a:rPr>
              <a:t>/I°=k. ℓ.c</a:t>
            </a:r>
          </a:p>
          <a:p>
            <a:endParaRPr lang="fr-FR" sz="3200" baseline="30000" dirty="0" smtClean="0">
              <a:solidFill>
                <a:schemeClr val="tx2">
                  <a:lumMod val="40000"/>
                  <a:lumOff val="60000"/>
                </a:schemeClr>
              </a:solidFill>
            </a:endParaRPr>
          </a:p>
          <a:p>
            <a:r>
              <a:rPr lang="fr-FR" sz="3200" baseline="30000" dirty="0" smtClean="0">
                <a:solidFill>
                  <a:schemeClr val="tx2">
                    <a:lumMod val="40000"/>
                    <a:lumOff val="60000"/>
                  </a:schemeClr>
                </a:solidFill>
              </a:rPr>
              <a:t>I: intensité de la lumière incidente.</a:t>
            </a:r>
          </a:p>
          <a:p>
            <a:r>
              <a:rPr lang="fr-FR" sz="3200" baseline="30000" dirty="0" smtClean="0">
                <a:solidFill>
                  <a:schemeClr val="tx2">
                    <a:lumMod val="40000"/>
                    <a:lumOff val="60000"/>
                  </a:schemeClr>
                </a:solidFill>
              </a:rPr>
              <a:t>I°: intensité de la lumière transmise.</a:t>
            </a:r>
          </a:p>
          <a:p>
            <a:r>
              <a:rPr lang="fr-FR" sz="2400" dirty="0" smtClean="0">
                <a:solidFill>
                  <a:schemeClr val="tx2">
                    <a:lumMod val="40000"/>
                    <a:lumOff val="60000"/>
                  </a:schemeClr>
                </a:solidFill>
              </a:rPr>
              <a:t>ℓ:l’épaisseur du milieu.</a:t>
            </a:r>
          </a:p>
          <a:p>
            <a:r>
              <a:rPr lang="el-GR" sz="2400" dirty="0" smtClean="0">
                <a:solidFill>
                  <a:schemeClr val="tx2">
                    <a:lumMod val="40000"/>
                    <a:lumOff val="60000"/>
                  </a:schemeClr>
                </a:solidFill>
              </a:rPr>
              <a:t>ζ</a:t>
            </a:r>
            <a:r>
              <a:rPr lang="fr-FR" sz="2400" dirty="0" smtClean="0">
                <a:solidFill>
                  <a:schemeClr val="tx2">
                    <a:lumMod val="40000"/>
                    <a:lumOff val="60000"/>
                  </a:schemeClr>
                </a:solidFill>
              </a:rPr>
              <a:t>: coefficient de turbidité.</a:t>
            </a:r>
          </a:p>
          <a:p>
            <a:r>
              <a:rPr lang="fr-FR" sz="2400" dirty="0" smtClean="0">
                <a:solidFill>
                  <a:schemeClr val="tx2">
                    <a:lumMod val="40000"/>
                    <a:lumOff val="60000"/>
                  </a:schemeClr>
                </a:solidFill>
              </a:rPr>
              <a:t>K: facteur de proportionnalité =2,303</a:t>
            </a:r>
            <a:r>
              <a:rPr lang="el-GR" sz="3200" baseline="30000" dirty="0" smtClean="0">
                <a:solidFill>
                  <a:schemeClr val="tx2">
                    <a:lumMod val="40000"/>
                    <a:lumOff val="60000"/>
                  </a:schemeClr>
                </a:solidFill>
              </a:rPr>
              <a:t> </a:t>
            </a:r>
            <a:r>
              <a:rPr lang="el-GR" sz="3200" dirty="0" smtClean="0">
                <a:solidFill>
                  <a:schemeClr val="tx2">
                    <a:lumMod val="40000"/>
                    <a:lumOff val="60000"/>
                  </a:schemeClr>
                </a:solidFill>
              </a:rPr>
              <a:t>ζ</a:t>
            </a:r>
            <a:endParaRPr lang="fr-FR" sz="3200" dirty="0">
              <a:solidFill>
                <a:schemeClr val="tx2">
                  <a:lumMod val="40000"/>
                  <a:lumOff val="60000"/>
                </a:schemeClr>
              </a:solidFill>
            </a:endParaRPr>
          </a:p>
        </p:txBody>
      </p:sp>
      <p:sp>
        <p:nvSpPr>
          <p:cNvPr id="22" name="Flèche droite 21"/>
          <p:cNvSpPr/>
          <p:nvPr/>
        </p:nvSpPr>
        <p:spPr>
          <a:xfrm>
            <a:off x="2143108" y="3929066"/>
            <a:ext cx="285752" cy="71438"/>
          </a:xfrm>
          <a:prstGeom prst="rightArrow">
            <a:avLst/>
          </a:prstGeom>
          <a:solidFill>
            <a:schemeClr val="accent1">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FFFF00"/>
                </a:solidFill>
              </a:rPr>
              <a:t>La néphélométrie</a:t>
            </a:r>
            <a:endParaRPr lang="fr-FR" b="1" dirty="0">
              <a:solidFill>
                <a:srgbClr val="FFFF00"/>
              </a:solidFill>
            </a:endParaRPr>
          </a:p>
        </p:txBody>
      </p:sp>
      <p:sp>
        <p:nvSpPr>
          <p:cNvPr id="3" name="Espace réservé du contenu 2"/>
          <p:cNvSpPr>
            <a:spLocks noGrp="1"/>
          </p:cNvSpPr>
          <p:nvPr>
            <p:ph idx="1"/>
          </p:nvPr>
        </p:nvSpPr>
        <p:spPr/>
        <p:txBody>
          <a:bodyPr>
            <a:normAutofit fontScale="92500"/>
          </a:bodyPr>
          <a:lstStyle/>
          <a:p>
            <a:pPr>
              <a:buNone/>
            </a:pPr>
            <a:r>
              <a:rPr lang="fr-FR" dirty="0" smtClean="0">
                <a:solidFill>
                  <a:srgbClr val="FFFF00"/>
                </a:solidFill>
              </a:rPr>
              <a:t>Si le nombre de particules dans la suspension est faible, si leur diamètre est inférieur à la longueur d’onde de la lumière incidente </a:t>
            </a:r>
            <a:r>
              <a:rPr lang="el-GR" dirty="0" smtClean="0">
                <a:solidFill>
                  <a:srgbClr val="FFFF00"/>
                </a:solidFill>
              </a:rPr>
              <a:t>λ</a:t>
            </a:r>
            <a:r>
              <a:rPr lang="fr-FR" dirty="0" smtClean="0">
                <a:solidFill>
                  <a:srgbClr val="FFFF00"/>
                </a:solidFill>
              </a:rPr>
              <a:t> et si leur indice de réfraction n ne diffère pas trop de celui du milieu n°, l’intensité du rayonnement diffusé est donné par la loi de Rayleigh.</a:t>
            </a:r>
          </a:p>
          <a:p>
            <a:pPr>
              <a:buNone/>
            </a:pPr>
            <a:r>
              <a:rPr lang="fr-FR" dirty="0" smtClean="0">
                <a:solidFill>
                  <a:schemeClr val="tx2">
                    <a:lumMod val="40000"/>
                    <a:lumOff val="60000"/>
                  </a:schemeClr>
                </a:solidFill>
              </a:rPr>
              <a:t>              n</a:t>
            </a:r>
            <a:r>
              <a:rPr lang="fr-FR" baseline="30000" dirty="0" smtClean="0">
                <a:solidFill>
                  <a:schemeClr val="tx2">
                    <a:lumMod val="40000"/>
                    <a:lumOff val="60000"/>
                  </a:schemeClr>
                </a:solidFill>
              </a:rPr>
              <a:t>2</a:t>
            </a:r>
            <a:r>
              <a:rPr lang="fr-FR" dirty="0" smtClean="0">
                <a:solidFill>
                  <a:schemeClr val="tx2">
                    <a:lumMod val="40000"/>
                    <a:lumOff val="60000"/>
                  </a:schemeClr>
                </a:solidFill>
              </a:rPr>
              <a:t>-n</a:t>
            </a:r>
            <a:r>
              <a:rPr lang="fr-FR" baseline="-25000" dirty="0" smtClean="0">
                <a:solidFill>
                  <a:schemeClr val="tx2">
                    <a:lumMod val="40000"/>
                    <a:lumOff val="60000"/>
                  </a:schemeClr>
                </a:solidFill>
              </a:rPr>
              <a:t>°</a:t>
            </a:r>
            <a:r>
              <a:rPr lang="fr-FR" baseline="30000" dirty="0" smtClean="0">
                <a:solidFill>
                  <a:schemeClr val="tx2">
                    <a:lumMod val="40000"/>
                    <a:lumOff val="60000"/>
                  </a:schemeClr>
                </a:solidFill>
              </a:rPr>
              <a:t>2                </a:t>
            </a:r>
            <a:r>
              <a:rPr lang="fr-FR" dirty="0" smtClean="0">
                <a:solidFill>
                  <a:schemeClr val="tx2">
                    <a:lumMod val="40000"/>
                    <a:lumOff val="60000"/>
                  </a:schemeClr>
                </a:solidFill>
              </a:rPr>
              <a:t>N V</a:t>
            </a:r>
            <a:r>
              <a:rPr lang="fr-FR" baseline="30000" dirty="0" smtClean="0">
                <a:solidFill>
                  <a:schemeClr val="tx2">
                    <a:lumMod val="40000"/>
                    <a:lumOff val="60000"/>
                  </a:schemeClr>
                </a:solidFill>
              </a:rPr>
              <a:t>2</a:t>
            </a:r>
          </a:p>
          <a:p>
            <a:pPr>
              <a:buNone/>
            </a:pPr>
            <a:r>
              <a:rPr lang="fr-FR" dirty="0" smtClean="0">
                <a:solidFill>
                  <a:schemeClr val="tx2">
                    <a:lumMod val="40000"/>
                    <a:lumOff val="60000"/>
                  </a:schemeClr>
                </a:solidFill>
              </a:rPr>
              <a:t>ID=KI</a:t>
            </a:r>
            <a:r>
              <a:rPr lang="fr-FR" baseline="-25000" dirty="0" smtClean="0">
                <a:solidFill>
                  <a:schemeClr val="tx2">
                    <a:lumMod val="40000"/>
                    <a:lumOff val="60000"/>
                  </a:schemeClr>
                </a:solidFill>
              </a:rPr>
              <a:t>° </a:t>
            </a:r>
            <a:r>
              <a:rPr lang="fr-FR" dirty="0" smtClean="0">
                <a:solidFill>
                  <a:schemeClr val="tx2">
                    <a:lumMod val="40000"/>
                    <a:lumOff val="60000"/>
                  </a:schemeClr>
                </a:solidFill>
              </a:rPr>
              <a:t>                  .</a:t>
            </a:r>
          </a:p>
          <a:p>
            <a:pPr>
              <a:buNone/>
            </a:pPr>
            <a:r>
              <a:rPr lang="fr-FR" dirty="0" smtClean="0">
                <a:solidFill>
                  <a:schemeClr val="tx2">
                    <a:lumMod val="40000"/>
                    <a:lumOff val="60000"/>
                  </a:schemeClr>
                </a:solidFill>
              </a:rPr>
              <a:t>              n</a:t>
            </a:r>
            <a:r>
              <a:rPr lang="fr-FR" baseline="30000" dirty="0" smtClean="0">
                <a:solidFill>
                  <a:schemeClr val="tx2">
                    <a:lumMod val="40000"/>
                    <a:lumOff val="60000"/>
                  </a:schemeClr>
                </a:solidFill>
              </a:rPr>
              <a:t>2</a:t>
            </a:r>
            <a:r>
              <a:rPr lang="fr-FR" dirty="0" smtClean="0">
                <a:solidFill>
                  <a:schemeClr val="tx2">
                    <a:lumMod val="40000"/>
                    <a:lumOff val="60000"/>
                  </a:schemeClr>
                </a:solidFill>
              </a:rPr>
              <a:t>+2n</a:t>
            </a:r>
            <a:r>
              <a:rPr lang="fr-FR" baseline="-25000" dirty="0" smtClean="0">
                <a:solidFill>
                  <a:schemeClr val="tx2">
                    <a:lumMod val="40000"/>
                    <a:lumOff val="60000"/>
                  </a:schemeClr>
                </a:solidFill>
              </a:rPr>
              <a:t>°</a:t>
            </a:r>
            <a:r>
              <a:rPr lang="fr-FR" baseline="30000" dirty="0" smtClean="0">
                <a:solidFill>
                  <a:schemeClr val="tx2">
                    <a:lumMod val="40000"/>
                    <a:lumOff val="60000"/>
                  </a:schemeClr>
                </a:solidFill>
              </a:rPr>
              <a:t>2                </a:t>
            </a:r>
            <a:r>
              <a:rPr lang="el-GR" dirty="0" smtClean="0">
                <a:solidFill>
                  <a:schemeClr val="tx2">
                    <a:lumMod val="40000"/>
                    <a:lumOff val="60000"/>
                  </a:schemeClr>
                </a:solidFill>
              </a:rPr>
              <a:t>λ</a:t>
            </a:r>
            <a:r>
              <a:rPr lang="fr-FR" baseline="30000" dirty="0" smtClean="0">
                <a:solidFill>
                  <a:schemeClr val="tx2">
                    <a:lumMod val="40000"/>
                    <a:lumOff val="60000"/>
                  </a:schemeClr>
                </a:solidFill>
              </a:rPr>
              <a:t>4</a:t>
            </a:r>
            <a:endParaRPr lang="fr-FR" baseline="30000" dirty="0">
              <a:solidFill>
                <a:schemeClr val="tx2">
                  <a:lumMod val="40000"/>
                  <a:lumOff val="60000"/>
                </a:schemeClr>
              </a:solidFill>
            </a:endParaRPr>
          </a:p>
        </p:txBody>
      </p:sp>
      <p:cxnSp>
        <p:nvCxnSpPr>
          <p:cNvPr id="5" name="Connecteur droit 4"/>
          <p:cNvCxnSpPr/>
          <p:nvPr/>
        </p:nvCxnSpPr>
        <p:spPr>
          <a:xfrm>
            <a:off x="1714480" y="5357826"/>
            <a:ext cx="1000132" cy="1588"/>
          </a:xfrm>
          <a:prstGeom prst="line">
            <a:avLst/>
          </a:prstGeom>
          <a:ln w="28575">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 name="Connecteur droit 5"/>
          <p:cNvCxnSpPr/>
          <p:nvPr/>
        </p:nvCxnSpPr>
        <p:spPr>
          <a:xfrm>
            <a:off x="3428992" y="5357826"/>
            <a:ext cx="1000132" cy="1588"/>
          </a:xfrm>
          <a:prstGeom prst="line">
            <a:avLst/>
          </a:prstGeom>
          <a:ln w="28575">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 name="ZoneTexte 6"/>
          <p:cNvSpPr txBox="1"/>
          <p:nvPr/>
        </p:nvSpPr>
        <p:spPr>
          <a:xfrm>
            <a:off x="5429256" y="4000504"/>
            <a:ext cx="3143272" cy="2308324"/>
          </a:xfrm>
          <a:prstGeom prst="rect">
            <a:avLst/>
          </a:prstGeom>
          <a:noFill/>
        </p:spPr>
        <p:txBody>
          <a:bodyPr wrap="square" rtlCol="0">
            <a:spAutoFit/>
          </a:bodyPr>
          <a:lstStyle/>
          <a:p>
            <a:r>
              <a:rPr lang="fr-FR" dirty="0" smtClean="0">
                <a:solidFill>
                  <a:schemeClr val="tx2">
                    <a:lumMod val="40000"/>
                    <a:lumOff val="60000"/>
                  </a:schemeClr>
                </a:solidFill>
              </a:rPr>
              <a:t>I°:intensité du rayonnement incident.</a:t>
            </a:r>
          </a:p>
          <a:p>
            <a:r>
              <a:rPr lang="fr-FR" dirty="0" smtClean="0">
                <a:solidFill>
                  <a:schemeClr val="tx2">
                    <a:lumMod val="40000"/>
                    <a:lumOff val="60000"/>
                  </a:schemeClr>
                </a:solidFill>
              </a:rPr>
              <a:t>V: volume moyen des particules supposées  sphériques .</a:t>
            </a:r>
          </a:p>
          <a:p>
            <a:r>
              <a:rPr lang="fr-FR" dirty="0" smtClean="0">
                <a:solidFill>
                  <a:schemeClr val="tx2">
                    <a:lumMod val="40000"/>
                    <a:lumOff val="60000"/>
                  </a:schemeClr>
                </a:solidFill>
              </a:rPr>
              <a:t>N:le nombre  des particules .</a:t>
            </a:r>
          </a:p>
          <a:p>
            <a:r>
              <a:rPr lang="fr-FR" dirty="0" smtClean="0">
                <a:solidFill>
                  <a:schemeClr val="tx2">
                    <a:lumMod val="40000"/>
                    <a:lumOff val="60000"/>
                  </a:schemeClr>
                </a:solidFill>
              </a:rPr>
              <a:t>K:une  constante  qui fait intervenir l’angle d’observation.</a:t>
            </a:r>
          </a:p>
          <a:p>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u="sng" dirty="0" err="1" smtClean="0">
                <a:solidFill>
                  <a:srgbClr val="FFFF00"/>
                </a:solidFill>
              </a:rPr>
              <a:t>N.b</a:t>
            </a:r>
            <a:r>
              <a:rPr lang="fr-FR" dirty="0" smtClean="0">
                <a:solidFill>
                  <a:srgbClr val="FFFF00"/>
                </a:solidFill>
              </a:rPr>
              <a:t>: Expérimentalement souvent on note une relation linéaire ID en fonction de la concentration des particules dispersées donc la mesure de la solution inconnue est comparée à celle d’une gamme.</a:t>
            </a:r>
            <a:endParaRPr lang="fr-FR" dirty="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FFFF00"/>
                </a:solidFill>
              </a:rPr>
              <a:t>Appareillage</a:t>
            </a:r>
            <a:endParaRPr lang="fr-FR" dirty="0"/>
          </a:p>
        </p:txBody>
      </p:sp>
      <p:sp>
        <p:nvSpPr>
          <p:cNvPr id="3" name="Espace réservé du contenu 2"/>
          <p:cNvSpPr>
            <a:spLocks noGrp="1"/>
          </p:cNvSpPr>
          <p:nvPr>
            <p:ph idx="1"/>
          </p:nvPr>
        </p:nvSpPr>
        <p:spPr/>
        <p:txBody>
          <a:bodyPr/>
          <a:lstStyle/>
          <a:p>
            <a:pPr>
              <a:buNone/>
            </a:pPr>
            <a:r>
              <a:rPr lang="fr-FR" dirty="0" smtClean="0">
                <a:solidFill>
                  <a:srgbClr val="FFFF00"/>
                </a:solidFill>
              </a:rPr>
              <a:t>Les sources lumineuse dans les deux techniques fournissent des faisceaux de longueurs d’onde allant de 340nm à 650nm:</a:t>
            </a:r>
          </a:p>
          <a:p>
            <a:r>
              <a:rPr lang="fr-FR" dirty="0" smtClean="0">
                <a:solidFill>
                  <a:srgbClr val="FFFF00"/>
                </a:solidFill>
              </a:rPr>
              <a:t>L’arc de mercure.</a:t>
            </a:r>
          </a:p>
          <a:p>
            <a:r>
              <a:rPr lang="fr-FR" dirty="0" smtClean="0">
                <a:solidFill>
                  <a:srgbClr val="FFFF00"/>
                </a:solidFill>
              </a:rPr>
              <a:t>Lampe de tungstène.</a:t>
            </a:r>
          </a:p>
          <a:p>
            <a:r>
              <a:rPr lang="fr-FR" dirty="0" smtClean="0">
                <a:solidFill>
                  <a:srgbClr val="FFFF00"/>
                </a:solidFill>
              </a:rPr>
              <a:t>Lampe laser- hélium -néon.</a:t>
            </a:r>
          </a:p>
          <a:p>
            <a:r>
              <a:rPr lang="fr-FR" dirty="0" smtClean="0">
                <a:solidFill>
                  <a:srgbClr val="FFFF00"/>
                </a:solidFill>
              </a:rPr>
              <a:t>Lampe laser -hélium- cadmium. </a:t>
            </a:r>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solidFill>
                  <a:srgbClr val="FFFF00"/>
                </a:solidFill>
              </a:rPr>
              <a:t>   La lumière transmise dans l’axe du faisceau incident, après avoir traversé la cuve contenant l’échantillon, comprend la lumière transmise proprement dite, dont l’axe de rayonnement est parallèle à l’axe du faisceau incident et une partie de la lumière diffusée, qui est déviée et se trouve répartie dans un cône situé autour du faisceau émergent.</a:t>
            </a:r>
            <a:endParaRPr lang="fr-FR" dirty="0">
              <a:solidFill>
                <a:srgbClr val="FFFF00"/>
              </a:solidFill>
            </a:endParaRPr>
          </a:p>
        </p:txBody>
      </p:sp>
      <p:sp>
        <p:nvSpPr>
          <p:cNvPr id="4" name="ZoneTexte 3"/>
          <p:cNvSpPr txBox="1"/>
          <p:nvPr/>
        </p:nvSpPr>
        <p:spPr>
          <a:xfrm>
            <a:off x="1643042" y="285728"/>
            <a:ext cx="5500726" cy="707886"/>
          </a:xfrm>
          <a:prstGeom prst="rect">
            <a:avLst/>
          </a:prstGeom>
          <a:noFill/>
        </p:spPr>
        <p:txBody>
          <a:bodyPr wrap="square" rtlCol="0">
            <a:spAutoFit/>
          </a:bodyPr>
          <a:lstStyle/>
          <a:p>
            <a:pPr algn="ctr"/>
            <a:r>
              <a:rPr lang="fr-FR" sz="4000" b="1" smtClean="0">
                <a:solidFill>
                  <a:srgbClr val="FFFF00"/>
                </a:solidFill>
              </a:rPr>
              <a:t>Turbidimétrie</a:t>
            </a:r>
            <a:endParaRPr lang="fr-FR" sz="3600" b="1" dirty="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riangle isocèle 18"/>
          <p:cNvSpPr/>
          <p:nvPr/>
        </p:nvSpPr>
        <p:spPr>
          <a:xfrm rot="16200000">
            <a:off x="3786182" y="2428868"/>
            <a:ext cx="2286016" cy="1285884"/>
          </a:xfrm>
          <a:prstGeom prst="triangl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500034" y="5715000"/>
            <a:ext cx="8229600" cy="1143000"/>
          </a:xfrm>
        </p:spPr>
        <p:txBody>
          <a:bodyPr>
            <a:normAutofit fontScale="90000"/>
          </a:bodyPr>
          <a:lstStyle/>
          <a:p>
            <a:r>
              <a:rPr lang="fr-FR" dirty="0" smtClean="0">
                <a:solidFill>
                  <a:srgbClr val="FFFF00"/>
                </a:solidFill>
              </a:rPr>
              <a:t>Turbidimètre</a:t>
            </a:r>
            <a:br>
              <a:rPr lang="fr-FR" dirty="0" smtClean="0">
                <a:solidFill>
                  <a:srgbClr val="FFFF00"/>
                </a:solidFill>
              </a:rPr>
            </a:br>
            <a:endParaRPr lang="fr-FR" b="1" dirty="0">
              <a:solidFill>
                <a:srgbClr val="FFFF00"/>
              </a:solidFill>
            </a:endParaRPr>
          </a:p>
        </p:txBody>
      </p:sp>
      <p:sp>
        <p:nvSpPr>
          <p:cNvPr id="4" name="Rectangle 3"/>
          <p:cNvSpPr/>
          <p:nvPr/>
        </p:nvSpPr>
        <p:spPr>
          <a:xfrm>
            <a:off x="500034" y="2714620"/>
            <a:ext cx="1285884"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Source</a:t>
            </a:r>
          </a:p>
          <a:p>
            <a:pPr algn="ctr"/>
            <a:r>
              <a:rPr lang="fr-FR" dirty="0" smtClean="0">
                <a:solidFill>
                  <a:srgbClr val="FFFF00"/>
                </a:solidFill>
              </a:rPr>
              <a:t>lumineuse </a:t>
            </a:r>
            <a:endParaRPr lang="fr-FR" dirty="0">
              <a:solidFill>
                <a:srgbClr val="FFFF00"/>
              </a:solidFill>
            </a:endParaRPr>
          </a:p>
        </p:txBody>
      </p:sp>
      <p:cxnSp>
        <p:nvCxnSpPr>
          <p:cNvPr id="6" name="Connecteur droit avec flèche 5"/>
          <p:cNvCxnSpPr/>
          <p:nvPr/>
        </p:nvCxnSpPr>
        <p:spPr>
          <a:xfrm>
            <a:off x="2000232" y="3071810"/>
            <a:ext cx="714380"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857488" y="2143116"/>
            <a:ext cx="142876" cy="2143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1857356" y="4643446"/>
            <a:ext cx="1643074" cy="369332"/>
          </a:xfrm>
          <a:prstGeom prst="rect">
            <a:avLst/>
          </a:prstGeom>
          <a:noFill/>
        </p:spPr>
        <p:txBody>
          <a:bodyPr wrap="square" rtlCol="0">
            <a:spAutoFit/>
          </a:bodyPr>
          <a:lstStyle/>
          <a:p>
            <a:r>
              <a:rPr lang="fr-FR" dirty="0" smtClean="0">
                <a:solidFill>
                  <a:srgbClr val="FFFF00"/>
                </a:solidFill>
              </a:rPr>
              <a:t>Sélecteur de </a:t>
            </a:r>
            <a:r>
              <a:rPr lang="el-GR" dirty="0" smtClean="0">
                <a:solidFill>
                  <a:srgbClr val="FFFF00"/>
                </a:solidFill>
              </a:rPr>
              <a:t>λ</a:t>
            </a:r>
            <a:r>
              <a:rPr lang="fr-FR" dirty="0" smtClean="0">
                <a:solidFill>
                  <a:srgbClr val="FFFF00"/>
                </a:solidFill>
              </a:rPr>
              <a:t> </a:t>
            </a:r>
            <a:endParaRPr lang="fr-FR" dirty="0">
              <a:solidFill>
                <a:srgbClr val="FFFF00"/>
              </a:solidFill>
            </a:endParaRPr>
          </a:p>
        </p:txBody>
      </p:sp>
      <p:cxnSp>
        <p:nvCxnSpPr>
          <p:cNvPr id="10" name="Connecteur droit avec flèche 9"/>
          <p:cNvCxnSpPr/>
          <p:nvPr/>
        </p:nvCxnSpPr>
        <p:spPr>
          <a:xfrm>
            <a:off x="3071802" y="3143248"/>
            <a:ext cx="857256"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2" name="Cube 11"/>
          <p:cNvSpPr/>
          <p:nvPr/>
        </p:nvSpPr>
        <p:spPr>
          <a:xfrm>
            <a:off x="3929058" y="2428868"/>
            <a:ext cx="428628" cy="142876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3428992" y="4071942"/>
            <a:ext cx="1928826" cy="369332"/>
          </a:xfrm>
          <a:prstGeom prst="rect">
            <a:avLst/>
          </a:prstGeom>
          <a:noFill/>
        </p:spPr>
        <p:txBody>
          <a:bodyPr wrap="square" rtlCol="0">
            <a:spAutoFit/>
          </a:bodyPr>
          <a:lstStyle/>
          <a:p>
            <a:r>
              <a:rPr lang="fr-FR" dirty="0" smtClean="0">
                <a:solidFill>
                  <a:srgbClr val="FFFF00"/>
                </a:solidFill>
              </a:rPr>
              <a:t>Cuve  de mesure</a:t>
            </a:r>
            <a:endParaRPr lang="fr-FR" dirty="0">
              <a:solidFill>
                <a:srgbClr val="FFFF00"/>
              </a:solidFill>
            </a:endParaRPr>
          </a:p>
        </p:txBody>
      </p:sp>
      <p:sp>
        <p:nvSpPr>
          <p:cNvPr id="14" name="Rectangle 13"/>
          <p:cNvSpPr/>
          <p:nvPr/>
        </p:nvSpPr>
        <p:spPr>
          <a:xfrm>
            <a:off x="5572132" y="1857364"/>
            <a:ext cx="714380" cy="25003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p:cNvSpPr txBox="1"/>
          <p:nvPr/>
        </p:nvSpPr>
        <p:spPr>
          <a:xfrm>
            <a:off x="5143504" y="4643446"/>
            <a:ext cx="1714512" cy="1200329"/>
          </a:xfrm>
          <a:prstGeom prst="rect">
            <a:avLst/>
          </a:prstGeom>
          <a:noFill/>
        </p:spPr>
        <p:txBody>
          <a:bodyPr wrap="square" rtlCol="0">
            <a:spAutoFit/>
          </a:bodyPr>
          <a:lstStyle/>
          <a:p>
            <a:pPr algn="ctr"/>
            <a:r>
              <a:rPr lang="fr-FR" dirty="0" smtClean="0">
                <a:solidFill>
                  <a:srgbClr val="FFFF00"/>
                </a:solidFill>
              </a:rPr>
              <a:t>Dispositif d’élimination de la  lumière diffusée </a:t>
            </a:r>
            <a:endParaRPr lang="fr-FR" dirty="0">
              <a:solidFill>
                <a:srgbClr val="FFFF00"/>
              </a:solidFill>
            </a:endParaRPr>
          </a:p>
        </p:txBody>
      </p:sp>
      <p:cxnSp>
        <p:nvCxnSpPr>
          <p:cNvPr id="17" name="Connecteur droit avec flèche 16"/>
          <p:cNvCxnSpPr>
            <a:stCxn id="12" idx="5"/>
          </p:cNvCxnSpPr>
          <p:nvPr/>
        </p:nvCxnSpPr>
        <p:spPr>
          <a:xfrm flipV="1">
            <a:off x="4357686" y="3071810"/>
            <a:ext cx="1214446" cy="1786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a:stCxn id="14" idx="3"/>
            <a:endCxn id="22" idx="1"/>
          </p:cNvCxnSpPr>
          <p:nvPr/>
        </p:nvCxnSpPr>
        <p:spPr>
          <a:xfrm>
            <a:off x="6286512" y="3107529"/>
            <a:ext cx="1214446" cy="1588"/>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500958" y="2786058"/>
            <a:ext cx="1357322"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Détecteur</a:t>
            </a:r>
            <a:endParaRPr lang="fr-FR" dirty="0">
              <a:solidFill>
                <a:srgbClr val="FFFF00"/>
              </a:solidFill>
            </a:endParaRPr>
          </a:p>
        </p:txBody>
      </p:sp>
      <p:cxnSp>
        <p:nvCxnSpPr>
          <p:cNvPr id="32" name="Connecteur droit avec flèche 31"/>
          <p:cNvCxnSpPr>
            <a:stCxn id="12" idx="5"/>
          </p:cNvCxnSpPr>
          <p:nvPr/>
        </p:nvCxnSpPr>
        <p:spPr>
          <a:xfrm flipV="1">
            <a:off x="4357686" y="2071678"/>
            <a:ext cx="1071570" cy="101799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a:off x="4429124" y="3143248"/>
            <a:ext cx="1000132" cy="85725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 name="ZoneTexte 34"/>
          <p:cNvSpPr txBox="1"/>
          <p:nvPr/>
        </p:nvSpPr>
        <p:spPr>
          <a:xfrm rot="19120185">
            <a:off x="4321198" y="1862379"/>
            <a:ext cx="1845773" cy="369332"/>
          </a:xfrm>
          <a:prstGeom prst="rect">
            <a:avLst/>
          </a:prstGeom>
          <a:noFill/>
        </p:spPr>
        <p:txBody>
          <a:bodyPr wrap="square" rtlCol="0">
            <a:spAutoFit/>
          </a:bodyPr>
          <a:lstStyle/>
          <a:p>
            <a:r>
              <a:rPr lang="fr-FR" dirty="0" smtClean="0">
                <a:solidFill>
                  <a:srgbClr val="FFFF00"/>
                </a:solidFill>
              </a:rPr>
              <a:t>Lumière diffusée</a:t>
            </a:r>
            <a:endParaRPr lang="fr-FR" dirty="0">
              <a:solidFill>
                <a:srgbClr val="FFFF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FF00"/>
                </a:solidFill>
              </a:rPr>
              <a:t>Néphélométrie</a:t>
            </a:r>
            <a:endParaRPr lang="fr-FR" dirty="0">
              <a:solidFill>
                <a:srgbClr val="FFFF00"/>
              </a:solidFill>
            </a:endParaRPr>
          </a:p>
        </p:txBody>
      </p:sp>
      <p:sp>
        <p:nvSpPr>
          <p:cNvPr id="4" name="Rectangle 3"/>
          <p:cNvSpPr/>
          <p:nvPr/>
        </p:nvSpPr>
        <p:spPr>
          <a:xfrm>
            <a:off x="857224" y="357187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Source  lumineuse</a:t>
            </a:r>
            <a:endParaRPr lang="fr-FR" dirty="0">
              <a:solidFill>
                <a:srgbClr val="FFFF00"/>
              </a:solidFill>
            </a:endParaRPr>
          </a:p>
        </p:txBody>
      </p:sp>
      <p:sp>
        <p:nvSpPr>
          <p:cNvPr id="5" name="Rectangle 4"/>
          <p:cNvSpPr/>
          <p:nvPr/>
        </p:nvSpPr>
        <p:spPr>
          <a:xfrm>
            <a:off x="2786050" y="2786058"/>
            <a:ext cx="285752" cy="26432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2500298" y="5500702"/>
            <a:ext cx="1214446" cy="369332"/>
          </a:xfrm>
          <a:prstGeom prst="rect">
            <a:avLst/>
          </a:prstGeom>
          <a:noFill/>
        </p:spPr>
        <p:txBody>
          <a:bodyPr wrap="square" rtlCol="0">
            <a:spAutoFit/>
          </a:bodyPr>
          <a:lstStyle/>
          <a:p>
            <a:r>
              <a:rPr lang="fr-FR" dirty="0" smtClean="0">
                <a:solidFill>
                  <a:srgbClr val="FFFF00"/>
                </a:solidFill>
              </a:rPr>
              <a:t>Filtre</a:t>
            </a:r>
            <a:endParaRPr lang="fr-FR" dirty="0">
              <a:solidFill>
                <a:srgbClr val="FFFF00"/>
              </a:solidFill>
            </a:endParaRPr>
          </a:p>
        </p:txBody>
      </p:sp>
      <p:sp>
        <p:nvSpPr>
          <p:cNvPr id="41" name="Rectangle 40"/>
          <p:cNvSpPr/>
          <p:nvPr/>
        </p:nvSpPr>
        <p:spPr>
          <a:xfrm>
            <a:off x="4214810" y="3286124"/>
            <a:ext cx="642942"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Cuve</a:t>
            </a:r>
            <a:endParaRPr lang="fr-FR" dirty="0">
              <a:solidFill>
                <a:srgbClr val="FFFF00"/>
              </a:solidFill>
            </a:endParaRPr>
          </a:p>
        </p:txBody>
      </p:sp>
      <p:sp>
        <p:nvSpPr>
          <p:cNvPr id="42" name="ZoneTexte 41"/>
          <p:cNvSpPr txBox="1"/>
          <p:nvPr/>
        </p:nvSpPr>
        <p:spPr>
          <a:xfrm>
            <a:off x="6500826" y="5143512"/>
            <a:ext cx="1214446" cy="369332"/>
          </a:xfrm>
          <a:prstGeom prst="rect">
            <a:avLst/>
          </a:prstGeom>
          <a:noFill/>
        </p:spPr>
        <p:txBody>
          <a:bodyPr wrap="square" rtlCol="0">
            <a:spAutoFit/>
          </a:bodyPr>
          <a:lstStyle/>
          <a:p>
            <a:r>
              <a:rPr lang="fr-FR" dirty="0" smtClean="0">
                <a:solidFill>
                  <a:srgbClr val="FFFF00"/>
                </a:solidFill>
              </a:rPr>
              <a:t>Détecteur</a:t>
            </a:r>
            <a:endParaRPr lang="fr-FR" dirty="0">
              <a:solidFill>
                <a:srgbClr val="FFFF00"/>
              </a:solidFill>
            </a:endParaRPr>
          </a:p>
        </p:txBody>
      </p:sp>
      <p:sp>
        <p:nvSpPr>
          <p:cNvPr id="21" name="Rectangle 20"/>
          <p:cNvSpPr/>
          <p:nvPr/>
        </p:nvSpPr>
        <p:spPr>
          <a:xfrm rot="2090934">
            <a:off x="5994170" y="4355630"/>
            <a:ext cx="500066" cy="16163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9" name="Connecteur droit avec flèche 28"/>
          <p:cNvCxnSpPr/>
          <p:nvPr/>
        </p:nvCxnSpPr>
        <p:spPr>
          <a:xfrm>
            <a:off x="2143108" y="4000504"/>
            <a:ext cx="2071702" cy="35719"/>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a:endCxn id="21" idx="1"/>
          </p:cNvCxnSpPr>
          <p:nvPr/>
        </p:nvCxnSpPr>
        <p:spPr>
          <a:xfrm>
            <a:off x="4500562" y="4071942"/>
            <a:ext cx="1538448" cy="948986"/>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35" name="Connecteur droit 34"/>
          <p:cNvCxnSpPr/>
          <p:nvPr/>
        </p:nvCxnSpPr>
        <p:spPr>
          <a:xfrm>
            <a:off x="4572000" y="4000504"/>
            <a:ext cx="2500330" cy="71438"/>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4714876" y="4071942"/>
            <a:ext cx="2214578" cy="214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Angle d’observation</a:t>
            </a:r>
            <a:endParaRPr lang="fr-FR" dirty="0">
              <a:solidFill>
                <a:srgbClr val="FFFF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t>    </a:t>
            </a:r>
            <a:r>
              <a:rPr lang="fr-FR" dirty="0" smtClean="0">
                <a:solidFill>
                  <a:srgbClr val="FFFF00"/>
                </a:solidFill>
              </a:rPr>
              <a:t>La lumière diffusée dans toutes les directions est réfléchie quasiment la totalité de la lumière diffusée vers le détecteur.</a:t>
            </a:r>
            <a:endParaRPr lang="fr-FR" dirty="0">
              <a:solidFill>
                <a:srgbClr val="FFFF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FFFF00"/>
                </a:solidFill>
              </a:rPr>
              <a:t>Applications:</a:t>
            </a:r>
            <a:endParaRPr lang="fr-FR" b="1" dirty="0">
              <a:solidFill>
                <a:srgbClr val="FFFF00"/>
              </a:solidFill>
            </a:endParaRPr>
          </a:p>
        </p:txBody>
      </p:sp>
      <p:sp>
        <p:nvSpPr>
          <p:cNvPr id="3" name="Espace réservé du contenu 2"/>
          <p:cNvSpPr>
            <a:spLocks noGrp="1"/>
          </p:cNvSpPr>
          <p:nvPr>
            <p:ph idx="1"/>
          </p:nvPr>
        </p:nvSpPr>
        <p:spPr>
          <a:xfrm>
            <a:off x="457200" y="1285860"/>
            <a:ext cx="8229600" cy="4840303"/>
          </a:xfrm>
        </p:spPr>
        <p:txBody>
          <a:bodyPr>
            <a:normAutofit/>
          </a:bodyPr>
          <a:lstStyle/>
          <a:p>
            <a:r>
              <a:rPr lang="fr-FR" sz="2400" dirty="0" smtClean="0">
                <a:solidFill>
                  <a:srgbClr val="FFFF00"/>
                </a:solidFill>
              </a:rPr>
              <a:t>Analyse de l’eau (eaux des </a:t>
            </a:r>
            <a:r>
              <a:rPr lang="fr-FR" sz="2400" dirty="0" err="1" smtClean="0">
                <a:solidFill>
                  <a:srgbClr val="FFFF00"/>
                </a:solidFill>
              </a:rPr>
              <a:t>rivieres</a:t>
            </a:r>
            <a:r>
              <a:rPr lang="fr-FR" sz="2400" dirty="0" smtClean="0">
                <a:solidFill>
                  <a:srgbClr val="FFFF00"/>
                </a:solidFill>
              </a:rPr>
              <a:t>, des lacs).</a:t>
            </a:r>
          </a:p>
          <a:p>
            <a:r>
              <a:rPr lang="fr-FR" sz="2400" dirty="0" smtClean="0">
                <a:solidFill>
                  <a:srgbClr val="FFFF00"/>
                </a:solidFill>
              </a:rPr>
              <a:t>Détermination de nombreux ions:</a:t>
            </a:r>
          </a:p>
          <a:p>
            <a:endParaRPr lang="fr-FR" sz="2400" dirty="0" smtClean="0"/>
          </a:p>
          <a:p>
            <a:endParaRPr lang="fr-FR" sz="2400" dirty="0" smtClean="0"/>
          </a:p>
          <a:p>
            <a:endParaRPr lang="fr-FR" sz="2400" dirty="0" smtClean="0"/>
          </a:p>
          <a:p>
            <a:endParaRPr lang="fr-FR" sz="2400" dirty="0" smtClean="0"/>
          </a:p>
          <a:p>
            <a:endParaRPr lang="fr-FR" sz="2400" dirty="0" smtClean="0">
              <a:solidFill>
                <a:srgbClr val="FFFF00"/>
              </a:solidFill>
            </a:endParaRPr>
          </a:p>
          <a:p>
            <a:endParaRPr lang="fr-FR" sz="2400" dirty="0" smtClean="0">
              <a:solidFill>
                <a:srgbClr val="FFFF00"/>
              </a:solidFill>
            </a:endParaRPr>
          </a:p>
          <a:p>
            <a:r>
              <a:rPr lang="fr-FR" sz="2400" dirty="0" smtClean="0">
                <a:solidFill>
                  <a:srgbClr val="FFFF00"/>
                </a:solidFill>
              </a:rPr>
              <a:t>Dosage des protéines sériques et urinaires: albumine, </a:t>
            </a:r>
            <a:r>
              <a:rPr lang="fr-FR" sz="2400" dirty="0" err="1" smtClean="0">
                <a:solidFill>
                  <a:srgbClr val="FFFF00"/>
                </a:solidFill>
              </a:rPr>
              <a:t>transferrine,immunoglobulines</a:t>
            </a:r>
            <a:r>
              <a:rPr lang="fr-FR" sz="2400" dirty="0" smtClean="0">
                <a:solidFill>
                  <a:srgbClr val="FFFF00"/>
                </a:solidFill>
              </a:rPr>
              <a:t> </a:t>
            </a:r>
            <a:r>
              <a:rPr lang="fr-FR" sz="2400" dirty="0" err="1" smtClean="0">
                <a:solidFill>
                  <a:srgbClr val="FFFF00"/>
                </a:solidFill>
              </a:rPr>
              <a:t>IgM</a:t>
            </a:r>
            <a:r>
              <a:rPr lang="fr-FR" sz="2400" dirty="0" smtClean="0">
                <a:solidFill>
                  <a:srgbClr val="FFFF00"/>
                </a:solidFill>
              </a:rPr>
              <a:t>, </a:t>
            </a:r>
            <a:r>
              <a:rPr lang="fr-FR" sz="2400" dirty="0" err="1" smtClean="0">
                <a:solidFill>
                  <a:srgbClr val="FFFF00"/>
                </a:solidFill>
              </a:rPr>
              <a:t>IgG,IgA</a:t>
            </a:r>
            <a:r>
              <a:rPr lang="fr-FR" sz="2400" dirty="0" smtClean="0">
                <a:solidFill>
                  <a:srgbClr val="FFFF00"/>
                </a:solidFill>
              </a:rPr>
              <a:t>..</a:t>
            </a:r>
          </a:p>
          <a:p>
            <a:r>
              <a:rPr lang="fr-FR" sz="2400" dirty="0" smtClean="0">
                <a:solidFill>
                  <a:srgbClr val="FFFF00"/>
                </a:solidFill>
              </a:rPr>
              <a:t>Dosage de </a:t>
            </a:r>
            <a:r>
              <a:rPr lang="fr-FR" sz="2400" dirty="0" err="1" smtClean="0">
                <a:solidFill>
                  <a:srgbClr val="FFFF00"/>
                </a:solidFill>
              </a:rPr>
              <a:t>IgG</a:t>
            </a:r>
            <a:r>
              <a:rPr lang="fr-FR" sz="2400" dirty="0" smtClean="0">
                <a:solidFill>
                  <a:srgbClr val="FFFF00"/>
                </a:solidFill>
              </a:rPr>
              <a:t> et Colostrum dans le lait.</a:t>
            </a:r>
          </a:p>
        </p:txBody>
      </p:sp>
      <p:graphicFrame>
        <p:nvGraphicFramePr>
          <p:cNvPr id="4" name="Tableau 3"/>
          <p:cNvGraphicFramePr>
            <a:graphicFrameLocks noGrp="1"/>
          </p:cNvGraphicFramePr>
          <p:nvPr/>
        </p:nvGraphicFramePr>
        <p:xfrm>
          <a:off x="1428728" y="2571744"/>
          <a:ext cx="6024564" cy="2103120"/>
        </p:xfrm>
        <a:graphic>
          <a:graphicData uri="http://schemas.openxmlformats.org/drawingml/2006/table">
            <a:tbl>
              <a:tblPr firstRow="1" bandRow="1">
                <a:tableStyleId>{5C22544A-7EE6-4342-B048-85BDC9FD1C3A}</a:tableStyleId>
              </a:tblPr>
              <a:tblGrid>
                <a:gridCol w="1506141"/>
                <a:gridCol w="1506141"/>
                <a:gridCol w="1506141"/>
                <a:gridCol w="1506141"/>
              </a:tblGrid>
              <a:tr h="515812">
                <a:tc>
                  <a:txBody>
                    <a:bodyPr/>
                    <a:lstStyle/>
                    <a:p>
                      <a:r>
                        <a:rPr lang="fr-FR" dirty="0" smtClean="0"/>
                        <a:t>Elément</a:t>
                      </a:r>
                      <a:endParaRPr lang="fr-FR" dirty="0"/>
                    </a:p>
                  </a:txBody>
                  <a:tcPr/>
                </a:tc>
                <a:tc>
                  <a:txBody>
                    <a:bodyPr/>
                    <a:lstStyle/>
                    <a:p>
                      <a:r>
                        <a:rPr lang="fr-FR" dirty="0" smtClean="0"/>
                        <a:t>Méthode</a:t>
                      </a:r>
                      <a:endParaRPr lang="fr-FR" dirty="0"/>
                    </a:p>
                  </a:txBody>
                  <a:tcPr/>
                </a:tc>
                <a:tc>
                  <a:txBody>
                    <a:bodyPr/>
                    <a:lstStyle/>
                    <a:p>
                      <a:r>
                        <a:rPr lang="fr-FR" dirty="0" smtClean="0"/>
                        <a:t>Suspensions obtenues</a:t>
                      </a:r>
                      <a:endParaRPr lang="fr-FR" dirty="0"/>
                    </a:p>
                  </a:txBody>
                  <a:tcPr/>
                </a:tc>
                <a:tc>
                  <a:txBody>
                    <a:bodyPr/>
                    <a:lstStyle/>
                    <a:p>
                      <a:r>
                        <a:rPr lang="fr-FR" dirty="0" smtClean="0"/>
                        <a:t>Réactifs</a:t>
                      </a:r>
                      <a:endParaRPr lang="fr-FR" dirty="0"/>
                    </a:p>
                  </a:txBody>
                  <a:tcPr/>
                </a:tc>
              </a:tr>
              <a:tr h="294750">
                <a:tc>
                  <a:txBody>
                    <a:bodyPr/>
                    <a:lstStyle/>
                    <a:p>
                      <a:r>
                        <a:rPr lang="fr-FR" dirty="0" smtClean="0"/>
                        <a:t>Ag</a:t>
                      </a:r>
                      <a:r>
                        <a:rPr lang="fr-FR" sz="1800" kern="1200" baseline="30000" dirty="0" smtClean="0">
                          <a:solidFill>
                            <a:schemeClr val="dk1"/>
                          </a:solidFill>
                          <a:latin typeface="+mn-lt"/>
                          <a:ea typeface="+mn-ea"/>
                          <a:cs typeface="+mn-cs"/>
                        </a:rPr>
                        <a:t>+</a:t>
                      </a:r>
                    </a:p>
                  </a:txBody>
                  <a:tcPr/>
                </a:tc>
                <a:tc>
                  <a:txBody>
                    <a:bodyPr/>
                    <a:lstStyle/>
                    <a:p>
                      <a:r>
                        <a:rPr lang="fr-FR" dirty="0" smtClean="0"/>
                        <a:t>T,N</a:t>
                      </a:r>
                      <a:endParaRPr lang="fr-FR" dirty="0"/>
                    </a:p>
                  </a:txBody>
                  <a:tcPr/>
                </a:tc>
                <a:tc>
                  <a:txBody>
                    <a:bodyPr/>
                    <a:lstStyle/>
                    <a:p>
                      <a:r>
                        <a:rPr lang="fr-FR" dirty="0" err="1" smtClean="0"/>
                        <a:t>AgCl</a:t>
                      </a:r>
                      <a:endParaRPr lang="fr-FR" dirty="0"/>
                    </a:p>
                  </a:txBody>
                  <a:tcPr/>
                </a:tc>
                <a:tc>
                  <a:txBody>
                    <a:bodyPr/>
                    <a:lstStyle/>
                    <a:p>
                      <a:r>
                        <a:rPr lang="fr-FR" dirty="0" err="1" smtClean="0"/>
                        <a:t>NaCl</a:t>
                      </a:r>
                      <a:endParaRPr lang="fr-FR" dirty="0"/>
                    </a:p>
                  </a:txBody>
                  <a:tcPr/>
                </a:tc>
              </a:tr>
              <a:tr h="294750">
                <a:tc>
                  <a:txBody>
                    <a:bodyPr/>
                    <a:lstStyle/>
                    <a:p>
                      <a:r>
                        <a:rPr lang="fr-FR" dirty="0" smtClean="0"/>
                        <a:t>Ca</a:t>
                      </a:r>
                      <a:r>
                        <a:rPr lang="fr-FR" baseline="30000" dirty="0" smtClean="0"/>
                        <a:t>+2</a:t>
                      </a:r>
                      <a:endParaRPr lang="fr-FR" baseline="30000" dirty="0"/>
                    </a:p>
                  </a:txBody>
                  <a:tcPr/>
                </a:tc>
                <a:tc>
                  <a:txBody>
                    <a:bodyPr/>
                    <a:lstStyle/>
                    <a:p>
                      <a:r>
                        <a:rPr lang="fr-FR" dirty="0" smtClean="0"/>
                        <a:t>T</a:t>
                      </a:r>
                      <a:endParaRPr lang="fr-FR" dirty="0"/>
                    </a:p>
                  </a:txBody>
                  <a:tcPr/>
                </a:tc>
                <a:tc>
                  <a:txBody>
                    <a:bodyPr/>
                    <a:lstStyle/>
                    <a:p>
                      <a:r>
                        <a:rPr lang="fr-FR" dirty="0" smtClean="0"/>
                        <a:t>CaC</a:t>
                      </a:r>
                      <a:r>
                        <a:rPr lang="fr-FR" baseline="-25000" dirty="0" smtClean="0"/>
                        <a:t>2</a:t>
                      </a:r>
                      <a:r>
                        <a:rPr lang="fr-FR" dirty="0" smtClean="0"/>
                        <a:t>O</a:t>
                      </a:r>
                      <a:r>
                        <a:rPr lang="fr-FR" sz="1800" kern="1200" baseline="-25000" dirty="0" smtClean="0">
                          <a:solidFill>
                            <a:schemeClr val="dk1"/>
                          </a:solidFill>
                          <a:latin typeface="+mn-lt"/>
                          <a:ea typeface="+mn-ea"/>
                          <a:cs typeface="+mn-cs"/>
                        </a:rPr>
                        <a:t>4</a:t>
                      </a:r>
                    </a:p>
                  </a:txBody>
                  <a:tcPr/>
                </a:tc>
                <a:tc>
                  <a:txBody>
                    <a:bodyPr/>
                    <a:lstStyle/>
                    <a:p>
                      <a:r>
                        <a:rPr lang="fr-FR" dirty="0" smtClean="0"/>
                        <a:t>H</a:t>
                      </a:r>
                      <a:r>
                        <a:rPr lang="fr-FR" sz="1800" kern="1200" baseline="-25000" dirty="0" smtClean="0">
                          <a:solidFill>
                            <a:schemeClr val="dk1"/>
                          </a:solidFill>
                          <a:latin typeface="+mn-lt"/>
                          <a:ea typeface="+mn-ea"/>
                          <a:cs typeface="+mn-cs"/>
                        </a:rPr>
                        <a:t>2</a:t>
                      </a:r>
                      <a:r>
                        <a:rPr lang="fr-FR" dirty="0" smtClean="0"/>
                        <a:t>C</a:t>
                      </a:r>
                      <a:r>
                        <a:rPr lang="fr-FR" sz="1800" kern="1200" baseline="-25000" dirty="0" smtClean="0">
                          <a:solidFill>
                            <a:schemeClr val="dk1"/>
                          </a:solidFill>
                          <a:latin typeface="+mn-lt"/>
                          <a:ea typeface="+mn-ea"/>
                          <a:cs typeface="+mn-cs"/>
                        </a:rPr>
                        <a:t>2</a:t>
                      </a:r>
                      <a:r>
                        <a:rPr lang="fr-FR" dirty="0" smtClean="0"/>
                        <a:t>O</a:t>
                      </a:r>
                      <a:r>
                        <a:rPr lang="fr-FR" sz="1800" kern="1200" baseline="-25000" dirty="0" smtClean="0">
                          <a:solidFill>
                            <a:schemeClr val="dk1"/>
                          </a:solidFill>
                          <a:latin typeface="+mn-lt"/>
                          <a:ea typeface="+mn-ea"/>
                          <a:cs typeface="+mn-cs"/>
                        </a:rPr>
                        <a:t>4</a:t>
                      </a:r>
                    </a:p>
                  </a:txBody>
                  <a:tcPr/>
                </a:tc>
              </a:tr>
              <a:tr h="294750">
                <a:tc>
                  <a:txBody>
                    <a:bodyPr/>
                    <a:lstStyle/>
                    <a:p>
                      <a:r>
                        <a:rPr lang="fr-FR" dirty="0" smtClean="0"/>
                        <a:t>Cl</a:t>
                      </a:r>
                      <a:r>
                        <a:rPr lang="fr-FR" baseline="30000" dirty="0" smtClean="0"/>
                        <a:t>-</a:t>
                      </a:r>
                      <a:endParaRPr lang="fr-FR" baseline="30000" dirty="0"/>
                    </a:p>
                  </a:txBody>
                  <a:tcPr/>
                </a:tc>
                <a:tc>
                  <a:txBody>
                    <a:bodyPr/>
                    <a:lstStyle/>
                    <a:p>
                      <a:r>
                        <a:rPr lang="fr-FR" dirty="0" smtClean="0"/>
                        <a:t>T,N</a:t>
                      </a:r>
                      <a:endParaRPr lang="fr-FR" dirty="0"/>
                    </a:p>
                  </a:txBody>
                  <a:tcPr/>
                </a:tc>
                <a:tc>
                  <a:txBody>
                    <a:bodyPr/>
                    <a:lstStyle/>
                    <a:p>
                      <a:r>
                        <a:rPr lang="fr-FR" dirty="0" err="1" smtClean="0"/>
                        <a:t>AgCl</a:t>
                      </a:r>
                      <a:endParaRPr lang="fr-FR" dirty="0"/>
                    </a:p>
                  </a:txBody>
                  <a:tcPr/>
                </a:tc>
                <a:tc>
                  <a:txBody>
                    <a:bodyPr/>
                    <a:lstStyle/>
                    <a:p>
                      <a:r>
                        <a:rPr lang="fr-FR" dirty="0" smtClean="0"/>
                        <a:t>AgNO3</a:t>
                      </a:r>
                      <a:endParaRPr lang="fr-FR" dirty="0"/>
                    </a:p>
                  </a:txBody>
                  <a:tcPr/>
                </a:tc>
              </a:tr>
              <a:tr h="294750">
                <a:tc>
                  <a:txBody>
                    <a:bodyPr/>
                    <a:lstStyle/>
                    <a:p>
                      <a:r>
                        <a:rPr lang="fr-FR" dirty="0" smtClean="0"/>
                        <a:t>K</a:t>
                      </a:r>
                      <a:r>
                        <a:rPr lang="fr-FR" sz="1800" kern="1200" baseline="30000" dirty="0" smtClean="0">
                          <a:solidFill>
                            <a:schemeClr val="dk1"/>
                          </a:solidFill>
                          <a:latin typeface="+mn-lt"/>
                          <a:ea typeface="+mn-ea"/>
                          <a:cs typeface="+mn-cs"/>
                        </a:rPr>
                        <a:t>+</a:t>
                      </a:r>
                    </a:p>
                  </a:txBody>
                  <a:tcPr/>
                </a:tc>
                <a:tc>
                  <a:txBody>
                    <a:bodyPr/>
                    <a:lstStyle/>
                    <a:p>
                      <a:r>
                        <a:rPr lang="fr-FR" dirty="0" smtClean="0"/>
                        <a:t>T</a:t>
                      </a:r>
                      <a:endParaRPr lang="fr-FR" dirty="0"/>
                    </a:p>
                  </a:txBody>
                  <a:tcPr/>
                </a:tc>
                <a:tc>
                  <a:txBody>
                    <a:bodyPr/>
                    <a:lstStyle/>
                    <a:p>
                      <a:r>
                        <a:rPr lang="fr-FR" dirty="0" smtClean="0"/>
                        <a:t>K</a:t>
                      </a:r>
                      <a:r>
                        <a:rPr lang="fr-FR" sz="1800" kern="1200" baseline="-25000" dirty="0" smtClean="0">
                          <a:solidFill>
                            <a:schemeClr val="dk1"/>
                          </a:solidFill>
                          <a:latin typeface="+mn-lt"/>
                          <a:ea typeface="+mn-ea"/>
                          <a:cs typeface="+mn-cs"/>
                        </a:rPr>
                        <a:t>2</a:t>
                      </a:r>
                      <a:r>
                        <a:rPr lang="fr-FR" dirty="0" smtClean="0"/>
                        <a:t>NaCO(NO</a:t>
                      </a:r>
                      <a:r>
                        <a:rPr lang="fr-FR" sz="1800" kern="1200" baseline="-25000" dirty="0" smtClean="0">
                          <a:solidFill>
                            <a:schemeClr val="dk1"/>
                          </a:solidFill>
                          <a:latin typeface="+mn-lt"/>
                          <a:ea typeface="+mn-ea"/>
                          <a:cs typeface="+mn-cs"/>
                        </a:rPr>
                        <a:t>2</a:t>
                      </a:r>
                      <a:r>
                        <a:rPr lang="fr-FR" dirty="0" smtClean="0"/>
                        <a:t>)</a:t>
                      </a:r>
                      <a:endParaRPr lang="fr-FR" dirty="0"/>
                    </a:p>
                  </a:txBody>
                  <a:tcPr/>
                </a:tc>
                <a:tc>
                  <a:txBody>
                    <a:bodyPr/>
                    <a:lstStyle/>
                    <a:p>
                      <a:r>
                        <a:rPr lang="fr-FR" dirty="0" smtClean="0"/>
                        <a:t>Na</a:t>
                      </a:r>
                      <a:r>
                        <a:rPr lang="fr-FR" sz="1800" kern="1200" baseline="-25000" dirty="0" smtClean="0">
                          <a:solidFill>
                            <a:schemeClr val="dk1"/>
                          </a:solidFill>
                          <a:latin typeface="+mn-lt"/>
                          <a:ea typeface="+mn-ea"/>
                          <a:cs typeface="+mn-cs"/>
                        </a:rPr>
                        <a:t>3</a:t>
                      </a:r>
                      <a:r>
                        <a:rPr lang="fr-FR" dirty="0" smtClean="0"/>
                        <a:t>CO(NO</a:t>
                      </a:r>
                      <a:r>
                        <a:rPr lang="fr-FR" sz="1800" kern="1200" baseline="-25000" dirty="0" smtClean="0">
                          <a:solidFill>
                            <a:schemeClr val="dk1"/>
                          </a:solidFill>
                          <a:latin typeface="+mn-lt"/>
                          <a:ea typeface="+mn-ea"/>
                          <a:cs typeface="+mn-cs"/>
                        </a:rPr>
                        <a:t>2</a:t>
                      </a:r>
                      <a:r>
                        <a:rPr lang="fr-FR" dirty="0" smtClean="0"/>
                        <a:t>)</a:t>
                      </a:r>
                      <a:endParaRPr lang="fr-FR" dirty="0"/>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1157</TotalTime>
  <Words>737</Words>
  <Application>Microsoft Office PowerPoint</Application>
  <PresentationFormat>Affichage à l'écran (4:3)</PresentationFormat>
  <Paragraphs>119</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Photométrie des milieux troubles</vt:lpstr>
      <vt:lpstr>Un milieu trouble!!</vt:lpstr>
      <vt:lpstr>Principe de dosage des milieux troubles:</vt:lpstr>
      <vt:lpstr>Présentation PowerPoint</vt:lpstr>
      <vt:lpstr>Présentation PowerPoint</vt:lpstr>
      <vt:lpstr>Présentation PowerPoint</vt:lpstr>
      <vt:lpstr>La turbidimétrie:</vt:lpstr>
      <vt:lpstr>La néphélométrie</vt:lpstr>
      <vt:lpstr>Présentation PowerPoint</vt:lpstr>
      <vt:lpstr>Appareillage</vt:lpstr>
      <vt:lpstr>Présentation PowerPoint</vt:lpstr>
      <vt:lpstr>Turbidimètre </vt:lpstr>
      <vt:lpstr>Néphélométrie</vt:lpstr>
      <vt:lpstr>Présentation PowerPoint</vt:lpstr>
      <vt:lpstr>Applications: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Photométrie des milieux troubles</dc:title>
  <dc:creator>Berriane</dc:creator>
  <cp:lastModifiedBy>win7</cp:lastModifiedBy>
  <cp:revision>68</cp:revision>
  <dcterms:created xsi:type="dcterms:W3CDTF">2016-02-19T22:19:49Z</dcterms:created>
  <dcterms:modified xsi:type="dcterms:W3CDTF">2017-04-28T22:23:57Z</dcterms:modified>
</cp:coreProperties>
</file>