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51"/>
  </p:notesMasterIdLst>
  <p:sldIdLst>
    <p:sldId id="259" r:id="rId2"/>
    <p:sldId id="276" r:id="rId3"/>
    <p:sldId id="289" r:id="rId4"/>
    <p:sldId id="298" r:id="rId5"/>
    <p:sldId id="343" r:id="rId6"/>
    <p:sldId id="339" r:id="rId7"/>
    <p:sldId id="340" r:id="rId8"/>
    <p:sldId id="341" r:id="rId9"/>
    <p:sldId id="342" r:id="rId10"/>
    <p:sldId id="344" r:id="rId11"/>
    <p:sldId id="345" r:id="rId12"/>
    <p:sldId id="346" r:id="rId13"/>
    <p:sldId id="347" r:id="rId14"/>
    <p:sldId id="348" r:id="rId15"/>
    <p:sldId id="349" r:id="rId16"/>
    <p:sldId id="350" r:id="rId17"/>
    <p:sldId id="351" r:id="rId18"/>
    <p:sldId id="352" r:id="rId19"/>
    <p:sldId id="353" r:id="rId20"/>
    <p:sldId id="354" r:id="rId21"/>
    <p:sldId id="355" r:id="rId22"/>
    <p:sldId id="356" r:id="rId23"/>
    <p:sldId id="357" r:id="rId24"/>
    <p:sldId id="358" r:id="rId25"/>
    <p:sldId id="306" r:id="rId26"/>
    <p:sldId id="307" r:id="rId27"/>
    <p:sldId id="308" r:id="rId28"/>
    <p:sldId id="324" r:id="rId29"/>
    <p:sldId id="325" r:id="rId30"/>
    <p:sldId id="309" r:id="rId31"/>
    <p:sldId id="310" r:id="rId32"/>
    <p:sldId id="311" r:id="rId33"/>
    <p:sldId id="326" r:id="rId34"/>
    <p:sldId id="312" r:id="rId35"/>
    <p:sldId id="372" r:id="rId36"/>
    <p:sldId id="360" r:id="rId37"/>
    <p:sldId id="361" r:id="rId38"/>
    <p:sldId id="362" r:id="rId39"/>
    <p:sldId id="363" r:id="rId40"/>
    <p:sldId id="364" r:id="rId41"/>
    <p:sldId id="365" r:id="rId42"/>
    <p:sldId id="366" r:id="rId43"/>
    <p:sldId id="367" r:id="rId44"/>
    <p:sldId id="368" r:id="rId45"/>
    <p:sldId id="369" r:id="rId46"/>
    <p:sldId id="370" r:id="rId47"/>
    <p:sldId id="371" r:id="rId48"/>
    <p:sldId id="373" r:id="rId49"/>
    <p:sldId id="359" r:id="rId5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FF"/>
  </p:clrMru>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726" y="-2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5.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3.wmf"/><Relationship Id="rId5" Type="http://schemas.openxmlformats.org/officeDocument/2006/relationships/image" Target="../media/image29.wmf"/><Relationship Id="rId4" Type="http://schemas.openxmlformats.org/officeDocument/2006/relationships/image" Target="../media/image28.w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0.v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image" Target="../media/image3.w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3.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wmf"/><Relationship Id="rId6" Type="http://schemas.openxmlformats.org/officeDocument/2006/relationships/image" Target="../media/image43.wmf"/><Relationship Id="rId5" Type="http://schemas.openxmlformats.org/officeDocument/2006/relationships/image" Target="../media/image42.wmf"/><Relationship Id="rId4" Type="http://schemas.openxmlformats.org/officeDocument/2006/relationships/image" Target="../media/image41.wmf"/></Relationships>
</file>

<file path=ppt/drawings/_rels/vmlDrawing34.v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4.wmf"/><Relationship Id="rId1" Type="http://schemas.openxmlformats.org/officeDocument/2006/relationships/image" Target="../media/image3.wmf"/><Relationship Id="rId5" Type="http://schemas.openxmlformats.org/officeDocument/2006/relationships/image" Target="../media/image46.wmf"/><Relationship Id="rId4" Type="http://schemas.openxmlformats.org/officeDocument/2006/relationships/image" Target="../media/image45.wmf"/></Relationships>
</file>

<file path=ppt/drawings/_rels/vmlDrawing35.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3.wmf"/></Relationships>
</file>

<file path=ppt/drawings/_rels/vmlDrawing36.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49.wmf"/><Relationship Id="rId1" Type="http://schemas.openxmlformats.org/officeDocument/2006/relationships/image" Target="../media/image3.wmf"/></Relationships>
</file>

<file path=ppt/drawings/_rels/vmlDrawing37.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3.wmf"/></Relationships>
</file>

<file path=ppt/drawings/_rels/vmlDrawing38.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53.wmf"/><Relationship Id="rId1" Type="http://schemas.openxmlformats.org/officeDocument/2006/relationships/image" Target="../media/image3.wmf"/><Relationship Id="rId4" Type="http://schemas.openxmlformats.org/officeDocument/2006/relationships/image" Target="../media/image55.wmf"/></Relationships>
</file>

<file path=ppt/drawings/_rels/vmlDrawing39.vml.rels><?xml version="1.0" encoding="UTF-8" standalone="yes"?>
<Relationships xmlns="http://schemas.openxmlformats.org/package/2006/relationships"><Relationship Id="rId2" Type="http://schemas.openxmlformats.org/officeDocument/2006/relationships/image" Target="../media/image56.wmf"/><Relationship Id="rId1" Type="http://schemas.openxmlformats.org/officeDocument/2006/relationships/image" Target="../media/image3.wmf"/></Relationships>
</file>

<file path=ppt/drawings/_rels/vmlDrawing40.vml.rels><?xml version="1.0" encoding="UTF-8" standalone="yes"?>
<Relationships xmlns="http://schemas.openxmlformats.org/package/2006/relationships"><Relationship Id="rId3" Type="http://schemas.openxmlformats.org/officeDocument/2006/relationships/image" Target="../media/image58.wmf"/><Relationship Id="rId2" Type="http://schemas.openxmlformats.org/officeDocument/2006/relationships/image" Target="../media/image57.wmf"/><Relationship Id="rId1" Type="http://schemas.openxmlformats.org/officeDocument/2006/relationships/image" Target="../media/image3.w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2.v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image" Target="../media/image64.wmf"/><Relationship Id="rId1" Type="http://schemas.openxmlformats.org/officeDocument/2006/relationships/image" Target="../media/image3.wmf"/><Relationship Id="rId4" Type="http://schemas.openxmlformats.org/officeDocument/2006/relationships/image" Target="../media/image66.wmf"/></Relationships>
</file>

<file path=ppt/drawings/_rels/vmlDrawing43.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3.wmf"/><Relationship Id="rId4" Type="http://schemas.openxmlformats.org/officeDocument/2006/relationships/image" Target="../media/image70.wmf"/></Relationships>
</file>

<file path=ppt/drawings/_rels/vmlDrawing44.vml.rels><?xml version="1.0" encoding="UTF-8" standalone="yes"?>
<Relationships xmlns="http://schemas.openxmlformats.org/package/2006/relationships"><Relationship Id="rId3" Type="http://schemas.openxmlformats.org/officeDocument/2006/relationships/image" Target="../media/image74.wmf"/><Relationship Id="rId2" Type="http://schemas.openxmlformats.org/officeDocument/2006/relationships/image" Target="../media/image73.wmf"/><Relationship Id="rId1" Type="http://schemas.openxmlformats.org/officeDocument/2006/relationships/image" Target="../media/image3.wmf"/><Relationship Id="rId4" Type="http://schemas.openxmlformats.org/officeDocument/2006/relationships/image" Target="../media/image75.wmf"/></Relationships>
</file>

<file path=ppt/drawings/_rels/vmlDrawing4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6.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655C94-DFA4-4981-A68E-D579C19D7829}" type="datetimeFigureOut">
              <a:rPr lang="fr-FR" smtClean="0"/>
              <a:pPr/>
              <a:t>01/01/2012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59CA47-FC6E-4485-AAE1-0264500D85FF}"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2</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3</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25</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26</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27</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29</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30</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31</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32</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33</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34</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latin typeface="+mn-lt"/>
                <a:ea typeface="+mn-ea"/>
                <a:cs typeface="+mn-cs"/>
              </a:rPr>
              <a:t>Le diagramme de rayonnement peut représenter la variation spatiale de l'intensité de rayonnement , dans une direction quelconque  définie par les angles et , normalisée par rapport à l'intensité de rayonnement maximale  dans une direction privilégiée . On définit ainsi une fonction, de valeur maximale égale à l'unité appelée fonction caractéristique, de la manière suivante:</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37</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40</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rtl="0"/>
            <a:r>
              <a:rPr lang="fr-FR" sz="1200" kern="1200" dirty="0" smtClean="0">
                <a:solidFill>
                  <a:schemeClr val="tx1"/>
                </a:solidFill>
                <a:latin typeface="+mn-lt"/>
                <a:ea typeface="+mn-ea"/>
                <a:cs typeface="+mn-cs"/>
              </a:rPr>
              <a:t>Le gain en puissance d'une antenne dans une direction donnée est défini comme étant le rapport de </a:t>
            </a:r>
            <a:r>
              <a:rPr lang="fr-FR" sz="1200" i="1" kern="1200" dirty="0" smtClean="0">
                <a:solidFill>
                  <a:schemeClr val="tx1"/>
                </a:solidFill>
                <a:latin typeface="+mn-lt"/>
                <a:ea typeface="+mn-ea"/>
                <a:cs typeface="+mn-cs"/>
              </a:rPr>
              <a:t>l'intensité de rayonnement </a:t>
            </a:r>
            <a:r>
              <a:rPr lang="fr-FR" sz="1200" kern="1200" dirty="0" smtClean="0">
                <a:solidFill>
                  <a:schemeClr val="tx1"/>
                </a:solidFill>
                <a:latin typeface="+mn-lt"/>
                <a:ea typeface="+mn-ea"/>
                <a:cs typeface="+mn-cs"/>
              </a:rPr>
              <a:t>dans une direction  sur l'intensité de rayonnement qui peut être obtenue si la puissance acceptée par l'antenne sera rayonnée de façon isotrope. Cette dernière est tout simplement la puissance fournie  à l'antenne par la ligne de transmission issue de l'émetteur divisée par 4</a:t>
            </a:r>
            <a:r>
              <a:rPr lang="fr-FR" sz="1200" kern="1200" dirty="0" smtClean="0">
                <a:solidFill>
                  <a:schemeClr val="tx1"/>
                </a:solidFill>
                <a:latin typeface="+mn-lt"/>
                <a:ea typeface="+mn-ea"/>
                <a:cs typeface="+mn-cs"/>
                <a:sym typeface="Symbol"/>
              </a:rPr>
              <a:t></a:t>
            </a:r>
            <a:r>
              <a:rPr lang="fr-FR" sz="1200" kern="1200" dirty="0" smtClean="0">
                <a:solidFill>
                  <a:schemeClr val="tx1"/>
                </a:solidFill>
                <a:latin typeface="+mn-lt"/>
                <a:ea typeface="+mn-ea"/>
                <a:cs typeface="+mn-cs"/>
              </a:rPr>
              <a:t>(tout l'espace).</a:t>
            </a:r>
          </a:p>
          <a:p>
            <a:pPr rtl="0"/>
            <a:r>
              <a:rPr lang="fr-FR" sz="1200" kern="1200" dirty="0" smtClean="0">
                <a:solidFill>
                  <a:schemeClr val="tx1"/>
                </a:solidFill>
                <a:latin typeface="+mn-lt"/>
                <a:ea typeface="+mn-ea"/>
                <a:cs typeface="+mn-cs"/>
              </a:rPr>
              <a:t>Il est donc formulée comme suit</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41</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rtl="0"/>
            <a:r>
              <a:rPr lang="fr-FR" sz="1200" kern="1200" dirty="0" smtClean="0">
                <a:solidFill>
                  <a:schemeClr val="tx1"/>
                </a:solidFill>
                <a:latin typeface="+mn-lt"/>
                <a:ea typeface="+mn-ea"/>
                <a:cs typeface="+mn-cs"/>
              </a:rPr>
              <a:t>Le gain en puissance d'une antenne dans une direction donnée est défini comme étant le rapport de </a:t>
            </a:r>
            <a:r>
              <a:rPr lang="fr-FR" sz="1200" i="1" kern="1200" dirty="0" smtClean="0">
                <a:solidFill>
                  <a:schemeClr val="tx1"/>
                </a:solidFill>
                <a:latin typeface="+mn-lt"/>
                <a:ea typeface="+mn-ea"/>
                <a:cs typeface="+mn-cs"/>
              </a:rPr>
              <a:t>l'intensité de rayonnement </a:t>
            </a:r>
            <a:r>
              <a:rPr lang="fr-FR" sz="1200" kern="1200" dirty="0" smtClean="0">
                <a:solidFill>
                  <a:schemeClr val="tx1"/>
                </a:solidFill>
                <a:latin typeface="+mn-lt"/>
                <a:ea typeface="+mn-ea"/>
                <a:cs typeface="+mn-cs"/>
              </a:rPr>
              <a:t>dans une direction  sur l'intensité de rayonnement qui peut être obtenue si la puissance acceptée par l'antenne sera rayonnée de façon isotrope. Cette dernière est tout simplement la puissance fournie  à l'antenne par la ligne de transmission issue de l'émetteur divisée par 4</a:t>
            </a:r>
            <a:r>
              <a:rPr lang="fr-FR" sz="1200" kern="1200" dirty="0" smtClean="0">
                <a:solidFill>
                  <a:schemeClr val="tx1"/>
                </a:solidFill>
                <a:latin typeface="+mn-lt"/>
                <a:ea typeface="+mn-ea"/>
                <a:cs typeface="+mn-cs"/>
                <a:sym typeface="Symbol"/>
              </a:rPr>
              <a:t></a:t>
            </a:r>
            <a:r>
              <a:rPr lang="fr-FR" sz="1200" kern="1200" dirty="0" smtClean="0">
                <a:solidFill>
                  <a:schemeClr val="tx1"/>
                </a:solidFill>
                <a:latin typeface="+mn-lt"/>
                <a:ea typeface="+mn-ea"/>
                <a:cs typeface="+mn-cs"/>
              </a:rPr>
              <a:t>(tout l'espace).</a:t>
            </a:r>
          </a:p>
          <a:p>
            <a:pPr rtl="0"/>
            <a:r>
              <a:rPr lang="fr-FR" sz="1200" kern="1200" dirty="0" smtClean="0">
                <a:solidFill>
                  <a:schemeClr val="tx1"/>
                </a:solidFill>
                <a:latin typeface="+mn-lt"/>
                <a:ea typeface="+mn-ea"/>
                <a:cs typeface="+mn-cs"/>
              </a:rPr>
              <a:t>Il est donc formulée comme suit</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42</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43</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44</a:t>
            </a:fld>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latin typeface="+mn-lt"/>
                <a:ea typeface="+mn-ea"/>
                <a:cs typeface="+mn-cs"/>
              </a:rPr>
              <a:t>En général, la polarisation d'une antenne de réception est différente de celle de l'onde incidente qui lui parvient. Ceci est désigné souvent comme étant "une désadaptation de polarisation". La puissance reçue par cette antenne n'est donc pas maximale à cause des pertes par polarisation. En effet, supposons un champ incident de la forme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45</a:t>
            </a:fld>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46</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47</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6" name="Espace réservé du pied de page 4"/>
          <p:cNvSpPr>
            <a:spLocks noGrp="1"/>
          </p:cNvSpPr>
          <p:nvPr>
            <p:ph type="ftr" sz="quarter" idx="11"/>
          </p:nvPr>
        </p:nvSpPr>
        <p:spPr/>
        <p:txBody>
          <a:bodyPr/>
          <a:lstStyle>
            <a:lvl1pPr>
              <a:defRPr/>
            </a:lvl1pPr>
          </a:lstStyle>
          <a:p>
            <a:endParaRPr lang="fr-FR"/>
          </a:p>
        </p:txBody>
      </p:sp>
      <p:sp>
        <p:nvSpPr>
          <p:cNvPr id="7"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8" name="Espace réservé du pied de page 4"/>
          <p:cNvSpPr>
            <a:spLocks noGrp="1"/>
          </p:cNvSpPr>
          <p:nvPr>
            <p:ph type="ftr" sz="quarter" idx="11"/>
          </p:nvPr>
        </p:nvSpPr>
        <p:spPr/>
        <p:txBody>
          <a:bodyPr/>
          <a:lstStyle>
            <a:lvl1pPr>
              <a:defRPr/>
            </a:lvl1pPr>
          </a:lstStyle>
          <a:p>
            <a:endParaRPr lang="fr-FR"/>
          </a:p>
        </p:txBody>
      </p:sp>
      <p:sp>
        <p:nvSpPr>
          <p:cNvPr id="9"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4" name="Espace réservé du pied de page 4"/>
          <p:cNvSpPr>
            <a:spLocks noGrp="1"/>
          </p:cNvSpPr>
          <p:nvPr>
            <p:ph type="ftr" sz="quarter" idx="11"/>
          </p:nvPr>
        </p:nvSpPr>
        <p:spPr/>
        <p:txBody>
          <a:bodyPr/>
          <a:lstStyle>
            <a:lvl1pPr>
              <a:defRPr/>
            </a:lvl1pPr>
          </a:lstStyle>
          <a:p>
            <a:endParaRPr lang="fr-FR"/>
          </a:p>
        </p:txBody>
      </p:sp>
      <p:sp>
        <p:nvSpPr>
          <p:cNvPr id="5"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3" name="Espace réservé du pied de page 4"/>
          <p:cNvSpPr>
            <a:spLocks noGrp="1"/>
          </p:cNvSpPr>
          <p:nvPr>
            <p:ph type="ftr" sz="quarter" idx="11"/>
          </p:nvPr>
        </p:nvSpPr>
        <p:spPr/>
        <p:txBody>
          <a:bodyPr/>
          <a:lstStyle>
            <a:lvl1pPr>
              <a:defRPr/>
            </a:lvl1pPr>
          </a:lstStyle>
          <a:p>
            <a:endParaRPr lang="fr-FR"/>
          </a:p>
        </p:txBody>
      </p:sp>
      <p:sp>
        <p:nvSpPr>
          <p:cNvPr id="4"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6" name="Espace réservé du pied de page 4"/>
          <p:cNvSpPr>
            <a:spLocks noGrp="1"/>
          </p:cNvSpPr>
          <p:nvPr>
            <p:ph type="ftr" sz="quarter" idx="11"/>
          </p:nvPr>
        </p:nvSpPr>
        <p:spPr/>
        <p:txBody>
          <a:bodyPr/>
          <a:lstStyle>
            <a:lvl1pPr>
              <a:defRPr/>
            </a:lvl1pPr>
          </a:lstStyle>
          <a:p>
            <a:endParaRPr lang="fr-FR"/>
          </a:p>
        </p:txBody>
      </p:sp>
      <p:sp>
        <p:nvSpPr>
          <p:cNvPr id="7"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6" name="Espace réservé du pied de page 4"/>
          <p:cNvSpPr>
            <a:spLocks noGrp="1"/>
          </p:cNvSpPr>
          <p:nvPr>
            <p:ph type="ftr" sz="quarter" idx="11"/>
          </p:nvPr>
        </p:nvSpPr>
        <p:spPr/>
        <p:txBody>
          <a:bodyPr/>
          <a:lstStyle>
            <a:lvl1pPr>
              <a:defRPr/>
            </a:lvl1pPr>
          </a:lstStyle>
          <a:p>
            <a:endParaRPr lang="fr-FR"/>
          </a:p>
        </p:txBody>
      </p:sp>
      <p:sp>
        <p:nvSpPr>
          <p:cNvPr id="7"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fld id="{EBF5D98C-C9EA-43B1-91FD-52673628A782}" type="datetimeFigureOut">
              <a:rPr lang="fr-FR" smtClean="0"/>
              <a:pPr/>
              <a:t>01/01/2012</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33A863F4-D77D-4D5F-A8C1-39CB5FF13AFB}" type="slidenum">
              <a:rPr lang="fr-FR" smtClean="0"/>
              <a:pPr/>
              <a:t>‹N°›</a:t>
            </a:fld>
            <a:endParaRPr lang="fr-FR"/>
          </a:p>
        </p:txBody>
      </p:sp>
    </p:spTree>
  </p:cSld>
  <p:clrMapOvr>
    <a:masterClrMapping/>
  </p:clrMapOvr>
  <p:transition>
    <p:wipe di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38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638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fld id="{EBF5D98C-C9EA-43B1-91FD-52673628A782}" type="datetimeFigureOut">
              <a:rPr lang="fr-FR" smtClean="0"/>
              <a:pPr/>
              <a:t>01/01/2012</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fld id="{33A863F4-D77D-4D5F-A8C1-39CB5FF13AF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wipe dir="d"/>
  </p:transition>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http://web.lagh-univ.dz/web/images/sigle.gif"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4.vml"/><Relationship Id="rId4" Type="http://schemas.openxmlformats.org/officeDocument/2006/relationships/oleObject" Target="../embeddings/oleObject10.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5.v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xml"/><Relationship Id="rId1" Type="http://schemas.openxmlformats.org/officeDocument/2006/relationships/vmlDrawing" Target="../drawings/vmlDrawing6.v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xml"/><Relationship Id="rId1" Type="http://schemas.openxmlformats.org/officeDocument/2006/relationships/vmlDrawing" Target="../drawings/vmlDrawing7.v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xml"/><Relationship Id="rId1" Type="http://schemas.openxmlformats.org/officeDocument/2006/relationships/vmlDrawing" Target="../drawings/vmlDrawing8.v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xml"/><Relationship Id="rId1" Type="http://schemas.openxmlformats.org/officeDocument/2006/relationships/vmlDrawing" Target="../drawings/vmlDrawing9.v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1.xml"/><Relationship Id="rId1" Type="http://schemas.openxmlformats.org/officeDocument/2006/relationships/vmlDrawing" Target="../drawings/vmlDrawing10.v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xml"/><Relationship Id="rId1" Type="http://schemas.openxmlformats.org/officeDocument/2006/relationships/vmlDrawing" Target="../drawings/vmlDrawing11.v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xml"/><Relationship Id="rId1" Type="http://schemas.openxmlformats.org/officeDocument/2006/relationships/vmlDrawing" Target="../drawings/vmlDrawing12.v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13.vml"/><Relationship Id="rId5" Type="http://schemas.openxmlformats.org/officeDocument/2006/relationships/image" Target="../media/image19.png"/><Relationship Id="rId4" Type="http://schemas.openxmlformats.org/officeDocument/2006/relationships/oleObject" Target="../embeddings/oleObject19.bin"/></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14.vml"/><Relationship Id="rId5" Type="http://schemas.openxmlformats.org/officeDocument/2006/relationships/image" Target="../media/image20.emf"/><Relationship Id="rId4" Type="http://schemas.openxmlformats.org/officeDocument/2006/relationships/oleObject" Target="../embeddings/oleObject20.bin"/></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15.v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oleObject" Target="../embeddings/oleObject21.bin"/></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1.xml"/><Relationship Id="rId1" Type="http://schemas.openxmlformats.org/officeDocument/2006/relationships/vmlDrawing" Target="../drawings/vmlDrawing16.v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1.xml"/><Relationship Id="rId1" Type="http://schemas.openxmlformats.org/officeDocument/2006/relationships/vmlDrawing" Target="../drawings/vmlDrawing17.vml"/><Relationship Id="rId4" Type="http://schemas.openxmlformats.org/officeDocument/2006/relationships/image" Target="../media/image24.e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1.xml"/><Relationship Id="rId1" Type="http://schemas.openxmlformats.org/officeDocument/2006/relationships/vmlDrawing" Target="../drawings/vmlDrawing18.v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19.vml"/><Relationship Id="rId4" Type="http://schemas.openxmlformats.org/officeDocument/2006/relationships/oleObject" Target="../embeddings/oleObject25.bin"/></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20.vml"/><Relationship Id="rId4" Type="http://schemas.openxmlformats.org/officeDocument/2006/relationships/oleObject" Target="../embeddings/oleObject26.bin"/></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21.vml"/><Relationship Id="rId4" Type="http://schemas.openxmlformats.org/officeDocument/2006/relationships/oleObject" Target="../embeddings/oleObject27.bin"/></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22.vml"/><Relationship Id="rId4" Type="http://schemas.openxmlformats.org/officeDocument/2006/relationships/oleObject" Target="../embeddings/oleObject28.bin"/></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23.vml"/><Relationship Id="rId4" Type="http://schemas.openxmlformats.org/officeDocument/2006/relationships/oleObject" Target="../embeddings/oleObject29.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24.vml"/><Relationship Id="rId6" Type="http://schemas.openxmlformats.org/officeDocument/2006/relationships/oleObject" Target="../embeddings/oleObject31.bin"/><Relationship Id="rId5" Type="http://schemas.openxmlformats.org/officeDocument/2006/relationships/oleObject" Target="../embeddings/oleObject30.bin"/><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notesSlide" Target="../notesSlides/notesSlide5.xml"/><Relationship Id="rId7" Type="http://schemas.openxmlformats.org/officeDocument/2006/relationships/oleObject" Target="../embeddings/oleObject35.bin"/><Relationship Id="rId12" Type="http://schemas.openxmlformats.org/officeDocument/2006/relationships/oleObject" Target="../embeddings/oleObject39.bin"/><Relationship Id="rId2" Type="http://schemas.openxmlformats.org/officeDocument/2006/relationships/slideLayout" Target="../slideLayouts/slideLayout2.xml"/><Relationship Id="rId1" Type="http://schemas.openxmlformats.org/officeDocument/2006/relationships/vmlDrawing" Target="../drawings/vmlDrawing25.vml"/><Relationship Id="rId6" Type="http://schemas.openxmlformats.org/officeDocument/2006/relationships/oleObject" Target="../embeddings/oleObject34.bin"/><Relationship Id="rId11" Type="http://schemas.openxmlformats.org/officeDocument/2006/relationships/oleObject" Target="../embeddings/oleObject38.bin"/><Relationship Id="rId5" Type="http://schemas.openxmlformats.org/officeDocument/2006/relationships/oleObject" Target="../embeddings/oleObject33.bin"/><Relationship Id="rId10" Type="http://schemas.openxmlformats.org/officeDocument/2006/relationships/oleObject" Target="../embeddings/oleObject37.bin"/><Relationship Id="rId4" Type="http://schemas.openxmlformats.org/officeDocument/2006/relationships/image" Target="../media/image5.jpeg"/><Relationship Id="rId9" Type="http://schemas.openxmlformats.org/officeDocument/2006/relationships/oleObject" Target="../embeddings/oleObject36.bin"/></Relationships>
</file>

<file path=ppt/slides/_rels/slide27.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notesSlide" Target="../notesSlides/notesSlide6.xml"/><Relationship Id="rId7" Type="http://schemas.openxmlformats.org/officeDocument/2006/relationships/oleObject" Target="../embeddings/oleObject42.bin"/><Relationship Id="rId2" Type="http://schemas.openxmlformats.org/officeDocument/2006/relationships/slideLayout" Target="../slideLayouts/slideLayout2.xml"/><Relationship Id="rId1" Type="http://schemas.openxmlformats.org/officeDocument/2006/relationships/vmlDrawing" Target="../drawings/vmlDrawing26.vml"/><Relationship Id="rId6" Type="http://schemas.openxmlformats.org/officeDocument/2006/relationships/oleObject" Target="../embeddings/oleObject41.bin"/><Relationship Id="rId5" Type="http://schemas.openxmlformats.org/officeDocument/2006/relationships/oleObject" Target="../embeddings/oleObject40.bin"/><Relationship Id="rId4" Type="http://schemas.openxmlformats.org/officeDocument/2006/relationships/image" Target="../media/image5.jpeg"/></Relationships>
</file>

<file path=ppt/slides/_rels/slide28.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8" Type="http://schemas.openxmlformats.org/officeDocument/2006/relationships/image" Target="../media/image34.emf"/><Relationship Id="rId3" Type="http://schemas.openxmlformats.org/officeDocument/2006/relationships/notesSlide" Target="../notesSlides/notesSlide8.xml"/><Relationship Id="rId7" Type="http://schemas.openxmlformats.org/officeDocument/2006/relationships/oleObject" Target="../embeddings/oleObject45.bin"/><Relationship Id="rId2" Type="http://schemas.openxmlformats.org/officeDocument/2006/relationships/slideLayout" Target="../slideLayouts/slideLayout2.xml"/><Relationship Id="rId1" Type="http://schemas.openxmlformats.org/officeDocument/2006/relationships/vmlDrawing" Target="../drawings/vmlDrawing27.vml"/><Relationship Id="rId6" Type="http://schemas.openxmlformats.org/officeDocument/2006/relationships/oleObject" Target="../embeddings/oleObject44.bin"/><Relationship Id="rId5" Type="http://schemas.openxmlformats.org/officeDocument/2006/relationships/oleObject" Target="../embeddings/oleObject43.bin"/><Relationship Id="rId4" Type="http://schemas.openxmlformats.org/officeDocument/2006/relationships/image" Target="../media/image5.jpeg"/></Relationships>
</file>

<file path=ppt/slides/_rels/slide31.xml.rels><?xml version="1.0" encoding="UTF-8" standalone="yes"?>
<Relationships xmlns="http://schemas.openxmlformats.org/package/2006/relationships"><Relationship Id="rId8" Type="http://schemas.openxmlformats.org/officeDocument/2006/relationships/image" Target="../media/image35.emf"/><Relationship Id="rId3" Type="http://schemas.openxmlformats.org/officeDocument/2006/relationships/notesSlide" Target="../notesSlides/notesSlide9.xml"/><Relationship Id="rId7" Type="http://schemas.openxmlformats.org/officeDocument/2006/relationships/oleObject" Target="../embeddings/oleObject48.bin"/><Relationship Id="rId2" Type="http://schemas.openxmlformats.org/officeDocument/2006/relationships/slideLayout" Target="../slideLayouts/slideLayout2.xml"/><Relationship Id="rId1" Type="http://schemas.openxmlformats.org/officeDocument/2006/relationships/vmlDrawing" Target="../drawings/vmlDrawing28.vml"/><Relationship Id="rId6" Type="http://schemas.openxmlformats.org/officeDocument/2006/relationships/oleObject" Target="../embeddings/oleObject47.bin"/><Relationship Id="rId5" Type="http://schemas.openxmlformats.org/officeDocument/2006/relationships/oleObject" Target="../embeddings/oleObject46.bin"/><Relationship Id="rId4" Type="http://schemas.openxmlformats.org/officeDocument/2006/relationships/image" Target="../media/image5.jpeg"/></Relationships>
</file>

<file path=ppt/slides/_rels/slide32.xml.rels><?xml version="1.0" encoding="UTF-8" standalone="yes"?>
<Relationships xmlns="http://schemas.openxmlformats.org/package/2006/relationships"><Relationship Id="rId8" Type="http://schemas.openxmlformats.org/officeDocument/2006/relationships/image" Target="../media/image36.emf"/><Relationship Id="rId3" Type="http://schemas.openxmlformats.org/officeDocument/2006/relationships/notesSlide" Target="../notesSlides/notesSlide10.xml"/><Relationship Id="rId7" Type="http://schemas.openxmlformats.org/officeDocument/2006/relationships/oleObject" Target="../embeddings/oleObject51.bin"/><Relationship Id="rId2" Type="http://schemas.openxmlformats.org/officeDocument/2006/relationships/slideLayout" Target="../slideLayouts/slideLayout2.xml"/><Relationship Id="rId1" Type="http://schemas.openxmlformats.org/officeDocument/2006/relationships/vmlDrawing" Target="../drawings/vmlDrawing29.vml"/><Relationship Id="rId6" Type="http://schemas.openxmlformats.org/officeDocument/2006/relationships/oleObject" Target="../embeddings/oleObject50.bin"/><Relationship Id="rId5" Type="http://schemas.openxmlformats.org/officeDocument/2006/relationships/oleObject" Target="../embeddings/oleObject49.bin"/><Relationship Id="rId4" Type="http://schemas.openxmlformats.org/officeDocument/2006/relationships/image" Target="../media/image5.jpeg"/></Relationships>
</file>

<file path=ppt/slides/_rels/slide33.xml.rels><?xml version="1.0" encoding="UTF-8" standalone="yes"?>
<Relationships xmlns="http://schemas.openxmlformats.org/package/2006/relationships"><Relationship Id="rId8" Type="http://schemas.openxmlformats.org/officeDocument/2006/relationships/oleObject" Target="../embeddings/oleObject55.bin"/><Relationship Id="rId3" Type="http://schemas.openxmlformats.org/officeDocument/2006/relationships/notesSlide" Target="../notesSlides/notesSlide11.xml"/><Relationship Id="rId7" Type="http://schemas.openxmlformats.org/officeDocument/2006/relationships/oleObject" Target="../embeddings/oleObject54.bin"/><Relationship Id="rId2" Type="http://schemas.openxmlformats.org/officeDocument/2006/relationships/slideLayout" Target="../slideLayouts/slideLayout2.xml"/><Relationship Id="rId1" Type="http://schemas.openxmlformats.org/officeDocument/2006/relationships/vmlDrawing" Target="../drawings/vmlDrawing30.vml"/><Relationship Id="rId6" Type="http://schemas.openxmlformats.org/officeDocument/2006/relationships/oleObject" Target="../embeddings/oleObject53.bin"/><Relationship Id="rId5" Type="http://schemas.openxmlformats.org/officeDocument/2006/relationships/oleObject" Target="../embeddings/oleObject52.bin"/><Relationship Id="rId4" Type="http://schemas.openxmlformats.org/officeDocument/2006/relationships/image" Target="../media/image5.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38.emf"/><Relationship Id="rId2" Type="http://schemas.openxmlformats.org/officeDocument/2006/relationships/slideLayout" Target="../slideLayouts/slideLayout2.xml"/><Relationship Id="rId1" Type="http://schemas.openxmlformats.org/officeDocument/2006/relationships/vmlDrawing" Target="../drawings/vmlDrawing31.vml"/><Relationship Id="rId6" Type="http://schemas.openxmlformats.org/officeDocument/2006/relationships/oleObject" Target="../embeddings/oleObject57.bin"/><Relationship Id="rId5" Type="http://schemas.openxmlformats.org/officeDocument/2006/relationships/oleObject" Target="../embeddings/oleObject56.bin"/><Relationship Id="rId4" Type="http://schemas.openxmlformats.org/officeDocument/2006/relationships/image" Target="../media/image5.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32.vml"/><Relationship Id="rId4" Type="http://schemas.openxmlformats.org/officeDocument/2006/relationships/oleObject" Target="../embeddings/oleObject58.bin"/></Relationships>
</file>

<file path=ppt/slides/_rels/slide36.xml.rels><?xml version="1.0" encoding="UTF-8" standalone="yes"?>
<Relationships xmlns="http://schemas.openxmlformats.org/package/2006/relationships"><Relationship Id="rId8" Type="http://schemas.openxmlformats.org/officeDocument/2006/relationships/oleObject" Target="../embeddings/oleObject63.bin"/><Relationship Id="rId3" Type="http://schemas.openxmlformats.org/officeDocument/2006/relationships/image" Target="../media/image5.jpeg"/><Relationship Id="rId7" Type="http://schemas.openxmlformats.org/officeDocument/2006/relationships/oleObject" Target="../embeddings/oleObject62.bin"/><Relationship Id="rId2" Type="http://schemas.openxmlformats.org/officeDocument/2006/relationships/slideLayout" Target="../slideLayouts/slideLayout2.xml"/><Relationship Id="rId1" Type="http://schemas.openxmlformats.org/officeDocument/2006/relationships/vmlDrawing" Target="../drawings/vmlDrawing33.vml"/><Relationship Id="rId6" Type="http://schemas.openxmlformats.org/officeDocument/2006/relationships/oleObject" Target="../embeddings/oleObject61.bin"/><Relationship Id="rId5" Type="http://schemas.openxmlformats.org/officeDocument/2006/relationships/oleObject" Target="../embeddings/oleObject60.bin"/><Relationship Id="rId4" Type="http://schemas.openxmlformats.org/officeDocument/2006/relationships/oleObject" Target="../embeddings/oleObject59.bin"/><Relationship Id="rId9" Type="http://schemas.openxmlformats.org/officeDocument/2006/relationships/oleObject" Target="../embeddings/oleObject64.bin"/></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68.bin"/><Relationship Id="rId3" Type="http://schemas.openxmlformats.org/officeDocument/2006/relationships/notesSlide" Target="../notesSlides/notesSlide13.xml"/><Relationship Id="rId7" Type="http://schemas.openxmlformats.org/officeDocument/2006/relationships/oleObject" Target="../embeddings/oleObject67.bin"/><Relationship Id="rId2" Type="http://schemas.openxmlformats.org/officeDocument/2006/relationships/slideLayout" Target="../slideLayouts/slideLayout2.xml"/><Relationship Id="rId1" Type="http://schemas.openxmlformats.org/officeDocument/2006/relationships/vmlDrawing" Target="../drawings/vmlDrawing34.vml"/><Relationship Id="rId6" Type="http://schemas.openxmlformats.org/officeDocument/2006/relationships/oleObject" Target="../embeddings/oleObject66.bin"/><Relationship Id="rId5" Type="http://schemas.openxmlformats.org/officeDocument/2006/relationships/oleObject" Target="../embeddings/oleObject65.bin"/><Relationship Id="rId10" Type="http://schemas.openxmlformats.org/officeDocument/2006/relationships/oleObject" Target="../embeddings/oleObject70.bin"/><Relationship Id="rId4" Type="http://schemas.openxmlformats.org/officeDocument/2006/relationships/image" Target="../media/image5.jpeg"/><Relationship Id="rId9" Type="http://schemas.openxmlformats.org/officeDocument/2006/relationships/oleObject" Target="../embeddings/oleObject69.bin"/></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oleObject" Target="../embeddings/oleObject74.bin"/><Relationship Id="rId2" Type="http://schemas.openxmlformats.org/officeDocument/2006/relationships/slideLayout" Target="../slideLayouts/slideLayout2.xml"/><Relationship Id="rId1" Type="http://schemas.openxmlformats.org/officeDocument/2006/relationships/vmlDrawing" Target="../drawings/vmlDrawing35.vml"/><Relationship Id="rId6" Type="http://schemas.openxmlformats.org/officeDocument/2006/relationships/oleObject" Target="../embeddings/oleObject73.bin"/><Relationship Id="rId5" Type="http://schemas.openxmlformats.org/officeDocument/2006/relationships/oleObject" Target="../embeddings/oleObject72.bin"/><Relationship Id="rId4" Type="http://schemas.openxmlformats.org/officeDocument/2006/relationships/oleObject" Target="../embeddings/oleObject71.bin"/></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oleObject" Target="../embeddings/oleObject78.bin"/><Relationship Id="rId2" Type="http://schemas.openxmlformats.org/officeDocument/2006/relationships/slideLayout" Target="../slideLayouts/slideLayout2.xml"/><Relationship Id="rId1" Type="http://schemas.openxmlformats.org/officeDocument/2006/relationships/vmlDrawing" Target="../drawings/vmlDrawing36.vml"/><Relationship Id="rId6" Type="http://schemas.openxmlformats.org/officeDocument/2006/relationships/oleObject" Target="../embeddings/oleObject77.bin"/><Relationship Id="rId5" Type="http://schemas.openxmlformats.org/officeDocument/2006/relationships/oleObject" Target="../embeddings/oleObject76.bin"/><Relationship Id="rId4" Type="http://schemas.openxmlformats.org/officeDocument/2006/relationships/oleObject" Target="../embeddings/oleObject75.bin"/></Relationships>
</file>

<file path=ppt/slides/_rels/slide40.xml.rels><?xml version="1.0" encoding="UTF-8" standalone="yes"?>
<Relationships xmlns="http://schemas.openxmlformats.org/package/2006/relationships"><Relationship Id="rId8" Type="http://schemas.openxmlformats.org/officeDocument/2006/relationships/oleObject" Target="../embeddings/oleObject82.bin"/><Relationship Id="rId3" Type="http://schemas.openxmlformats.org/officeDocument/2006/relationships/notesSlide" Target="../notesSlides/notesSlide14.xml"/><Relationship Id="rId7" Type="http://schemas.openxmlformats.org/officeDocument/2006/relationships/oleObject" Target="../embeddings/oleObject81.bin"/><Relationship Id="rId2" Type="http://schemas.openxmlformats.org/officeDocument/2006/relationships/slideLayout" Target="../slideLayouts/slideLayout2.xml"/><Relationship Id="rId1" Type="http://schemas.openxmlformats.org/officeDocument/2006/relationships/vmlDrawing" Target="../drawings/vmlDrawing37.vml"/><Relationship Id="rId6" Type="http://schemas.openxmlformats.org/officeDocument/2006/relationships/oleObject" Target="../embeddings/oleObject80.bin"/><Relationship Id="rId5" Type="http://schemas.openxmlformats.org/officeDocument/2006/relationships/oleObject" Target="../embeddings/oleObject79.bin"/><Relationship Id="rId4" Type="http://schemas.openxmlformats.org/officeDocument/2006/relationships/image" Target="../media/image5.jpeg"/><Relationship Id="rId9" Type="http://schemas.openxmlformats.org/officeDocument/2006/relationships/oleObject" Target="../embeddings/oleObject83.bin"/></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87.bin"/><Relationship Id="rId3" Type="http://schemas.openxmlformats.org/officeDocument/2006/relationships/notesSlide" Target="../notesSlides/notesSlide15.xml"/><Relationship Id="rId7" Type="http://schemas.openxmlformats.org/officeDocument/2006/relationships/oleObject" Target="../embeddings/oleObject86.bin"/><Relationship Id="rId2" Type="http://schemas.openxmlformats.org/officeDocument/2006/relationships/slideLayout" Target="../slideLayouts/slideLayout2.xml"/><Relationship Id="rId1" Type="http://schemas.openxmlformats.org/officeDocument/2006/relationships/vmlDrawing" Target="../drawings/vmlDrawing38.vml"/><Relationship Id="rId6" Type="http://schemas.openxmlformats.org/officeDocument/2006/relationships/oleObject" Target="../embeddings/oleObject85.bin"/><Relationship Id="rId5" Type="http://schemas.openxmlformats.org/officeDocument/2006/relationships/oleObject" Target="../embeddings/oleObject84.bin"/><Relationship Id="rId10" Type="http://schemas.openxmlformats.org/officeDocument/2006/relationships/oleObject" Target="../embeddings/oleObject89.bin"/><Relationship Id="rId4" Type="http://schemas.openxmlformats.org/officeDocument/2006/relationships/image" Target="../media/image5.jpeg"/><Relationship Id="rId9" Type="http://schemas.openxmlformats.org/officeDocument/2006/relationships/oleObject" Target="../embeddings/oleObject88.bin"/></Relationships>
</file>

<file path=ppt/slides/_rels/slide42.xml.rels><?xml version="1.0" encoding="UTF-8" standalone="yes"?>
<Relationships xmlns="http://schemas.openxmlformats.org/package/2006/relationships"><Relationship Id="rId8" Type="http://schemas.openxmlformats.org/officeDocument/2006/relationships/oleObject" Target="../embeddings/oleObject93.bin"/><Relationship Id="rId3" Type="http://schemas.openxmlformats.org/officeDocument/2006/relationships/notesSlide" Target="../notesSlides/notesSlide16.xml"/><Relationship Id="rId7" Type="http://schemas.openxmlformats.org/officeDocument/2006/relationships/oleObject" Target="../embeddings/oleObject92.bin"/><Relationship Id="rId2" Type="http://schemas.openxmlformats.org/officeDocument/2006/relationships/slideLayout" Target="../slideLayouts/slideLayout2.xml"/><Relationship Id="rId1" Type="http://schemas.openxmlformats.org/officeDocument/2006/relationships/vmlDrawing" Target="../drawings/vmlDrawing39.vml"/><Relationship Id="rId6" Type="http://schemas.openxmlformats.org/officeDocument/2006/relationships/oleObject" Target="../embeddings/oleObject91.bin"/><Relationship Id="rId5" Type="http://schemas.openxmlformats.org/officeDocument/2006/relationships/oleObject" Target="../embeddings/oleObject90.bin"/><Relationship Id="rId4" Type="http://schemas.openxmlformats.org/officeDocument/2006/relationships/image" Target="../media/image5.jpeg"/></Relationships>
</file>

<file path=ppt/slides/_rels/slide43.xml.rels><?xml version="1.0" encoding="UTF-8" standalone="yes"?>
<Relationships xmlns="http://schemas.openxmlformats.org/package/2006/relationships"><Relationship Id="rId8" Type="http://schemas.openxmlformats.org/officeDocument/2006/relationships/image" Target="../media/image59.emf"/><Relationship Id="rId3" Type="http://schemas.openxmlformats.org/officeDocument/2006/relationships/notesSlide" Target="../notesSlides/notesSlide17.xml"/><Relationship Id="rId7" Type="http://schemas.openxmlformats.org/officeDocument/2006/relationships/oleObject" Target="../embeddings/oleObject96.bin"/><Relationship Id="rId2" Type="http://schemas.openxmlformats.org/officeDocument/2006/relationships/slideLayout" Target="../slideLayouts/slideLayout2.xml"/><Relationship Id="rId1" Type="http://schemas.openxmlformats.org/officeDocument/2006/relationships/vmlDrawing" Target="../drawings/vmlDrawing40.vml"/><Relationship Id="rId6" Type="http://schemas.openxmlformats.org/officeDocument/2006/relationships/oleObject" Target="../embeddings/oleObject95.bin"/><Relationship Id="rId5" Type="http://schemas.openxmlformats.org/officeDocument/2006/relationships/oleObject" Target="../embeddings/oleObject94.bin"/><Relationship Id="rId10" Type="http://schemas.openxmlformats.org/officeDocument/2006/relationships/oleObject" Target="../embeddings/oleObject98.bin"/><Relationship Id="rId4" Type="http://schemas.openxmlformats.org/officeDocument/2006/relationships/image" Target="../media/image5.jpeg"/><Relationship Id="rId9" Type="http://schemas.openxmlformats.org/officeDocument/2006/relationships/oleObject" Target="../embeddings/oleObject97.bin"/></Relationships>
</file>

<file path=ppt/slides/_rels/slide44.xml.rels><?xml version="1.0" encoding="UTF-8" standalone="yes"?>
<Relationships xmlns="http://schemas.openxmlformats.org/package/2006/relationships"><Relationship Id="rId8" Type="http://schemas.openxmlformats.org/officeDocument/2006/relationships/image" Target="../media/image60.emf"/><Relationship Id="rId3" Type="http://schemas.openxmlformats.org/officeDocument/2006/relationships/notesSlide" Target="../notesSlides/notesSlide18.xml"/><Relationship Id="rId7" Type="http://schemas.openxmlformats.org/officeDocument/2006/relationships/oleObject" Target="../embeddings/oleObject101.bin"/><Relationship Id="rId2" Type="http://schemas.openxmlformats.org/officeDocument/2006/relationships/slideLayout" Target="../slideLayouts/slideLayout2.xml"/><Relationship Id="rId1" Type="http://schemas.openxmlformats.org/officeDocument/2006/relationships/vmlDrawing" Target="../drawings/vmlDrawing41.vml"/><Relationship Id="rId6" Type="http://schemas.openxmlformats.org/officeDocument/2006/relationships/oleObject" Target="../embeddings/oleObject100.bin"/><Relationship Id="rId11" Type="http://schemas.openxmlformats.org/officeDocument/2006/relationships/image" Target="../media/image63.png"/><Relationship Id="rId5" Type="http://schemas.openxmlformats.org/officeDocument/2006/relationships/oleObject" Target="../embeddings/oleObject99.bin"/><Relationship Id="rId10" Type="http://schemas.openxmlformats.org/officeDocument/2006/relationships/image" Target="../media/image62.emf"/><Relationship Id="rId4" Type="http://schemas.openxmlformats.org/officeDocument/2006/relationships/image" Target="../media/image5.jpeg"/><Relationship Id="rId9" Type="http://schemas.openxmlformats.org/officeDocument/2006/relationships/image" Target="../media/image61.emf"/></Relationships>
</file>

<file path=ppt/slides/_rels/slide45.xml.rels><?xml version="1.0" encoding="UTF-8" standalone="yes"?>
<Relationships xmlns="http://schemas.openxmlformats.org/package/2006/relationships"><Relationship Id="rId8" Type="http://schemas.openxmlformats.org/officeDocument/2006/relationships/oleObject" Target="../embeddings/oleObject105.bin"/><Relationship Id="rId3" Type="http://schemas.openxmlformats.org/officeDocument/2006/relationships/notesSlide" Target="../notesSlides/notesSlide19.xml"/><Relationship Id="rId7" Type="http://schemas.openxmlformats.org/officeDocument/2006/relationships/oleObject" Target="../embeddings/oleObject104.bin"/><Relationship Id="rId2" Type="http://schemas.openxmlformats.org/officeDocument/2006/relationships/slideLayout" Target="../slideLayouts/slideLayout2.xml"/><Relationship Id="rId1" Type="http://schemas.openxmlformats.org/officeDocument/2006/relationships/vmlDrawing" Target="../drawings/vmlDrawing42.vml"/><Relationship Id="rId6" Type="http://schemas.openxmlformats.org/officeDocument/2006/relationships/oleObject" Target="../embeddings/oleObject103.bin"/><Relationship Id="rId11" Type="http://schemas.openxmlformats.org/officeDocument/2006/relationships/oleObject" Target="../embeddings/oleObject107.bin"/><Relationship Id="rId5" Type="http://schemas.openxmlformats.org/officeDocument/2006/relationships/oleObject" Target="../embeddings/oleObject102.bin"/><Relationship Id="rId10" Type="http://schemas.openxmlformats.org/officeDocument/2006/relationships/oleObject" Target="../embeddings/oleObject106.bin"/><Relationship Id="rId4" Type="http://schemas.openxmlformats.org/officeDocument/2006/relationships/image" Target="../media/image5.jpeg"/><Relationship Id="rId9" Type="http://schemas.openxmlformats.org/officeDocument/2006/relationships/image" Target="../media/image67.png"/></Relationships>
</file>

<file path=ppt/slides/_rels/slide46.xml.rels><?xml version="1.0" encoding="UTF-8" standalone="yes"?>
<Relationships xmlns="http://schemas.openxmlformats.org/package/2006/relationships"><Relationship Id="rId8" Type="http://schemas.openxmlformats.org/officeDocument/2006/relationships/image" Target="../media/image71.emf"/><Relationship Id="rId3" Type="http://schemas.openxmlformats.org/officeDocument/2006/relationships/notesSlide" Target="../notesSlides/notesSlide20.xml"/><Relationship Id="rId7" Type="http://schemas.openxmlformats.org/officeDocument/2006/relationships/oleObject" Target="../embeddings/oleObject110.bin"/><Relationship Id="rId12" Type="http://schemas.openxmlformats.org/officeDocument/2006/relationships/oleObject" Target="../embeddings/oleObject113.bin"/><Relationship Id="rId2" Type="http://schemas.openxmlformats.org/officeDocument/2006/relationships/slideLayout" Target="../slideLayouts/slideLayout2.xml"/><Relationship Id="rId1" Type="http://schemas.openxmlformats.org/officeDocument/2006/relationships/vmlDrawing" Target="../drawings/vmlDrawing43.vml"/><Relationship Id="rId6" Type="http://schemas.openxmlformats.org/officeDocument/2006/relationships/oleObject" Target="../embeddings/oleObject109.bin"/><Relationship Id="rId11" Type="http://schemas.openxmlformats.org/officeDocument/2006/relationships/oleObject" Target="../embeddings/oleObject112.bin"/><Relationship Id="rId5" Type="http://schemas.openxmlformats.org/officeDocument/2006/relationships/oleObject" Target="../embeddings/oleObject108.bin"/><Relationship Id="rId10" Type="http://schemas.openxmlformats.org/officeDocument/2006/relationships/image" Target="../media/image72.emf"/><Relationship Id="rId4" Type="http://schemas.openxmlformats.org/officeDocument/2006/relationships/image" Target="../media/image5.jpeg"/><Relationship Id="rId9" Type="http://schemas.openxmlformats.org/officeDocument/2006/relationships/oleObject" Target="../embeddings/oleObject111.bin"/></Relationships>
</file>

<file path=ppt/slides/_rels/slide47.xml.rels><?xml version="1.0" encoding="UTF-8" standalone="yes"?>
<Relationships xmlns="http://schemas.openxmlformats.org/package/2006/relationships"><Relationship Id="rId8" Type="http://schemas.openxmlformats.org/officeDocument/2006/relationships/oleObject" Target="../embeddings/oleObject117.bin"/><Relationship Id="rId3" Type="http://schemas.openxmlformats.org/officeDocument/2006/relationships/notesSlide" Target="../notesSlides/notesSlide21.xml"/><Relationship Id="rId7" Type="http://schemas.openxmlformats.org/officeDocument/2006/relationships/oleObject" Target="../embeddings/oleObject116.bin"/><Relationship Id="rId2" Type="http://schemas.openxmlformats.org/officeDocument/2006/relationships/slideLayout" Target="../slideLayouts/slideLayout2.xml"/><Relationship Id="rId1" Type="http://schemas.openxmlformats.org/officeDocument/2006/relationships/vmlDrawing" Target="../drawings/vmlDrawing44.vml"/><Relationship Id="rId6" Type="http://schemas.openxmlformats.org/officeDocument/2006/relationships/oleObject" Target="../embeddings/oleObject115.bin"/><Relationship Id="rId5" Type="http://schemas.openxmlformats.org/officeDocument/2006/relationships/oleObject" Target="../embeddings/oleObject114.bin"/><Relationship Id="rId10" Type="http://schemas.openxmlformats.org/officeDocument/2006/relationships/oleObject" Target="../embeddings/oleObject119.bin"/><Relationship Id="rId4" Type="http://schemas.openxmlformats.org/officeDocument/2006/relationships/image" Target="../media/image5.jpeg"/><Relationship Id="rId9" Type="http://schemas.openxmlformats.org/officeDocument/2006/relationships/oleObject" Target="../embeddings/oleObject118.bin"/></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120.bin"/><Relationship Id="rId2" Type="http://schemas.openxmlformats.org/officeDocument/2006/relationships/slideLayout" Target="../slideLayouts/slideLayout1.xml"/><Relationship Id="rId1" Type="http://schemas.openxmlformats.org/officeDocument/2006/relationships/vmlDrawing" Target="../drawings/vmlDrawing45.v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46.vml"/><Relationship Id="rId4" Type="http://schemas.openxmlformats.org/officeDocument/2006/relationships/oleObject" Target="../embeddings/oleObject12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http://web.lagh-univ.dz/web/images/sigle.gif"/>
          <p:cNvPicPr>
            <a:picLocks noChangeAspect="1" noChangeArrowheads="1"/>
          </p:cNvPicPr>
          <p:nvPr/>
        </p:nvPicPr>
        <p:blipFill>
          <a:blip r:embed="rId2" r:link="rId3"/>
          <a:srcRect/>
          <a:stretch>
            <a:fillRect/>
          </a:stretch>
        </p:blipFill>
        <p:spPr bwMode="auto">
          <a:xfrm>
            <a:off x="0" y="0"/>
            <a:ext cx="1285852" cy="1283548"/>
          </a:xfrm>
          <a:prstGeom prst="rect">
            <a:avLst/>
          </a:prstGeom>
          <a:noFill/>
          <a:ln w="9525">
            <a:noFill/>
            <a:miter lim="800000"/>
            <a:headEnd/>
            <a:tailEnd/>
          </a:ln>
        </p:spPr>
      </p:pic>
      <p:sp>
        <p:nvSpPr>
          <p:cNvPr id="2054" name="Text Box 6"/>
          <p:cNvSpPr txBox="1">
            <a:spLocks noChangeArrowheads="1"/>
          </p:cNvSpPr>
          <p:nvPr/>
        </p:nvSpPr>
        <p:spPr bwMode="auto">
          <a:xfrm>
            <a:off x="1357290" y="214290"/>
            <a:ext cx="6572296" cy="1000132"/>
          </a:xfrm>
          <a:prstGeom prst="rect">
            <a:avLst/>
          </a:prstGeom>
          <a:gradFill>
            <a:gsLst>
              <a:gs pos="0">
                <a:srgbClr val="E6DCAC"/>
              </a:gs>
              <a:gs pos="12000">
                <a:srgbClr val="E6D78A"/>
              </a:gs>
              <a:gs pos="30000">
                <a:srgbClr val="C7AC4C"/>
              </a:gs>
              <a:gs pos="45000">
                <a:srgbClr val="E6D78A"/>
              </a:gs>
              <a:gs pos="77000">
                <a:srgbClr val="C7AC4C"/>
              </a:gs>
              <a:gs pos="100000">
                <a:srgbClr val="E6DCAC"/>
              </a:gs>
            </a:gsLst>
            <a:lin ang="16200000" scaled="0"/>
          </a:gradFill>
          <a:ln>
            <a:headEnd/>
            <a:tailEnd/>
          </a:ln>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anchor="ctr" anchorCtr="0"/>
          <a:lstStyle/>
          <a:p>
            <a:pPr algn="ctr" rtl="1">
              <a:defRPr/>
            </a:pPr>
            <a:r>
              <a:rPr lang="fr-FR" sz="4800" b="1" dirty="0">
                <a:solidFill>
                  <a:srgbClr val="FFFF00"/>
                </a:solidFill>
                <a:latin typeface="Viner Hand ITC" pitchFamily="66" charset="0"/>
                <a:cs typeface="PT Simple Bold Ruled" pitchFamily="2" charset="-78"/>
              </a:rPr>
              <a:t> </a:t>
            </a:r>
            <a:r>
              <a:rPr lang="fr-FR" sz="4000" b="1" dirty="0">
                <a:solidFill>
                  <a:srgbClr val="FFFF00"/>
                </a:solidFill>
                <a:latin typeface="+mj-lt"/>
                <a:ea typeface="+mj-ea"/>
                <a:cs typeface="+mj-cs"/>
              </a:rPr>
              <a:t>      </a:t>
            </a:r>
            <a:r>
              <a:rPr lang="ar-DZ" sz="4400" b="1" dirty="0">
                <a:solidFill>
                  <a:schemeClr val="tx1"/>
                </a:solidFill>
                <a:latin typeface="+mj-lt"/>
                <a:ea typeface="+mj-ea"/>
                <a:cs typeface="+mj-cs"/>
              </a:rPr>
              <a:t>جامعة عمار ثليجي بالأغــواط</a:t>
            </a:r>
          </a:p>
        </p:txBody>
      </p:sp>
      <p:sp>
        <p:nvSpPr>
          <p:cNvPr id="2055" name="Rectangle 7"/>
          <p:cNvSpPr>
            <a:spLocks noGrp="1" noChangeArrowheads="1"/>
          </p:cNvSpPr>
          <p:nvPr>
            <p:ph type="ctrTitle"/>
          </p:nvPr>
        </p:nvSpPr>
        <p:spPr>
          <a:xfrm>
            <a:off x="1785918" y="1428736"/>
            <a:ext cx="6072188" cy="749300"/>
          </a:xfrm>
          <a:gradFill>
            <a:gsLst>
              <a:gs pos="0">
                <a:srgbClr val="E6DCAC"/>
              </a:gs>
              <a:gs pos="12000">
                <a:srgbClr val="E6D78A"/>
              </a:gs>
              <a:gs pos="30000">
                <a:srgbClr val="C7AC4C"/>
              </a:gs>
              <a:gs pos="45000">
                <a:srgbClr val="E6D78A"/>
              </a:gs>
              <a:gs pos="77000">
                <a:srgbClr val="C7AC4C"/>
              </a:gs>
              <a:gs pos="100000">
                <a:srgbClr val="E6DCAC"/>
              </a:gs>
            </a:gsLst>
            <a:lin ang="16200000" scaled="0"/>
          </a:gradFill>
        </p:spPr>
        <p:style>
          <a:lnRef idx="1">
            <a:schemeClr val="accent1"/>
          </a:lnRef>
          <a:fillRef idx="2">
            <a:schemeClr val="accent1"/>
          </a:fillRef>
          <a:effectRef idx="1">
            <a:schemeClr val="accent1"/>
          </a:effectRef>
          <a:fontRef idx="minor">
            <a:schemeClr val="dk1"/>
          </a:fontRef>
        </p:style>
        <p:txBody>
          <a:bodyPr>
            <a:noAutofit/>
          </a:bodyPr>
          <a:lstStyle/>
          <a:p>
            <a:pPr>
              <a:defRPr/>
            </a:pPr>
            <a:r>
              <a:rPr lang="fr-FR" sz="4800" dirty="0" smtClean="0">
                <a:solidFill>
                  <a:schemeClr val="tx1"/>
                </a:solidFill>
              </a:rPr>
              <a:t> </a:t>
            </a:r>
            <a:r>
              <a:rPr lang="ar-DZ" sz="4800" dirty="0" smtClean="0">
                <a:solidFill>
                  <a:schemeClr val="tx1"/>
                </a:solidFill>
              </a:rPr>
              <a:t>كلية العلوم </a:t>
            </a:r>
            <a:r>
              <a:rPr lang="ar-DZ" sz="4800" dirty="0" err="1" smtClean="0">
                <a:solidFill>
                  <a:schemeClr val="tx1"/>
                </a:solidFill>
              </a:rPr>
              <a:t>و</a:t>
            </a:r>
            <a:r>
              <a:rPr lang="ar-DZ" sz="4800" dirty="0" smtClean="0">
                <a:solidFill>
                  <a:schemeClr val="tx1"/>
                </a:solidFill>
              </a:rPr>
              <a:t> الهندسة</a:t>
            </a:r>
            <a:endParaRPr lang="fr-FR" sz="4800" dirty="0" smtClean="0">
              <a:solidFill>
                <a:schemeClr val="tx1"/>
              </a:solidFill>
            </a:endParaRPr>
          </a:p>
        </p:txBody>
      </p:sp>
      <p:sp>
        <p:nvSpPr>
          <p:cNvPr id="2062" name="Rectangle 14"/>
          <p:cNvSpPr>
            <a:spLocks noGrp="1" noChangeArrowheads="1"/>
          </p:cNvSpPr>
          <p:nvPr>
            <p:ph type="subTitle" idx="1"/>
          </p:nvPr>
        </p:nvSpPr>
        <p:spPr>
          <a:xfrm>
            <a:off x="0" y="6072206"/>
            <a:ext cx="2808288" cy="550863"/>
          </a:xfrm>
        </p:spPr>
        <p:txBody>
          <a:bodyPr>
            <a:normAutofit/>
          </a:bodyPr>
          <a:lstStyle/>
          <a:p>
            <a:pPr marR="0" rtl="1" eaLnBrk="1" hangingPunct="1">
              <a:lnSpc>
                <a:spcPct val="80000"/>
              </a:lnSpc>
            </a:pPr>
            <a:r>
              <a:rPr lang="ar-DZ" b="1" dirty="0" smtClean="0">
                <a:solidFill>
                  <a:schemeClr val="tx1"/>
                </a:solidFill>
                <a:ea typeface="Majalla UI"/>
              </a:rPr>
              <a:t>لسنة</a:t>
            </a:r>
            <a:r>
              <a:rPr lang="ar-DZ" b="1" dirty="0" smtClean="0">
                <a:ea typeface="Majalla UI"/>
              </a:rPr>
              <a:t> </a:t>
            </a:r>
            <a:r>
              <a:rPr lang="fr-FR" b="1" dirty="0" smtClean="0">
                <a:solidFill>
                  <a:schemeClr val="tx1"/>
                </a:solidFill>
                <a:ea typeface="Majalla UI"/>
              </a:rPr>
              <a:t>2011/2010</a:t>
            </a:r>
            <a:endParaRPr lang="fr-FR" b="1" dirty="0" smtClean="0">
              <a:solidFill>
                <a:schemeClr val="tx1"/>
              </a:solidFill>
            </a:endParaRPr>
          </a:p>
        </p:txBody>
      </p:sp>
      <p:pic>
        <p:nvPicPr>
          <p:cNvPr id="2056" name="Picture 8"/>
          <p:cNvPicPr>
            <a:picLocks noChangeAspect="1" noChangeArrowheads="1"/>
          </p:cNvPicPr>
          <p:nvPr/>
        </p:nvPicPr>
        <p:blipFill>
          <a:blip r:embed="rId4"/>
          <a:srcRect/>
          <a:stretch>
            <a:fillRect/>
          </a:stretch>
        </p:blipFill>
        <p:spPr bwMode="auto">
          <a:xfrm>
            <a:off x="7957671" y="0"/>
            <a:ext cx="1186330" cy="1214422"/>
          </a:xfrm>
          <a:prstGeom prst="rect">
            <a:avLst/>
          </a:prstGeom>
          <a:noFill/>
          <a:ln w="9525">
            <a:noFill/>
            <a:miter lim="800000"/>
            <a:headEnd/>
            <a:tailEnd/>
          </a:ln>
        </p:spPr>
      </p:pic>
      <p:sp>
        <p:nvSpPr>
          <p:cNvPr id="2058" name="Rectangle 10"/>
          <p:cNvSpPr>
            <a:spLocks noChangeArrowheads="1"/>
          </p:cNvSpPr>
          <p:nvPr/>
        </p:nvSpPr>
        <p:spPr bwMode="auto">
          <a:xfrm>
            <a:off x="2285984" y="2357430"/>
            <a:ext cx="5000660" cy="749300"/>
          </a:xfrm>
          <a:prstGeom prst="rect">
            <a:avLst/>
          </a:prstGeom>
          <a:gradFill>
            <a:gsLst>
              <a:gs pos="0">
                <a:srgbClr val="E6DCAC"/>
              </a:gs>
              <a:gs pos="12000">
                <a:srgbClr val="E6D78A"/>
              </a:gs>
              <a:gs pos="30000">
                <a:srgbClr val="C7AC4C"/>
              </a:gs>
              <a:gs pos="45000">
                <a:srgbClr val="E6D78A"/>
              </a:gs>
              <a:gs pos="77000">
                <a:srgbClr val="C7AC4C"/>
              </a:gs>
              <a:gs pos="100000">
                <a:srgbClr val="E6DCAC"/>
              </a:gs>
            </a:gsLst>
            <a:lin ang="16200000" scaled="0"/>
          </a:gradFill>
          <a:ln>
            <a:headEnd/>
            <a:tailEnd/>
          </a:ln>
        </p:spPr>
        <p:style>
          <a:lnRef idx="1">
            <a:schemeClr val="accent1"/>
          </a:lnRef>
          <a:fillRef idx="2">
            <a:schemeClr val="accent1"/>
          </a:fillRef>
          <a:effectRef idx="1">
            <a:schemeClr val="accent1"/>
          </a:effectRef>
          <a:fontRef idx="minor">
            <a:schemeClr val="dk1"/>
          </a:fontRef>
        </p:style>
        <p:txBody>
          <a:bodyPr anchor="ctr"/>
          <a:lstStyle/>
          <a:p>
            <a:pPr algn="ctr"/>
            <a:r>
              <a:rPr lang="ar-DZ" sz="3200" b="1" dirty="0">
                <a:solidFill>
                  <a:schemeClr val="tx1"/>
                </a:solidFill>
              </a:rPr>
              <a:t>قسم الهندسة الكهربائية</a:t>
            </a:r>
            <a:r>
              <a:rPr lang="fr-FR" sz="3200" b="1" dirty="0">
                <a:solidFill>
                  <a:schemeClr val="tx1"/>
                </a:solidFill>
              </a:rPr>
              <a:t> </a:t>
            </a:r>
          </a:p>
        </p:txBody>
      </p:sp>
      <p:sp>
        <p:nvSpPr>
          <p:cNvPr id="2060" name="Rectangle 12"/>
          <p:cNvSpPr>
            <a:spLocks noChangeArrowheads="1"/>
          </p:cNvSpPr>
          <p:nvPr/>
        </p:nvSpPr>
        <p:spPr bwMode="auto">
          <a:xfrm>
            <a:off x="1357290" y="3429000"/>
            <a:ext cx="6643734" cy="1928826"/>
          </a:xfrm>
          <a:prstGeom prst="rect">
            <a:avLst/>
          </a:prstGeom>
          <a:gradFill>
            <a:gsLst>
              <a:gs pos="0">
                <a:srgbClr val="E6DCAC"/>
              </a:gs>
              <a:gs pos="12000">
                <a:srgbClr val="E6D78A"/>
              </a:gs>
              <a:gs pos="30000">
                <a:srgbClr val="C7AC4C"/>
              </a:gs>
              <a:gs pos="45000">
                <a:srgbClr val="E6D78A"/>
              </a:gs>
              <a:gs pos="77000">
                <a:srgbClr val="C7AC4C"/>
              </a:gs>
              <a:gs pos="100000">
                <a:srgbClr val="E6DCAC"/>
              </a:gs>
            </a:gsLst>
            <a:lin ang="16200000" scaled="0"/>
          </a:gradFill>
          <a:ln>
            <a:headEnd/>
            <a:tailEnd/>
          </a:ln>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a:r>
              <a:rPr lang="fr-FR" sz="3200" b="1" dirty="0" smtClean="0">
                <a:solidFill>
                  <a:schemeClr val="tx1"/>
                </a:solidFill>
              </a:rPr>
              <a:t>3° Licence Systèmes de Télécommunication &amp; Réseaux</a:t>
            </a:r>
            <a:endParaRPr lang="fr-FR" sz="3200" b="1" dirty="0">
              <a:solidFill>
                <a:schemeClr val="tx1"/>
              </a:solidFill>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p:cTn id="7" dur="1000" fill="hold"/>
                                        <p:tgtEl>
                                          <p:spTgt spid="2054"/>
                                        </p:tgtEl>
                                        <p:attrNameLst>
                                          <p:attrName>ppt_x</p:attrName>
                                        </p:attrNameLst>
                                      </p:cBhvr>
                                      <p:tavLst>
                                        <p:tav tm="0">
                                          <p:val>
                                            <p:strVal val="#ppt_x-.2"/>
                                          </p:val>
                                        </p:tav>
                                        <p:tav tm="100000">
                                          <p:val>
                                            <p:strVal val="#ppt_x"/>
                                          </p:val>
                                        </p:tav>
                                      </p:tavLst>
                                    </p:anim>
                                    <p:anim calcmode="lin" valueType="num">
                                      <p:cBhvr>
                                        <p:cTn id="8" dur="1000" fill="hold"/>
                                        <p:tgtEl>
                                          <p:spTgt spid="2054"/>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54"/>
                                        </p:tgtEl>
                                      </p:cBhvr>
                                    </p:animEffect>
                                  </p:childTnLst>
                                </p:cTn>
                              </p:par>
                            </p:childTnLst>
                          </p:cTn>
                        </p:par>
                        <p:par>
                          <p:cTn id="10" fill="hold">
                            <p:stCondLst>
                              <p:cond delay="1000"/>
                            </p:stCondLst>
                            <p:childTnLst>
                              <p:par>
                                <p:cTn id="11" presetID="5" presetClass="entr" presetSubtype="10" fill="hold" nodeType="afterEffect">
                                  <p:stCondLst>
                                    <p:cond delay="0"/>
                                  </p:stCondLst>
                                  <p:childTnLst>
                                    <p:set>
                                      <p:cBhvr>
                                        <p:cTn id="12" dur="1" fill="hold">
                                          <p:stCondLst>
                                            <p:cond delay="0"/>
                                          </p:stCondLst>
                                        </p:cTn>
                                        <p:tgtEl>
                                          <p:spTgt spid="2053"/>
                                        </p:tgtEl>
                                        <p:attrNameLst>
                                          <p:attrName>style.visibility</p:attrName>
                                        </p:attrNameLst>
                                      </p:cBhvr>
                                      <p:to>
                                        <p:strVal val="visible"/>
                                      </p:to>
                                    </p:set>
                                    <p:animEffect transition="in" filter="checkerboard(across)">
                                      <p:cBhvr>
                                        <p:cTn id="13" dur="500"/>
                                        <p:tgtEl>
                                          <p:spTgt spid="2053"/>
                                        </p:tgtEl>
                                      </p:cBhvr>
                                    </p:animEffect>
                                  </p:childTnLst>
                                </p:cTn>
                              </p:par>
                            </p:childTnLst>
                          </p:cTn>
                        </p:par>
                        <p:par>
                          <p:cTn id="14" fill="hold">
                            <p:stCondLst>
                              <p:cond delay="1500"/>
                            </p:stCondLst>
                            <p:childTnLst>
                              <p:par>
                                <p:cTn id="15" presetID="29" presetClass="entr" presetSubtype="0" fill="hold" nodeType="afterEffect">
                                  <p:stCondLst>
                                    <p:cond delay="0"/>
                                  </p:stCondLst>
                                  <p:childTnLst>
                                    <p:set>
                                      <p:cBhvr>
                                        <p:cTn id="16" dur="1" fill="hold">
                                          <p:stCondLst>
                                            <p:cond delay="0"/>
                                          </p:stCondLst>
                                        </p:cTn>
                                        <p:tgtEl>
                                          <p:spTgt spid="2055"/>
                                        </p:tgtEl>
                                        <p:attrNameLst>
                                          <p:attrName>style.visibility</p:attrName>
                                        </p:attrNameLst>
                                      </p:cBhvr>
                                      <p:to>
                                        <p:strVal val="visible"/>
                                      </p:to>
                                    </p:set>
                                    <p:anim calcmode="lin" valueType="num">
                                      <p:cBhvr>
                                        <p:cTn id="17" dur="1000" fill="hold"/>
                                        <p:tgtEl>
                                          <p:spTgt spid="2055"/>
                                        </p:tgtEl>
                                        <p:attrNameLst>
                                          <p:attrName>ppt_x</p:attrName>
                                        </p:attrNameLst>
                                      </p:cBhvr>
                                      <p:tavLst>
                                        <p:tav tm="0">
                                          <p:val>
                                            <p:strVal val="#ppt_x-.2"/>
                                          </p:val>
                                        </p:tav>
                                        <p:tav tm="100000">
                                          <p:val>
                                            <p:strVal val="#ppt_x"/>
                                          </p:val>
                                        </p:tav>
                                      </p:tavLst>
                                    </p:anim>
                                    <p:anim calcmode="lin" valueType="num">
                                      <p:cBhvr>
                                        <p:cTn id="18" dur="1000" fill="hold"/>
                                        <p:tgtEl>
                                          <p:spTgt spid="205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2055"/>
                                        </p:tgtEl>
                                      </p:cBhvr>
                                    </p:animEffect>
                                  </p:childTnLst>
                                </p:cTn>
                              </p:par>
                            </p:childTnLst>
                          </p:cTn>
                        </p:par>
                        <p:par>
                          <p:cTn id="20" fill="hold">
                            <p:stCondLst>
                              <p:cond delay="2500"/>
                            </p:stCondLst>
                            <p:childTnLst>
                              <p:par>
                                <p:cTn id="21" presetID="29" presetClass="entr" presetSubtype="0" fill="hold" grpId="0" nodeType="afterEffect">
                                  <p:stCondLst>
                                    <p:cond delay="0"/>
                                  </p:stCondLst>
                                  <p:childTnLst>
                                    <p:set>
                                      <p:cBhvr>
                                        <p:cTn id="22" dur="1" fill="hold">
                                          <p:stCondLst>
                                            <p:cond delay="0"/>
                                          </p:stCondLst>
                                        </p:cTn>
                                        <p:tgtEl>
                                          <p:spTgt spid="2058"/>
                                        </p:tgtEl>
                                        <p:attrNameLst>
                                          <p:attrName>style.visibility</p:attrName>
                                        </p:attrNameLst>
                                      </p:cBhvr>
                                      <p:to>
                                        <p:strVal val="visible"/>
                                      </p:to>
                                    </p:set>
                                    <p:anim calcmode="lin" valueType="num">
                                      <p:cBhvr>
                                        <p:cTn id="23" dur="1000" fill="hold"/>
                                        <p:tgtEl>
                                          <p:spTgt spid="2058"/>
                                        </p:tgtEl>
                                        <p:attrNameLst>
                                          <p:attrName>ppt_x</p:attrName>
                                        </p:attrNameLst>
                                      </p:cBhvr>
                                      <p:tavLst>
                                        <p:tav tm="0">
                                          <p:val>
                                            <p:strVal val="#ppt_x-.2"/>
                                          </p:val>
                                        </p:tav>
                                        <p:tav tm="100000">
                                          <p:val>
                                            <p:strVal val="#ppt_x"/>
                                          </p:val>
                                        </p:tav>
                                      </p:tavLst>
                                    </p:anim>
                                    <p:anim calcmode="lin" valueType="num">
                                      <p:cBhvr>
                                        <p:cTn id="24" dur="1000" fill="hold"/>
                                        <p:tgtEl>
                                          <p:spTgt spid="2058"/>
                                        </p:tgtEl>
                                        <p:attrNameLst>
                                          <p:attrName>ppt_y</p:attrName>
                                        </p:attrNameLst>
                                      </p:cBhvr>
                                      <p:tavLst>
                                        <p:tav tm="0">
                                          <p:val>
                                            <p:strVal val="#ppt_y"/>
                                          </p:val>
                                        </p:tav>
                                        <p:tav tm="100000">
                                          <p:val>
                                            <p:strVal val="#ppt_y"/>
                                          </p:val>
                                        </p:tav>
                                      </p:tavLst>
                                    </p:anim>
                                    <p:animEffect transition="in" filter="wipe(right)" prLst="gradientSize: 0.1">
                                      <p:cBhvr>
                                        <p:cTn id="25" dur="1000"/>
                                        <p:tgtEl>
                                          <p:spTgt spid="2058"/>
                                        </p:tgtEl>
                                      </p:cBhvr>
                                    </p:animEffect>
                                  </p:childTnLst>
                                </p:cTn>
                              </p:par>
                            </p:childTnLst>
                          </p:cTn>
                        </p:par>
                        <p:par>
                          <p:cTn id="26" fill="hold">
                            <p:stCondLst>
                              <p:cond delay="3500"/>
                            </p:stCondLst>
                            <p:childTnLst>
                              <p:par>
                                <p:cTn id="27" presetID="5" presetClass="entr" presetSubtype="10" fill="hold" nodeType="afterEffect">
                                  <p:stCondLst>
                                    <p:cond delay="0"/>
                                  </p:stCondLst>
                                  <p:childTnLst>
                                    <p:set>
                                      <p:cBhvr>
                                        <p:cTn id="28" dur="1" fill="hold">
                                          <p:stCondLst>
                                            <p:cond delay="0"/>
                                          </p:stCondLst>
                                        </p:cTn>
                                        <p:tgtEl>
                                          <p:spTgt spid="2056"/>
                                        </p:tgtEl>
                                        <p:attrNameLst>
                                          <p:attrName>style.visibility</p:attrName>
                                        </p:attrNameLst>
                                      </p:cBhvr>
                                      <p:to>
                                        <p:strVal val="visible"/>
                                      </p:to>
                                    </p:set>
                                    <p:animEffect transition="in" filter="checkerboard(across)">
                                      <p:cBhvr>
                                        <p:cTn id="29" dur="500"/>
                                        <p:tgtEl>
                                          <p:spTgt spid="2056"/>
                                        </p:tgtEl>
                                      </p:cBhvr>
                                    </p:animEffect>
                                  </p:childTnLst>
                                </p:cTn>
                              </p:par>
                            </p:childTnLst>
                          </p:cTn>
                        </p:par>
                        <p:par>
                          <p:cTn id="30" fill="hold">
                            <p:stCondLst>
                              <p:cond delay="4000"/>
                            </p:stCondLst>
                            <p:childTnLst>
                              <p:par>
                                <p:cTn id="31" presetID="9" presetClass="entr" presetSubtype="0" fill="hold" grpId="0" nodeType="afterEffect">
                                  <p:stCondLst>
                                    <p:cond delay="0"/>
                                  </p:stCondLst>
                                  <p:childTnLst>
                                    <p:set>
                                      <p:cBhvr>
                                        <p:cTn id="32" dur="1" fill="hold">
                                          <p:stCondLst>
                                            <p:cond delay="0"/>
                                          </p:stCondLst>
                                        </p:cTn>
                                        <p:tgtEl>
                                          <p:spTgt spid="2060"/>
                                        </p:tgtEl>
                                        <p:attrNameLst>
                                          <p:attrName>style.visibility</p:attrName>
                                        </p:attrNameLst>
                                      </p:cBhvr>
                                      <p:to>
                                        <p:strVal val="visible"/>
                                      </p:to>
                                    </p:set>
                                    <p:animEffect transition="in" filter="dissolve">
                                      <p:cBhvr>
                                        <p:cTn id="33" dur="500"/>
                                        <p:tgtEl>
                                          <p:spTgt spid="2060"/>
                                        </p:tgtEl>
                                      </p:cBhvr>
                                    </p:animEffect>
                                  </p:childTnLst>
                                </p:cTn>
                              </p:par>
                            </p:childTnLst>
                          </p:cTn>
                        </p:par>
                        <p:par>
                          <p:cTn id="34" fill="hold">
                            <p:stCondLst>
                              <p:cond delay="4500"/>
                            </p:stCondLst>
                            <p:childTnLst>
                              <p:par>
                                <p:cTn id="35" presetID="8" presetClass="entr" presetSubtype="16" fill="hold" grpId="0" nodeType="afterEffect">
                                  <p:stCondLst>
                                    <p:cond delay="0"/>
                                  </p:stCondLst>
                                  <p:childTnLst>
                                    <p:set>
                                      <p:cBhvr>
                                        <p:cTn id="36" dur="1" fill="hold">
                                          <p:stCondLst>
                                            <p:cond delay="0"/>
                                          </p:stCondLst>
                                        </p:cTn>
                                        <p:tgtEl>
                                          <p:spTgt spid="2062">
                                            <p:txEl>
                                              <p:pRg st="0" end="0"/>
                                            </p:txEl>
                                          </p:spTgt>
                                        </p:tgtEl>
                                        <p:attrNameLst>
                                          <p:attrName>style.visibility</p:attrName>
                                        </p:attrNameLst>
                                      </p:cBhvr>
                                      <p:to>
                                        <p:strVal val="visible"/>
                                      </p:to>
                                    </p:set>
                                    <p:animEffect transition="in" filter="diamond(in)">
                                      <p:cBhvr>
                                        <p:cTn id="37" dur="2000"/>
                                        <p:tgtEl>
                                          <p:spTgt spid="206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2" grpId="0" build="p"/>
      <p:bldP spid="2058" grpId="0" animBg="1"/>
      <p:bldP spid="206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1214446"/>
          </a:xfr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4800" b="1" i="1" u="sng" dirty="0" smtClean="0"/>
              <a:t>PLAN</a:t>
            </a:r>
            <a:br>
              <a:rPr lang="fr-FR" sz="4800" b="1" i="1" u="sng" dirty="0" smtClean="0"/>
            </a:br>
            <a:endParaRPr lang="fr-FR" sz="4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38914"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38915"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38916" name="Équation" r:id="rId6" imgW="114120" imgH="215640" progId="Equation.3">
              <p:embed/>
            </p:oleObj>
          </a:graphicData>
        </a:graphic>
      </p:graphicFrame>
      <p:sp>
        <p:nvSpPr>
          <p:cNvPr id="10" name="Rectangle 9"/>
          <p:cNvSpPr/>
          <p:nvPr/>
        </p:nvSpPr>
        <p:spPr>
          <a:xfrm>
            <a:off x="714348" y="1714489"/>
            <a:ext cx="8429652" cy="4401205"/>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pPr>
              <a:buFont typeface="Arial" pitchFamily="34" charset="0"/>
              <a:buChar char="•"/>
            </a:pPr>
            <a:r>
              <a:rPr lang="fr-FR" sz="2800" b="1" i="1" dirty="0" smtClean="0">
                <a:solidFill>
                  <a:srgbClr val="FF0000"/>
                </a:solidFill>
              </a:rPr>
              <a:t>Introduction historique</a:t>
            </a:r>
          </a:p>
          <a:p>
            <a:pPr>
              <a:buFont typeface="Arial" pitchFamily="34" charset="0"/>
              <a:buChar char="•"/>
            </a:pPr>
            <a:r>
              <a:rPr lang="fr-FR" sz="2800" b="1" i="1" dirty="0" smtClean="0">
                <a:solidFill>
                  <a:srgbClr val="FF0000"/>
                </a:solidFill>
              </a:rPr>
              <a:t>Équation de Maxwell</a:t>
            </a:r>
          </a:p>
          <a:p>
            <a:pPr>
              <a:buFont typeface="Arial" pitchFamily="34" charset="0"/>
              <a:buChar char="•"/>
            </a:pPr>
            <a:r>
              <a:rPr lang="fr-FR" sz="2800" b="1" i="1" dirty="0" smtClean="0">
                <a:solidFill>
                  <a:srgbClr val="FF0000"/>
                </a:solidFill>
              </a:rPr>
              <a:t>Propagation des ondes électromagnétiques</a:t>
            </a:r>
          </a:p>
          <a:p>
            <a:pPr>
              <a:buFont typeface="Arial" pitchFamily="34" charset="0"/>
              <a:buChar char="•"/>
            </a:pPr>
            <a:r>
              <a:rPr lang="fr-FR" sz="2800" b="1" i="1" dirty="0" smtClean="0"/>
              <a:t>Spectre  électromagnétique</a:t>
            </a:r>
          </a:p>
          <a:p>
            <a:pPr>
              <a:buFont typeface="Arial" pitchFamily="34" charset="0"/>
              <a:buChar char="•"/>
            </a:pPr>
            <a:r>
              <a:rPr lang="fr-FR" sz="2800" b="1" i="1" dirty="0" smtClean="0"/>
              <a:t>Différents types d’antennes</a:t>
            </a:r>
          </a:p>
          <a:p>
            <a:pPr>
              <a:buFont typeface="Arial" pitchFamily="34" charset="0"/>
              <a:buChar char="•"/>
            </a:pPr>
            <a:r>
              <a:rPr lang="fr-FR" sz="2800" b="1" i="1" dirty="0" smtClean="0"/>
              <a:t>Méthodes d’analyse </a:t>
            </a:r>
          </a:p>
          <a:p>
            <a:pPr>
              <a:buFont typeface="Arial" pitchFamily="34" charset="0"/>
              <a:buChar char="•"/>
            </a:pPr>
            <a:r>
              <a:rPr lang="fr-FR" sz="2800" b="1" i="1" dirty="0" smtClean="0"/>
              <a:t>Paramètres fondamentaux</a:t>
            </a:r>
          </a:p>
          <a:p>
            <a:pPr>
              <a:buFont typeface="Arial" pitchFamily="34" charset="0"/>
              <a:buChar char="•"/>
            </a:pPr>
            <a:r>
              <a:rPr lang="fr-FR" sz="2800" b="1" i="1" dirty="0" smtClean="0"/>
              <a:t>Rayonnement d’un dipôle </a:t>
            </a:r>
          </a:p>
          <a:p>
            <a:pPr>
              <a:buFont typeface="Arial" pitchFamily="34" charset="0"/>
              <a:buChar char="•"/>
            </a:pPr>
            <a:r>
              <a:rPr lang="fr-FR" sz="2800" b="1" i="1" dirty="0" smtClean="0"/>
              <a:t>Ouvertures rayonnantes  et les antennes réflecteurs</a:t>
            </a:r>
          </a:p>
          <a:p>
            <a:pPr>
              <a:buFont typeface="Arial" pitchFamily="34" charset="0"/>
              <a:buChar char="•"/>
            </a:pPr>
            <a:r>
              <a:rPr lang="fr-FR" sz="2800" b="1" i="1" dirty="0" smtClean="0"/>
              <a:t>Antennes micro ruban</a:t>
            </a:r>
          </a:p>
        </p:txBody>
      </p:sp>
      <p:pic>
        <p:nvPicPr>
          <p:cNvPr id="12" name="Picture 4" descr="maxwell"/>
          <p:cNvPicPr>
            <a:picLocks noChangeAspect="1" noChangeArrowheads="1"/>
          </p:cNvPicPr>
          <p:nvPr/>
        </p:nvPicPr>
        <p:blipFill>
          <a:blip r:embed="rId7"/>
          <a:srcRect/>
          <a:stretch>
            <a:fillRect/>
          </a:stretch>
        </p:blipFill>
        <p:spPr bwMode="auto">
          <a:xfrm>
            <a:off x="7353300" y="2386018"/>
            <a:ext cx="1790700" cy="1828800"/>
          </a:xfrm>
          <a:prstGeom prst="rect">
            <a:avLst/>
          </a:prstGeom>
          <a:noFill/>
        </p:spPr>
      </p:pic>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 : Phénomènes de rayonnement et équations de Maxwell</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blinds(horizontal)">
                                      <p:cBhvr>
                                        <p:cTn id="18" dur="500"/>
                                        <p:tgtEl>
                                          <p:spTgt spid="1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blinds(horizontal)">
                                      <p:cBhvr>
                                        <p:cTn id="23" dur="500"/>
                                        <p:tgtEl>
                                          <p:spTgt spid="10">
                                            <p:txEl>
                                              <p:pRg st="2" end="2"/>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10">
                                            <p:txEl>
                                              <p:pRg st="3" end="3"/>
                                            </p:txEl>
                                          </p:spTgt>
                                        </p:tgtEl>
                                        <p:attrNameLst>
                                          <p:attrName>style.visibility</p:attrName>
                                        </p:attrNameLst>
                                      </p:cBhvr>
                                      <p:to>
                                        <p:strVal val="visible"/>
                                      </p:to>
                                    </p:set>
                                    <p:animEffect transition="in" filter="blinds(horizontal)">
                                      <p:cBhvr>
                                        <p:cTn id="26" dur="500"/>
                                        <p:tgtEl>
                                          <p:spTgt spid="10">
                                            <p:txEl>
                                              <p:pRg st="3" end="3"/>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10">
                                            <p:txEl>
                                              <p:pRg st="4" end="4"/>
                                            </p:txEl>
                                          </p:spTgt>
                                        </p:tgtEl>
                                        <p:attrNameLst>
                                          <p:attrName>style.visibility</p:attrName>
                                        </p:attrNameLst>
                                      </p:cBhvr>
                                      <p:to>
                                        <p:strVal val="visible"/>
                                      </p:to>
                                    </p:set>
                                    <p:animEffect transition="in" filter="blinds(horizontal)">
                                      <p:cBhvr>
                                        <p:cTn id="29" dur="500"/>
                                        <p:tgtEl>
                                          <p:spTgt spid="10">
                                            <p:txEl>
                                              <p:pRg st="4" end="4"/>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blinds(horizontal)">
                                      <p:cBhvr>
                                        <p:cTn id="32" dur="500"/>
                                        <p:tgtEl>
                                          <p:spTgt spid="10">
                                            <p:txEl>
                                              <p:pRg st="5" end="5"/>
                                            </p:txEl>
                                          </p:spTgt>
                                        </p:tgtEl>
                                      </p:cBhvr>
                                    </p:animEffect>
                                  </p:childTnLst>
                                </p:cTn>
                              </p:par>
                              <p:par>
                                <p:cTn id="33" presetID="3" presetClass="entr" presetSubtype="10" fill="hold" nodeType="with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blinds(horizontal)">
                                      <p:cBhvr>
                                        <p:cTn id="35" dur="500"/>
                                        <p:tgtEl>
                                          <p:spTgt spid="10">
                                            <p:txEl>
                                              <p:pRg st="6" end="6"/>
                                            </p:txEl>
                                          </p:spTgt>
                                        </p:tgtEl>
                                      </p:cBhvr>
                                    </p:animEffect>
                                  </p:childTnLst>
                                </p:cTn>
                              </p:par>
                              <p:par>
                                <p:cTn id="36" presetID="3" presetClass="entr" presetSubtype="10" fill="hold" nodeType="withEffect">
                                  <p:stCondLst>
                                    <p:cond delay="0"/>
                                  </p:stCondLst>
                                  <p:childTnLst>
                                    <p:set>
                                      <p:cBhvr>
                                        <p:cTn id="37" dur="1" fill="hold">
                                          <p:stCondLst>
                                            <p:cond delay="0"/>
                                          </p:stCondLst>
                                        </p:cTn>
                                        <p:tgtEl>
                                          <p:spTgt spid="10">
                                            <p:txEl>
                                              <p:pRg st="7" end="7"/>
                                            </p:txEl>
                                          </p:spTgt>
                                        </p:tgtEl>
                                        <p:attrNameLst>
                                          <p:attrName>style.visibility</p:attrName>
                                        </p:attrNameLst>
                                      </p:cBhvr>
                                      <p:to>
                                        <p:strVal val="visible"/>
                                      </p:to>
                                    </p:set>
                                    <p:animEffect transition="in" filter="blinds(horizontal)">
                                      <p:cBhvr>
                                        <p:cTn id="38" dur="500"/>
                                        <p:tgtEl>
                                          <p:spTgt spid="10">
                                            <p:txEl>
                                              <p:pRg st="7" end="7"/>
                                            </p:txEl>
                                          </p:spTgt>
                                        </p:tgtEl>
                                      </p:cBhvr>
                                    </p:animEffect>
                                  </p:childTnLst>
                                </p:cTn>
                              </p:par>
                              <p:par>
                                <p:cTn id="39" presetID="3" presetClass="entr" presetSubtype="10" fill="hold" nodeType="withEffect">
                                  <p:stCondLst>
                                    <p:cond delay="0"/>
                                  </p:stCondLst>
                                  <p:childTnLst>
                                    <p:set>
                                      <p:cBhvr>
                                        <p:cTn id="40" dur="1" fill="hold">
                                          <p:stCondLst>
                                            <p:cond delay="0"/>
                                          </p:stCondLst>
                                        </p:cTn>
                                        <p:tgtEl>
                                          <p:spTgt spid="10">
                                            <p:txEl>
                                              <p:pRg st="8" end="8"/>
                                            </p:txEl>
                                          </p:spTgt>
                                        </p:tgtEl>
                                        <p:attrNameLst>
                                          <p:attrName>style.visibility</p:attrName>
                                        </p:attrNameLst>
                                      </p:cBhvr>
                                      <p:to>
                                        <p:strVal val="visible"/>
                                      </p:to>
                                    </p:set>
                                    <p:animEffect transition="in" filter="blinds(horizontal)">
                                      <p:cBhvr>
                                        <p:cTn id="41" dur="500"/>
                                        <p:tgtEl>
                                          <p:spTgt spid="10">
                                            <p:txEl>
                                              <p:pRg st="8" end="8"/>
                                            </p:txEl>
                                          </p:spTgt>
                                        </p:tgtEl>
                                      </p:cBhvr>
                                    </p:animEffect>
                                  </p:childTnLst>
                                </p:cTn>
                              </p:par>
                              <p:par>
                                <p:cTn id="42" presetID="3" presetClass="entr" presetSubtype="10" fill="hold" nodeType="withEffect">
                                  <p:stCondLst>
                                    <p:cond delay="0"/>
                                  </p:stCondLst>
                                  <p:childTnLst>
                                    <p:set>
                                      <p:cBhvr>
                                        <p:cTn id="43" dur="1" fill="hold">
                                          <p:stCondLst>
                                            <p:cond delay="0"/>
                                          </p:stCondLst>
                                        </p:cTn>
                                        <p:tgtEl>
                                          <p:spTgt spid="10">
                                            <p:txEl>
                                              <p:pRg st="9" end="9"/>
                                            </p:txEl>
                                          </p:spTgt>
                                        </p:tgtEl>
                                        <p:attrNameLst>
                                          <p:attrName>style.visibility</p:attrName>
                                        </p:attrNameLst>
                                      </p:cBhvr>
                                      <p:to>
                                        <p:strVal val="visible"/>
                                      </p:to>
                                    </p:set>
                                    <p:animEffect transition="in" filter="blinds(horizontal)">
                                      <p:cBhvr>
                                        <p:cTn id="44" dur="500"/>
                                        <p:tgtEl>
                                          <p:spTgt spid="1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dirty="0" smtClean="0"/>
              <a:t>INTRODUCTION HISTORIQUE </a:t>
            </a:r>
            <a:endParaRPr lang="fr-FR" dirty="0"/>
          </a:p>
        </p:txBody>
      </p:sp>
      <p:graphicFrame>
        <p:nvGraphicFramePr>
          <p:cNvPr id="10" name="Espace réservé du contenu 9"/>
          <p:cNvGraphicFramePr>
            <a:graphicFrameLocks noGrp="1"/>
          </p:cNvGraphicFramePr>
          <p:nvPr>
            <p:ph idx="1"/>
          </p:nvPr>
        </p:nvGraphicFramePr>
        <p:xfrm>
          <a:off x="71406" y="1026160"/>
          <a:ext cx="9072594" cy="5831840"/>
        </p:xfrm>
        <a:graphic>
          <a:graphicData uri="http://schemas.openxmlformats.org/drawingml/2006/table">
            <a:tbl>
              <a:tblPr firstRow="1" bandRow="1">
                <a:tableStyleId>{5C22544A-7EE6-4342-B048-85BDC9FD1C3A}</a:tableStyleId>
              </a:tblPr>
              <a:tblGrid>
                <a:gridCol w="991581"/>
                <a:gridCol w="8081013"/>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i="1" dirty="0" smtClean="0"/>
                        <a:t>1827</a:t>
                      </a:r>
                      <a:endParaRPr lang="fr-FR" dirty="0" smtClean="0"/>
                    </a:p>
                  </a:txBody>
                  <a:tcPr/>
                </a:tc>
                <a:tc>
                  <a:txBody>
                    <a:bodyPr/>
                    <a:lstStyle/>
                    <a:p>
                      <a:r>
                        <a:rPr lang="fr-FR" sz="1800" b="0" dirty="0" smtClean="0"/>
                        <a:t>L'allemand </a:t>
                      </a:r>
                      <a:r>
                        <a:rPr lang="fr-FR" sz="1800" b="1" i="1" dirty="0" smtClean="0"/>
                        <a:t>Steinheil</a:t>
                      </a:r>
                      <a:r>
                        <a:rPr lang="fr-FR" sz="1800" b="0" dirty="0" smtClean="0"/>
                        <a:t> est le premier à avoir expérimenté une ligne de transmission</a:t>
                      </a:r>
                      <a:endParaRPr lang="fr-FR" b="0" dirty="0"/>
                    </a:p>
                  </a:txBody>
                  <a:tcPr/>
                </a:tc>
              </a:tr>
              <a:tr h="370840">
                <a:tc>
                  <a:txBody>
                    <a:bodyPr/>
                    <a:lstStyle/>
                    <a:p>
                      <a:r>
                        <a:rPr lang="fr-FR" sz="1800" b="1" i="1" dirty="0" smtClean="0"/>
                        <a:t>1833</a:t>
                      </a:r>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b="1" i="0" dirty="0" smtClean="0"/>
                        <a:t>Faraday</a:t>
                      </a:r>
                      <a:r>
                        <a:rPr lang="fr-FR" sz="1800" b="1" i="0" baseline="0" dirty="0" smtClean="0"/>
                        <a:t> </a:t>
                      </a:r>
                      <a:r>
                        <a:rPr lang="fr-FR" sz="1800" i="0" dirty="0" smtClean="0"/>
                        <a:t>produisit le courant alternatif </a:t>
                      </a:r>
                    </a:p>
                  </a:txBody>
                  <a:tcPr/>
                </a:tc>
              </a:tr>
              <a:tr h="370840">
                <a:tc>
                  <a:txBody>
                    <a:bodyPr/>
                    <a:lstStyle/>
                    <a:p>
                      <a:r>
                        <a:rPr lang="fr-FR" sz="1800" b="1" i="1" dirty="0" smtClean="0"/>
                        <a:t>1837</a:t>
                      </a:r>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i="0" kern="1200" dirty="0" smtClean="0">
                          <a:solidFill>
                            <a:schemeClr val="dk1"/>
                          </a:solidFill>
                          <a:latin typeface="+mn-lt"/>
                          <a:ea typeface="+mn-ea"/>
                          <a:cs typeface="+mn-cs"/>
                        </a:rPr>
                        <a:t>signal électrique déposée par Cooke et Wheatstone. </a:t>
                      </a:r>
                    </a:p>
                  </a:txBody>
                  <a:tcPr/>
                </a:tc>
              </a:tr>
              <a:tr h="370840">
                <a:tc>
                  <a:txBody>
                    <a:bodyPr/>
                    <a:lstStyle/>
                    <a:p>
                      <a:r>
                        <a:rPr lang="fr-FR" sz="1800" b="1" i="1" dirty="0" smtClean="0"/>
                        <a:t>1837</a:t>
                      </a:r>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i="0" kern="1200" dirty="0" smtClean="0">
                          <a:solidFill>
                            <a:schemeClr val="dk1"/>
                          </a:solidFill>
                          <a:latin typeface="+mn-lt"/>
                          <a:ea typeface="+mn-ea"/>
                          <a:cs typeface="+mn-cs"/>
                        </a:rPr>
                        <a:t>Morse établit pour le télégraphe un code de transmission qui porte son nom. </a:t>
                      </a:r>
                    </a:p>
                  </a:txBody>
                  <a:tcPr/>
                </a:tc>
              </a:tr>
              <a:tr h="370840">
                <a:tc>
                  <a:txBody>
                    <a:bodyPr/>
                    <a:lstStyle/>
                    <a:p>
                      <a:r>
                        <a:rPr lang="fr-FR" sz="1800" b="1" i="1" dirty="0" smtClean="0"/>
                        <a:t>1844</a:t>
                      </a:r>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i="0" kern="1200" dirty="0" smtClean="0">
                          <a:solidFill>
                            <a:schemeClr val="dk1"/>
                          </a:solidFill>
                          <a:latin typeface="+mn-lt"/>
                          <a:ea typeface="+mn-ea"/>
                          <a:cs typeface="+mn-cs"/>
                        </a:rPr>
                        <a:t>l'introduction de la télégraphie (La première liaison télégraphique entre Washington et Baltimore)</a:t>
                      </a:r>
                    </a:p>
                  </a:txBody>
                  <a:tcPr/>
                </a:tc>
              </a:tr>
              <a:tr h="370840">
                <a:tc>
                  <a:txBody>
                    <a:bodyPr/>
                    <a:lstStyle/>
                    <a:p>
                      <a:r>
                        <a:rPr lang="fr-FR" sz="1800" b="1" i="1" dirty="0" smtClean="0"/>
                        <a:t>1864</a:t>
                      </a:r>
                      <a:r>
                        <a:rPr lang="fr-FR" sz="1800" dirty="0" smtClean="0"/>
                        <a:t> </a:t>
                      </a:r>
                      <a:endParaRPr lang="fr-FR" dirty="0"/>
                    </a:p>
                  </a:txBody>
                  <a:tcPr/>
                </a:tc>
                <a:tc>
                  <a:txBody>
                    <a:bodyPr/>
                    <a:lstStyle/>
                    <a:p>
                      <a:r>
                        <a:rPr lang="fr-FR" sz="1800" dirty="0" smtClean="0"/>
                        <a:t> les fondements théoriques de l'électromagnétisme ont été établis en par </a:t>
                      </a:r>
                      <a:r>
                        <a:rPr lang="fr-FR" sz="1800" b="1" i="1" dirty="0" smtClean="0"/>
                        <a:t>Maxwell</a:t>
                      </a:r>
                      <a:endParaRPr lang="fr-FR" dirty="0"/>
                    </a:p>
                  </a:txBody>
                  <a:tcPr/>
                </a:tc>
              </a:tr>
              <a:tr h="370840">
                <a:tc>
                  <a:txBody>
                    <a:bodyPr/>
                    <a:lstStyle/>
                    <a:p>
                      <a:r>
                        <a:rPr lang="fr-FR" sz="1800" b="1" i="1" dirty="0" smtClean="0"/>
                        <a:t>1878</a:t>
                      </a:r>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kern="1200" dirty="0" smtClean="0">
                          <a:solidFill>
                            <a:schemeClr val="dk1"/>
                          </a:solidFill>
                          <a:latin typeface="+mn-lt"/>
                          <a:ea typeface="+mn-ea"/>
                          <a:cs typeface="+mn-cs"/>
                        </a:rPr>
                        <a:t>la téléphonie par Bell</a:t>
                      </a:r>
                    </a:p>
                  </a:txBody>
                  <a:tcPr/>
                </a:tc>
              </a:tr>
              <a:tr h="370840">
                <a:tc>
                  <a:txBody>
                    <a:bodyPr/>
                    <a:lstStyle/>
                    <a:p>
                      <a:r>
                        <a:rPr lang="fr-FR" sz="1800" b="1" i="1" dirty="0" smtClean="0"/>
                        <a:t>1886</a:t>
                      </a:r>
                      <a:endParaRPr lang="fr-FR" dirty="0"/>
                    </a:p>
                  </a:txBody>
                  <a:tcPr/>
                </a:tc>
                <a:tc>
                  <a:txBody>
                    <a:bodyPr/>
                    <a:lstStyle/>
                    <a:p>
                      <a:r>
                        <a:rPr lang="fr-FR" sz="1800" b="1" i="1" dirty="0" smtClean="0"/>
                        <a:t>Hertz</a:t>
                      </a:r>
                      <a:r>
                        <a:rPr lang="fr-FR" sz="1800" dirty="0" smtClean="0"/>
                        <a:t> a pu vérifier expérimentalement la propagation des ondes EM</a:t>
                      </a:r>
                      <a:endParaRPr lang="fr-FR" dirty="0"/>
                    </a:p>
                  </a:txBody>
                  <a:tcPr/>
                </a:tc>
              </a:tr>
              <a:tr h="370840">
                <a:tc>
                  <a:txBody>
                    <a:bodyPr/>
                    <a:lstStyle/>
                    <a:p>
                      <a:r>
                        <a:rPr lang="fr-FR" sz="1800" b="1" i="1" kern="1200" dirty="0" smtClean="0">
                          <a:solidFill>
                            <a:schemeClr val="dk1"/>
                          </a:solidFill>
                          <a:latin typeface="+mn-lt"/>
                          <a:ea typeface="+mn-ea"/>
                          <a:cs typeface="+mn-cs"/>
                        </a:rPr>
                        <a:t>1890</a:t>
                      </a:r>
                      <a:endParaRPr lang="fr-FR" dirty="0"/>
                    </a:p>
                  </a:txBody>
                  <a:tcPr/>
                </a:tc>
                <a:tc>
                  <a:txBody>
                    <a:bodyPr/>
                    <a:lstStyle/>
                    <a:p>
                      <a:r>
                        <a:rPr lang="fr-FR" sz="1800" kern="1200" dirty="0" smtClean="0">
                          <a:solidFill>
                            <a:schemeClr val="dk1"/>
                          </a:solidFill>
                          <a:latin typeface="+mn-lt"/>
                          <a:ea typeface="+mn-ea"/>
                          <a:cs typeface="+mn-cs"/>
                        </a:rPr>
                        <a:t>découvrit les ondes stationnaires et l'aboutissement fut le </a:t>
                      </a:r>
                      <a:r>
                        <a:rPr lang="fr-FR" sz="1800" i="1" kern="1200" dirty="0" smtClean="0">
                          <a:solidFill>
                            <a:schemeClr val="dk1"/>
                          </a:solidFill>
                          <a:latin typeface="+mn-lt"/>
                          <a:ea typeface="+mn-ea"/>
                          <a:cs typeface="+mn-cs"/>
                        </a:rPr>
                        <a:t>fil rayonnant</a:t>
                      </a:r>
                      <a:endParaRPr lang="fr-FR" dirty="0"/>
                    </a:p>
                  </a:txBody>
                  <a:tcPr/>
                </a:tc>
              </a:tr>
              <a:tr h="370840">
                <a:tc>
                  <a:txBody>
                    <a:bodyPr/>
                    <a:lstStyle/>
                    <a:p>
                      <a:r>
                        <a:rPr lang="fr-FR" sz="1800" b="1" i="1" dirty="0" smtClean="0"/>
                        <a:t>1896</a:t>
                      </a:r>
                      <a:endParaRPr lang="fr-FR" dirty="0"/>
                    </a:p>
                  </a:txBody>
                  <a:tcPr/>
                </a:tc>
                <a:tc>
                  <a:txBody>
                    <a:bodyPr/>
                    <a:lstStyle/>
                    <a:p>
                      <a:r>
                        <a:rPr lang="fr-FR" sz="1800" dirty="0" smtClean="0"/>
                        <a:t>le russe Alexandre </a:t>
                      </a:r>
                      <a:r>
                        <a:rPr lang="fr-FR" sz="1800" b="1" i="1" dirty="0" smtClean="0"/>
                        <a:t>Popov</a:t>
                      </a:r>
                      <a:r>
                        <a:rPr lang="fr-FR" sz="1800" dirty="0" smtClean="0"/>
                        <a:t> réalisa la première liaison radiotélégraphique </a:t>
                      </a:r>
                      <a:endParaRPr lang="fr-FR" dirty="0"/>
                    </a:p>
                  </a:txBody>
                  <a:tcPr/>
                </a:tc>
              </a:tr>
              <a:tr h="370840">
                <a:tc>
                  <a:txBody>
                    <a:bodyPr/>
                    <a:lstStyle/>
                    <a:p>
                      <a:r>
                        <a:rPr lang="fr-FR" sz="1800" b="1" i="1" kern="1200" dirty="0" smtClean="0">
                          <a:solidFill>
                            <a:schemeClr val="dk1"/>
                          </a:solidFill>
                          <a:latin typeface="+mn-lt"/>
                          <a:ea typeface="+mn-ea"/>
                          <a:cs typeface="+mn-cs"/>
                        </a:rPr>
                        <a:t>1897</a:t>
                      </a:r>
                      <a:endParaRPr lang="fr-FR" dirty="0"/>
                    </a:p>
                  </a:txBody>
                  <a:tcPr/>
                </a:tc>
                <a:tc>
                  <a:txBody>
                    <a:bodyPr/>
                    <a:lstStyle/>
                    <a:p>
                      <a:r>
                        <a:rPr lang="fr-FR" sz="1800" b="1" i="1" kern="1200" dirty="0" smtClean="0">
                          <a:solidFill>
                            <a:schemeClr val="dk1"/>
                          </a:solidFill>
                          <a:latin typeface="+mn-lt"/>
                          <a:ea typeface="+mn-ea"/>
                          <a:cs typeface="+mn-cs"/>
                        </a:rPr>
                        <a:t>Marconi</a:t>
                      </a:r>
                      <a:r>
                        <a:rPr lang="fr-FR" sz="1800" kern="1200" dirty="0" smtClean="0">
                          <a:solidFill>
                            <a:schemeClr val="dk1"/>
                          </a:solidFill>
                          <a:latin typeface="+mn-lt"/>
                          <a:ea typeface="+mn-ea"/>
                          <a:cs typeface="+mn-cs"/>
                        </a:rPr>
                        <a:t> a présenté le premier système sans fils, basées sur les radiations EM</a:t>
                      </a:r>
                      <a:endParaRPr lang="fr-FR" dirty="0"/>
                    </a:p>
                  </a:txBody>
                  <a:tcPr/>
                </a:tc>
              </a:tr>
              <a:tr h="370840">
                <a:tc>
                  <a:txBody>
                    <a:bodyPr/>
                    <a:lstStyle/>
                    <a:p>
                      <a:r>
                        <a:rPr lang="fr-FR" sz="1800" b="1" i="1" dirty="0" smtClean="0"/>
                        <a:t>1904</a:t>
                      </a:r>
                      <a:endParaRPr lang="fr-FR" dirty="0"/>
                    </a:p>
                  </a:txBody>
                  <a:tcPr/>
                </a:tc>
                <a:tc>
                  <a:txBody>
                    <a:bodyPr/>
                    <a:lstStyle/>
                    <a:p>
                      <a:r>
                        <a:rPr lang="fr-FR" sz="1800" dirty="0" smtClean="0"/>
                        <a:t>Ensuite vient la diode à vide de </a:t>
                      </a:r>
                      <a:r>
                        <a:rPr lang="fr-FR" sz="1800" b="1" i="1" dirty="0" smtClean="0"/>
                        <a:t>Fleming</a:t>
                      </a:r>
                      <a:r>
                        <a:rPr lang="fr-FR" sz="1800" dirty="0" smtClean="0"/>
                        <a:t> découverte. </a:t>
                      </a:r>
                      <a:endParaRPr lang="fr-FR" dirty="0"/>
                    </a:p>
                  </a:txBody>
                  <a:tcPr/>
                </a:tc>
              </a:tr>
              <a:tr h="370840">
                <a:tc>
                  <a:txBody>
                    <a:bodyPr/>
                    <a:lstStyle/>
                    <a:p>
                      <a:r>
                        <a:rPr lang="fr-FR" sz="1800" kern="1200" dirty="0" smtClean="0">
                          <a:solidFill>
                            <a:schemeClr val="dk1"/>
                          </a:solidFill>
                          <a:latin typeface="+mn-lt"/>
                          <a:ea typeface="+mn-ea"/>
                          <a:cs typeface="+mn-cs"/>
                        </a:rPr>
                        <a:t>1923</a:t>
                      </a:r>
                      <a:endParaRPr lang="fr-FR"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b="1" i="1" kern="1200" dirty="0" smtClean="0">
                          <a:solidFill>
                            <a:schemeClr val="dk1"/>
                          </a:solidFill>
                          <a:latin typeface="+mn-lt"/>
                          <a:ea typeface="+mn-ea"/>
                          <a:cs typeface="+mn-cs"/>
                        </a:rPr>
                        <a:t>John Baird</a:t>
                      </a:r>
                      <a:r>
                        <a:rPr lang="fr-FR" sz="1800" b="1" i="1" kern="1200" baseline="0" dirty="0" smtClean="0">
                          <a:solidFill>
                            <a:schemeClr val="dk1"/>
                          </a:solidFill>
                          <a:latin typeface="+mn-lt"/>
                          <a:ea typeface="+mn-ea"/>
                          <a:cs typeface="+mn-cs"/>
                        </a:rPr>
                        <a:t> </a:t>
                      </a:r>
                      <a:r>
                        <a:rPr lang="fr-FR" sz="1800" kern="1200" dirty="0" smtClean="0">
                          <a:solidFill>
                            <a:schemeClr val="dk1"/>
                          </a:solidFill>
                          <a:latin typeface="+mn-lt"/>
                          <a:ea typeface="+mn-ea"/>
                          <a:cs typeface="+mn-cs"/>
                        </a:rPr>
                        <a:t>se </a:t>
                      </a:r>
                      <a:r>
                        <a:rPr lang="fr-FR" sz="1800" kern="1200" dirty="0" err="1" smtClean="0">
                          <a:solidFill>
                            <a:schemeClr val="dk1"/>
                          </a:solidFill>
                          <a:latin typeface="+mn-lt"/>
                          <a:ea typeface="+mn-ea"/>
                          <a:cs typeface="+mn-cs"/>
                        </a:rPr>
                        <a:t>développela</a:t>
                      </a:r>
                      <a:r>
                        <a:rPr lang="fr-FR" sz="1800" kern="1200" dirty="0" smtClean="0">
                          <a:solidFill>
                            <a:schemeClr val="dk1"/>
                          </a:solidFill>
                          <a:latin typeface="+mn-lt"/>
                          <a:ea typeface="+mn-ea"/>
                          <a:cs typeface="+mn-cs"/>
                        </a:rPr>
                        <a:t> TV. </a:t>
                      </a:r>
                      <a:endParaRPr lang="fr-FR" dirty="0"/>
                    </a:p>
                  </a:txBody>
                  <a:tcPr/>
                </a:tc>
              </a:tr>
              <a:tr h="370840">
                <a:tc>
                  <a:txBody>
                    <a:bodyPr/>
                    <a:lstStyle/>
                    <a:p>
                      <a:r>
                        <a:rPr lang="fr-FR" sz="1800" kern="1200" dirty="0" smtClean="0">
                          <a:solidFill>
                            <a:schemeClr val="dk1"/>
                          </a:solidFill>
                          <a:latin typeface="+mn-lt"/>
                          <a:ea typeface="+mn-ea"/>
                          <a:cs typeface="+mn-cs"/>
                        </a:rPr>
                        <a:t>19</a:t>
                      </a:r>
                      <a:endParaRPr lang="fr-FR"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b="1" i="1" kern="1200" dirty="0" err="1" smtClean="0">
                          <a:solidFill>
                            <a:schemeClr val="dk1"/>
                          </a:solidFill>
                          <a:latin typeface="+mn-lt"/>
                          <a:ea typeface="+mn-ea"/>
                          <a:cs typeface="+mn-cs"/>
                        </a:rPr>
                        <a:t>Yagi</a:t>
                      </a:r>
                      <a:r>
                        <a:rPr lang="fr-FR" sz="1800" kern="1200" dirty="0" smtClean="0">
                          <a:solidFill>
                            <a:schemeClr val="dk1"/>
                          </a:solidFill>
                          <a:latin typeface="+mn-lt"/>
                          <a:ea typeface="+mn-ea"/>
                          <a:cs typeface="+mn-cs"/>
                        </a:rPr>
                        <a:t> en proposa la solution des râteaux (antennes </a:t>
                      </a:r>
                      <a:r>
                        <a:rPr lang="fr-FR" sz="1800" kern="1200" dirty="0" err="1" smtClean="0">
                          <a:solidFill>
                            <a:schemeClr val="dk1"/>
                          </a:solidFill>
                          <a:latin typeface="+mn-lt"/>
                          <a:ea typeface="+mn-ea"/>
                          <a:cs typeface="+mn-cs"/>
                        </a:rPr>
                        <a:t>Yagi</a:t>
                      </a:r>
                      <a:r>
                        <a:rPr lang="fr-FR" sz="1800" kern="1200" dirty="0" smtClean="0">
                          <a:solidFill>
                            <a:schemeClr val="dk1"/>
                          </a:solidFill>
                          <a:latin typeface="+mn-lt"/>
                          <a:ea typeface="+mn-ea"/>
                          <a:cs typeface="+mn-cs"/>
                        </a:rPr>
                        <a:t>)</a:t>
                      </a:r>
                    </a:p>
                  </a:txBody>
                  <a:tcPr/>
                </a:tc>
              </a:tr>
              <a:tr h="370840">
                <a:tc>
                  <a:txBody>
                    <a:bodyPr/>
                    <a:lstStyle/>
                    <a:p>
                      <a:r>
                        <a:rPr lang="fr-FR" sz="1800" b="1" i="1" kern="1200" dirty="0" smtClean="0">
                          <a:solidFill>
                            <a:schemeClr val="dk1"/>
                          </a:solidFill>
                          <a:latin typeface="+mn-lt"/>
                          <a:ea typeface="+mn-ea"/>
                          <a:cs typeface="+mn-cs"/>
                        </a:rPr>
                        <a:t>1937</a:t>
                      </a:r>
                      <a:endParaRPr lang="fr-FR" dirty="0"/>
                    </a:p>
                  </a:txBody>
                  <a:tcPr/>
                </a:tc>
                <a:tc>
                  <a:txBody>
                    <a:bodyPr/>
                    <a:lstStyle/>
                    <a:p>
                      <a:r>
                        <a:rPr lang="fr-FR" sz="1800" kern="1200" dirty="0" smtClean="0">
                          <a:solidFill>
                            <a:schemeClr val="dk1"/>
                          </a:solidFill>
                          <a:latin typeface="+mn-lt"/>
                          <a:ea typeface="+mn-ea"/>
                          <a:cs typeface="+mn-cs"/>
                        </a:rPr>
                        <a:t>Le 1° système micro onde commerciale a été établi opérant</a:t>
                      </a:r>
                      <a:r>
                        <a:rPr lang="fr-FR" sz="1800" kern="1200" baseline="0" dirty="0" smtClean="0">
                          <a:solidFill>
                            <a:schemeClr val="dk1"/>
                          </a:solidFill>
                          <a:latin typeface="+mn-lt"/>
                          <a:ea typeface="+mn-ea"/>
                          <a:cs typeface="+mn-cs"/>
                        </a:rPr>
                        <a:t> </a:t>
                      </a:r>
                      <a:r>
                        <a:rPr lang="fr-FR" sz="1800" kern="1200" dirty="0" smtClean="0">
                          <a:solidFill>
                            <a:schemeClr val="dk1"/>
                          </a:solidFill>
                          <a:latin typeface="+mn-lt"/>
                          <a:ea typeface="+mn-ea"/>
                          <a:cs typeface="+mn-cs"/>
                        </a:rPr>
                        <a:t>à 1.8 GHz</a:t>
                      </a:r>
                      <a:endParaRPr lang="fr-FR" dirty="0"/>
                    </a:p>
                  </a:txBody>
                  <a:tcPr/>
                </a:tc>
              </a:tr>
            </a:tbl>
          </a:graphicData>
        </a:graphic>
      </p:graphicFrame>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84994"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84995"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84996" name="Équation" r:id="rId7" imgW="114120" imgH="2156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dirty="0" smtClean="0"/>
              <a:t>INTRODUCTION HISTORIQUE </a:t>
            </a:r>
            <a:endParaRPr lang="fr-FR" dirty="0"/>
          </a:p>
        </p:txBody>
      </p:sp>
      <p:graphicFrame>
        <p:nvGraphicFramePr>
          <p:cNvPr id="10" name="Espace réservé du contenu 9"/>
          <p:cNvGraphicFramePr>
            <a:graphicFrameLocks noGrp="1"/>
          </p:cNvGraphicFramePr>
          <p:nvPr>
            <p:ph idx="1"/>
          </p:nvPr>
        </p:nvGraphicFramePr>
        <p:xfrm>
          <a:off x="0" y="714356"/>
          <a:ext cx="9072594" cy="7680960"/>
        </p:xfrm>
        <a:graphic>
          <a:graphicData uri="http://schemas.openxmlformats.org/drawingml/2006/table">
            <a:tbl>
              <a:tblPr firstRow="1" bandRow="1">
                <a:tableStyleId>{5C22544A-7EE6-4342-B048-85BDC9FD1C3A}</a:tableStyleId>
              </a:tblPr>
              <a:tblGrid>
                <a:gridCol w="991581"/>
                <a:gridCol w="8081013"/>
              </a:tblGrid>
              <a:tr h="8668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smtClean="0"/>
                        <a:t>1939-1945</a:t>
                      </a:r>
                    </a:p>
                  </a:txBody>
                  <a:tcPr/>
                </a:tc>
                <a:tc>
                  <a:txBody>
                    <a:bodyPr/>
                    <a:lstStyle/>
                    <a:p>
                      <a:r>
                        <a:rPr lang="fr-FR" sz="1800" b="1" kern="1200" dirty="0" smtClean="0">
                          <a:solidFill>
                            <a:schemeClr val="lt1"/>
                          </a:solidFill>
                          <a:latin typeface="+mn-lt"/>
                          <a:ea typeface="+mn-ea"/>
                          <a:cs typeface="+mn-cs"/>
                        </a:rPr>
                        <a:t>Durant la seconde guerre mondiale les recherches intensives sur les radars dont le principe était connu depuis </a:t>
                      </a:r>
                      <a:r>
                        <a:rPr lang="fr-FR" sz="1800" b="1" i="1" kern="1200" dirty="0" smtClean="0">
                          <a:solidFill>
                            <a:schemeClr val="lt1"/>
                          </a:solidFill>
                          <a:latin typeface="+mn-lt"/>
                          <a:ea typeface="+mn-ea"/>
                          <a:cs typeface="+mn-cs"/>
                        </a:rPr>
                        <a:t>1904</a:t>
                      </a:r>
                      <a:r>
                        <a:rPr lang="fr-FR" sz="1800" b="1" kern="1200" dirty="0" smtClean="0">
                          <a:solidFill>
                            <a:schemeClr val="lt1"/>
                          </a:solidFill>
                          <a:latin typeface="+mn-lt"/>
                          <a:ea typeface="+mn-ea"/>
                          <a:cs typeface="+mn-cs"/>
                        </a:rPr>
                        <a:t>, ont donné naissance à plusieurs types d’antennes : les réflecteurs, lentilles et guides à réseaux d'antennes à fentes</a:t>
                      </a:r>
                      <a:endParaRPr lang="fr-FR" b="0" dirty="0"/>
                    </a:p>
                  </a:txBody>
                  <a:tcPr/>
                </a:tc>
              </a:tr>
              <a:tr h="866888">
                <a:tc>
                  <a:txBody>
                    <a:bodyPr/>
                    <a:lstStyle/>
                    <a:p>
                      <a:r>
                        <a:rPr lang="fr-FR" sz="1800" b="1" i="1" kern="1200" dirty="0" smtClean="0">
                          <a:solidFill>
                            <a:schemeClr val="dk1"/>
                          </a:solidFill>
                          <a:latin typeface="+mn-lt"/>
                          <a:ea typeface="+mn-ea"/>
                          <a:cs typeface="+mn-cs"/>
                        </a:rPr>
                        <a:t>1948</a:t>
                      </a:r>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kern="1200" dirty="0" smtClean="0">
                          <a:solidFill>
                            <a:schemeClr val="dk1"/>
                          </a:solidFill>
                          <a:latin typeface="+mn-lt"/>
                          <a:ea typeface="+mn-ea"/>
                          <a:cs typeface="+mn-cs"/>
                        </a:rPr>
                        <a:t> l'analogie avec la lumière et les lois de l'optique inspira à </a:t>
                      </a:r>
                      <a:r>
                        <a:rPr lang="fr-FR" sz="1800" b="1" i="1" kern="1200" dirty="0" err="1" smtClean="0">
                          <a:solidFill>
                            <a:schemeClr val="dk1"/>
                          </a:solidFill>
                          <a:latin typeface="+mn-lt"/>
                          <a:ea typeface="+mn-ea"/>
                          <a:cs typeface="+mn-cs"/>
                        </a:rPr>
                        <a:t>Silver</a:t>
                      </a:r>
                      <a:r>
                        <a:rPr lang="fr-FR" sz="1800" kern="1200" dirty="0" smtClean="0">
                          <a:solidFill>
                            <a:schemeClr val="dk1"/>
                          </a:solidFill>
                          <a:latin typeface="+mn-lt"/>
                          <a:ea typeface="+mn-ea"/>
                          <a:cs typeface="+mn-cs"/>
                        </a:rPr>
                        <a:t> la première théorie cohérente de la </a:t>
                      </a:r>
                      <a:r>
                        <a:rPr lang="fr-FR" sz="1800" b="1" kern="1200" dirty="0" smtClean="0">
                          <a:solidFill>
                            <a:srgbClr val="FF0000"/>
                          </a:solidFill>
                          <a:latin typeface="+mn-lt"/>
                          <a:ea typeface="+mn-ea"/>
                          <a:cs typeface="+mn-cs"/>
                        </a:rPr>
                        <a:t>parabole</a:t>
                      </a:r>
                      <a:r>
                        <a:rPr lang="fr-FR" sz="1800" kern="1200" dirty="0" smtClean="0">
                          <a:solidFill>
                            <a:schemeClr val="dk1"/>
                          </a:solidFill>
                          <a:latin typeface="+mn-lt"/>
                          <a:ea typeface="+mn-ea"/>
                          <a:cs typeface="+mn-cs"/>
                        </a:rPr>
                        <a:t> utilisé essentiellement en hyperfréquence (</a:t>
                      </a:r>
                      <a:r>
                        <a:rPr lang="fr-FR" sz="1800" kern="1200" dirty="0" smtClean="0">
                          <a:solidFill>
                            <a:schemeClr val="dk1"/>
                          </a:solidFill>
                          <a:latin typeface="+mn-lt"/>
                          <a:ea typeface="+mn-ea"/>
                          <a:cs typeface="+mn-cs"/>
                          <a:sym typeface="Symbol"/>
                        </a:rPr>
                        <a:t></a:t>
                      </a:r>
                      <a:r>
                        <a:rPr lang="fr-FR" sz="1800" kern="1200" dirty="0" smtClean="0">
                          <a:solidFill>
                            <a:schemeClr val="dk1"/>
                          </a:solidFill>
                          <a:latin typeface="+mn-lt"/>
                          <a:ea typeface="+mn-ea"/>
                          <a:cs typeface="+mn-cs"/>
                        </a:rPr>
                        <a:t> quelques GHz). </a:t>
                      </a:r>
                      <a:endParaRPr lang="fr-FR" sz="1800" i="0" dirty="0" smtClean="0"/>
                    </a:p>
                  </a:txBody>
                  <a:tcPr/>
                </a:tc>
              </a:tr>
              <a:tr h="606822">
                <a:tc>
                  <a:txBody>
                    <a:bodyPr/>
                    <a:lstStyle/>
                    <a:p>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kern="1200" dirty="0" smtClean="0">
                          <a:solidFill>
                            <a:schemeClr val="dk1"/>
                          </a:solidFill>
                          <a:latin typeface="+mn-lt"/>
                          <a:ea typeface="+mn-ea"/>
                          <a:cs typeface="+mn-cs"/>
                        </a:rPr>
                        <a:t>les antennes logarithmique, issues du </a:t>
                      </a:r>
                      <a:r>
                        <a:rPr lang="fr-FR" sz="1800" kern="1200" dirty="0" smtClean="0">
                          <a:solidFill>
                            <a:srgbClr val="FF0000"/>
                          </a:solidFill>
                          <a:latin typeface="+mn-lt"/>
                          <a:ea typeface="+mn-ea"/>
                          <a:cs typeface="+mn-cs"/>
                        </a:rPr>
                        <a:t>dipôle </a:t>
                      </a:r>
                      <a:r>
                        <a:rPr lang="fr-FR" sz="1800" b="1" i="1" kern="1200" dirty="0" err="1" smtClean="0">
                          <a:solidFill>
                            <a:srgbClr val="FF0000"/>
                          </a:solidFill>
                          <a:latin typeface="+mn-lt"/>
                          <a:ea typeface="+mn-ea"/>
                          <a:cs typeface="+mn-cs"/>
                        </a:rPr>
                        <a:t>Yagi</a:t>
                      </a:r>
                      <a:r>
                        <a:rPr lang="fr-FR" sz="1800" kern="1200" dirty="0" smtClean="0">
                          <a:solidFill>
                            <a:schemeClr val="dk1"/>
                          </a:solidFill>
                          <a:latin typeface="+mn-lt"/>
                          <a:ea typeface="+mn-ea"/>
                          <a:cs typeface="+mn-cs"/>
                        </a:rPr>
                        <a:t>, qui peuvent opérer de 1 GHz jusqu'à 18 GHz avec une très grande directivité. </a:t>
                      </a:r>
                    </a:p>
                  </a:txBody>
                  <a:tcPr/>
                </a:tc>
              </a:tr>
              <a:tr h="351571">
                <a:tc>
                  <a:txBody>
                    <a:bodyPr/>
                    <a:lstStyle/>
                    <a:p>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kern="1200" dirty="0" smtClean="0">
                          <a:solidFill>
                            <a:schemeClr val="dk1"/>
                          </a:solidFill>
                          <a:latin typeface="+mn-lt"/>
                          <a:ea typeface="+mn-ea"/>
                          <a:cs typeface="+mn-cs"/>
                        </a:rPr>
                        <a:t>L'antenne filaire, toujours trop longue, a donné naissance aux antennes spirales.</a:t>
                      </a:r>
                      <a:endParaRPr lang="fr-FR" sz="1800" i="0" kern="1200" dirty="0" smtClean="0">
                        <a:solidFill>
                          <a:schemeClr val="dk1"/>
                        </a:solidFill>
                        <a:latin typeface="+mn-lt"/>
                        <a:ea typeface="+mn-ea"/>
                        <a:cs typeface="+mn-cs"/>
                      </a:endParaRPr>
                    </a:p>
                  </a:txBody>
                  <a:tcPr/>
                </a:tc>
              </a:tr>
              <a:tr h="1387021">
                <a:tc>
                  <a:txBody>
                    <a:bodyPr/>
                    <a:lstStyle/>
                    <a:p>
                      <a:endParaRPr lang="fr-FR"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fr-FR" sz="1800" kern="1200" dirty="0" smtClean="0">
                          <a:solidFill>
                            <a:schemeClr val="dk1"/>
                          </a:solidFill>
                          <a:latin typeface="+mn-lt"/>
                          <a:ea typeface="+mn-ea"/>
                          <a:cs typeface="+mn-cs"/>
                        </a:rPr>
                        <a:t>la téléphonie mobile intégrant les deux bandes </a:t>
                      </a:r>
                      <a:r>
                        <a:rPr lang="fr-FR" sz="1800" kern="1200" dirty="0" smtClean="0">
                          <a:solidFill>
                            <a:srgbClr val="FF0000"/>
                          </a:solidFill>
                          <a:latin typeface="+mn-lt"/>
                          <a:ea typeface="+mn-ea"/>
                          <a:cs typeface="+mn-cs"/>
                        </a:rPr>
                        <a:t>GSM</a:t>
                      </a:r>
                      <a:r>
                        <a:rPr lang="fr-FR" sz="1800" kern="1200" dirty="0" smtClean="0">
                          <a:solidFill>
                            <a:schemeClr val="dk1"/>
                          </a:solidFill>
                          <a:latin typeface="+mn-lt"/>
                          <a:ea typeface="+mn-ea"/>
                          <a:cs typeface="+mn-cs"/>
                        </a:rPr>
                        <a:t> </a:t>
                      </a:r>
                      <a:r>
                        <a:rPr lang="fr-FR" sz="1800" i="1" kern="1200" dirty="0" smtClean="0">
                          <a:solidFill>
                            <a:schemeClr val="dk1"/>
                          </a:solidFill>
                          <a:latin typeface="+mn-lt"/>
                          <a:ea typeface="+mn-ea"/>
                          <a:cs typeface="+mn-cs"/>
                        </a:rPr>
                        <a:t>(Global System for Mobile Communications)</a:t>
                      </a:r>
                      <a:r>
                        <a:rPr lang="fr-FR" sz="1800" kern="1200" dirty="0" smtClean="0">
                          <a:solidFill>
                            <a:schemeClr val="dk1"/>
                          </a:solidFill>
                          <a:latin typeface="+mn-lt"/>
                          <a:ea typeface="+mn-ea"/>
                          <a:cs typeface="+mn-cs"/>
                        </a:rPr>
                        <a:t> et celle de l'UMTS (</a:t>
                      </a:r>
                      <a:r>
                        <a:rPr lang="fr-FR" sz="1800" i="1" kern="1200" dirty="0" err="1" smtClean="0">
                          <a:solidFill>
                            <a:schemeClr val="dk1"/>
                          </a:solidFill>
                          <a:latin typeface="+mn-lt"/>
                          <a:ea typeface="+mn-ea"/>
                          <a:cs typeface="+mn-cs"/>
                        </a:rPr>
                        <a:t>Universal</a:t>
                      </a:r>
                      <a:r>
                        <a:rPr lang="fr-FR" sz="1800" i="1" kern="1200" dirty="0" smtClean="0">
                          <a:solidFill>
                            <a:schemeClr val="dk1"/>
                          </a:solidFill>
                          <a:latin typeface="+mn-lt"/>
                          <a:ea typeface="+mn-ea"/>
                          <a:cs typeface="+mn-cs"/>
                        </a:rPr>
                        <a:t> Mobile </a:t>
                      </a:r>
                      <a:r>
                        <a:rPr lang="fr-FR" sz="1800" i="1" kern="1200" dirty="0" err="1" smtClean="0">
                          <a:solidFill>
                            <a:schemeClr val="dk1"/>
                          </a:solidFill>
                          <a:latin typeface="+mn-lt"/>
                          <a:ea typeface="+mn-ea"/>
                          <a:cs typeface="+mn-cs"/>
                        </a:rPr>
                        <a:t>Telecommunications</a:t>
                      </a:r>
                      <a:r>
                        <a:rPr lang="fr-FR" sz="1800" i="1" kern="1200" dirty="0" smtClean="0">
                          <a:solidFill>
                            <a:schemeClr val="dk1"/>
                          </a:solidFill>
                          <a:latin typeface="+mn-lt"/>
                          <a:ea typeface="+mn-ea"/>
                          <a:cs typeface="+mn-cs"/>
                        </a:rPr>
                        <a:t> System</a:t>
                      </a:r>
                      <a:r>
                        <a:rPr lang="fr-FR" sz="1800" kern="1200" dirty="0" smtClean="0">
                          <a:solidFill>
                            <a:schemeClr val="dk1"/>
                          </a:solidFill>
                          <a:latin typeface="+mn-lt"/>
                          <a:ea typeface="+mn-ea"/>
                          <a:cs typeface="+mn-cs"/>
                        </a:rPr>
                        <a:t>). Toutefois, ce progrès n'a été rendu possible que grâce à l'essor prodigieux de la technologie des circuits électroniques associés (antennes micro ruban, antennes actives).</a:t>
                      </a:r>
                    </a:p>
                  </a:txBody>
                  <a:tcPr/>
                </a:tc>
              </a:tr>
              <a:tr h="3207486">
                <a:tc>
                  <a:txBody>
                    <a:bodyPr/>
                    <a:lstStyle/>
                    <a:p>
                      <a:r>
                        <a:rPr lang="fr-FR" dirty="0" smtClean="0"/>
                        <a:t>ACTUELLEMENT</a:t>
                      </a:r>
                      <a:endParaRPr lang="fr-FR"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kern="1200" dirty="0" smtClean="0">
                          <a:solidFill>
                            <a:schemeClr val="dk1"/>
                          </a:solidFill>
                          <a:latin typeface="+mn-lt"/>
                          <a:ea typeface="+mn-ea"/>
                          <a:cs typeface="+mn-cs"/>
                        </a:rPr>
                        <a:t>les l'architecture </a:t>
                      </a:r>
                      <a:r>
                        <a:rPr lang="fr-FR" sz="1800" kern="1200" dirty="0" smtClean="0">
                          <a:solidFill>
                            <a:srgbClr val="FF0000"/>
                          </a:solidFill>
                          <a:latin typeface="+mn-lt"/>
                          <a:ea typeface="+mn-ea"/>
                          <a:cs typeface="+mn-cs"/>
                        </a:rPr>
                        <a:t>des antennes </a:t>
                      </a:r>
                      <a:r>
                        <a:rPr lang="fr-FR" sz="1800" kern="1200" dirty="0" err="1" smtClean="0">
                          <a:solidFill>
                            <a:srgbClr val="FF0000"/>
                          </a:solidFill>
                          <a:latin typeface="+mn-lt"/>
                          <a:ea typeface="+mn-ea"/>
                          <a:cs typeface="+mn-cs"/>
                        </a:rPr>
                        <a:t>phasées</a:t>
                      </a:r>
                      <a:r>
                        <a:rPr lang="fr-FR" sz="1800" kern="1200" dirty="0" smtClean="0">
                          <a:solidFill>
                            <a:srgbClr val="FF0000"/>
                          </a:solidFill>
                          <a:latin typeface="+mn-lt"/>
                          <a:ea typeface="+mn-ea"/>
                          <a:cs typeface="+mn-cs"/>
                        </a:rPr>
                        <a:t> </a:t>
                      </a:r>
                      <a:r>
                        <a:rPr lang="fr-FR" sz="1800" kern="1200" dirty="0" smtClean="0">
                          <a:solidFill>
                            <a:schemeClr val="dk1"/>
                          </a:solidFill>
                          <a:latin typeface="+mn-lt"/>
                          <a:ea typeface="+mn-ea"/>
                          <a:cs typeface="+mn-cs"/>
                        </a:rPr>
                        <a:t>intégrant la technologie MIC (</a:t>
                      </a:r>
                      <a:r>
                        <a:rPr lang="fr-FR" sz="1800" kern="1200" dirty="0" err="1" smtClean="0">
                          <a:solidFill>
                            <a:schemeClr val="dk1"/>
                          </a:solidFill>
                          <a:latin typeface="+mn-lt"/>
                          <a:ea typeface="+mn-ea"/>
                          <a:cs typeface="+mn-cs"/>
                        </a:rPr>
                        <a:t>Microwave</a:t>
                      </a:r>
                      <a:r>
                        <a:rPr lang="fr-FR" sz="1800" kern="1200" dirty="0" smtClean="0">
                          <a:solidFill>
                            <a:schemeClr val="dk1"/>
                          </a:solidFill>
                          <a:latin typeface="+mn-lt"/>
                          <a:ea typeface="+mn-ea"/>
                          <a:cs typeface="+mn-cs"/>
                        </a:rPr>
                        <a:t> </a:t>
                      </a:r>
                      <a:r>
                        <a:rPr lang="fr-FR" sz="1800" kern="1200" dirty="0" err="1" smtClean="0">
                          <a:solidFill>
                            <a:schemeClr val="dk1"/>
                          </a:solidFill>
                          <a:latin typeface="+mn-lt"/>
                          <a:ea typeface="+mn-ea"/>
                          <a:cs typeface="+mn-cs"/>
                        </a:rPr>
                        <a:t>Integrated</a:t>
                      </a:r>
                      <a:r>
                        <a:rPr lang="fr-FR" sz="1800" kern="1200" dirty="0" smtClean="0">
                          <a:solidFill>
                            <a:schemeClr val="dk1"/>
                          </a:solidFill>
                          <a:latin typeface="+mn-lt"/>
                          <a:ea typeface="+mn-ea"/>
                          <a:cs typeface="+mn-cs"/>
                        </a:rPr>
                        <a:t> Circuit) monolithique, l'intégration de nouveaux matériaux comme par exemple les </a:t>
                      </a:r>
                      <a:r>
                        <a:rPr lang="fr-FR" sz="1800" kern="1200" dirty="0" err="1" smtClean="0">
                          <a:solidFill>
                            <a:srgbClr val="FF0000"/>
                          </a:solidFill>
                          <a:latin typeface="+mn-lt"/>
                          <a:ea typeface="+mn-ea"/>
                          <a:cs typeface="+mn-cs"/>
                        </a:rPr>
                        <a:t>métamatériaux</a:t>
                      </a:r>
                      <a:r>
                        <a:rPr lang="fr-FR" sz="1800" kern="1200" dirty="0" smtClean="0">
                          <a:solidFill>
                            <a:schemeClr val="dk1"/>
                          </a:solidFill>
                          <a:latin typeface="+mn-lt"/>
                          <a:ea typeface="+mn-ea"/>
                          <a:cs typeface="+mn-cs"/>
                        </a:rPr>
                        <a:t> et </a:t>
                      </a:r>
                      <a:r>
                        <a:rPr lang="fr-FR" sz="1800" kern="1200" dirty="0" smtClean="0">
                          <a:solidFill>
                            <a:srgbClr val="FF0000"/>
                          </a:solidFill>
                          <a:latin typeface="+mn-lt"/>
                          <a:ea typeface="+mn-ea"/>
                          <a:cs typeface="+mn-cs"/>
                        </a:rPr>
                        <a:t>les cristaux photoniques </a:t>
                      </a:r>
                      <a:r>
                        <a:rPr lang="fr-FR" sz="1800" kern="1200" dirty="0" smtClean="0">
                          <a:solidFill>
                            <a:schemeClr val="dk1"/>
                          </a:solidFill>
                          <a:latin typeface="+mn-lt"/>
                          <a:ea typeface="+mn-ea"/>
                          <a:cs typeface="+mn-cs"/>
                        </a:rPr>
                        <a:t>(matériaux électromagnétiques à bande interdites), les conducteurs magnétiques artificielles etc.… </a:t>
                      </a:r>
                    </a:p>
                    <a:p>
                      <a:pPr marL="0" marR="0" indent="0" algn="l" defTabSz="914400" rtl="0" eaLnBrk="1" fontAlgn="auto" latinLnBrk="0" hangingPunct="1">
                        <a:lnSpc>
                          <a:spcPct val="100000"/>
                        </a:lnSpc>
                        <a:spcBef>
                          <a:spcPts val="0"/>
                        </a:spcBef>
                        <a:spcAft>
                          <a:spcPts val="0"/>
                        </a:spcAft>
                        <a:buClrTx/>
                        <a:buSzTx/>
                        <a:buFontTx/>
                        <a:buNone/>
                        <a:tabLst/>
                        <a:defRPr/>
                      </a:pPr>
                      <a:r>
                        <a:rPr lang="fr-FR" sz="1800" kern="1200" dirty="0" smtClean="0">
                          <a:solidFill>
                            <a:schemeClr val="dk1"/>
                          </a:solidFill>
                          <a:latin typeface="+mn-lt"/>
                          <a:ea typeface="+mn-ea"/>
                          <a:cs typeface="+mn-cs"/>
                        </a:rPr>
                        <a:t>Des désignes innovatrices ont été apparues ces derniers temps comme: les antennes à multifonctions, </a:t>
                      </a:r>
                      <a:r>
                        <a:rPr lang="fr-FR" sz="1800" kern="1200" dirty="0" smtClean="0">
                          <a:solidFill>
                            <a:srgbClr val="FF0000"/>
                          </a:solidFill>
                          <a:latin typeface="+mn-lt"/>
                          <a:ea typeface="+mn-ea"/>
                          <a:cs typeface="+mn-cs"/>
                        </a:rPr>
                        <a:t>les antennes intelligentes</a:t>
                      </a:r>
                      <a:r>
                        <a:rPr lang="fr-FR" sz="1800" kern="1200" dirty="0" smtClean="0">
                          <a:solidFill>
                            <a:schemeClr val="dk1"/>
                          </a:solidFill>
                          <a:latin typeface="+mn-lt"/>
                          <a:ea typeface="+mn-ea"/>
                          <a:cs typeface="+mn-cs"/>
                        </a:rPr>
                        <a:t>( smart </a:t>
                      </a:r>
                      <a:r>
                        <a:rPr lang="fr-FR" sz="1800" kern="1200" dirty="0" err="1" smtClean="0">
                          <a:solidFill>
                            <a:schemeClr val="dk1"/>
                          </a:solidFill>
                          <a:latin typeface="+mn-lt"/>
                          <a:ea typeface="+mn-ea"/>
                          <a:cs typeface="+mn-cs"/>
                        </a:rPr>
                        <a:t>antennas</a:t>
                      </a:r>
                      <a:r>
                        <a:rPr lang="fr-FR" sz="1800" kern="1200" dirty="0" smtClean="0">
                          <a:solidFill>
                            <a:schemeClr val="dk1"/>
                          </a:solidFill>
                          <a:latin typeface="+mn-lt"/>
                          <a:ea typeface="+mn-ea"/>
                          <a:cs typeface="+mn-cs"/>
                        </a:rPr>
                        <a:t>), les antennes reconfigurables pour satisfaire les applications nouvelles la communications sans fils, radio télévision directe par satellite, GPS, la navigation aériennes a haute précision, les conditions atmosphériques… </a:t>
                      </a:r>
                    </a:p>
                    <a:p>
                      <a:pPr marL="0" marR="0" indent="0" algn="l" defTabSz="914400" rtl="0" eaLnBrk="1" fontAlgn="auto" latinLnBrk="0" hangingPunct="1">
                        <a:lnSpc>
                          <a:spcPct val="100000"/>
                        </a:lnSpc>
                        <a:spcBef>
                          <a:spcPts val="0"/>
                        </a:spcBef>
                        <a:spcAft>
                          <a:spcPts val="0"/>
                        </a:spcAft>
                        <a:buClrTx/>
                        <a:buSzTx/>
                        <a:buFontTx/>
                        <a:buNone/>
                        <a:tabLst/>
                        <a:defRPr/>
                      </a:pPr>
                      <a:endParaRPr lang="fr-FR" sz="1800" kern="1200" dirty="0" smtClean="0">
                        <a:solidFill>
                          <a:schemeClr val="dk1"/>
                        </a:solidFill>
                        <a:latin typeface="+mn-lt"/>
                        <a:ea typeface="+mn-ea"/>
                        <a:cs typeface="+mn-cs"/>
                      </a:endParaRPr>
                    </a:p>
                    <a:p>
                      <a:endParaRPr lang="fr-FR" dirty="0"/>
                    </a:p>
                  </a:txBody>
                  <a:tcPr/>
                </a:tc>
              </a:tr>
            </a:tbl>
          </a:graphicData>
        </a:graphic>
      </p:graphicFrame>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94210"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94211"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94212" name="Équation" r:id="rId7" imgW="114120" imgH="2156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r>
              <a:rPr lang="fr-FR" sz="2400" b="1" i="1" dirty="0" smtClean="0"/>
              <a:t>EN CONCLUSION</a:t>
            </a:r>
          </a:p>
          <a:p>
            <a:pPr lvl="1"/>
            <a:endParaRPr lang="fr-FR" sz="2000" dirty="0" smtClean="0"/>
          </a:p>
          <a:p>
            <a:pPr lvl="1" algn="l"/>
            <a:r>
              <a:rPr lang="fr-FR" dirty="0" smtClean="0">
                <a:solidFill>
                  <a:srgbClr val="FFFF00"/>
                </a:solidFill>
              </a:rPr>
              <a:t>Enfin c'est seulement l'avenir qui nous dira vers quelle direction va désormais s'orienter l'extraordinaire épopée de l'antenne.  Car, à mesure qu'on augmentait la fréquence, on rencontre des difficultés croissantes pour concentrer et maintenir dans une direction privilégiée un champ EM de plus en plus délicat à produire.</a:t>
            </a: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t>INTRODUCTION HISTORIQUE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49858"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500174"/>
            <a:ext cx="8286808" cy="4572032"/>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solidFill>
                  <a:srgbClr val="FF0000"/>
                </a:solidFill>
              </a:rPr>
              <a:t>SPECTRE ÉLECTROMAGNÉTIQUE</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38594"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Espace réservé du contenu 8"/>
          <p:cNvPicPr>
            <a:picLocks/>
          </p:cNvPicPr>
          <p:nvPr/>
        </p:nvPicPr>
        <p:blipFill>
          <a:blip r:embed="rId4">
            <a:lum bright="-7000" contrast="5000"/>
          </a:blip>
          <a:stretch>
            <a:fillRect/>
          </a:stretch>
        </p:blipFill>
        <p:spPr bwMode="auto">
          <a:xfrm>
            <a:off x="428596" y="1285860"/>
            <a:ext cx="8429684" cy="5286412"/>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500174"/>
            <a:ext cx="8286808" cy="4572032"/>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70000" lnSpcReduction="20000"/>
          </a:bodyPr>
          <a:lstStyle/>
          <a:p>
            <a:pPr lvl="0" algn="ctr">
              <a:spcBef>
                <a:spcPct val="0"/>
              </a:spcBef>
            </a:pPr>
            <a:r>
              <a:rPr lang="fr-FR" sz="4400" b="1" dirty="0" smtClean="0">
                <a:solidFill>
                  <a:srgbClr val="FF0000"/>
                </a:solidFill>
              </a:rPr>
              <a:t>LE SPECTRE DES ONDES RADIO ET MICRO ONDES</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39618"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2" name="Image 11" descr="http://www.aero-hesbaye.be/dossiers/onderadio/ondes-radio.jpg"/>
          <p:cNvPicPr/>
          <p:nvPr/>
        </p:nvPicPr>
        <p:blipFill>
          <a:blip r:embed="rId4"/>
          <a:srcRect/>
          <a:stretch>
            <a:fillRect/>
          </a:stretch>
        </p:blipFill>
        <p:spPr bwMode="auto">
          <a:xfrm>
            <a:off x="571472" y="1428736"/>
            <a:ext cx="8358246" cy="507209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500174"/>
            <a:ext cx="8286808" cy="4572032"/>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70000" lnSpcReduction="20000"/>
          </a:bodyPr>
          <a:lstStyle/>
          <a:p>
            <a:pPr lvl="0" algn="ctr">
              <a:spcBef>
                <a:spcPct val="0"/>
              </a:spcBef>
            </a:pPr>
            <a:r>
              <a:rPr lang="fr-FR" sz="4400" dirty="0" smtClean="0">
                <a:solidFill>
                  <a:srgbClr val="FF0000"/>
                </a:solidFill>
              </a:rPr>
              <a:t>SPECTRE DES FRÉQUENCES TV, RADIO, TÉLÉPHONE ET RADAR</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40642"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4" name="Picture 3"/>
          <p:cNvPicPr>
            <a:picLocks noChangeAspect="1" noChangeArrowheads="1"/>
          </p:cNvPicPr>
          <p:nvPr/>
        </p:nvPicPr>
        <p:blipFill>
          <a:blip r:embed="rId4"/>
          <a:srcRect/>
          <a:stretch>
            <a:fillRect/>
          </a:stretch>
        </p:blipFill>
        <p:spPr bwMode="auto">
          <a:xfrm>
            <a:off x="623917" y="1500174"/>
            <a:ext cx="8162925" cy="2552700"/>
          </a:xfrm>
          <a:prstGeom prst="rect">
            <a:avLst/>
          </a:prstGeom>
          <a:noFill/>
          <a:ln w="9525">
            <a:noFill/>
            <a:miter lim="800000"/>
            <a:headEnd/>
            <a:tailEnd/>
          </a:ln>
          <a:effectLst/>
        </p:spPr>
      </p:pic>
      <p:pic>
        <p:nvPicPr>
          <p:cNvPr id="15" name="Picture 4"/>
          <p:cNvPicPr>
            <a:picLocks noGrp="1" noChangeAspect="1" noChangeArrowheads="1"/>
          </p:cNvPicPr>
          <p:nvPr>
            <p:ph idx="1"/>
          </p:nvPr>
        </p:nvPicPr>
        <p:blipFill>
          <a:blip r:embed="rId5"/>
          <a:stretch>
            <a:fillRect/>
          </a:stretch>
        </p:blipFill>
        <p:spPr bwMode="auto">
          <a:xfrm>
            <a:off x="642910" y="4059501"/>
            <a:ext cx="8129618" cy="2155581"/>
          </a:xfrm>
          <a:prstGeom prst="rect">
            <a:avLst/>
          </a:prstGeom>
          <a:noFill/>
          <a:ln w="9525">
            <a:noFill/>
            <a:miter lim="800000"/>
            <a:headEnd/>
            <a:tailEnd/>
          </a:ln>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500174"/>
            <a:ext cx="8286808" cy="4572032"/>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85000" lnSpcReduction="20000"/>
          </a:bodyPr>
          <a:lstStyle/>
          <a:p>
            <a:pPr lvl="0" algn="ctr">
              <a:spcBef>
                <a:spcPct val="0"/>
              </a:spcBef>
            </a:pPr>
            <a:r>
              <a:rPr lang="fr-FR" sz="3600" dirty="0" smtClean="0">
                <a:solidFill>
                  <a:srgbClr val="FF0000"/>
                </a:solidFill>
              </a:rPr>
              <a:t>SPECTRE DES FRÉQUENCES TV, RADIO, TÉLÉPHONE ET RADAR</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41666"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6" name="Picture 2"/>
          <p:cNvPicPr>
            <a:picLocks noGrp="1" noChangeAspect="1" noChangeArrowheads="1"/>
          </p:cNvPicPr>
          <p:nvPr>
            <p:ph idx="1"/>
          </p:nvPr>
        </p:nvPicPr>
        <p:blipFill>
          <a:blip r:embed="rId4"/>
          <a:srcRect/>
          <a:stretch>
            <a:fillRect/>
          </a:stretch>
        </p:blipFill>
        <p:spPr bwMode="auto">
          <a:xfrm>
            <a:off x="1428728" y="1643050"/>
            <a:ext cx="6786610" cy="3075221"/>
          </a:xfrm>
          <a:prstGeom prst="rect">
            <a:avLst/>
          </a:prstGeom>
          <a:noFill/>
          <a:ln w="9525">
            <a:noFill/>
            <a:miter lim="800000"/>
            <a:headEnd/>
            <a:tailEnd/>
          </a:ln>
          <a:effectLst/>
        </p:spPr>
      </p:pic>
      <p:pic>
        <p:nvPicPr>
          <p:cNvPr id="17" name="Picture 3"/>
          <p:cNvPicPr>
            <a:picLocks noChangeAspect="1" noChangeArrowheads="1"/>
          </p:cNvPicPr>
          <p:nvPr/>
        </p:nvPicPr>
        <p:blipFill>
          <a:blip r:embed="rId5"/>
          <a:srcRect/>
          <a:stretch>
            <a:fillRect/>
          </a:stretch>
        </p:blipFill>
        <p:spPr bwMode="auto">
          <a:xfrm>
            <a:off x="1142976" y="2357430"/>
            <a:ext cx="6819897" cy="3145577"/>
          </a:xfrm>
          <a:prstGeom prst="rect">
            <a:avLst/>
          </a:prstGeom>
          <a:noFill/>
          <a:ln w="9525">
            <a:noFill/>
            <a:miter lim="800000"/>
            <a:headEnd/>
            <a:tailEnd/>
          </a:ln>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70000" lnSpcReduction="20000"/>
          </a:bodyPr>
          <a:lstStyle/>
          <a:p>
            <a:pPr lvl="0" algn="ctr">
              <a:spcBef>
                <a:spcPct val="0"/>
              </a:spcBef>
            </a:pPr>
            <a:r>
              <a:rPr lang="fr-FR" sz="4400" dirty="0" smtClean="0">
                <a:solidFill>
                  <a:srgbClr val="FF0000"/>
                </a:solidFill>
              </a:rPr>
              <a:t>SPECTRE DES FRÉQUENCES TV, RADIO, TÉLÉPHONE ET RADAR</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50882"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2"/>
          <p:cNvPicPr>
            <a:picLocks noGrp="1" noChangeAspect="1" noChangeArrowheads="1"/>
          </p:cNvPicPr>
          <p:nvPr>
            <p:ph idx="1"/>
          </p:nvPr>
        </p:nvPicPr>
        <p:blipFill>
          <a:blip r:embed="rId4"/>
          <a:stretch>
            <a:fillRect/>
          </a:stretch>
        </p:blipFill>
        <p:spPr bwMode="auto">
          <a:xfrm>
            <a:off x="642910" y="1297122"/>
            <a:ext cx="8001056" cy="5346588"/>
          </a:xfrm>
          <a:prstGeom prst="rect">
            <a:avLst/>
          </a:prstGeom>
          <a:noFill/>
          <a:ln w="9525">
            <a:noFill/>
            <a:miter lim="800000"/>
            <a:headEnd/>
            <a:tailEnd/>
          </a:ln>
          <a:effectLst/>
        </p:spPr>
      </p:pic>
      <p:pic>
        <p:nvPicPr>
          <p:cNvPr id="12" name="Picture 3"/>
          <p:cNvPicPr>
            <a:picLocks noChangeAspect="1" noChangeArrowheads="1"/>
          </p:cNvPicPr>
          <p:nvPr/>
        </p:nvPicPr>
        <p:blipFill>
          <a:blip r:embed="rId5"/>
          <a:srcRect/>
          <a:stretch>
            <a:fillRect/>
          </a:stretch>
        </p:blipFill>
        <p:spPr bwMode="auto">
          <a:xfrm>
            <a:off x="1216292" y="1714488"/>
            <a:ext cx="6213227" cy="3978393"/>
          </a:xfrm>
          <a:prstGeom prst="rect">
            <a:avLst/>
          </a:prstGeom>
          <a:noFill/>
          <a:ln w="9525">
            <a:noFill/>
            <a:miter lim="800000"/>
            <a:headEnd/>
            <a:tailEnd/>
          </a:ln>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lvl="1"/>
            <a:endParaRPr lang="fr-FR" sz="2000" dirty="0" smtClean="0"/>
          </a:p>
          <a:p>
            <a:pPr lvl="1" algn="l"/>
            <a:r>
              <a:rPr lang="fr-FR" dirty="0" smtClean="0">
                <a:solidFill>
                  <a:srgbClr val="FFFF00"/>
                </a:solidFill>
              </a:rPr>
              <a:t>Une antenne est un dispositif métallique qui sert à rayonner ou recevoir des ondes électromagnétiques. En d'autres termes, c'est une structure transitoire  entre l'espace libre et un dispositif guidant</a:t>
            </a: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t>ANTENNES ET RAYONNEMENT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52930"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5"/>
          <p:cNvPicPr>
            <a:picLocks noChangeAspect="1" noChangeArrowheads="1"/>
          </p:cNvPicPr>
          <p:nvPr/>
        </p:nvPicPr>
        <p:blipFill>
          <a:blip r:embed="rId4"/>
          <a:srcRect/>
          <a:stretch>
            <a:fillRect/>
          </a:stretch>
        </p:blipFill>
        <p:spPr bwMode="auto">
          <a:xfrm>
            <a:off x="2285984" y="1785926"/>
            <a:ext cx="4222980" cy="458629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across)">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t>ANTENNES- CIRCUIT EQUIVALENT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53954"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5"/>
          <p:cNvPicPr>
            <a:picLocks noChangeAspect="1" noChangeArrowheads="1"/>
          </p:cNvPicPr>
          <p:nvPr/>
        </p:nvPicPr>
        <p:blipFill>
          <a:blip r:embed="rId4"/>
          <a:srcRect/>
          <a:stretch>
            <a:fillRect/>
          </a:stretch>
        </p:blipFill>
        <p:spPr bwMode="auto">
          <a:xfrm>
            <a:off x="2714612" y="1214422"/>
            <a:ext cx="4694238" cy="2735263"/>
          </a:xfrm>
          <a:prstGeom prst="rect">
            <a:avLst/>
          </a:prstGeom>
          <a:noFill/>
          <a:ln w="9525">
            <a:noFill/>
            <a:miter lim="800000"/>
            <a:headEnd/>
            <a:tailEnd/>
          </a:ln>
        </p:spPr>
      </p:pic>
      <p:pic>
        <p:nvPicPr>
          <p:cNvPr id="12" name="Picture 6"/>
          <p:cNvPicPr>
            <a:picLocks noChangeAspect="1" noChangeArrowheads="1"/>
          </p:cNvPicPr>
          <p:nvPr/>
        </p:nvPicPr>
        <p:blipFill>
          <a:blip r:embed="rId5"/>
          <a:srcRect/>
          <a:stretch>
            <a:fillRect/>
          </a:stretch>
        </p:blipFill>
        <p:spPr bwMode="auto">
          <a:xfrm>
            <a:off x="285720" y="3429000"/>
            <a:ext cx="3627438" cy="3184525"/>
          </a:xfrm>
          <a:prstGeom prst="rect">
            <a:avLst/>
          </a:prstGeom>
          <a:noFill/>
          <a:ln w="9525">
            <a:noFill/>
            <a:miter lim="800000"/>
            <a:headEnd/>
            <a:tailEnd/>
          </a:ln>
        </p:spPr>
      </p:pic>
      <p:pic>
        <p:nvPicPr>
          <p:cNvPr id="14" name="Picture 7"/>
          <p:cNvPicPr>
            <a:picLocks noChangeAspect="1" noChangeArrowheads="1"/>
          </p:cNvPicPr>
          <p:nvPr/>
        </p:nvPicPr>
        <p:blipFill>
          <a:blip r:embed="rId6"/>
          <a:srcRect l="7858" t="3162" r="5084" b="3557"/>
          <a:stretch>
            <a:fillRect/>
          </a:stretch>
        </p:blipFill>
        <p:spPr bwMode="auto">
          <a:xfrm>
            <a:off x="3812717" y="4071942"/>
            <a:ext cx="5331283" cy="2227266"/>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heckerboard(across)">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checkerboard(across)">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lnSpcReduction="10000"/>
          </a:bodyPr>
          <a:lstStyle/>
          <a:p>
            <a:pPr algn="l"/>
            <a:r>
              <a:rPr lang="fr-FR" sz="2800" b="1" u="sng" dirty="0" smtClean="0">
                <a:solidFill>
                  <a:schemeClr val="tx1"/>
                </a:solidFill>
              </a:rPr>
              <a:t>Antenne idéale</a:t>
            </a:r>
            <a:endParaRPr lang="fr-FR" sz="2800" dirty="0" smtClean="0">
              <a:solidFill>
                <a:schemeClr val="tx1"/>
              </a:solidFill>
            </a:endParaRPr>
          </a:p>
          <a:p>
            <a:pPr algn="l"/>
            <a:r>
              <a:rPr lang="fr-FR" sz="2800" dirty="0" smtClean="0">
                <a:solidFill>
                  <a:schemeClr val="tx1"/>
                </a:solidFill>
              </a:rPr>
              <a:t>Une antenne est dite </a:t>
            </a:r>
            <a:r>
              <a:rPr lang="fr-FR" sz="2800" dirty="0" smtClean="0">
                <a:solidFill>
                  <a:srgbClr val="FF0000"/>
                </a:solidFill>
              </a:rPr>
              <a:t>idéale</a:t>
            </a:r>
            <a:r>
              <a:rPr lang="fr-FR" sz="2800" dirty="0" smtClean="0">
                <a:solidFill>
                  <a:schemeClr val="tx1"/>
                </a:solidFill>
              </a:rPr>
              <a:t> si elle rayonne toute la puissance qu'elle lui a été délivrée a partir de la ligne de transmission, dans une ou plusieurs directions désirées. Dans la pratique, ces performances idéales ne peuvent être réalisée mais, peuvent être  minutieusement approchées.  Une grande variétés d'antennes existe et chaque type peut prendre une forme afin de d'accomplir une caractéristiques de rayonnement désirée pour une application donnée.</a:t>
            </a: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t>TYPES D’ANTENNES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54978"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lvl="1" algn="l"/>
            <a:r>
              <a:rPr lang="fr-FR" dirty="0" smtClean="0">
                <a:solidFill>
                  <a:srgbClr val="FFFF00"/>
                </a:solidFill>
              </a:rPr>
              <a:t>C'est le plus familier des antennes, puisque vue partout: sur les toits, les voitures, avions…avec  y a une grande variété de forme: rectiligne (dipôle), boucle: circulaire rectangulaire ellipse, hélice…</a:t>
            </a:r>
          </a:p>
          <a:p>
            <a:pPr lvl="1" algn="l"/>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t>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56002"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5"/>
          <p:cNvPicPr>
            <a:picLocks noChangeAspect="1" noChangeArrowheads="1"/>
          </p:cNvPicPr>
          <p:nvPr/>
        </p:nvPicPr>
        <p:blipFill>
          <a:blip r:embed="rId5"/>
          <a:srcRect/>
          <a:stretch>
            <a:fillRect/>
          </a:stretch>
        </p:blipFill>
        <p:spPr bwMode="auto">
          <a:xfrm>
            <a:off x="1714480" y="2000240"/>
            <a:ext cx="5269807" cy="3500462"/>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heckerboard(across)">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lvl="1"/>
            <a:endParaRPr lang="fr-FR" sz="2000" dirty="0" smtClean="0"/>
          </a:p>
          <a:p>
            <a:pPr algn="l"/>
            <a:r>
              <a:rPr lang="fr-FR" sz="2400" dirty="0" smtClean="0">
                <a:solidFill>
                  <a:srgbClr val="FFFF00"/>
                </a:solidFill>
              </a:rPr>
              <a:t>Ce type d'antennes est très utilisé dans les avions ou les vaisseaux spatiaux… car, … car, peuvent être facilement montés sur leurs surfaces.</a:t>
            </a:r>
          </a:p>
          <a:p>
            <a:pPr algn="l"/>
            <a:r>
              <a:rPr lang="fr-FR" sz="2400" dirty="0" smtClean="0">
                <a:solidFill>
                  <a:srgbClr val="FFFF00"/>
                </a:solidFill>
              </a:rPr>
              <a:t> </a:t>
            </a: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t>ANTENNES FENTES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57026"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5"/>
          <p:cNvPicPr>
            <a:picLocks noChangeAspect="1" noChangeArrowheads="1"/>
          </p:cNvPicPr>
          <p:nvPr/>
        </p:nvPicPr>
        <p:blipFill>
          <a:blip r:embed="rId5">
            <a:lum bright="-20000" contrast="40000"/>
          </a:blip>
          <a:srcRect/>
          <a:stretch>
            <a:fillRect/>
          </a:stretch>
        </p:blipFill>
        <p:spPr bwMode="auto">
          <a:xfrm>
            <a:off x="2857488" y="1643050"/>
            <a:ext cx="3819975" cy="4632336"/>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algn="l"/>
            <a:r>
              <a:rPr lang="fr-FR" sz="2400" dirty="0" smtClean="0">
                <a:solidFill>
                  <a:srgbClr val="FFFF00"/>
                </a:solidFill>
              </a:rPr>
              <a:t>Elles sont devenues très populaires depuis les années 70.  Au début, pour les applications spatiales puis, dans les applications commerciales.. Le patch peut prendre n'importe quelle forme mais les plus populaires sont les formes rectangulaires et circulaires.</a:t>
            </a:r>
          </a:p>
          <a:p>
            <a:pPr lvl="1" algn="l">
              <a:buFont typeface="Arial" pitchFamily="34" charset="0"/>
              <a:buChar char="•"/>
            </a:pPr>
            <a:endParaRPr lang="fr-FR" sz="2800" dirty="0">
              <a:solidFill>
                <a:srgbClr val="FFFF00"/>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t>ANTENNES MICRO-RUBAN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58050"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5"/>
          <p:cNvPicPr>
            <a:picLocks noChangeAspect="1" noChangeArrowheads="1"/>
          </p:cNvPicPr>
          <p:nvPr/>
        </p:nvPicPr>
        <p:blipFill>
          <a:blip r:embed="rId5">
            <a:lum bright="-24000" contrast="38000"/>
          </a:blip>
          <a:srcRect/>
          <a:stretch>
            <a:fillRect/>
          </a:stretch>
        </p:blipFill>
        <p:spPr bwMode="auto">
          <a:xfrm>
            <a:off x="4857752" y="3000372"/>
            <a:ext cx="3609807" cy="2877347"/>
          </a:xfrm>
          <a:prstGeom prst="rect">
            <a:avLst/>
          </a:prstGeom>
          <a:noFill/>
        </p:spPr>
      </p:pic>
      <p:pic>
        <p:nvPicPr>
          <p:cNvPr id="12" name="Picture 6"/>
          <p:cNvPicPr>
            <a:picLocks noChangeAspect="1" noChangeArrowheads="1"/>
          </p:cNvPicPr>
          <p:nvPr/>
        </p:nvPicPr>
        <p:blipFill>
          <a:blip r:embed="rId6">
            <a:lum bright="-6000" contrast="14000"/>
          </a:blip>
          <a:srcRect/>
          <a:stretch>
            <a:fillRect/>
          </a:stretch>
        </p:blipFill>
        <p:spPr bwMode="auto">
          <a:xfrm>
            <a:off x="1214414" y="3020198"/>
            <a:ext cx="3637768" cy="2854049"/>
          </a:xfrm>
          <a:prstGeom prst="rect">
            <a:avLst/>
          </a:prstGeom>
          <a:noFill/>
        </p:spPr>
      </p:pic>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algn="l"/>
            <a:r>
              <a:rPr lang="fr-FR" sz="2400" dirty="0" smtClean="0">
                <a:solidFill>
                  <a:srgbClr val="FFFF00"/>
                </a:solidFill>
              </a:rPr>
              <a:t>Un réseau est formé par un arrangement d'éléments rayonnants sur une structure continue  </a:t>
            </a:r>
          </a:p>
          <a:p>
            <a:pPr lvl="1" algn="l">
              <a:buFont typeface="Arial" pitchFamily="34" charset="0"/>
              <a:buChar char="•"/>
            </a:pPr>
            <a:endParaRPr lang="fr-FR" sz="2800" dirty="0">
              <a:solidFill>
                <a:srgbClr val="FFFF00"/>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t>ANTENNES RÉSEAUX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59074"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5"/>
          <p:cNvPicPr>
            <a:picLocks noChangeAspect="1" noChangeArrowheads="1"/>
          </p:cNvPicPr>
          <p:nvPr/>
        </p:nvPicPr>
        <p:blipFill>
          <a:blip r:embed="rId4"/>
          <a:srcRect/>
          <a:stretch>
            <a:fillRect/>
          </a:stretch>
        </p:blipFill>
        <p:spPr bwMode="auto">
          <a:xfrm>
            <a:off x="1785918" y="1428736"/>
            <a:ext cx="5930582" cy="4475171"/>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algn="l"/>
            <a:r>
              <a:rPr lang="fr-FR" sz="2400" dirty="0" smtClean="0">
                <a:solidFill>
                  <a:srgbClr val="FFFF00"/>
                </a:solidFill>
              </a:rPr>
              <a:t>communiquer à des grandes distances : </a:t>
            </a:r>
            <a:r>
              <a:rPr lang="fr-FR" sz="2400" dirty="0" smtClean="0">
                <a:solidFill>
                  <a:srgbClr val="FF0000"/>
                </a:solidFill>
              </a:rPr>
              <a:t>des millions de kilomètres </a:t>
            </a:r>
          </a:p>
          <a:p>
            <a:pPr algn="l"/>
            <a:r>
              <a:rPr lang="fr-FR" sz="2400" dirty="0" smtClean="0">
                <a:solidFill>
                  <a:srgbClr val="FFFF00"/>
                </a:solidFill>
              </a:rPr>
              <a:t>réflecteur  parabolique avec des diamètres de plus de </a:t>
            </a:r>
            <a:r>
              <a:rPr lang="fr-FR" sz="2400" dirty="0" smtClean="0">
                <a:solidFill>
                  <a:srgbClr val="FF0000"/>
                </a:solidFill>
              </a:rPr>
              <a:t>305 m.</a:t>
            </a:r>
          </a:p>
          <a:p>
            <a:pPr algn="l"/>
            <a:endParaRPr lang="fr-FR" sz="2400" b="1" i="1" dirty="0" smtClean="0">
              <a:solidFill>
                <a:srgbClr val="FFFF00"/>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solidFill>
                  <a:srgbClr val="FF0000"/>
                </a:solidFill>
              </a:rPr>
              <a:t>ANTENNES RÉFLECTEUR</a:t>
            </a:r>
            <a:r>
              <a:rPr lang="fr-FR" sz="4400" dirty="0" smtClean="0"/>
              <a:t>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60098"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5"/>
          <p:cNvPicPr>
            <a:picLocks noChangeAspect="1" noChangeArrowheads="1"/>
          </p:cNvPicPr>
          <p:nvPr/>
        </p:nvPicPr>
        <p:blipFill>
          <a:blip r:embed="rId4">
            <a:lum bright="-30000" contrast="52000"/>
          </a:blip>
          <a:srcRect/>
          <a:stretch>
            <a:fillRect/>
          </a:stretch>
        </p:blipFill>
        <p:spPr bwMode="auto">
          <a:xfrm>
            <a:off x="3143240" y="1357298"/>
            <a:ext cx="4101401" cy="500066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lvl="0" algn="l"/>
            <a:r>
              <a:rPr lang="fr-FR" sz="2800" dirty="0" smtClean="0">
                <a:solidFill>
                  <a:srgbClr val="FFFF00"/>
                </a:solidFill>
                <a:latin typeface="Arial" pitchFamily="34" charset="0"/>
                <a:ea typeface="Times New Roman" pitchFamily="18" charset="0"/>
                <a:cs typeface="Arial" pitchFamily="34" charset="0"/>
              </a:rPr>
              <a:t>focaliser des énergies incidentes divergentes afin d'éliminer des directions indésirables. Par le choix de la géométrie, on peut transformer des ondes en différentes formes en ondes planes. </a:t>
            </a:r>
            <a:endParaRPr lang="fr-FR" sz="4000" dirty="0" smtClean="0">
              <a:solidFill>
                <a:srgbClr val="FFFF00"/>
              </a:solidFill>
              <a:latin typeface="Arial" pitchFamily="34" charset="0"/>
              <a:cs typeface="Arial" pitchFamily="34" charset="0"/>
            </a:endParaRPr>
          </a:p>
          <a:p>
            <a:pPr algn="l"/>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lvl="0" algn="ctr">
              <a:spcBef>
                <a:spcPct val="0"/>
              </a:spcBef>
            </a:pPr>
            <a:r>
              <a:rPr lang="fr-FR" sz="4400" dirty="0" smtClean="0">
                <a:solidFill>
                  <a:srgbClr val="FF0000"/>
                </a:solidFill>
              </a:rPr>
              <a:t>ANTENNES LENTILLES</a:t>
            </a:r>
            <a:r>
              <a:rPr lang="fr-FR" sz="4400" dirty="0" smtClean="0"/>
              <a:t>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61122"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1" name="Picture 5"/>
          <p:cNvPicPr>
            <a:picLocks noChangeAspect="1" noChangeArrowheads="1"/>
          </p:cNvPicPr>
          <p:nvPr/>
        </p:nvPicPr>
        <p:blipFill>
          <a:blip r:embed="rId4">
            <a:lum bright="-20000" contrast="40000"/>
          </a:blip>
          <a:srcRect/>
          <a:stretch>
            <a:fillRect/>
          </a:stretch>
        </p:blipFill>
        <p:spPr bwMode="auto">
          <a:xfrm>
            <a:off x="2000232" y="2000240"/>
            <a:ext cx="5091329" cy="3786214"/>
          </a:xfrm>
          <a:prstGeom prst="rect">
            <a:avLst/>
          </a:prstGeom>
          <a:noFill/>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checkerboard(across)">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fontScale="85000" lnSpcReduction="10000"/>
          </a:bodyPr>
          <a:lstStyle/>
          <a:p>
            <a:pPr algn="l"/>
            <a:r>
              <a:rPr lang="fr-FR" b="1" i="1" dirty="0" smtClean="0">
                <a:solidFill>
                  <a:srgbClr val="FFFF00"/>
                </a:solidFill>
              </a:rPr>
              <a:t>Les antennes d’émission seule sont largement utilisées dans de nombreuses applications :</a:t>
            </a:r>
            <a:endParaRPr lang="fr-FR" b="1" dirty="0" smtClean="0">
              <a:solidFill>
                <a:srgbClr val="FFFF00"/>
              </a:solidFill>
            </a:endParaRPr>
          </a:p>
          <a:p>
            <a:pPr lvl="1" algn="l">
              <a:buFont typeface="Arial" pitchFamily="34" charset="0"/>
              <a:buChar char="•"/>
            </a:pPr>
            <a:r>
              <a:rPr lang="fr-FR" i="1" dirty="0" smtClean="0">
                <a:solidFill>
                  <a:schemeClr val="tx1"/>
                </a:solidFill>
              </a:rPr>
              <a:t>émetteurs de télévision et de radio, terrestres ou satellisés </a:t>
            </a:r>
          </a:p>
          <a:p>
            <a:pPr lvl="1" algn="l"/>
            <a:r>
              <a:rPr lang="fr-FR" i="1" dirty="0" smtClean="0">
                <a:solidFill>
                  <a:schemeClr val="tx1"/>
                </a:solidFill>
              </a:rPr>
              <a:t>balises de navigation aérienne ou maritime ;</a:t>
            </a:r>
          </a:p>
          <a:p>
            <a:pPr lvl="1" algn="l">
              <a:buFont typeface="Arial" pitchFamily="34" charset="0"/>
              <a:buChar char="•"/>
            </a:pPr>
            <a:r>
              <a:rPr lang="fr-FR" i="1" dirty="0" smtClean="0">
                <a:solidFill>
                  <a:schemeClr val="tx1"/>
                </a:solidFill>
              </a:rPr>
              <a:t>émetteurs satellisés des systèmes GPS (Global </a:t>
            </a:r>
            <a:r>
              <a:rPr lang="fr-FR" i="1" dirty="0" err="1" smtClean="0">
                <a:solidFill>
                  <a:schemeClr val="tx1"/>
                </a:solidFill>
              </a:rPr>
              <a:t>Positioning</a:t>
            </a:r>
            <a:r>
              <a:rPr lang="fr-FR" i="1" dirty="0" smtClean="0">
                <a:solidFill>
                  <a:schemeClr val="tx1"/>
                </a:solidFill>
              </a:rPr>
              <a:t> System) ;</a:t>
            </a:r>
          </a:p>
          <a:p>
            <a:pPr lvl="1" algn="l">
              <a:buFont typeface="Arial" pitchFamily="34" charset="0"/>
              <a:buChar char="•"/>
            </a:pPr>
            <a:r>
              <a:rPr lang="fr-FR" i="1" dirty="0" smtClean="0">
                <a:solidFill>
                  <a:schemeClr val="tx1"/>
                </a:solidFill>
              </a:rPr>
              <a:t>communications lointaines (stations terriennes des satellites d’exploration, pour lesquels les antennes d’émission et de réception sont distinctes) ;</a:t>
            </a:r>
          </a:p>
          <a:p>
            <a:pPr lvl="1" algn="l">
              <a:buFont typeface="Arial" pitchFamily="34" charset="0"/>
              <a:buChar char="•"/>
            </a:pPr>
            <a:r>
              <a:rPr lang="fr-FR" i="1" dirty="0" smtClean="0">
                <a:solidFill>
                  <a:schemeClr val="tx1"/>
                </a:solidFill>
              </a:rPr>
              <a:t>antennes d’émission des radars multistatiques ;</a:t>
            </a:r>
          </a:p>
          <a:p>
            <a:pPr lvl="1" algn="l">
              <a:buFont typeface="Arial" pitchFamily="34" charset="0"/>
              <a:buChar char="•"/>
            </a:pPr>
            <a:r>
              <a:rPr lang="fr-FR" i="1" dirty="0" smtClean="0">
                <a:solidFill>
                  <a:schemeClr val="tx1"/>
                </a:solidFill>
              </a:rPr>
              <a:t>armes hyperfréquence ;</a:t>
            </a: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85000" lnSpcReduction="10000"/>
          </a:bodyPr>
          <a:lstStyle/>
          <a:p>
            <a:pPr lvl="0" algn="ctr">
              <a:spcBef>
                <a:spcPct val="0"/>
              </a:spcBef>
            </a:pPr>
            <a:r>
              <a:rPr lang="fr-FR" sz="4400" b="1" i="1" dirty="0" smtClean="0">
                <a:solidFill>
                  <a:srgbClr val="FF0000"/>
                </a:solidFill>
              </a:rPr>
              <a:t>ANTENNES D'ÉMISSION-APPLICATIONS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62146"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2000"/>
                                        <p:tgtEl>
                                          <p:spTgt spid="3">
                                            <p:txEl>
                                              <p:pRg st="4" end="4"/>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fontScale="85000" lnSpcReduction="20000"/>
          </a:bodyPr>
          <a:lstStyle/>
          <a:p>
            <a:pPr algn="l"/>
            <a:r>
              <a:rPr lang="fr-FR" sz="2400" b="1" i="1" dirty="0" smtClean="0">
                <a:solidFill>
                  <a:schemeClr val="tx1"/>
                </a:solidFill>
              </a:rPr>
              <a:t>Caractéristiques principales</a:t>
            </a:r>
            <a:endParaRPr lang="fr-FR" sz="2400" dirty="0" smtClean="0">
              <a:solidFill>
                <a:schemeClr val="tx1"/>
              </a:solidFill>
            </a:endParaRPr>
          </a:p>
          <a:p>
            <a:pPr lvl="1" algn="l"/>
            <a:r>
              <a:rPr lang="fr-FR" sz="2000" i="1" dirty="0" smtClean="0">
                <a:solidFill>
                  <a:schemeClr val="tx1"/>
                </a:solidFill>
              </a:rPr>
              <a:t>En général, dans les antennes d’émission seule, on se préoccupe d’optimiser le rendement, car la production d’énergie est toujours coûteuse.</a:t>
            </a:r>
            <a:endParaRPr lang="fr-FR" sz="2000" dirty="0" smtClean="0">
              <a:solidFill>
                <a:schemeClr val="tx1"/>
              </a:solidFill>
            </a:endParaRPr>
          </a:p>
          <a:p>
            <a:pPr lvl="1" algn="l"/>
            <a:r>
              <a:rPr lang="fr-FR" sz="2100" i="1" dirty="0" smtClean="0">
                <a:solidFill>
                  <a:schemeClr val="tx1"/>
                </a:solidFill>
              </a:rPr>
              <a:t>Les facteurs importants sont alors :</a:t>
            </a:r>
          </a:p>
          <a:p>
            <a:pPr lvl="1" algn="l"/>
            <a:r>
              <a:rPr lang="fr-FR" sz="2100" i="1" dirty="0" smtClean="0">
                <a:solidFill>
                  <a:schemeClr val="tx1"/>
                </a:solidFill>
              </a:rPr>
              <a:t>les pertes de la ligne d’alimentation ;</a:t>
            </a:r>
          </a:p>
          <a:p>
            <a:pPr lvl="1" algn="l"/>
            <a:r>
              <a:rPr lang="fr-FR" sz="2100" i="1" dirty="0" smtClean="0">
                <a:solidFill>
                  <a:schemeClr val="tx1"/>
                </a:solidFill>
              </a:rPr>
              <a:t>l’adaptation de cette ligne à l’antenne ;</a:t>
            </a:r>
          </a:p>
          <a:p>
            <a:pPr lvl="1" algn="l"/>
            <a:r>
              <a:rPr lang="fr-FR" sz="2100" i="1" dirty="0" smtClean="0">
                <a:solidFill>
                  <a:schemeClr val="tx1"/>
                </a:solidFill>
              </a:rPr>
              <a:t>le rendement de la loi d’illumination (aussi uniforme que possible, s’il s’agit d’une ouverture).</a:t>
            </a:r>
          </a:p>
          <a:p>
            <a:pPr algn="l"/>
            <a:r>
              <a:rPr lang="fr-FR" sz="2400" b="1" i="1" dirty="0" smtClean="0">
                <a:solidFill>
                  <a:schemeClr val="tx1"/>
                </a:solidFill>
              </a:rPr>
              <a:t>Difficultés</a:t>
            </a:r>
            <a:endParaRPr lang="fr-FR" sz="2400" dirty="0" smtClean="0">
              <a:solidFill>
                <a:schemeClr val="tx1"/>
              </a:solidFill>
            </a:endParaRPr>
          </a:p>
          <a:p>
            <a:pPr lvl="1" algn="l"/>
            <a:r>
              <a:rPr lang="fr-FR" sz="2000" i="1" dirty="0" smtClean="0">
                <a:solidFill>
                  <a:schemeClr val="tx1"/>
                </a:solidFill>
              </a:rPr>
              <a:t>tenue en puissance des éléments constitutifs de l’antenne et notamment de la ligne d’alimentation ;</a:t>
            </a:r>
            <a:endParaRPr lang="fr-FR" sz="2000" dirty="0" smtClean="0">
              <a:solidFill>
                <a:schemeClr val="tx1"/>
              </a:solidFill>
            </a:endParaRPr>
          </a:p>
          <a:p>
            <a:pPr lvl="1" algn="l"/>
            <a:r>
              <a:rPr lang="fr-FR" sz="2000" i="1" dirty="0" smtClean="0">
                <a:solidFill>
                  <a:schemeClr val="tx1"/>
                </a:solidFill>
              </a:rPr>
              <a:t>zone de sécurité pour les êtres vivants ;</a:t>
            </a:r>
            <a:endParaRPr lang="fr-FR" sz="2000" dirty="0" smtClean="0">
              <a:solidFill>
                <a:schemeClr val="tx1"/>
              </a:solidFill>
            </a:endParaRPr>
          </a:p>
          <a:p>
            <a:pPr lvl="1" algn="l"/>
            <a:r>
              <a:rPr lang="fr-FR" sz="2000" i="1" dirty="0" smtClean="0">
                <a:solidFill>
                  <a:schemeClr val="tx1"/>
                </a:solidFill>
              </a:rPr>
              <a:t>brouillage des systèmes électroniques voisins (notamment par les fuites de l’antenne, rayonnement arrière ou autres), ce qui peut entraîner un filtrage drastique des puissances émises</a:t>
            </a:r>
            <a:endParaRPr lang="fr-FR" sz="2000" dirty="0" smtClean="0">
              <a:solidFill>
                <a:schemeClr val="tx1"/>
              </a:solidFill>
            </a:endParaRPr>
          </a:p>
          <a:p>
            <a:pPr lvl="1" algn="l"/>
            <a:r>
              <a:rPr lang="fr-FR" sz="2000" i="1" dirty="0" smtClean="0">
                <a:solidFill>
                  <a:schemeClr val="tx1"/>
                </a:solidFill>
              </a:rPr>
              <a:t>recherche d’une loi d’illumination aussi uniforme que possible, qui conduit à des réflecteurs dits « conformés », lorsque l’antenne utilise des systèmes focalisant.</a:t>
            </a:r>
            <a:endParaRPr lang="fr-FR" sz="2000" dirty="0" smtClean="0">
              <a:solidFill>
                <a:schemeClr val="tx1"/>
              </a:solidFill>
            </a:endParaRPr>
          </a:p>
          <a:p>
            <a:pPr lvl="1" algn="l"/>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85000" lnSpcReduction="10000"/>
          </a:bodyPr>
          <a:lstStyle/>
          <a:p>
            <a:pPr lvl="0" algn="ctr">
              <a:spcBef>
                <a:spcPct val="0"/>
              </a:spcBef>
            </a:pPr>
            <a:r>
              <a:rPr lang="fr-FR" sz="4400" b="1" i="1" dirty="0" smtClean="0">
                <a:solidFill>
                  <a:srgbClr val="FF0000"/>
                </a:solidFill>
              </a:rPr>
              <a:t>ANTENNES D'ÉMISSION-APPLICATIONS </a:t>
            </a:r>
            <a:endParaRPr lang="fr-FR" sz="4400" dirty="0">
              <a:solidFill>
                <a:schemeClr val="tx1"/>
              </a:solidFill>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63170"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fontScale="92500" lnSpcReduction="10000"/>
          </a:bodyPr>
          <a:lstStyle/>
          <a:p>
            <a:pPr lvl="1"/>
            <a:endParaRPr lang="fr-FR" sz="2000" dirty="0" smtClean="0"/>
          </a:p>
          <a:p>
            <a:pPr algn="l"/>
            <a:r>
              <a:rPr lang="fr-FR" sz="2800" b="1" i="1" dirty="0" smtClean="0">
                <a:solidFill>
                  <a:schemeClr val="tx1"/>
                </a:solidFill>
              </a:rPr>
              <a:t>Les antennes de réception seule sont largement utilisées dans de nombreuses applications :</a:t>
            </a:r>
            <a:endParaRPr lang="fr-FR" sz="2800" b="1" dirty="0" smtClean="0">
              <a:solidFill>
                <a:schemeClr val="tx1"/>
              </a:solidFill>
            </a:endParaRPr>
          </a:p>
          <a:p>
            <a:pPr lvl="1" algn="l"/>
            <a:r>
              <a:rPr lang="fr-FR" sz="2400" i="1" dirty="0" smtClean="0">
                <a:solidFill>
                  <a:schemeClr val="tx1"/>
                </a:solidFill>
              </a:rPr>
              <a:t>réception de télévision ou de radio (émetteurs au sol ou satellisés) </a:t>
            </a:r>
          </a:p>
          <a:p>
            <a:pPr lvl="1" algn="l"/>
            <a:r>
              <a:rPr lang="fr-FR" sz="2400" i="1" dirty="0" smtClean="0">
                <a:solidFill>
                  <a:schemeClr val="tx1"/>
                </a:solidFill>
              </a:rPr>
              <a:t>réception de signaux émis par les balises de navigation 	aérienne ou maritime ;</a:t>
            </a:r>
          </a:p>
          <a:p>
            <a:pPr lvl="1" algn="l"/>
            <a:r>
              <a:rPr lang="fr-FR" sz="2400" i="1" dirty="0" smtClean="0">
                <a:solidFill>
                  <a:schemeClr val="tx1"/>
                </a:solidFill>
              </a:rPr>
              <a:t>réception des signaux émis par les satellites GPS ;</a:t>
            </a:r>
            <a:endParaRPr lang="fr-FR" sz="2400" dirty="0" smtClean="0">
              <a:solidFill>
                <a:schemeClr val="tx1"/>
              </a:solidFill>
            </a:endParaRPr>
          </a:p>
          <a:p>
            <a:pPr lvl="1" algn="l"/>
            <a:r>
              <a:rPr lang="fr-FR" sz="2400" i="1" dirty="0" smtClean="0">
                <a:solidFill>
                  <a:schemeClr val="tx1"/>
                </a:solidFill>
              </a:rPr>
              <a:t>réception des signaux horaires ;</a:t>
            </a:r>
            <a:endParaRPr lang="fr-FR" sz="2400" dirty="0" smtClean="0">
              <a:solidFill>
                <a:schemeClr val="tx1"/>
              </a:solidFill>
            </a:endParaRPr>
          </a:p>
          <a:p>
            <a:pPr lvl="1" algn="l"/>
            <a:r>
              <a:rPr lang="fr-FR" sz="2400" i="1" dirty="0" smtClean="0">
                <a:solidFill>
                  <a:schemeClr val="tx1"/>
                </a:solidFill>
              </a:rPr>
              <a:t>communications lointaines (stations terriennes des satellites d’exploration, pour lesquels les antennes d’émission et de réception sont distinctes) </a:t>
            </a:r>
            <a:endParaRPr lang="fr-FR" sz="2400" dirty="0" smtClean="0">
              <a:solidFill>
                <a:schemeClr val="tx1"/>
              </a:solidFill>
            </a:endParaRPr>
          </a:p>
          <a:p>
            <a:pPr lvl="1" algn="l"/>
            <a:r>
              <a:rPr lang="fr-FR" sz="2400" i="1" dirty="0" smtClean="0">
                <a:solidFill>
                  <a:schemeClr val="tx1"/>
                </a:solidFill>
              </a:rPr>
              <a:t>antennes de réception des radars multistatiques ;</a:t>
            </a:r>
            <a:endParaRPr lang="fr-FR" sz="2400" dirty="0" smtClean="0">
              <a:solidFill>
                <a:schemeClr val="tx1"/>
              </a:solidFill>
            </a:endParaRP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85000" lnSpcReduction="10000"/>
          </a:bodyPr>
          <a:lstStyle/>
          <a:p>
            <a:pPr lvl="0" algn="ctr">
              <a:spcBef>
                <a:spcPct val="0"/>
              </a:spcBef>
            </a:pPr>
            <a:r>
              <a:rPr lang="fr-FR" sz="4400" b="1" i="1" dirty="0" smtClean="0">
                <a:solidFill>
                  <a:srgbClr val="FF0000"/>
                </a:solidFill>
              </a:rPr>
              <a:t>ANTENNES DE RÉCEPTION-APPLICATIONS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64194"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00"/>
                                        <p:tgtEl>
                                          <p:spTgt spid="3">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down)">
                                      <p:cBhvr>
                                        <p:cTn id="24" dur="500"/>
                                        <p:tgtEl>
                                          <p:spTgt spid="3">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down)">
                                      <p:cBhvr>
                                        <p:cTn id="3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428736"/>
            <a:ext cx="8286808" cy="507209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fontScale="85000" lnSpcReduction="10000"/>
          </a:bodyPr>
          <a:lstStyle/>
          <a:p>
            <a:pPr algn="l"/>
            <a:r>
              <a:rPr lang="fr-FR" sz="1800" b="1" i="1" dirty="0" smtClean="0">
                <a:solidFill>
                  <a:schemeClr val="tx1"/>
                </a:solidFill>
              </a:rPr>
              <a:t>Caractéristiques principales</a:t>
            </a:r>
            <a:endParaRPr lang="fr-FR" sz="1800" dirty="0" smtClean="0">
              <a:solidFill>
                <a:schemeClr val="tx1"/>
              </a:solidFill>
            </a:endParaRPr>
          </a:p>
          <a:p>
            <a:pPr lvl="1" algn="l"/>
            <a:r>
              <a:rPr lang="fr-FR" sz="1800" i="1" dirty="0" smtClean="0">
                <a:solidFill>
                  <a:schemeClr val="tx1"/>
                </a:solidFill>
              </a:rPr>
              <a:t>En général, les contraintes des antennes de réception seule sont faibles</a:t>
            </a:r>
          </a:p>
          <a:p>
            <a:pPr lvl="1" algn="l"/>
            <a:r>
              <a:rPr lang="fr-FR" sz="1800" i="1" dirty="0" smtClean="0">
                <a:solidFill>
                  <a:schemeClr val="tx1"/>
                </a:solidFill>
              </a:rPr>
              <a:t>l’Antennes de réception de télévision par satellites : la recherche d’un diamètre aussi petit que possible, pour des raisons d’esthétique et de coût, conduit à placer l’amplificateur juste derrière la source pour supprimer le bruit qui serait apporté par les pertes de la ligne d’alimentation.</a:t>
            </a:r>
          </a:p>
          <a:p>
            <a:pPr lvl="1" algn="l"/>
            <a:r>
              <a:rPr lang="fr-FR" sz="1800" i="1" dirty="0" smtClean="0">
                <a:solidFill>
                  <a:schemeClr val="tx1"/>
                </a:solidFill>
              </a:rPr>
              <a:t>l’Antennes de radar : pour éviter le brouillage et réduire les échos de sol, on est conduit à rechercher des diagrammes dont les niveaux de lobes latéraux proches et lointains sont très faibles, ce qui exige une bonne conception de l’antenne et une réalisation soignée.</a:t>
            </a:r>
          </a:p>
          <a:p>
            <a:pPr lvl="1" algn="l"/>
            <a:r>
              <a:rPr lang="fr-FR" sz="1800" i="1" dirty="0" smtClean="0">
                <a:solidFill>
                  <a:schemeClr val="tx1"/>
                </a:solidFill>
              </a:rPr>
              <a:t> l Antennes de radioastronomie : ces antennes sont généralement gigantesques pour assurer le bilan de liaison ; la chasse aux degrés de température de bruit devient fondamentale (refroidissement du système de réception, réduction des lobes latéraux visant le sol, masquage du sol par un réseau de conducteurs...).</a:t>
            </a:r>
            <a:endParaRPr lang="fr-FR" sz="1800" dirty="0" smtClean="0">
              <a:solidFill>
                <a:schemeClr val="tx1"/>
              </a:solidFill>
            </a:endParaRPr>
          </a:p>
          <a:p>
            <a:pPr algn="l"/>
            <a:r>
              <a:rPr lang="fr-FR" sz="1800" b="1" i="1" dirty="0" smtClean="0">
                <a:solidFill>
                  <a:schemeClr val="tx1"/>
                </a:solidFill>
              </a:rPr>
              <a:t>Difficultés</a:t>
            </a:r>
            <a:endParaRPr lang="fr-FR" sz="1800" dirty="0" smtClean="0">
              <a:solidFill>
                <a:schemeClr val="tx1"/>
              </a:solidFill>
            </a:endParaRPr>
          </a:p>
          <a:p>
            <a:pPr lvl="0" algn="l"/>
            <a:r>
              <a:rPr lang="fr-FR" sz="1800" i="1" dirty="0" smtClean="0">
                <a:solidFill>
                  <a:schemeClr val="tx1"/>
                </a:solidFill>
              </a:rPr>
              <a:t>le pointage, pour les antennes à grand gain : il doit être précis, sous peine de réception nulle ;</a:t>
            </a:r>
            <a:endParaRPr lang="fr-FR" sz="1800" dirty="0" smtClean="0">
              <a:solidFill>
                <a:schemeClr val="tx1"/>
              </a:solidFill>
            </a:endParaRPr>
          </a:p>
          <a:p>
            <a:pPr lvl="0" algn="l"/>
            <a:r>
              <a:rPr lang="fr-FR" sz="1800" i="1" dirty="0" smtClean="0">
                <a:solidFill>
                  <a:schemeClr val="tx1"/>
                </a:solidFill>
              </a:rPr>
              <a:t>le filtrage pour les antennes à diagramme omnidirectionnel ; celles-ci sont sensibles à une grande quantité d’émetteurs ;</a:t>
            </a:r>
            <a:endParaRPr lang="fr-FR" sz="1800" dirty="0" smtClean="0">
              <a:solidFill>
                <a:schemeClr val="tx1"/>
              </a:solidFill>
            </a:endParaRPr>
          </a:p>
          <a:p>
            <a:pPr lvl="0" algn="l"/>
            <a:r>
              <a:rPr lang="fr-FR" sz="1800" i="1" dirty="0" smtClean="0">
                <a:solidFill>
                  <a:schemeClr val="tx1"/>
                </a:solidFill>
              </a:rPr>
              <a:t>la polarisation : elle doit être, bien sûr, celle de l’émetteur ou presque ;</a:t>
            </a:r>
            <a:endParaRPr lang="fr-FR" sz="1800" dirty="0" smtClean="0">
              <a:solidFill>
                <a:schemeClr val="tx1"/>
              </a:solidFill>
            </a:endParaRPr>
          </a:p>
          <a:p>
            <a:pPr algn="l"/>
            <a:r>
              <a:rPr lang="fr-FR" sz="1800" i="1" dirty="0" smtClean="0">
                <a:solidFill>
                  <a:schemeClr val="tx1"/>
                </a:solidFill>
              </a:rPr>
              <a:t>la nécessité d’une liaison sans masque avec l’émetteur, notamment pour les fréquences élevées.</a:t>
            </a:r>
            <a:endParaRPr lang="fr-FR" sz="1800" b="1" i="1" dirty="0" smtClean="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92500"/>
          </a:bodyPr>
          <a:lstStyle/>
          <a:p>
            <a:pPr lvl="0" algn="ctr">
              <a:spcBef>
                <a:spcPct val="0"/>
              </a:spcBef>
            </a:pPr>
            <a:r>
              <a:rPr lang="fr-FR" sz="4000" b="1" i="1" dirty="0" smtClean="0">
                <a:solidFill>
                  <a:srgbClr val="FF0000"/>
                </a:solidFill>
              </a:rPr>
              <a:t>ANTENNES DE RÉCEPTION-APPLICATIONS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65218"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
                                            <p:txEl>
                                              <p:pRg st="8" end="8"/>
                                            </p:txEl>
                                          </p:spTgt>
                                        </p:tgtEl>
                                        <p:attrNameLst>
                                          <p:attrName>style.visibility</p:attrName>
                                        </p:attrNameLst>
                                      </p:cBhvr>
                                      <p:to>
                                        <p:strVal val="visible"/>
                                      </p:to>
                                    </p:set>
                                    <p:anim calcmode="lin" valueType="num">
                                      <p:cBhvr additive="base">
                                        <p:cTn id="5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 calcmode="lin" valueType="num">
                                      <p:cBhvr additive="base">
                                        <p:cTn id="5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357298"/>
            <a:ext cx="8286808" cy="507209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fontScale="85000" lnSpcReduction="20000"/>
          </a:bodyPr>
          <a:lstStyle/>
          <a:p>
            <a:pPr algn="l"/>
            <a:r>
              <a:rPr lang="fr-FR" sz="2400" i="1" dirty="0" smtClean="0">
                <a:solidFill>
                  <a:schemeClr val="tx1"/>
                </a:solidFill>
              </a:rPr>
              <a:t>Ces antennes sont utilisées notamment pour :</a:t>
            </a:r>
            <a:endParaRPr lang="fr-FR" sz="2400" dirty="0" smtClean="0">
              <a:solidFill>
                <a:schemeClr val="tx1"/>
              </a:solidFill>
            </a:endParaRPr>
          </a:p>
          <a:p>
            <a:pPr lvl="1" algn="l"/>
            <a:r>
              <a:rPr lang="fr-FR" sz="2000" i="1" dirty="0" smtClean="0">
                <a:solidFill>
                  <a:schemeClr val="tx1"/>
                </a:solidFill>
              </a:rPr>
              <a:t> les radars : la plupart des radars utilisent la même antenne pour émettre des impulsions, puis recevoir les échos de l’environnement</a:t>
            </a:r>
            <a:endParaRPr lang="fr-FR" sz="2000" dirty="0" smtClean="0">
              <a:solidFill>
                <a:schemeClr val="tx1"/>
              </a:solidFill>
            </a:endParaRPr>
          </a:p>
          <a:p>
            <a:pPr lvl="1" algn="l"/>
            <a:r>
              <a:rPr lang="fr-FR" sz="2000" i="1" dirty="0" smtClean="0">
                <a:solidFill>
                  <a:schemeClr val="tx1"/>
                </a:solidFill>
              </a:rPr>
              <a:t>les radiotéléphones (un émetteur central fixe et plusieurs petits émetteurs-récepteurs mobiles) ;</a:t>
            </a:r>
            <a:endParaRPr lang="fr-FR" sz="2000" dirty="0" smtClean="0">
              <a:solidFill>
                <a:schemeClr val="tx1"/>
              </a:solidFill>
            </a:endParaRPr>
          </a:p>
          <a:p>
            <a:pPr lvl="1" algn="l"/>
            <a:r>
              <a:rPr lang="fr-FR" sz="2000" i="1" dirty="0" smtClean="0">
                <a:solidFill>
                  <a:schemeClr val="tx1"/>
                </a:solidFill>
              </a:rPr>
              <a:t>les « talkies-walkies » (deux, ou plus, petits émetteurs-récepteurs mobiles) ;</a:t>
            </a:r>
            <a:endParaRPr lang="fr-FR" sz="2000" dirty="0" smtClean="0">
              <a:solidFill>
                <a:schemeClr val="tx1"/>
              </a:solidFill>
            </a:endParaRPr>
          </a:p>
          <a:p>
            <a:pPr lvl="1" algn="l"/>
            <a:r>
              <a:rPr lang="fr-FR" sz="2000" i="1" dirty="0" smtClean="0">
                <a:solidFill>
                  <a:schemeClr val="tx1"/>
                </a:solidFill>
              </a:rPr>
              <a:t>les liaisons lourdes par satellites (stations au sol fixes communiquant par relais satellisé) ;</a:t>
            </a:r>
            <a:endParaRPr lang="fr-FR" sz="2000" dirty="0" smtClean="0">
              <a:solidFill>
                <a:schemeClr val="tx1"/>
              </a:solidFill>
            </a:endParaRPr>
          </a:p>
          <a:p>
            <a:pPr lvl="1" algn="l"/>
            <a:r>
              <a:rPr lang="fr-FR" sz="2000" i="1" dirty="0" smtClean="0">
                <a:solidFill>
                  <a:schemeClr val="tx1"/>
                </a:solidFill>
              </a:rPr>
              <a:t>les liaisons légères par satellites (un mobile au sol, communiquant avec une station fixe au sol, grâce à un relais satellisé) ;</a:t>
            </a:r>
          </a:p>
          <a:p>
            <a:pPr lvl="1" algn="l"/>
            <a:r>
              <a:rPr lang="fr-FR" sz="2000" i="1" dirty="0" smtClean="0">
                <a:solidFill>
                  <a:schemeClr val="tx1"/>
                </a:solidFill>
              </a:rPr>
              <a:t> les liaisons sol-sol ou air-sol par radiotéléphonie.</a:t>
            </a:r>
          </a:p>
          <a:p>
            <a:pPr algn="l"/>
            <a:r>
              <a:rPr lang="fr-FR" sz="2400" b="1" i="1" dirty="0" smtClean="0">
                <a:solidFill>
                  <a:schemeClr val="tx1"/>
                </a:solidFill>
              </a:rPr>
              <a:t>Caractéristiques principales</a:t>
            </a:r>
            <a:endParaRPr lang="fr-FR" sz="2400" dirty="0" smtClean="0">
              <a:solidFill>
                <a:schemeClr val="tx1"/>
              </a:solidFill>
            </a:endParaRPr>
          </a:p>
          <a:p>
            <a:pPr lvl="1" algn="l"/>
            <a:r>
              <a:rPr lang="fr-FR" sz="2000" i="1" dirty="0" smtClean="0">
                <a:solidFill>
                  <a:schemeClr val="tx1"/>
                </a:solidFill>
              </a:rPr>
              <a:t>Le diagramme de l’antenne est un compromis entre les qualités souhaitables à l’émission (gain) et celles souhaitables à la réception</a:t>
            </a:r>
            <a:endParaRPr lang="fr-FR" sz="2000" dirty="0" smtClean="0">
              <a:solidFill>
                <a:schemeClr val="tx1"/>
              </a:solidFill>
            </a:endParaRPr>
          </a:p>
          <a:p>
            <a:pPr lvl="1" algn="l"/>
            <a:r>
              <a:rPr lang="fr-FR" sz="2000" i="1" dirty="0" smtClean="0">
                <a:solidFill>
                  <a:schemeClr val="tx1"/>
                </a:solidFill>
              </a:rPr>
              <a:t>(température de bruit, niveaux des latéraux).</a:t>
            </a:r>
            <a:endParaRPr lang="fr-FR" sz="2000" dirty="0" smtClean="0">
              <a:solidFill>
                <a:schemeClr val="tx1"/>
              </a:solidFill>
            </a:endParaRPr>
          </a:p>
          <a:p>
            <a:pPr algn="l"/>
            <a:r>
              <a:rPr lang="fr-FR" sz="2400" b="1" i="1" dirty="0" smtClean="0">
                <a:solidFill>
                  <a:schemeClr val="tx1"/>
                </a:solidFill>
              </a:rPr>
              <a:t>Difficultés</a:t>
            </a:r>
            <a:endParaRPr lang="fr-FR" sz="2400" dirty="0" smtClean="0">
              <a:solidFill>
                <a:schemeClr val="tx1"/>
              </a:solidFill>
            </a:endParaRPr>
          </a:p>
          <a:p>
            <a:pPr lvl="1" algn="l"/>
            <a:r>
              <a:rPr lang="fr-FR" sz="2000" i="1" dirty="0" smtClean="0">
                <a:solidFill>
                  <a:schemeClr val="tx1"/>
                </a:solidFill>
              </a:rPr>
              <a:t>La coexistence au même endroit de composants à puissance élevée (émission) et de composants très sensibles (réception) est toujours une difficulté à résoudre.  Le découplage émetteur-récepteur peut atteindre des valeurs considérables (par exemple 150 dB !).</a:t>
            </a:r>
            <a:endParaRPr lang="fr-FR" sz="2000" dirty="0" smtClean="0">
              <a:solidFill>
                <a:schemeClr val="tx1"/>
              </a:solidFill>
            </a:endParaRP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85000" lnSpcReduction="10000"/>
          </a:bodyPr>
          <a:lstStyle/>
          <a:p>
            <a:pPr lvl="0" algn="ctr">
              <a:spcBef>
                <a:spcPct val="0"/>
              </a:spcBef>
            </a:pPr>
            <a:r>
              <a:rPr lang="fr-FR" sz="4400" b="1" i="1" dirty="0" smtClean="0">
                <a:solidFill>
                  <a:srgbClr val="FF0000"/>
                </a:solidFill>
              </a:rPr>
              <a:t>ANTENNES D'ÉMISSION ET RÉCEPTION</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66242"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down)">
                                      <p:cBhvr>
                                        <p:cTn id="24" dur="500"/>
                                        <p:tgtEl>
                                          <p:spTgt spid="3">
                                            <p:txEl>
                                              <p:pRg st="4" end="4"/>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wipe(down)">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wipe(down)">
                                      <p:cBhvr>
                                        <p:cTn id="35" dur="500"/>
                                        <p:tgtEl>
                                          <p:spTgt spid="3">
                                            <p:txEl>
                                              <p:pRg st="7" end="7"/>
                                            </p:txEl>
                                          </p:spTgt>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wipe(down)">
                                      <p:cBhvr>
                                        <p:cTn id="38" dur="500"/>
                                        <p:tgtEl>
                                          <p:spTgt spid="3">
                                            <p:txEl>
                                              <p:pRg st="8" end="8"/>
                                            </p:txEl>
                                          </p:spTgt>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wipe(down)">
                                      <p:cBhvr>
                                        <p:cTn id="41" dur="500"/>
                                        <p:tgtEl>
                                          <p:spTgt spid="3">
                                            <p:txEl>
                                              <p:pRg st="9" end="9"/>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3">
                                            <p:txEl>
                                              <p:pRg st="10" end="10"/>
                                            </p:txEl>
                                          </p:spTgt>
                                        </p:tgtEl>
                                        <p:attrNameLst>
                                          <p:attrName>style.visibility</p:attrName>
                                        </p:attrNameLst>
                                      </p:cBhvr>
                                      <p:to>
                                        <p:strVal val="visible"/>
                                      </p:to>
                                    </p:set>
                                    <p:animEffect transition="in" filter="wipe(down)">
                                      <p:cBhvr>
                                        <p:cTn id="46" dur="500"/>
                                        <p:tgtEl>
                                          <p:spTgt spid="3">
                                            <p:txEl>
                                              <p:pRg st="10" end="10"/>
                                            </p:txEl>
                                          </p:spTgt>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Effect transition="in" filter="wipe(down)">
                                      <p:cBhvr>
                                        <p:cTn id="49"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857256"/>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i="1" dirty="0" smtClean="0">
                <a:solidFill>
                  <a:srgbClr val="FF0000"/>
                </a:solidFill>
              </a:rPr>
              <a:t>MÉTHODES D'ANALYSE</a:t>
            </a:r>
            <a:endParaRPr lang="fr-FR" b="1" i="1" dirty="0">
              <a:solidFill>
                <a:srgbClr val="FF0000"/>
              </a:solidFill>
            </a:endParaRPr>
          </a:p>
        </p:txBody>
      </p:sp>
      <p:sp>
        <p:nvSpPr>
          <p:cNvPr id="6" name="Espace réservé du contenu 5"/>
          <p:cNvSpPr>
            <a:spLocks noGrp="1"/>
          </p:cNvSpPr>
          <p:nvPr>
            <p:ph idx="1"/>
          </p:nvPr>
        </p:nvSpPr>
        <p:spPr>
          <a:xfrm>
            <a:off x="0" y="714356"/>
            <a:ext cx="9144000" cy="61436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10000"/>
          </a:bodyPr>
          <a:lstStyle/>
          <a:p>
            <a:pPr algn="just"/>
            <a:r>
              <a:rPr lang="fr-FR" sz="2600" dirty="0" smtClean="0"/>
              <a:t>il existe une grande </a:t>
            </a:r>
            <a:r>
              <a:rPr lang="fr-FR" sz="2600" dirty="0" smtClean="0">
                <a:solidFill>
                  <a:srgbClr val="FF0000"/>
                </a:solidFill>
              </a:rPr>
              <a:t>variété d'antennes </a:t>
            </a:r>
            <a:r>
              <a:rPr lang="fr-FR" sz="2600" dirty="0" smtClean="0"/>
              <a:t>qui peuvent se présenter sous des </a:t>
            </a:r>
            <a:r>
              <a:rPr lang="fr-FR" sz="2600" dirty="0" smtClean="0">
                <a:solidFill>
                  <a:srgbClr val="FF0000"/>
                </a:solidFill>
              </a:rPr>
              <a:t>configurations très compliquées. </a:t>
            </a:r>
          </a:p>
          <a:p>
            <a:r>
              <a:rPr lang="fr-FR" sz="2600" dirty="0" smtClean="0"/>
              <a:t>Ce qui exige des méthodes d'analyse aussi variées, suivant leurs structure ou configuration. </a:t>
            </a:r>
          </a:p>
          <a:p>
            <a:r>
              <a:rPr lang="fr-FR" sz="2600" b="1" dirty="0" smtClean="0"/>
              <a:t>Elles  peuvent être classée en:</a:t>
            </a:r>
          </a:p>
          <a:p>
            <a:pPr lvl="1"/>
            <a:r>
              <a:rPr lang="fr-FR" sz="2400" i="1" dirty="0" smtClean="0">
                <a:solidFill>
                  <a:srgbClr val="0000FF"/>
                </a:solidFill>
              </a:rPr>
              <a:t>méthodes approximatives</a:t>
            </a:r>
          </a:p>
          <a:p>
            <a:pPr lvl="1"/>
            <a:r>
              <a:rPr lang="fr-FR" sz="2400" i="1" dirty="0" smtClean="0">
                <a:solidFill>
                  <a:srgbClr val="0000FF"/>
                </a:solidFill>
              </a:rPr>
              <a:t>méthodes rigoureuses</a:t>
            </a:r>
          </a:p>
          <a:p>
            <a:r>
              <a:rPr lang="fr-FR" sz="2600" dirty="0" smtClean="0"/>
              <a:t>Deux méthodes ont dominées les analyses de plusieurs types de problèmes  d'antennes  ces trois dernières décades:</a:t>
            </a:r>
          </a:p>
          <a:p>
            <a:pPr lvl="1"/>
            <a:r>
              <a:rPr lang="fr-FR" sz="2400" i="1" dirty="0" smtClean="0">
                <a:solidFill>
                  <a:srgbClr val="0000FF"/>
                </a:solidFill>
              </a:rPr>
              <a:t>méthode des équations intégrales (IE)</a:t>
            </a:r>
          </a:p>
          <a:p>
            <a:pPr lvl="2"/>
            <a:r>
              <a:rPr lang="en-US" sz="2000" i="1" dirty="0" smtClean="0">
                <a:solidFill>
                  <a:srgbClr val="0000FF"/>
                </a:solidFill>
              </a:rPr>
              <a:t>EFIE (Electric Field Integral Equation)</a:t>
            </a:r>
            <a:endParaRPr lang="fr-FR" sz="2000" i="1" dirty="0" smtClean="0">
              <a:solidFill>
                <a:srgbClr val="0000FF"/>
              </a:solidFill>
            </a:endParaRPr>
          </a:p>
          <a:p>
            <a:pPr lvl="2"/>
            <a:r>
              <a:rPr lang="fr-FR" sz="2000" i="1" dirty="0" smtClean="0">
                <a:solidFill>
                  <a:srgbClr val="0000FF"/>
                </a:solidFill>
              </a:rPr>
              <a:t>MFIE (</a:t>
            </a:r>
            <a:r>
              <a:rPr lang="fr-FR" sz="2000" i="1" dirty="0" err="1" smtClean="0">
                <a:solidFill>
                  <a:srgbClr val="0000FF"/>
                </a:solidFill>
              </a:rPr>
              <a:t>Magnetic</a:t>
            </a:r>
            <a:r>
              <a:rPr lang="fr-FR" sz="2000" i="1" dirty="0" smtClean="0">
                <a:solidFill>
                  <a:srgbClr val="0000FF"/>
                </a:solidFill>
              </a:rPr>
              <a:t> Field </a:t>
            </a:r>
            <a:r>
              <a:rPr lang="fr-FR" sz="2000" i="1" dirty="0" err="1" smtClean="0">
                <a:solidFill>
                  <a:srgbClr val="0000FF"/>
                </a:solidFill>
              </a:rPr>
              <a:t>Integral</a:t>
            </a:r>
            <a:r>
              <a:rPr lang="fr-FR" sz="2000" i="1" dirty="0" smtClean="0">
                <a:solidFill>
                  <a:srgbClr val="0000FF"/>
                </a:solidFill>
              </a:rPr>
              <a:t> </a:t>
            </a:r>
            <a:r>
              <a:rPr lang="fr-FR" sz="2000" i="1" dirty="0" err="1" smtClean="0">
                <a:solidFill>
                  <a:srgbClr val="0000FF"/>
                </a:solidFill>
              </a:rPr>
              <a:t>Equation</a:t>
            </a:r>
            <a:r>
              <a:rPr lang="fr-FR" sz="2000" i="1" dirty="0" smtClean="0">
                <a:solidFill>
                  <a:srgbClr val="0000FF"/>
                </a:solidFill>
              </a:rPr>
              <a:t>)</a:t>
            </a:r>
          </a:p>
          <a:p>
            <a:pPr lvl="1"/>
            <a:r>
              <a:rPr lang="fr-FR" sz="2400" i="1" dirty="0" smtClean="0">
                <a:solidFill>
                  <a:srgbClr val="0000FF"/>
                </a:solidFill>
              </a:rPr>
              <a:t>théorie géométriques de diffraction (GTD)</a:t>
            </a:r>
          </a:p>
          <a:p>
            <a:pPr lvl="1"/>
            <a:r>
              <a:rPr lang="fr-FR" sz="2400" i="1" dirty="0" smtClean="0">
                <a:solidFill>
                  <a:srgbClr val="0000FF"/>
                </a:solidFill>
              </a:rPr>
              <a:t>FDTD (</a:t>
            </a:r>
            <a:r>
              <a:rPr lang="fr-FR" sz="2400" i="1" dirty="0" err="1" smtClean="0">
                <a:solidFill>
                  <a:srgbClr val="0000FF"/>
                </a:solidFill>
              </a:rPr>
              <a:t>Finite</a:t>
            </a:r>
            <a:r>
              <a:rPr lang="fr-FR" sz="2400" i="1" dirty="0" smtClean="0">
                <a:solidFill>
                  <a:srgbClr val="0000FF"/>
                </a:solidFill>
              </a:rPr>
              <a:t> </a:t>
            </a:r>
            <a:r>
              <a:rPr lang="fr-FR" sz="2400" i="1" dirty="0" err="1" smtClean="0">
                <a:solidFill>
                  <a:srgbClr val="0000FF"/>
                </a:solidFill>
              </a:rPr>
              <a:t>Difference</a:t>
            </a:r>
            <a:r>
              <a:rPr lang="fr-FR" sz="2400" i="1" dirty="0" smtClean="0">
                <a:solidFill>
                  <a:srgbClr val="0000FF"/>
                </a:solidFill>
              </a:rPr>
              <a:t> Time Domain)</a:t>
            </a:r>
          </a:p>
          <a:p>
            <a:pPr lvl="1"/>
            <a:r>
              <a:rPr lang="fr-FR" sz="2400" i="1" dirty="0" smtClean="0">
                <a:solidFill>
                  <a:srgbClr val="0000FF"/>
                </a:solidFill>
              </a:rPr>
              <a:t>FEM (</a:t>
            </a:r>
            <a:r>
              <a:rPr lang="fr-FR" sz="2400" i="1" dirty="0" err="1" smtClean="0">
                <a:solidFill>
                  <a:srgbClr val="0000FF"/>
                </a:solidFill>
              </a:rPr>
              <a:t>finite</a:t>
            </a:r>
            <a:r>
              <a:rPr lang="fr-FR" sz="2400" i="1" dirty="0" smtClean="0">
                <a:solidFill>
                  <a:srgbClr val="0000FF"/>
                </a:solidFill>
              </a:rPr>
              <a:t> </a:t>
            </a:r>
            <a:r>
              <a:rPr lang="fr-FR" sz="2400" i="1" dirty="0" err="1" smtClean="0">
                <a:solidFill>
                  <a:srgbClr val="0000FF"/>
                </a:solidFill>
              </a:rPr>
              <a:t>elements</a:t>
            </a:r>
            <a:r>
              <a:rPr lang="fr-FR" sz="2400" i="1" dirty="0" smtClean="0">
                <a:solidFill>
                  <a:srgbClr val="0000FF"/>
                </a:solidFill>
              </a:rPr>
              <a:t> </a:t>
            </a:r>
            <a:r>
              <a:rPr lang="fr-FR" sz="2400" i="1" dirty="0" err="1" smtClean="0">
                <a:solidFill>
                  <a:srgbClr val="0000FF"/>
                </a:solidFill>
              </a:rPr>
              <a:t>method</a:t>
            </a:r>
            <a:r>
              <a:rPr lang="fr-FR" sz="2400" i="1" dirty="0" smtClean="0">
                <a:solidFill>
                  <a:srgbClr val="0000FF"/>
                </a:solidFill>
              </a:rPr>
              <a:t>)</a:t>
            </a:r>
          </a:p>
          <a:p>
            <a:pPr lvl="1"/>
            <a:r>
              <a:rPr lang="fr-FR" sz="2400" i="1" dirty="0" smtClean="0">
                <a:solidFill>
                  <a:srgbClr val="0000FF"/>
                </a:solidFill>
              </a:rPr>
              <a:t>La  méthode hybride</a:t>
            </a:r>
          </a:p>
          <a:p>
            <a:pPr lvl="1"/>
            <a:endParaRPr lang="fr-FR" sz="2400" dirty="0" smtClean="0"/>
          </a:p>
          <a:p>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26978"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26979"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26980" name="Équation" r:id="rId7" imgW="114120" imgH="2156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bg/>
                                          </p:spTgt>
                                        </p:tgtEl>
                                        <p:attrNameLst>
                                          <p:attrName>style.visibility</p:attrName>
                                        </p:attrNameLst>
                                      </p:cBhvr>
                                      <p:to>
                                        <p:strVal val="visible"/>
                                      </p:to>
                                    </p:set>
                                    <p:anim calcmode="lin" valueType="num">
                                      <p:cBhvr additive="base">
                                        <p:cTn id="13" dur="500" fill="hold"/>
                                        <p:tgtEl>
                                          <p:spTgt spid="6">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 calcmode="lin" valueType="num">
                                      <p:cBhvr additive="base">
                                        <p:cTn id="3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3" end="3"/>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additive="base">
                                        <p:cTn id="3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6">
                                            <p:txEl>
                                              <p:pRg st="5" end="5"/>
                                            </p:txEl>
                                          </p:spTgt>
                                        </p:tgtEl>
                                        <p:attrNameLst>
                                          <p:attrName>style.visibility</p:attrName>
                                        </p:attrNameLst>
                                      </p:cBhvr>
                                      <p:to>
                                        <p:strVal val="visible"/>
                                      </p:to>
                                    </p:set>
                                    <p:anim calcmode="lin" valueType="num">
                                      <p:cBhvr additive="base">
                                        <p:cTn id="4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6">
                                            <p:txEl>
                                              <p:pRg st="5" end="5"/>
                                            </p:tx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
                                            <p:txEl>
                                              <p:pRg st="6" end="6"/>
                                            </p:txEl>
                                          </p:spTgt>
                                        </p:tgtEl>
                                        <p:attrNameLst>
                                          <p:attrName>style.visibility</p:attrName>
                                        </p:attrNameLst>
                                      </p:cBhvr>
                                      <p:to>
                                        <p:strVal val="visible"/>
                                      </p:to>
                                    </p:set>
                                    <p:anim calcmode="lin" valueType="num">
                                      <p:cBhvr additive="base">
                                        <p:cTn id="49"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6" end="6"/>
                                            </p:txEl>
                                          </p:spTgt>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6">
                                            <p:txEl>
                                              <p:pRg st="7" end="7"/>
                                            </p:txEl>
                                          </p:spTgt>
                                        </p:tgtEl>
                                        <p:attrNameLst>
                                          <p:attrName>style.visibility</p:attrName>
                                        </p:attrNameLst>
                                      </p:cBhvr>
                                      <p:to>
                                        <p:strVal val="visible"/>
                                      </p:to>
                                    </p:set>
                                    <p:anim calcmode="lin" valueType="num">
                                      <p:cBhvr additive="base">
                                        <p:cTn id="53"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6">
                                            <p:txEl>
                                              <p:pRg st="7" end="7"/>
                                            </p:tx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6">
                                            <p:txEl>
                                              <p:pRg st="8" end="8"/>
                                            </p:txEl>
                                          </p:spTgt>
                                        </p:tgtEl>
                                        <p:attrNameLst>
                                          <p:attrName>style.visibility</p:attrName>
                                        </p:attrNameLst>
                                      </p:cBhvr>
                                      <p:to>
                                        <p:strVal val="visible"/>
                                      </p:to>
                                    </p:set>
                                    <p:anim calcmode="lin" valueType="num">
                                      <p:cBhvr additive="base">
                                        <p:cTn id="57"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6">
                                            <p:txEl>
                                              <p:pRg st="8" end="8"/>
                                            </p:txEl>
                                          </p:spTgt>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6">
                                            <p:txEl>
                                              <p:pRg st="9" end="9"/>
                                            </p:txEl>
                                          </p:spTgt>
                                        </p:tgtEl>
                                        <p:attrNameLst>
                                          <p:attrName>style.visibility</p:attrName>
                                        </p:attrNameLst>
                                      </p:cBhvr>
                                      <p:to>
                                        <p:strVal val="visible"/>
                                      </p:to>
                                    </p:set>
                                    <p:anim calcmode="lin" valueType="num">
                                      <p:cBhvr additive="base">
                                        <p:cTn id="61"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6">
                                            <p:txEl>
                                              <p:pRg st="9" end="9"/>
                                            </p:txEl>
                                          </p:spTgt>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6">
                                            <p:txEl>
                                              <p:pRg st="10" end="10"/>
                                            </p:txEl>
                                          </p:spTgt>
                                        </p:tgtEl>
                                        <p:attrNameLst>
                                          <p:attrName>style.visibility</p:attrName>
                                        </p:attrNameLst>
                                      </p:cBhvr>
                                      <p:to>
                                        <p:strVal val="visible"/>
                                      </p:to>
                                    </p:set>
                                    <p:anim calcmode="lin" valueType="num">
                                      <p:cBhvr additive="base">
                                        <p:cTn id="65"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6">
                                            <p:txEl>
                                              <p:pRg st="10" end="10"/>
                                            </p:txEl>
                                          </p:spTgt>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6">
                                            <p:txEl>
                                              <p:pRg st="11" end="11"/>
                                            </p:txEl>
                                          </p:spTgt>
                                        </p:tgtEl>
                                        <p:attrNameLst>
                                          <p:attrName>style.visibility</p:attrName>
                                        </p:attrNameLst>
                                      </p:cBhvr>
                                      <p:to>
                                        <p:strVal val="visible"/>
                                      </p:to>
                                    </p:set>
                                    <p:anim calcmode="lin" valueType="num">
                                      <p:cBhvr additive="base">
                                        <p:cTn id="69" dur="500" fill="hold"/>
                                        <p:tgtEl>
                                          <p:spTgt spid="6">
                                            <p:txEl>
                                              <p:pRg st="11" end="11"/>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6">
                                            <p:txEl>
                                              <p:pRg st="11" end="11"/>
                                            </p:txEl>
                                          </p:spTgt>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6">
                                            <p:txEl>
                                              <p:pRg st="12" end="12"/>
                                            </p:txEl>
                                          </p:spTgt>
                                        </p:tgtEl>
                                        <p:attrNameLst>
                                          <p:attrName>style.visibility</p:attrName>
                                        </p:attrNameLst>
                                      </p:cBhvr>
                                      <p:to>
                                        <p:strVal val="visible"/>
                                      </p:to>
                                    </p:set>
                                    <p:anim calcmode="lin" valueType="num">
                                      <p:cBhvr additive="base">
                                        <p:cTn id="73" dur="500" fill="hold"/>
                                        <p:tgtEl>
                                          <p:spTgt spid="6">
                                            <p:txEl>
                                              <p:pRg st="12" end="12"/>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6">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857256"/>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fontScale="90000"/>
          </a:bodyPr>
          <a:lstStyle/>
          <a:p>
            <a:r>
              <a:rPr lang="fr-FR" b="1" i="1" dirty="0" smtClean="0">
                <a:solidFill>
                  <a:srgbClr val="FF0000"/>
                </a:solidFill>
              </a:rPr>
              <a:t>PARAMÈTRES DE BASES DES ANTENNES</a:t>
            </a:r>
          </a:p>
        </p:txBody>
      </p:sp>
      <p:sp>
        <p:nvSpPr>
          <p:cNvPr id="6" name="Espace réservé du contenu 5"/>
          <p:cNvSpPr>
            <a:spLocks noGrp="1"/>
          </p:cNvSpPr>
          <p:nvPr>
            <p:ph idx="1"/>
          </p:nvPr>
        </p:nvSpPr>
        <p:spPr>
          <a:xfrm>
            <a:off x="0" y="714356"/>
            <a:ext cx="9144000" cy="61436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b="1" dirty="0" smtClean="0"/>
              <a:t>Angle solide</a:t>
            </a:r>
            <a:endParaRPr lang="fr-FR" dirty="0" smtClean="0"/>
          </a:p>
          <a:p>
            <a:pPr lvl="1"/>
            <a:r>
              <a:rPr lang="fr-FR" dirty="0" smtClean="0"/>
              <a:t>C'est l'élément </a:t>
            </a:r>
            <a:r>
              <a:rPr lang="fr-FR" i="1" dirty="0" smtClean="0"/>
              <a:t>d</a:t>
            </a:r>
            <a:r>
              <a:rPr lang="fr-FR" i="1" dirty="0" smtClean="0">
                <a:sym typeface="Symbol"/>
              </a:rPr>
              <a:t></a:t>
            </a:r>
            <a:r>
              <a:rPr lang="fr-FR" dirty="0" smtClean="0"/>
              <a:t> (en stéradian) dans </a:t>
            </a:r>
            <a:r>
              <a:rPr lang="fr-FR" b="1" i="1" dirty="0" smtClean="0"/>
              <a:t>û</a:t>
            </a:r>
            <a:r>
              <a:rPr lang="fr-FR" dirty="0" smtClean="0"/>
              <a:t> sous lequel on voit l'élément de surface </a:t>
            </a:r>
            <a:r>
              <a:rPr lang="fr-FR" i="1" dirty="0" err="1" smtClean="0"/>
              <a:t>ds</a:t>
            </a:r>
            <a:r>
              <a:rPr lang="fr-FR" dirty="0" smtClean="0"/>
              <a:t>, où:</a:t>
            </a:r>
            <a:r>
              <a:rPr lang="fr-FR" b="1" i="1" dirty="0" smtClean="0"/>
              <a:t>  </a:t>
            </a:r>
          </a:p>
          <a:p>
            <a:pPr lvl="1"/>
            <a:endParaRPr lang="fr-FR" b="1" i="1" dirty="0" smtClean="0"/>
          </a:p>
          <a:p>
            <a:pPr lvl="1"/>
            <a:endParaRPr lang="fr-FR" b="1" i="1" dirty="0" smtClean="0"/>
          </a:p>
          <a:p>
            <a:r>
              <a:rPr lang="fr-FR" dirty="0" smtClean="0"/>
              <a:t>Pour une sphère</a:t>
            </a:r>
            <a:endParaRPr lang="fr-FR" sz="4400" dirty="0" smtClean="0"/>
          </a:p>
          <a:p>
            <a:pPr lvl="1">
              <a:buNone/>
            </a:pPr>
            <a:endParaRPr lang="fr-FR" sz="2400" dirty="0" smtClean="0"/>
          </a:p>
          <a:p>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28002"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28003"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28004" name="Équation" r:id="rId7" imgW="114120" imgH="215640" progId="Equation.3">
              <p:embed/>
            </p:oleObj>
          </a:graphicData>
        </a:graphic>
      </p:graphicFrame>
      <p:pic>
        <p:nvPicPr>
          <p:cNvPr id="128005" name="Picture 5"/>
          <p:cNvPicPr>
            <a:picLocks noChangeAspect="1" noChangeArrowheads="1"/>
          </p:cNvPicPr>
          <p:nvPr/>
        </p:nvPicPr>
        <p:blipFill>
          <a:blip r:embed="rId8"/>
          <a:srcRect/>
          <a:stretch>
            <a:fillRect/>
          </a:stretch>
        </p:blipFill>
        <p:spPr bwMode="auto">
          <a:xfrm>
            <a:off x="5072066" y="2214554"/>
            <a:ext cx="3676657" cy="4503401"/>
          </a:xfrm>
          <a:prstGeom prst="rect">
            <a:avLst/>
          </a:prstGeom>
          <a:noFill/>
          <a:ln w="9525">
            <a:noFill/>
            <a:miter lim="800000"/>
            <a:headEnd/>
            <a:tailEnd/>
          </a:ln>
          <a:effectLst/>
        </p:spPr>
      </p:pic>
      <p:sp>
        <p:nvSpPr>
          <p:cNvPr id="128007"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28006" name="Object 6"/>
          <p:cNvGraphicFramePr>
            <a:graphicFrameLocks noChangeAspect="1"/>
          </p:cNvGraphicFramePr>
          <p:nvPr/>
        </p:nvGraphicFramePr>
        <p:xfrm>
          <a:off x="1785918" y="2347838"/>
          <a:ext cx="2643206" cy="795409"/>
        </p:xfrm>
        <a:graphic>
          <a:graphicData uri="http://schemas.openxmlformats.org/presentationml/2006/ole">
            <p:oleObj spid="_x0000_s128006" name="Équation" r:id="rId9" imgW="685800" imgH="203200" progId="Equation.3">
              <p:embed/>
            </p:oleObj>
          </a:graphicData>
        </a:graphic>
      </p:graphicFrame>
      <p:sp>
        <p:nvSpPr>
          <p:cNvPr id="128009"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28008" name="Object 8"/>
          <p:cNvGraphicFramePr>
            <a:graphicFrameLocks noChangeAspect="1"/>
          </p:cNvGraphicFramePr>
          <p:nvPr/>
        </p:nvGraphicFramePr>
        <p:xfrm>
          <a:off x="0" y="3857628"/>
          <a:ext cx="5000660" cy="832431"/>
        </p:xfrm>
        <a:graphic>
          <a:graphicData uri="http://schemas.openxmlformats.org/presentationml/2006/ole">
            <p:oleObj spid="_x0000_s128008" name="Équation" r:id="rId10" imgW="2616200" imgH="431800" progId="Equation.3">
              <p:embed/>
            </p:oleObj>
          </a:graphicData>
        </a:graphic>
      </p:graphicFrame>
      <p:graphicFrame>
        <p:nvGraphicFramePr>
          <p:cNvPr id="13" name="Objet 12"/>
          <p:cNvGraphicFramePr>
            <a:graphicFrameLocks noChangeAspect="1"/>
          </p:cNvGraphicFramePr>
          <p:nvPr/>
        </p:nvGraphicFramePr>
        <p:xfrm>
          <a:off x="0" y="4714884"/>
          <a:ext cx="5155681" cy="714380"/>
        </p:xfrm>
        <a:graphic>
          <a:graphicData uri="http://schemas.openxmlformats.org/presentationml/2006/ole">
            <p:oleObj spid="_x0000_s128010" name="Équation" r:id="rId11" imgW="2616120" imgH="419040" progId="Equation.3">
              <p:embed/>
            </p:oleObj>
          </a:graphicData>
        </a:graphic>
      </p:graphicFrame>
      <p:graphicFrame>
        <p:nvGraphicFramePr>
          <p:cNvPr id="15" name="Object 8"/>
          <p:cNvGraphicFramePr>
            <a:graphicFrameLocks noChangeAspect="1"/>
          </p:cNvGraphicFramePr>
          <p:nvPr/>
        </p:nvGraphicFramePr>
        <p:xfrm>
          <a:off x="-65088" y="5643563"/>
          <a:ext cx="5557838" cy="831850"/>
        </p:xfrm>
        <a:graphic>
          <a:graphicData uri="http://schemas.openxmlformats.org/presentationml/2006/ole">
            <p:oleObj spid="_x0000_s128012" name="Équation" r:id="rId12" imgW="2908080" imgH="4316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bg/>
                                          </p:spTgt>
                                        </p:tgtEl>
                                        <p:attrNameLst>
                                          <p:attrName>style.visibility</p:attrName>
                                        </p:attrNameLst>
                                      </p:cBhvr>
                                      <p:to>
                                        <p:strVal val="visible"/>
                                      </p:to>
                                    </p:set>
                                    <p:anim calcmode="lin" valueType="num">
                                      <p:cBhvr additive="base">
                                        <p:cTn id="13" dur="500" fill="hold"/>
                                        <p:tgtEl>
                                          <p:spTgt spid="6">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 calcmode="lin" valueType="num">
                                      <p:cBhvr additive="base">
                                        <p:cTn id="2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 calcmode="lin" valueType="num">
                                      <p:cBhvr additive="base">
                                        <p:cTn id="2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857256"/>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fontScale="90000"/>
          </a:bodyPr>
          <a:lstStyle/>
          <a:p>
            <a:r>
              <a:rPr lang="fr-FR" b="1" i="1" dirty="0" smtClean="0">
                <a:solidFill>
                  <a:srgbClr val="FF0000"/>
                </a:solidFill>
              </a:rPr>
              <a:t>PARAMÈTRES DE BASES DES ANTENNES II</a:t>
            </a:r>
          </a:p>
        </p:txBody>
      </p:sp>
      <p:sp>
        <p:nvSpPr>
          <p:cNvPr id="6" name="Espace réservé du contenu 5"/>
          <p:cNvSpPr>
            <a:spLocks noGrp="1"/>
          </p:cNvSpPr>
          <p:nvPr>
            <p:ph idx="1"/>
          </p:nvPr>
        </p:nvSpPr>
        <p:spPr>
          <a:xfrm>
            <a:off x="0" y="714356"/>
            <a:ext cx="4357686" cy="61436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400" b="1" dirty="0" smtClean="0"/>
              <a:t>I- 2 Diagramme de rayonnement</a:t>
            </a:r>
            <a:endParaRPr lang="fr-FR" sz="2400" dirty="0" smtClean="0"/>
          </a:p>
          <a:p>
            <a:pPr algn="just"/>
            <a:r>
              <a:rPr lang="fr-FR" sz="2400" dirty="0" smtClean="0"/>
              <a:t>C’est une </a:t>
            </a:r>
            <a:r>
              <a:rPr lang="fr-FR" sz="2400" dirty="0" smtClean="0">
                <a:solidFill>
                  <a:srgbClr val="FF0000"/>
                </a:solidFill>
              </a:rPr>
              <a:t>fonction mathématique</a:t>
            </a:r>
            <a:r>
              <a:rPr lang="fr-FR" sz="2400" dirty="0" smtClean="0"/>
              <a:t> ou une </a:t>
            </a:r>
            <a:r>
              <a:rPr lang="fr-FR" sz="2400" dirty="0" smtClean="0">
                <a:solidFill>
                  <a:srgbClr val="FF0000"/>
                </a:solidFill>
              </a:rPr>
              <a:t>représentation graphique </a:t>
            </a:r>
            <a:r>
              <a:rPr lang="fr-FR" sz="2400" dirty="0" smtClean="0"/>
              <a:t>des propriétés de rayonnement de l'antenne en fonction des coordonnées spatiales, caractérisant la distribution de </a:t>
            </a:r>
            <a:r>
              <a:rPr lang="fr-FR" sz="2400" dirty="0" smtClean="0">
                <a:solidFill>
                  <a:srgbClr val="FF0000"/>
                </a:solidFill>
              </a:rPr>
              <a:t>champ </a:t>
            </a:r>
            <a:r>
              <a:rPr lang="fr-FR" sz="2400" dirty="0" smtClean="0"/>
              <a:t>ou de </a:t>
            </a:r>
            <a:r>
              <a:rPr lang="fr-FR" sz="2400" dirty="0" smtClean="0">
                <a:solidFill>
                  <a:srgbClr val="FF0000"/>
                </a:solidFill>
              </a:rPr>
              <a:t>puissance</a:t>
            </a:r>
            <a:r>
              <a:rPr lang="fr-FR" sz="2400" dirty="0" smtClean="0"/>
              <a:t> radiée par une antenne suivant une direction. </a:t>
            </a:r>
          </a:p>
          <a:p>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31074"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31075"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31076" name="Équation" r:id="rId7" imgW="114120" imgH="215640" progId="Equation.3">
              <p:embed/>
            </p:oleObj>
          </a:graphicData>
        </a:graphic>
      </p:graphicFrame>
      <p:sp>
        <p:nvSpPr>
          <p:cNvPr id="128007"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28009"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7" name="Espace réservé du contenu 5"/>
          <p:cNvSpPr txBox="1">
            <a:spLocks/>
          </p:cNvSpPr>
          <p:nvPr/>
        </p:nvSpPr>
        <p:spPr>
          <a:xfrm>
            <a:off x="4429124" y="714356"/>
            <a:ext cx="4714876" cy="6143644"/>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fr-FR" sz="24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fr-FR" sz="24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fr-FR" sz="2400" b="1" i="1" u="none" strike="noStrike" kern="1200" cap="none" spc="0" normalizeH="0" baseline="0" noProof="0" dirty="0" smtClean="0">
              <a:ln>
                <a:noFill/>
              </a:ln>
              <a:solidFill>
                <a:schemeClr val="tx1"/>
              </a:solidFill>
              <a:effectLst/>
              <a:uLnTx/>
              <a:uFillTx/>
              <a:latin typeface="+mn-lt"/>
              <a:ea typeface="+mn-ea"/>
              <a:cs typeface="+mn-cs"/>
            </a:endParaRPr>
          </a:p>
        </p:txBody>
      </p:sp>
      <p:pic>
        <p:nvPicPr>
          <p:cNvPr id="16" name="Image 15"/>
          <p:cNvPicPr/>
          <p:nvPr/>
        </p:nvPicPr>
        <p:blipFill>
          <a:blip r:embed="rId8">
            <a:lum bright="-29000" contrast="44000"/>
          </a:blip>
          <a:srcRect/>
          <a:stretch>
            <a:fillRect/>
          </a:stretch>
        </p:blipFill>
        <p:spPr bwMode="auto">
          <a:xfrm>
            <a:off x="4500562" y="1500174"/>
            <a:ext cx="4643438" cy="435771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bg/>
                                          </p:spTgt>
                                        </p:tgtEl>
                                        <p:attrNameLst>
                                          <p:attrName>style.visibility</p:attrName>
                                        </p:attrNameLst>
                                      </p:cBhvr>
                                      <p:to>
                                        <p:strVal val="visible"/>
                                      </p:to>
                                    </p:set>
                                    <p:anim calcmode="lin" valueType="num">
                                      <p:cBhvr additive="base">
                                        <p:cTn id="13" dur="500" fill="hold"/>
                                        <p:tgtEl>
                                          <p:spTgt spid="6">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0" y="0"/>
            <a:ext cx="9001156" cy="1143000"/>
          </a:xfrm>
        </p:spPr>
        <p:txBody>
          <a:bodyPr>
            <a:normAutofit fontScale="90000"/>
          </a:bodyPr>
          <a:lstStyle/>
          <a:p>
            <a:r>
              <a:rPr lang="fr-FR" b="1" i="1" dirty="0" smtClean="0">
                <a:solidFill>
                  <a:srgbClr val="FF0000"/>
                </a:solidFill>
              </a:rPr>
              <a:t>PARAMÈTRES DE BASES DES ANTENNES III</a:t>
            </a:r>
            <a:br>
              <a:rPr lang="fr-FR" b="1" i="1" dirty="0" smtClean="0">
                <a:solidFill>
                  <a:srgbClr val="FF0000"/>
                </a:solidFill>
              </a:rPr>
            </a:br>
            <a:r>
              <a:rPr lang="fr-FR" dirty="0" smtClean="0">
                <a:solidFill>
                  <a:srgbClr val="FF0000"/>
                </a:solidFill>
              </a:rPr>
              <a:t> Diagramme de rayonnement </a:t>
            </a:r>
            <a:endParaRPr lang="fr-FR" dirty="0"/>
          </a:p>
        </p:txBody>
      </p:sp>
      <p:pic>
        <p:nvPicPr>
          <p:cNvPr id="7" name="Espace réservé du contenu 6"/>
          <p:cNvPicPr>
            <a:picLocks noGrp="1"/>
          </p:cNvPicPr>
          <p:nvPr>
            <p:ph sz="half" idx="1"/>
          </p:nvPr>
        </p:nvPicPr>
        <p:blipFill>
          <a:blip r:embed="rId2">
            <a:lum bright="-20000" contrast="32000"/>
          </a:blip>
          <a:srcRect l="6367" r="15802"/>
          <a:stretch>
            <a:fillRect/>
          </a:stretch>
        </p:blipFill>
        <p:spPr bwMode="auto">
          <a:xfrm>
            <a:off x="214282" y="2285992"/>
            <a:ext cx="3143272" cy="4261974"/>
          </a:xfrm>
          <a:prstGeom prst="rect">
            <a:avLst/>
          </a:prstGeom>
          <a:noFill/>
          <a:ln w="9525">
            <a:noFill/>
            <a:miter lim="800000"/>
            <a:headEnd/>
            <a:tailEnd/>
          </a:ln>
        </p:spPr>
      </p:pic>
      <p:pic>
        <p:nvPicPr>
          <p:cNvPr id="8" name="Espace réservé du contenu 7"/>
          <p:cNvPicPr>
            <a:picLocks noGrp="1"/>
          </p:cNvPicPr>
          <p:nvPr>
            <p:ph sz="half" idx="2"/>
          </p:nvPr>
        </p:nvPicPr>
        <p:blipFill>
          <a:blip r:embed="rId3">
            <a:lum bright="-21000" contrast="52000"/>
          </a:blip>
          <a:srcRect/>
          <a:stretch>
            <a:fillRect/>
          </a:stretch>
        </p:blipFill>
        <p:spPr bwMode="auto">
          <a:xfrm>
            <a:off x="3571836" y="2928934"/>
            <a:ext cx="5572164" cy="3643337"/>
          </a:xfrm>
          <a:prstGeom prst="rect">
            <a:avLst/>
          </a:prstGeom>
          <a:noFill/>
          <a:ln w="9525">
            <a:noFill/>
            <a:miter lim="800000"/>
            <a:headEnd/>
            <a:tailEnd/>
          </a:ln>
        </p:spPr>
      </p:pic>
      <p:sp>
        <p:nvSpPr>
          <p:cNvPr id="9" name="Titre 3"/>
          <p:cNvSpPr txBox="1">
            <a:spLocks/>
          </p:cNvSpPr>
          <p:nvPr/>
        </p:nvSpPr>
        <p:spPr>
          <a:xfrm>
            <a:off x="0" y="1142984"/>
            <a:ext cx="3214678" cy="1143000"/>
          </a:xfrm>
          <a:prstGeom prst="rect">
            <a:avLst/>
          </a:prstGeom>
        </p:spPr>
        <p:txBody>
          <a:bodyPr vert="horz" lIns="91440" tIns="45720" rIns="91440" bIns="45720" rtlCol="0" anchor="ctr">
            <a:normAutofit fontScale="67500" lnSpcReduction="20000"/>
          </a:bodyPr>
          <a:lstStyle/>
          <a:p>
            <a:pPr lvl="0" algn="ctr">
              <a:spcBef>
                <a:spcPct val="0"/>
              </a:spcBef>
            </a:pPr>
            <a:r>
              <a:rPr lang="fr-FR" sz="4000" dirty="0" smtClean="0">
                <a:solidFill>
                  <a:srgbClr val="0000FF"/>
                </a:solidFill>
              </a:rPr>
              <a:t>Diagramme de rayonnement en coordonnées polaires</a:t>
            </a:r>
            <a:endParaRPr kumimoji="0" lang="fr-FR" sz="4400" b="0" i="0" u="none" strike="noStrike" kern="1200" cap="none" spc="0" normalizeH="0" baseline="0" noProof="0" dirty="0">
              <a:ln>
                <a:noFill/>
              </a:ln>
              <a:solidFill>
                <a:srgbClr val="0000FF"/>
              </a:solidFill>
              <a:effectLst/>
              <a:uLnTx/>
              <a:uFillTx/>
              <a:latin typeface="+mj-lt"/>
              <a:ea typeface="+mj-ea"/>
              <a:cs typeface="+mj-cs"/>
            </a:endParaRPr>
          </a:p>
        </p:txBody>
      </p:sp>
      <p:sp>
        <p:nvSpPr>
          <p:cNvPr id="10" name="Titre 3"/>
          <p:cNvSpPr txBox="1">
            <a:spLocks/>
          </p:cNvSpPr>
          <p:nvPr/>
        </p:nvSpPr>
        <p:spPr>
          <a:xfrm>
            <a:off x="3786182" y="1643050"/>
            <a:ext cx="4929222" cy="1143000"/>
          </a:xfrm>
          <a:prstGeom prst="rect">
            <a:avLst/>
          </a:prstGeom>
        </p:spPr>
        <p:txBody>
          <a:bodyPr vert="horz" lIns="91440" tIns="45720" rIns="91440" bIns="45720" rtlCol="0" anchor="ctr">
            <a:normAutofit fontScale="75000" lnSpcReduction="20000"/>
          </a:bodyPr>
          <a:lstStyle/>
          <a:p>
            <a:pPr lvl="0" algn="ctr">
              <a:spcBef>
                <a:spcPct val="0"/>
              </a:spcBef>
            </a:pPr>
            <a:r>
              <a:rPr lang="fr-FR" sz="4000" dirty="0" smtClean="0">
                <a:solidFill>
                  <a:srgbClr val="0000FF"/>
                </a:solidFill>
              </a:rPr>
              <a:t>Diagramme de rayonnement en coordonnées cartésiennes</a:t>
            </a:r>
            <a:endParaRPr kumimoji="0" lang="fr-FR" sz="4400" b="0" i="0" u="none" strike="noStrike" kern="1200" cap="none" spc="0" normalizeH="0" baseline="0" noProof="0" dirty="0">
              <a:ln>
                <a:noFill/>
              </a:ln>
              <a:solidFill>
                <a:srgbClr val="0000FF"/>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normAutofit/>
          </a:bodyPr>
          <a:lstStyle/>
          <a:p>
            <a:r>
              <a:rPr lang="fr-FR" b="1" dirty="0" smtClean="0">
                <a:solidFill>
                  <a:srgbClr val="FF0000"/>
                </a:solidFill>
              </a:rPr>
              <a:t>ANTENNE ISOTROPE</a:t>
            </a:r>
            <a:endParaRPr lang="fr-FR" dirty="0">
              <a:solidFill>
                <a:srgbClr val="FF0000"/>
              </a:solidFill>
            </a:endParaRPr>
          </a:p>
        </p:txBody>
      </p:sp>
      <p:sp>
        <p:nvSpPr>
          <p:cNvPr id="5" name="Espace réservé du contenu 4"/>
          <p:cNvSpPr>
            <a:spLocks noGrp="1"/>
          </p:cNvSpPr>
          <p:nvPr>
            <p:ph sz="half" idx="1"/>
          </p:nvPr>
        </p:nvSpPr>
        <p:spPr/>
        <p:txBody>
          <a:bodyPr>
            <a:normAutofit fontScale="92500" lnSpcReduction="10000"/>
          </a:bodyPr>
          <a:lstStyle/>
          <a:p>
            <a:r>
              <a:rPr lang="fr-FR" dirty="0" smtClean="0"/>
              <a:t>Une source isotrope est définie comme étant une antenne fictive (idéale et pas réalisable  physiquement), sans pertes,  et qui rayonne dans toutes les directions de la même façon. Elle est prise comme référence pour exprimer les propriétés directives des antennes.</a:t>
            </a:r>
          </a:p>
          <a:p>
            <a:endParaRPr lang="fr-FR" dirty="0"/>
          </a:p>
        </p:txBody>
      </p:sp>
      <p:sp>
        <p:nvSpPr>
          <p:cNvPr id="6" name="Espace réservé du contenu 5"/>
          <p:cNvSpPr>
            <a:spLocks noGrp="1"/>
          </p:cNvSpPr>
          <p:nvPr>
            <p:ph sz="half" idx="2"/>
          </p:nvPr>
        </p:nvSpPr>
        <p:spPr>
          <a:scene3d>
            <a:camera prst="orthographicFront"/>
            <a:lightRig rig="threePt" dir="t"/>
          </a:scene3d>
        </p:spPr>
        <p:txBody>
          <a:bodyPr>
            <a:normAutofit fontScale="92500" lnSpcReduction="10000"/>
          </a:bodyPr>
          <a:lstStyle/>
          <a:p>
            <a:endParaRPr lang="fr-FR" dirty="0"/>
          </a:p>
        </p:txBody>
      </p:sp>
      <p:sp>
        <p:nvSpPr>
          <p:cNvPr id="13" name="Ellipse 12"/>
          <p:cNvSpPr/>
          <p:nvPr/>
        </p:nvSpPr>
        <p:spPr>
          <a:xfrm>
            <a:off x="5786446" y="3071810"/>
            <a:ext cx="1214446" cy="150019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p:cNvSpPr/>
          <p:nvPr/>
        </p:nvSpPr>
        <p:spPr>
          <a:xfrm>
            <a:off x="6357950" y="3786190"/>
            <a:ext cx="71438" cy="7143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2"/>
                                        </p:tgtEl>
                                      </p:cBhvr>
                                    </p:animEffect>
                                    <p:animScale>
                                      <p:cBhvr>
                                        <p:cTn id="7" dur="250" autoRev="1" fill="hold"/>
                                        <p:tgtEl>
                                          <p:spTgt spid="12"/>
                                        </p:tgtEl>
                                      </p:cBhvr>
                                      <p:by x="105000" y="105000"/>
                                    </p:animScale>
                                  </p:childTnLst>
                                </p:cTn>
                              </p:par>
                            </p:childTnLst>
                          </p:cTn>
                        </p:par>
                        <p:par>
                          <p:cTn id="8" fill="hold">
                            <p:stCondLst>
                              <p:cond delay="500"/>
                            </p:stCondLst>
                            <p:childTnLst>
                              <p:par>
                                <p:cTn id="9" presetID="6" presetClass="emph" presetSubtype="0" fill="hold" grpId="0" nodeType="afterEffect">
                                  <p:stCondLst>
                                    <p:cond delay="0"/>
                                  </p:stCondLst>
                                  <p:childTnLst>
                                    <p:animScale>
                                      <p:cBhvr>
                                        <p:cTn id="10" dur="2000" fill="hold"/>
                                        <p:tgtEl>
                                          <p:spTgt spid="13"/>
                                        </p:tgtEl>
                                      </p:cBhvr>
                                      <p:by x="400000" y="400000"/>
                                    </p:animScale>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down)">
                                      <p:cBhvr>
                                        <p:cTn id="15"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3"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857256"/>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solidFill>
                  <a:srgbClr val="FF0000"/>
                </a:solidFill>
              </a:rPr>
              <a:t>ANTENNE DIRECTIONNELLE  </a:t>
            </a:r>
          </a:p>
        </p:txBody>
      </p:sp>
      <p:sp>
        <p:nvSpPr>
          <p:cNvPr id="6" name="Espace réservé du contenu 5"/>
          <p:cNvSpPr>
            <a:spLocks noGrp="1"/>
          </p:cNvSpPr>
          <p:nvPr>
            <p:ph idx="1"/>
          </p:nvPr>
        </p:nvSpPr>
        <p:spPr>
          <a:xfrm>
            <a:off x="0" y="714356"/>
            <a:ext cx="9144000" cy="61436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800" b="1" dirty="0" smtClean="0">
                <a:solidFill>
                  <a:srgbClr val="0000FF"/>
                </a:solidFill>
              </a:rPr>
              <a:t>Antenne directionnelle</a:t>
            </a:r>
          </a:p>
          <a:p>
            <a:r>
              <a:rPr lang="fr-FR" sz="2400" dirty="0" smtClean="0"/>
              <a:t> 	une antenne qui a la particularité de rayonner ou de recevoir des ondes dans </a:t>
            </a:r>
            <a:r>
              <a:rPr lang="fr-FR" sz="2400" dirty="0" smtClean="0">
                <a:solidFill>
                  <a:srgbClr val="FF0000"/>
                </a:solidFill>
              </a:rPr>
              <a:t>des directions </a:t>
            </a:r>
            <a:r>
              <a:rPr lang="fr-FR" sz="2400" dirty="0" smtClean="0"/>
              <a:t>de façon plus efficace que dans les autres. </a:t>
            </a:r>
          </a:p>
          <a:p>
            <a:r>
              <a:rPr lang="fr-FR" sz="2800" b="1" dirty="0" smtClean="0">
                <a:solidFill>
                  <a:srgbClr val="0000FF"/>
                </a:solidFill>
              </a:rPr>
              <a:t>Antenne omnidirectionnelle</a:t>
            </a:r>
          </a:p>
          <a:p>
            <a:pPr lvl="1"/>
            <a:r>
              <a:rPr lang="fr-FR" sz="2000" b="1" dirty="0" smtClean="0"/>
              <a:t>non directionnelle dans le 'plan azimute' (</a:t>
            </a:r>
            <a:r>
              <a:rPr lang="fr-FR" sz="2000" b="1" i="1" dirty="0" smtClean="0"/>
              <a:t>f(</a:t>
            </a:r>
            <a:r>
              <a:rPr lang="fr-FR" sz="2000" b="1" i="1" dirty="0" smtClean="0">
                <a:sym typeface="Symbol"/>
              </a:rPr>
              <a:t></a:t>
            </a:r>
            <a:r>
              <a:rPr lang="fr-FR" sz="2000" b="1" i="1" dirty="0" smtClean="0"/>
              <a:t>), </a:t>
            </a:r>
            <a:r>
              <a:rPr lang="fr-FR" sz="2000" b="1" i="1" dirty="0" smtClean="0">
                <a:sym typeface="Symbol"/>
              </a:rPr>
              <a:t></a:t>
            </a:r>
            <a:r>
              <a:rPr lang="fr-FR" sz="2000" b="1" i="1" dirty="0" smtClean="0"/>
              <a:t>=</a:t>
            </a:r>
            <a:r>
              <a:rPr lang="fr-FR" sz="2000" b="1" i="1" dirty="0" smtClean="0">
                <a:sym typeface="Symbol"/>
              </a:rPr>
              <a:t></a:t>
            </a:r>
            <a:r>
              <a:rPr lang="fr-FR" sz="2000" b="1" i="1" dirty="0" smtClean="0"/>
              <a:t>2</a:t>
            </a:r>
            <a:r>
              <a:rPr lang="fr-FR" sz="2000" b="1" dirty="0" smtClean="0"/>
              <a:t>)</a:t>
            </a:r>
          </a:p>
          <a:p>
            <a:pPr lvl="1"/>
            <a:r>
              <a:rPr lang="fr-FR" sz="2000" dirty="0" smtClean="0"/>
              <a:t>et directionnelle dans le plan d'élévation ( </a:t>
            </a:r>
            <a:r>
              <a:rPr lang="fr-FR" sz="2000" i="1" dirty="0" smtClean="0"/>
              <a:t>g(</a:t>
            </a:r>
            <a:r>
              <a:rPr lang="fr-FR" sz="2000" i="1" dirty="0" smtClean="0">
                <a:sym typeface="Symbol"/>
              </a:rPr>
              <a:t></a:t>
            </a:r>
            <a:r>
              <a:rPr lang="fr-FR" sz="2000" i="1" dirty="0" smtClean="0"/>
              <a:t>),</a:t>
            </a:r>
            <a:r>
              <a:rPr lang="fr-FR" sz="2000" i="1" dirty="0" smtClean="0">
                <a:sym typeface="Symbol"/>
              </a:rPr>
              <a:t></a:t>
            </a:r>
            <a:r>
              <a:rPr lang="fr-FR" sz="2000" i="1" dirty="0" smtClean="0"/>
              <a:t>=</a:t>
            </a:r>
            <a:r>
              <a:rPr lang="fr-FR" sz="2000" dirty="0" smtClean="0"/>
              <a:t>constante). </a:t>
            </a:r>
          </a:p>
          <a:p>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32098"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32099"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32100" name="Équation" r:id="rId7" imgW="114120" imgH="215640" progId="Equation.3">
              <p:embed/>
            </p:oleObj>
          </a:graphicData>
        </a:graphic>
      </p:graphicFrame>
      <p:sp>
        <p:nvSpPr>
          <p:cNvPr id="128007"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28009"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0" name="Image 9"/>
          <p:cNvPicPr/>
          <p:nvPr/>
        </p:nvPicPr>
        <p:blipFill>
          <a:blip r:embed="rId8">
            <a:lum bright="-15000" contrast="18000"/>
          </a:blip>
          <a:srcRect/>
          <a:stretch>
            <a:fillRect/>
          </a:stretch>
        </p:blipFill>
        <p:spPr bwMode="auto">
          <a:xfrm>
            <a:off x="4857752" y="3214686"/>
            <a:ext cx="3838577" cy="328930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43200000">
                                      <p:cBhvr>
                                        <p:cTn id="12"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785842"/>
            <a:ext cx="9144000" cy="1285884"/>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fontScale="90000"/>
          </a:bodyPr>
          <a:lstStyle/>
          <a:p>
            <a:r>
              <a:rPr lang="fr-FR" b="1" dirty="0" smtClean="0">
                <a:solidFill>
                  <a:srgbClr val="FF0000"/>
                </a:solidFill>
              </a:rPr>
              <a:t>LES DIFFÉRENTS DIAGRAMMES (PRINCIPAUX)</a:t>
            </a:r>
            <a:endParaRPr lang="fr-FR" dirty="0" smtClean="0">
              <a:solidFill>
                <a:srgbClr val="FF0000"/>
              </a:solidFill>
            </a:endParaRPr>
          </a:p>
        </p:txBody>
      </p:sp>
      <p:sp>
        <p:nvSpPr>
          <p:cNvPr id="6" name="Espace réservé du contenu 5"/>
          <p:cNvSpPr>
            <a:spLocks noGrp="1"/>
          </p:cNvSpPr>
          <p:nvPr>
            <p:ph idx="1"/>
          </p:nvPr>
        </p:nvSpPr>
        <p:spPr>
          <a:xfrm>
            <a:off x="0" y="714356"/>
            <a:ext cx="9144000" cy="61436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400" dirty="0" smtClean="0"/>
              <a:t>Pour une antenne polarisée linéairement, ses performances sont généralement exprimées en termes de ses deux diagrammes principaux: </a:t>
            </a:r>
          </a:p>
          <a:p>
            <a:pPr lvl="2"/>
            <a:r>
              <a:rPr lang="fr-FR" sz="2000" dirty="0" smtClean="0"/>
              <a:t>diagramme du plans </a:t>
            </a:r>
            <a:r>
              <a:rPr lang="fr-FR" sz="2000" b="1" dirty="0" smtClean="0"/>
              <a:t>E:</a:t>
            </a:r>
            <a:r>
              <a:rPr lang="fr-FR" sz="2000" dirty="0" smtClean="0"/>
              <a:t> le plan contenant le </a:t>
            </a:r>
            <a:r>
              <a:rPr lang="fr-FR" sz="2000" i="1" dirty="0" smtClean="0"/>
              <a:t>vecteur </a:t>
            </a:r>
            <a:r>
              <a:rPr lang="fr-FR" sz="2000" b="1" dirty="0" smtClean="0"/>
              <a:t>E </a:t>
            </a:r>
            <a:endParaRPr lang="fr-FR" sz="2000" dirty="0" smtClean="0"/>
          </a:p>
          <a:p>
            <a:pPr lvl="2"/>
            <a:r>
              <a:rPr lang="fr-FR" sz="2000" dirty="0" smtClean="0"/>
              <a:t>diagramme du plans</a:t>
            </a:r>
            <a:r>
              <a:rPr lang="fr-FR" sz="2000" b="1" dirty="0" smtClean="0"/>
              <a:t> H:</a:t>
            </a:r>
            <a:r>
              <a:rPr lang="fr-FR" sz="2000" dirty="0" smtClean="0"/>
              <a:t> le </a:t>
            </a:r>
            <a:r>
              <a:rPr lang="fr-FR" sz="2000" i="1" dirty="0" smtClean="0"/>
              <a:t>plan </a:t>
            </a:r>
            <a:r>
              <a:rPr lang="fr-FR" sz="2000" dirty="0" smtClean="0"/>
              <a:t>contenant le </a:t>
            </a:r>
            <a:r>
              <a:rPr lang="fr-FR" sz="2000" i="1" dirty="0" smtClean="0"/>
              <a:t>vecteur </a:t>
            </a:r>
            <a:r>
              <a:rPr lang="fr-FR" sz="2000" b="1" dirty="0" smtClean="0"/>
              <a:t>H</a:t>
            </a:r>
            <a:r>
              <a:rPr lang="fr-FR" sz="2000" dirty="0" smtClean="0"/>
              <a:t> </a:t>
            </a:r>
          </a:p>
          <a:p>
            <a:pPr>
              <a:buNone/>
            </a:pPr>
            <a:r>
              <a:rPr lang="fr-FR" sz="2400" dirty="0" smtClean="0"/>
              <a:t>et la direction du maximum de rayonnement. </a:t>
            </a:r>
          </a:p>
          <a:p>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33122"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33123"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33124" name="Équation" r:id="rId7" imgW="114120" imgH="215640" progId="Equation.3">
              <p:embed/>
            </p:oleObj>
          </a:graphicData>
        </a:graphic>
      </p:graphicFrame>
      <p:sp>
        <p:nvSpPr>
          <p:cNvPr id="128007"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28009"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0" name="Image 9"/>
          <p:cNvPicPr/>
          <p:nvPr/>
        </p:nvPicPr>
        <p:blipFill>
          <a:blip r:embed="rId8">
            <a:lum bright="-34000" contrast="45000"/>
          </a:blip>
          <a:srcRect/>
          <a:stretch>
            <a:fillRect/>
          </a:stretch>
        </p:blipFill>
        <p:spPr bwMode="auto">
          <a:xfrm>
            <a:off x="2071670" y="1571612"/>
            <a:ext cx="4749806" cy="477743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857256"/>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i="1" dirty="0" smtClean="0">
                <a:solidFill>
                  <a:srgbClr val="FF0000"/>
                </a:solidFill>
              </a:rPr>
              <a:t>LOBES DE RAYONNEMENT</a:t>
            </a:r>
          </a:p>
        </p:txBody>
      </p:sp>
      <p:sp>
        <p:nvSpPr>
          <p:cNvPr id="6" name="Espace réservé du contenu 5"/>
          <p:cNvSpPr>
            <a:spLocks noGrp="1"/>
          </p:cNvSpPr>
          <p:nvPr>
            <p:ph idx="1"/>
          </p:nvPr>
        </p:nvSpPr>
        <p:spPr>
          <a:xfrm>
            <a:off x="0" y="714356"/>
            <a:ext cx="9144000" cy="61436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400" dirty="0" smtClean="0"/>
              <a:t>C'est une portion du diagramme de rayonnement entourée par des régions de rayonnement faibles. Plusieurs parties du diagramme de rayonnement sont référées comme étant des lobes et qui peuvent être classées en lobes principales, se trouvant soit du coté ou soit en arrières.</a:t>
            </a:r>
          </a:p>
          <a:p>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34146"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34147"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34148" name="Équation" r:id="rId7" imgW="114120" imgH="215640" progId="Equation.3">
              <p:embed/>
            </p:oleObj>
          </a:graphicData>
        </a:graphic>
      </p:graphicFrame>
      <p:sp>
        <p:nvSpPr>
          <p:cNvPr id="128007"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28009"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0" name="Image 9"/>
          <p:cNvPicPr/>
          <p:nvPr/>
        </p:nvPicPr>
        <p:blipFill>
          <a:blip r:embed="rId8">
            <a:lum bright="-34000" contrast="38000"/>
          </a:blip>
          <a:srcRect/>
          <a:stretch>
            <a:fillRect/>
          </a:stretch>
        </p:blipFill>
        <p:spPr bwMode="auto">
          <a:xfrm>
            <a:off x="2500298" y="2214554"/>
            <a:ext cx="4286280" cy="4643446"/>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857256"/>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i="1" dirty="0" smtClean="0">
                <a:solidFill>
                  <a:srgbClr val="FF0000"/>
                </a:solidFill>
              </a:rPr>
              <a:t>ANGLE D'OUVERTURE</a:t>
            </a:r>
          </a:p>
        </p:txBody>
      </p:sp>
      <p:sp>
        <p:nvSpPr>
          <p:cNvPr id="6" name="Espace réservé du contenu 5"/>
          <p:cNvSpPr>
            <a:spLocks noGrp="1"/>
          </p:cNvSpPr>
          <p:nvPr>
            <p:ph idx="1"/>
          </p:nvPr>
        </p:nvSpPr>
        <p:spPr>
          <a:xfrm>
            <a:off x="0" y="714356"/>
            <a:ext cx="9144000" cy="61436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400" dirty="0" smtClean="0"/>
              <a:t>Si l'on considère les directions telles que </a:t>
            </a:r>
            <a:r>
              <a:rPr lang="fr-FR" sz="2400" b="1" dirty="0" smtClean="0"/>
              <a:t>OA</a:t>
            </a:r>
            <a:r>
              <a:rPr lang="fr-FR" sz="2400" dirty="0" smtClean="0"/>
              <a:t> et </a:t>
            </a:r>
            <a:r>
              <a:rPr lang="fr-FR" sz="2400" b="1" dirty="0" smtClean="0"/>
              <a:t>OB</a:t>
            </a:r>
            <a:r>
              <a:rPr lang="fr-FR" sz="2400" dirty="0" smtClean="0"/>
              <a:t>, qui correspondent à une valeur de  = 0.5, on voit que la quasi-totalité de la puissance est contenue dans l'angle  appelé ouverture à demi puissance du diagramme ou encore ouverture à -3 dB. Dans les applications radar, cet angle définit la résolution angulaire de l'antenne. </a:t>
            </a:r>
            <a:r>
              <a:rPr lang="fr-FR" sz="2400" dirty="0" smtClean="0">
                <a:solidFill>
                  <a:srgbClr val="0000FF"/>
                </a:solidFill>
              </a:rPr>
              <a:t>Une antenne est d'autant plus directive que la valeur de l'angle  est faible. </a:t>
            </a:r>
          </a:p>
          <a:p>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47458"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47459"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47460" name="Équation" r:id="rId7" imgW="114120" imgH="215640" progId="Equation.3">
              <p:embed/>
            </p:oleObj>
          </a:graphicData>
        </a:graphic>
      </p:graphicFrame>
      <p:sp>
        <p:nvSpPr>
          <p:cNvPr id="128007"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28009"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474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47461" name="Object 5"/>
          <p:cNvGraphicFramePr>
            <a:graphicFrameLocks noChangeAspect="1"/>
          </p:cNvGraphicFramePr>
          <p:nvPr/>
        </p:nvGraphicFramePr>
        <p:xfrm>
          <a:off x="214282" y="3428976"/>
          <a:ext cx="8617599" cy="3429024"/>
        </p:xfrm>
        <a:graphic>
          <a:graphicData uri="http://schemas.openxmlformats.org/presentationml/2006/ole">
            <p:oleObj spid="_x0000_s147461" name="Microsoft Drawing" r:id="rId8" imgW="4549775" imgH="1814513" progId="MSDraw">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857256"/>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i="1" dirty="0" smtClean="0">
                <a:solidFill>
                  <a:srgbClr val="FF0000"/>
                </a:solidFill>
              </a:rPr>
              <a:t>RÉGIONS DU CHAMP</a:t>
            </a:r>
          </a:p>
        </p:txBody>
      </p:sp>
      <p:sp>
        <p:nvSpPr>
          <p:cNvPr id="6" name="Espace réservé du contenu 5"/>
          <p:cNvSpPr>
            <a:spLocks noGrp="1"/>
          </p:cNvSpPr>
          <p:nvPr>
            <p:ph idx="1"/>
          </p:nvPr>
        </p:nvSpPr>
        <p:spPr>
          <a:xfrm>
            <a:off x="0" y="714356"/>
            <a:ext cx="9144000" cy="61436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marL="0" indent="0"/>
            <a:r>
              <a:rPr lang="fr-FR" sz="2400" dirty="0" smtClean="0"/>
              <a:t>L'espace qui entoure l'antenne est généralement divisée en trois régions:</a:t>
            </a:r>
          </a:p>
          <a:p>
            <a:pPr marL="0" indent="0"/>
            <a:r>
              <a:rPr lang="fr-FR" sz="2400" b="1" i="1" dirty="0" smtClean="0"/>
              <a:t>  le champ proche réactif ou zone de Rayleigh: </a:t>
            </a:r>
            <a:r>
              <a:rPr lang="fr-FR" sz="2400" dirty="0" smtClean="0"/>
              <a:t>c’est la région entourant immédiatement l'antenne où un champ réactif est prédominant. </a:t>
            </a:r>
          </a:p>
          <a:p>
            <a:pPr marL="263525" indent="-263525"/>
            <a:r>
              <a:rPr lang="fr-FR" sz="2400" b="1" i="1" dirty="0" smtClean="0"/>
              <a:t>la région de rayonnement intermédiaire</a:t>
            </a:r>
            <a:r>
              <a:rPr lang="fr-FR" sz="2400" dirty="0" smtClean="0"/>
              <a:t> </a:t>
            </a:r>
            <a:r>
              <a:rPr lang="fr-FR" sz="2400" b="1" i="1" dirty="0" smtClean="0"/>
              <a:t>ou</a:t>
            </a:r>
            <a:r>
              <a:rPr lang="fr-FR" sz="2400" dirty="0" smtClean="0"/>
              <a:t> </a:t>
            </a:r>
            <a:r>
              <a:rPr lang="fr-FR" sz="2400" b="1" i="1" dirty="0" smtClean="0"/>
              <a:t>zone de</a:t>
            </a:r>
            <a:r>
              <a:rPr lang="fr-FR" sz="2400" dirty="0" smtClean="0"/>
              <a:t>  </a:t>
            </a:r>
            <a:r>
              <a:rPr lang="fr-FR" sz="2400" b="1" i="1" dirty="0" smtClean="0"/>
              <a:t>Fresnel</a:t>
            </a:r>
            <a:endParaRPr lang="fr-FR" sz="2400" dirty="0" smtClean="0"/>
          </a:p>
          <a:p>
            <a:pPr marL="263525" indent="-263525"/>
            <a:r>
              <a:rPr lang="fr-FR" sz="2400" b="1" i="1" dirty="0" smtClean="0"/>
              <a:t>la région du champ lointain</a:t>
            </a:r>
            <a:r>
              <a:rPr lang="fr-FR" sz="2400" dirty="0" smtClean="0"/>
              <a:t> </a:t>
            </a:r>
            <a:r>
              <a:rPr lang="fr-FR" sz="2400" b="1" i="1" dirty="0" smtClean="0"/>
              <a:t>ou</a:t>
            </a:r>
            <a:r>
              <a:rPr lang="fr-FR" sz="2400" dirty="0" smtClean="0"/>
              <a:t> </a:t>
            </a:r>
            <a:r>
              <a:rPr lang="fr-FR" sz="2400" b="1" i="1" dirty="0" smtClean="0"/>
              <a:t>zone de  Fraunhofer</a:t>
            </a:r>
            <a:r>
              <a:rPr lang="fr-FR" sz="2400" dirty="0" smtClean="0"/>
              <a:t> : c’est la région où la distribution angulaire du champ est indépendante de la distance de l'antenne</a:t>
            </a:r>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35170"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35171" name="Équation" r:id="rId6" imgW="114120" imgH="215640" progId="Equation.3">
              <p:embed/>
            </p:oleObj>
          </a:graphicData>
        </a:graphic>
      </p:graphicFrame>
      <p:sp>
        <p:nvSpPr>
          <p:cNvPr id="128007"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28009"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0" name="Image 9"/>
          <p:cNvPicPr/>
          <p:nvPr/>
        </p:nvPicPr>
        <p:blipFill>
          <a:blip r:embed="rId7">
            <a:lum bright="-14000" contrast="34000"/>
          </a:blip>
          <a:srcRect/>
          <a:stretch>
            <a:fillRect/>
          </a:stretch>
        </p:blipFill>
        <p:spPr bwMode="auto">
          <a:xfrm>
            <a:off x="2643174" y="2500306"/>
            <a:ext cx="4286280" cy="400052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bg/>
                                          </p:spTgt>
                                        </p:tgtEl>
                                        <p:attrNameLst>
                                          <p:attrName>style.visibility</p:attrName>
                                        </p:attrNameLst>
                                      </p:cBhvr>
                                      <p:to>
                                        <p:strVal val="visible"/>
                                      </p:to>
                                    </p:set>
                                    <p:anim calcmode="lin" valueType="num">
                                      <p:cBhvr additive="base">
                                        <p:cTn id="13" dur="500" fill="hold"/>
                                        <p:tgtEl>
                                          <p:spTgt spid="6">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 calcmode="lin" valueType="num">
                                      <p:cBhvr additive="base">
                                        <p:cTn id="3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checkerboard(across)">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lvl="1"/>
            <a:endParaRPr lang="fr-FR" sz="2000" dirty="0" smtClean="0"/>
          </a:p>
          <a:p>
            <a:pPr lvl="1" algn="l"/>
            <a:r>
              <a:rPr lang="fr-FR" dirty="0" smtClean="0">
                <a:solidFill>
                  <a:schemeClr val="tx1"/>
                </a:solidFill>
              </a:rPr>
              <a:t>Enfin</a:t>
            </a:r>
            <a:endParaRPr lang="fr-FR" dirty="0" smtClean="0">
              <a:solidFill>
                <a:schemeClr val="tx1"/>
              </a:solidFill>
            </a:endParaRP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algn="ctr">
              <a:spcBef>
                <a:spcPct val="0"/>
              </a:spcBef>
            </a:pPr>
            <a:r>
              <a:rPr lang="fr-FR" sz="4400" b="1" i="1" dirty="0" smtClean="0"/>
              <a:t>EN </a:t>
            </a:r>
            <a:r>
              <a:rPr lang="fr-FR" sz="4400" b="1" i="1" dirty="0" smtClean="0"/>
              <a:t>CONCLUSION</a:t>
            </a:r>
            <a:endParaRPr lang="fr-FR" sz="4400" b="1" i="1" dirty="0" smtClean="0"/>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95938"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3"/>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La densité de puissance</a:t>
            </a:r>
            <a:endParaRPr lang="fr-FR" dirty="0"/>
          </a:p>
        </p:txBody>
      </p:sp>
      <p:sp>
        <p:nvSpPr>
          <p:cNvPr id="6" name="Espace réservé du contenu 5"/>
          <p:cNvSpPr>
            <a:spLocks noGrp="1"/>
          </p:cNvSpPr>
          <p:nvPr>
            <p:ph idx="1"/>
          </p:nvPr>
        </p:nvSpPr>
        <p:spPr>
          <a:xfrm>
            <a:off x="357158"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r>
              <a:rPr lang="fr-FR" sz="2400" b="1" dirty="0" smtClean="0">
                <a:solidFill>
                  <a:srgbClr val="FF0000"/>
                </a:solidFill>
              </a:rPr>
              <a:t>Vecteur de Poynting:</a:t>
            </a:r>
          </a:p>
          <a:p>
            <a:endParaRPr lang="fr-FR" dirty="0" smtClean="0"/>
          </a:p>
          <a:p>
            <a:pPr>
              <a:buNone/>
            </a:pPr>
            <a:r>
              <a:rPr lang="fr-FR" sz="1800" dirty="0" smtClean="0"/>
              <a:t>Sa valeur moyenne est donnée par:</a:t>
            </a:r>
          </a:p>
          <a:p>
            <a:pPr>
              <a:buNone/>
            </a:pPr>
            <a:endParaRPr lang="fr-FR" dirty="0" smtClean="0"/>
          </a:p>
          <a:p>
            <a:r>
              <a:rPr lang="fr-FR" sz="2400" b="1" dirty="0" smtClean="0">
                <a:solidFill>
                  <a:srgbClr val="FF0000"/>
                </a:solidFill>
              </a:rPr>
              <a:t>La puissance instantanée</a:t>
            </a:r>
          </a:p>
          <a:p>
            <a:endParaRPr lang="fr-FR" b="1" dirty="0" smtClean="0"/>
          </a:p>
          <a:p>
            <a:r>
              <a:rPr lang="fr-FR" sz="2400" b="1" dirty="0" smtClean="0">
                <a:solidFill>
                  <a:srgbClr val="FF0000"/>
                </a:solidFill>
              </a:rPr>
              <a:t>La densité de puissance rayonnée</a:t>
            </a:r>
          </a:p>
          <a:p>
            <a:endParaRPr lang="fr-FR" b="1" dirty="0" smtClean="0"/>
          </a:p>
          <a:p>
            <a:endParaRPr lang="fr-FR" sz="2400" b="1" dirty="0" smtClean="0"/>
          </a:p>
          <a:p>
            <a:r>
              <a:rPr lang="fr-FR" sz="2400" b="1" dirty="0" smtClean="0">
                <a:solidFill>
                  <a:srgbClr val="FF0000"/>
                </a:solidFill>
              </a:rPr>
              <a:t>L'intensité du rayonnement</a:t>
            </a:r>
            <a:r>
              <a:rPr lang="fr-FR" sz="2400" b="1" dirty="0" smtClean="0"/>
              <a:t> :</a:t>
            </a:r>
            <a:r>
              <a:rPr lang="fr-FR" sz="2400" dirty="0" smtClean="0"/>
              <a:t> </a:t>
            </a:r>
            <a:r>
              <a:rPr lang="fr-FR" sz="1800" dirty="0" smtClean="0"/>
              <a:t>définie par  la puissance rayonnée par une antenne par unité d'angle solide</a:t>
            </a:r>
            <a:endParaRPr lang="fr-FR" sz="1800" b="1" dirty="0" smtClean="0"/>
          </a:p>
          <a:p>
            <a:endParaRPr lang="fr-FR" b="1" dirty="0" smtClean="0"/>
          </a:p>
          <a:p>
            <a:endParaRPr lang="fr-FR" dirty="0" smtClean="0"/>
          </a:p>
          <a:p>
            <a:endParaRPr lang="fr-FR"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83650" name="Équation" r:id="rId4" imgW="114120" imgH="215640" progId="Equation.3">
              <p:embed/>
            </p:oleObj>
          </a:graphicData>
        </a:graphic>
      </p:graphicFrame>
      <p:graphicFrame>
        <p:nvGraphicFramePr>
          <p:cNvPr id="7" name="Objet 6"/>
          <p:cNvGraphicFramePr>
            <a:graphicFrameLocks noChangeAspect="1"/>
          </p:cNvGraphicFramePr>
          <p:nvPr/>
        </p:nvGraphicFramePr>
        <p:xfrm>
          <a:off x="2786051" y="1311861"/>
          <a:ext cx="3714776" cy="574074"/>
        </p:xfrm>
        <a:graphic>
          <a:graphicData uri="http://schemas.openxmlformats.org/presentationml/2006/ole">
            <p:oleObj spid="_x0000_s283651" name="Équation" r:id="rId5" imgW="1562040" imgH="241200" progId="Equation.3">
              <p:embed/>
            </p:oleObj>
          </a:graphicData>
        </a:graphic>
      </p:graphicFrame>
      <p:graphicFrame>
        <p:nvGraphicFramePr>
          <p:cNvPr id="8" name="Objet 7"/>
          <p:cNvGraphicFramePr>
            <a:graphicFrameLocks noChangeAspect="1"/>
          </p:cNvGraphicFramePr>
          <p:nvPr/>
        </p:nvGraphicFramePr>
        <p:xfrm>
          <a:off x="3786182" y="2143116"/>
          <a:ext cx="2500330" cy="775613"/>
        </p:xfrm>
        <a:graphic>
          <a:graphicData uri="http://schemas.openxmlformats.org/presentationml/2006/ole">
            <p:oleObj spid="_x0000_s283652" name="Équation" r:id="rId6" imgW="1269720" imgH="393480" progId="Equation.3">
              <p:embed/>
            </p:oleObj>
          </a:graphicData>
        </a:graphic>
      </p:graphicFrame>
      <p:graphicFrame>
        <p:nvGraphicFramePr>
          <p:cNvPr id="10" name="Objet 9"/>
          <p:cNvGraphicFramePr>
            <a:graphicFrameLocks noChangeAspect="1"/>
          </p:cNvGraphicFramePr>
          <p:nvPr/>
        </p:nvGraphicFramePr>
        <p:xfrm>
          <a:off x="4286248" y="3143248"/>
          <a:ext cx="2025514" cy="708028"/>
        </p:xfrm>
        <a:graphic>
          <a:graphicData uri="http://schemas.openxmlformats.org/presentationml/2006/ole">
            <p:oleObj spid="_x0000_s283653" name="Équation" r:id="rId7" imgW="888840" imgH="279360" progId="Equation.3">
              <p:embed/>
            </p:oleObj>
          </a:graphicData>
        </a:graphic>
      </p:graphicFrame>
      <p:graphicFrame>
        <p:nvGraphicFramePr>
          <p:cNvPr id="11" name="Objet 10"/>
          <p:cNvGraphicFramePr>
            <a:graphicFrameLocks noChangeAspect="1"/>
          </p:cNvGraphicFramePr>
          <p:nvPr/>
        </p:nvGraphicFramePr>
        <p:xfrm>
          <a:off x="1285852" y="4429132"/>
          <a:ext cx="7016891" cy="828676"/>
        </p:xfrm>
        <a:graphic>
          <a:graphicData uri="http://schemas.openxmlformats.org/presentationml/2006/ole">
            <p:oleObj spid="_x0000_s283654" name="Équation" r:id="rId8" imgW="3759120" imgH="444240" progId="Equation.3">
              <p:embed/>
            </p:oleObj>
          </a:graphicData>
        </a:graphic>
      </p:graphicFrame>
      <p:graphicFrame>
        <p:nvGraphicFramePr>
          <p:cNvPr id="12" name="Objet 11"/>
          <p:cNvGraphicFramePr>
            <a:graphicFrameLocks noChangeAspect="1"/>
          </p:cNvGraphicFramePr>
          <p:nvPr/>
        </p:nvGraphicFramePr>
        <p:xfrm>
          <a:off x="3143240" y="6072206"/>
          <a:ext cx="2385604" cy="527052"/>
        </p:xfrm>
        <a:graphic>
          <a:graphicData uri="http://schemas.openxmlformats.org/presentationml/2006/ole">
            <p:oleObj spid="_x0000_s283655" name="Équation" r:id="rId9" imgW="1091880" imgH="24120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ox(i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checkerboard(across)">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diamond(in)">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Effect transition="in" filter="box(in)">
                                      <p:cBhvr>
                                        <p:cTn id="32" dur="500"/>
                                        <p:tgtEl>
                                          <p:spTgt spid="6">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amond(in)">
                                      <p:cBhvr>
                                        <p:cTn id="37" dur="20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6">
                                            <p:txEl>
                                              <p:pRg st="6" end="6"/>
                                            </p:txEl>
                                          </p:spTgt>
                                        </p:tgtEl>
                                        <p:attrNameLst>
                                          <p:attrName>style.visibility</p:attrName>
                                        </p:attrNameLst>
                                      </p:cBhvr>
                                      <p:to>
                                        <p:strVal val="visible"/>
                                      </p:to>
                                    </p:set>
                                    <p:animEffect transition="in" filter="box(in)">
                                      <p:cBhvr>
                                        <p:cTn id="42" dur="500"/>
                                        <p:tgtEl>
                                          <p:spTgt spid="6">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diamond(in)">
                                      <p:cBhvr>
                                        <p:cTn id="47" dur="20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nodeType="clickEffect">
                                  <p:stCondLst>
                                    <p:cond delay="0"/>
                                  </p:stCondLst>
                                  <p:childTnLst>
                                    <p:set>
                                      <p:cBhvr>
                                        <p:cTn id="51" dur="1" fill="hold">
                                          <p:stCondLst>
                                            <p:cond delay="0"/>
                                          </p:stCondLst>
                                        </p:cTn>
                                        <p:tgtEl>
                                          <p:spTgt spid="6">
                                            <p:txEl>
                                              <p:pRg st="9" end="9"/>
                                            </p:txEl>
                                          </p:spTgt>
                                        </p:tgtEl>
                                        <p:attrNameLst>
                                          <p:attrName>style.visibility</p:attrName>
                                        </p:attrNameLst>
                                      </p:cBhvr>
                                      <p:to>
                                        <p:strVal val="visible"/>
                                      </p:to>
                                    </p:set>
                                    <p:animEffect transition="in" filter="checkerboard(across)">
                                      <p:cBhvr>
                                        <p:cTn id="52" dur="500"/>
                                        <p:tgtEl>
                                          <p:spTgt spid="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checkerboard(across)">
                                      <p:cBhvr>
                                        <p:cTn id="5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La densité de puissance II</a:t>
            </a:r>
            <a:endParaRPr lang="fr-FR" dirty="0"/>
          </a:p>
        </p:txBody>
      </p:sp>
      <p:sp>
        <p:nvSpPr>
          <p:cNvPr id="6" name="Espace réservé du contenu 5"/>
          <p:cNvSpPr>
            <a:spLocks noGrp="1"/>
          </p:cNvSpPr>
          <p:nvPr>
            <p:ph idx="1"/>
          </p:nvPr>
        </p:nvSpPr>
        <p:spPr>
          <a:xfrm>
            <a:off x="357158"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r>
              <a:rPr lang="fr-FR" sz="2400" dirty="0" smtClean="0"/>
              <a:t>La puissance rayonnée peut être obtenue aussi par intégration de l'intensité de rayonnement  </a:t>
            </a:r>
          </a:p>
          <a:p>
            <a:endParaRPr lang="fr-FR" dirty="0" smtClean="0"/>
          </a:p>
          <a:p>
            <a:pPr>
              <a:buNone/>
            </a:pPr>
            <a:endParaRPr lang="fr-FR" dirty="0" smtClean="0"/>
          </a:p>
          <a:p>
            <a:endParaRPr lang="fr-FR" b="1" dirty="0" smtClean="0"/>
          </a:p>
          <a:p>
            <a:endParaRPr lang="fr-FR" b="1" dirty="0" smtClean="0"/>
          </a:p>
          <a:p>
            <a:r>
              <a:rPr lang="fr-FR" sz="2400" dirty="0" smtClean="0"/>
              <a:t>Pour une </a:t>
            </a:r>
            <a:r>
              <a:rPr lang="fr-FR" sz="2400" dirty="0" smtClean="0">
                <a:solidFill>
                  <a:srgbClr val="FF0000"/>
                </a:solidFill>
              </a:rPr>
              <a:t>source isotrope</a:t>
            </a:r>
            <a:r>
              <a:rPr lang="fr-FR" sz="2400" dirty="0" smtClean="0"/>
              <a:t>, U doit être indépendant de </a:t>
            </a:r>
            <a:r>
              <a:rPr lang="fr-FR" sz="2400" dirty="0" smtClean="0">
                <a:sym typeface="Symbol"/>
              </a:rPr>
              <a:t></a:t>
            </a:r>
            <a:r>
              <a:rPr lang="fr-FR" sz="2400" dirty="0" smtClean="0"/>
              <a:t> et de </a:t>
            </a:r>
            <a:r>
              <a:rPr lang="fr-FR" sz="2400" dirty="0" smtClean="0">
                <a:sym typeface="Symbol"/>
              </a:rPr>
              <a:t></a:t>
            </a:r>
            <a:r>
              <a:rPr lang="fr-FR" sz="2400" dirty="0" smtClean="0"/>
              <a:t>:</a:t>
            </a:r>
          </a:p>
          <a:p>
            <a:endParaRPr lang="fr-FR" sz="2400" dirty="0" smtClean="0"/>
          </a:p>
          <a:p>
            <a:endParaRPr lang="fr-FR" sz="2400" dirty="0" smtClean="0"/>
          </a:p>
          <a:p>
            <a:r>
              <a:rPr lang="fr-FR" sz="2400" dirty="0" smtClean="0">
                <a:solidFill>
                  <a:srgbClr val="FF0000"/>
                </a:solidFill>
              </a:rPr>
              <a:t>L'intensité de rayonnement</a:t>
            </a:r>
            <a:r>
              <a:rPr lang="fr-FR" sz="2400" dirty="0" smtClean="0"/>
              <a:t>  est donnée par</a:t>
            </a:r>
          </a:p>
          <a:p>
            <a:endParaRPr lang="fr-FR" sz="2400"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84674" name="Équation" r:id="rId5" imgW="114120" imgH="215640" progId="Equation.3">
              <p:embed/>
            </p:oleObj>
          </a:graphicData>
        </a:graphic>
      </p:graphicFrame>
      <p:graphicFrame>
        <p:nvGraphicFramePr>
          <p:cNvPr id="11" name="Objet 10"/>
          <p:cNvGraphicFramePr>
            <a:graphicFrameLocks noChangeAspect="1"/>
          </p:cNvGraphicFramePr>
          <p:nvPr/>
        </p:nvGraphicFramePr>
        <p:xfrm>
          <a:off x="2428860" y="2143116"/>
          <a:ext cx="5734050" cy="1997075"/>
        </p:xfrm>
        <a:graphic>
          <a:graphicData uri="http://schemas.openxmlformats.org/presentationml/2006/ole">
            <p:oleObj spid="_x0000_s284675" name="Équation" r:id="rId6" imgW="2730240" imgH="952200" progId="Equation.3">
              <p:embed/>
            </p:oleObj>
          </a:graphicData>
        </a:graphic>
      </p:graphicFrame>
      <p:graphicFrame>
        <p:nvGraphicFramePr>
          <p:cNvPr id="12" name="Objet 11"/>
          <p:cNvGraphicFramePr>
            <a:graphicFrameLocks noChangeAspect="1"/>
          </p:cNvGraphicFramePr>
          <p:nvPr/>
        </p:nvGraphicFramePr>
        <p:xfrm>
          <a:off x="3286116" y="1714488"/>
          <a:ext cx="2385604" cy="527052"/>
        </p:xfrm>
        <a:graphic>
          <a:graphicData uri="http://schemas.openxmlformats.org/presentationml/2006/ole">
            <p:oleObj spid="_x0000_s284676" name="Équation" r:id="rId7" imgW="1091880" imgH="241200" progId="Equation.3">
              <p:embed/>
            </p:oleObj>
          </a:graphicData>
        </a:graphic>
      </p:graphicFrame>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84677" name="Équation" r:id="rId8" imgW="114120" imgH="215640" progId="Equation.3">
              <p:embed/>
            </p:oleObj>
          </a:graphicData>
        </a:graphic>
      </p:graphicFrame>
      <p:graphicFrame>
        <p:nvGraphicFramePr>
          <p:cNvPr id="15" name="Objet 14"/>
          <p:cNvGraphicFramePr>
            <a:graphicFrameLocks noChangeAspect="1"/>
          </p:cNvGraphicFramePr>
          <p:nvPr/>
        </p:nvGraphicFramePr>
        <p:xfrm>
          <a:off x="1857375" y="4811713"/>
          <a:ext cx="5254625" cy="692150"/>
        </p:xfrm>
        <a:graphic>
          <a:graphicData uri="http://schemas.openxmlformats.org/presentationml/2006/ole">
            <p:oleObj spid="_x0000_s284678" name="Équation" r:id="rId9" imgW="2501640" imgH="330120" progId="Equation.3">
              <p:embed/>
            </p:oleObj>
          </a:graphicData>
        </a:graphic>
      </p:graphicFrame>
      <p:graphicFrame>
        <p:nvGraphicFramePr>
          <p:cNvPr id="16" name="Objet 15"/>
          <p:cNvGraphicFramePr>
            <a:graphicFrameLocks noChangeAspect="1"/>
          </p:cNvGraphicFramePr>
          <p:nvPr/>
        </p:nvGraphicFramePr>
        <p:xfrm>
          <a:off x="3557588" y="6073775"/>
          <a:ext cx="1281112" cy="877888"/>
        </p:xfrm>
        <a:graphic>
          <a:graphicData uri="http://schemas.openxmlformats.org/presentationml/2006/ole">
            <p:oleObj spid="_x0000_s284679" name="Équation" r:id="rId10" imgW="609480" imgH="4190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ox(i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heckerboard(across)">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animEffect transition="in" filter="box(in)">
                                      <p:cBhvr>
                                        <p:cTn id="28" dur="500"/>
                                        <p:tgtEl>
                                          <p:spTgt spid="6">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diamond(in)">
                                      <p:cBhvr>
                                        <p:cTn id="33" dur="2000"/>
                                        <p:tgtEl>
                                          <p:spTgt spid="15"/>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6">
                                            <p:txEl>
                                              <p:pRg st="8" end="8"/>
                                            </p:txEl>
                                          </p:spTgt>
                                        </p:tgtEl>
                                        <p:attrNameLst>
                                          <p:attrName>style.visibility</p:attrName>
                                        </p:attrNameLst>
                                      </p:cBhvr>
                                      <p:to>
                                        <p:strVal val="visible"/>
                                      </p:to>
                                    </p:set>
                                    <p:animEffect transition="in" filter="checkerboard(across)">
                                      <p:cBhvr>
                                        <p:cTn id="38" dur="500"/>
                                        <p:tgtEl>
                                          <p:spTgt spid="6">
                                            <p:txEl>
                                              <p:pRg st="8" end="8"/>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8" presetClass="entr" presetSubtype="16"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diamond(in)">
                                      <p:cBhvr>
                                        <p:cTn id="43"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3"/>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La densité de puissance III</a:t>
            </a:r>
            <a:endParaRPr lang="fr-FR" dirty="0"/>
          </a:p>
        </p:txBody>
      </p:sp>
      <p:sp>
        <p:nvSpPr>
          <p:cNvPr id="6" name="Espace réservé du contenu 5"/>
          <p:cNvSpPr>
            <a:spLocks noGrp="1"/>
          </p:cNvSpPr>
          <p:nvPr>
            <p:ph idx="1"/>
          </p:nvPr>
        </p:nvSpPr>
        <p:spPr>
          <a:xfrm>
            <a:off x="428596"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r>
              <a:rPr lang="fr-FR" sz="2400" b="1" dirty="0" smtClean="0">
                <a:solidFill>
                  <a:srgbClr val="FF0000"/>
                </a:solidFill>
              </a:rPr>
              <a:t>Fonction caractéristique:</a:t>
            </a:r>
            <a:r>
              <a:rPr lang="fr-FR" sz="2400" dirty="0" smtClean="0"/>
              <a:t> c’est l'intensité de rayonnement , dans une direction quelconque  définie par les angles et , normalisée par rapport à l'intensité de rayonnement maximale  dans une direction privilégiée . </a:t>
            </a:r>
          </a:p>
          <a:p>
            <a:endParaRPr lang="fr-FR" sz="2400" dirty="0" smtClean="0">
              <a:solidFill>
                <a:srgbClr val="FF0000"/>
              </a:solidFill>
            </a:endParaRPr>
          </a:p>
          <a:p>
            <a:endParaRPr lang="fr-FR" sz="2400" dirty="0" smtClean="0">
              <a:solidFill>
                <a:srgbClr val="FF0000"/>
              </a:solidFill>
            </a:endParaRPr>
          </a:p>
          <a:p>
            <a:endParaRPr lang="fr-FR" sz="2400" dirty="0" smtClean="0">
              <a:solidFill>
                <a:srgbClr val="FF0000"/>
              </a:solidFill>
            </a:endParaRPr>
          </a:p>
          <a:p>
            <a:r>
              <a:rPr lang="fr-FR" sz="2400" dirty="0" smtClean="0"/>
              <a:t>On peut également définir un diagramme de rayonnement pour les champs rayonnés. La puissance rayonnée étant proportionnelle au carré du champ, la fonction caractéristique d'un tel diagramme peut s'écrire alors sous la forme: </a:t>
            </a:r>
            <a:endParaRPr lang="fr-FR" sz="2400" dirty="0" smtClean="0">
              <a:solidFill>
                <a:srgbClr val="FF0000"/>
              </a:solidFill>
            </a:endParaRPr>
          </a:p>
          <a:p>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85698" name="Équation" r:id="rId4" imgW="114120" imgH="215640" progId="Equation.3">
              <p:embed/>
            </p:oleObj>
          </a:graphicData>
        </a:graphic>
      </p:graphicFrame>
      <p:graphicFrame>
        <p:nvGraphicFramePr>
          <p:cNvPr id="7" name="Objet 6"/>
          <p:cNvGraphicFramePr>
            <a:graphicFrameLocks noChangeAspect="1"/>
          </p:cNvGraphicFramePr>
          <p:nvPr/>
        </p:nvGraphicFramePr>
        <p:xfrm>
          <a:off x="3000364" y="2571744"/>
          <a:ext cx="3214710" cy="1071570"/>
        </p:xfrm>
        <a:graphic>
          <a:graphicData uri="http://schemas.openxmlformats.org/presentationml/2006/ole">
            <p:oleObj spid="_x0000_s285699" name="Équation" r:id="rId5" imgW="1295280" imgH="431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85700" name="Équation" r:id="rId6" imgW="114120" imgH="215640" progId="Equation.3">
              <p:embed/>
            </p:oleObj>
          </a:graphicData>
        </a:graphic>
      </p:graphicFrame>
      <p:graphicFrame>
        <p:nvGraphicFramePr>
          <p:cNvPr id="10" name="Objet 9"/>
          <p:cNvGraphicFramePr>
            <a:graphicFrameLocks noChangeAspect="1"/>
          </p:cNvGraphicFramePr>
          <p:nvPr/>
        </p:nvGraphicFramePr>
        <p:xfrm>
          <a:off x="1341438" y="5240338"/>
          <a:ext cx="5105400" cy="1165225"/>
        </p:xfrm>
        <a:graphic>
          <a:graphicData uri="http://schemas.openxmlformats.org/presentationml/2006/ole">
            <p:oleObj spid="_x0000_s285701" name="Équation" r:id="rId7" imgW="2057400" imgH="46980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heckerboard(across)">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checkerboard(across)">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76"/>
            <a:ext cx="9144000" cy="1000132"/>
          </a:xfrm>
          <a:blipFill>
            <a:blip r:embed="rId3"/>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La directivité</a:t>
            </a:r>
            <a:endParaRPr lang="fr-FR" dirty="0"/>
          </a:p>
        </p:txBody>
      </p:sp>
      <p:sp>
        <p:nvSpPr>
          <p:cNvPr id="6" name="Espace réservé du contenu 5"/>
          <p:cNvSpPr>
            <a:spLocks noGrp="1"/>
          </p:cNvSpPr>
          <p:nvPr>
            <p:ph idx="1"/>
          </p:nvPr>
        </p:nvSpPr>
        <p:spPr>
          <a:xfrm>
            <a:off x="428596"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r>
              <a:rPr lang="fr-FR" sz="2400" b="1" dirty="0" smtClean="0">
                <a:solidFill>
                  <a:srgbClr val="FF0000"/>
                </a:solidFill>
              </a:rPr>
              <a:t>La directivité:</a:t>
            </a:r>
            <a:r>
              <a:rPr lang="fr-FR" sz="2400" dirty="0" smtClean="0"/>
              <a:t> C’ est le rapport de l'intensité de rayonnement dans une direction donnée à  l'intensité de rayonnement moyenne dans toutes les directions: </a:t>
            </a:r>
          </a:p>
          <a:p>
            <a:endParaRPr lang="fr-FR" sz="2400" dirty="0" smtClean="0"/>
          </a:p>
          <a:p>
            <a:endParaRPr lang="fr-FR" sz="2400" dirty="0" smtClean="0">
              <a:solidFill>
                <a:srgbClr val="FF0000"/>
              </a:solidFill>
            </a:endParaRPr>
          </a:p>
          <a:p>
            <a:endParaRPr lang="fr-FR" sz="2400" dirty="0" smtClean="0">
              <a:solidFill>
                <a:srgbClr val="FF0000"/>
              </a:solidFill>
            </a:endParaRPr>
          </a:p>
          <a:p>
            <a:endParaRPr lang="fr-FR" sz="2400" dirty="0" smtClean="0">
              <a:solidFill>
                <a:srgbClr val="FF0000"/>
              </a:solidFill>
            </a:endParaRPr>
          </a:p>
          <a:p>
            <a:r>
              <a:rPr lang="fr-FR" sz="2400" dirty="0" smtClean="0"/>
              <a:t>La direction du maximum de rayonnement  est prise (directivité maximale). Elle est exprimée par:</a:t>
            </a:r>
          </a:p>
          <a:p>
            <a:r>
              <a:rPr lang="fr-FR" sz="2400" dirty="0" smtClean="0"/>
              <a:t> </a:t>
            </a:r>
          </a:p>
          <a:p>
            <a:endParaRPr lang="fr-FR" sz="2400" dirty="0" smtClean="0">
              <a:solidFill>
                <a:srgbClr val="FF0000"/>
              </a:solidFill>
            </a:endParaRPr>
          </a:p>
          <a:p>
            <a:endParaRPr lang="fr-FR" sz="2400" b="1" i="1" u="sng" dirty="0" smtClean="0"/>
          </a:p>
          <a:p>
            <a:r>
              <a:rPr lang="fr-FR" sz="2400" b="1" dirty="0" smtClean="0">
                <a:solidFill>
                  <a:srgbClr val="FF0000"/>
                </a:solidFill>
              </a:rPr>
              <a:t>Remarque </a:t>
            </a:r>
            <a:r>
              <a:rPr lang="fr-FR" sz="2400" b="1" i="1" dirty="0" smtClean="0"/>
              <a:t>: Pour une antenne isotrope, la directivité est égale à l'unité</a:t>
            </a:r>
            <a:endParaRPr lang="fr-FR" sz="2400" dirty="0" smtClean="0">
              <a:solidFill>
                <a:srgbClr val="FF0000"/>
              </a:solidFill>
            </a:endParaRPr>
          </a:p>
          <a:p>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86722" name="Équation" r:id="rId4" imgW="114120" imgH="215640" progId="Equation.3">
              <p:embed/>
            </p:oleObj>
          </a:graphicData>
        </a:graphic>
      </p:graphicFrame>
      <p:graphicFrame>
        <p:nvGraphicFramePr>
          <p:cNvPr id="7" name="Objet 6"/>
          <p:cNvGraphicFramePr>
            <a:graphicFrameLocks noChangeAspect="1"/>
          </p:cNvGraphicFramePr>
          <p:nvPr/>
        </p:nvGraphicFramePr>
        <p:xfrm>
          <a:off x="2260600" y="2555875"/>
          <a:ext cx="4695825" cy="1103313"/>
        </p:xfrm>
        <a:graphic>
          <a:graphicData uri="http://schemas.openxmlformats.org/presentationml/2006/ole">
            <p:oleObj spid="_x0000_s286723" name="Équation" r:id="rId5" imgW="1892160" imgH="4442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86724" name="Équation" r:id="rId6" imgW="114120" imgH="215640" progId="Equation.3">
              <p:embed/>
            </p:oleObj>
          </a:graphicData>
        </a:graphic>
      </p:graphicFrame>
      <p:graphicFrame>
        <p:nvGraphicFramePr>
          <p:cNvPr id="11" name="Objet 10"/>
          <p:cNvGraphicFramePr>
            <a:graphicFrameLocks noChangeAspect="1"/>
          </p:cNvGraphicFramePr>
          <p:nvPr/>
        </p:nvGraphicFramePr>
        <p:xfrm>
          <a:off x="2285984" y="4714884"/>
          <a:ext cx="3687762" cy="1103312"/>
        </p:xfrm>
        <a:graphic>
          <a:graphicData uri="http://schemas.openxmlformats.org/presentationml/2006/ole">
            <p:oleObj spid="_x0000_s286725" name="Équation" r:id="rId7" imgW="1485720" imgH="4442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heckerboard(across)">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checkerboard(across)">
                                      <p:cBhvr>
                                        <p:cTn id="22" dur="5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heckerboard(across)">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
                                            <p:txEl>
                                              <p:pRg st="9" end="9"/>
                                            </p:txEl>
                                          </p:spTgt>
                                        </p:tgtEl>
                                        <p:attrNameLst>
                                          <p:attrName>style.visibility</p:attrName>
                                        </p:attrNameLst>
                                      </p:cBhvr>
                                      <p:to>
                                        <p:strVal val="visible"/>
                                      </p:to>
                                    </p:set>
                                    <p:animEffect transition="in" filter="checkerboard(across)">
                                      <p:cBhvr>
                                        <p:cTn id="32" dur="500"/>
                                        <p:tgtEl>
                                          <p:spTgt spid="6">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mph" presetSubtype="0" fill="hold" nodeType="clickEffect">
                                  <p:stCondLst>
                                    <p:cond delay="0"/>
                                  </p:stCondLst>
                                  <p:childTnLst>
                                    <p:animScale>
                                      <p:cBhvr>
                                        <p:cTn id="36" dur="2000" fill="hold"/>
                                        <p:tgtEl>
                                          <p:spTgt spid="6">
                                            <p:txEl>
                                              <p:pRg st="9" end="9"/>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Rendement de l'antenne</a:t>
            </a:r>
            <a:endParaRPr lang="fr-FR" dirty="0"/>
          </a:p>
        </p:txBody>
      </p:sp>
      <p:sp>
        <p:nvSpPr>
          <p:cNvPr id="6" name="Espace réservé du contenu 5"/>
          <p:cNvSpPr>
            <a:spLocks noGrp="1"/>
          </p:cNvSpPr>
          <p:nvPr>
            <p:ph idx="1"/>
          </p:nvPr>
        </p:nvSpPr>
        <p:spPr>
          <a:xfrm>
            <a:off x="428596"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400" dirty="0" smtClean="0"/>
              <a:t> Le rendement total  d'une antenne, est utilisé pour tenir compte des pertes au niveau de l'entrée et dans la structure de l'antenne</a:t>
            </a:r>
            <a:r>
              <a:rPr lang="fr-FR" dirty="0" smtClean="0"/>
              <a:t>:</a:t>
            </a:r>
          </a:p>
          <a:p>
            <a:pPr lvl="2"/>
            <a:r>
              <a:rPr lang="fr-FR" sz="1600" dirty="0" smtClean="0"/>
              <a:t>réflexion à cause de la désadaptation entre la ligne de transmission et l'antenne</a:t>
            </a:r>
          </a:p>
          <a:p>
            <a:pPr lvl="2"/>
            <a:r>
              <a:rPr lang="fr-FR" sz="1600" dirty="0" smtClean="0"/>
              <a:t>les pertes dans le diélectrique et le conducteur</a:t>
            </a:r>
          </a:p>
          <a:p>
            <a:pPr marL="342900" lvl="2" indent="-342900"/>
            <a:r>
              <a:rPr lang="fr-FR" dirty="0" smtClean="0"/>
              <a:t>En général, le rendement global peut être mis sous la forme</a:t>
            </a:r>
          </a:p>
          <a:p>
            <a:endParaRPr lang="fr-FR" sz="2400" dirty="0" smtClean="0"/>
          </a:p>
          <a:p>
            <a:endParaRPr lang="fr-FR" sz="2400" dirty="0" smtClean="0">
              <a:solidFill>
                <a:srgbClr val="FF0000"/>
              </a:solidFill>
            </a:endParaRPr>
          </a:p>
          <a:p>
            <a:r>
              <a:rPr lang="fr-FR" sz="2400" dirty="0" smtClean="0"/>
              <a:t>Qu’on peut écrire</a:t>
            </a:r>
          </a:p>
          <a:p>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87746"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87747"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287748" name="Équation" r:id="rId7" imgW="114120" imgH="215640" progId="Equation.3">
              <p:embed/>
            </p:oleObj>
          </a:graphicData>
        </a:graphic>
      </p:graphicFrame>
      <p:graphicFrame>
        <p:nvGraphicFramePr>
          <p:cNvPr id="12" name="Objet 11"/>
          <p:cNvGraphicFramePr>
            <a:graphicFrameLocks noChangeAspect="1"/>
          </p:cNvGraphicFramePr>
          <p:nvPr/>
        </p:nvGraphicFramePr>
        <p:xfrm>
          <a:off x="2439988" y="3357563"/>
          <a:ext cx="3549650" cy="900112"/>
        </p:xfrm>
        <a:graphic>
          <a:graphicData uri="http://schemas.openxmlformats.org/presentationml/2006/ole">
            <p:oleObj spid="_x0000_s287749" name="Équation" r:id="rId8" imgW="901440" imgH="228600" progId="Equation.3">
              <p:embed/>
            </p:oleObj>
          </a:graphicData>
        </a:graphic>
      </p:graphicFrame>
      <p:graphicFrame>
        <p:nvGraphicFramePr>
          <p:cNvPr id="13" name="Objet 12"/>
          <p:cNvGraphicFramePr>
            <a:graphicFrameLocks noChangeAspect="1"/>
          </p:cNvGraphicFramePr>
          <p:nvPr/>
        </p:nvGraphicFramePr>
        <p:xfrm>
          <a:off x="2143108" y="4799677"/>
          <a:ext cx="3286148" cy="623235"/>
        </p:xfrm>
        <a:graphic>
          <a:graphicData uri="http://schemas.openxmlformats.org/presentationml/2006/ole">
            <p:oleObj spid="_x0000_s287750" name="Équation" r:id="rId9" imgW="1473120" imgH="27936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heckerboard(across)">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path" presetSubtype="0" accel="50000" decel="50000" fill="hold" nodeType="clickEffect">
                                  <p:stCondLst>
                                    <p:cond delay="0"/>
                                  </p:stCondLst>
                                  <p:childTnLst>
                                    <p:animMotion origin="layout" path="M 0.11476 -0.28218 L -0.04462 0.00115 " pathEditMode="relative" rAng="0" ptsTypes="AA">
                                      <p:cBhvr>
                                        <p:cTn id="16" dur="2000" fill="hold"/>
                                        <p:tgtEl>
                                          <p:spTgt spid="6">
                                            <p:txEl>
                                              <p:pRg st="1" end="1"/>
                                            </p:txEl>
                                          </p:spTgt>
                                        </p:tgtEl>
                                        <p:attrNameLst>
                                          <p:attrName>ppt_x</p:attrName>
                                          <p:attrName>ppt_y</p:attrName>
                                        </p:attrNameLst>
                                      </p:cBhvr>
                                      <p:rCtr x="-80" y="142"/>
                                    </p:animMotion>
                                  </p:childTnLst>
                                </p:cTn>
                              </p:par>
                            </p:childTnLst>
                          </p:cTn>
                        </p:par>
                      </p:childTnLst>
                    </p:cTn>
                  </p:par>
                  <p:par>
                    <p:cTn id="17" fill="hold">
                      <p:stCondLst>
                        <p:cond delay="indefinite"/>
                      </p:stCondLst>
                      <p:childTnLst>
                        <p:par>
                          <p:cTn id="18" fill="hold">
                            <p:stCondLst>
                              <p:cond delay="0"/>
                            </p:stCondLst>
                            <p:childTnLst>
                              <p:par>
                                <p:cTn id="19" presetID="56" presetClass="path" presetSubtype="0" accel="50000" decel="50000" fill="hold" nodeType="clickEffect">
                                  <p:stCondLst>
                                    <p:cond delay="0"/>
                                  </p:stCondLst>
                                  <p:childTnLst>
                                    <p:animMotion origin="layout" path="M 0.15191 -0.30394 L -2.5E-6 3.7037E-7 " pathEditMode="relative" rAng="0" ptsTypes="AA">
                                      <p:cBhvr>
                                        <p:cTn id="20" dur="2000" fill="hold"/>
                                        <p:tgtEl>
                                          <p:spTgt spid="6">
                                            <p:txEl>
                                              <p:pRg st="2" end="2"/>
                                            </p:txEl>
                                          </p:spTgt>
                                        </p:tgtEl>
                                        <p:attrNameLst>
                                          <p:attrName>ppt_x</p:attrName>
                                          <p:attrName>ppt_y</p:attrName>
                                        </p:attrNameLst>
                                      </p:cBhvr>
                                      <p:rCtr x="-76" y="152"/>
                                    </p:animMotion>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checkerboard(across)">
                                      <p:cBhvr>
                                        <p:cTn id="25" dur="500"/>
                                        <p:tgtEl>
                                          <p:spTgt spid="6">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8" presetClass="entr" presetSubtype="16"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diamond(in)">
                                      <p:cBhvr>
                                        <p:cTn id="30" dur="20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checkerboard(across)">
                                      <p:cBhvr>
                                        <p:cTn id="35" dur="500"/>
                                        <p:tgtEl>
                                          <p:spTgt spid="6">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diamond(in)">
                                      <p:cBhvr>
                                        <p:cTn id="40"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Gain d'une antenne</a:t>
            </a:r>
            <a:endParaRPr lang="fr-FR" dirty="0"/>
          </a:p>
        </p:txBody>
      </p:sp>
      <p:sp>
        <p:nvSpPr>
          <p:cNvPr id="6" name="Espace réservé du contenu 5"/>
          <p:cNvSpPr>
            <a:spLocks noGrp="1"/>
          </p:cNvSpPr>
          <p:nvPr>
            <p:ph idx="1"/>
          </p:nvPr>
        </p:nvSpPr>
        <p:spPr>
          <a:xfrm>
            <a:off x="428596"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400" dirty="0" smtClean="0"/>
              <a:t> </a:t>
            </a:r>
            <a:r>
              <a:rPr lang="fr-FR" sz="2000" dirty="0" smtClean="0"/>
              <a:t>C’est le rapport de </a:t>
            </a:r>
            <a:r>
              <a:rPr lang="fr-FR" sz="2000" i="1" dirty="0" smtClean="0"/>
              <a:t>l'intensité de rayonnement </a:t>
            </a:r>
            <a:r>
              <a:rPr lang="fr-FR" sz="2000" dirty="0" smtClean="0"/>
              <a:t>dans une direction  sur l'intensité de rayonnement qui peut être obtenue si la puissance acceptée par l'antenne sera rayonnée de façon isotrope. Cette dernière est tout simplement la puissance fournie  à l'antenne par la ligne de transmission issue de l'émetteur divisée par 4</a:t>
            </a:r>
            <a:r>
              <a:rPr lang="fr-FR" sz="2000" dirty="0" smtClean="0">
                <a:sym typeface="Symbol"/>
              </a:rPr>
              <a:t></a:t>
            </a:r>
            <a:r>
              <a:rPr lang="fr-FR" sz="2000" dirty="0" smtClean="0"/>
              <a:t>(tout l'espace).</a:t>
            </a:r>
          </a:p>
          <a:p>
            <a:pPr>
              <a:buNone/>
            </a:pPr>
            <a:r>
              <a:rPr lang="fr-FR" sz="2400" dirty="0" smtClean="0"/>
              <a:t>Il est donc formulée comme suit:</a:t>
            </a:r>
          </a:p>
          <a:p>
            <a:endParaRPr lang="fr-FR" sz="2400" dirty="0" smtClean="0"/>
          </a:p>
          <a:p>
            <a:endParaRPr lang="fr-FR" sz="2400" dirty="0" smtClean="0">
              <a:solidFill>
                <a:srgbClr val="FF0000"/>
              </a:solidFill>
            </a:endParaRPr>
          </a:p>
          <a:p>
            <a:endParaRPr lang="fr-FR" sz="2400" dirty="0" smtClean="0">
              <a:solidFill>
                <a:srgbClr val="FF0000"/>
              </a:solidFill>
            </a:endParaRPr>
          </a:p>
          <a:p>
            <a:endParaRPr lang="fr-FR" sz="2400" dirty="0" smtClean="0">
              <a:solidFill>
                <a:srgbClr val="FF0000"/>
              </a:solidFill>
            </a:endParaRPr>
          </a:p>
          <a:p>
            <a:endParaRPr lang="fr-FR" sz="2400" dirty="0" smtClean="0">
              <a:solidFill>
                <a:srgbClr val="FF0000"/>
              </a:solidFill>
            </a:endParaRPr>
          </a:p>
          <a:p>
            <a:r>
              <a:rPr lang="fr-FR" sz="2400" dirty="0" smtClean="0">
                <a:solidFill>
                  <a:srgbClr val="FF0000"/>
                </a:solidFill>
              </a:rPr>
              <a:t>Le gain max:</a:t>
            </a:r>
          </a:p>
          <a:p>
            <a:endParaRPr lang="fr-FR" sz="2400" dirty="0" smtClean="0">
              <a:solidFill>
                <a:srgbClr val="FF0000"/>
              </a:solidFill>
            </a:endParaRPr>
          </a:p>
          <a:p>
            <a:endParaRPr lang="fr-FR" sz="2400" dirty="0" smtClean="0">
              <a:solidFill>
                <a:srgbClr val="FF0000"/>
              </a:solidFill>
            </a:endParaRPr>
          </a:p>
          <a:p>
            <a:endParaRPr lang="fr-FR" sz="2400" dirty="0" smtClean="0">
              <a:solidFill>
                <a:srgbClr val="FF0000"/>
              </a:solidFill>
            </a:endParaRPr>
          </a:p>
          <a:p>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88770"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88771"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288772" name="Équation" r:id="rId7" imgW="114120" imgH="215640" progId="Equation.3">
              <p:embed/>
            </p:oleObj>
          </a:graphicData>
        </a:graphic>
      </p:graphicFrame>
      <p:graphicFrame>
        <p:nvGraphicFramePr>
          <p:cNvPr id="10" name="Objet 9"/>
          <p:cNvGraphicFramePr>
            <a:graphicFrameLocks noChangeAspect="1"/>
          </p:cNvGraphicFramePr>
          <p:nvPr/>
        </p:nvGraphicFramePr>
        <p:xfrm>
          <a:off x="1714480" y="2928934"/>
          <a:ext cx="5749263" cy="801690"/>
        </p:xfrm>
        <a:graphic>
          <a:graphicData uri="http://schemas.openxmlformats.org/presentationml/2006/ole">
            <p:oleObj spid="_x0000_s288773" name="Équation" r:id="rId8" imgW="3187440" imgH="444240" progId="Equation.3">
              <p:embed/>
            </p:oleObj>
          </a:graphicData>
        </a:graphic>
      </p:graphicFrame>
      <p:graphicFrame>
        <p:nvGraphicFramePr>
          <p:cNvPr id="12" name="Objet 11"/>
          <p:cNvGraphicFramePr>
            <a:graphicFrameLocks noChangeAspect="1"/>
          </p:cNvGraphicFramePr>
          <p:nvPr/>
        </p:nvGraphicFramePr>
        <p:xfrm>
          <a:off x="2071670" y="3714752"/>
          <a:ext cx="5106988" cy="1603375"/>
        </p:xfrm>
        <a:graphic>
          <a:graphicData uri="http://schemas.openxmlformats.org/presentationml/2006/ole">
            <p:oleObj spid="_x0000_s288774" name="Équation" r:id="rId9" imgW="2831760" imgH="888840" progId="Equation.3">
              <p:embed/>
            </p:oleObj>
          </a:graphicData>
        </a:graphic>
      </p:graphicFrame>
      <p:graphicFrame>
        <p:nvGraphicFramePr>
          <p:cNvPr id="13" name="Objet 12"/>
          <p:cNvGraphicFramePr>
            <a:graphicFrameLocks noChangeAspect="1"/>
          </p:cNvGraphicFramePr>
          <p:nvPr/>
        </p:nvGraphicFramePr>
        <p:xfrm>
          <a:off x="785786" y="5643578"/>
          <a:ext cx="7578554" cy="1008552"/>
        </p:xfrm>
        <a:graphic>
          <a:graphicData uri="http://schemas.openxmlformats.org/presentationml/2006/ole">
            <p:oleObj spid="_x0000_s288775" name="Équation" r:id="rId10" imgW="3340080" imgH="4442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heckerboard(across)">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checkerboard(across)">
                                      <p:cBhvr>
                                        <p:cTn id="32" dur="500"/>
                                        <p:tgtEl>
                                          <p:spTgt spid="6">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Bande passante</a:t>
            </a:r>
            <a:endParaRPr lang="fr-FR" dirty="0"/>
          </a:p>
        </p:txBody>
      </p:sp>
      <p:sp>
        <p:nvSpPr>
          <p:cNvPr id="6" name="Espace réservé du contenu 5"/>
          <p:cNvSpPr>
            <a:spLocks noGrp="1"/>
          </p:cNvSpPr>
          <p:nvPr>
            <p:ph idx="1"/>
          </p:nvPr>
        </p:nvSpPr>
        <p:spPr>
          <a:xfrm>
            <a:off x="428596"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r>
              <a:rPr lang="fr-FR" sz="2400" dirty="0" smtClean="0"/>
              <a:t> </a:t>
            </a:r>
          </a:p>
          <a:p>
            <a:r>
              <a:rPr lang="fr-FR" sz="2000" dirty="0" smtClean="0"/>
              <a:t>D'une manière générale, la bande passante d'une antenne est la bande de fréquence pour laquelle les performances radioélectriques restent conformes à une norme imposée. Comme les caractéristiques d'une antenne :</a:t>
            </a:r>
          </a:p>
          <a:p>
            <a:pPr lvl="2"/>
            <a:r>
              <a:rPr lang="fr-FR" sz="1600" dirty="0" smtClean="0"/>
              <a:t>impédance d'entrée, </a:t>
            </a:r>
          </a:p>
          <a:p>
            <a:pPr lvl="2"/>
            <a:r>
              <a:rPr lang="fr-FR" sz="1600" dirty="0" smtClean="0"/>
              <a:t>gain, </a:t>
            </a:r>
          </a:p>
          <a:p>
            <a:pPr lvl="2"/>
            <a:r>
              <a:rPr lang="fr-FR" sz="1600" dirty="0" smtClean="0"/>
              <a:t>polarisation ...</a:t>
            </a:r>
          </a:p>
          <a:p>
            <a:pPr lvl="1">
              <a:buNone/>
            </a:pPr>
            <a:r>
              <a:rPr lang="fr-FR" sz="2000" dirty="0" smtClean="0"/>
              <a:t> </a:t>
            </a:r>
          </a:p>
          <a:p>
            <a:r>
              <a:rPr lang="fr-FR" sz="2400" b="1" dirty="0" smtClean="0"/>
              <a:t>Efficacité du faisceau</a:t>
            </a:r>
          </a:p>
          <a:p>
            <a:endParaRPr lang="fr-FR" sz="2400" b="1" dirty="0" smtClean="0"/>
          </a:p>
          <a:p>
            <a:endParaRPr lang="fr-FR" sz="2400" b="1" dirty="0" smtClean="0"/>
          </a:p>
          <a:p>
            <a:endParaRPr lang="fr-FR" sz="2400" b="1" dirty="0" smtClean="0"/>
          </a:p>
          <a:p>
            <a:endParaRPr lang="fr-FR" sz="2400" b="1" dirty="0" smtClean="0"/>
          </a:p>
          <a:p>
            <a:endParaRPr lang="fr-FR" sz="2400" b="1" dirty="0" smtClean="0"/>
          </a:p>
          <a:p>
            <a:r>
              <a:rPr lang="fr-FR" sz="2400" dirty="0" smtClean="0"/>
              <a:t>Où </a:t>
            </a:r>
            <a:r>
              <a:rPr lang="fr-FR" sz="2400" dirty="0" smtClean="0">
                <a:sym typeface="Symbol"/>
              </a:rPr>
              <a:t></a:t>
            </a:r>
            <a:r>
              <a:rPr lang="fr-FR" sz="2400" baseline="-25000" dirty="0" smtClean="0"/>
              <a:t>1</a:t>
            </a:r>
            <a:r>
              <a:rPr lang="fr-FR" sz="2400" dirty="0" smtClean="0"/>
              <a:t> est le demi angle du cône à l'intérieur duquel le pourcentage de la puissance totale est à déterminer </a:t>
            </a:r>
          </a:p>
          <a:p>
            <a:endParaRPr lang="fr-FR" sz="2400" dirty="0" smtClean="0"/>
          </a:p>
          <a:p>
            <a:pPr lvl="2"/>
            <a:endParaRPr lang="fr-FR" sz="1600" dirty="0" smtClean="0"/>
          </a:p>
          <a:p>
            <a:endParaRPr lang="fr-FR" sz="2400" dirty="0" smtClean="0">
              <a:solidFill>
                <a:srgbClr val="FF0000"/>
              </a:solidFill>
            </a:endParaRPr>
          </a:p>
          <a:p>
            <a:endParaRPr lang="fr-FR" sz="2400" dirty="0" smtClean="0">
              <a:solidFill>
                <a:srgbClr val="FF0000"/>
              </a:solidFill>
            </a:endParaRPr>
          </a:p>
          <a:p>
            <a:endParaRPr lang="fr-FR" sz="2400" dirty="0" smtClean="0">
              <a:solidFill>
                <a:srgbClr val="FF0000"/>
              </a:solidFill>
            </a:endParaRPr>
          </a:p>
          <a:p>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89794"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89795"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289796" name="Équation" r:id="rId7" imgW="114120" imgH="215640" progId="Equation.3">
              <p:embed/>
            </p:oleObj>
          </a:graphicData>
        </a:graphic>
      </p:graphicFrame>
      <p:graphicFrame>
        <p:nvGraphicFramePr>
          <p:cNvPr id="35845" name="Object 5"/>
          <p:cNvGraphicFramePr>
            <a:graphicFrameLocks noChangeAspect="1"/>
          </p:cNvGraphicFramePr>
          <p:nvPr/>
        </p:nvGraphicFramePr>
        <p:xfrm>
          <a:off x="1142976" y="4000504"/>
          <a:ext cx="6702367" cy="1824062"/>
        </p:xfrm>
        <a:graphic>
          <a:graphicData uri="http://schemas.openxmlformats.org/presentationml/2006/ole">
            <p:oleObj spid="_x0000_s289797" name="Équation" r:id="rId8" imgW="4012920" imgH="109188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checkerboard(across)">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checkerboard(across)">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checkerboard(across)">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Impédance d'entrée-</a:t>
            </a:r>
            <a:r>
              <a:rPr lang="fr-FR" dirty="0" smtClean="0">
                <a:solidFill>
                  <a:srgbClr val="FF0000"/>
                </a:solidFill>
              </a:rPr>
              <a:t> </a:t>
            </a:r>
            <a:r>
              <a:rPr lang="fr-FR" b="1" dirty="0" smtClean="0"/>
              <a:t>Adaptation</a:t>
            </a:r>
          </a:p>
        </p:txBody>
      </p:sp>
      <p:sp>
        <p:nvSpPr>
          <p:cNvPr id="6" name="Espace réservé du contenu 5"/>
          <p:cNvSpPr>
            <a:spLocks noGrp="1"/>
          </p:cNvSpPr>
          <p:nvPr>
            <p:ph idx="1"/>
          </p:nvPr>
        </p:nvSpPr>
        <p:spPr>
          <a:xfrm>
            <a:off x="428596"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400" dirty="0" smtClean="0"/>
              <a:t>C’est l’impédance vue entre les bornes </a:t>
            </a:r>
            <a:r>
              <a:rPr lang="fr-FR" sz="2400" b="1" i="1" dirty="0" smtClean="0"/>
              <a:t>a</a:t>
            </a:r>
            <a:r>
              <a:rPr lang="fr-FR" sz="2400" dirty="0" smtClean="0"/>
              <a:t> et </a:t>
            </a:r>
            <a:r>
              <a:rPr lang="fr-FR" sz="2400" b="1" i="1" dirty="0" smtClean="0"/>
              <a:t>b</a:t>
            </a:r>
            <a:r>
              <a:rPr lang="fr-FR" sz="2400" dirty="0" smtClean="0"/>
              <a:t> de l’antennes </a:t>
            </a:r>
          </a:p>
          <a:p>
            <a:endParaRPr lang="fr-FR" sz="2400" dirty="0" smtClean="0">
              <a:solidFill>
                <a:srgbClr val="FF0000"/>
              </a:solidFill>
            </a:endParaRPr>
          </a:p>
          <a:p>
            <a:endParaRPr lang="fr-FR" sz="2400" dirty="0" smtClean="0">
              <a:solidFill>
                <a:srgbClr val="FF0000"/>
              </a:solidFill>
            </a:endParaRPr>
          </a:p>
          <a:p>
            <a:r>
              <a:rPr lang="fr-FR" sz="2400" dirty="0" smtClean="0">
                <a:solidFill>
                  <a:srgbClr val="FF0000"/>
                </a:solidFill>
              </a:rPr>
              <a:t>Adaptation:</a:t>
            </a:r>
          </a:p>
          <a:p>
            <a:pPr lvl="1"/>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90818"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90819"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290820" name="Équation" r:id="rId7" imgW="114120" imgH="215640" progId="Equation.3">
              <p:embed/>
            </p:oleObj>
          </a:graphicData>
        </a:graphic>
      </p:graphicFrame>
      <p:pic>
        <p:nvPicPr>
          <p:cNvPr id="10" name="Image 9"/>
          <p:cNvPicPr/>
          <p:nvPr/>
        </p:nvPicPr>
        <p:blipFill>
          <a:blip r:embed="rId8">
            <a:lum bright="-16000" contrast="21000"/>
          </a:blip>
          <a:srcRect/>
          <a:stretch>
            <a:fillRect/>
          </a:stretch>
        </p:blipFill>
        <p:spPr bwMode="auto">
          <a:xfrm>
            <a:off x="3929058" y="2428868"/>
            <a:ext cx="2533650" cy="3905250"/>
          </a:xfrm>
          <a:prstGeom prst="rect">
            <a:avLst/>
          </a:prstGeom>
          <a:noFill/>
          <a:ln w="9525">
            <a:noFill/>
            <a:miter lim="800000"/>
            <a:headEnd/>
            <a:tailEnd/>
          </a:ln>
        </p:spPr>
      </p:pic>
      <p:graphicFrame>
        <p:nvGraphicFramePr>
          <p:cNvPr id="12" name="Objet 11"/>
          <p:cNvGraphicFramePr>
            <a:graphicFrameLocks noChangeAspect="1"/>
          </p:cNvGraphicFramePr>
          <p:nvPr/>
        </p:nvGraphicFramePr>
        <p:xfrm>
          <a:off x="3643305" y="1571612"/>
          <a:ext cx="3524275" cy="428628"/>
        </p:xfrm>
        <a:graphic>
          <a:graphicData uri="http://schemas.openxmlformats.org/presentationml/2006/ole">
            <p:oleObj spid="_x0000_s290821" name="Équation" r:id="rId9" imgW="1879560" imgH="228600" progId="Equation.3">
              <p:embed/>
            </p:oleObj>
          </a:graphicData>
        </a:graphic>
      </p:graphicFrame>
      <p:graphicFrame>
        <p:nvGraphicFramePr>
          <p:cNvPr id="13" name="Objet 12"/>
          <p:cNvGraphicFramePr>
            <a:graphicFrameLocks noChangeAspect="1"/>
          </p:cNvGraphicFramePr>
          <p:nvPr/>
        </p:nvGraphicFramePr>
        <p:xfrm>
          <a:off x="714348" y="3071810"/>
          <a:ext cx="2714625" cy="904875"/>
        </p:xfrm>
        <a:graphic>
          <a:graphicData uri="http://schemas.openxmlformats.org/presentationml/2006/ole">
            <p:oleObj spid="_x0000_s290822" name="Équation" r:id="rId10" imgW="1447560" imgH="48240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heckerboard(across)">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checkerboard(across)">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2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checkerboard(across)">
                                      <p:cBhvr>
                                        <p:cTn id="32" dur="500"/>
                                        <p:tgtEl>
                                          <p:spTgt spid="6">
                                            <p:txEl>
                                              <p:pRg st="3" end="3"/>
                                            </p:txEl>
                                          </p:spTgt>
                                        </p:tgtEl>
                                      </p:cBhvr>
                                    </p:animEffect>
                                  </p:childTnLst>
                                </p:cTn>
                              </p:par>
                              <p:par>
                                <p:cTn id="33" presetID="3" presetClass="entr" presetSubtype="1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linds(horizontal)">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Polarisation</a:t>
            </a:r>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91842"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91843"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291844" name="Équation" r:id="rId7" imgW="114120" imgH="215640" progId="Equation.3">
              <p:embed/>
            </p:oleObj>
          </a:graphicData>
        </a:graphic>
      </p:graphicFrame>
      <p:pic>
        <p:nvPicPr>
          <p:cNvPr id="39941" name="Picture 5"/>
          <p:cNvPicPr>
            <a:picLocks noChangeAspect="1" noChangeArrowheads="1"/>
          </p:cNvPicPr>
          <p:nvPr/>
        </p:nvPicPr>
        <p:blipFill>
          <a:blip r:embed="rId8">
            <a:lum bright="-20000" contrast="40000"/>
          </a:blip>
          <a:srcRect/>
          <a:stretch>
            <a:fillRect/>
          </a:stretch>
        </p:blipFill>
        <p:spPr bwMode="auto">
          <a:xfrm>
            <a:off x="2071670" y="2143116"/>
            <a:ext cx="4760479" cy="2843215"/>
          </a:xfrm>
          <a:prstGeom prst="rect">
            <a:avLst/>
          </a:prstGeom>
          <a:noFill/>
          <a:ln w="9525">
            <a:noFill/>
            <a:miter lim="800000"/>
            <a:headEnd/>
            <a:tailEnd/>
          </a:ln>
        </p:spPr>
      </p:pic>
      <p:pic>
        <p:nvPicPr>
          <p:cNvPr id="39942" name="Picture 6"/>
          <p:cNvPicPr>
            <a:picLocks noGrp="1" noChangeAspect="1" noChangeArrowheads="1"/>
          </p:cNvPicPr>
          <p:nvPr>
            <p:ph idx="1"/>
          </p:nvPr>
        </p:nvPicPr>
        <p:blipFill>
          <a:blip r:embed="rId9"/>
          <a:srcRect/>
          <a:stretch>
            <a:fillRect/>
          </a:stretch>
        </p:blipFill>
        <p:spPr bwMode="auto">
          <a:xfrm>
            <a:off x="1857356" y="1285860"/>
            <a:ext cx="4568066" cy="5022851"/>
          </a:xfrm>
          <a:prstGeom prst="rect">
            <a:avLst/>
          </a:prstGeom>
          <a:noFill/>
          <a:ln w="9525">
            <a:noFill/>
            <a:miter lim="800000"/>
            <a:headEnd/>
            <a:tailEnd/>
          </a:ln>
        </p:spPr>
      </p:pic>
      <p:pic>
        <p:nvPicPr>
          <p:cNvPr id="39943" name="Picture 7"/>
          <p:cNvPicPr>
            <a:picLocks noChangeAspect="1" noChangeArrowheads="1"/>
          </p:cNvPicPr>
          <p:nvPr/>
        </p:nvPicPr>
        <p:blipFill>
          <a:blip r:embed="rId10"/>
          <a:srcRect/>
          <a:stretch>
            <a:fillRect/>
          </a:stretch>
        </p:blipFill>
        <p:spPr bwMode="auto">
          <a:xfrm>
            <a:off x="5143504" y="4429132"/>
            <a:ext cx="2733675" cy="1914525"/>
          </a:xfrm>
          <a:prstGeom prst="rect">
            <a:avLst/>
          </a:prstGeom>
          <a:noFill/>
          <a:ln w="9525">
            <a:noFill/>
            <a:miter lim="800000"/>
            <a:headEnd/>
            <a:tailEnd/>
          </a:ln>
        </p:spPr>
      </p:pic>
      <p:pic>
        <p:nvPicPr>
          <p:cNvPr id="12" name="Image 11" descr="C:\DOCUME~1\DEPART~1\LOCALS~1\Temp\msohtmlclip1\01\clip_image001.png"/>
          <p:cNvPicPr/>
          <p:nvPr/>
        </p:nvPicPr>
        <p:blipFill>
          <a:blip r:embed="rId11"/>
          <a:srcRect/>
          <a:stretch>
            <a:fillRect/>
          </a:stretch>
        </p:blipFill>
        <p:spPr bwMode="auto">
          <a:xfrm>
            <a:off x="2000232" y="1785926"/>
            <a:ext cx="5274310" cy="3020331"/>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amond(in)">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nodeType="clickEffect">
                                  <p:stCondLst>
                                    <p:cond delay="0"/>
                                  </p:stCondLst>
                                  <p:childTnLst>
                                    <p:animEffect transition="out" filter="blinds(horizontal)">
                                      <p:cBhvr>
                                        <p:cTn id="16" dur="500"/>
                                        <p:tgtEl>
                                          <p:spTgt spid="12"/>
                                        </p:tgtEl>
                                      </p:cBhvr>
                                    </p:animEffect>
                                    <p:set>
                                      <p:cBhvr>
                                        <p:cTn id="17" dur="1" fill="hold">
                                          <p:stCondLst>
                                            <p:cond delay="499"/>
                                          </p:stCondLst>
                                        </p:cTn>
                                        <p:tgtEl>
                                          <p:spTgt spid="1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39942"/>
                                        </p:tgtEl>
                                        <p:attrNameLst>
                                          <p:attrName>style.visibility</p:attrName>
                                        </p:attrNameLst>
                                      </p:cBhvr>
                                      <p:to>
                                        <p:strVal val="visible"/>
                                      </p:to>
                                    </p:set>
                                    <p:animEffect transition="in" filter="diamond(in)">
                                      <p:cBhvr>
                                        <p:cTn id="22" dur="2000"/>
                                        <p:tgtEl>
                                          <p:spTgt spid="3994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nodeType="clickEffect">
                                  <p:stCondLst>
                                    <p:cond delay="0"/>
                                  </p:stCondLst>
                                  <p:childTnLst>
                                    <p:animEffect transition="out" filter="blinds(horizontal)">
                                      <p:cBhvr>
                                        <p:cTn id="26" dur="500"/>
                                        <p:tgtEl>
                                          <p:spTgt spid="39942"/>
                                        </p:tgtEl>
                                      </p:cBhvr>
                                    </p:animEffect>
                                    <p:set>
                                      <p:cBhvr>
                                        <p:cTn id="27" dur="1" fill="hold">
                                          <p:stCondLst>
                                            <p:cond delay="499"/>
                                          </p:stCondLst>
                                        </p:cTn>
                                        <p:tgtEl>
                                          <p:spTgt spid="3994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39943"/>
                                        </p:tgtEl>
                                        <p:attrNameLst>
                                          <p:attrName>style.visibility</p:attrName>
                                        </p:attrNameLst>
                                      </p:cBhvr>
                                      <p:to>
                                        <p:strVal val="visible"/>
                                      </p:to>
                                    </p:set>
                                    <p:animEffect transition="in" filter="diamond(in)">
                                      <p:cBhvr>
                                        <p:cTn id="32" dur="2000"/>
                                        <p:tgtEl>
                                          <p:spTgt spid="3994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nodeType="clickEffect">
                                  <p:stCondLst>
                                    <p:cond delay="0"/>
                                  </p:stCondLst>
                                  <p:childTnLst>
                                    <p:animEffect transition="out" filter="blinds(horizontal)">
                                      <p:cBhvr>
                                        <p:cTn id="36" dur="500"/>
                                        <p:tgtEl>
                                          <p:spTgt spid="39943"/>
                                        </p:tgtEl>
                                      </p:cBhvr>
                                    </p:animEffect>
                                    <p:set>
                                      <p:cBhvr>
                                        <p:cTn id="37" dur="1" fill="hold">
                                          <p:stCondLst>
                                            <p:cond delay="499"/>
                                          </p:stCondLst>
                                        </p:cTn>
                                        <p:tgtEl>
                                          <p:spTgt spid="3994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nodeType="clickEffect">
                                  <p:stCondLst>
                                    <p:cond delay="0"/>
                                  </p:stCondLst>
                                  <p:childTnLst>
                                    <p:set>
                                      <p:cBhvr>
                                        <p:cTn id="41" dur="1" fill="hold">
                                          <p:stCondLst>
                                            <p:cond delay="0"/>
                                          </p:stCondLst>
                                        </p:cTn>
                                        <p:tgtEl>
                                          <p:spTgt spid="39941"/>
                                        </p:tgtEl>
                                        <p:attrNameLst>
                                          <p:attrName>style.visibility</p:attrName>
                                        </p:attrNameLst>
                                      </p:cBhvr>
                                      <p:to>
                                        <p:strVal val="visible"/>
                                      </p:to>
                                    </p:set>
                                    <p:animEffect transition="in" filter="diamond(in)">
                                      <p:cBhvr>
                                        <p:cTn id="42" dur="20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000132"/>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Facteur de pertes de polarisation</a:t>
            </a:r>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92866"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92867"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292868" name="Équation" r:id="rId7" imgW="114120" imgH="215640" progId="Equation.3">
              <p:embed/>
            </p:oleObj>
          </a:graphicData>
        </a:graphic>
      </p:graphicFrame>
      <p:sp>
        <p:nvSpPr>
          <p:cNvPr id="13" name="Espace réservé du contenu 12"/>
          <p:cNvSpPr>
            <a:spLocks noGrp="1"/>
          </p:cNvSpPr>
          <p:nvPr>
            <p:ph idx="1"/>
          </p:nvPr>
        </p:nvSpPr>
        <p:spPr>
          <a:xfrm>
            <a:off x="914400" y="857232"/>
            <a:ext cx="8229600" cy="5000636"/>
          </a:xfrm>
        </p:spPr>
        <p:txBody>
          <a:bodyPr>
            <a:normAutofit/>
          </a:bodyPr>
          <a:lstStyle/>
          <a:p>
            <a:r>
              <a:rPr lang="fr-FR" sz="2400" dirty="0" smtClean="0"/>
              <a:t>la polarisation de l’ antenne de réception </a:t>
            </a:r>
            <a:r>
              <a:rPr lang="fr-FR" sz="2400" dirty="0" smtClean="0">
                <a:solidFill>
                  <a:srgbClr val="FF0000"/>
                </a:solidFill>
              </a:rPr>
              <a:t>≠</a:t>
            </a:r>
            <a:r>
              <a:rPr lang="fr-FR" sz="2400" dirty="0" smtClean="0"/>
              <a:t> celle de l'onde incidente. C’une "</a:t>
            </a:r>
            <a:r>
              <a:rPr lang="fr-FR" sz="2400" dirty="0" smtClean="0">
                <a:solidFill>
                  <a:srgbClr val="FF0000"/>
                </a:solidFill>
              </a:rPr>
              <a:t>désadaptation</a:t>
            </a:r>
            <a:r>
              <a:rPr lang="fr-FR" sz="2400" dirty="0" smtClean="0"/>
              <a:t> </a:t>
            </a:r>
            <a:r>
              <a:rPr lang="fr-FR" sz="2400" dirty="0" smtClean="0">
                <a:solidFill>
                  <a:srgbClr val="FF0000"/>
                </a:solidFill>
              </a:rPr>
              <a:t>de polarisation</a:t>
            </a:r>
            <a:r>
              <a:rPr lang="fr-FR" sz="2400" dirty="0" smtClean="0"/>
              <a:t>". La puissance reçue par cette antenne n'est donc pas maximale  à cause des pertes par polarisation qui peuvent être caractérisées par le facteur PLF (</a:t>
            </a:r>
            <a:r>
              <a:rPr lang="fr-FR" sz="2400" dirty="0" err="1" smtClean="0">
                <a:solidFill>
                  <a:srgbClr val="FF0000"/>
                </a:solidFill>
              </a:rPr>
              <a:t>polarization</a:t>
            </a:r>
            <a:r>
              <a:rPr lang="fr-FR" sz="2400" dirty="0" smtClean="0">
                <a:solidFill>
                  <a:srgbClr val="FF0000"/>
                </a:solidFill>
              </a:rPr>
              <a:t> </a:t>
            </a:r>
            <a:r>
              <a:rPr lang="fr-FR" sz="2400" dirty="0" err="1" smtClean="0">
                <a:solidFill>
                  <a:srgbClr val="FF0000"/>
                </a:solidFill>
              </a:rPr>
              <a:t>loss</a:t>
            </a:r>
            <a:r>
              <a:rPr lang="fr-FR" sz="2400" dirty="0" smtClean="0">
                <a:solidFill>
                  <a:srgbClr val="FF0000"/>
                </a:solidFill>
              </a:rPr>
              <a:t> facteur</a:t>
            </a:r>
            <a:r>
              <a:rPr lang="fr-FR" sz="2400" dirty="0" smtClean="0"/>
              <a:t>) défini par</a:t>
            </a:r>
            <a:r>
              <a:rPr lang="fr-FR" dirty="0" smtClean="0"/>
              <a:t> :</a:t>
            </a:r>
          </a:p>
          <a:p>
            <a:endParaRPr lang="fr-FR" dirty="0" smtClean="0"/>
          </a:p>
          <a:p>
            <a:endParaRPr lang="fr-FR" dirty="0" smtClean="0"/>
          </a:p>
          <a:p>
            <a:endParaRPr lang="fr-FR" dirty="0" smtClean="0"/>
          </a:p>
          <a:p>
            <a:endParaRPr lang="fr-FR" dirty="0" smtClean="0"/>
          </a:p>
        </p:txBody>
      </p:sp>
      <p:graphicFrame>
        <p:nvGraphicFramePr>
          <p:cNvPr id="14" name="Objet 13"/>
          <p:cNvGraphicFramePr>
            <a:graphicFrameLocks noChangeAspect="1"/>
          </p:cNvGraphicFramePr>
          <p:nvPr/>
        </p:nvGraphicFramePr>
        <p:xfrm>
          <a:off x="2500298" y="3286124"/>
          <a:ext cx="4032250" cy="733425"/>
        </p:xfrm>
        <a:graphic>
          <a:graphicData uri="http://schemas.openxmlformats.org/presentationml/2006/ole">
            <p:oleObj spid="_x0000_s292869" name="Équation" r:id="rId8" imgW="1676160" imgH="304560" progId="Equation.3">
              <p:embed/>
            </p:oleObj>
          </a:graphicData>
        </a:graphic>
      </p:graphicFrame>
      <p:grpSp>
        <p:nvGrpSpPr>
          <p:cNvPr id="2" name="Group 7"/>
          <p:cNvGrpSpPr>
            <a:grpSpLocks/>
          </p:cNvGrpSpPr>
          <p:nvPr/>
        </p:nvGrpSpPr>
        <p:grpSpPr bwMode="auto">
          <a:xfrm>
            <a:off x="2214546" y="4286256"/>
            <a:ext cx="3286148" cy="2000264"/>
            <a:chOff x="0" y="0"/>
            <a:chExt cx="3919" cy="2469"/>
          </a:xfrm>
        </p:grpSpPr>
        <p:grpSp>
          <p:nvGrpSpPr>
            <p:cNvPr id="3" name="Group 8"/>
            <p:cNvGrpSpPr>
              <a:grpSpLocks/>
            </p:cNvGrpSpPr>
            <p:nvPr/>
          </p:nvGrpSpPr>
          <p:grpSpPr bwMode="auto">
            <a:xfrm>
              <a:off x="0" y="0"/>
              <a:ext cx="3919" cy="2469"/>
              <a:chOff x="0" y="0"/>
              <a:chExt cx="3919" cy="2469"/>
            </a:xfrm>
          </p:grpSpPr>
          <p:pic>
            <p:nvPicPr>
              <p:cNvPr id="68617" name="Picture 9"/>
              <p:cNvPicPr>
                <a:picLocks noChangeAspect="1" noChangeArrowheads="1"/>
              </p:cNvPicPr>
              <p:nvPr/>
            </p:nvPicPr>
            <p:blipFill>
              <a:blip r:embed="rId9"/>
              <a:srcRect/>
              <a:stretch>
                <a:fillRect/>
              </a:stretch>
            </p:blipFill>
            <p:spPr bwMode="auto">
              <a:xfrm>
                <a:off x="0" y="0"/>
                <a:ext cx="3919" cy="2469"/>
              </a:xfrm>
              <a:prstGeom prst="rect">
                <a:avLst/>
              </a:prstGeom>
              <a:noFill/>
              <a:ln w="9525">
                <a:noFill/>
                <a:miter lim="800000"/>
                <a:headEnd/>
                <a:tailEnd/>
              </a:ln>
            </p:spPr>
          </p:pic>
          <p:cxnSp>
            <p:nvCxnSpPr>
              <p:cNvPr id="68618" name="AutoShape 10"/>
              <p:cNvCxnSpPr>
                <a:cxnSpLocks noChangeShapeType="1"/>
              </p:cNvCxnSpPr>
              <p:nvPr/>
            </p:nvCxnSpPr>
            <p:spPr bwMode="auto">
              <a:xfrm flipH="1">
                <a:off x="109" y="1092"/>
                <a:ext cx="1765" cy="567"/>
              </a:xfrm>
              <a:prstGeom prst="straightConnector1">
                <a:avLst/>
              </a:prstGeom>
              <a:noFill/>
              <a:ln w="9525">
                <a:solidFill>
                  <a:srgbClr val="000000"/>
                </a:solidFill>
                <a:round/>
                <a:headEnd/>
                <a:tailEnd type="triangle" w="med" len="med"/>
              </a:ln>
            </p:spPr>
          </p:cxnSp>
          <p:cxnSp>
            <p:nvCxnSpPr>
              <p:cNvPr id="68619" name="AutoShape 11"/>
              <p:cNvCxnSpPr>
                <a:cxnSpLocks noChangeShapeType="1"/>
              </p:cNvCxnSpPr>
              <p:nvPr/>
            </p:nvCxnSpPr>
            <p:spPr bwMode="auto">
              <a:xfrm flipH="1" flipV="1">
                <a:off x="654" y="371"/>
                <a:ext cx="646" cy="2098"/>
              </a:xfrm>
              <a:prstGeom prst="straightConnector1">
                <a:avLst/>
              </a:prstGeom>
              <a:noFill/>
              <a:ln w="9525">
                <a:solidFill>
                  <a:srgbClr val="000000"/>
                </a:solidFill>
                <a:round/>
                <a:headEnd/>
                <a:tailEnd type="triangle" w="med" len="med"/>
              </a:ln>
            </p:spPr>
          </p:cxnSp>
          <p:sp>
            <p:nvSpPr>
              <p:cNvPr id="68620" name="Text Box 12"/>
              <p:cNvSpPr txBox="1">
                <a:spLocks noChangeArrowheads="1"/>
              </p:cNvSpPr>
              <p:nvPr/>
            </p:nvSpPr>
            <p:spPr bwMode="auto">
              <a:xfrm>
                <a:off x="826" y="622"/>
                <a:ext cx="474" cy="653"/>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4" name="Group 13"/>
            <p:cNvGrpSpPr>
              <a:grpSpLocks/>
            </p:cNvGrpSpPr>
            <p:nvPr/>
          </p:nvGrpSpPr>
          <p:grpSpPr bwMode="auto">
            <a:xfrm>
              <a:off x="446" y="720"/>
              <a:ext cx="529" cy="695"/>
              <a:chOff x="446" y="684"/>
              <a:chExt cx="529" cy="695"/>
            </a:xfrm>
          </p:grpSpPr>
          <p:grpSp>
            <p:nvGrpSpPr>
              <p:cNvPr id="6" name="Group 14"/>
              <p:cNvGrpSpPr>
                <a:grpSpLocks/>
              </p:cNvGrpSpPr>
              <p:nvPr/>
            </p:nvGrpSpPr>
            <p:grpSpPr bwMode="auto">
              <a:xfrm>
                <a:off x="805" y="863"/>
                <a:ext cx="170" cy="516"/>
                <a:chOff x="805" y="863"/>
                <a:chExt cx="170" cy="516"/>
              </a:xfrm>
            </p:grpSpPr>
            <p:cxnSp>
              <p:nvCxnSpPr>
                <p:cNvPr id="68623" name="AutoShape 15"/>
                <p:cNvCxnSpPr>
                  <a:cxnSpLocks noChangeShapeType="1"/>
                </p:cNvCxnSpPr>
                <p:nvPr/>
              </p:nvCxnSpPr>
              <p:spPr bwMode="auto">
                <a:xfrm flipH="1" flipV="1">
                  <a:off x="974" y="863"/>
                  <a:ext cx="1" cy="516"/>
                </a:xfrm>
                <a:prstGeom prst="straightConnector1">
                  <a:avLst/>
                </a:prstGeom>
                <a:noFill/>
                <a:ln w="9525">
                  <a:solidFill>
                    <a:srgbClr val="FF0000"/>
                  </a:solidFill>
                  <a:round/>
                  <a:headEnd/>
                  <a:tailEnd type="triangle" w="med" len="med"/>
                </a:ln>
              </p:spPr>
            </p:cxnSp>
            <p:cxnSp>
              <p:nvCxnSpPr>
                <p:cNvPr id="68624" name="AutoShape 16"/>
                <p:cNvCxnSpPr>
                  <a:cxnSpLocks noChangeShapeType="1"/>
                </p:cNvCxnSpPr>
                <p:nvPr/>
              </p:nvCxnSpPr>
              <p:spPr bwMode="auto">
                <a:xfrm flipH="1" flipV="1">
                  <a:off x="805" y="863"/>
                  <a:ext cx="159" cy="516"/>
                </a:xfrm>
                <a:prstGeom prst="straightConnector1">
                  <a:avLst/>
                </a:prstGeom>
                <a:noFill/>
                <a:ln w="9525">
                  <a:solidFill>
                    <a:srgbClr val="FF0000"/>
                  </a:solidFill>
                  <a:round/>
                  <a:headEnd/>
                  <a:tailEnd type="triangle" w="med" len="med"/>
                </a:ln>
              </p:spPr>
            </p:cxnSp>
          </p:grpSp>
          <p:sp>
            <p:nvSpPr>
              <p:cNvPr id="68625" name="Text Box 17"/>
              <p:cNvSpPr txBox="1">
                <a:spLocks noChangeArrowheads="1"/>
              </p:cNvSpPr>
              <p:nvPr/>
            </p:nvSpPr>
            <p:spPr bwMode="auto">
              <a:xfrm>
                <a:off x="446" y="684"/>
                <a:ext cx="359" cy="40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grpSp>
      <p:graphicFrame>
        <p:nvGraphicFramePr>
          <p:cNvPr id="37" name="Objet 36"/>
          <p:cNvGraphicFramePr>
            <a:graphicFrameLocks noChangeAspect="1"/>
          </p:cNvGraphicFramePr>
          <p:nvPr/>
        </p:nvGraphicFramePr>
        <p:xfrm>
          <a:off x="2643174" y="4357694"/>
          <a:ext cx="357190" cy="290045"/>
        </p:xfrm>
        <a:graphic>
          <a:graphicData uri="http://schemas.openxmlformats.org/presentationml/2006/ole">
            <p:oleObj spid="_x0000_s292870" name="Équation" r:id="rId10" imgW="330120" imgH="228600" progId="Equation.3">
              <p:embed/>
            </p:oleObj>
          </a:graphicData>
        </a:graphic>
      </p:graphicFrame>
      <p:graphicFrame>
        <p:nvGraphicFramePr>
          <p:cNvPr id="22" name="Objet 21"/>
          <p:cNvGraphicFramePr>
            <a:graphicFrameLocks noChangeAspect="1"/>
          </p:cNvGraphicFramePr>
          <p:nvPr/>
        </p:nvGraphicFramePr>
        <p:xfrm>
          <a:off x="2928938" y="4579938"/>
          <a:ext cx="357187" cy="274637"/>
        </p:xfrm>
        <a:graphic>
          <a:graphicData uri="http://schemas.openxmlformats.org/presentationml/2006/ole">
            <p:oleObj spid="_x0000_s292871" name="Équation" r:id="rId11" imgW="330120" imgH="2156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checkerboard(across)">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diamond(in)">
                                      <p:cBhvr>
                                        <p:cTn id="17" dur="20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additive="base">
                                        <p:cTn id="28" dur="500" fill="hold"/>
                                        <p:tgtEl>
                                          <p:spTgt spid="37"/>
                                        </p:tgtEl>
                                        <p:attrNameLst>
                                          <p:attrName>ppt_x</p:attrName>
                                        </p:attrNameLst>
                                      </p:cBhvr>
                                      <p:tavLst>
                                        <p:tav tm="0">
                                          <p:val>
                                            <p:strVal val="#ppt_x"/>
                                          </p:val>
                                        </p:tav>
                                        <p:tav tm="100000">
                                          <p:val>
                                            <p:strVal val="#ppt_x"/>
                                          </p:val>
                                        </p:tav>
                                      </p:tavLst>
                                    </p:anim>
                                    <p:anim calcmode="lin" valueType="num">
                                      <p:cBhvr additive="base">
                                        <p:cTn id="29" dur="500" fill="hold"/>
                                        <p:tgtEl>
                                          <p:spTgt spid="37"/>
                                        </p:tgtEl>
                                        <p:attrNameLst>
                                          <p:attrName>ppt_y</p:attrName>
                                        </p:attrNameLst>
                                      </p:cBhvr>
                                      <p:tavLst>
                                        <p:tav tm="0">
                                          <p:val>
                                            <p:strVal val="1+#ppt_h/2"/>
                                          </p:val>
                                        </p:tav>
                                        <p:tav tm="100000">
                                          <p:val>
                                            <p:strVal val="#ppt_y"/>
                                          </p:val>
                                        </p:tav>
                                      </p:tavLst>
                                    </p:anim>
                                  </p:childTnLst>
                                </p:cTn>
                              </p:par>
                            </p:childTnLst>
                          </p:cTn>
                        </p:par>
                        <p:par>
                          <p:cTn id="30" fill="hold">
                            <p:stCondLst>
                              <p:cond delay="500"/>
                            </p:stCondLst>
                            <p:childTnLst>
                              <p:par>
                                <p:cTn id="31" presetID="2" presetClass="entr" presetSubtype="4"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428760"/>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Aire équivalente d'une antenne</a:t>
            </a:r>
            <a:endParaRPr lang="fr-FR" dirty="0"/>
          </a:p>
        </p:txBody>
      </p:sp>
      <p:sp>
        <p:nvSpPr>
          <p:cNvPr id="6" name="Espace réservé du contenu 5"/>
          <p:cNvSpPr>
            <a:spLocks noGrp="1"/>
          </p:cNvSpPr>
          <p:nvPr>
            <p:ph idx="1"/>
          </p:nvPr>
        </p:nvSpPr>
        <p:spPr>
          <a:xfrm>
            <a:off x="357158" y="857232"/>
            <a:ext cx="8229600" cy="600076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fr-FR" sz="2400" dirty="0" smtClean="0"/>
              <a:t>Pour chaque type d'antenne, on peut associer une "ouverture effective" que l'on caractérise usuellement par la notion d'aire équivalente. </a:t>
            </a:r>
          </a:p>
          <a:p>
            <a:endParaRPr lang="fr-FR" sz="2400" b="1"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93890"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93891"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293892" name="Équation" r:id="rId7" imgW="114120" imgH="215640" progId="Equation.3">
              <p:embed/>
            </p:oleObj>
          </a:graphicData>
        </a:graphic>
      </p:graphicFrame>
      <p:pic>
        <p:nvPicPr>
          <p:cNvPr id="69637" name="Picture 5"/>
          <p:cNvPicPr>
            <a:picLocks noChangeAspect="1" noChangeArrowheads="1"/>
          </p:cNvPicPr>
          <p:nvPr/>
        </p:nvPicPr>
        <p:blipFill>
          <a:blip r:embed="rId8"/>
          <a:srcRect/>
          <a:stretch>
            <a:fillRect/>
          </a:stretch>
        </p:blipFill>
        <p:spPr bwMode="auto">
          <a:xfrm>
            <a:off x="1857356" y="2000240"/>
            <a:ext cx="5886450" cy="1038225"/>
          </a:xfrm>
          <a:prstGeom prst="rect">
            <a:avLst/>
          </a:prstGeom>
          <a:noFill/>
          <a:ln w="9525">
            <a:noFill/>
            <a:miter lim="800000"/>
            <a:headEnd/>
            <a:tailEnd/>
          </a:ln>
        </p:spPr>
      </p:pic>
      <p:graphicFrame>
        <p:nvGraphicFramePr>
          <p:cNvPr id="10" name="Tableau 9"/>
          <p:cNvGraphicFramePr>
            <a:graphicFrameLocks noGrp="1"/>
          </p:cNvGraphicFramePr>
          <p:nvPr/>
        </p:nvGraphicFramePr>
        <p:xfrm>
          <a:off x="1000100" y="4000504"/>
          <a:ext cx="7143800" cy="2214578"/>
        </p:xfrm>
        <a:graphic>
          <a:graphicData uri="http://schemas.openxmlformats.org/drawingml/2006/table">
            <a:tbl>
              <a:tblPr/>
              <a:tblGrid>
                <a:gridCol w="3571900"/>
                <a:gridCol w="3571900"/>
              </a:tblGrid>
              <a:tr h="2214578">
                <a:tc>
                  <a:txBody>
                    <a:bodyPr/>
                    <a:lstStyle/>
                    <a:p>
                      <a:pPr algn="l" rtl="0">
                        <a:spcAft>
                          <a:spcPts val="0"/>
                        </a:spcAft>
                      </a:pPr>
                      <a:endParaRPr lang="en-US" sz="12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a:spcAft>
                          <a:spcPts val="0"/>
                        </a:spcAft>
                      </a:pPr>
                      <a:endParaRPr lang="en-US" sz="1000" dirty="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endParaRPr lang="en-US" sz="900" dirty="0" smtClean="0">
                        <a:latin typeface="Times New Roman"/>
                        <a:ea typeface="Times New Roman"/>
                        <a:cs typeface="Arial"/>
                      </a:endParaRPr>
                    </a:p>
                    <a:p>
                      <a:pPr algn="l" rtl="0">
                        <a:spcAft>
                          <a:spcPts val="0"/>
                        </a:spcAft>
                      </a:pPr>
                      <a:r>
                        <a:rPr lang="en-US" sz="900" dirty="0" smtClean="0">
                          <a:latin typeface="Times New Roman"/>
                          <a:ea typeface="Times New Roman"/>
                          <a:cs typeface="Arial"/>
                        </a:rPr>
                        <a:t>b</a:t>
                      </a:r>
                      <a:r>
                        <a:rPr lang="en-US" sz="900" dirty="0">
                          <a:latin typeface="Times New Roman"/>
                          <a:ea typeface="Times New Roman"/>
                          <a:cs typeface="Arial"/>
                        </a:rPr>
                        <a:t>) </a:t>
                      </a:r>
                      <a:r>
                        <a:rPr lang="fr-FR" sz="900" dirty="0">
                          <a:latin typeface="Times New Roman"/>
                          <a:ea typeface="Times New Roman"/>
                          <a:cs typeface="Arial"/>
                        </a:rPr>
                        <a:t>Schéma électrique équivalent</a:t>
                      </a:r>
                      <a:endParaRPr lang="fr-FR" sz="12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69639" name="Object 7"/>
          <p:cNvGraphicFramePr>
            <a:graphicFrameLocks noChangeAspect="1"/>
          </p:cNvGraphicFramePr>
          <p:nvPr/>
        </p:nvGraphicFramePr>
        <p:xfrm>
          <a:off x="1071538" y="4214818"/>
          <a:ext cx="3429024" cy="1857388"/>
        </p:xfrm>
        <a:graphic>
          <a:graphicData uri="http://schemas.openxmlformats.org/presentationml/2006/ole">
            <p:oleObj spid="_x0000_s293893" name="Microsoft Drawing" r:id="rId9" imgW="3468688" imgH="1676400" progId="MSDraw">
              <p:embed/>
            </p:oleObj>
          </a:graphicData>
        </a:graphic>
      </p:graphicFrame>
      <p:pic>
        <p:nvPicPr>
          <p:cNvPr id="69638" name="Picture 6"/>
          <p:cNvPicPr>
            <a:picLocks noChangeAspect="1" noChangeArrowheads="1"/>
          </p:cNvPicPr>
          <p:nvPr/>
        </p:nvPicPr>
        <p:blipFill>
          <a:blip r:embed="rId10">
            <a:lum bright="-40000" contrast="80000"/>
          </a:blip>
          <a:srcRect/>
          <a:stretch>
            <a:fillRect/>
          </a:stretch>
        </p:blipFill>
        <p:spPr bwMode="auto">
          <a:xfrm>
            <a:off x="5643570" y="4143380"/>
            <a:ext cx="2000264" cy="1826328"/>
          </a:xfrm>
          <a:prstGeom prst="rect">
            <a:avLst/>
          </a:prstGeom>
          <a:noFill/>
        </p:spPr>
      </p:pic>
      <p:graphicFrame>
        <p:nvGraphicFramePr>
          <p:cNvPr id="12" name="Objet 11"/>
          <p:cNvGraphicFramePr>
            <a:graphicFrameLocks noChangeAspect="1"/>
          </p:cNvGraphicFramePr>
          <p:nvPr/>
        </p:nvGraphicFramePr>
        <p:xfrm>
          <a:off x="3930650" y="3181350"/>
          <a:ext cx="1282700" cy="495300"/>
        </p:xfrm>
        <a:graphic>
          <a:graphicData uri="http://schemas.openxmlformats.org/presentationml/2006/ole">
            <p:oleObj spid="_x0000_s293894" name="Équation" r:id="rId11" imgW="1282680" imgH="495000" progId="Equation.3">
              <p:embed/>
            </p:oleObj>
          </a:graphicData>
        </a:graphic>
      </p:graphicFrame>
      <p:graphicFrame>
        <p:nvGraphicFramePr>
          <p:cNvPr id="13" name="Objet 12"/>
          <p:cNvGraphicFramePr>
            <a:graphicFrameLocks noChangeAspect="1"/>
          </p:cNvGraphicFramePr>
          <p:nvPr/>
        </p:nvGraphicFramePr>
        <p:xfrm>
          <a:off x="2714612" y="6362700"/>
          <a:ext cx="3657600" cy="495300"/>
        </p:xfrm>
        <a:graphic>
          <a:graphicData uri="http://schemas.openxmlformats.org/presentationml/2006/ole">
            <p:oleObj spid="_x0000_s293895" name="Équation" r:id="rId12" imgW="3657600" imgH="49500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9637"/>
                                        </p:tgtEl>
                                        <p:attrNameLst>
                                          <p:attrName>style.visibility</p:attrName>
                                        </p:attrNameLst>
                                      </p:cBhvr>
                                      <p:to>
                                        <p:strVal val="visible"/>
                                      </p:to>
                                    </p:set>
                                    <p:anim calcmode="lin" valueType="num">
                                      <p:cBhvr additive="base">
                                        <p:cTn id="17" dur="500" fill="hold"/>
                                        <p:tgtEl>
                                          <p:spTgt spid="69637"/>
                                        </p:tgtEl>
                                        <p:attrNameLst>
                                          <p:attrName>ppt_x</p:attrName>
                                        </p:attrNameLst>
                                      </p:cBhvr>
                                      <p:tavLst>
                                        <p:tav tm="0">
                                          <p:val>
                                            <p:strVal val="#ppt_x"/>
                                          </p:val>
                                        </p:tav>
                                        <p:tav tm="100000">
                                          <p:val>
                                            <p:strVal val="#ppt_x"/>
                                          </p:val>
                                        </p:tav>
                                      </p:tavLst>
                                    </p:anim>
                                    <p:anim calcmode="lin" valueType="num">
                                      <p:cBhvr additive="base">
                                        <p:cTn id="18" dur="500" fill="hold"/>
                                        <p:tgtEl>
                                          <p:spTgt spid="6963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diamond(in)">
                                      <p:cBhvr>
                                        <p:cTn id="23" dur="20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69639"/>
                                        </p:tgtEl>
                                        <p:attrNameLst>
                                          <p:attrName>style.visibility</p:attrName>
                                        </p:attrNameLst>
                                      </p:cBhvr>
                                      <p:to>
                                        <p:strVal val="visible"/>
                                      </p:to>
                                    </p:set>
                                    <p:anim calcmode="lin" valueType="num">
                                      <p:cBhvr additive="base">
                                        <p:cTn id="34" dur="500" fill="hold"/>
                                        <p:tgtEl>
                                          <p:spTgt spid="69639"/>
                                        </p:tgtEl>
                                        <p:attrNameLst>
                                          <p:attrName>ppt_x</p:attrName>
                                        </p:attrNameLst>
                                      </p:cBhvr>
                                      <p:tavLst>
                                        <p:tav tm="0">
                                          <p:val>
                                            <p:strVal val="#ppt_x"/>
                                          </p:val>
                                        </p:tav>
                                        <p:tav tm="100000">
                                          <p:val>
                                            <p:strVal val="#ppt_x"/>
                                          </p:val>
                                        </p:tav>
                                      </p:tavLst>
                                    </p:anim>
                                    <p:anim calcmode="lin" valueType="num">
                                      <p:cBhvr additive="base">
                                        <p:cTn id="35" dur="500" fill="hold"/>
                                        <p:tgtEl>
                                          <p:spTgt spid="69639"/>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69638"/>
                                        </p:tgtEl>
                                        <p:attrNameLst>
                                          <p:attrName>style.visibility</p:attrName>
                                        </p:attrNameLst>
                                      </p:cBhvr>
                                      <p:to>
                                        <p:strVal val="visible"/>
                                      </p:to>
                                    </p:set>
                                    <p:anim calcmode="lin" valueType="num">
                                      <p:cBhvr additive="base">
                                        <p:cTn id="40" dur="500" fill="hold"/>
                                        <p:tgtEl>
                                          <p:spTgt spid="69638"/>
                                        </p:tgtEl>
                                        <p:attrNameLst>
                                          <p:attrName>ppt_x</p:attrName>
                                        </p:attrNameLst>
                                      </p:cBhvr>
                                      <p:tavLst>
                                        <p:tav tm="0">
                                          <p:val>
                                            <p:strVal val="#ppt_x"/>
                                          </p:val>
                                        </p:tav>
                                        <p:tav tm="100000">
                                          <p:val>
                                            <p:strVal val="#ppt_x"/>
                                          </p:val>
                                        </p:tav>
                                      </p:tavLst>
                                    </p:anim>
                                    <p:anim calcmode="lin" valueType="num">
                                      <p:cBhvr additive="base">
                                        <p:cTn id="41" dur="500" fill="hold"/>
                                        <p:tgtEl>
                                          <p:spTgt spid="69638"/>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8" presetClass="entr" presetSubtype="16"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diamond(in)">
                                      <p:cBhvr>
                                        <p:cTn id="4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14338"/>
            <a:ext cx="9144000" cy="1428760"/>
          </a:xfrm>
          <a:blipFill>
            <a:blip r:embed="rId4"/>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rmAutofit/>
          </a:bodyPr>
          <a:lstStyle/>
          <a:p>
            <a:r>
              <a:rPr lang="fr-FR" b="1" dirty="0" smtClean="0"/>
              <a:t>Aire équivalente d'une antenne II</a:t>
            </a:r>
            <a:endParaRPr lang="fr-F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294914" name="Équation" r:id="rId5"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294915" name="Équation" r:id="rId6"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294916" name="Équation" r:id="rId7" imgW="114120" imgH="215640" progId="Equation.3">
              <p:embed/>
            </p:oleObj>
          </a:graphicData>
        </a:graphic>
      </p:graphicFrame>
      <p:sp>
        <p:nvSpPr>
          <p:cNvPr id="12" name="Espace réservé du contenu 11"/>
          <p:cNvSpPr>
            <a:spLocks noGrp="1"/>
          </p:cNvSpPr>
          <p:nvPr>
            <p:ph idx="1"/>
          </p:nvPr>
        </p:nvSpPr>
        <p:spPr>
          <a:xfrm>
            <a:off x="428596" y="1214422"/>
            <a:ext cx="8229600" cy="4525963"/>
          </a:xfrm>
          <a:blipFill>
            <a:blip r:embed="rId4"/>
            <a:tile tx="0" ty="0" sx="100000" sy="100000" flip="none" algn="tl"/>
          </a:blipFill>
        </p:spPr>
        <p:txBody>
          <a:bodyPr>
            <a:normAutofit fontScale="92500" lnSpcReduction="10000"/>
          </a:bodyPr>
          <a:lstStyle/>
          <a:p>
            <a:r>
              <a:rPr lang="fr-FR" dirty="0" smtClean="0"/>
              <a:t> On peut alors définir  un diagramme de réception (surface) par :</a:t>
            </a:r>
          </a:p>
          <a:p>
            <a:endParaRPr lang="fr-FR" dirty="0" smtClean="0"/>
          </a:p>
          <a:p>
            <a:r>
              <a:rPr lang="fr-FR" dirty="0" smtClean="0"/>
              <a:t>       est l’aire (surface) maximum dans une ou plusieurs directions particulières.</a:t>
            </a:r>
          </a:p>
          <a:p>
            <a:endParaRPr lang="fr-FR" dirty="0" smtClean="0"/>
          </a:p>
          <a:p>
            <a:endParaRPr lang="fr-FR" dirty="0" smtClean="0"/>
          </a:p>
          <a:p>
            <a:r>
              <a:rPr lang="fr-FR" dirty="0" smtClean="0">
                <a:solidFill>
                  <a:srgbClr val="FF0000"/>
                </a:solidFill>
              </a:rPr>
              <a:t>L'aire équivalente d'une antenne n'est pas nécessairement égale à sa surface physique</a:t>
            </a:r>
            <a:endParaRPr lang="fr-FR" dirty="0">
              <a:solidFill>
                <a:srgbClr val="FF0000"/>
              </a:solidFill>
            </a:endParaRPr>
          </a:p>
        </p:txBody>
      </p:sp>
      <p:graphicFrame>
        <p:nvGraphicFramePr>
          <p:cNvPr id="13" name="Objet 12"/>
          <p:cNvGraphicFramePr>
            <a:graphicFrameLocks noChangeAspect="1"/>
          </p:cNvGraphicFramePr>
          <p:nvPr/>
        </p:nvGraphicFramePr>
        <p:xfrm>
          <a:off x="4143372" y="1857364"/>
          <a:ext cx="2357454" cy="871233"/>
        </p:xfrm>
        <a:graphic>
          <a:graphicData uri="http://schemas.openxmlformats.org/presentationml/2006/ole">
            <p:oleObj spid="_x0000_s294917" name="Équation" r:id="rId8" imgW="1168200" imgH="431640" progId="Equation.3">
              <p:embed/>
            </p:oleObj>
          </a:graphicData>
        </a:graphic>
      </p:graphicFrame>
      <p:graphicFrame>
        <p:nvGraphicFramePr>
          <p:cNvPr id="14" name="Objet 13"/>
          <p:cNvGraphicFramePr>
            <a:graphicFrameLocks noChangeAspect="1"/>
          </p:cNvGraphicFramePr>
          <p:nvPr/>
        </p:nvGraphicFramePr>
        <p:xfrm>
          <a:off x="830263" y="2643188"/>
          <a:ext cx="411162" cy="512762"/>
        </p:xfrm>
        <a:graphic>
          <a:graphicData uri="http://schemas.openxmlformats.org/presentationml/2006/ole">
            <p:oleObj spid="_x0000_s294918" name="Équation" r:id="rId9" imgW="291960" imgH="228600" progId="Equation.3">
              <p:embed/>
            </p:oleObj>
          </a:graphicData>
        </a:graphic>
      </p:graphicFrame>
      <p:sp>
        <p:nvSpPr>
          <p:cNvPr id="70665"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70664" name="Object 8"/>
          <p:cNvGraphicFramePr>
            <a:graphicFrameLocks noChangeAspect="1"/>
          </p:cNvGraphicFramePr>
          <p:nvPr/>
        </p:nvGraphicFramePr>
        <p:xfrm>
          <a:off x="2786050" y="3714752"/>
          <a:ext cx="3380086" cy="704852"/>
        </p:xfrm>
        <a:graphic>
          <a:graphicData uri="http://schemas.openxmlformats.org/presentationml/2006/ole">
            <p:oleObj spid="_x0000_s294919" name="Équation" r:id="rId10" imgW="2006600" imgH="41910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checkerboard(across)">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amond(in)">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12">
                                            <p:txEl>
                                              <p:pRg st="2" end="2"/>
                                            </p:txEl>
                                          </p:spTgt>
                                        </p:tgtEl>
                                        <p:attrNameLst>
                                          <p:attrName>style.visibility</p:attrName>
                                        </p:attrNameLst>
                                      </p:cBhvr>
                                      <p:to>
                                        <p:strVal val="visible"/>
                                      </p:to>
                                    </p:set>
                                    <p:animEffect transition="in" filter="checkerboard(across)">
                                      <p:cBhvr>
                                        <p:cTn id="23" dur="500"/>
                                        <p:tgtEl>
                                          <p:spTgt spid="1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nodeType="clickEffect">
                                  <p:stCondLst>
                                    <p:cond delay="0"/>
                                  </p:stCondLst>
                                  <p:childTnLst>
                                    <p:set>
                                      <p:cBhvr>
                                        <p:cTn id="27" dur="1" fill="hold">
                                          <p:stCondLst>
                                            <p:cond delay="0"/>
                                          </p:stCondLst>
                                        </p:cTn>
                                        <p:tgtEl>
                                          <p:spTgt spid="70664"/>
                                        </p:tgtEl>
                                        <p:attrNameLst>
                                          <p:attrName>style.visibility</p:attrName>
                                        </p:attrNameLst>
                                      </p:cBhvr>
                                      <p:to>
                                        <p:strVal val="visible"/>
                                      </p:to>
                                    </p:set>
                                    <p:animEffect transition="in" filter="diamond(in)">
                                      <p:cBhvr>
                                        <p:cTn id="28" dur="2000"/>
                                        <p:tgtEl>
                                          <p:spTgt spid="70664"/>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2">
                                            <p:txEl>
                                              <p:pRg st="5" end="5"/>
                                            </p:txEl>
                                          </p:spTgt>
                                        </p:tgtEl>
                                        <p:attrNameLst>
                                          <p:attrName>style.visibility</p:attrName>
                                        </p:attrNameLst>
                                      </p:cBhvr>
                                      <p:to>
                                        <p:strVal val="visible"/>
                                      </p:to>
                                    </p:set>
                                    <p:anim calcmode="lin" valueType="num">
                                      <p:cBhvr additive="base">
                                        <p:cTn id="33"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21600000">
                                      <p:cBhvr>
                                        <p:cTn id="38" dur="2000" fill="hold"/>
                                        <p:tgtEl>
                                          <p:spTgt spid="1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2"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500034" y="857232"/>
            <a:ext cx="8286808" cy="5357826"/>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chor="ctr" anchorCtr="0">
            <a:normAutofit/>
          </a:bodyPr>
          <a:lstStyle/>
          <a:p>
            <a:r>
              <a:rPr lang="fr-FR" sz="5400" dirty="0" smtClean="0">
                <a:solidFill>
                  <a:srgbClr val="FFFF00"/>
                </a:solidFill>
                <a:latin typeface="Vivaldi" pitchFamily="66" charset="0"/>
                <a:cs typeface="David Transparent" pitchFamily="2" charset="-79"/>
              </a:rPr>
              <a:t>Merci pour votre attention</a:t>
            </a:r>
            <a:endParaRPr lang="fr-FR" sz="5400" b="1" i="1" dirty="0" smtClean="0">
              <a:solidFill>
                <a:srgbClr val="FFFF00"/>
              </a:solidFill>
              <a:latin typeface="Vivaldi" pitchFamily="66" charset="0"/>
              <a:cs typeface="David Transparent" pitchFamily="2" charset="-79"/>
            </a:endParaRPr>
          </a:p>
          <a:p>
            <a:pPr algn="l"/>
            <a:endParaRPr lang="fr-FR" sz="2400" dirty="0">
              <a:solidFill>
                <a:schemeClr val="tx1"/>
              </a:solidFill>
            </a:endParaRPr>
          </a:p>
        </p:txBody>
      </p:sp>
      <p:sp>
        <p:nvSpPr>
          <p:cNvPr id="7" name="Titre 1"/>
          <p:cNvSpPr txBox="1">
            <a:spLocks/>
          </p:cNvSpPr>
          <p:nvPr/>
        </p:nvSpPr>
        <p:spPr>
          <a:xfrm>
            <a:off x="857224" y="642918"/>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96962" name="Équation" r:id="rId3"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6572272"/>
            <a:ext cx="9144000" cy="285728"/>
          </a:xfrm>
          <a:solidFill>
            <a:schemeClr val="accent1"/>
          </a:solidFill>
        </p:spPr>
        <p:txBody>
          <a:bodyPr>
            <a:noAutofit/>
          </a:bodyPr>
          <a:lstStyle/>
          <a:p>
            <a:pPr algn="r"/>
            <a:r>
              <a:rPr lang="fr-FR" sz="1600" dirty="0">
                <a:solidFill>
                  <a:schemeClr val="bg1"/>
                </a:solidFill>
              </a:rPr>
              <a:t>Chapitre  I : Phénomènes de rayonnement et équations de Maxwell</a:t>
            </a:r>
          </a:p>
        </p:txBody>
      </p:sp>
      <p:sp>
        <p:nvSpPr>
          <p:cNvPr id="3" name="Sous-titre 2"/>
          <p:cNvSpPr>
            <a:spLocks noGrp="1"/>
          </p:cNvSpPr>
          <p:nvPr>
            <p:ph type="subTitle" idx="1"/>
          </p:nvPr>
        </p:nvSpPr>
        <p:spPr>
          <a:xfrm>
            <a:off x="642910" y="1714488"/>
            <a:ext cx="8286808" cy="4357718"/>
          </a:xfrm>
          <a:gradFill>
            <a:gsLst>
              <a:gs pos="0">
                <a:srgbClr val="5E9EFF"/>
              </a:gs>
              <a:gs pos="39999">
                <a:srgbClr val="85C2FF"/>
              </a:gs>
              <a:gs pos="70000">
                <a:srgbClr val="C4D6EB"/>
              </a:gs>
              <a:gs pos="100000">
                <a:srgbClr val="FFEBFA"/>
              </a:gs>
            </a:gsLst>
            <a:lin ang="5400000" scaled="0"/>
          </a:gradFill>
          <a:scene3d>
            <a:camera prst="orthographicFront"/>
            <a:lightRig rig="threePt" dir="t"/>
          </a:scene3d>
          <a:sp3d>
            <a:bevelT w="114300" prst="artDeco"/>
          </a:sp3d>
        </p:spPr>
        <p:txBody>
          <a:bodyPr>
            <a:normAutofit/>
          </a:bodyPr>
          <a:lstStyle/>
          <a:p>
            <a:pPr lvl="1"/>
            <a:endParaRPr lang="fr-FR" sz="2000" dirty="0" smtClean="0"/>
          </a:p>
          <a:p>
            <a:pPr lvl="1" algn="l"/>
            <a:r>
              <a:rPr lang="fr-FR" dirty="0" smtClean="0">
                <a:solidFill>
                  <a:srgbClr val="FFFF00"/>
                </a:solidFill>
              </a:rPr>
              <a:t>Enfin c'est seulement l'avenir qui nous dira vers quelle direction va désormais s'orienter l'extraordinaire épopée de l'antenne.  Car, à mesure qu'on augmentait la fréquence, on rencontre des difficultés croissantes pour concentrer et maintenir dans une direction privilégiée un champ EM de plus en plus délicat à produire.</a:t>
            </a:r>
          </a:p>
          <a:p>
            <a:pPr lvl="1" algn="l">
              <a:buFont typeface="Arial" pitchFamily="34" charset="0"/>
              <a:buChar char="•"/>
            </a:pPr>
            <a:endParaRPr lang="fr-FR" sz="2800" dirty="0">
              <a:solidFill>
                <a:schemeClr val="tx1"/>
              </a:solidFill>
            </a:endParaRPr>
          </a:p>
        </p:txBody>
      </p:sp>
      <p:sp>
        <p:nvSpPr>
          <p:cNvPr id="5"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a:t>Cours Antennes et Rayonnement      3°</a:t>
            </a:r>
            <a:r>
              <a:rPr lang="fr-FR" sz="4400" b="1" i="1" dirty="0" err="1"/>
              <a:t>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8" name="Titre 1"/>
          <p:cNvSpPr txBox="1">
            <a:spLocks/>
          </p:cNvSpPr>
          <p:nvPr/>
        </p:nvSpPr>
        <p:spPr>
          <a:xfrm>
            <a:off x="642910" y="500042"/>
            <a:ext cx="8286808" cy="857256"/>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algn="ctr">
              <a:spcBef>
                <a:spcPct val="0"/>
              </a:spcBef>
            </a:pPr>
            <a:r>
              <a:rPr lang="fr-FR" sz="4400" b="1" i="1" dirty="0" smtClean="0"/>
              <a:t>EN </a:t>
            </a:r>
            <a:r>
              <a:rPr lang="fr-FR" sz="4400" b="1" i="1" dirty="0" smtClean="0"/>
              <a:t>CONCLUSION</a:t>
            </a:r>
            <a:endParaRPr lang="fr-FR" sz="4400" b="1" i="1" dirty="0" smtClean="0"/>
          </a:p>
        </p:txBody>
      </p:sp>
      <p:sp>
        <p:nvSpPr>
          <p:cNvPr id="9"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Phénomènes de rayonnement et équations de Maxwell</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 name="Picture 4" descr="maxwell"/>
          <p:cNvPicPr>
            <a:picLocks noChangeAspect="1" noChangeArrowheads="1"/>
          </p:cNvPicPr>
          <p:nvPr/>
        </p:nvPicPr>
        <p:blipFill>
          <a:blip r:embed="rId3"/>
          <a:srcRect/>
          <a:stretch>
            <a:fillRect/>
          </a:stretch>
        </p:blipFill>
        <p:spPr bwMode="auto">
          <a:xfrm>
            <a:off x="7281894" y="928670"/>
            <a:ext cx="1790700" cy="1828800"/>
          </a:xfrm>
          <a:prstGeom prst="rect">
            <a:avLst/>
          </a:prstGeom>
          <a:noFill/>
        </p:spPr>
      </p:pic>
      <p:graphicFrame>
        <p:nvGraphicFramePr>
          <p:cNvPr id="13" name="Objet 12"/>
          <p:cNvGraphicFramePr>
            <a:graphicFrameLocks noChangeAspect="1"/>
          </p:cNvGraphicFramePr>
          <p:nvPr/>
        </p:nvGraphicFramePr>
        <p:xfrm>
          <a:off x="4514850" y="3321050"/>
          <a:ext cx="114300" cy="215900"/>
        </p:xfrm>
        <a:graphic>
          <a:graphicData uri="http://schemas.openxmlformats.org/presentationml/2006/ole">
            <p:oleObj spid="_x0000_s282626" name="Équation" r:id="rId4" imgW="114120" imgH="215640" progId="Equation.3">
              <p:embed/>
            </p:oleObj>
          </a:graphicData>
        </a:graphic>
      </p:graphicFrame>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1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Chapitre  I  Phénomènes de rayonnement et équations de Maxwel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Chapitre  I  Phénomènes de rayonnement et équations de Maxwell</Template>
  <TotalTime>11804</TotalTime>
  <Words>4909</Words>
  <Application>Microsoft Office PowerPoint</Application>
  <PresentationFormat>Affichage à l'écran (4:3)</PresentationFormat>
  <Paragraphs>422</Paragraphs>
  <Slides>49</Slides>
  <Notes>21</Notes>
  <HiddenSlides>0</HiddenSlides>
  <MMClips>0</MMClips>
  <ScaleCrop>false</ScaleCrop>
  <HeadingPairs>
    <vt:vector size="6" baseType="variant">
      <vt:variant>
        <vt:lpstr>Thème</vt:lpstr>
      </vt:variant>
      <vt:variant>
        <vt:i4>1</vt:i4>
      </vt:variant>
      <vt:variant>
        <vt:lpstr>Serveurs OLE incorporés</vt:lpstr>
      </vt:variant>
      <vt:variant>
        <vt:i4>2</vt:i4>
      </vt:variant>
      <vt:variant>
        <vt:lpstr>Titres des diapositives</vt:lpstr>
      </vt:variant>
      <vt:variant>
        <vt:i4>49</vt:i4>
      </vt:variant>
    </vt:vector>
  </HeadingPairs>
  <TitlesOfParts>
    <vt:vector size="52" baseType="lpstr">
      <vt:lpstr>Chapitre  I  Phénomènes de rayonnement et équations de Maxwell</vt:lpstr>
      <vt:lpstr>Équation</vt:lpstr>
      <vt:lpstr>Microsoft Drawing</vt:lpstr>
      <vt:lpstr> كلية العلوم و الهندسة</vt:lpstr>
      <vt:lpstr>PLAN </vt:lpstr>
      <vt:lpstr>INTRODUCTION HISTORIQUE </vt:lpstr>
      <vt:lpstr>INTRODUCTION HISTORIQUE </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Chapitre  I : Phénomènes de rayonnement et équations de Maxwell</vt:lpstr>
      <vt:lpstr>MÉTHODES D'ANALYSE</vt:lpstr>
      <vt:lpstr>PARAMÈTRES DE BASES DES ANTENNES</vt:lpstr>
      <vt:lpstr>PARAMÈTRES DE BASES DES ANTENNES II</vt:lpstr>
      <vt:lpstr>PARAMÈTRES DE BASES DES ANTENNES III  Diagramme de rayonnement </vt:lpstr>
      <vt:lpstr>ANTENNE ISOTROPE</vt:lpstr>
      <vt:lpstr>ANTENNE DIRECTIONNELLE  </vt:lpstr>
      <vt:lpstr>LES DIFFÉRENTS DIAGRAMMES (PRINCIPAUX)</vt:lpstr>
      <vt:lpstr>LOBES DE RAYONNEMENT</vt:lpstr>
      <vt:lpstr>ANGLE D'OUVERTURE</vt:lpstr>
      <vt:lpstr>RÉGIONS DU CHAMP</vt:lpstr>
      <vt:lpstr>Chapitre  I : Phénomènes de rayonnement et équations de Maxwell</vt:lpstr>
      <vt:lpstr>La densité de puissance</vt:lpstr>
      <vt:lpstr>La densité de puissance II</vt:lpstr>
      <vt:lpstr>La densité de puissance III</vt:lpstr>
      <vt:lpstr>La directivité</vt:lpstr>
      <vt:lpstr>Rendement de l'antenne</vt:lpstr>
      <vt:lpstr>Gain d'une antenne</vt:lpstr>
      <vt:lpstr>Bande passante</vt:lpstr>
      <vt:lpstr>Impédance d'entrée- Adaptation</vt:lpstr>
      <vt:lpstr>Polarisation</vt:lpstr>
      <vt:lpstr>Facteur de pertes de polarisation</vt:lpstr>
      <vt:lpstr>Aire équivalente d'une antenne</vt:lpstr>
      <vt:lpstr>Aire équivalente d'une antenne II</vt:lpstr>
      <vt:lpstr>Chapitre  I : Phénomènes de rayonnement et équations de Maxwell</vt:lpstr>
      <vt:lpstr>Chapitre  I : Phénomènes de rayonnement et équations de Maxwell</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كلية العلوم و الهندسة </dc:title>
  <dc:creator>departement1</dc:creator>
  <cp:lastModifiedBy> </cp:lastModifiedBy>
  <cp:revision>97</cp:revision>
  <dcterms:created xsi:type="dcterms:W3CDTF">2011-01-05T18:10:05Z</dcterms:created>
  <dcterms:modified xsi:type="dcterms:W3CDTF">2012-01-02T06:10:34Z</dcterms:modified>
</cp:coreProperties>
</file>